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notesSlides/notesSlide4.xml" ContentType="application/vnd.openxmlformats-officedocument.presentationml.notesSlide+xml"/>
  <Override PartName="/ppt/ink/ink5.xml" ContentType="application/inkml+xml"/>
  <Override PartName="/ppt/ink/ink6.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1.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2.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84" r:id="rId2"/>
  </p:sldMasterIdLst>
  <p:notesMasterIdLst>
    <p:notesMasterId r:id="rId53"/>
  </p:notesMasterIdLst>
  <p:handoutMasterIdLst>
    <p:handoutMasterId r:id="rId54"/>
  </p:handoutMasterIdLst>
  <p:sldIdLst>
    <p:sldId id="454" r:id="rId3"/>
    <p:sldId id="2725" r:id="rId4"/>
    <p:sldId id="2720" r:id="rId5"/>
    <p:sldId id="2726" r:id="rId6"/>
    <p:sldId id="2728" r:id="rId7"/>
    <p:sldId id="2737" r:id="rId8"/>
    <p:sldId id="2729" r:id="rId9"/>
    <p:sldId id="2730" r:id="rId10"/>
    <p:sldId id="2765" r:id="rId11"/>
    <p:sldId id="2766" r:id="rId12"/>
    <p:sldId id="2731" r:id="rId13"/>
    <p:sldId id="2764" r:id="rId14"/>
    <p:sldId id="2738" r:id="rId15"/>
    <p:sldId id="2732" r:id="rId16"/>
    <p:sldId id="2733" r:id="rId17"/>
    <p:sldId id="2734" r:id="rId18"/>
    <p:sldId id="2735" r:id="rId19"/>
    <p:sldId id="2736" r:id="rId20"/>
    <p:sldId id="2739" r:id="rId21"/>
    <p:sldId id="2740" r:id="rId22"/>
    <p:sldId id="2741" r:id="rId23"/>
    <p:sldId id="2742" r:id="rId24"/>
    <p:sldId id="2743" r:id="rId25"/>
    <p:sldId id="2744" r:id="rId26"/>
    <p:sldId id="2768" r:id="rId27"/>
    <p:sldId id="2769" r:id="rId28"/>
    <p:sldId id="2745" r:id="rId29"/>
    <p:sldId id="2746" r:id="rId30"/>
    <p:sldId id="2747" r:id="rId31"/>
    <p:sldId id="2748" r:id="rId32"/>
    <p:sldId id="2749" r:id="rId33"/>
    <p:sldId id="2750" r:id="rId34"/>
    <p:sldId id="2751" r:id="rId35"/>
    <p:sldId id="2756" r:id="rId36"/>
    <p:sldId id="2752" r:id="rId37"/>
    <p:sldId id="2757" r:id="rId38"/>
    <p:sldId id="2758" r:id="rId39"/>
    <p:sldId id="2753" r:id="rId40"/>
    <p:sldId id="2754" r:id="rId41"/>
    <p:sldId id="2759" r:id="rId42"/>
    <p:sldId id="2761" r:id="rId43"/>
    <p:sldId id="2763" r:id="rId44"/>
    <p:sldId id="2767" r:id="rId45"/>
    <p:sldId id="2654" r:id="rId46"/>
    <p:sldId id="2656" r:id="rId47"/>
    <p:sldId id="2658" r:id="rId48"/>
    <p:sldId id="2664" r:id="rId49"/>
    <p:sldId id="2637" r:id="rId50"/>
    <p:sldId id="2770" r:id="rId51"/>
    <p:sldId id="565" r:id="rId5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911"/>
    <a:srgbClr val="C00000"/>
    <a:srgbClr val="FF466E"/>
    <a:srgbClr val="B8B8B8"/>
    <a:srgbClr val="EBFFF2"/>
    <a:srgbClr val="00CB42"/>
    <a:srgbClr val="FFF3FD"/>
    <a:srgbClr val="0BC858"/>
    <a:srgbClr val="00003E"/>
    <a:srgbClr val="06C7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711" autoAdjust="0"/>
    <p:restoredTop sz="94845" autoAdjust="0"/>
  </p:normalViewPr>
  <p:slideViewPr>
    <p:cSldViewPr snapToGrid="0">
      <p:cViewPr varScale="1">
        <p:scale>
          <a:sx n="92" d="100"/>
          <a:sy n="92" d="100"/>
        </p:scale>
        <p:origin x="132" y="60"/>
      </p:cViewPr>
      <p:guideLst/>
    </p:cSldViewPr>
  </p:slideViewPr>
  <p:outlineViewPr>
    <p:cViewPr>
      <p:scale>
        <a:sx n="33" d="100"/>
        <a:sy n="33" d="100"/>
      </p:scale>
      <p:origin x="0" y="0"/>
    </p:cViewPr>
  </p:outlineViewPr>
  <p:notesTextViewPr>
    <p:cViewPr>
      <p:scale>
        <a:sx n="125" d="100"/>
        <a:sy n="125" d="100"/>
      </p:scale>
      <p:origin x="0" y="0"/>
    </p:cViewPr>
  </p:notesTextViewPr>
  <p:sorterViewPr>
    <p:cViewPr varScale="1">
      <p:scale>
        <a:sx n="1" d="1"/>
        <a:sy n="1" d="1"/>
      </p:scale>
      <p:origin x="0" y="0"/>
    </p:cViewPr>
  </p:sorterViewPr>
  <p:notesViewPr>
    <p:cSldViewPr snapToGrid="0">
      <p:cViewPr varScale="1">
        <p:scale>
          <a:sx n="79" d="100"/>
          <a:sy n="79" d="100"/>
        </p:scale>
        <p:origin x="2764" y="8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egmatsu\Downloads\&#26178;&#38291;&#24111;&#21029;PV_&#12525;&#12540;&#12487;&#12540;&#12479;%20(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2.xml"/></Relationships>
</file>

<file path=ppt/charts/_rels/chart7.xml.rels><?xml version="1.0" encoding="UTF-8" standalone="yes"?>
<Relationships xmlns="http://schemas.openxmlformats.org/package/2006/relationships"><Relationship Id="rId3" Type="http://schemas.openxmlformats.org/officeDocument/2006/relationships/oleObject" Target="file:///\\Users\jp11696\Downloads\&#9733;&#23186;&#20307;&#36039;&#26009;&#26356;&#26032;\&#12488;&#12441;&#12521;&#12501;&#12488;&#29256;%202022_1-3\&#12463;&#12441;&#12521;&#12501;&#20316;&#25104;&#29992;_2022_1_3_&#23186;&#20307;&#36039;&#26009;_&#20351;&#29992;&#12486;&#12441;&#12540;&#12479;.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Users\jp11696\Downloads\&#9733;&#23186;&#20307;&#36039;&#26009;&#26356;&#26032;\2022_1-3\&#12463;&#12441;&#12521;&#12501;&#20316;&#25104;&#29992;_2022_1_3_&#23186;&#20307;&#36039;&#26009;_&#20351;&#29992;&#12486;&#12441;&#12540;&#12479;.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Users\jp11696\Downloads\&#9733;&#23186;&#20307;&#36039;&#26009;&#26356;&#26032;\2022_1-3\&#12463;&#12441;&#12521;&#12501;&#20316;&#25104;&#29992;_2022_1_3_&#23186;&#20307;&#36039;&#26009;_&#20351;&#29992;&#12486;&#12441;&#12540;&#12479;.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187500000000001E-2"/>
          <c:y val="0.38743366219035053"/>
          <c:w val="0.96562499999999996"/>
          <c:h val="0.26226025699678535"/>
        </c:manualLayout>
      </c:layout>
      <c:barChart>
        <c:barDir val="bar"/>
        <c:grouping val="percentStacked"/>
        <c:varyColors val="0"/>
        <c:ser>
          <c:idx val="0"/>
          <c:order val="0"/>
          <c:tx>
            <c:strRef>
              <c:f>Sheet1!$B$1</c:f>
              <c:strCache>
                <c:ptCount val="1"/>
                <c:pt idx="0">
                  <c:v>とても役に立つ・やや役に立つ</c:v>
                </c:pt>
              </c:strCache>
            </c:strRef>
          </c:tx>
          <c:spPr>
            <a:solidFill>
              <a:schemeClr val="accent5"/>
            </a:solidFill>
            <a:ln>
              <a:noFill/>
            </a:ln>
            <a:effectLst/>
          </c:spPr>
          <c:invertIfNegative val="0"/>
          <c:cat>
            <c:strRef>
              <c:f>Sheet1!$A$2</c:f>
              <c:strCache>
                <c:ptCount val="1"/>
                <c:pt idx="0">
                  <c:v>カテゴリ 1</c:v>
                </c:pt>
              </c:strCache>
            </c:strRef>
          </c:cat>
          <c:val>
            <c:numRef>
              <c:f>Sheet1!$B$2</c:f>
              <c:numCache>
                <c:formatCode>General</c:formatCode>
                <c:ptCount val="1"/>
                <c:pt idx="0">
                  <c:v>85.1</c:v>
                </c:pt>
              </c:numCache>
            </c:numRef>
          </c:val>
          <c:extLst>
            <c:ext xmlns:c16="http://schemas.microsoft.com/office/drawing/2014/chart" uri="{C3380CC4-5D6E-409C-BE32-E72D297353CC}">
              <c16:uniqueId val="{00000000-EC46-4E9B-B1AE-B58CC9CB13A3}"/>
            </c:ext>
          </c:extLst>
        </c:ser>
        <c:ser>
          <c:idx val="1"/>
          <c:order val="1"/>
          <c:tx>
            <c:strRef>
              <c:f>Sheet1!$C$1</c:f>
              <c:strCache>
                <c:ptCount val="1"/>
                <c:pt idx="0">
                  <c:v>あまり役に立たない・全く役に立たない</c:v>
                </c:pt>
              </c:strCache>
            </c:strRef>
          </c:tx>
          <c:spPr>
            <a:solidFill>
              <a:schemeClr val="bg2"/>
            </a:solidFill>
            <a:ln>
              <a:noFill/>
            </a:ln>
            <a:effectLst/>
          </c:spPr>
          <c:invertIfNegative val="0"/>
          <c:cat>
            <c:strRef>
              <c:f>Sheet1!$A$2</c:f>
              <c:strCache>
                <c:ptCount val="1"/>
                <c:pt idx="0">
                  <c:v>カテゴリ 1</c:v>
                </c:pt>
              </c:strCache>
            </c:strRef>
          </c:cat>
          <c:val>
            <c:numRef>
              <c:f>Sheet1!$C$2</c:f>
              <c:numCache>
                <c:formatCode>General</c:formatCode>
                <c:ptCount val="1"/>
                <c:pt idx="0">
                  <c:v>14.9</c:v>
                </c:pt>
              </c:numCache>
            </c:numRef>
          </c:val>
          <c:extLst>
            <c:ext xmlns:c16="http://schemas.microsoft.com/office/drawing/2014/chart" uri="{C3380CC4-5D6E-409C-BE32-E72D297353CC}">
              <c16:uniqueId val="{00000001-EC46-4E9B-B1AE-B58CC9CB13A3}"/>
            </c:ext>
          </c:extLst>
        </c:ser>
        <c:dLbls>
          <c:showLegendKey val="0"/>
          <c:showVal val="0"/>
          <c:showCatName val="0"/>
          <c:showSerName val="0"/>
          <c:showPercent val="0"/>
          <c:showBubbleSize val="0"/>
        </c:dLbls>
        <c:gapWidth val="0"/>
        <c:overlap val="100"/>
        <c:axId val="1513961536"/>
        <c:axId val="1513963264"/>
      </c:barChart>
      <c:catAx>
        <c:axId val="1513961536"/>
        <c:scaling>
          <c:orientation val="minMax"/>
        </c:scaling>
        <c:delete val="1"/>
        <c:axPos val="l"/>
        <c:numFmt formatCode="General" sourceLinked="1"/>
        <c:majorTickMark val="none"/>
        <c:minorTickMark val="none"/>
        <c:tickLblPos val="nextTo"/>
        <c:crossAx val="1513963264"/>
        <c:crosses val="autoZero"/>
        <c:auto val="1"/>
        <c:lblAlgn val="ctr"/>
        <c:lblOffset val="100"/>
        <c:noMultiLvlLbl val="0"/>
      </c:catAx>
      <c:valAx>
        <c:axId val="1513963264"/>
        <c:scaling>
          <c:orientation val="minMax"/>
          <c:max val="1"/>
          <c:min val="0"/>
        </c:scaling>
        <c:delete val="1"/>
        <c:axPos val="b"/>
        <c:numFmt formatCode="0%" sourceLinked="1"/>
        <c:majorTickMark val="none"/>
        <c:minorTickMark val="none"/>
        <c:tickLblPos val="nextTo"/>
        <c:crossAx val="1513961536"/>
        <c:crosses val="autoZero"/>
        <c:crossBetween val="between"/>
      </c:valAx>
      <c:spPr>
        <a:noFill/>
        <a:ln>
          <a:noFill/>
        </a:ln>
        <a:effectLst/>
      </c:spPr>
    </c:plotArea>
    <c:legend>
      <c:legendPos val="b"/>
      <c:layout>
        <c:manualLayout>
          <c:xMode val="edge"/>
          <c:yMode val="edge"/>
          <c:x val="1.261250673765269E-2"/>
          <c:y val="0.69253295488799904"/>
          <c:w val="0.97003019709098826"/>
          <c:h val="0.1330079085589820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rgbClr val="B8B8B8"/>
              </a:solidFill>
              <a:ln>
                <a:noFill/>
              </a:ln>
              <a:effectLst/>
            </c:spPr>
            <c:extLst>
              <c:ext xmlns:c16="http://schemas.microsoft.com/office/drawing/2014/chart" uri="{C3380CC4-5D6E-409C-BE32-E72D297353CC}">
                <c16:uniqueId val="{00000001-81BA-4B34-B4C5-D64DA1BFFB95}"/>
              </c:ext>
            </c:extLst>
          </c:dPt>
          <c:dPt>
            <c:idx val="1"/>
            <c:invertIfNegative val="0"/>
            <c:bubble3D val="0"/>
            <c:spPr>
              <a:solidFill>
                <a:srgbClr val="FF466E"/>
              </a:solidFill>
              <a:ln>
                <a:noFill/>
              </a:ln>
              <a:effectLst/>
            </c:spPr>
            <c:extLst>
              <c:ext xmlns:c16="http://schemas.microsoft.com/office/drawing/2014/chart" uri="{C3380CC4-5D6E-409C-BE32-E72D297353CC}">
                <c16:uniqueId val="{00000002-81BA-4B34-B4C5-D64DA1BFFB95}"/>
              </c:ext>
            </c:extLst>
          </c:dPt>
          <c:cat>
            <c:strRef>
              <c:f>時間帯別PV_DL用!$A$32:$A$33</c:f>
              <c:strCache>
                <c:ptCount val="2"/>
                <c:pt idx="0">
                  <c:v>通常時</c:v>
                </c:pt>
                <c:pt idx="1">
                  <c:v>試合日</c:v>
                </c:pt>
              </c:strCache>
            </c:strRef>
          </c:cat>
          <c:val>
            <c:numRef>
              <c:f>時間帯別PV_DL用!$B$32:$B$33</c:f>
              <c:numCache>
                <c:formatCode>#,##0</c:formatCode>
                <c:ptCount val="2"/>
                <c:pt idx="0">
                  <c:v>314649741.60526317</c:v>
                </c:pt>
                <c:pt idx="1">
                  <c:v>345173849.5</c:v>
                </c:pt>
              </c:numCache>
            </c:numRef>
          </c:val>
          <c:extLst>
            <c:ext xmlns:c16="http://schemas.microsoft.com/office/drawing/2014/chart" uri="{C3380CC4-5D6E-409C-BE32-E72D297353CC}">
              <c16:uniqueId val="{00000000-81BA-4B34-B4C5-D64DA1BFFB95}"/>
            </c:ext>
          </c:extLst>
        </c:ser>
        <c:dLbls>
          <c:showLegendKey val="0"/>
          <c:showVal val="0"/>
          <c:showCatName val="0"/>
          <c:showSerName val="0"/>
          <c:showPercent val="0"/>
          <c:showBubbleSize val="0"/>
        </c:dLbls>
        <c:gapWidth val="219"/>
        <c:overlap val="-27"/>
        <c:axId val="1639004031"/>
        <c:axId val="1639004991"/>
      </c:barChart>
      <c:catAx>
        <c:axId val="16390040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639004991"/>
        <c:crosses val="autoZero"/>
        <c:auto val="1"/>
        <c:lblAlgn val="ctr"/>
        <c:lblOffset val="100"/>
        <c:noMultiLvlLbl val="0"/>
      </c:catAx>
      <c:valAx>
        <c:axId val="1639004991"/>
        <c:scaling>
          <c:orientation val="minMax"/>
        </c:scaling>
        <c:delete val="1"/>
        <c:axPos val="l"/>
        <c:numFmt formatCode="#,##0" sourceLinked="1"/>
        <c:majorTickMark val="none"/>
        <c:minorTickMark val="none"/>
        <c:tickLblPos val="nextTo"/>
        <c:crossAx val="163900403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FFC000"/>
            </a:solidFill>
          </c:spPr>
          <c:dPt>
            <c:idx val="0"/>
            <c:bubble3D val="0"/>
            <c:spPr>
              <a:solidFill>
                <a:schemeClr val="accent6">
                  <a:lumMod val="60000"/>
                  <a:lumOff val="40000"/>
                </a:schemeClr>
              </a:solidFill>
              <a:ln w="19050">
                <a:solidFill>
                  <a:schemeClr val="lt1"/>
                </a:solidFill>
              </a:ln>
              <a:effectLst/>
            </c:spPr>
            <c:extLst>
              <c:ext xmlns:c16="http://schemas.microsoft.com/office/drawing/2014/chart" uri="{C3380CC4-5D6E-409C-BE32-E72D297353CC}">
                <c16:uniqueId val="{00000001-090B-44DC-B8A4-58678848E6C5}"/>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090B-44DC-B8A4-58678848E6C5}"/>
              </c:ext>
            </c:extLst>
          </c:dPt>
          <c:cat>
            <c:strRef>
              <c:f>Sheet1!$A$2:$A$5</c:f>
              <c:strCache>
                <c:ptCount val="2"/>
                <c:pt idx="0">
                  <c:v>第 1 四半期</c:v>
                </c:pt>
                <c:pt idx="1">
                  <c:v>第 2 四半期</c:v>
                </c:pt>
              </c:strCache>
              <c:extLst/>
            </c:strRef>
          </c:cat>
          <c:val>
            <c:numRef>
              <c:f>Sheet1!$B$2:$B$5</c:f>
              <c:numCache>
                <c:formatCode>General</c:formatCode>
                <c:ptCount val="2"/>
                <c:pt idx="0">
                  <c:v>72</c:v>
                </c:pt>
                <c:pt idx="1">
                  <c:v>28</c:v>
                </c:pt>
              </c:numCache>
              <c:extLst/>
            </c:numRef>
          </c:val>
          <c:extLst>
            <c:ext xmlns:c16="http://schemas.microsoft.com/office/drawing/2014/chart" uri="{C3380CC4-5D6E-409C-BE32-E72D297353CC}">
              <c16:uniqueId val="{00000004-090B-44DC-B8A4-58678848E6C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176470588235293E-2"/>
          <c:y val="2.1108179419525065E-2"/>
          <c:w val="0.87294117647058822"/>
          <c:h val="0.97889182058047497"/>
        </c:manualLayout>
      </c:layout>
      <c:pieChart>
        <c:varyColors val="1"/>
        <c:ser>
          <c:idx val="0"/>
          <c:order val="0"/>
          <c:dPt>
            <c:idx val="0"/>
            <c:bubble3D val="0"/>
            <c:spPr>
              <a:solidFill>
                <a:srgbClr val="C9002C"/>
              </a:solidFill>
              <a:ln w="19050">
                <a:solidFill>
                  <a:schemeClr val="lt1"/>
                </a:solidFill>
              </a:ln>
              <a:effectLst/>
            </c:spPr>
            <c:extLst>
              <c:ext xmlns:c16="http://schemas.microsoft.com/office/drawing/2014/chart" uri="{C3380CC4-5D6E-409C-BE32-E72D297353CC}">
                <c16:uniqueId val="{00000001-88A2-455D-BE1D-AFA777DCF0B8}"/>
              </c:ext>
            </c:extLst>
          </c:dPt>
          <c:dPt>
            <c:idx val="1"/>
            <c:bubble3D val="0"/>
            <c:spPr>
              <a:solidFill>
                <a:srgbClr val="1B569B"/>
              </a:solidFill>
              <a:ln w="19050">
                <a:solidFill>
                  <a:schemeClr val="lt1"/>
                </a:solidFill>
              </a:ln>
              <a:effectLst/>
            </c:spPr>
            <c:extLst>
              <c:ext xmlns:c16="http://schemas.microsoft.com/office/drawing/2014/chart" uri="{C3380CC4-5D6E-409C-BE32-E72D297353CC}">
                <c16:uniqueId val="{00000003-88A2-455D-BE1D-AFA777DCF0B8}"/>
              </c:ext>
            </c:extLst>
          </c:dPt>
          <c:val>
            <c:numRef>
              <c:f>(sportsnavi!$L$94,sportsnavi!$L$102)</c:f>
              <c:numCache>
                <c:formatCode>0%</c:formatCode>
                <c:ptCount val="2"/>
                <c:pt idx="0">
                  <c:v>0.31896106254596557</c:v>
                </c:pt>
                <c:pt idx="1">
                  <c:v>0.68103893745403443</c:v>
                </c:pt>
              </c:numCache>
            </c:numRef>
          </c:val>
          <c:extLst>
            <c:ext xmlns:c16="http://schemas.microsoft.com/office/drawing/2014/chart" uri="{C3380CC4-5D6E-409C-BE32-E72D297353CC}">
              <c16:uniqueId val="{00000004-88A2-455D-BE1D-AFA777DCF0B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solidFill>
                <a:schemeClr val="bg1"/>
              </a:solidFill>
            </a:ln>
          </c:spPr>
          <c:dPt>
            <c:idx val="0"/>
            <c:bubble3D val="0"/>
            <c:spPr>
              <a:solidFill>
                <a:srgbClr val="1B569B"/>
              </a:solidFill>
              <a:ln w="19050">
                <a:solidFill>
                  <a:schemeClr val="bg1"/>
                </a:solidFill>
              </a:ln>
              <a:effectLst/>
            </c:spPr>
            <c:extLst>
              <c:ext xmlns:c16="http://schemas.microsoft.com/office/drawing/2014/chart" uri="{C3380CC4-5D6E-409C-BE32-E72D297353CC}">
                <c16:uniqueId val="{00000001-0390-4042-8284-2113D6B27689}"/>
              </c:ext>
            </c:extLst>
          </c:dPt>
          <c:dPt>
            <c:idx val="1"/>
            <c:bubble3D val="0"/>
            <c:spPr>
              <a:solidFill>
                <a:srgbClr val="2066A4"/>
              </a:solidFill>
              <a:ln w="19050">
                <a:solidFill>
                  <a:schemeClr val="bg1"/>
                </a:solidFill>
              </a:ln>
              <a:effectLst/>
            </c:spPr>
            <c:extLst>
              <c:ext xmlns:c16="http://schemas.microsoft.com/office/drawing/2014/chart" uri="{C3380CC4-5D6E-409C-BE32-E72D297353CC}">
                <c16:uniqueId val="{00000003-0390-4042-8284-2113D6B27689}"/>
              </c:ext>
            </c:extLst>
          </c:dPt>
          <c:dPt>
            <c:idx val="2"/>
            <c:bubble3D val="0"/>
            <c:spPr>
              <a:solidFill>
                <a:srgbClr val="3176AE"/>
              </a:solidFill>
              <a:ln w="19050">
                <a:solidFill>
                  <a:schemeClr val="bg1"/>
                </a:solidFill>
              </a:ln>
              <a:effectLst/>
            </c:spPr>
            <c:extLst>
              <c:ext xmlns:c16="http://schemas.microsoft.com/office/drawing/2014/chart" uri="{C3380CC4-5D6E-409C-BE32-E72D297353CC}">
                <c16:uniqueId val="{00000005-0390-4042-8284-2113D6B27689}"/>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0390-4042-8284-2113D6B27689}"/>
              </c:ext>
            </c:extLst>
          </c:dPt>
          <c:dPt>
            <c:idx val="4"/>
            <c:bubble3D val="0"/>
            <c:spPr>
              <a:solidFill>
                <a:srgbClr val="6296C0"/>
              </a:solidFill>
              <a:ln w="19050">
                <a:solidFill>
                  <a:schemeClr val="bg1"/>
                </a:solidFill>
              </a:ln>
              <a:effectLst/>
            </c:spPr>
            <c:extLst>
              <c:ext xmlns:c16="http://schemas.microsoft.com/office/drawing/2014/chart" uri="{C3380CC4-5D6E-409C-BE32-E72D297353CC}">
                <c16:uniqueId val="{00000009-0390-4042-8284-2113D6B27689}"/>
              </c:ext>
            </c:extLst>
          </c:dPt>
          <c:dPt>
            <c:idx val="5"/>
            <c:bubble3D val="0"/>
            <c:spPr>
              <a:solidFill>
                <a:srgbClr val="7AA5C9"/>
              </a:solidFill>
              <a:ln w="19050">
                <a:solidFill>
                  <a:schemeClr val="bg1"/>
                </a:solidFill>
              </a:ln>
              <a:effectLst/>
            </c:spPr>
            <c:extLst>
              <c:ext xmlns:c16="http://schemas.microsoft.com/office/drawing/2014/chart" uri="{C3380CC4-5D6E-409C-BE32-E72D297353CC}">
                <c16:uniqueId val="{0000000B-0390-4042-8284-2113D6B27689}"/>
              </c:ext>
            </c:extLst>
          </c:dPt>
          <c:val>
            <c:numRef>
              <c:f>sportsnavi!$K$103:$K$108</c:f>
              <c:numCache>
                <c:formatCode>0%</c:formatCode>
                <c:ptCount val="6"/>
                <c:pt idx="0">
                  <c:v>1.4178698951444255E-2</c:v>
                </c:pt>
                <c:pt idx="1">
                  <c:v>0.14521109852917577</c:v>
                </c:pt>
                <c:pt idx="2">
                  <c:v>0.13899722295080011</c:v>
                </c:pt>
                <c:pt idx="3">
                  <c:v>0.18969869955896496</c:v>
                </c:pt>
                <c:pt idx="4">
                  <c:v>0.17925912227685439</c:v>
                </c:pt>
                <c:pt idx="5">
                  <c:v>0.33265515773276055</c:v>
                </c:pt>
              </c:numCache>
            </c:numRef>
          </c:val>
          <c:extLst>
            <c:ext xmlns:c16="http://schemas.microsoft.com/office/drawing/2014/chart" uri="{C3380CC4-5D6E-409C-BE32-E72D297353CC}">
              <c16:uniqueId val="{0000000C-0390-4042-8284-2113D6B2768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35043486308831"/>
          <c:y val="0"/>
          <c:w val="0.87264956513691172"/>
          <c:h val="0.9807676438969114"/>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3852-4918-8639-377773BDE7CE}"/>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3852-4918-8639-377773BDE7CE}"/>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3852-4918-8639-377773BDE7CE}"/>
              </c:ext>
            </c:extLst>
          </c:dPt>
          <c:dPt>
            <c:idx val="3"/>
            <c:bubble3D val="0"/>
            <c:spPr>
              <a:solidFill>
                <a:srgbClr val="D64967"/>
              </a:solidFill>
              <a:ln w="19050">
                <a:solidFill>
                  <a:schemeClr val="bg1"/>
                </a:solidFill>
              </a:ln>
              <a:effectLst/>
            </c:spPr>
            <c:extLst>
              <c:ext xmlns:c16="http://schemas.microsoft.com/office/drawing/2014/chart" uri="{C3380CC4-5D6E-409C-BE32-E72D297353CC}">
                <c16:uniqueId val="{00000007-3852-4918-8639-377773BDE7CE}"/>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3852-4918-8639-377773BDE7CE}"/>
              </c:ext>
            </c:extLst>
          </c:dPt>
          <c:dPt>
            <c:idx val="5"/>
            <c:bubble3D val="0"/>
            <c:spPr>
              <a:solidFill>
                <a:srgbClr val="E07A90"/>
              </a:solidFill>
              <a:ln w="19050">
                <a:solidFill>
                  <a:schemeClr val="bg1"/>
                </a:solidFill>
              </a:ln>
              <a:effectLst/>
            </c:spPr>
            <c:extLst>
              <c:ext xmlns:c16="http://schemas.microsoft.com/office/drawing/2014/chart" uri="{C3380CC4-5D6E-409C-BE32-E72D297353CC}">
                <c16:uniqueId val="{0000000B-3852-4918-8639-377773BDE7CE}"/>
              </c:ext>
            </c:extLst>
          </c:dPt>
          <c:val>
            <c:numRef>
              <c:f>sportsnavi!$K$95:$K$100</c:f>
              <c:numCache>
                <c:formatCode>0%</c:formatCode>
                <c:ptCount val="6"/>
                <c:pt idx="0">
                  <c:v>2.1887222354690542E-2</c:v>
                </c:pt>
                <c:pt idx="1">
                  <c:v>7.3694596850886709E-2</c:v>
                </c:pt>
                <c:pt idx="2">
                  <c:v>7.255879973998941E-2</c:v>
                </c:pt>
                <c:pt idx="3">
                  <c:v>0.17448956598157156</c:v>
                </c:pt>
                <c:pt idx="4">
                  <c:v>0.19368989018406751</c:v>
                </c:pt>
                <c:pt idx="5">
                  <c:v>0.46367992488879411</c:v>
                </c:pt>
              </c:numCache>
            </c:numRef>
          </c:val>
          <c:extLst>
            <c:ext xmlns:c16="http://schemas.microsoft.com/office/drawing/2014/chart" uri="{C3380CC4-5D6E-409C-BE32-E72D297353CC}">
              <c16:uniqueId val="{0000000C-3852-4918-8639-377773BDE7C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4CAFED"/>
              </a:solidFill>
              <a:ln w="19050">
                <a:solidFill>
                  <a:schemeClr val="lt1"/>
                </a:solidFill>
              </a:ln>
              <a:effectLst/>
            </c:spPr>
            <c:extLst>
              <c:ext xmlns:c16="http://schemas.microsoft.com/office/drawing/2014/chart" uri="{C3380CC4-5D6E-409C-BE32-E72D297353CC}">
                <c16:uniqueId val="{00000001-2B84-4244-ACBD-2CF0C019AF40}"/>
              </c:ext>
            </c:extLst>
          </c:dPt>
          <c:dPt>
            <c:idx val="1"/>
            <c:bubble3D val="0"/>
            <c:spPr>
              <a:solidFill>
                <a:srgbClr val="66BAEE"/>
              </a:solidFill>
              <a:ln w="19050">
                <a:solidFill>
                  <a:schemeClr val="lt1"/>
                </a:solidFill>
              </a:ln>
              <a:effectLst/>
            </c:spPr>
            <c:extLst>
              <c:ext xmlns:c16="http://schemas.microsoft.com/office/drawing/2014/chart" uri="{C3380CC4-5D6E-409C-BE32-E72D297353CC}">
                <c16:uniqueId val="{00000003-2B84-4244-ACBD-2CF0C019AF40}"/>
              </c:ext>
            </c:extLst>
          </c:dPt>
          <c:dPt>
            <c:idx val="2"/>
            <c:bubble3D val="0"/>
            <c:spPr>
              <a:solidFill>
                <a:srgbClr val="7FC5F2"/>
              </a:solidFill>
              <a:ln w="19050">
                <a:solidFill>
                  <a:schemeClr val="lt1"/>
                </a:solidFill>
              </a:ln>
              <a:effectLst/>
            </c:spPr>
            <c:extLst>
              <c:ext xmlns:c16="http://schemas.microsoft.com/office/drawing/2014/chart" uri="{C3380CC4-5D6E-409C-BE32-E72D297353CC}">
                <c16:uniqueId val="{00000005-2B84-4244-ACBD-2CF0C019AF40}"/>
              </c:ext>
            </c:extLst>
          </c:dPt>
          <c:dPt>
            <c:idx val="3"/>
            <c:bubble3D val="0"/>
            <c:spPr>
              <a:solidFill>
                <a:srgbClr val="99D1F4"/>
              </a:solidFill>
              <a:ln w="19050">
                <a:solidFill>
                  <a:schemeClr val="lt1"/>
                </a:solidFill>
              </a:ln>
              <a:effectLst/>
            </c:spPr>
            <c:extLst>
              <c:ext xmlns:c16="http://schemas.microsoft.com/office/drawing/2014/chart" uri="{C3380CC4-5D6E-409C-BE32-E72D297353CC}">
                <c16:uniqueId val="{00000007-2B84-4244-ACBD-2CF0C019AF40}"/>
              </c:ext>
            </c:extLst>
          </c:dPt>
          <c:dPt>
            <c:idx val="4"/>
            <c:bubble3D val="0"/>
            <c:spPr>
              <a:solidFill>
                <a:srgbClr val="B3DDF6"/>
              </a:solidFill>
              <a:ln w="19050">
                <a:solidFill>
                  <a:schemeClr val="lt1"/>
                </a:solidFill>
              </a:ln>
              <a:effectLst/>
            </c:spPr>
            <c:extLst>
              <c:ext xmlns:c16="http://schemas.microsoft.com/office/drawing/2014/chart" uri="{C3380CC4-5D6E-409C-BE32-E72D297353CC}">
                <c16:uniqueId val="{00000009-2B84-4244-ACBD-2CF0C019AF40}"/>
              </c:ext>
            </c:extLst>
          </c:dPt>
          <c:dPt>
            <c:idx val="5"/>
            <c:bubble3D val="0"/>
            <c:spPr>
              <a:solidFill>
                <a:srgbClr val="FCD4DB"/>
              </a:solidFill>
              <a:ln w="19050">
                <a:solidFill>
                  <a:schemeClr val="lt1"/>
                </a:solidFill>
              </a:ln>
              <a:effectLst/>
            </c:spPr>
            <c:extLst>
              <c:ext xmlns:c16="http://schemas.microsoft.com/office/drawing/2014/chart" uri="{C3380CC4-5D6E-409C-BE32-E72D297353CC}">
                <c16:uniqueId val="{0000000B-2B84-4244-ACBD-2CF0C019AF40}"/>
              </c:ext>
            </c:extLst>
          </c:dPt>
          <c:dPt>
            <c:idx val="6"/>
            <c:bubble3D val="0"/>
            <c:spPr>
              <a:solidFill>
                <a:srgbClr val="FAC7D0"/>
              </a:solidFill>
              <a:ln w="19050">
                <a:solidFill>
                  <a:schemeClr val="lt1"/>
                </a:solidFill>
              </a:ln>
              <a:effectLst/>
            </c:spPr>
            <c:extLst>
              <c:ext xmlns:c16="http://schemas.microsoft.com/office/drawing/2014/chart" uri="{C3380CC4-5D6E-409C-BE32-E72D297353CC}">
                <c16:uniqueId val="{0000000D-2B84-4244-ACBD-2CF0C019AF40}"/>
              </c:ext>
            </c:extLst>
          </c:dPt>
          <c:dPt>
            <c:idx val="7"/>
            <c:bubble3D val="0"/>
            <c:spPr>
              <a:solidFill>
                <a:srgbClr val="F8B8C4"/>
              </a:solidFill>
              <a:ln w="19050">
                <a:solidFill>
                  <a:schemeClr val="lt1"/>
                </a:solidFill>
              </a:ln>
              <a:effectLst/>
            </c:spPr>
            <c:extLst>
              <c:ext xmlns:c16="http://schemas.microsoft.com/office/drawing/2014/chart" uri="{C3380CC4-5D6E-409C-BE32-E72D297353CC}">
                <c16:uniqueId val="{0000000F-2B84-4244-ACBD-2CF0C019AF40}"/>
              </c:ext>
            </c:extLst>
          </c:dPt>
          <c:dPt>
            <c:idx val="8"/>
            <c:bubble3D val="0"/>
            <c:spPr>
              <a:solidFill>
                <a:srgbClr val="F8AAB8"/>
              </a:solidFill>
              <a:ln w="19050">
                <a:solidFill>
                  <a:schemeClr val="lt1"/>
                </a:solidFill>
              </a:ln>
              <a:effectLst/>
            </c:spPr>
            <c:extLst>
              <c:ext xmlns:c16="http://schemas.microsoft.com/office/drawing/2014/chart" uri="{C3380CC4-5D6E-409C-BE32-E72D297353CC}">
                <c16:uniqueId val="{00000011-2B84-4244-ACBD-2CF0C019AF40}"/>
              </c:ext>
            </c:extLst>
          </c:dPt>
          <c:dPt>
            <c:idx val="9"/>
            <c:bubble3D val="0"/>
            <c:spPr>
              <a:solidFill>
                <a:srgbClr val="F69CAD"/>
              </a:solidFill>
              <a:ln w="19050">
                <a:solidFill>
                  <a:schemeClr val="lt1"/>
                </a:solidFill>
              </a:ln>
              <a:effectLst/>
            </c:spPr>
            <c:extLst>
              <c:ext xmlns:c16="http://schemas.microsoft.com/office/drawing/2014/chart" uri="{C3380CC4-5D6E-409C-BE32-E72D297353CC}">
                <c16:uniqueId val="{00000013-2B84-4244-ACBD-2CF0C019AF40}"/>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2B84-4244-ACBD-2CF0C019AF40}"/>
              </c:ext>
            </c:extLst>
          </c:dPt>
          <c:dPt>
            <c:idx val="11"/>
            <c:bubble3D val="0"/>
            <c:spPr>
              <a:solidFill>
                <a:schemeClr val="accent6">
                  <a:lumMod val="60000"/>
                </a:schemeClr>
              </a:solidFill>
              <a:ln w="19050">
                <a:solidFill>
                  <a:schemeClr val="lt1"/>
                </a:solidFill>
              </a:ln>
              <a:effectLst/>
            </c:spPr>
            <c:extLst>
              <c:ext xmlns:c16="http://schemas.microsoft.com/office/drawing/2014/chart" uri="{C3380CC4-5D6E-409C-BE32-E72D297353CC}">
                <c16:uniqueId val="{00000017-2B84-4244-ACBD-2CF0C019AF40}"/>
              </c:ext>
            </c:extLst>
          </c:dPt>
          <c:cat>
            <c:strRef>
              <c:f>グラフ!$A$3:$A$12</c:f>
              <c:strCache>
                <c:ptCount val="10"/>
                <c:pt idx="0">
                  <c:v>15～19歳</c:v>
                </c:pt>
                <c:pt idx="1">
                  <c:v>20代</c:v>
                </c:pt>
                <c:pt idx="2">
                  <c:v>30代</c:v>
                </c:pt>
                <c:pt idx="3">
                  <c:v>40代</c:v>
                </c:pt>
                <c:pt idx="4">
                  <c:v>50代</c:v>
                </c:pt>
                <c:pt idx="5">
                  <c:v>50代</c:v>
                </c:pt>
                <c:pt idx="6">
                  <c:v>40代</c:v>
                </c:pt>
                <c:pt idx="7">
                  <c:v>30代</c:v>
                </c:pt>
                <c:pt idx="8">
                  <c:v>20代</c:v>
                </c:pt>
                <c:pt idx="9">
                  <c:v>15～19歳</c:v>
                </c:pt>
              </c:strCache>
            </c:strRef>
          </c:cat>
          <c:val>
            <c:numRef>
              <c:f>グラフ!$B$3:$B$12</c:f>
              <c:numCache>
                <c:formatCode>General</c:formatCode>
                <c:ptCount val="10"/>
                <c:pt idx="0">
                  <c:v>3</c:v>
                </c:pt>
                <c:pt idx="1">
                  <c:v>9</c:v>
                </c:pt>
                <c:pt idx="2">
                  <c:v>6</c:v>
                </c:pt>
                <c:pt idx="3">
                  <c:v>5</c:v>
                </c:pt>
                <c:pt idx="4">
                  <c:v>10</c:v>
                </c:pt>
                <c:pt idx="5">
                  <c:v>16</c:v>
                </c:pt>
                <c:pt idx="6">
                  <c:v>20</c:v>
                </c:pt>
                <c:pt idx="7">
                  <c:v>15</c:v>
                </c:pt>
                <c:pt idx="8">
                  <c:v>11</c:v>
                </c:pt>
                <c:pt idx="9">
                  <c:v>5</c:v>
                </c:pt>
              </c:numCache>
            </c:numRef>
          </c:val>
          <c:extLst>
            <c:ext xmlns:c16="http://schemas.microsoft.com/office/drawing/2014/chart" uri="{C3380CC4-5D6E-409C-BE32-E72D297353CC}">
              <c16:uniqueId val="{00000018-2B84-4244-ACBD-2CF0C019AF4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rgbClr val="048CE4"/>
              </a:solidFill>
              <a:ln w="19050">
                <a:solidFill>
                  <a:schemeClr val="lt1"/>
                </a:solidFill>
              </a:ln>
              <a:effectLst/>
            </c:spPr>
            <c:extLst>
              <c:ext xmlns:c16="http://schemas.microsoft.com/office/drawing/2014/chart" uri="{C3380CC4-5D6E-409C-BE32-E72D297353CC}">
                <c16:uniqueId val="{00000001-5CF3-4D55-B88E-C44715F2D33A}"/>
              </c:ext>
            </c:extLst>
          </c:dPt>
          <c:dPt>
            <c:idx val="1"/>
            <c:bubble3D val="0"/>
            <c:spPr>
              <a:solidFill>
                <a:srgbClr val="F17288"/>
              </a:solidFill>
              <a:ln w="19050">
                <a:solidFill>
                  <a:schemeClr val="lt1"/>
                </a:solidFill>
              </a:ln>
              <a:effectLst/>
            </c:spPr>
            <c:extLst>
              <c:ext xmlns:c16="http://schemas.microsoft.com/office/drawing/2014/chart" uri="{C3380CC4-5D6E-409C-BE32-E72D297353CC}">
                <c16:uniqueId val="{00000003-5CF3-4D55-B88E-C44715F2D33A}"/>
              </c:ext>
            </c:extLst>
          </c:dPt>
          <c:cat>
            <c:strRef>
              <c:f>グラフ!$A$16:$A$17</c:f>
              <c:strCache>
                <c:ptCount val="2"/>
                <c:pt idx="0">
                  <c:v>男性</c:v>
                </c:pt>
                <c:pt idx="1">
                  <c:v>女性</c:v>
                </c:pt>
              </c:strCache>
            </c:strRef>
          </c:cat>
          <c:val>
            <c:numRef>
              <c:f>グラフ!$B$16:$B$17</c:f>
              <c:numCache>
                <c:formatCode>General</c:formatCode>
                <c:ptCount val="2"/>
                <c:pt idx="0">
                  <c:v>33</c:v>
                </c:pt>
                <c:pt idx="1">
                  <c:v>67</c:v>
                </c:pt>
              </c:numCache>
            </c:numRef>
          </c:val>
          <c:extLst>
            <c:ext xmlns:c16="http://schemas.microsoft.com/office/drawing/2014/chart" uri="{C3380CC4-5D6E-409C-BE32-E72D297353CC}">
              <c16:uniqueId val="{00000004-5CF3-4D55-B88E-C44715F2D33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noFill/>
            </a:ln>
          </c:spPr>
          <c:dPt>
            <c:idx val="0"/>
            <c:bubble3D val="0"/>
            <c:spPr>
              <a:solidFill>
                <a:srgbClr val="048CE4"/>
              </a:solidFill>
              <a:ln w="19050">
                <a:noFill/>
              </a:ln>
              <a:effectLst/>
            </c:spPr>
            <c:extLst>
              <c:ext xmlns:c16="http://schemas.microsoft.com/office/drawing/2014/chart" uri="{C3380CC4-5D6E-409C-BE32-E72D297353CC}">
                <c16:uniqueId val="{00000001-27C4-4650-B316-E5E0BCA92153}"/>
              </c:ext>
            </c:extLst>
          </c:dPt>
          <c:dPt>
            <c:idx val="1"/>
            <c:bubble3D val="0"/>
            <c:spPr>
              <a:solidFill>
                <a:srgbClr val="F17288"/>
              </a:solidFill>
              <a:ln w="19050">
                <a:noFill/>
              </a:ln>
              <a:effectLst/>
            </c:spPr>
            <c:extLst>
              <c:ext xmlns:c16="http://schemas.microsoft.com/office/drawing/2014/chart" uri="{C3380CC4-5D6E-409C-BE32-E72D297353CC}">
                <c16:uniqueId val="{00000003-27C4-4650-B316-E5E0BCA92153}"/>
              </c:ext>
            </c:extLst>
          </c:dPt>
          <c:cat>
            <c:strRef>
              <c:f>グラフ!$A$16:$A$17</c:f>
              <c:strCache>
                <c:ptCount val="2"/>
                <c:pt idx="0">
                  <c:v>男性</c:v>
                </c:pt>
                <c:pt idx="1">
                  <c:v>女性</c:v>
                </c:pt>
              </c:strCache>
            </c:strRef>
          </c:cat>
          <c:val>
            <c:numRef>
              <c:f>グラフ!$B$16:$B$17</c:f>
              <c:numCache>
                <c:formatCode>General</c:formatCode>
                <c:ptCount val="2"/>
                <c:pt idx="0">
                  <c:v>33</c:v>
                </c:pt>
                <c:pt idx="1">
                  <c:v>67</c:v>
                </c:pt>
              </c:numCache>
            </c:numRef>
          </c:val>
          <c:extLst>
            <c:ext xmlns:c16="http://schemas.microsoft.com/office/drawing/2014/chart" uri="{C3380CC4-5D6E-409C-BE32-E72D297353CC}">
              <c16:uniqueId val="{00000004-27C4-4650-B316-E5E0BCA9215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0.69687</cdr:x>
      <cdr:y>0.40004</cdr:y>
    </cdr:from>
    <cdr:to>
      <cdr:x>0.89443</cdr:x>
      <cdr:y>0.50608</cdr:y>
    </cdr:to>
    <cdr:sp macro="" textlink="">
      <cdr:nvSpPr>
        <cdr:cNvPr id="2"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826158" y="928831"/>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3</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0.68384</cdr:x>
      <cdr:y>0.4658</cdr:y>
    </cdr:from>
    <cdr:to>
      <cdr:x>0.88139</cdr:x>
      <cdr:y>0.57847</cdr:y>
    </cdr:to>
    <cdr:sp macro="" textlink="">
      <cdr:nvSpPr>
        <cdr:cNvPr id="3"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791990" y="1081518"/>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14</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0.29207</cdr:x>
      <cdr:y>0.73203</cdr:y>
    </cdr:from>
    <cdr:to>
      <cdr:x>0.48962</cdr:x>
      <cdr:y>0.83807</cdr:y>
    </cdr:to>
    <cdr:sp macro="" textlink="">
      <cdr:nvSpPr>
        <cdr:cNvPr id="4"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765357" y="1699660"/>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5</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0.26303</cdr:x>
      <cdr:y>0.79269</cdr:y>
    </cdr:from>
    <cdr:to>
      <cdr:x>0.46059</cdr:x>
      <cdr:y>0.90536</cdr:y>
    </cdr:to>
    <cdr:sp macro="" textlink="">
      <cdr:nvSpPr>
        <cdr:cNvPr id="5"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689278" y="184050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18</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0.59547</cdr:x>
      <cdr:y>0.693</cdr:y>
    </cdr:from>
    <cdr:to>
      <cdr:x>0.79302</cdr:x>
      <cdr:y>0.79905</cdr:y>
    </cdr:to>
    <cdr:sp macro="" textlink="">
      <cdr:nvSpPr>
        <cdr:cNvPr id="6"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560428" y="1609049"/>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4</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0.57503</cdr:x>
      <cdr:y>0.75908</cdr:y>
    </cdr:from>
    <cdr:to>
      <cdr:x>0.77259</cdr:x>
      <cdr:y>0.87175</cdr:y>
    </cdr:to>
    <cdr:sp macro="" textlink="">
      <cdr:nvSpPr>
        <cdr:cNvPr id="7"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506869" y="1762474"/>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19</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0.14507</cdr:x>
      <cdr:y>0.25592</cdr:y>
    </cdr:from>
    <cdr:to>
      <cdr:x>0.34262</cdr:x>
      <cdr:y>0.36196</cdr:y>
    </cdr:to>
    <cdr:sp macro="" textlink="">
      <cdr:nvSpPr>
        <cdr:cNvPr id="8"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380143" y="594206"/>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6</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0.12831</cdr:x>
      <cdr:y>0.34255</cdr:y>
    </cdr:from>
    <cdr:to>
      <cdr:x>0.32586</cdr:x>
      <cdr:y>0.45523</cdr:y>
    </cdr:to>
    <cdr:sp macro="" textlink="">
      <cdr:nvSpPr>
        <cdr:cNvPr id="9"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336229" y="79535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33</a:t>
          </a:r>
          <a:r>
            <a:rPr kumimoji="1" lang="en-US" altLang="ja-JP" sz="1100" dirty="0">
              <a:solidFill>
                <a:schemeClr val="bg1"/>
              </a:solidFill>
            </a:rPr>
            <a:t>%</a:t>
          </a:r>
          <a:endParaRPr kumimoji="1" lang="ja-JP" altLang="en-US" sz="105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0.36014</cdr:x>
      <cdr:y>0.23623</cdr:y>
    </cdr:from>
    <cdr:to>
      <cdr:x>0.77159</cdr:x>
      <cdr:y>0.73265</cdr:y>
    </cdr:to>
    <cdr:sp macro="" textlink="">
      <cdr:nvSpPr>
        <cdr:cNvPr id="4" name="円/楕円 3">
          <a:extLst xmlns:a="http://schemas.openxmlformats.org/drawingml/2006/main">
            <a:ext uri="{FF2B5EF4-FFF2-40B4-BE49-F238E27FC236}">
              <a16:creationId xmlns:a16="http://schemas.microsoft.com/office/drawing/2014/main" id="{A24384F6-F3BF-4E94-94C0-BBC3DF00D322}"/>
            </a:ext>
          </a:extLst>
        </cdr:cNvPr>
        <cdr:cNvSpPr/>
      </cdr:nvSpPr>
      <cdr:spPr>
        <a:xfrm xmlns:a="http://schemas.openxmlformats.org/drawingml/2006/main">
          <a:off x="891112" y="505287"/>
          <a:ext cx="1018051" cy="1061804"/>
        </a:xfrm>
        <a:prstGeom xmlns:a="http://schemas.openxmlformats.org/drawingml/2006/main" prst="ellipse">
          <a:avLst/>
        </a:prstGeom>
        <a:solidFill xmlns:a="http://schemas.openxmlformats.org/drawingml/2006/main">
          <a:schemeClr val="bg1"/>
        </a:solidFill>
        <a:ln xmlns:a="http://schemas.openxmlformats.org/drawingml/2006/main" w="25400">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dirty="0">
            <a:solidFill>
              <a:schemeClr val="tx1"/>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2050A9C0-1093-F17A-ACEC-06F4DD2D671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0CD6465D-FEB0-CAA6-A8A9-34FC9EE4110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8C8226-7CA6-45C0-8EBA-D5B54DCFCF95}" type="datetimeFigureOut">
              <a:rPr kumimoji="1" lang="ja-JP" altLang="en-US" smtClean="0"/>
              <a:t>2024/6/27</a:t>
            </a:fld>
            <a:endParaRPr kumimoji="1" lang="ja-JP" altLang="en-US"/>
          </a:p>
        </p:txBody>
      </p:sp>
      <p:sp>
        <p:nvSpPr>
          <p:cNvPr id="4" name="フッター プレースホルダー 3">
            <a:extLst>
              <a:ext uri="{FF2B5EF4-FFF2-40B4-BE49-F238E27FC236}">
                <a16:creationId xmlns:a16="http://schemas.microsoft.com/office/drawing/2014/main" id="{F1927E54-F144-ACB7-2DB5-2AAF97DC63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3876F04C-F636-69B1-196B-6441FD46C8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F070E6-600A-40A5-B138-700ECD19CDFE}" type="slidenum">
              <a:rPr kumimoji="1" lang="ja-JP" altLang="en-US" smtClean="0"/>
              <a:t>‹#›</a:t>
            </a:fld>
            <a:endParaRPr kumimoji="1" lang="ja-JP" altLang="en-US"/>
          </a:p>
        </p:txBody>
      </p:sp>
    </p:spTree>
    <p:extLst>
      <p:ext uri="{BB962C8B-B14F-4D97-AF65-F5344CB8AC3E}">
        <p14:creationId xmlns:p14="http://schemas.microsoft.com/office/powerpoint/2010/main" val="2257282170"/>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5-10T12:55:31.008"/>
    </inkml:context>
    <inkml:brush xml:id="br0">
      <inkml:brushProperty name="width" value="0.2" units="cm"/>
      <inkml:brushProperty name="height" value="0.2" units="cm"/>
      <inkml:brushProperty name="color" value="#FFDDDD"/>
      <inkml:brushProperty name="ignorePressure" value="1"/>
    </inkml:brush>
  </inkml:definitions>
  <inkml:trace contextRef="#ctx0" brushRef="#br0">0 0,'210'0,"26"0,109 0,6088 0,-1907 0,-4502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5-10T13:24:29.766"/>
    </inkml:context>
    <inkml:brush xml:id="br0">
      <inkml:brushProperty name="width" value="0.1" units="cm"/>
      <inkml:brushProperty name="height" value="0.1" units="cm"/>
      <inkml:brushProperty name="color" value="#C2C9CC"/>
      <inkml:brushProperty name="ignorePressure" value="1"/>
    </inkml:brush>
  </inkml:definitions>
  <inkml:trace contextRef="#ctx0" brushRef="#br0">0 1,'5344'0,"8769"0,-9003 0,-5081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5-10T13:24:29.767"/>
    </inkml:context>
    <inkml:brush xml:id="br0">
      <inkml:brushProperty name="width" value="0.1" units="cm"/>
      <inkml:brushProperty name="height" value="0.1" units="cm"/>
      <inkml:brushProperty name="color" value="#C2C9CC"/>
      <inkml:brushProperty name="ignorePressure" value="1"/>
    </inkml:brush>
  </inkml:definitions>
  <inkml:trace contextRef="#ctx0" brushRef="#br0">1 1,'8929'0,"-7203"0,5808 0,-4250 0,-3262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5-10T13:24:29.768"/>
    </inkml:context>
    <inkml:brush xml:id="br0">
      <inkml:brushProperty name="width" value="0.1" units="cm"/>
      <inkml:brushProperty name="height" value="0.1" units="cm"/>
      <inkml:brushProperty name="color" value="#C2C9CC"/>
      <inkml:brushProperty name="ignorePressure" value="1"/>
    </inkml:brush>
  </inkml:definitions>
  <inkml:trace contextRef="#ctx0" brushRef="#br0">1 1,'3048'0,"10967"0,-5781 0,-8210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5-10T12:56:27.049"/>
    </inkml:context>
    <inkml:brush xml:id="br0">
      <inkml:brushProperty name="width" value="0.2" units="cm"/>
      <inkml:brushProperty name="height" value="0.2" units="cm"/>
      <inkml:brushProperty name="color" value="#FFC114"/>
      <inkml:brushProperty name="ignorePressure" value="1"/>
    </inkml:brush>
  </inkml:definitions>
  <inkml:trace contextRef="#ctx0" brushRef="#br0">0 0,'201'0,"24"0,104 0,5815 0,-1822 0,-4299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4-05-10T12:56:27.050"/>
    </inkml:context>
    <inkml:brush xml:id="br0">
      <inkml:brushProperty name="width" value="0.2" units="cm"/>
      <inkml:brushProperty name="height" value="0.2" units="cm"/>
      <inkml:brushProperty name="color" value="#FFC114"/>
      <inkml:brushProperty name="ignorePressure" value="1"/>
    </inkml:brush>
  </inkml:definitions>
  <inkml:trace contextRef="#ctx0" brushRef="#br0">0 0,'201'0,"24"0,104 0,5815 0,-1822 0,-4299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2024/6/27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621353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D92D75-7FFE-A149-A7E9-04D39C5CCB1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72709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D92D75-7FFE-A149-A7E9-04D39C5CCB1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128339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D92D75-7FFE-A149-A7E9-04D39C5CCB1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565268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7CD92D75-7FFE-A149-A7E9-04D39C5CCB1E}" type="slidenum">
              <a:rPr kumimoji="1" lang="ja-JP" altLang="en-US" smtClean="0"/>
              <a:t>48</a:t>
            </a:fld>
            <a:endParaRPr kumimoji="1" lang="ja-JP" altLang="en-US"/>
          </a:p>
        </p:txBody>
      </p:sp>
    </p:spTree>
    <p:extLst>
      <p:ext uri="{BB962C8B-B14F-4D97-AF65-F5344CB8AC3E}">
        <p14:creationId xmlns:p14="http://schemas.microsoft.com/office/powerpoint/2010/main" val="4179995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2819277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071187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4037709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73394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41</a:t>
            </a:fld>
            <a:endParaRPr kumimoji="1" lang="ja-JP" altLang="en-US"/>
          </a:p>
        </p:txBody>
      </p:sp>
    </p:spTree>
    <p:extLst>
      <p:ext uri="{BB962C8B-B14F-4D97-AF65-F5344CB8AC3E}">
        <p14:creationId xmlns:p14="http://schemas.microsoft.com/office/powerpoint/2010/main" val="1251180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42</a:t>
            </a:fld>
            <a:endParaRPr kumimoji="1" lang="ja-JP" altLang="en-US"/>
          </a:p>
        </p:txBody>
      </p:sp>
    </p:spTree>
    <p:extLst>
      <p:ext uri="{BB962C8B-B14F-4D97-AF65-F5344CB8AC3E}">
        <p14:creationId xmlns:p14="http://schemas.microsoft.com/office/powerpoint/2010/main" val="1952216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7CD92D75-7FFE-A149-A7E9-04D39C5CCB1E}" type="slidenum">
              <a:rPr kumimoji="1" lang="ja-JP" altLang="en-US" smtClean="0"/>
              <a:t>43</a:t>
            </a:fld>
            <a:endParaRPr kumimoji="1" lang="ja-JP" altLang="en-US"/>
          </a:p>
        </p:txBody>
      </p:sp>
    </p:spTree>
    <p:extLst>
      <p:ext uri="{BB962C8B-B14F-4D97-AF65-F5344CB8AC3E}">
        <p14:creationId xmlns:p14="http://schemas.microsoft.com/office/powerpoint/2010/main" val="4179995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CD92D75-7FFE-A149-A7E9-04D39C5CCB1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909552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emf"/><Relationship Id="rId1" Type="http://schemas.openxmlformats.org/officeDocument/2006/relationships/slideMaster" Target="../slideMasters/slideMaster2.xml"/><Relationship Id="rId4" Type="http://schemas.openxmlformats.org/officeDocument/2006/relationships/image" Target="../media/image12.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s://www.lycbiz.com/jp/service/yahoo-ads/" TargetMode="Externa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duotone>
              <a:prstClr val="black"/>
              <a:srgbClr val="00003E">
                <a:tint val="45000"/>
                <a:satMod val="400000"/>
              </a:srgbClr>
            </a:duotone>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短項目名</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219114"/>
            <a:ext cx="12193200" cy="1638886"/>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678418" y="6615833"/>
            <a:ext cx="835165" cy="123111"/>
          </a:xfrm>
          <a:prstGeom prst="rect">
            <a:avLst/>
          </a:prstGeom>
          <a:noFill/>
        </p:spPr>
        <p:txBody>
          <a:bodyPr wrap="none" lIns="0" tIns="0" rIns="0" bIns="0" rtlCol="0">
            <a:spAutoFit/>
          </a:bodyPr>
          <a:lstStyle/>
          <a:p>
            <a:pPr algn="l"/>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725550"/>
            <a:ext cx="8703924" cy="656199"/>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duotone>
              <a:prstClr val="black"/>
              <a:srgbClr val="00003E">
                <a:tint val="45000"/>
                <a:satMod val="400000"/>
              </a:srgbClr>
            </a:duotone>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83348"/>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装飾なし：コピーライト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81884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装飾なし：タイトル+コピーライ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A838AC-62C9-E624-7EF6-33844FA2F86F}"/>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a:extLst>
              <a:ext uri="{FF2B5EF4-FFF2-40B4-BE49-F238E27FC236}">
                <a16:creationId xmlns:a16="http://schemas.microsoft.com/office/drawing/2014/main" id="{E4308D71-C050-1F13-0401-0F0CB31E5501}"/>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a:t>
            </a:r>
            <a:r>
              <a:rPr kumimoji="1" lang="ja-JP" altLang="en-US"/>
              <a:t>です。３行</a:t>
            </a:r>
            <a:r>
              <a:rPr kumimoji="1" lang="ja-JP" altLang="en-US" dirty="0"/>
              <a:t>程度におさめてください。</a:t>
            </a:r>
          </a:p>
        </p:txBody>
      </p:sp>
    </p:spTree>
    <p:extLst>
      <p:ext uri="{BB962C8B-B14F-4D97-AF65-F5344CB8AC3E}">
        <p14:creationId xmlns:p14="http://schemas.microsoft.com/office/powerpoint/2010/main" val="131839523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575425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サブタイトルあり_装飾なし：タイトル+コピーライト+ノンブル">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FA3B6590-2307-444C-BC08-09B32C51141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4" name="テキスト プレースホルダー 10">
            <a:extLst>
              <a:ext uri="{FF2B5EF4-FFF2-40B4-BE49-F238E27FC236}">
                <a16:creationId xmlns:a16="http://schemas.microsoft.com/office/drawing/2014/main" id="{8A0EC29C-83A6-D64B-86E7-927A7E74F83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20000"/>
              </a:lnSpc>
              <a:spcBef>
                <a:spcPts val="0"/>
              </a:spcBef>
              <a:buNone/>
              <a:defRPr sz="2000" b="1">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a:t>サブタイトル用テキストエリアです。</a:t>
            </a:r>
            <a:r>
              <a:rPr kumimoji="1" lang="en-US" altLang="ja-JP" dirty="0"/>
              <a:t>1</a:t>
            </a:r>
            <a:r>
              <a:rPr kumimoji="1" lang="ja-JP" altLang="en-US"/>
              <a:t>行推奨、長くても</a:t>
            </a:r>
            <a:r>
              <a:rPr kumimoji="1" lang="en-US" altLang="ja-JP" dirty="0"/>
              <a:t>2</a:t>
            </a:r>
            <a:r>
              <a:rPr kumimoji="1" lang="ja-JP" altLang="en-US"/>
              <a:t>行</a:t>
            </a:r>
            <a:r>
              <a:rPr kumimoji="1" lang="ja-JP" altLang="en-US" dirty="0"/>
              <a:t>程度におさめてください。</a:t>
            </a:r>
          </a:p>
        </p:txBody>
      </p:sp>
      <p:sp>
        <p:nvSpPr>
          <p:cNvPr id="2" name="スライド番号プレースホルダー 5">
            <a:extLst>
              <a:ext uri="{FF2B5EF4-FFF2-40B4-BE49-F238E27FC236}">
                <a16:creationId xmlns:a16="http://schemas.microsoft.com/office/drawing/2014/main" id="{B7661071-6465-DD52-0868-016BE8B87D95}"/>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136987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AY：装飾+コピーライト">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F3ACF820-D17F-ABEA-DD0A-3C389E114FC7}"/>
              </a:ext>
            </a:extLst>
          </p:cNvPr>
          <p:cNvPicPr>
            <a:picLocks noChangeAspect="1"/>
          </p:cNvPicPr>
          <p:nvPr userDrawn="1"/>
        </p:nvPicPr>
        <p:blipFill>
          <a:blip r:embed="rId2"/>
          <a:stretch>
            <a:fillRect/>
          </a:stretch>
        </p:blipFill>
        <p:spPr>
          <a:xfrm>
            <a:off x="8572500" y="1"/>
            <a:ext cx="3619500" cy="6858000"/>
          </a:xfrm>
          <a:prstGeom prst="rect">
            <a:avLst/>
          </a:prstGeom>
        </p:spPr>
      </p:pic>
    </p:spTree>
    <p:extLst>
      <p:ext uri="{BB962C8B-B14F-4D97-AF65-F5344CB8AC3E}">
        <p14:creationId xmlns:p14="http://schemas.microsoft.com/office/powerpoint/2010/main" val="5329555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11" name="그림 10">
            <a:extLst>
              <a:ext uri="{FF2B5EF4-FFF2-40B4-BE49-F238E27FC236}">
                <a16:creationId xmlns:a16="http://schemas.microsoft.com/office/drawing/2014/main" id="{DA8231B4-EB01-13C7-B044-C10DA321C25C}"/>
              </a:ext>
            </a:extLst>
          </p:cNvPr>
          <p:cNvPicPr>
            <a:picLocks noChangeAspect="1"/>
          </p:cNvPicPr>
          <p:nvPr userDrawn="1"/>
        </p:nvPicPr>
        <p:blipFill>
          <a:blip r:embed="rId2"/>
          <a:stretch>
            <a:fillRect/>
          </a:stretch>
        </p:blipFill>
        <p:spPr>
          <a:xfrm>
            <a:off x="7582525" y="0"/>
            <a:ext cx="4609475" cy="6858000"/>
          </a:xfrm>
          <a:prstGeom prst="rect">
            <a:avLst/>
          </a:prstGeom>
        </p:spPr>
      </p:pic>
      <p:sp>
        <p:nvSpPr>
          <p:cNvPr id="5" name="Text Placeholder 3">
            <a:extLst>
              <a:ext uri="{FF2B5EF4-FFF2-40B4-BE49-F238E27FC236}">
                <a16:creationId xmlns:a16="http://schemas.microsoft.com/office/drawing/2014/main" id="{DE4DD290-8A12-BF76-1A09-EF1991BC34AB}"/>
              </a:ext>
            </a:extLst>
          </p:cNvPr>
          <p:cNvSpPr>
            <a:spLocks noGrp="1"/>
          </p:cNvSpPr>
          <p:nvPr>
            <p:ph type="body" sz="quarter" idx="12" hasCustomPrompt="1"/>
          </p:nvPr>
        </p:nvSpPr>
        <p:spPr>
          <a:xfrm>
            <a:off x="587375" y="2684725"/>
            <a:ext cx="7320949" cy="1103329"/>
          </a:xfrm>
          <a:prstGeom prst="rect">
            <a:avLst/>
          </a:prstGeom>
        </p:spPr>
        <p:txBody>
          <a:bodyPr lIns="0" tIns="0" rIns="0" bIns="0"/>
          <a:lstStyle>
            <a:lvl1pPr marL="0" indent="0" algn="l">
              <a:buNone/>
              <a:defRPr sz="2000" b="1" i="0">
                <a:solidFill>
                  <a:srgbClr val="00003E"/>
                </a:solidFill>
                <a:latin typeface="LINE Seed JP_OTF Bold" panose="02020500000000000000" pitchFamily="18" charset="-128"/>
                <a:ea typeface="LINE Seed JP_OTF Bold" panose="02020500000000000000" pitchFamily="18" charset="-128"/>
              </a:defRPr>
            </a:lvl1pPr>
          </a:lstStyle>
          <a:p>
            <a:pPr lvl="0"/>
            <a:r>
              <a:rPr lang="en-US" dirty="0"/>
              <a:t>Sub title</a:t>
            </a:r>
          </a:p>
          <a:p>
            <a:pPr lvl="0"/>
            <a:endParaRPr lang="en-US" dirty="0"/>
          </a:p>
          <a:p>
            <a:pPr lvl="0"/>
            <a:endParaRPr lang="en-JP" dirty="0"/>
          </a:p>
        </p:txBody>
      </p:sp>
      <p:pic>
        <p:nvPicPr>
          <p:cNvPr id="6" name="Picture 5" descr="A blue cross on a black background&#10;&#10;Description automatically generated">
            <a:extLst>
              <a:ext uri="{FF2B5EF4-FFF2-40B4-BE49-F238E27FC236}">
                <a16:creationId xmlns:a16="http://schemas.microsoft.com/office/drawing/2014/main" id="{2AF97089-5770-7583-32AA-22E16FF403B4}"/>
              </a:ext>
            </a:extLst>
          </p:cNvPr>
          <p:cNvPicPr>
            <a:picLocks noChangeAspect="1"/>
          </p:cNvPicPr>
          <p:nvPr userDrawn="1"/>
        </p:nvPicPr>
        <p:blipFill>
          <a:blip r:embed="rId3"/>
          <a:stretch>
            <a:fillRect/>
          </a:stretch>
        </p:blipFill>
        <p:spPr>
          <a:xfrm>
            <a:off x="587375" y="5997569"/>
            <a:ext cx="1587414" cy="276232"/>
          </a:xfrm>
          <a:prstGeom prst="rect">
            <a:avLst/>
          </a:prstGeom>
        </p:spPr>
      </p:pic>
      <p:sp>
        <p:nvSpPr>
          <p:cNvPr id="8" name="직사각형 7">
            <a:extLst>
              <a:ext uri="{FF2B5EF4-FFF2-40B4-BE49-F238E27FC236}">
                <a16:creationId xmlns:a16="http://schemas.microsoft.com/office/drawing/2014/main" id="{AD9759BE-C175-4641-31B1-001D67801AFB}"/>
              </a:ext>
            </a:extLst>
          </p:cNvPr>
          <p:cNvSpPr/>
          <p:nvPr userDrawn="1"/>
        </p:nvSpPr>
        <p:spPr>
          <a:xfrm>
            <a:off x="587375" y="6273800"/>
            <a:ext cx="2192342" cy="584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180000" rtlCol="0" anchor="ctr"/>
          <a:lstStyle/>
          <a:p>
            <a:pPr algn="l"/>
            <a:r>
              <a:rPr lang="en" altLang="ko-JP" sz="7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700" b="0" i="0" dirty="0">
              <a:solidFill>
                <a:srgbClr val="AAAAAA"/>
              </a:solidFill>
              <a:latin typeface="LINE Seed JP_OTF Regular" panose="02020500000000000000" pitchFamily="18" charset="-128"/>
            </a:endParaRPr>
          </a:p>
          <a:p>
            <a:pPr algn="l"/>
            <a:endParaRPr kumimoji="1" lang="ko-JP" altLang="en-US" sz="700" b="1" i="0" dirty="0">
              <a:solidFill>
                <a:srgbClr val="AAAAAA"/>
              </a:solidFill>
              <a:latin typeface="LINE Seed JP_OTF Bold" panose="02020500000000000000" pitchFamily="18" charset="-128"/>
            </a:endParaRPr>
          </a:p>
        </p:txBody>
      </p:sp>
      <p:sp>
        <p:nvSpPr>
          <p:cNvPr id="9" name="Text Placeholder 3">
            <a:extLst>
              <a:ext uri="{FF2B5EF4-FFF2-40B4-BE49-F238E27FC236}">
                <a16:creationId xmlns:a16="http://schemas.microsoft.com/office/drawing/2014/main" id="{103C03DD-CFEA-B176-D285-11FF26D49316}"/>
              </a:ext>
            </a:extLst>
          </p:cNvPr>
          <p:cNvSpPr>
            <a:spLocks noGrp="1"/>
          </p:cNvSpPr>
          <p:nvPr>
            <p:ph type="body" sz="quarter" idx="10" hasCustomPrompt="1"/>
          </p:nvPr>
        </p:nvSpPr>
        <p:spPr>
          <a:xfrm>
            <a:off x="587375" y="584200"/>
            <a:ext cx="11017250" cy="1731218"/>
          </a:xfrm>
          <a:prstGeom prst="rect">
            <a:avLst/>
          </a:prstGeom>
        </p:spPr>
        <p:txBody>
          <a:bodyPr lIns="0" tIns="36000" rIns="0" bIns="0">
            <a:noAutofit/>
          </a:bodyPr>
          <a:lstStyle>
            <a:lvl1pPr marL="0" indent="0" algn="l">
              <a:buNone/>
              <a:defRPr sz="5500" b="1" i="0">
                <a:solidFill>
                  <a:srgbClr val="00003E"/>
                </a:solidFill>
                <a:latin typeface="LINE Seed JP_OTF ExtraBold" panose="02020500000000000000" pitchFamily="18" charset="-128"/>
                <a:ea typeface="LINE Seed JP_OTF ExtraBold" panose="02020500000000000000" pitchFamily="18" charset="-128"/>
              </a:defRPr>
            </a:lvl1pPr>
          </a:lstStyle>
          <a:p>
            <a:pPr lvl="0"/>
            <a:r>
              <a:rPr lang="en-US" dirty="0"/>
              <a:t>Title</a:t>
            </a:r>
            <a:endParaRPr lang="en-JP" dirty="0"/>
          </a:p>
        </p:txBody>
      </p:sp>
      <p:sp>
        <p:nvSpPr>
          <p:cNvPr id="7" name="正方形/長方形 6">
            <a:extLst>
              <a:ext uri="{FF2B5EF4-FFF2-40B4-BE49-F238E27FC236}">
                <a16:creationId xmlns:a16="http://schemas.microsoft.com/office/drawing/2014/main" id="{6677EE97-BD81-1075-9052-70F132B239A3}"/>
              </a:ext>
            </a:extLst>
          </p:cNvPr>
          <p:cNvSpPr/>
          <p:nvPr userDrawn="1"/>
        </p:nvSpPr>
        <p:spPr>
          <a:xfrm>
            <a:off x="5433391" y="6467061"/>
            <a:ext cx="1391479" cy="390939"/>
          </a:xfrm>
          <a:prstGeom prst="rect">
            <a:avLst/>
          </a:prstGeom>
          <a:solidFill>
            <a:schemeClr val="bg1"/>
          </a:solid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角丸四角形 11">
            <a:extLst>
              <a:ext uri="{FF2B5EF4-FFF2-40B4-BE49-F238E27FC236}">
                <a16:creationId xmlns:a16="http://schemas.microsoft.com/office/drawing/2014/main" id="{719DDFAE-2912-B2C3-0D4C-E47F293BC314}"/>
              </a:ext>
            </a:extLst>
          </p:cNvPr>
          <p:cNvSpPr/>
          <p:nvPr userDrawn="1"/>
        </p:nvSpPr>
        <p:spPr>
          <a:xfrm>
            <a:off x="10126800" y="198160"/>
            <a:ext cx="1833164" cy="324000"/>
          </a:xfrm>
          <a:prstGeom prst="roundRect">
            <a:avLst>
              <a:gd name="adj" fmla="val 9836"/>
            </a:avLst>
          </a:prstGeom>
          <a:solidFill>
            <a:srgbClr val="AAAAAA"/>
          </a:solidFill>
          <a:ln w="6350" cap="flat" cmpd="sng" algn="ctr">
            <a:no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16" name="Text Placeholder 3">
            <a:extLst>
              <a:ext uri="{FF2B5EF4-FFF2-40B4-BE49-F238E27FC236}">
                <a16:creationId xmlns:a16="http://schemas.microsoft.com/office/drawing/2014/main" id="{B1CC1C94-3E6E-59D9-913A-4D46F1C80AC7}"/>
              </a:ext>
            </a:extLst>
          </p:cNvPr>
          <p:cNvSpPr>
            <a:spLocks noGrp="1"/>
          </p:cNvSpPr>
          <p:nvPr>
            <p:ph type="body" sz="quarter" idx="13" hasCustomPrompt="1"/>
          </p:nvPr>
        </p:nvSpPr>
        <p:spPr>
          <a:xfrm>
            <a:off x="566780" y="5609968"/>
            <a:ext cx="7320949" cy="308918"/>
          </a:xfrm>
          <a:prstGeom prst="rect">
            <a:avLst/>
          </a:prstGeom>
        </p:spPr>
        <p:txBody>
          <a:bodyPr lIns="0" tIns="0" rIns="0" bIns="0"/>
          <a:lstStyle>
            <a:lvl1pPr marL="0" indent="0" algn="l">
              <a:buNone/>
              <a:defRPr sz="1400" b="0" i="0">
                <a:solidFill>
                  <a:schemeClr val="tx1">
                    <a:lumMod val="50000"/>
                    <a:lumOff val="50000"/>
                  </a:schemeClr>
                </a:solidFill>
                <a:latin typeface="LINE Seed JP_OTF Bold" panose="02020500000000000000" pitchFamily="18" charset="-128"/>
                <a:ea typeface="LINE Seed JP_OTF Bold" panose="02020500000000000000" pitchFamily="18" charset="-128"/>
              </a:defRPr>
            </a:lvl1pPr>
          </a:lstStyle>
          <a:p>
            <a:pPr lvl="0"/>
            <a:r>
              <a:rPr lang="en-US" dirty="0"/>
              <a:t>2023 / 09 /19</a:t>
            </a:r>
          </a:p>
          <a:p>
            <a:pPr lvl="0"/>
            <a:endParaRPr lang="en-US" dirty="0"/>
          </a:p>
          <a:p>
            <a:pPr lvl="0"/>
            <a:endParaRPr lang="en-JP" dirty="0"/>
          </a:p>
        </p:txBody>
      </p:sp>
    </p:spTree>
    <p:extLst>
      <p:ext uri="{BB962C8B-B14F-4D97-AF65-F5344CB8AC3E}">
        <p14:creationId xmlns:p14="http://schemas.microsoft.com/office/powerpoint/2010/main" val="10176209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AY：タイトル+装飾+コピーライト">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F3ACF820-D17F-ABEA-DD0A-3C389E114FC7}"/>
              </a:ext>
            </a:extLst>
          </p:cNvPr>
          <p:cNvPicPr>
            <a:picLocks noChangeAspect="1"/>
          </p:cNvPicPr>
          <p:nvPr userDrawn="1"/>
        </p:nvPicPr>
        <p:blipFill>
          <a:blip r:embed="rId2"/>
          <a:stretch>
            <a:fillRect/>
          </a:stretch>
        </p:blipFill>
        <p:spPr>
          <a:xfrm>
            <a:off x="8572500" y="1"/>
            <a:ext cx="3619500" cy="6858000"/>
          </a:xfrm>
          <a:prstGeom prst="rect">
            <a:avLst/>
          </a:prstGeom>
        </p:spPr>
      </p:pic>
      <p:sp>
        <p:nvSpPr>
          <p:cNvPr id="4" name="タイトル 1">
            <a:extLst>
              <a:ext uri="{FF2B5EF4-FFF2-40B4-BE49-F238E27FC236}">
                <a16:creationId xmlns:a16="http://schemas.microsoft.com/office/drawing/2014/main" id="{B82F238D-DA0B-3C07-91B4-F54B4FF20839}"/>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2E5198FD-AE2D-F6E7-CF9B-F3C14257E074}"/>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81407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AY：タイトル+装飾+コピーライト+ノンブル">
    <p:spTree>
      <p:nvGrpSpPr>
        <p:cNvPr id="1" name=""/>
        <p:cNvGrpSpPr/>
        <p:nvPr/>
      </p:nvGrpSpPr>
      <p:grpSpPr>
        <a:xfrm>
          <a:off x="0" y="0"/>
          <a:ext cx="0" cy="0"/>
          <a:chOff x="0" y="0"/>
          <a:chExt cx="0" cy="0"/>
        </a:xfrm>
      </p:grpSpPr>
      <p:pic>
        <p:nvPicPr>
          <p:cNvPr id="5" name="그림 3">
            <a:extLst>
              <a:ext uri="{FF2B5EF4-FFF2-40B4-BE49-F238E27FC236}">
                <a16:creationId xmlns:a16="http://schemas.microsoft.com/office/drawing/2014/main" id="{BB5A34F1-4E98-B92B-6F08-4CE140BB9770}"/>
              </a:ext>
            </a:extLst>
          </p:cNvPr>
          <p:cNvPicPr>
            <a:picLocks noChangeAspect="1"/>
          </p:cNvPicPr>
          <p:nvPr userDrawn="1"/>
        </p:nvPicPr>
        <p:blipFill>
          <a:blip r:embed="rId2"/>
          <a:stretch>
            <a:fillRect/>
          </a:stretch>
        </p:blipFill>
        <p:spPr>
          <a:xfrm>
            <a:off x="8572500" y="1"/>
            <a:ext cx="3619500" cy="6858000"/>
          </a:xfrm>
          <a:prstGeom prst="rect">
            <a:avLst/>
          </a:prstGeom>
        </p:spPr>
      </p:pic>
      <p:sp>
        <p:nvSpPr>
          <p:cNvPr id="2" name="スライド番号プレースホルダー 5">
            <a:extLst>
              <a:ext uri="{FF2B5EF4-FFF2-40B4-BE49-F238E27FC236}">
                <a16:creationId xmlns:a16="http://schemas.microsoft.com/office/drawing/2014/main" id="{DE4D69E7-3FCF-DBFA-8A89-15CF4586032C}"/>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sp>
        <p:nvSpPr>
          <p:cNvPr id="8" name="タイトル 1">
            <a:extLst>
              <a:ext uri="{FF2B5EF4-FFF2-40B4-BE49-F238E27FC236}">
                <a16:creationId xmlns:a16="http://schemas.microsoft.com/office/drawing/2014/main" id="{7AD9A9B7-A11F-C621-9075-19BF110949BA}"/>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9" name="テキスト プレースホルダー 10">
            <a:extLst>
              <a:ext uri="{FF2B5EF4-FFF2-40B4-BE49-F238E27FC236}">
                <a16:creationId xmlns:a16="http://schemas.microsoft.com/office/drawing/2014/main" id="{F4E003EB-353B-CD78-1D9F-91E7842B7773}"/>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70193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AVY：装飾+コピーライト">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D594EABF-B47E-8AED-EEF4-207AEDF5851D}"/>
              </a:ext>
            </a:extLst>
          </p:cNvPr>
          <p:cNvPicPr>
            <a:picLocks noChangeAspect="1"/>
          </p:cNvPicPr>
          <p:nvPr userDrawn="1"/>
        </p:nvPicPr>
        <p:blipFill>
          <a:blip r:embed="rId2"/>
          <a:stretch>
            <a:fillRect/>
          </a:stretch>
        </p:blipFill>
        <p:spPr>
          <a:xfrm>
            <a:off x="10367438" y="3427200"/>
            <a:ext cx="1824562" cy="3430800"/>
          </a:xfrm>
          <a:prstGeom prst="rect">
            <a:avLst/>
          </a:prstGeom>
          <a:ln>
            <a:noFill/>
          </a:ln>
        </p:spPr>
      </p:pic>
    </p:spTree>
    <p:extLst>
      <p:ext uri="{BB962C8B-B14F-4D97-AF65-F5344CB8AC3E}">
        <p14:creationId xmlns:p14="http://schemas.microsoft.com/office/powerpoint/2010/main" val="18676648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AVY：タイトル+装飾+コピーライト">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D594EABF-B47E-8AED-EEF4-207AEDF5851D}"/>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タイトル 1">
            <a:extLst>
              <a:ext uri="{FF2B5EF4-FFF2-40B4-BE49-F238E27FC236}">
                <a16:creationId xmlns:a16="http://schemas.microsoft.com/office/drawing/2014/main" id="{A33D27E4-95DD-1CF2-1603-E3597E94ABC4}"/>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a:extLst>
              <a:ext uri="{FF2B5EF4-FFF2-40B4-BE49-F238E27FC236}">
                <a16:creationId xmlns:a16="http://schemas.microsoft.com/office/drawing/2014/main" id="{B517B9CC-F14A-D5D8-98A0-EFB7D635F56D}"/>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296708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AVY：タイトル+装飾+コピーライト+ノンブル">
    <p:spTree>
      <p:nvGrpSpPr>
        <p:cNvPr id="1" name=""/>
        <p:cNvGrpSpPr/>
        <p:nvPr/>
      </p:nvGrpSpPr>
      <p:grpSpPr>
        <a:xfrm>
          <a:off x="0" y="0"/>
          <a:ext cx="0" cy="0"/>
          <a:chOff x="0" y="0"/>
          <a:chExt cx="0" cy="0"/>
        </a:xfrm>
      </p:grpSpPr>
      <p:pic>
        <p:nvPicPr>
          <p:cNvPr id="6" name="그림 4">
            <a:extLst>
              <a:ext uri="{FF2B5EF4-FFF2-40B4-BE49-F238E27FC236}">
                <a16:creationId xmlns:a16="http://schemas.microsoft.com/office/drawing/2014/main" id="{890A0001-430E-D8A0-C336-A4D335050459}"/>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スライド番号プレースホルダー 5">
            <a:extLst>
              <a:ext uri="{FF2B5EF4-FFF2-40B4-BE49-F238E27FC236}">
                <a16:creationId xmlns:a16="http://schemas.microsoft.com/office/drawing/2014/main" id="{1474A5F6-7A0B-EE41-5D9E-0EB464DE5E6A}"/>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8" name="タイトル 1">
            <a:extLst>
              <a:ext uri="{FF2B5EF4-FFF2-40B4-BE49-F238E27FC236}">
                <a16:creationId xmlns:a16="http://schemas.microsoft.com/office/drawing/2014/main" id="{49E13321-7013-81BE-8BC6-C7121921F655}"/>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9" name="テキスト プレースホルダー 10">
            <a:extLst>
              <a:ext uri="{FF2B5EF4-FFF2-40B4-BE49-F238E27FC236}">
                <a16:creationId xmlns:a16="http://schemas.microsoft.com/office/drawing/2014/main" id="{CEBBEB6C-E783-844F-C5BC-3CB04558F55F}"/>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7533817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GREEN：装飾+コピーライト">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A36E8D8A-883E-987E-C71C-8ADBA2569B41}"/>
              </a:ext>
            </a:extLst>
          </p:cNvPr>
          <p:cNvPicPr>
            <a:picLocks noChangeAspect="1"/>
          </p:cNvPicPr>
          <p:nvPr userDrawn="1"/>
        </p:nvPicPr>
        <p:blipFill>
          <a:blip r:embed="rId2"/>
          <a:stretch>
            <a:fillRect/>
          </a:stretch>
        </p:blipFill>
        <p:spPr>
          <a:xfrm>
            <a:off x="10367438" y="3427200"/>
            <a:ext cx="1824562" cy="3430800"/>
          </a:xfrm>
          <a:prstGeom prst="rect">
            <a:avLst/>
          </a:prstGeom>
        </p:spPr>
      </p:pic>
    </p:spTree>
    <p:extLst>
      <p:ext uri="{BB962C8B-B14F-4D97-AF65-F5344CB8AC3E}">
        <p14:creationId xmlns:p14="http://schemas.microsoft.com/office/powerpoint/2010/main" val="38150591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GREEN：タイトル+装飾+コピーライト">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A36E8D8A-883E-987E-C71C-8ADBA2569B41}"/>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8" name="タイトル 1">
            <a:extLst>
              <a:ext uri="{FF2B5EF4-FFF2-40B4-BE49-F238E27FC236}">
                <a16:creationId xmlns:a16="http://schemas.microsoft.com/office/drawing/2014/main" id="{DEE08198-4A6D-91B0-3FA5-A290AB7FA993}"/>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9" name="テキスト プレースホルダー 10">
            <a:extLst>
              <a:ext uri="{FF2B5EF4-FFF2-40B4-BE49-F238E27FC236}">
                <a16:creationId xmlns:a16="http://schemas.microsoft.com/office/drawing/2014/main" id="{AE151252-6167-64A3-15E6-596CBBF5514F}"/>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9673356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GREEN：タイトル+装飾+コピーライト+ノンブル">
    <p:spTree>
      <p:nvGrpSpPr>
        <p:cNvPr id="1" name=""/>
        <p:cNvGrpSpPr/>
        <p:nvPr/>
      </p:nvGrpSpPr>
      <p:grpSpPr>
        <a:xfrm>
          <a:off x="0" y="0"/>
          <a:ext cx="0" cy="0"/>
          <a:chOff x="0" y="0"/>
          <a:chExt cx="0" cy="0"/>
        </a:xfrm>
      </p:grpSpPr>
      <p:pic>
        <p:nvPicPr>
          <p:cNvPr id="5" name="그림 8">
            <a:extLst>
              <a:ext uri="{FF2B5EF4-FFF2-40B4-BE49-F238E27FC236}">
                <a16:creationId xmlns:a16="http://schemas.microsoft.com/office/drawing/2014/main" id="{4AA869F1-C3FD-4F43-2536-33C8BD8A3D24}"/>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2" name="スライド番号プレースホルダー 5">
            <a:extLst>
              <a:ext uri="{FF2B5EF4-FFF2-40B4-BE49-F238E27FC236}">
                <a16:creationId xmlns:a16="http://schemas.microsoft.com/office/drawing/2014/main" id="{4C93E377-448A-3EF2-4BF3-3F72B4A75467}"/>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7" name="タイトル 1">
            <a:extLst>
              <a:ext uri="{FF2B5EF4-FFF2-40B4-BE49-F238E27FC236}">
                <a16:creationId xmlns:a16="http://schemas.microsoft.com/office/drawing/2014/main" id="{24D0F08B-66A6-1593-C6BB-6491C4B32BE8}"/>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99D122F6-5DB2-315A-7D02-E44230442333}"/>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334116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D：装飾+コピーライト">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56E1ED15-A0EE-7BDB-725A-A63BA8A2B739}"/>
              </a:ext>
            </a:extLst>
          </p:cNvPr>
          <p:cNvPicPr>
            <a:picLocks noChangeAspect="1"/>
          </p:cNvPicPr>
          <p:nvPr userDrawn="1"/>
        </p:nvPicPr>
        <p:blipFill>
          <a:blip r:embed="rId2"/>
          <a:stretch>
            <a:fillRect/>
          </a:stretch>
        </p:blipFill>
        <p:spPr>
          <a:xfrm>
            <a:off x="10367438" y="3427200"/>
            <a:ext cx="1824562" cy="3430800"/>
          </a:xfrm>
          <a:prstGeom prst="rect">
            <a:avLst/>
          </a:prstGeom>
        </p:spPr>
      </p:pic>
    </p:spTree>
    <p:extLst>
      <p:ext uri="{BB962C8B-B14F-4D97-AF65-F5344CB8AC3E}">
        <p14:creationId xmlns:p14="http://schemas.microsoft.com/office/powerpoint/2010/main" val="36180577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タイトル+装飾+コピーライト">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56E1ED15-A0EE-7BDB-725A-A63BA8A2B739}"/>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タイトル 1">
            <a:extLst>
              <a:ext uri="{FF2B5EF4-FFF2-40B4-BE49-F238E27FC236}">
                <a16:creationId xmlns:a16="http://schemas.microsoft.com/office/drawing/2014/main" id="{31F23BEA-1785-883A-BD65-73A5DE7326DE}"/>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6FAE826-5554-7C3C-7194-C3D161A645B7}"/>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399449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B_4項目_">
    <p:spTree>
      <p:nvGrpSpPr>
        <p:cNvPr id="1" name=""/>
        <p:cNvGrpSpPr/>
        <p:nvPr/>
      </p:nvGrpSpPr>
      <p:grpSpPr>
        <a:xfrm>
          <a:off x="0" y="0"/>
          <a:ext cx="0" cy="0"/>
          <a:chOff x="0" y="0"/>
          <a:chExt cx="0" cy="0"/>
        </a:xfrm>
      </p:grpSpPr>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rgbClr val="00003E"/>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rgbClr val="00003E"/>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duotone>
              <a:prstClr val="black"/>
              <a:srgbClr val="00003E">
                <a:tint val="45000"/>
                <a:satMod val="400000"/>
              </a:srgbClr>
            </a:duotone>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954184" y="1768752"/>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954184" y="2686854"/>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954184" y="3604956"/>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954184" y="4523058"/>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24184" y="23087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24184" y="3226854"/>
            <a:ext cx="0" cy="378102"/>
          </a:xfrm>
          <a:prstGeom prst="line">
            <a:avLst/>
          </a:prstGeom>
          <a:ln w="25400">
            <a:solidFill>
              <a:srgbClr val="00003E"/>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cxnSpLocks/>
            <a:stCxn id="7" idx="4"/>
            <a:endCxn id="12" idx="0"/>
          </p:cNvCxnSpPr>
          <p:nvPr userDrawn="1"/>
        </p:nvCxnSpPr>
        <p:spPr>
          <a:xfrm>
            <a:off x="1224184" y="4144956"/>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840224" y="1858732"/>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840224"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840224"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840224"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 name="テキスト ボックス 4">
            <a:extLst>
              <a:ext uri="{FF2B5EF4-FFF2-40B4-BE49-F238E27FC236}">
                <a16:creationId xmlns:a16="http://schemas.microsoft.com/office/drawing/2014/main" id="{2EC1F6E7-5434-F67E-7D9A-33A9D9B67A7D}"/>
              </a:ext>
            </a:extLst>
          </p:cNvPr>
          <p:cNvSpPr txBox="1"/>
          <p:nvPr userDrawn="1"/>
        </p:nvSpPr>
        <p:spPr>
          <a:xfrm>
            <a:off x="11020657" y="6444396"/>
            <a:ext cx="1019831" cy="215444"/>
          </a:xfrm>
          <a:prstGeom prst="rect">
            <a:avLst/>
          </a:prstGeom>
          <a:noFill/>
        </p:spPr>
        <p:txBody>
          <a:bodyPr wrap="none" rtlCol="0">
            <a:spAutoFit/>
          </a:bodyPr>
          <a:lstStyle/>
          <a:p>
            <a:pPr algn="l"/>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pic>
        <p:nvPicPr>
          <p:cNvPr id="4" name="그림 10">
            <a:extLst>
              <a:ext uri="{FF2B5EF4-FFF2-40B4-BE49-F238E27FC236}">
                <a16:creationId xmlns:a16="http://schemas.microsoft.com/office/drawing/2014/main" id="{65B4940E-1EA4-38AC-D919-411BCF86387B}"/>
              </a:ext>
            </a:extLst>
          </p:cNvPr>
          <p:cNvPicPr>
            <a:picLocks noChangeAspect="1"/>
          </p:cNvPicPr>
          <p:nvPr userDrawn="1"/>
        </p:nvPicPr>
        <p:blipFill>
          <a:blip r:embed="rId3"/>
          <a:stretch>
            <a:fillRect/>
          </a:stretch>
        </p:blipFill>
        <p:spPr>
          <a:xfrm>
            <a:off x="7582525" y="0"/>
            <a:ext cx="4609475" cy="6858000"/>
          </a:xfrm>
          <a:prstGeom prst="rect">
            <a:avLst/>
          </a:prstGeom>
        </p:spPr>
      </p:pic>
      <p:sp>
        <p:nvSpPr>
          <p:cNvPr id="10" name="角丸四角形 9">
            <a:extLst>
              <a:ext uri="{FF2B5EF4-FFF2-40B4-BE49-F238E27FC236}">
                <a16:creationId xmlns:a16="http://schemas.microsoft.com/office/drawing/2014/main" id="{CC747238-60A9-BA14-E485-5384137A8801}"/>
              </a:ext>
            </a:extLst>
          </p:cNvPr>
          <p:cNvSpPr/>
          <p:nvPr userDrawn="1"/>
        </p:nvSpPr>
        <p:spPr>
          <a:xfrm>
            <a:off x="10126800" y="198160"/>
            <a:ext cx="1833164" cy="324000"/>
          </a:xfrm>
          <a:prstGeom prst="roundRect">
            <a:avLst>
              <a:gd name="adj" fmla="val 9836"/>
            </a:avLst>
          </a:prstGeom>
          <a:solidFill>
            <a:srgbClr val="AAAAAA"/>
          </a:solidFill>
          <a:ln w="6350" cap="flat" cmpd="sng" algn="ctr">
            <a:no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189978870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RED：タイトル+装飾+コピーライト+ノンブル">
    <p:spTree>
      <p:nvGrpSpPr>
        <p:cNvPr id="1" name=""/>
        <p:cNvGrpSpPr/>
        <p:nvPr/>
      </p:nvGrpSpPr>
      <p:grpSpPr>
        <a:xfrm>
          <a:off x="0" y="0"/>
          <a:ext cx="0" cy="0"/>
          <a:chOff x="0" y="0"/>
          <a:chExt cx="0" cy="0"/>
        </a:xfrm>
      </p:grpSpPr>
      <p:pic>
        <p:nvPicPr>
          <p:cNvPr id="6" name="그림 5">
            <a:extLst>
              <a:ext uri="{FF2B5EF4-FFF2-40B4-BE49-F238E27FC236}">
                <a16:creationId xmlns:a16="http://schemas.microsoft.com/office/drawing/2014/main" id="{9B90A3D5-CDF0-420F-67C6-3149FCE1268D}"/>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3D0D7A8-B106-D92C-13F3-9FF5F713209E}"/>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7" name="タイトル 1">
            <a:extLst>
              <a:ext uri="{FF2B5EF4-FFF2-40B4-BE49-F238E27FC236}">
                <a16:creationId xmlns:a16="http://schemas.microsoft.com/office/drawing/2014/main" id="{8A3D51F1-D8FF-8741-4E0D-B3B7CF004249}"/>
              </a:ext>
            </a:extLst>
          </p:cNvPr>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DBFA322E-7473-9C2A-216C-521276E7C6C7}"/>
              </a:ext>
            </a:extLst>
          </p:cNvPr>
          <p:cNvSpPr>
            <a:spLocks noGrp="1"/>
          </p:cNvSpPr>
          <p:nvPr>
            <p:ph type="body" sz="quarter" idx="10" hasCustomPrompt="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6139572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LY-中表紙-NAVY">
    <p:spTree>
      <p:nvGrpSpPr>
        <p:cNvPr id="1" name=""/>
        <p:cNvGrpSpPr/>
        <p:nvPr/>
      </p:nvGrpSpPr>
      <p:grpSpPr>
        <a:xfrm>
          <a:off x="0" y="0"/>
          <a:ext cx="0" cy="0"/>
          <a:chOff x="0" y="0"/>
          <a:chExt cx="0" cy="0"/>
        </a:xfrm>
      </p:grpSpPr>
      <p:pic>
        <p:nvPicPr>
          <p:cNvPr id="4" name="그림 4">
            <a:extLst>
              <a:ext uri="{FF2B5EF4-FFF2-40B4-BE49-F238E27FC236}">
                <a16:creationId xmlns:a16="http://schemas.microsoft.com/office/drawing/2014/main" id="{A490A072-D52F-BD89-44CE-95202D235071}"/>
              </a:ext>
            </a:extLst>
          </p:cNvPr>
          <p:cNvPicPr>
            <a:picLocks noChangeAspect="1"/>
          </p:cNvPicPr>
          <p:nvPr userDrawn="1"/>
        </p:nvPicPr>
        <p:blipFill>
          <a:blip r:embed="rId2"/>
          <a:stretch>
            <a:fillRect/>
          </a:stretch>
        </p:blipFill>
        <p:spPr>
          <a:xfrm>
            <a:off x="10367438" y="3427200"/>
            <a:ext cx="1824562" cy="3430800"/>
          </a:xfrm>
          <a:prstGeom prst="rect">
            <a:avLst/>
          </a:prstGeom>
        </p:spPr>
      </p:pic>
      <p:sp>
        <p:nvSpPr>
          <p:cNvPr id="5" name="スライド番号プレースホルダー 5">
            <a:extLst>
              <a:ext uri="{FF2B5EF4-FFF2-40B4-BE49-F238E27FC236}">
                <a16:creationId xmlns:a16="http://schemas.microsoft.com/office/drawing/2014/main" id="{244BAEA9-B64A-A1EE-DDA2-BD63BEC87016}"/>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solidFill>
                <a:latin typeface="Meiryo" panose="020B0604030504040204" pitchFamily="34" charset="-128"/>
                <a:ea typeface="Meiryo" panose="020B0604030504040204" pitchFamily="34" charset="-128"/>
              </a:rPr>
              <a:pPr/>
              <a:t>‹#›</a:t>
            </a:fld>
            <a:endParaRPr lang="ja-JP" altLang="en-US" sz="700">
              <a:solidFill>
                <a:schemeClr val="bg1"/>
              </a:solidFill>
              <a:latin typeface="Meiryo" panose="020B0604030504040204" pitchFamily="34" charset="-128"/>
              <a:ea typeface="Meiryo" panose="020B0604030504040204" pitchFamily="34" charset="-128"/>
            </a:endParaRPr>
          </a:p>
        </p:txBody>
      </p:sp>
      <p:sp>
        <p:nvSpPr>
          <p:cNvPr id="6" name="Text Placeholder 3">
            <a:extLst>
              <a:ext uri="{FF2B5EF4-FFF2-40B4-BE49-F238E27FC236}">
                <a16:creationId xmlns:a16="http://schemas.microsoft.com/office/drawing/2014/main" id="{C51CE906-4176-B9A4-762E-A5FE99C2E053}"/>
              </a:ext>
            </a:extLst>
          </p:cNvPr>
          <p:cNvSpPr>
            <a:spLocks noGrp="1"/>
          </p:cNvSpPr>
          <p:nvPr>
            <p:ph type="body" sz="quarter" idx="11" hasCustomPrompt="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5400" b="1" i="0">
                <a:solidFill>
                  <a:schemeClr val="tx2"/>
                </a:solidFill>
                <a:latin typeface="Meiryo" panose="020B0604030504040204" pitchFamily="34" charset="-128"/>
                <a:ea typeface="Meiryo" panose="020B0604030504040204" pitchFamily="34" charset="-128"/>
              </a:defRPr>
            </a:lvl1pPr>
          </a:lstStyle>
          <a:p>
            <a:pPr lvl="0"/>
            <a:r>
              <a:rPr lang="ja-JP" altLang="en-US"/>
              <a:t>中</a:t>
            </a:r>
            <a:r>
              <a:rPr lang="en-US" altLang="ja-JP" dirty="0" err="1"/>
              <a:t>表紙</a:t>
            </a:r>
            <a:r>
              <a:rPr lang="en-US" altLang="ja-JP" dirty="0"/>
              <a:t> </a:t>
            </a:r>
            <a:r>
              <a:rPr lang="en-US" altLang="ja-JP" dirty="0" err="1"/>
              <a:t>タイトル</a:t>
            </a:r>
            <a:r>
              <a:rPr lang="en-US" altLang="ja-JP" dirty="0"/>
              <a:t> LY</a:t>
            </a:r>
            <a:r>
              <a:rPr lang="ja-JP" altLang="en-US"/>
              <a:t>サービス</a:t>
            </a:r>
            <a:endParaRPr lang="en-JP" altLang="ja-JP" dirty="0"/>
          </a:p>
        </p:txBody>
      </p:sp>
      <p:pic>
        <p:nvPicPr>
          <p:cNvPr id="7" name="グラフィックス 6">
            <a:extLst>
              <a:ext uri="{FF2B5EF4-FFF2-40B4-BE49-F238E27FC236}">
                <a16:creationId xmlns:a16="http://schemas.microsoft.com/office/drawing/2014/main" id="{3FE40226-AEC5-A07D-1915-64CDE3BA906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9437" y="6451402"/>
            <a:ext cx="964800" cy="259755"/>
          </a:xfrm>
          <a:prstGeom prst="rect">
            <a:avLst/>
          </a:prstGeom>
        </p:spPr>
      </p:pic>
      <p:sp>
        <p:nvSpPr>
          <p:cNvPr id="2" name="Rounded Rectangle 6">
            <a:extLst>
              <a:ext uri="{FF2B5EF4-FFF2-40B4-BE49-F238E27FC236}">
                <a16:creationId xmlns:a16="http://schemas.microsoft.com/office/drawing/2014/main" id="{56043389-B988-B139-ECA8-F2F701C011FF}"/>
              </a:ext>
            </a:extLst>
          </p:cNvPr>
          <p:cNvSpPr/>
          <p:nvPr userDrawn="1"/>
        </p:nvSpPr>
        <p:spPr>
          <a:xfrm>
            <a:off x="10993121" y="186516"/>
            <a:ext cx="916756" cy="229378"/>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tIns="54000" bIns="36000" rtlCol="0" anchor="ctr">
            <a:spAutoFit/>
          </a:bodyPr>
          <a:lstStyle/>
          <a:p>
            <a:pPr algn="ctr"/>
            <a:r>
              <a:rPr lang="en-US" altLang="ja-JP" sz="900" b="0" i="0" dirty="0">
                <a:solidFill>
                  <a:schemeClr val="bg1"/>
                </a:solidFill>
                <a:effectLst/>
                <a:latin typeface="Meiryo" panose="020B0604030504040204" pitchFamily="34" charset="-128"/>
                <a:ea typeface="Meiryo" panose="020B0604030504040204" pitchFamily="34" charset="-128"/>
              </a:rPr>
              <a:t>Confidential</a:t>
            </a:r>
            <a:endParaRPr lang="en-JP" sz="900" b="0" i="0" dirty="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3756371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目次B_4項目_">
    <p:spTree>
      <p:nvGrpSpPr>
        <p:cNvPr id="1" name=""/>
        <p:cNvGrpSpPr/>
        <p:nvPr/>
      </p:nvGrpSpPr>
      <p:grpSpPr>
        <a:xfrm>
          <a:off x="0" y="0"/>
          <a:ext cx="0" cy="0"/>
          <a:chOff x="0" y="0"/>
          <a:chExt cx="0" cy="0"/>
        </a:xfrm>
      </p:grpSpPr>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rgbClr val="00003E"/>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rgbClr val="00003E"/>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duotone>
              <a:prstClr val="black"/>
              <a:srgbClr val="00003E">
                <a:tint val="45000"/>
                <a:satMod val="400000"/>
              </a:srgbClr>
            </a:duotone>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5" name="テキスト ボックス 4">
            <a:extLst>
              <a:ext uri="{FF2B5EF4-FFF2-40B4-BE49-F238E27FC236}">
                <a16:creationId xmlns:a16="http://schemas.microsoft.com/office/drawing/2014/main" id="{2EC1F6E7-5434-F67E-7D9A-33A9D9B67A7D}"/>
              </a:ext>
            </a:extLst>
          </p:cNvPr>
          <p:cNvSpPr txBox="1"/>
          <p:nvPr userDrawn="1"/>
        </p:nvSpPr>
        <p:spPr>
          <a:xfrm>
            <a:off x="10992522" y="6444396"/>
            <a:ext cx="1019831" cy="215444"/>
          </a:xfrm>
          <a:prstGeom prst="rect">
            <a:avLst/>
          </a:prstGeom>
          <a:noFill/>
        </p:spPr>
        <p:txBody>
          <a:bodyPr wrap="none" rtlCol="0">
            <a:spAutoFit/>
          </a:bodyPr>
          <a:lstStyle/>
          <a:p>
            <a:pPr algn="l"/>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
        <p:nvSpPr>
          <p:cNvPr id="4" name="円/楕円 3">
            <a:extLst>
              <a:ext uri="{FF2B5EF4-FFF2-40B4-BE49-F238E27FC236}">
                <a16:creationId xmlns:a16="http://schemas.microsoft.com/office/drawing/2014/main" id="{6011F028-DC21-5E53-7138-305D2849A081}"/>
              </a:ext>
            </a:extLst>
          </p:cNvPr>
          <p:cNvSpPr>
            <a:spLocks noChangeAspect="1"/>
          </p:cNvSpPr>
          <p:nvPr userDrawn="1"/>
        </p:nvSpPr>
        <p:spPr>
          <a:xfrm>
            <a:off x="946017" y="1276408"/>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円/楕円 9">
            <a:extLst>
              <a:ext uri="{FF2B5EF4-FFF2-40B4-BE49-F238E27FC236}">
                <a16:creationId xmlns:a16="http://schemas.microsoft.com/office/drawing/2014/main" id="{A7279B19-019F-F8D3-6D0A-7BC3D5342CED}"/>
              </a:ext>
            </a:extLst>
          </p:cNvPr>
          <p:cNvSpPr>
            <a:spLocks noChangeAspect="1"/>
          </p:cNvSpPr>
          <p:nvPr userDrawn="1"/>
        </p:nvSpPr>
        <p:spPr>
          <a:xfrm>
            <a:off x="946017" y="2047300"/>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9004BB80-05A7-C917-024C-097D19C559F4}"/>
              </a:ext>
            </a:extLst>
          </p:cNvPr>
          <p:cNvSpPr>
            <a:spLocks noChangeAspect="1"/>
          </p:cNvSpPr>
          <p:nvPr userDrawn="1"/>
        </p:nvSpPr>
        <p:spPr>
          <a:xfrm>
            <a:off x="946017" y="2818192"/>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94026289-EFFA-3F06-1C27-0C6E22FB4F07}"/>
              </a:ext>
            </a:extLst>
          </p:cNvPr>
          <p:cNvSpPr>
            <a:spLocks noChangeAspect="1"/>
          </p:cNvSpPr>
          <p:nvPr userDrawn="1"/>
        </p:nvSpPr>
        <p:spPr>
          <a:xfrm>
            <a:off x="946017" y="3589084"/>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5748479F-BB84-97A8-3106-48704005D085}"/>
              </a:ext>
            </a:extLst>
          </p:cNvPr>
          <p:cNvCxnSpPr>
            <a:cxnSpLocks/>
            <a:stCxn id="4" idx="4"/>
          </p:cNvCxnSpPr>
          <p:nvPr userDrawn="1"/>
        </p:nvCxnSpPr>
        <p:spPr>
          <a:xfrm>
            <a:off x="1216017" y="1816408"/>
            <a:ext cx="0" cy="238253"/>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891E8110-5452-6052-676F-52604989FF40}"/>
              </a:ext>
            </a:extLst>
          </p:cNvPr>
          <p:cNvSpPr>
            <a:spLocks noChangeAspect="1"/>
          </p:cNvSpPr>
          <p:nvPr userDrawn="1"/>
        </p:nvSpPr>
        <p:spPr>
          <a:xfrm>
            <a:off x="946017" y="4359976"/>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73DA7851-67DD-1EED-543C-1A0F74252C0B}"/>
              </a:ext>
            </a:extLst>
          </p:cNvPr>
          <p:cNvSpPr>
            <a:spLocks noGrp="1"/>
          </p:cNvSpPr>
          <p:nvPr>
            <p:ph type="body" sz="quarter" idx="14" hasCustomPrompt="1"/>
          </p:nvPr>
        </p:nvSpPr>
        <p:spPr>
          <a:xfrm>
            <a:off x="1832057"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9974984D-E8C1-94F0-7456-1971C24C6E39}"/>
              </a:ext>
            </a:extLst>
          </p:cNvPr>
          <p:cNvSpPr>
            <a:spLocks noGrp="1"/>
          </p:cNvSpPr>
          <p:nvPr>
            <p:ph type="body" sz="quarter" idx="15" hasCustomPrompt="1"/>
          </p:nvPr>
        </p:nvSpPr>
        <p:spPr>
          <a:xfrm>
            <a:off x="1832057"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EA32CF38-EFCD-FE15-5136-898DF3773D63}"/>
              </a:ext>
            </a:extLst>
          </p:cNvPr>
          <p:cNvSpPr>
            <a:spLocks noGrp="1"/>
          </p:cNvSpPr>
          <p:nvPr>
            <p:ph type="body" sz="quarter" idx="16" hasCustomPrompt="1"/>
          </p:nvPr>
        </p:nvSpPr>
        <p:spPr>
          <a:xfrm>
            <a:off x="1832057"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4" name="テキスト プレースホルダー 4">
            <a:extLst>
              <a:ext uri="{FF2B5EF4-FFF2-40B4-BE49-F238E27FC236}">
                <a16:creationId xmlns:a16="http://schemas.microsoft.com/office/drawing/2014/main" id="{11CBA5D0-3D44-9BC4-E3C5-1B0EBCE1A950}"/>
              </a:ext>
            </a:extLst>
          </p:cNvPr>
          <p:cNvSpPr>
            <a:spLocks noGrp="1"/>
          </p:cNvSpPr>
          <p:nvPr>
            <p:ph type="body" sz="quarter" idx="17" hasCustomPrompt="1"/>
          </p:nvPr>
        </p:nvSpPr>
        <p:spPr>
          <a:xfrm>
            <a:off x="1832057"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6045F39C-0527-C775-2A6F-14BE002A0E30}"/>
              </a:ext>
            </a:extLst>
          </p:cNvPr>
          <p:cNvSpPr>
            <a:spLocks noGrp="1"/>
          </p:cNvSpPr>
          <p:nvPr>
            <p:ph type="body" sz="quarter" idx="18" hasCustomPrompt="1"/>
          </p:nvPr>
        </p:nvSpPr>
        <p:spPr>
          <a:xfrm>
            <a:off x="1832057"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円/楕円 25">
            <a:extLst>
              <a:ext uri="{FF2B5EF4-FFF2-40B4-BE49-F238E27FC236}">
                <a16:creationId xmlns:a16="http://schemas.microsoft.com/office/drawing/2014/main" id="{FED9AC3C-7571-1E5F-5CD3-FD5FBB4D5107}"/>
              </a:ext>
            </a:extLst>
          </p:cNvPr>
          <p:cNvSpPr>
            <a:spLocks noChangeAspect="1"/>
          </p:cNvSpPr>
          <p:nvPr userDrawn="1"/>
        </p:nvSpPr>
        <p:spPr>
          <a:xfrm>
            <a:off x="946017" y="5130870"/>
            <a:ext cx="540000" cy="540000"/>
          </a:xfrm>
          <a:prstGeom prst="ellipse">
            <a:avLst/>
          </a:prstGeom>
          <a:solidFill>
            <a:srgbClr val="00003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7" name="テキスト プレースホルダー 4">
            <a:extLst>
              <a:ext uri="{FF2B5EF4-FFF2-40B4-BE49-F238E27FC236}">
                <a16:creationId xmlns:a16="http://schemas.microsoft.com/office/drawing/2014/main" id="{94AE3F99-128F-F349-131A-57D5E38A4AC5}"/>
              </a:ext>
            </a:extLst>
          </p:cNvPr>
          <p:cNvSpPr>
            <a:spLocks noGrp="1"/>
          </p:cNvSpPr>
          <p:nvPr>
            <p:ph type="body" sz="quarter" idx="19" hasCustomPrompt="1"/>
          </p:nvPr>
        </p:nvSpPr>
        <p:spPr>
          <a:xfrm>
            <a:off x="1832057"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8" name="直線コネクタ 27">
            <a:extLst>
              <a:ext uri="{FF2B5EF4-FFF2-40B4-BE49-F238E27FC236}">
                <a16:creationId xmlns:a16="http://schemas.microsoft.com/office/drawing/2014/main" id="{B399248C-2D71-1267-C372-90E1E6E0B73B}"/>
              </a:ext>
            </a:extLst>
          </p:cNvPr>
          <p:cNvCxnSpPr>
            <a:cxnSpLocks/>
          </p:cNvCxnSpPr>
          <p:nvPr userDrawn="1"/>
        </p:nvCxnSpPr>
        <p:spPr>
          <a:xfrm>
            <a:off x="1216017" y="2583636"/>
            <a:ext cx="0" cy="238253"/>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29" name="直線コネクタ 28">
            <a:extLst>
              <a:ext uri="{FF2B5EF4-FFF2-40B4-BE49-F238E27FC236}">
                <a16:creationId xmlns:a16="http://schemas.microsoft.com/office/drawing/2014/main" id="{3541CDC2-9AFC-A4DE-328A-FE25D0722838}"/>
              </a:ext>
            </a:extLst>
          </p:cNvPr>
          <p:cNvCxnSpPr>
            <a:cxnSpLocks/>
          </p:cNvCxnSpPr>
          <p:nvPr userDrawn="1"/>
        </p:nvCxnSpPr>
        <p:spPr>
          <a:xfrm>
            <a:off x="1216017" y="3360110"/>
            <a:ext cx="0" cy="238253"/>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2BA93430-3AA3-6A86-662F-5A80ECA0EE44}"/>
              </a:ext>
            </a:extLst>
          </p:cNvPr>
          <p:cNvCxnSpPr>
            <a:cxnSpLocks/>
          </p:cNvCxnSpPr>
          <p:nvPr userDrawn="1"/>
        </p:nvCxnSpPr>
        <p:spPr>
          <a:xfrm>
            <a:off x="1216017" y="4141692"/>
            <a:ext cx="0" cy="238253"/>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1AD50924-3DA5-8F47-1102-45307DC67B44}"/>
              </a:ext>
            </a:extLst>
          </p:cNvPr>
          <p:cNvCxnSpPr>
            <a:cxnSpLocks/>
          </p:cNvCxnSpPr>
          <p:nvPr userDrawn="1"/>
        </p:nvCxnSpPr>
        <p:spPr>
          <a:xfrm>
            <a:off x="1216017" y="4892617"/>
            <a:ext cx="0" cy="238253"/>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pic>
        <p:nvPicPr>
          <p:cNvPr id="2" name="그림 10">
            <a:extLst>
              <a:ext uri="{FF2B5EF4-FFF2-40B4-BE49-F238E27FC236}">
                <a16:creationId xmlns:a16="http://schemas.microsoft.com/office/drawing/2014/main" id="{180B35ED-8015-18A8-B28F-1FF16DDA6AB6}"/>
              </a:ext>
            </a:extLst>
          </p:cNvPr>
          <p:cNvPicPr>
            <a:picLocks noChangeAspect="1"/>
          </p:cNvPicPr>
          <p:nvPr userDrawn="1"/>
        </p:nvPicPr>
        <p:blipFill>
          <a:blip r:embed="rId3"/>
          <a:stretch>
            <a:fillRect/>
          </a:stretch>
        </p:blipFill>
        <p:spPr>
          <a:xfrm>
            <a:off x="7582525" y="0"/>
            <a:ext cx="4609475" cy="6858000"/>
          </a:xfrm>
          <a:prstGeom prst="rect">
            <a:avLst/>
          </a:prstGeom>
        </p:spPr>
      </p:pic>
      <p:sp>
        <p:nvSpPr>
          <p:cNvPr id="6" name="角丸四角形 5">
            <a:extLst>
              <a:ext uri="{FF2B5EF4-FFF2-40B4-BE49-F238E27FC236}">
                <a16:creationId xmlns:a16="http://schemas.microsoft.com/office/drawing/2014/main" id="{4996DBCE-9D10-3C7D-AE76-7D80943C0F40}"/>
              </a:ext>
            </a:extLst>
          </p:cNvPr>
          <p:cNvSpPr/>
          <p:nvPr userDrawn="1"/>
        </p:nvSpPr>
        <p:spPr>
          <a:xfrm>
            <a:off x="10126800" y="198160"/>
            <a:ext cx="1833164" cy="324000"/>
          </a:xfrm>
          <a:prstGeom prst="roundRect">
            <a:avLst>
              <a:gd name="adj" fmla="val 9836"/>
            </a:avLst>
          </a:prstGeom>
          <a:solidFill>
            <a:srgbClr val="AAAAAA"/>
          </a:solidFill>
          <a:ln w="6350" cap="flat" cmpd="sng" algn="ctr">
            <a:no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1385603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3_中表紙B_">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3553462"/>
            <a:ext cx="3600400" cy="0"/>
          </a:xfrm>
          <a:prstGeom prst="line">
            <a:avLst/>
          </a:prstGeom>
          <a:ln w="28575" cap="rnd">
            <a:solidFill>
              <a:srgbClr val="00003E"/>
            </a:solidFill>
          </a:ln>
        </p:spPr>
        <p:style>
          <a:lnRef idx="1">
            <a:schemeClr val="accent1"/>
          </a:lnRef>
          <a:fillRef idx="0">
            <a:schemeClr val="accent1"/>
          </a:fillRef>
          <a:effectRef idx="0">
            <a:schemeClr val="accent1"/>
          </a:effectRef>
          <a:fontRef idx="minor">
            <a:schemeClr val="tx1"/>
          </a:fontRef>
        </p:style>
      </p:cxn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2064093"/>
            <a:ext cx="1150023" cy="1057321"/>
          </a:xfrm>
          <a:prstGeom prst="rect">
            <a:avLst/>
          </a:prstGeom>
        </p:spPr>
        <p:txBody>
          <a:bodyPr/>
          <a:lstStyle>
            <a:lvl1pPr>
              <a:defRPr sz="6600" b="1" i="1">
                <a:solidFill>
                  <a:srgbClr val="00003E"/>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3918146"/>
            <a:ext cx="3600115" cy="1412875"/>
          </a:xfrm>
          <a:prstGeom prst="rect">
            <a:avLst/>
          </a:prstGeom>
        </p:spPr>
        <p:txBody>
          <a:bodyPr/>
          <a:lstStyle>
            <a:lvl1pPr algn="ctr">
              <a:defRPr b="1" spc="300">
                <a:solidFill>
                  <a:srgbClr val="00003E"/>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34725" y="6444396"/>
            <a:ext cx="1019831" cy="215444"/>
          </a:xfrm>
          <a:prstGeom prst="rect">
            <a:avLst/>
          </a:prstGeom>
          <a:noFill/>
        </p:spPr>
        <p:txBody>
          <a:bodyPr wrap="none" rtlCol="0">
            <a:spAutoFit/>
          </a:bodyPr>
          <a:lstStyle/>
          <a:p>
            <a:pPr algn="l"/>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pic>
        <p:nvPicPr>
          <p:cNvPr id="5" name="그림 10">
            <a:extLst>
              <a:ext uri="{FF2B5EF4-FFF2-40B4-BE49-F238E27FC236}">
                <a16:creationId xmlns:a16="http://schemas.microsoft.com/office/drawing/2014/main" id="{2BB42CA1-9EA8-1305-EA43-142175765FD2}"/>
              </a:ext>
            </a:extLst>
          </p:cNvPr>
          <p:cNvPicPr>
            <a:picLocks noChangeAspect="1"/>
          </p:cNvPicPr>
          <p:nvPr userDrawn="1"/>
        </p:nvPicPr>
        <p:blipFill>
          <a:blip r:embed="rId2"/>
          <a:stretch>
            <a:fillRect/>
          </a:stretch>
        </p:blipFill>
        <p:spPr>
          <a:xfrm>
            <a:off x="7582525" y="0"/>
            <a:ext cx="4609475" cy="6858000"/>
          </a:xfrm>
          <a:prstGeom prst="rect">
            <a:avLst/>
          </a:prstGeom>
        </p:spPr>
      </p:pic>
      <p:sp>
        <p:nvSpPr>
          <p:cNvPr id="6" name="角丸四角形 5">
            <a:extLst>
              <a:ext uri="{FF2B5EF4-FFF2-40B4-BE49-F238E27FC236}">
                <a16:creationId xmlns:a16="http://schemas.microsoft.com/office/drawing/2014/main" id="{AB3CA3FF-6689-E56F-161E-3B6A0B9F5E11}"/>
              </a:ext>
            </a:extLst>
          </p:cNvPr>
          <p:cNvSpPr/>
          <p:nvPr userDrawn="1"/>
        </p:nvSpPr>
        <p:spPr>
          <a:xfrm>
            <a:off x="10126800" y="198160"/>
            <a:ext cx="1833164" cy="324000"/>
          </a:xfrm>
          <a:prstGeom prst="roundRect">
            <a:avLst>
              <a:gd name="adj" fmla="val 9836"/>
            </a:avLst>
          </a:prstGeom>
          <a:solidFill>
            <a:srgbClr val="AAAAAA"/>
          </a:solidFill>
          <a:ln w="6350" cap="flat" cmpd="sng" algn="ctr">
            <a:no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1714781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pic>
        <p:nvPicPr>
          <p:cNvPr id="6" name="Picture 5" descr="A blue cross on a black background&#10;&#10;Description automatically generated">
            <a:extLst>
              <a:ext uri="{FF2B5EF4-FFF2-40B4-BE49-F238E27FC236}">
                <a16:creationId xmlns:a16="http://schemas.microsoft.com/office/drawing/2014/main" id="{488C42EF-933E-D14B-339F-A8F6DB28781A}"/>
              </a:ext>
            </a:extLst>
          </p:cNvPr>
          <p:cNvPicPr>
            <a:picLocks noChangeAspect="1"/>
          </p:cNvPicPr>
          <p:nvPr userDrawn="1"/>
        </p:nvPicPr>
        <p:blipFill>
          <a:blip r:embed="rId2"/>
          <a:stretch>
            <a:fillRect/>
          </a:stretch>
        </p:blipFill>
        <p:spPr>
          <a:xfrm>
            <a:off x="958078" y="5249874"/>
            <a:ext cx="1587414" cy="276232"/>
          </a:xfrm>
          <a:prstGeom prst="rect">
            <a:avLst/>
          </a:prstGeom>
        </p:spPr>
      </p:pic>
      <p:pic>
        <p:nvPicPr>
          <p:cNvPr id="3" name="그림 10">
            <a:extLst>
              <a:ext uri="{FF2B5EF4-FFF2-40B4-BE49-F238E27FC236}">
                <a16:creationId xmlns:a16="http://schemas.microsoft.com/office/drawing/2014/main" id="{6E8C728D-06E3-8AEC-D9D1-35F992161393}"/>
              </a:ext>
            </a:extLst>
          </p:cNvPr>
          <p:cNvPicPr>
            <a:picLocks noChangeAspect="1"/>
          </p:cNvPicPr>
          <p:nvPr userDrawn="1"/>
        </p:nvPicPr>
        <p:blipFill>
          <a:blip r:embed="rId3"/>
          <a:stretch>
            <a:fillRect/>
          </a:stretch>
        </p:blipFill>
        <p:spPr>
          <a:xfrm>
            <a:off x="7582525" y="0"/>
            <a:ext cx="4609475" cy="6858000"/>
          </a:xfrm>
          <a:prstGeom prst="rect">
            <a:avLst/>
          </a:prstGeom>
        </p:spPr>
      </p:pic>
      <p:sp>
        <p:nvSpPr>
          <p:cNvPr id="7" name="角丸四角形 6">
            <a:extLst>
              <a:ext uri="{FF2B5EF4-FFF2-40B4-BE49-F238E27FC236}">
                <a16:creationId xmlns:a16="http://schemas.microsoft.com/office/drawing/2014/main" id="{290E4521-D23E-C5CD-D6D7-290F767A48E6}"/>
              </a:ext>
            </a:extLst>
          </p:cNvPr>
          <p:cNvSpPr/>
          <p:nvPr userDrawn="1"/>
        </p:nvSpPr>
        <p:spPr>
          <a:xfrm>
            <a:off x="10126800" y="198160"/>
            <a:ext cx="1833164" cy="324000"/>
          </a:xfrm>
          <a:prstGeom prst="roundRect">
            <a:avLst>
              <a:gd name="adj" fmla="val 9836"/>
            </a:avLst>
          </a:prstGeom>
          <a:solidFill>
            <a:srgbClr val="AAAAAA"/>
          </a:solidFill>
          <a:ln w="6350" cap="flat" cmpd="sng" algn="ctr">
            <a:no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広告主</a:t>
            </a:r>
            <a:r>
              <a:rPr kumimoji="0" lang="ja-JP" altLang="en-US" sz="1000" b="1" i="0" u="none" strike="noStrike" kern="0" cap="none" spc="300" normalizeH="0" baseline="0" noProof="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chemeClr val="bg1"/>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5" name="テキスト ボックス 4">
            <a:extLst>
              <a:ext uri="{FF2B5EF4-FFF2-40B4-BE49-F238E27FC236}">
                <a16:creationId xmlns:a16="http://schemas.microsoft.com/office/drawing/2014/main" id="{708FF984-F9A9-C329-B5DE-40980305F4E6}"/>
              </a:ext>
            </a:extLst>
          </p:cNvPr>
          <p:cNvSpPr txBox="1"/>
          <p:nvPr userDrawn="1"/>
        </p:nvSpPr>
        <p:spPr>
          <a:xfrm>
            <a:off x="944832" y="5638181"/>
            <a:ext cx="3562322"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ja-JP" altLang="en-US" sz="1200" b="0" i="0" dirty="0">
                <a:solidFill>
                  <a:srgbClr val="00003E"/>
                </a:solidFill>
                <a:latin typeface="+mn-ea"/>
                <a:ea typeface="+mn-ea"/>
              </a:rPr>
              <a:t>ウェブサイト</a:t>
            </a:r>
            <a:br>
              <a:rPr lang="en-US" altLang="ja-JP" sz="1200" dirty="0">
                <a:solidFill>
                  <a:srgbClr val="00003E"/>
                </a:solidFill>
                <a:latin typeface="+mn-ea"/>
                <a:ea typeface="+mn-ea"/>
              </a:rPr>
            </a:br>
            <a:r>
              <a:rPr lang="en" altLang="ja-JP" sz="1200" b="0" i="0" u="sng" dirty="0">
                <a:solidFill>
                  <a:srgbClr val="00003E"/>
                </a:solidFill>
                <a:effectLst/>
                <a:latin typeface="+mn-ea"/>
                <a:ea typeface="+mn-ea"/>
                <a:hlinkClick r:id="rId4">
                  <a:extLst>
                    <a:ext uri="{A12FA001-AC4F-418D-AE19-62706E023703}">
                      <ahyp:hlinkClr xmlns:ahyp="http://schemas.microsoft.com/office/drawing/2018/hyperlinkcolor" val="tx"/>
                    </a:ext>
                  </a:extLst>
                </a:hlinkClick>
              </a:rPr>
              <a:t>https://www.lycbiz.com/jp/service/yahoo-ads/</a:t>
            </a:r>
            <a:endParaRPr kumimoji="1" lang="ja-JP" altLang="en-US" sz="1200" b="0" i="0" dirty="0">
              <a:solidFill>
                <a:srgbClr val="00003E"/>
              </a:solidFill>
              <a:latin typeface="+mn-ea"/>
              <a:ea typeface="+mn-ea"/>
              <a:cs typeface="Segoe UI" panose="020B0502040204020203" pitchFamily="34" charset="0"/>
            </a:endParaRPr>
          </a:p>
        </p:txBody>
      </p:sp>
    </p:spTree>
    <p:extLst>
      <p:ext uri="{BB962C8B-B14F-4D97-AF65-F5344CB8AC3E}">
        <p14:creationId xmlns:p14="http://schemas.microsoft.com/office/powerpoint/2010/main" val="1967839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endParaRPr kumimoji="1" lang="en-US" altLang="ja-JP" dirty="0"/>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duotone>
              <a:prstClr val="black"/>
              <a:srgbClr val="00003E">
                <a:tint val="45000"/>
                <a:satMod val="400000"/>
              </a:srgbClr>
            </a:duotone>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通常スライド_項目なし（Y）">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8" name="Freeform 5">
            <a:extLst>
              <a:ext uri="{FF2B5EF4-FFF2-40B4-BE49-F238E27FC236}">
                <a16:creationId xmlns:a16="http://schemas.microsoft.com/office/drawing/2014/main" id="{91131203-3C82-7F1C-80A0-9A575376AF56}"/>
              </a:ext>
            </a:extLst>
          </p:cNvPr>
          <p:cNvSpPr>
            <a:spLocks/>
          </p:cNvSpPr>
          <p:nvPr userDrawn="1"/>
        </p:nvSpPr>
        <p:spPr bwMode="auto">
          <a:xfrm rot="8114709">
            <a:off x="-120133" y="267635"/>
            <a:ext cx="240266" cy="242330"/>
          </a:xfrm>
          <a:custGeom>
            <a:avLst/>
            <a:gdLst>
              <a:gd name="T0" fmla="*/ 0 w 1253"/>
              <a:gd name="T1" fmla="*/ 0 h 1253"/>
              <a:gd name="T2" fmla="*/ 0 w 1253"/>
              <a:gd name="T3" fmla="*/ 0 h 1253"/>
              <a:gd name="T4" fmla="*/ 0 w 1253"/>
              <a:gd name="T5" fmla="*/ 1253 h 1253"/>
              <a:gd name="T6" fmla="*/ 1253 w 1253"/>
              <a:gd name="T7" fmla="*/ 0 h 1253"/>
              <a:gd name="T8" fmla="*/ 0 w 1253"/>
              <a:gd name="T9" fmla="*/ 0 h 1253"/>
            </a:gdLst>
            <a:ahLst/>
            <a:cxnLst>
              <a:cxn ang="0">
                <a:pos x="T0" y="T1"/>
              </a:cxn>
              <a:cxn ang="0">
                <a:pos x="T2" y="T3"/>
              </a:cxn>
              <a:cxn ang="0">
                <a:pos x="T4" y="T5"/>
              </a:cxn>
              <a:cxn ang="0">
                <a:pos x="T6" y="T7"/>
              </a:cxn>
              <a:cxn ang="0">
                <a:pos x="T8" y="T9"/>
              </a:cxn>
            </a:cxnLst>
            <a:rect l="0" t="0" r="r" b="b"/>
            <a:pathLst>
              <a:path w="1253" h="1253">
                <a:moveTo>
                  <a:pt x="0" y="0"/>
                </a:moveTo>
                <a:lnTo>
                  <a:pt x="0" y="0"/>
                </a:lnTo>
                <a:lnTo>
                  <a:pt x="0" y="1253"/>
                </a:lnTo>
                <a:lnTo>
                  <a:pt x="1253" y="0"/>
                </a:lnTo>
                <a:lnTo>
                  <a:pt x="0" y="0"/>
                </a:lnTo>
                <a:close/>
              </a:path>
            </a:pathLst>
          </a:custGeom>
          <a:solidFill>
            <a:srgbClr val="FF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1856019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通常スライド_項目なし（L）">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Freeform 5">
            <a:extLst>
              <a:ext uri="{FF2B5EF4-FFF2-40B4-BE49-F238E27FC236}">
                <a16:creationId xmlns:a16="http://schemas.microsoft.com/office/drawing/2014/main" id="{ADABFCC4-1CB8-2D63-612C-F72CA2019C50}"/>
              </a:ext>
            </a:extLst>
          </p:cNvPr>
          <p:cNvSpPr>
            <a:spLocks/>
          </p:cNvSpPr>
          <p:nvPr userDrawn="1"/>
        </p:nvSpPr>
        <p:spPr bwMode="auto">
          <a:xfrm rot="8114709">
            <a:off x="-120133" y="267635"/>
            <a:ext cx="240266" cy="242330"/>
          </a:xfrm>
          <a:custGeom>
            <a:avLst/>
            <a:gdLst>
              <a:gd name="T0" fmla="*/ 0 w 1253"/>
              <a:gd name="T1" fmla="*/ 0 h 1253"/>
              <a:gd name="T2" fmla="*/ 0 w 1253"/>
              <a:gd name="T3" fmla="*/ 0 h 1253"/>
              <a:gd name="T4" fmla="*/ 0 w 1253"/>
              <a:gd name="T5" fmla="*/ 1253 h 1253"/>
              <a:gd name="T6" fmla="*/ 1253 w 1253"/>
              <a:gd name="T7" fmla="*/ 0 h 1253"/>
              <a:gd name="T8" fmla="*/ 0 w 1253"/>
              <a:gd name="T9" fmla="*/ 0 h 1253"/>
            </a:gdLst>
            <a:ahLst/>
            <a:cxnLst>
              <a:cxn ang="0">
                <a:pos x="T0" y="T1"/>
              </a:cxn>
              <a:cxn ang="0">
                <a:pos x="T2" y="T3"/>
              </a:cxn>
              <a:cxn ang="0">
                <a:pos x="T4" y="T5"/>
              </a:cxn>
              <a:cxn ang="0">
                <a:pos x="T6" y="T7"/>
              </a:cxn>
              <a:cxn ang="0">
                <a:pos x="T8" y="T9"/>
              </a:cxn>
            </a:cxnLst>
            <a:rect l="0" t="0" r="r" b="b"/>
            <a:pathLst>
              <a:path w="1253" h="1253">
                <a:moveTo>
                  <a:pt x="0" y="0"/>
                </a:moveTo>
                <a:lnTo>
                  <a:pt x="0" y="0"/>
                </a:lnTo>
                <a:lnTo>
                  <a:pt x="0" y="1253"/>
                </a:lnTo>
                <a:lnTo>
                  <a:pt x="1253" y="0"/>
                </a:lnTo>
                <a:lnTo>
                  <a:pt x="0" y="0"/>
                </a:lnTo>
                <a:close/>
              </a:path>
            </a:pathLst>
          </a:custGeom>
          <a:solidFill>
            <a:srgbClr val="0BC858"/>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Tree>
    <p:extLst>
      <p:ext uri="{BB962C8B-B14F-4D97-AF65-F5344CB8AC3E}">
        <p14:creationId xmlns:p14="http://schemas.microsoft.com/office/powerpoint/2010/main" val="3183690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image" Target="../media/image6.sv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media/image5.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79" r:id="rId2"/>
    <p:sldLayoutId id="2147483875" r:id="rId3"/>
    <p:sldLayoutId id="2147483880" r:id="rId4"/>
    <p:sldLayoutId id="2147483877" r:id="rId5"/>
    <p:sldLayoutId id="2147483871" r:id="rId6"/>
    <p:sldLayoutId id="2147483762" r:id="rId7"/>
    <p:sldLayoutId id="2147483883" r:id="rId8"/>
    <p:sldLayoutId id="2147483882" r:id="rId9"/>
    <p:sldLayoutId id="2147483782" r:id="rId10"/>
    <p:sldLayoutId id="2147483793" r:id="rId11"/>
    <p:sldLayoutId id="2147483867" r:id="rId12"/>
    <p:sldLayoutId id="2147483800" r:id="rId13"/>
    <p:sldLayoutId id="2147483794" r:id="rId1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guide id="11" pos="3840" userDrawn="1">
          <p15:clr>
            <a:srgbClr val="F26B43"/>
          </p15:clr>
        </p15:guide>
        <p15:guide id="12" pos="597" userDrawn="1">
          <p15:clr>
            <a:srgbClr val="FBAE40"/>
          </p15:clr>
        </p15:guide>
        <p15:guide id="13" pos="7083" userDrawn="1">
          <p15:clr>
            <a:srgbClr val="FBAE4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グラフィックス 3">
            <a:extLst>
              <a:ext uri="{FF2B5EF4-FFF2-40B4-BE49-F238E27FC236}">
                <a16:creationId xmlns:a16="http://schemas.microsoft.com/office/drawing/2014/main" id="{24FCBDE2-1A17-C1A1-6EDE-2BAA1DB3C94A}"/>
              </a:ext>
            </a:extLst>
          </p:cNvPr>
          <p:cNvPicPr>
            <a:picLocks noChangeAspect="1"/>
          </p:cNvPicPr>
          <p:nvPr userDrawn="1"/>
        </p:nvPicPr>
        <p:blipFill>
          <a:blip r:embed="rId19">
            <a:extLst>
              <a:ext uri="{96DAC541-7B7A-43D3-8B79-37D633B846F1}">
                <asvg:svgBlip xmlns:asvg="http://schemas.microsoft.com/office/drawing/2016/SVG/main" r:embed="rId20"/>
              </a:ext>
            </a:extLst>
          </a:blip>
          <a:stretch>
            <a:fillRect/>
          </a:stretch>
        </p:blipFill>
        <p:spPr>
          <a:xfrm>
            <a:off x="286310" y="6533996"/>
            <a:ext cx="813256" cy="94565"/>
          </a:xfrm>
          <a:prstGeom prst="rect">
            <a:avLst/>
          </a:prstGeom>
        </p:spPr>
      </p:pic>
      <p:sp>
        <p:nvSpPr>
          <p:cNvPr id="2" name="Rounded Rectangle 6">
            <a:extLst>
              <a:ext uri="{FF2B5EF4-FFF2-40B4-BE49-F238E27FC236}">
                <a16:creationId xmlns:a16="http://schemas.microsoft.com/office/drawing/2014/main" id="{5433C398-BD19-F2D6-BA5E-0E4D237730DC}"/>
              </a:ext>
            </a:extLst>
          </p:cNvPr>
          <p:cNvSpPr/>
          <p:nvPr userDrawn="1"/>
        </p:nvSpPr>
        <p:spPr>
          <a:xfrm>
            <a:off x="10993121" y="177428"/>
            <a:ext cx="916756" cy="247554"/>
          </a:xfrm>
          <a:prstGeom prst="roundRect">
            <a:avLst>
              <a:gd name="adj" fmla="val 0"/>
            </a:avLst>
          </a:prstGeom>
          <a:solidFill>
            <a:srgbClr val="AAAAAA"/>
          </a:solidFill>
          <a:ln w="3175">
            <a:noFill/>
          </a:ln>
        </p:spPr>
        <p:style>
          <a:lnRef idx="2">
            <a:schemeClr val="accent1">
              <a:shade val="15000"/>
            </a:schemeClr>
          </a:lnRef>
          <a:fillRef idx="1">
            <a:schemeClr val="accent1"/>
          </a:fillRef>
          <a:effectRef idx="0">
            <a:schemeClr val="accent1"/>
          </a:effectRef>
          <a:fontRef idx="minor">
            <a:schemeClr val="lt1"/>
          </a:fontRef>
        </p:style>
        <p:txBody>
          <a:bodyPr wrap="square" lIns="90000" tIns="72000" bIns="36000" rtlCol="0" anchor="ctr">
            <a:spAutoFit/>
          </a:bodyPr>
          <a:lstStyle/>
          <a:p>
            <a:pPr algn="ctr"/>
            <a:r>
              <a:rPr lang="en-US" altLang="ja-JP" sz="900" b="0" i="0" dirty="0">
                <a:solidFill>
                  <a:schemeClr val="bg1"/>
                </a:solidFill>
                <a:effectLst/>
                <a:latin typeface="Meiryo" panose="020B0604030504040204" pitchFamily="34" charset="-128"/>
                <a:ea typeface="Meiryo" panose="020B0604030504040204" pitchFamily="34" charset="-128"/>
              </a:rPr>
              <a:t>Confidential</a:t>
            </a:r>
            <a:endParaRPr lang="en-JP" sz="900" b="0" i="0" dirty="0">
              <a:solidFill>
                <a:schemeClr val="bg1"/>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89265103"/>
      </p:ext>
    </p:extLst>
  </p:cSld>
  <p:clrMap bg1="lt1" tx1="dk1" bg2="lt2" tx2="dk2" accent1="accent1" accent2="accent2" accent3="accent3" accent4="accent4" accent5="accent5" accent6="accent6" hlink="hlink" folHlink="folHlink"/>
  <p:sldLayoutIdLst>
    <p:sldLayoutId id="2147483885" r:id="rId1"/>
    <p:sldLayoutId id="2147483886" r:id="rId2"/>
    <p:sldLayoutId id="2147483887" r:id="rId3"/>
    <p:sldLayoutId id="2147483888" r:id="rId4"/>
    <p:sldLayoutId id="2147483889" r:id="rId5"/>
    <p:sldLayoutId id="2147483890" r:id="rId6"/>
    <p:sldLayoutId id="2147483891" r:id="rId7"/>
    <p:sldLayoutId id="2147483892" r:id="rId8"/>
    <p:sldLayoutId id="2147483893" r:id="rId9"/>
    <p:sldLayoutId id="2147483894" r:id="rId10"/>
    <p:sldLayoutId id="2147483895" r:id="rId11"/>
    <p:sldLayoutId id="2147483896" r:id="rId12"/>
    <p:sldLayoutId id="2147483897" r:id="rId13"/>
    <p:sldLayoutId id="2147483898" r:id="rId14"/>
    <p:sldLayoutId id="2147483899" r:id="rId15"/>
    <p:sldLayoutId id="2147483900" r:id="rId16"/>
    <p:sldLayoutId id="2147483901" r:id="rId1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68">
          <p15:clr>
            <a:srgbClr val="F26B43"/>
          </p15:clr>
        </p15:guide>
        <p15:guide id="4" orient="horz" pos="3952">
          <p15:clr>
            <a:srgbClr val="F26B43"/>
          </p15:clr>
        </p15:guide>
        <p15:guide id="5" pos="370">
          <p15:clr>
            <a:srgbClr val="F26B43"/>
          </p15:clr>
        </p15:guide>
        <p15:guide id="6" pos="731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20.png"/><Relationship Id="rId4" Type="http://schemas.openxmlformats.org/officeDocument/2006/relationships/image" Target="../media/image32.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2.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customXml" Target="../ink/ink6.xml"/><Relationship Id="rId5" Type="http://schemas.openxmlformats.org/officeDocument/2006/relationships/image" Target="../media/image39.jpeg"/><Relationship Id="rId10" Type="http://schemas.openxmlformats.org/officeDocument/2006/relationships/image" Target="../media/image290.png"/><Relationship Id="rId4" Type="http://schemas.openxmlformats.org/officeDocument/2006/relationships/image" Target="../media/image38.jpeg"/><Relationship Id="rId9" Type="http://schemas.openxmlformats.org/officeDocument/2006/relationships/customXml" Target="../ink/ink5.xml"/></Relationships>
</file>

<file path=ppt/slides/_rels/slide15.xml.rels><?xml version="1.0" encoding="UTF-8" standalone="yes"?>
<Relationships xmlns="http://schemas.openxmlformats.org/package/2006/relationships"><Relationship Id="rId3" Type="http://schemas.openxmlformats.org/officeDocument/2006/relationships/image" Target="../media/image44.emf"/><Relationship Id="rId7" Type="http://schemas.openxmlformats.org/officeDocument/2006/relationships/image" Target="../media/image47.jpeg"/><Relationship Id="rId2" Type="http://schemas.openxmlformats.org/officeDocument/2006/relationships/image" Target="../media/image43.emf"/><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46.png"/><Relationship Id="rId4" Type="http://schemas.openxmlformats.org/officeDocument/2006/relationships/image" Target="../media/image45.emf"/></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7.png"/><Relationship Id="rId7" Type="http://schemas.openxmlformats.org/officeDocument/2006/relationships/image" Target="../media/image50.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39.jpeg"/><Relationship Id="rId4" Type="http://schemas.openxmlformats.org/officeDocument/2006/relationships/image" Target="../media/image48.jpeg"/><Relationship Id="rId9" Type="http://schemas.openxmlformats.org/officeDocument/2006/relationships/image" Target="../media/image51.pn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7.png"/><Relationship Id="rId7" Type="http://schemas.openxmlformats.org/officeDocument/2006/relationships/image" Target="../media/image50.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39.jpeg"/><Relationship Id="rId4" Type="http://schemas.openxmlformats.org/officeDocument/2006/relationships/image" Target="../media/image48.jpeg"/><Relationship Id="rId9"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hyperlink" Target="https://portal.yadui.business.yahoo.co.jp/agencyportal/873243/" TargetMode="External"/><Relationship Id="rId5" Type="http://schemas.openxmlformats.org/officeDocument/2006/relationships/image" Target="../media/image56.png"/><Relationship Id="rId4" Type="http://schemas.openxmlformats.org/officeDocument/2006/relationships/image" Target="../media/image5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7.png"/><Relationship Id="rId7" Type="http://schemas.openxmlformats.org/officeDocument/2006/relationships/image" Target="../media/image50.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39.jpeg"/><Relationship Id="rId4" Type="http://schemas.openxmlformats.org/officeDocument/2006/relationships/image" Target="../media/image48.jpeg"/><Relationship Id="rId9" Type="http://schemas.openxmlformats.org/officeDocument/2006/relationships/image" Target="../media/image51.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62.jpeg"/><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chart" Target="../charts/char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26.xml.rels><?xml version="1.0" encoding="UTF-8" standalone="yes"?>
<Relationships xmlns="http://schemas.openxmlformats.org/package/2006/relationships"><Relationship Id="rId2" Type="http://schemas.openxmlformats.org/officeDocument/2006/relationships/hyperlink" Target="https://s.yimg.jp/dl/displayads-guarantee/01/displayads-guarantee_salessheet_toppage_topics_pr_2024H1.zip" TargetMode="Externa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7.png"/><Relationship Id="rId7" Type="http://schemas.openxmlformats.org/officeDocument/2006/relationships/image" Target="../media/image50.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39.jpeg"/><Relationship Id="rId4" Type="http://schemas.openxmlformats.org/officeDocument/2006/relationships/image" Target="../media/image48.jpeg"/><Relationship Id="rId9"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s.yimg.jp/dl/displayads-guarantee/01/displayads-guarantee_salessheet_BP_2024H1.zip" TargetMode="External"/><Relationship Id="rId2" Type="http://schemas.openxmlformats.org/officeDocument/2006/relationships/hyperlink" Target="https://s.yimg.jp/dl/displayads-guarantee/01/displayads-guarantee_salessheet_sportsnavi_paris2024.zip" TargetMode="External"/><Relationship Id="rId1" Type="http://schemas.openxmlformats.org/officeDocument/2006/relationships/slideLayout" Target="../slideLayouts/slideLayout7.xml"/><Relationship Id="rId5" Type="http://schemas.openxmlformats.org/officeDocument/2006/relationships/hyperlink" Target="https://www.lycbiz.com/sites/default/files/media/jp/download/LINE%20NEWS_mediaguide_2024_7-9.pdf" TargetMode="External"/><Relationship Id="rId4" Type="http://schemas.openxmlformats.org/officeDocument/2006/relationships/hyperlink" Target="https://s.yimg.jp/dl/displayads-guarantee/01/displayads-guarantee_salessheet_toppage_topics_pr_2024H1.zip" TargetMode="Externa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73.jpe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chart" Target="../charts/chart5.xml"/><Relationship Id="rId7" Type="http://schemas.openxmlformats.org/officeDocument/2006/relationships/chart" Target="../charts/chart9.xml"/><Relationship Id="rId2" Type="http://schemas.openxmlformats.org/officeDocument/2006/relationships/chart" Target="../charts/chart4.xml"/><Relationship Id="rId1" Type="http://schemas.openxmlformats.org/officeDocument/2006/relationships/slideLayout" Target="../slideLayouts/slideLayout7.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2" Type="http://schemas.openxmlformats.org/officeDocument/2006/relationships/hyperlink" Target="mailto:ml-sales-media-order@lycorp.co.jp" TargetMode="Externa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s://www.lycbiz.com/sites/default/files/media/jp/download/LINE%20NEWS_mediaguide_2024_7-9.pdf"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hyperlink" Target="https://s.yimg.jp/dl/displayads-guarantee/01/displayads-guarantee_Specialfeature_LINENEWSDIGESTSpot_YahooNews_2024H1.zip"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4.emf"/><Relationship Id="rId7" Type="http://schemas.openxmlformats.org/officeDocument/2006/relationships/image" Target="../media/image76.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45.emf"/><Relationship Id="rId10" Type="http://schemas.openxmlformats.org/officeDocument/2006/relationships/image" Target="../media/image77.png"/><Relationship Id="rId4" Type="http://schemas.openxmlformats.org/officeDocument/2006/relationships/image" Target="../media/image74.jpeg"/><Relationship Id="rId9"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80.emf"/><Relationship Id="rId4" Type="http://schemas.openxmlformats.org/officeDocument/2006/relationships/image" Target="../media/image79.emf"/></Relationships>
</file>

<file path=ppt/slides/_rels/slide46.xml.rels><?xml version="1.0" encoding="UTF-8" standalone="yes"?>
<Relationships xmlns="http://schemas.openxmlformats.org/package/2006/relationships"><Relationship Id="rId8" Type="http://schemas.openxmlformats.org/officeDocument/2006/relationships/image" Target="../media/image82.jpeg"/><Relationship Id="rId13" Type="http://schemas.openxmlformats.org/officeDocument/2006/relationships/image" Target="../media/image87.png"/><Relationship Id="rId3" Type="http://schemas.openxmlformats.org/officeDocument/2006/relationships/image" Target="../media/image44.emf"/><Relationship Id="rId7" Type="http://schemas.openxmlformats.org/officeDocument/2006/relationships/image" Target="../media/image17.png"/><Relationship Id="rId12" Type="http://schemas.openxmlformats.org/officeDocument/2006/relationships/image" Target="../media/image86.jpeg"/><Relationship Id="rId2" Type="http://schemas.openxmlformats.org/officeDocument/2006/relationships/notesSlide" Target="../notesSlides/notesSlide11.xml"/><Relationship Id="rId16" Type="http://schemas.openxmlformats.org/officeDocument/2006/relationships/image" Target="../media/image89.png"/><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85.png"/><Relationship Id="rId5" Type="http://schemas.openxmlformats.org/officeDocument/2006/relationships/image" Target="../media/image45.emf"/><Relationship Id="rId15" Type="http://schemas.openxmlformats.org/officeDocument/2006/relationships/image" Target="../media/image78.emf"/><Relationship Id="rId10" Type="http://schemas.openxmlformats.org/officeDocument/2006/relationships/image" Target="../media/image84.png"/><Relationship Id="rId4" Type="http://schemas.openxmlformats.org/officeDocument/2006/relationships/image" Target="../media/image81.jpeg"/><Relationship Id="rId9" Type="http://schemas.openxmlformats.org/officeDocument/2006/relationships/image" Target="../media/image83.jpeg"/><Relationship Id="rId14" Type="http://schemas.openxmlformats.org/officeDocument/2006/relationships/image" Target="../media/image88.emf"/></Relationships>
</file>

<file path=ppt/slides/_rels/slide47.xml.rels><?xml version="1.0" encoding="UTF-8" standalone="yes"?>
<Relationships xmlns="http://schemas.openxmlformats.org/package/2006/relationships"><Relationship Id="rId8" Type="http://schemas.openxmlformats.org/officeDocument/2006/relationships/image" Target="../media/image90.png"/><Relationship Id="rId13" Type="http://schemas.microsoft.com/office/2007/relationships/hdphoto" Target="../media/hdphoto1.wdp"/><Relationship Id="rId18" Type="http://schemas.openxmlformats.org/officeDocument/2006/relationships/image" Target="../media/image99.jpeg"/><Relationship Id="rId3" Type="http://schemas.openxmlformats.org/officeDocument/2006/relationships/image" Target="../media/image44.emf"/><Relationship Id="rId21" Type="http://schemas.microsoft.com/office/2007/relationships/hdphoto" Target="../media/hdphoto2.wdp"/><Relationship Id="rId7" Type="http://schemas.openxmlformats.org/officeDocument/2006/relationships/image" Target="../media/image88.emf"/><Relationship Id="rId12" Type="http://schemas.openxmlformats.org/officeDocument/2006/relationships/image" Target="../media/image94.png"/><Relationship Id="rId17" Type="http://schemas.openxmlformats.org/officeDocument/2006/relationships/image" Target="../media/image98.png"/><Relationship Id="rId2" Type="http://schemas.openxmlformats.org/officeDocument/2006/relationships/notesSlide" Target="../notesSlides/notesSlide12.xml"/><Relationship Id="rId16" Type="http://schemas.openxmlformats.org/officeDocument/2006/relationships/image" Target="../media/image97.png"/><Relationship Id="rId20"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83.jpeg"/><Relationship Id="rId11" Type="http://schemas.openxmlformats.org/officeDocument/2006/relationships/image" Target="../media/image93.png"/><Relationship Id="rId5" Type="http://schemas.openxmlformats.org/officeDocument/2006/relationships/image" Target="../media/image82.jpeg"/><Relationship Id="rId15" Type="http://schemas.openxmlformats.org/officeDocument/2006/relationships/image" Target="../media/image96.png"/><Relationship Id="rId10" Type="http://schemas.openxmlformats.org/officeDocument/2006/relationships/image" Target="../media/image92.png"/><Relationship Id="rId19" Type="http://schemas.openxmlformats.org/officeDocument/2006/relationships/image" Target="../media/image100.png"/><Relationship Id="rId4" Type="http://schemas.openxmlformats.org/officeDocument/2006/relationships/image" Target="../media/image45.emf"/><Relationship Id="rId9" Type="http://schemas.openxmlformats.org/officeDocument/2006/relationships/image" Target="../media/image91.png"/><Relationship Id="rId14" Type="http://schemas.openxmlformats.org/officeDocument/2006/relationships/image" Target="../media/image95.png"/><Relationship Id="rId22" Type="http://schemas.openxmlformats.org/officeDocument/2006/relationships/image" Target="../media/image78.emf"/></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customXml" Target="../ink/ink1.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0.png"/><Relationship Id="rId7" Type="http://schemas.openxmlformats.org/officeDocument/2006/relationships/image" Target="../media/image18.png"/><Relationship Id="rId2" Type="http://schemas.openxmlformats.org/officeDocument/2006/relationships/customXml" Target="../ink/ink2.xml"/><Relationship Id="rId1" Type="http://schemas.openxmlformats.org/officeDocument/2006/relationships/slideLayout" Target="../slideLayouts/slideLayout7.xml"/><Relationship Id="rId6" Type="http://schemas.openxmlformats.org/officeDocument/2006/relationships/customXml" Target="../ink/ink4.xml"/><Relationship Id="rId5" Type="http://schemas.openxmlformats.org/officeDocument/2006/relationships/image" Target="../media/image170.png"/><Relationship Id="rId4" Type="http://schemas.openxmlformats.org/officeDocument/2006/relationships/customXml" Target="../ink/ink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텍스트 개체 틀 3">
            <a:extLst>
              <a:ext uri="{FF2B5EF4-FFF2-40B4-BE49-F238E27FC236}">
                <a16:creationId xmlns:a16="http://schemas.microsoft.com/office/drawing/2014/main" id="{4978299C-6C87-4F0D-889F-96F16531CE4A}"/>
              </a:ext>
            </a:extLst>
          </p:cNvPr>
          <p:cNvSpPr>
            <a:spLocks noGrp="1"/>
          </p:cNvSpPr>
          <p:nvPr>
            <p:ph type="body" sz="quarter" idx="10"/>
          </p:nvPr>
        </p:nvSpPr>
        <p:spPr>
          <a:xfrm>
            <a:off x="587375" y="584200"/>
            <a:ext cx="11017250" cy="2512428"/>
          </a:xfrm>
        </p:spPr>
        <p:txBody>
          <a:bodyPr lIns="0" tIns="36000" rIns="0" bIns="0" anchor="t">
            <a:noAutofit/>
          </a:bodyPr>
          <a:lstStyle/>
          <a:p>
            <a:r>
              <a:rPr kumimoji="1" lang="ja-JP" altLang="en-US" sz="4400">
                <a:latin typeface="メイリオ"/>
                <a:ea typeface="メイリオ"/>
              </a:rPr>
              <a:t>パリ</a:t>
            </a:r>
            <a:r>
              <a:rPr kumimoji="1" lang="en-US" altLang="ja-JP" sz="4400">
                <a:latin typeface="メイリオ"/>
                <a:ea typeface="メイリオ"/>
              </a:rPr>
              <a:t>2024</a:t>
            </a:r>
            <a:br>
              <a:rPr kumimoji="1" lang="en-US" altLang="ja-JP" sz="4400" dirty="0">
                <a:latin typeface="+mj-ea"/>
                <a:ea typeface="+mj-ea"/>
              </a:rPr>
            </a:br>
            <a:r>
              <a:rPr kumimoji="1" lang="en-US" altLang="ja-JP" sz="4400">
                <a:latin typeface="メイリオ"/>
                <a:ea typeface="メイリオ"/>
              </a:rPr>
              <a:t>LY</a:t>
            </a:r>
            <a:r>
              <a:rPr kumimoji="1" lang="ja-JP" altLang="en-US" sz="4400">
                <a:latin typeface="メイリオ"/>
                <a:ea typeface="メイリオ"/>
              </a:rPr>
              <a:t>広告活用</a:t>
            </a:r>
            <a:r>
              <a:rPr lang="ja-JP" altLang="en-US" sz="4400">
                <a:latin typeface="メイリオ"/>
                <a:ea typeface="メイリオ"/>
              </a:rPr>
              <a:t>推奨商品&amp;</a:t>
            </a:r>
            <a:endParaRPr lang="ja-JP"/>
          </a:p>
          <a:p>
            <a:r>
              <a:rPr lang="ja-JP" altLang="en-US" sz="4400">
                <a:latin typeface="メイリオ"/>
                <a:ea typeface="メイリオ"/>
              </a:rPr>
              <a:t>パッケージのご案内</a:t>
            </a:r>
            <a:endParaRPr lang="ja-JP" altLang="en-US" sz="4400" dirty="0">
              <a:latin typeface="メイリオ"/>
              <a:ea typeface="メイリオ"/>
            </a:endParaRPr>
          </a:p>
        </p:txBody>
      </p:sp>
      <p:sp>
        <p:nvSpPr>
          <p:cNvPr id="7" name="テキスト ボックス 6">
            <a:extLst>
              <a:ext uri="{FF2B5EF4-FFF2-40B4-BE49-F238E27FC236}">
                <a16:creationId xmlns:a16="http://schemas.microsoft.com/office/drawing/2014/main" id="{6782891E-A006-A834-CA34-DD787A183B48}"/>
              </a:ext>
            </a:extLst>
          </p:cNvPr>
          <p:cNvSpPr txBox="1"/>
          <p:nvPr/>
        </p:nvSpPr>
        <p:spPr>
          <a:xfrm>
            <a:off x="466257" y="5574037"/>
            <a:ext cx="2361610" cy="338554"/>
          </a:xfrm>
          <a:prstGeom prst="rect">
            <a:avLst/>
          </a:prstGeom>
          <a:noFill/>
        </p:spPr>
        <p:txBody>
          <a:bodyPr wrap="square" rtlCol="0">
            <a:spAutoFit/>
          </a:bodyPr>
          <a:lstStyle/>
          <a:p>
            <a:pPr fontAlgn="ctr">
              <a:defRPr/>
            </a:pPr>
            <a:r>
              <a:rPr lang="en-US" altLang="ja-JP" sz="1600" dirty="0">
                <a:solidFill>
                  <a:srgbClr val="00003E"/>
                </a:solidFill>
                <a:latin typeface="メイリオ" panose="020B0604030504040204" pitchFamily="50" charset="-128"/>
                <a:ea typeface="メイリオ" panose="020B0604030504040204" pitchFamily="50" charset="-128"/>
              </a:rPr>
              <a:t>2024</a:t>
            </a:r>
            <a:r>
              <a:rPr lang="ja-JP" altLang="en-US" sz="1600" dirty="0">
                <a:solidFill>
                  <a:srgbClr val="00003E"/>
                </a:solidFill>
                <a:latin typeface="メイリオ" panose="020B0604030504040204" pitchFamily="50" charset="-128"/>
                <a:ea typeface="メイリオ" panose="020B0604030504040204" pitchFamily="50" charset="-128"/>
              </a:rPr>
              <a:t>年</a:t>
            </a:r>
            <a:r>
              <a:rPr lang="en-US" altLang="ja-JP" sz="1600" dirty="0">
                <a:solidFill>
                  <a:srgbClr val="00003E"/>
                </a:solidFill>
                <a:latin typeface="メイリオ" panose="020B0604030504040204" pitchFamily="50" charset="-128"/>
                <a:ea typeface="メイリオ" panose="020B0604030504040204" pitchFamily="50" charset="-128"/>
              </a:rPr>
              <a:t>5</a:t>
            </a:r>
            <a:r>
              <a:rPr lang="ja-JP" altLang="en-US" sz="1600" dirty="0">
                <a:solidFill>
                  <a:srgbClr val="00003E"/>
                </a:solidFill>
                <a:latin typeface="メイリオ" panose="020B0604030504040204" pitchFamily="50" charset="-128"/>
                <a:ea typeface="メイリオ" panose="020B0604030504040204" pitchFamily="50" charset="-128"/>
              </a:rPr>
              <a:t>月</a:t>
            </a:r>
            <a:endParaRPr kumimoji="1" lang="en-US" altLang="ja-JP" sz="1600" dirty="0">
              <a:solidFill>
                <a:srgbClr val="00003E"/>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857300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C51E259E-CBEA-681C-5645-16DA9FDB13F4}"/>
              </a:ext>
            </a:extLst>
          </p:cNvPr>
          <p:cNvSpPr/>
          <p:nvPr/>
        </p:nvSpPr>
        <p:spPr>
          <a:xfrm>
            <a:off x="479425" y="2179038"/>
            <a:ext cx="5461265" cy="3852000"/>
          </a:xfrm>
          <a:prstGeom prst="rect">
            <a:avLst/>
          </a:prstGeom>
          <a:solidFill>
            <a:schemeClr val="accent1"/>
          </a:solidFill>
          <a:ln w="9525">
            <a:noFill/>
          </a:ln>
          <a:effectLst>
            <a:outerShdw blurRad="381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463D2DEC-E0FD-D12F-C23C-FE44A8EDA22B}"/>
              </a:ext>
            </a:extLst>
          </p:cNvPr>
          <p:cNvSpPr>
            <a:spLocks noGrp="1"/>
          </p:cNvSpPr>
          <p:nvPr>
            <p:ph type="body" sz="quarter" idx="10"/>
          </p:nvPr>
        </p:nvSpPr>
        <p:spPr/>
        <p:txBody>
          <a:bodyPr/>
          <a:lstStyle/>
          <a:p>
            <a:r>
              <a:rPr lang="ja-JP" altLang="en-US" dirty="0">
                <a:solidFill>
                  <a:schemeClr val="tx1">
                    <a:lumMod val="65000"/>
                    <a:lumOff val="35000"/>
                  </a:schemeClr>
                </a:solidFill>
              </a:rPr>
              <a:t>パリ</a:t>
            </a:r>
            <a:r>
              <a:rPr lang="en-US" altLang="ja-JP" dirty="0">
                <a:solidFill>
                  <a:schemeClr val="tx1">
                    <a:lumMod val="65000"/>
                    <a:lumOff val="35000"/>
                  </a:schemeClr>
                </a:solidFill>
              </a:rPr>
              <a:t>2024</a:t>
            </a:r>
            <a:r>
              <a:rPr lang="ja-JP" altLang="en-US" dirty="0">
                <a:solidFill>
                  <a:schemeClr val="tx1">
                    <a:lumMod val="65000"/>
                    <a:lumOff val="35000"/>
                  </a:schemeClr>
                </a:solidFill>
              </a:rPr>
              <a:t>報道特集　</a:t>
            </a:r>
            <a:r>
              <a:rPr lang="ja-JP" altLang="en-US" sz="1800" b="1" dirty="0">
                <a:solidFill>
                  <a:schemeClr val="tx1">
                    <a:lumMod val="75000"/>
                    <a:lumOff val="25000"/>
                  </a:schemeClr>
                </a:solidFill>
                <a:latin typeface="Meiryo"/>
                <a:ea typeface="Meiryo"/>
                <a:cs typeface="Meiryo"/>
                <a:sym typeface="Meiryo"/>
              </a:rPr>
              <a:t>ユーザーの関心度が高い面に掲載によるエンゲージメント効果</a:t>
            </a:r>
          </a:p>
        </p:txBody>
      </p:sp>
      <p:sp>
        <p:nvSpPr>
          <p:cNvPr id="5" name="正方形/長方形 4">
            <a:extLst>
              <a:ext uri="{FF2B5EF4-FFF2-40B4-BE49-F238E27FC236}">
                <a16:creationId xmlns:a16="http://schemas.microsoft.com/office/drawing/2014/main" id="{B333EB49-D49A-41B2-E69B-F455ACA781AF}"/>
              </a:ext>
            </a:extLst>
          </p:cNvPr>
          <p:cNvSpPr>
            <a:spLocks noChangeArrowheads="1"/>
          </p:cNvSpPr>
          <p:nvPr/>
        </p:nvSpPr>
        <p:spPr bwMode="auto">
          <a:xfrm>
            <a:off x="479425" y="6211519"/>
            <a:ext cx="5794856" cy="369332"/>
          </a:xfrm>
          <a:prstGeom prst="rect">
            <a:avLst/>
          </a:prstGeom>
          <a:noFill/>
          <a:ln w="9525">
            <a:noFill/>
            <a:miter lim="800000"/>
            <a:headEnd/>
            <a:tailEnd/>
          </a:ln>
        </p:spPr>
        <p:txBody>
          <a:bodyPr wrap="none" lIns="0" tIns="0" rIns="0" bIns="0">
            <a:spAutoFit/>
          </a:bodyPr>
          <a:lstStyle/>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　サッカーワールドカップカタール大会特集</a:t>
            </a:r>
            <a:endParaRPr lang="en-US" altLang="ja-JP" sz="800" dirty="0">
              <a:solidFill>
                <a:schemeClr val="accent3"/>
              </a:solidFill>
              <a:latin typeface="メイリオ" panose="020B0604030504040204" pitchFamily="50" charset="-128"/>
              <a:ea typeface="メイリオ" panose="020B0604030504040204" pitchFamily="50" charset="-128"/>
            </a:endParaRP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集計期間：</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2022/10/11-2022/12/19</a:t>
            </a:r>
          </a:p>
          <a:p>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集計内容：①日本代表エンゲージメントスコア </a:t>
            </a:r>
            <a:r>
              <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 ②</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特集ページ予約型広告</a:t>
            </a:r>
            <a:r>
              <a:rPr lang="en-US" altLang="ja-JP" sz="800" dirty="0" err="1">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Vimps</a:t>
            </a:r>
            <a:r>
              <a:rPr lang="ja-JP" altLang="en-US"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有無のブランドドメイン流出率及びリフト</a:t>
            </a:r>
            <a:endParaRPr lang="en-US" altLang="ja-JP" sz="8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BDFDB946-C88A-FCAD-D5B4-4D1AAD0D6880}"/>
              </a:ext>
            </a:extLst>
          </p:cNvPr>
          <p:cNvSpPr/>
          <p:nvPr/>
        </p:nvSpPr>
        <p:spPr>
          <a:xfrm>
            <a:off x="6230202" y="2189172"/>
            <a:ext cx="5482372" cy="3852000"/>
          </a:xfrm>
          <a:prstGeom prst="rect">
            <a:avLst/>
          </a:prstGeom>
          <a:solidFill>
            <a:schemeClr val="accent1"/>
          </a:solidFill>
          <a:ln w="9525">
            <a:noFill/>
          </a:ln>
          <a:effectLst>
            <a:outerShdw blurRad="381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正方形/長方形 6">
            <a:extLst>
              <a:ext uri="{FF2B5EF4-FFF2-40B4-BE49-F238E27FC236}">
                <a16:creationId xmlns:a16="http://schemas.microsoft.com/office/drawing/2014/main" id="{115EE570-ABA2-8CFD-3482-D8526C7244BB}"/>
              </a:ext>
            </a:extLst>
          </p:cNvPr>
          <p:cNvSpPr/>
          <p:nvPr/>
        </p:nvSpPr>
        <p:spPr>
          <a:xfrm>
            <a:off x="6360047" y="2642172"/>
            <a:ext cx="5235273" cy="327117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1630FB5D-EBF5-5758-45CD-DEC797E710BF}"/>
              </a:ext>
            </a:extLst>
          </p:cNvPr>
          <p:cNvSpPr txBox="1"/>
          <p:nvPr/>
        </p:nvSpPr>
        <p:spPr>
          <a:xfrm>
            <a:off x="6408497" y="3291007"/>
            <a:ext cx="345930" cy="1677771"/>
          </a:xfrm>
          <a:prstGeom prst="rect">
            <a:avLst/>
          </a:prstGeom>
          <a:noFill/>
        </p:spPr>
        <p:txBody>
          <a:bodyPr vert="eaVert"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流入率（第一想起率</a:t>
            </a:r>
            <a:r>
              <a:rPr kumimoji="1" lang="en-US" altLang="ja-JP"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5E8677D2-1E83-1FCA-3DD3-7A9CA61D141E}"/>
              </a:ext>
            </a:extLst>
          </p:cNvPr>
          <p:cNvSpPr txBox="1"/>
          <p:nvPr/>
        </p:nvSpPr>
        <p:spPr>
          <a:xfrm>
            <a:off x="6190520" y="5428817"/>
            <a:ext cx="1893319" cy="237567"/>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エンゲージメント値</a:t>
            </a:r>
          </a:p>
        </p:txBody>
      </p:sp>
      <p:grpSp>
        <p:nvGrpSpPr>
          <p:cNvPr id="11" name="グループ化 10">
            <a:extLst>
              <a:ext uri="{FF2B5EF4-FFF2-40B4-BE49-F238E27FC236}">
                <a16:creationId xmlns:a16="http://schemas.microsoft.com/office/drawing/2014/main" id="{3EA4A84F-D5E4-E8F6-1897-E06EB415A59D}"/>
              </a:ext>
            </a:extLst>
          </p:cNvPr>
          <p:cNvGrpSpPr/>
          <p:nvPr/>
        </p:nvGrpSpPr>
        <p:grpSpPr>
          <a:xfrm>
            <a:off x="7044628" y="5244549"/>
            <a:ext cx="3766707" cy="213488"/>
            <a:chOff x="2444436" y="5530122"/>
            <a:chExt cx="7342708" cy="237569"/>
          </a:xfrm>
        </p:grpSpPr>
        <p:sp>
          <p:nvSpPr>
            <p:cNvPr id="12" name="テキスト ボックス 11">
              <a:extLst>
                <a:ext uri="{FF2B5EF4-FFF2-40B4-BE49-F238E27FC236}">
                  <a16:creationId xmlns:a16="http://schemas.microsoft.com/office/drawing/2014/main" id="{41FF583B-385B-B624-5FB4-16E8B99BB5FB}"/>
                </a:ext>
              </a:extLst>
            </p:cNvPr>
            <p:cNvSpPr txBox="1"/>
            <p:nvPr/>
          </p:nvSpPr>
          <p:spPr>
            <a:xfrm>
              <a:off x="2444436"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N</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o_</a:t>
              </a:r>
              <a:r>
                <a:rPr lang="en-US" altLang="ja-JP" sz="600" dirty="0">
                  <a:solidFill>
                    <a:schemeClr val="tx1">
                      <a:lumMod val="50000"/>
                      <a:lumOff val="50000"/>
                    </a:schemeClr>
                  </a:solidFill>
                  <a:latin typeface="メイリオ" panose="020B0604030504040204" pitchFamily="50" charset="-128"/>
                  <a:ea typeface="メイリオ" panose="020B0604030504040204" pitchFamily="50" charset="-128"/>
                </a:rPr>
                <a:t>PV</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3" name="テキスト ボックス 12">
              <a:extLst>
                <a:ext uri="{FF2B5EF4-FFF2-40B4-BE49-F238E27FC236}">
                  <a16:creationId xmlns:a16="http://schemas.microsoft.com/office/drawing/2014/main" id="{35C658F6-ACAF-8DB1-9EE2-DB29748ED0B9}"/>
                </a:ext>
              </a:extLst>
            </p:cNvPr>
            <p:cNvSpPr txBox="1"/>
            <p:nvPr/>
          </p:nvSpPr>
          <p:spPr>
            <a:xfrm>
              <a:off x="3688173" y="5530124"/>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0.19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4" name="テキスト ボックス 13">
              <a:extLst>
                <a:ext uri="{FF2B5EF4-FFF2-40B4-BE49-F238E27FC236}">
                  <a16:creationId xmlns:a16="http://schemas.microsoft.com/office/drawing/2014/main" id="{27DAE5EA-6112-0626-FEA7-BDFBB38A5656}"/>
                </a:ext>
              </a:extLst>
            </p:cNvPr>
            <p:cNvSpPr txBox="1"/>
            <p:nvPr/>
          </p:nvSpPr>
          <p:spPr>
            <a:xfrm>
              <a:off x="4931910" y="5530123"/>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0.20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0.39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5" name="テキスト ボックス 14">
              <a:extLst>
                <a:ext uri="{FF2B5EF4-FFF2-40B4-BE49-F238E27FC236}">
                  <a16:creationId xmlns:a16="http://schemas.microsoft.com/office/drawing/2014/main" id="{809CC289-7765-B65B-58E3-44CB94285978}"/>
                </a:ext>
              </a:extLst>
            </p:cNvPr>
            <p:cNvSpPr txBox="1"/>
            <p:nvPr/>
          </p:nvSpPr>
          <p:spPr>
            <a:xfrm>
              <a:off x="6175647"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0.40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0.59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6" name="テキスト ボックス 15">
              <a:extLst>
                <a:ext uri="{FF2B5EF4-FFF2-40B4-BE49-F238E27FC236}">
                  <a16:creationId xmlns:a16="http://schemas.microsoft.com/office/drawing/2014/main" id="{B1F44EB4-7D32-B70F-9B84-9F594ED9DAC7}"/>
                </a:ext>
              </a:extLst>
            </p:cNvPr>
            <p:cNvSpPr txBox="1"/>
            <p:nvPr/>
          </p:nvSpPr>
          <p:spPr>
            <a:xfrm>
              <a:off x="7419384"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0.60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0.79</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sp>
          <p:nvSpPr>
            <p:cNvPr id="17" name="テキスト ボックス 16">
              <a:extLst>
                <a:ext uri="{FF2B5EF4-FFF2-40B4-BE49-F238E27FC236}">
                  <a16:creationId xmlns:a16="http://schemas.microsoft.com/office/drawing/2014/main" id="{50CEDC53-5B8B-1F97-9C6A-0C2F45A58CC0}"/>
                </a:ext>
              </a:extLst>
            </p:cNvPr>
            <p:cNvSpPr txBox="1"/>
            <p:nvPr/>
          </p:nvSpPr>
          <p:spPr>
            <a:xfrm>
              <a:off x="8663121" y="5530122"/>
              <a:ext cx="1124023" cy="237567"/>
            </a:xfrm>
            <a:prstGeom prst="rect">
              <a:avLst/>
            </a:prstGeom>
            <a:noFill/>
          </p:spPr>
          <p:txBody>
            <a:bodyPr wrap="non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0.80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r>
                <a:rPr kumimoji="1" lang="en-US" altLang="ja-JP"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1.00</a:t>
              </a:r>
              <a:r>
                <a:rPr kumimoji="1" lang="ja-JP" altLang="en-US" sz="600"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rPr>
                <a:t>）</a:t>
              </a:r>
            </a:p>
          </p:txBody>
        </p:sp>
      </p:grpSp>
      <p:cxnSp>
        <p:nvCxnSpPr>
          <p:cNvPr id="18" name="直線矢印コネクタ 17">
            <a:extLst>
              <a:ext uri="{FF2B5EF4-FFF2-40B4-BE49-F238E27FC236}">
                <a16:creationId xmlns:a16="http://schemas.microsoft.com/office/drawing/2014/main" id="{093CC59A-BE0A-484A-70CE-9106F7FC5C50}"/>
              </a:ext>
            </a:extLst>
          </p:cNvPr>
          <p:cNvCxnSpPr>
            <a:cxnSpLocks/>
          </p:cNvCxnSpPr>
          <p:nvPr/>
        </p:nvCxnSpPr>
        <p:spPr>
          <a:xfrm flipH="1">
            <a:off x="10522198" y="3373024"/>
            <a:ext cx="1" cy="746154"/>
          </a:xfrm>
          <a:prstGeom prst="straightConnector1">
            <a:avLst/>
          </a:prstGeom>
          <a:ln w="28575">
            <a:solidFill>
              <a:schemeClr val="accent6"/>
            </a:solidFill>
            <a:headEnd type="triangle" w="lg" len="med"/>
            <a:tailEnd type="triangle" w="lg" len="med"/>
          </a:ln>
        </p:spPr>
        <p:style>
          <a:lnRef idx="1">
            <a:schemeClr val="accent6"/>
          </a:lnRef>
          <a:fillRef idx="0">
            <a:schemeClr val="accent6"/>
          </a:fillRef>
          <a:effectRef idx="0">
            <a:schemeClr val="accent6"/>
          </a:effectRef>
          <a:fontRef idx="minor">
            <a:schemeClr val="tx1"/>
          </a:fontRef>
        </p:style>
      </p:cxnSp>
      <p:sp>
        <p:nvSpPr>
          <p:cNvPr id="19" name="二等辺三角形 18">
            <a:extLst>
              <a:ext uri="{FF2B5EF4-FFF2-40B4-BE49-F238E27FC236}">
                <a16:creationId xmlns:a16="http://schemas.microsoft.com/office/drawing/2014/main" id="{5A44E308-3A78-8C60-67BF-B435F33005A9}"/>
              </a:ext>
            </a:extLst>
          </p:cNvPr>
          <p:cNvSpPr/>
          <p:nvPr/>
        </p:nvSpPr>
        <p:spPr>
          <a:xfrm rot="5400000">
            <a:off x="5963941" y="4082087"/>
            <a:ext cx="246611" cy="140050"/>
          </a:xfrm>
          <a:prstGeom prst="triangle">
            <a:avLst/>
          </a:prstGeom>
          <a:solidFill>
            <a:schemeClr val="tx1">
              <a:lumMod val="50000"/>
              <a:lumOff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44" name="グループ化 43">
            <a:extLst>
              <a:ext uri="{FF2B5EF4-FFF2-40B4-BE49-F238E27FC236}">
                <a16:creationId xmlns:a16="http://schemas.microsoft.com/office/drawing/2014/main" id="{3208BBB1-7E93-750E-43ED-9A7B45195AC7}"/>
              </a:ext>
            </a:extLst>
          </p:cNvPr>
          <p:cNvGrpSpPr/>
          <p:nvPr/>
        </p:nvGrpSpPr>
        <p:grpSpPr>
          <a:xfrm>
            <a:off x="2637276" y="3505200"/>
            <a:ext cx="3010300" cy="1822794"/>
            <a:chOff x="2637276" y="3505200"/>
            <a:chExt cx="3010300" cy="1822794"/>
          </a:xfrm>
        </p:grpSpPr>
        <p:pic>
          <p:nvPicPr>
            <p:cNvPr id="42" name="図 41">
              <a:extLst>
                <a:ext uri="{FF2B5EF4-FFF2-40B4-BE49-F238E27FC236}">
                  <a16:creationId xmlns:a16="http://schemas.microsoft.com/office/drawing/2014/main" id="{0ADE4559-9D25-A44A-2238-DE19AECDF31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282"/>
            <a:stretch/>
          </p:blipFill>
          <p:spPr>
            <a:xfrm>
              <a:off x="2637276" y="3505200"/>
              <a:ext cx="3009991" cy="1811867"/>
            </a:xfrm>
            <a:prstGeom prst="rect">
              <a:avLst/>
            </a:prstGeom>
          </p:spPr>
        </p:pic>
        <p:grpSp>
          <p:nvGrpSpPr>
            <p:cNvPr id="20" name="グループ化 19">
              <a:extLst>
                <a:ext uri="{FF2B5EF4-FFF2-40B4-BE49-F238E27FC236}">
                  <a16:creationId xmlns:a16="http://schemas.microsoft.com/office/drawing/2014/main" id="{B77BF9A2-46E9-5FED-B1D0-BD52AE5CE1BE}"/>
                </a:ext>
              </a:extLst>
            </p:cNvPr>
            <p:cNvGrpSpPr/>
            <p:nvPr/>
          </p:nvGrpSpPr>
          <p:grpSpPr>
            <a:xfrm>
              <a:off x="2641104" y="3519360"/>
              <a:ext cx="3006472" cy="1808634"/>
              <a:chOff x="1793999" y="3243025"/>
              <a:chExt cx="3615314" cy="2174902"/>
            </a:xfrm>
            <a:effectLst>
              <a:outerShdw blurRad="38100" dist="25400" dir="2700000" algn="tl" rotWithShape="0">
                <a:schemeClr val="accent3">
                  <a:alpha val="40000"/>
                </a:schemeClr>
              </a:outerShdw>
            </a:effectLst>
          </p:grpSpPr>
          <p:sp>
            <p:nvSpPr>
              <p:cNvPr id="22" name="テキスト ボックス 21">
                <a:extLst>
                  <a:ext uri="{FF2B5EF4-FFF2-40B4-BE49-F238E27FC236}">
                    <a16:creationId xmlns:a16="http://schemas.microsoft.com/office/drawing/2014/main" id="{D5C07628-5A3F-F2C3-500E-C11F85FB3FDE}"/>
                  </a:ext>
                </a:extLst>
              </p:cNvPr>
              <p:cNvSpPr txBox="1"/>
              <p:nvPr/>
            </p:nvSpPr>
            <p:spPr>
              <a:xfrm rot="21366834">
                <a:off x="1925886" y="3272622"/>
                <a:ext cx="2663811" cy="518146"/>
              </a:xfrm>
              <a:prstGeom prst="rect">
                <a:avLst/>
              </a:prstGeom>
              <a:noFill/>
            </p:spPr>
            <p:txBody>
              <a:bodyPr wrap="square" rtlCol="0">
                <a:spAutoFit/>
              </a:bodyPr>
              <a:lstStyle/>
              <a:p>
                <a:pPr algn="l"/>
                <a:r>
                  <a:rPr kumimoji="1" lang="ja-JP" altLang="en-US" sz="1100" b="1" dirty="0">
                    <a:solidFill>
                      <a:srgbClr val="C00000"/>
                    </a:solidFill>
                    <a:latin typeface="UD デジタル 教科書体 N-B" panose="02020700000000000000" pitchFamily="17" charset="-128"/>
                    <a:ea typeface="UD デジタル 教科書体 N-B" panose="02020700000000000000" pitchFamily="17" charset="-128"/>
                  </a:rPr>
                  <a:t>商品を買って</a:t>
                </a:r>
                <a:endParaRPr kumimoji="1" lang="en-US" altLang="ja-JP" sz="1100" b="1" dirty="0">
                  <a:solidFill>
                    <a:srgbClr val="C00000"/>
                  </a:solidFill>
                  <a:latin typeface="UD デジタル 教科書体 N-B" panose="02020700000000000000" pitchFamily="17" charset="-128"/>
                  <a:ea typeface="UD デジタル 教科書体 N-B" panose="02020700000000000000" pitchFamily="17" charset="-128"/>
                </a:endParaRPr>
              </a:p>
              <a:p>
                <a:pPr algn="l"/>
                <a:r>
                  <a:rPr kumimoji="1" lang="ja-JP" altLang="en-US" sz="1100" b="1" dirty="0">
                    <a:solidFill>
                      <a:srgbClr val="C00000"/>
                    </a:solidFill>
                    <a:latin typeface="UD デジタル 教科書体 N-B" panose="02020700000000000000" pitchFamily="17" charset="-128"/>
                    <a:ea typeface="UD デジタル 教科書体 N-B" panose="02020700000000000000" pitchFamily="17" charset="-128"/>
                  </a:rPr>
                  <a:t>キャンペーンに応募</a:t>
                </a:r>
                <a:endParaRPr kumimoji="1" lang="en-US" altLang="ja-JP" sz="1100" b="1" dirty="0">
                  <a:solidFill>
                    <a:srgbClr val="C00000"/>
                  </a:solidFill>
                  <a:latin typeface="UD デジタル 教科書体 N-B" panose="02020700000000000000" pitchFamily="17" charset="-128"/>
                  <a:ea typeface="UD デジタル 教科書体 N-B" panose="02020700000000000000" pitchFamily="17" charset="-128"/>
                </a:endParaRPr>
              </a:p>
            </p:txBody>
          </p:sp>
          <p:sp>
            <p:nvSpPr>
              <p:cNvPr id="23" name="直角三角形 22">
                <a:extLst>
                  <a:ext uri="{FF2B5EF4-FFF2-40B4-BE49-F238E27FC236}">
                    <a16:creationId xmlns:a16="http://schemas.microsoft.com/office/drawing/2014/main" id="{4060505B-04B5-926B-5A1E-C33CBC11B2BF}"/>
                  </a:ext>
                </a:extLst>
              </p:cNvPr>
              <p:cNvSpPr/>
              <p:nvPr/>
            </p:nvSpPr>
            <p:spPr>
              <a:xfrm>
                <a:off x="1793999" y="5274484"/>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テキスト ボックス 23">
                <a:extLst>
                  <a:ext uri="{FF2B5EF4-FFF2-40B4-BE49-F238E27FC236}">
                    <a16:creationId xmlns:a16="http://schemas.microsoft.com/office/drawing/2014/main" id="{E9F84FAE-F53D-7A24-8E1F-EE89B8CB281E}"/>
                  </a:ext>
                </a:extLst>
              </p:cNvPr>
              <p:cNvSpPr txBox="1"/>
              <p:nvPr/>
            </p:nvSpPr>
            <p:spPr>
              <a:xfrm>
                <a:off x="1930002" y="4713764"/>
                <a:ext cx="1475021" cy="259074"/>
              </a:xfrm>
              <a:prstGeom prst="rect">
                <a:avLst/>
              </a:prstGeom>
              <a:noFill/>
            </p:spPr>
            <p:txBody>
              <a:bodyPr wrap="none" rtlCol="0">
                <a:spAutoFit/>
              </a:bodyPr>
              <a:lstStyle/>
              <a:p>
                <a:pPr algn="l"/>
                <a:r>
                  <a:rPr kumimoji="1" lang="en-US" altLang="ja-JP" sz="800" dirty="0">
                    <a:solidFill>
                      <a:schemeClr val="bg1"/>
                    </a:solidFill>
                    <a:latin typeface="Georgia Pro Black" panose="020B0604020202020204" pitchFamily="18" charset="0"/>
                    <a:ea typeface="UD デジタル 教科書体 N-B" panose="02020700000000000000" pitchFamily="17" charset="-128"/>
                  </a:rPr>
                  <a:t>SPORTS PLAYERS</a:t>
                </a:r>
              </a:p>
            </p:txBody>
          </p:sp>
          <p:sp>
            <p:nvSpPr>
              <p:cNvPr id="25" name="直角三角形 24">
                <a:extLst>
                  <a:ext uri="{FF2B5EF4-FFF2-40B4-BE49-F238E27FC236}">
                    <a16:creationId xmlns:a16="http://schemas.microsoft.com/office/drawing/2014/main" id="{B8D102A4-E412-F2F0-C75E-EF8CF19E05E0}"/>
                  </a:ext>
                </a:extLst>
              </p:cNvPr>
              <p:cNvSpPr/>
              <p:nvPr/>
            </p:nvSpPr>
            <p:spPr>
              <a:xfrm rot="10800000">
                <a:off x="3264858" y="3243025"/>
                <a:ext cx="2144455" cy="143443"/>
              </a:xfrm>
              <a:prstGeom prst="rtTriangle">
                <a:avLst/>
              </a:prstGeom>
              <a:solidFill>
                <a:srgbClr val="F6003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テキスト ボックス 25">
                <a:extLst>
                  <a:ext uri="{FF2B5EF4-FFF2-40B4-BE49-F238E27FC236}">
                    <a16:creationId xmlns:a16="http://schemas.microsoft.com/office/drawing/2014/main" id="{C8ED1543-86FC-E29C-14DB-FE46AF229A2A}"/>
                  </a:ext>
                </a:extLst>
              </p:cNvPr>
              <p:cNvSpPr txBox="1"/>
              <p:nvPr/>
            </p:nvSpPr>
            <p:spPr>
              <a:xfrm>
                <a:off x="1978674" y="4961259"/>
                <a:ext cx="863577" cy="148042"/>
              </a:xfrm>
              <a:prstGeom prst="rect">
                <a:avLst/>
              </a:prstGeom>
              <a:noFill/>
            </p:spPr>
            <p:txBody>
              <a:bodyPr wrap="none" lIns="0" tIns="0" rIns="0" bIns="0" rtlCol="0" anchor="ctr">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bg1">
                        <a:lumMod val="85000"/>
                      </a:schemeClr>
                    </a:solidFill>
                    <a:latin typeface="メイリオ" panose="020B0604030504040204" pitchFamily="50" charset="-128"/>
                    <a:ea typeface="メイリオ" panose="020B0604030504040204" pitchFamily="50" charset="-128"/>
                  </a:rPr>
                  <a:t>（</a:t>
                </a:r>
                <a:r>
                  <a:rPr lang="en-US" altLang="ja-JP" sz="800" dirty="0">
                    <a:solidFill>
                      <a:schemeClr val="bg1">
                        <a:lumMod val="85000"/>
                      </a:schemeClr>
                    </a:solidFill>
                    <a:latin typeface="メイリオ" panose="020B0604030504040204" pitchFamily="50" charset="-128"/>
                    <a:ea typeface="メイリオ" panose="020B0604030504040204" pitchFamily="50" charset="-128"/>
                  </a:rPr>
                  <a:t>※</a:t>
                </a:r>
                <a:r>
                  <a:rPr lang="ja-JP" altLang="en-US" sz="800" dirty="0">
                    <a:solidFill>
                      <a:schemeClr val="bg1">
                        <a:lumMod val="85000"/>
                      </a:schemeClr>
                    </a:solidFill>
                    <a:latin typeface="メイリオ" panose="020B0604030504040204" pitchFamily="50" charset="-128"/>
                    <a:ea typeface="メイリオ" panose="020B0604030504040204" pitchFamily="50" charset="-128"/>
                  </a:rPr>
                  <a:t>イメージ）</a:t>
                </a:r>
                <a:endParaRPr kumimoji="1" lang="ja-JP" altLang="en-US" sz="800" i="0" u="none" strike="noStrike" kern="1200" cap="none" spc="0" normalizeH="0" baseline="0" noProof="0" dirty="0">
                  <a:ln>
                    <a:noFill/>
                  </a:ln>
                  <a:solidFill>
                    <a:schemeClr val="bg1">
                      <a:lumMod val="85000"/>
                    </a:schemeClr>
                  </a:solidFill>
                  <a:effectLst/>
                  <a:uLnTx/>
                  <a:uFillTx/>
                  <a:latin typeface="メイリオ" panose="020B0604030504040204" pitchFamily="50" charset="-128"/>
                  <a:ea typeface="メイリオ" panose="020B0604030504040204" pitchFamily="50" charset="-128"/>
                </a:endParaRPr>
              </a:p>
            </p:txBody>
          </p:sp>
        </p:grpSp>
      </p:grpSp>
      <p:sp>
        <p:nvSpPr>
          <p:cNvPr id="27" name="四角形: 上の 2 つの角を丸める 14">
            <a:extLst>
              <a:ext uri="{FF2B5EF4-FFF2-40B4-BE49-F238E27FC236}">
                <a16:creationId xmlns:a16="http://schemas.microsoft.com/office/drawing/2014/main" id="{E255E692-5D21-C03F-3A25-2065AA4195FA}"/>
              </a:ext>
            </a:extLst>
          </p:cNvPr>
          <p:cNvSpPr/>
          <p:nvPr/>
        </p:nvSpPr>
        <p:spPr>
          <a:xfrm>
            <a:off x="893557" y="1907246"/>
            <a:ext cx="4633001" cy="592740"/>
          </a:xfrm>
          <a:prstGeom prst="roundRect">
            <a:avLst>
              <a:gd name="adj" fmla="val 50000"/>
            </a:avLst>
          </a:prstGeom>
          <a:solidFill>
            <a:schemeClr val="bg2">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400">
                <a:solidFill>
                  <a:schemeClr val="bg1"/>
                </a:solidFill>
                <a:latin typeface="Meiryo" panose="020B0604030504040204" pitchFamily="34" charset="-128"/>
                <a:ea typeface="Meiryo" panose="020B0604030504040204" pitchFamily="34" charset="-128"/>
              </a:rPr>
              <a:t>配信クリエイティブ＆掲載イメージ</a:t>
            </a:r>
            <a:endParaRPr kumimoji="1" lang="ja-JP" altLang="en-US" sz="1400">
              <a:solidFill>
                <a:schemeClr val="bg1"/>
              </a:solidFill>
              <a:latin typeface="Meiryo" panose="020B0604030504040204" pitchFamily="34" charset="-128"/>
              <a:ea typeface="Meiryo" panose="020B0604030504040204" pitchFamily="34" charset="-128"/>
            </a:endParaRPr>
          </a:p>
        </p:txBody>
      </p:sp>
      <p:grpSp>
        <p:nvGrpSpPr>
          <p:cNvPr id="28" name="グループ化 27">
            <a:extLst>
              <a:ext uri="{FF2B5EF4-FFF2-40B4-BE49-F238E27FC236}">
                <a16:creationId xmlns:a16="http://schemas.microsoft.com/office/drawing/2014/main" id="{96042055-DBB8-A6E9-CD27-9727D83393D8}"/>
              </a:ext>
            </a:extLst>
          </p:cNvPr>
          <p:cNvGrpSpPr/>
          <p:nvPr/>
        </p:nvGrpSpPr>
        <p:grpSpPr>
          <a:xfrm>
            <a:off x="659034" y="3036602"/>
            <a:ext cx="1988525" cy="849808"/>
            <a:chOff x="8694971" y="2783130"/>
            <a:chExt cx="1988525" cy="849808"/>
          </a:xfrm>
        </p:grpSpPr>
        <p:sp>
          <p:nvSpPr>
            <p:cNvPr id="29" name="角丸四角形 17">
              <a:extLst>
                <a:ext uri="{FF2B5EF4-FFF2-40B4-BE49-F238E27FC236}">
                  <a16:creationId xmlns:a16="http://schemas.microsoft.com/office/drawing/2014/main" id="{6D6670B6-83B0-CB98-798E-FE528B51485C}"/>
                </a:ext>
              </a:extLst>
            </p:cNvPr>
            <p:cNvSpPr/>
            <p:nvPr/>
          </p:nvSpPr>
          <p:spPr>
            <a:xfrm>
              <a:off x="8694971" y="2783130"/>
              <a:ext cx="1872711" cy="849808"/>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a:solidFill>
                    <a:srgbClr val="FFFFFF"/>
                  </a:solidFill>
                  <a:latin typeface="メイリオ" panose="020B0604030504040204" pitchFamily="50" charset="-128"/>
                  <a:ea typeface="メイリオ" panose="020B0604030504040204" pitchFamily="50" charset="-128"/>
                </a:rPr>
                <a:t>親和性の高い</a:t>
              </a:r>
              <a:endParaRPr lang="en-US" altLang="ja-JP" sz="1100" b="1" dirty="0">
                <a:solidFill>
                  <a:srgbClr val="FFFFFF"/>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100" b="1">
                  <a:solidFill>
                    <a:srgbClr val="FFFFFF"/>
                  </a:solidFill>
                  <a:latin typeface="メイリオ" panose="020B0604030504040204" pitchFamily="50" charset="-128"/>
                  <a:ea typeface="メイリオ" panose="020B0604030504040204" pitchFamily="50" charset="-128"/>
                </a:rPr>
                <a:t>クリエイティブに</a:t>
              </a:r>
              <a:br>
                <a:rPr lang="en-US" altLang="ja-JP" sz="1100" b="1" dirty="0">
                  <a:solidFill>
                    <a:srgbClr val="FFFFFF"/>
                  </a:solidFill>
                  <a:latin typeface="メイリオ" panose="020B0604030504040204" pitchFamily="50" charset="-128"/>
                  <a:ea typeface="メイリオ" panose="020B0604030504040204" pitchFamily="50" charset="-128"/>
                </a:rPr>
              </a:br>
              <a:r>
                <a:rPr lang="ja-JP" altLang="en-US" sz="1100" b="1">
                  <a:solidFill>
                    <a:srgbClr val="FFFFFF"/>
                  </a:solidFill>
                  <a:latin typeface="メイリオ" panose="020B0604030504040204" pitchFamily="50" charset="-128"/>
                  <a:ea typeface="メイリオ" panose="020B0604030504040204" pitchFamily="50" charset="-128"/>
                </a:rPr>
                <a:t>することで</a:t>
              </a:r>
              <a:r>
                <a:rPr lang="en-US" altLang="ja-JP" sz="1100" b="1" dirty="0">
                  <a:solidFill>
                    <a:srgbClr val="FFFFFF"/>
                  </a:solidFill>
                  <a:latin typeface="メイリオ" panose="020B0604030504040204" pitchFamily="50" charset="-128"/>
                  <a:ea typeface="メイリオ" panose="020B0604030504040204" pitchFamily="50" charset="-128"/>
                </a:rPr>
                <a:t>…</a:t>
              </a:r>
              <a:endParaRPr kumimoji="1" lang="ja-JP" altLang="en-US" sz="1100" b="1" i="0" u="none" strike="noStrike" kern="120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30" name="三角形 18">
              <a:extLst>
                <a:ext uri="{FF2B5EF4-FFF2-40B4-BE49-F238E27FC236}">
                  <a16:creationId xmlns:a16="http://schemas.microsoft.com/office/drawing/2014/main" id="{50E9F2DB-CCA3-974C-ACBF-07A2771F3D60}"/>
                </a:ext>
              </a:extLst>
            </p:cNvPr>
            <p:cNvSpPr/>
            <p:nvPr/>
          </p:nvSpPr>
          <p:spPr>
            <a:xfrm rot="5400000">
              <a:off x="10446092" y="3319193"/>
              <a:ext cx="215446" cy="259363"/>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31" name="四角形: 上の 2 つの角を丸める 14">
            <a:extLst>
              <a:ext uri="{FF2B5EF4-FFF2-40B4-BE49-F238E27FC236}">
                <a16:creationId xmlns:a16="http://schemas.microsoft.com/office/drawing/2014/main" id="{B49A3474-58C4-2219-236B-AF685746430C}"/>
              </a:ext>
            </a:extLst>
          </p:cNvPr>
          <p:cNvSpPr/>
          <p:nvPr/>
        </p:nvSpPr>
        <p:spPr>
          <a:xfrm>
            <a:off x="6654888" y="1907246"/>
            <a:ext cx="4633001" cy="592740"/>
          </a:xfrm>
          <a:prstGeom prst="roundRect">
            <a:avLst>
              <a:gd name="adj" fmla="val 50000"/>
            </a:avLst>
          </a:prstGeom>
          <a:solidFill>
            <a:schemeClr val="bg2">
              <a:lumMod val="7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20000"/>
              </a:lnSpc>
            </a:pPr>
            <a:r>
              <a:rPr lang="ja-JP" altLang="en-US" sz="1200">
                <a:solidFill>
                  <a:schemeClr val="bg1"/>
                </a:solidFill>
                <a:latin typeface="Meiryo" panose="020B0604030504040204" pitchFamily="34" charset="-128"/>
                <a:ea typeface="Meiryo" panose="020B0604030504040204" pitchFamily="34" charset="-128"/>
              </a:rPr>
              <a:t>エンゲージメント別</a:t>
            </a:r>
            <a:r>
              <a:rPr lang="en-US" altLang="ja-JP" sz="1200" dirty="0">
                <a:solidFill>
                  <a:schemeClr val="bg1"/>
                </a:solidFill>
                <a:latin typeface="Meiryo" panose="020B0604030504040204" pitchFamily="34" charset="-128"/>
                <a:ea typeface="Meiryo" panose="020B0604030504040204" pitchFamily="34" charset="-128"/>
              </a:rPr>
              <a:t>_</a:t>
            </a:r>
            <a:r>
              <a:rPr lang="ja-JP" altLang="en-US" sz="1200">
                <a:solidFill>
                  <a:schemeClr val="bg1"/>
                </a:solidFill>
                <a:latin typeface="Meiryo" panose="020B0604030504040204" pitchFamily="34" charset="-128"/>
                <a:ea typeface="Meiryo" panose="020B0604030504040204" pitchFamily="34" charset="-128"/>
              </a:rPr>
              <a:t>広告接触有無のリフト値</a:t>
            </a:r>
            <a:br>
              <a:rPr lang="en-US" altLang="ja-JP" sz="1400" dirty="0">
                <a:solidFill>
                  <a:schemeClr val="bg1"/>
                </a:solidFill>
                <a:latin typeface="Meiryo" panose="020B0604030504040204" pitchFamily="34" charset="-128"/>
                <a:ea typeface="Meiryo" panose="020B0604030504040204" pitchFamily="34" charset="-128"/>
              </a:rPr>
            </a:br>
            <a:r>
              <a:rPr lang="ja-JP" altLang="en-US" sz="1050">
                <a:solidFill>
                  <a:schemeClr val="bg1"/>
                </a:solidFill>
                <a:latin typeface="Meiryo" panose="020B0604030504040204" pitchFamily="34" charset="-128"/>
                <a:ea typeface="Meiryo" panose="020B0604030504040204" pitchFamily="34" charset="-128"/>
              </a:rPr>
              <a:t>（</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好クリエイティブ事例</a:t>
            </a:r>
            <a:r>
              <a:rPr lang="en-US" altLang="ja-JP" sz="1050" dirty="0">
                <a:solidFill>
                  <a:schemeClr val="bg1"/>
                </a:solidFill>
                <a:latin typeface="Meiryo" panose="020B0604030504040204" pitchFamily="34" charset="-128"/>
                <a:ea typeface="Meiryo" panose="020B0604030504040204" pitchFamily="34" charset="-128"/>
              </a:rPr>
              <a:t> </a:t>
            </a:r>
            <a:r>
              <a:rPr lang="ja-JP" altLang="en-US" sz="1050">
                <a:solidFill>
                  <a:schemeClr val="bg1"/>
                </a:solidFill>
                <a:latin typeface="Meiryo" panose="020B0604030504040204" pitchFamily="34" charset="-128"/>
                <a:ea typeface="Meiryo" panose="020B0604030504040204" pitchFamily="34" charset="-128"/>
              </a:rPr>
              <a:t>）</a:t>
            </a:r>
            <a:endParaRPr kumimoji="1" lang="ja-JP" altLang="en-US" sz="1050">
              <a:solidFill>
                <a:schemeClr val="bg1"/>
              </a:solidFill>
              <a:latin typeface="Meiryo" panose="020B0604030504040204" pitchFamily="34" charset="-128"/>
              <a:ea typeface="Meiryo" panose="020B0604030504040204" pitchFamily="34" charset="-128"/>
            </a:endParaRPr>
          </a:p>
        </p:txBody>
      </p:sp>
      <p:pic>
        <p:nvPicPr>
          <p:cNvPr id="35" name="図 34">
            <a:extLst>
              <a:ext uri="{FF2B5EF4-FFF2-40B4-BE49-F238E27FC236}">
                <a16:creationId xmlns:a16="http://schemas.microsoft.com/office/drawing/2014/main" id="{CE6AE2CA-CF19-3451-5C53-47FE1DB49C3E}"/>
              </a:ext>
            </a:extLst>
          </p:cNvPr>
          <p:cNvPicPr>
            <a:picLocks noChangeAspect="1"/>
          </p:cNvPicPr>
          <p:nvPr/>
        </p:nvPicPr>
        <p:blipFill rotWithShape="1">
          <a:blip r:embed="rId3"/>
          <a:srcRect l="-1" r="1066" b="33535"/>
          <a:stretch/>
        </p:blipFill>
        <p:spPr>
          <a:xfrm>
            <a:off x="1505274" y="4140559"/>
            <a:ext cx="883757" cy="1519790"/>
          </a:xfrm>
          <a:prstGeom prst="rect">
            <a:avLst/>
          </a:prstGeom>
        </p:spPr>
      </p:pic>
      <p:pic>
        <p:nvPicPr>
          <p:cNvPr id="36" name="図 35" descr="グラフィカル ユーザー インターフェイス が含まれている画像&#10;&#10;自動的に生成された説明">
            <a:extLst>
              <a:ext uri="{FF2B5EF4-FFF2-40B4-BE49-F238E27FC236}">
                <a16:creationId xmlns:a16="http://schemas.microsoft.com/office/drawing/2014/main" id="{3F90E0BC-C7C2-0909-992D-86892D4B24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687"/>
          <a:stretch/>
        </p:blipFill>
        <p:spPr>
          <a:xfrm>
            <a:off x="1446085" y="4025721"/>
            <a:ext cx="972000" cy="1758950"/>
          </a:xfrm>
          <a:prstGeom prst="rect">
            <a:avLst/>
          </a:prstGeom>
          <a:effectLst/>
        </p:spPr>
      </p:pic>
      <p:sp>
        <p:nvSpPr>
          <p:cNvPr id="38" name="正方形/長方形 37">
            <a:extLst>
              <a:ext uri="{FF2B5EF4-FFF2-40B4-BE49-F238E27FC236}">
                <a16:creationId xmlns:a16="http://schemas.microsoft.com/office/drawing/2014/main" id="{524F547D-E185-4ED9-8686-592955635711}"/>
              </a:ext>
            </a:extLst>
          </p:cNvPr>
          <p:cNvSpPr/>
          <p:nvPr/>
        </p:nvSpPr>
        <p:spPr>
          <a:xfrm>
            <a:off x="1514475" y="4406900"/>
            <a:ext cx="848798" cy="512831"/>
          </a:xfrm>
          <a:prstGeom prst="rect">
            <a:avLst/>
          </a:prstGeom>
          <a:noFill/>
          <a:ln w="25400" cap="rnd">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9" name="直線コネクタ 38">
            <a:extLst>
              <a:ext uri="{FF2B5EF4-FFF2-40B4-BE49-F238E27FC236}">
                <a16:creationId xmlns:a16="http://schemas.microsoft.com/office/drawing/2014/main" id="{433F92C7-CB24-21DB-5475-145F783A719B}"/>
              </a:ext>
            </a:extLst>
          </p:cNvPr>
          <p:cNvCxnSpPr>
            <a:cxnSpLocks/>
          </p:cNvCxnSpPr>
          <p:nvPr/>
        </p:nvCxnSpPr>
        <p:spPr>
          <a:xfrm flipV="1">
            <a:off x="2343954" y="4445000"/>
            <a:ext cx="284946" cy="221894"/>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テキスト プレースホルダー 2">
            <a:extLst>
              <a:ext uri="{FF2B5EF4-FFF2-40B4-BE49-F238E27FC236}">
                <a16:creationId xmlns:a16="http://schemas.microsoft.com/office/drawing/2014/main" id="{7BFB435D-89D6-DBE5-3D51-CA44B6EF4F8D}"/>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13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報道特集はスポーツエンゲージが高い良質なユーザーが集まっており、広告接触者はブランドの第一想起率が高く</a:t>
            </a:r>
            <a:r>
              <a:rPr lang="ja-JP" altLang="en-US" sz="1600" b="1" dirty="0">
                <a:solidFill>
                  <a:srgbClr val="545454"/>
                </a:solidFill>
                <a:latin typeface="メイリオ" panose="020B0604030504040204" pitchFamily="50" charset="-128"/>
                <a:ea typeface="メイリオ" panose="020B0604030504040204" pitchFamily="50" charset="-128"/>
              </a:rPr>
              <a:t>、</a:t>
            </a:r>
            <a:endParaRPr kumimoji="1" lang="en-US" altLang="ja-JP" sz="16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defTabSz="914400" rtl="0" eaLnBrk="1" fontAlgn="auto" latinLnBrk="0" hangingPunct="1">
              <a:lnSpc>
                <a:spcPct val="130000"/>
              </a:lnSpc>
              <a:spcBef>
                <a:spcPts val="0"/>
              </a:spcBef>
              <a:spcAft>
                <a:spcPts val="0"/>
              </a:spcAft>
              <a:buClrTx/>
              <a:buSzTx/>
              <a:buFontTx/>
              <a:buNone/>
              <a:tabLst/>
              <a:defRPr/>
            </a:pPr>
            <a:r>
              <a:rPr kumimoji="1" lang="ja-JP" altLang="en-US" sz="16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またプロモーションと特集内容がマッチしたときに高い効果が期待で</a:t>
            </a:r>
            <a:r>
              <a:rPr lang="ja-JP" altLang="en-US" sz="1600" b="1" dirty="0">
                <a:solidFill>
                  <a:srgbClr val="545454"/>
                </a:solidFill>
                <a:latin typeface="メイリオ" panose="020B0604030504040204" pitchFamily="50" charset="-128"/>
                <a:ea typeface="メイリオ" panose="020B0604030504040204" pitchFamily="50" charset="-128"/>
              </a:rPr>
              <a:t>きます。</a:t>
            </a:r>
            <a:endPar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defTabSz="914400" rtl="0" eaLnBrk="1" fontAlgn="auto" latinLnBrk="0" hangingPunct="1">
              <a:lnSpc>
                <a:spcPct val="130000"/>
              </a:lnSpc>
              <a:spcBef>
                <a:spcPts val="0"/>
              </a:spcBef>
              <a:spcAft>
                <a:spcPts val="0"/>
              </a:spcAft>
              <a:buClrTx/>
              <a:buSzTx/>
              <a:buFontTx/>
              <a:buNone/>
              <a:tabLst/>
              <a:defRPr/>
            </a:pPr>
            <a:endParaRPr lang="ja-JP" altLang="en-US" b="1" dirty="0">
              <a:solidFill>
                <a:schemeClr val="accent3"/>
              </a:solidFill>
              <a:latin typeface="Meiryo" panose="020B0604030504040204" pitchFamily="34" charset="-128"/>
              <a:ea typeface="Meiryo" panose="020B0604030504040204" pitchFamily="34" charset="-128"/>
            </a:endParaRPr>
          </a:p>
        </p:txBody>
      </p:sp>
      <p:pic>
        <p:nvPicPr>
          <p:cNvPr id="43" name="図 42">
            <a:extLst>
              <a:ext uri="{FF2B5EF4-FFF2-40B4-BE49-F238E27FC236}">
                <a16:creationId xmlns:a16="http://schemas.microsoft.com/office/drawing/2014/main" id="{A328A913-A2AA-B416-11F1-EC2AFB92198F}"/>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282"/>
          <a:stretch/>
        </p:blipFill>
        <p:spPr>
          <a:xfrm>
            <a:off x="1510151" y="4409548"/>
            <a:ext cx="848875" cy="510981"/>
          </a:xfrm>
          <a:prstGeom prst="rect">
            <a:avLst/>
          </a:prstGeom>
        </p:spPr>
      </p:pic>
      <p:pic>
        <p:nvPicPr>
          <p:cNvPr id="4" name="図 3">
            <a:extLst>
              <a:ext uri="{FF2B5EF4-FFF2-40B4-BE49-F238E27FC236}">
                <a16:creationId xmlns:a16="http://schemas.microsoft.com/office/drawing/2014/main" id="{62DA76BD-3B7B-6249-AA42-6FA9AB188F06}"/>
              </a:ext>
            </a:extLst>
          </p:cNvPr>
          <p:cNvPicPr>
            <a:picLocks noChangeAspect="1"/>
          </p:cNvPicPr>
          <p:nvPr/>
        </p:nvPicPr>
        <p:blipFill>
          <a:blip r:embed="rId6"/>
          <a:stretch>
            <a:fillRect/>
          </a:stretch>
        </p:blipFill>
        <p:spPr>
          <a:xfrm>
            <a:off x="6281787" y="2856130"/>
            <a:ext cx="5139373" cy="3060457"/>
          </a:xfrm>
          <a:prstGeom prst="rect">
            <a:avLst/>
          </a:prstGeom>
        </p:spPr>
      </p:pic>
      <p:grpSp>
        <p:nvGrpSpPr>
          <p:cNvPr id="21" name="グループ化 20">
            <a:extLst>
              <a:ext uri="{FF2B5EF4-FFF2-40B4-BE49-F238E27FC236}">
                <a16:creationId xmlns:a16="http://schemas.microsoft.com/office/drawing/2014/main" id="{F3542332-36E2-88CB-B726-E1F042458E20}"/>
              </a:ext>
            </a:extLst>
          </p:cNvPr>
          <p:cNvGrpSpPr/>
          <p:nvPr/>
        </p:nvGrpSpPr>
        <p:grpSpPr>
          <a:xfrm>
            <a:off x="10567828" y="3191869"/>
            <a:ext cx="1001018" cy="746154"/>
            <a:chOff x="8477912" y="2445672"/>
            <a:chExt cx="1869780" cy="1393724"/>
          </a:xfrm>
        </p:grpSpPr>
        <p:sp>
          <p:nvSpPr>
            <p:cNvPr id="37" name="角丸四角形 58">
              <a:extLst>
                <a:ext uri="{FF2B5EF4-FFF2-40B4-BE49-F238E27FC236}">
                  <a16:creationId xmlns:a16="http://schemas.microsoft.com/office/drawing/2014/main" id="{0A97D6B9-5B5A-BD02-7298-6835DAC01412}"/>
                </a:ext>
              </a:extLst>
            </p:cNvPr>
            <p:cNvSpPr/>
            <p:nvPr/>
          </p:nvSpPr>
          <p:spPr>
            <a:xfrm>
              <a:off x="8694971" y="2445672"/>
              <a:ext cx="1652721" cy="1393724"/>
            </a:xfrm>
            <a:prstGeom prst="roundRect">
              <a:avLst>
                <a:gd name="adj" fmla="val 9589"/>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1" lang="en-US" altLang="ja-JP" sz="2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187</a:t>
              </a:r>
              <a:r>
                <a:rPr kumimoji="1" lang="en-US" altLang="ja-JP" sz="1400" b="1" u="none" strike="noStrike" kern="1200" cap="none" spc="0" normalizeH="0" baseline="0" noProof="0" dirty="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rPr>
                <a:t>%</a:t>
              </a:r>
              <a:endParaRPr kumimoji="1" lang="ja-JP" altLang="en-US" sz="1400" b="1" u="none" strike="noStrike" kern="1200" cap="none" spc="0" normalizeH="0" baseline="0" noProof="0">
                <a:ln>
                  <a:noFill/>
                </a:ln>
                <a:solidFill>
                  <a:schemeClr val="bg1"/>
                </a:solidFill>
                <a:effectLst/>
                <a:uLnTx/>
                <a:uFillTx/>
                <a:latin typeface="Segoe UI" panose="020B0502040204020203" pitchFamily="34" charset="0"/>
                <a:ea typeface="メイリオ" panose="020B0604030504040204" pitchFamily="34" charset="-128"/>
                <a:cs typeface="Segoe UI" panose="020B0502040204020203" pitchFamily="34" charset="0"/>
              </a:endParaRPr>
            </a:p>
            <a:p>
              <a:pPr algn="ctr">
                <a:lnSpc>
                  <a:spcPct val="80000"/>
                </a:lnSpc>
              </a:pPr>
              <a:r>
                <a:rPr kumimoji="1" lang="en-US" altLang="ja-JP" sz="1400" b="1" dirty="0">
                  <a:solidFill>
                    <a:schemeClr val="bg1"/>
                  </a:solidFill>
                  <a:latin typeface="Segoe UI" panose="020B0502040204020203" pitchFamily="34" charset="0"/>
                  <a:cs typeface="Segoe UI" panose="020B0502040204020203" pitchFamily="34" charset="0"/>
                </a:rPr>
                <a:t>UP</a:t>
              </a:r>
              <a:r>
                <a:rPr kumimoji="1" lang="en-US" altLang="ja-JP" sz="1400" dirty="0">
                  <a:solidFill>
                    <a:schemeClr val="bg1"/>
                  </a:solidFill>
                  <a:latin typeface="Segoe UI" panose="020B0502040204020203" pitchFamily="34" charset="0"/>
                  <a:cs typeface="Segoe UI" panose="020B0502040204020203" pitchFamily="34" charset="0"/>
                </a:rPr>
                <a:t>!!</a:t>
              </a:r>
              <a:endParaRPr kumimoji="1" lang="ja-JP" altLang="en-US" sz="1400" dirty="0">
                <a:solidFill>
                  <a:schemeClr val="bg1"/>
                </a:solidFill>
                <a:latin typeface="Segoe UI" panose="020B0502040204020203" pitchFamily="34" charset="0"/>
                <a:cs typeface="Segoe UI" panose="020B0502040204020203" pitchFamily="34" charset="0"/>
              </a:endParaRPr>
            </a:p>
          </p:txBody>
        </p:sp>
        <p:sp>
          <p:nvSpPr>
            <p:cNvPr id="41" name="三角形 62">
              <a:extLst>
                <a:ext uri="{FF2B5EF4-FFF2-40B4-BE49-F238E27FC236}">
                  <a16:creationId xmlns:a16="http://schemas.microsoft.com/office/drawing/2014/main" id="{2584FB31-76CB-F7D1-1AD6-86756B23D1C0}"/>
                </a:ext>
              </a:extLst>
            </p:cNvPr>
            <p:cNvSpPr/>
            <p:nvPr/>
          </p:nvSpPr>
          <p:spPr>
            <a:xfrm rot="16200000">
              <a:off x="8507200" y="3256034"/>
              <a:ext cx="287356" cy="345931"/>
            </a:xfrm>
            <a:prstGeom prst="triangl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32" name="図 31">
            <a:extLst>
              <a:ext uri="{FF2B5EF4-FFF2-40B4-BE49-F238E27FC236}">
                <a16:creationId xmlns:a16="http://schemas.microsoft.com/office/drawing/2014/main" id="{52D3BE0F-8BCF-DE40-E6EB-1A1C5F670F31}"/>
              </a:ext>
            </a:extLst>
          </p:cNvPr>
          <p:cNvPicPr>
            <a:picLocks noChangeAspect="1"/>
          </p:cNvPicPr>
          <p:nvPr/>
        </p:nvPicPr>
        <p:blipFill>
          <a:blip r:embed="rId7"/>
          <a:stretch>
            <a:fillRect/>
          </a:stretch>
        </p:blipFill>
        <p:spPr>
          <a:xfrm>
            <a:off x="1497187" y="4154229"/>
            <a:ext cx="868332" cy="251084"/>
          </a:xfrm>
          <a:prstGeom prst="rect">
            <a:avLst/>
          </a:prstGeom>
        </p:spPr>
      </p:pic>
    </p:spTree>
    <p:extLst>
      <p:ext uri="{BB962C8B-B14F-4D97-AF65-F5344CB8AC3E}">
        <p14:creationId xmlns:p14="http://schemas.microsoft.com/office/powerpoint/2010/main" val="1091497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E1A09ECC-1907-773C-D60C-D960762472CB}"/>
              </a:ext>
            </a:extLst>
          </p:cNvPr>
          <p:cNvSpPr>
            <a:spLocks noGrp="1"/>
          </p:cNvSpPr>
          <p:nvPr>
            <p:ph type="body" sz="quarter" idx="10"/>
          </p:nvPr>
        </p:nvSpPr>
        <p:spPr>
          <a:xfrm>
            <a:off x="479425" y="252000"/>
            <a:ext cx="8640911" cy="335028"/>
          </a:xfrm>
        </p:spPr>
        <p:txBody>
          <a:bodyPr/>
          <a:lstStyle/>
          <a:p>
            <a:r>
              <a:rPr lang="ja-JP" altLang="en-US" dirty="0">
                <a:solidFill>
                  <a:schemeClr val="tx1">
                    <a:lumMod val="65000"/>
                    <a:lumOff val="35000"/>
                  </a:schemeClr>
                </a:solidFill>
              </a:rPr>
              <a:t>パリ</a:t>
            </a:r>
            <a:r>
              <a:rPr lang="en-US" altLang="ja-JP" dirty="0">
                <a:solidFill>
                  <a:schemeClr val="tx1">
                    <a:lumMod val="65000"/>
                    <a:lumOff val="35000"/>
                  </a:schemeClr>
                </a:solidFill>
              </a:rPr>
              <a:t>2024</a:t>
            </a:r>
            <a:r>
              <a:rPr lang="ja-JP" altLang="en-US" dirty="0">
                <a:solidFill>
                  <a:schemeClr val="tx1">
                    <a:lumMod val="65000"/>
                    <a:lumOff val="35000"/>
                  </a:schemeClr>
                </a:solidFill>
              </a:rPr>
              <a:t>報道特集　</a:t>
            </a:r>
            <a:r>
              <a:rPr lang="ja-JP" altLang="en-US" sz="1800" b="1" dirty="0">
                <a:solidFill>
                  <a:schemeClr val="tx1">
                    <a:lumMod val="65000"/>
                    <a:lumOff val="35000"/>
                  </a:schemeClr>
                </a:solidFill>
                <a:latin typeface="Meiryo"/>
                <a:ea typeface="Meiryo"/>
                <a:cs typeface="Meiryo"/>
                <a:sym typeface="Meiryo"/>
              </a:rPr>
              <a:t>ヤフー・</a:t>
            </a:r>
            <a:r>
              <a:rPr lang="en-US" altLang="ja-JP" sz="1800" b="1" dirty="0">
                <a:solidFill>
                  <a:schemeClr val="tx1">
                    <a:lumMod val="65000"/>
                    <a:lumOff val="35000"/>
                  </a:schemeClr>
                </a:solidFill>
                <a:latin typeface="Meiryo"/>
                <a:ea typeface="Meiryo"/>
                <a:cs typeface="Meiryo"/>
                <a:sym typeface="Meiryo"/>
              </a:rPr>
              <a:t>LINE</a:t>
            </a:r>
            <a:r>
              <a:rPr lang="ja-JP" altLang="en-US" sz="1800" b="1" dirty="0">
                <a:solidFill>
                  <a:schemeClr val="tx1">
                    <a:lumMod val="65000"/>
                    <a:lumOff val="35000"/>
                  </a:schemeClr>
                </a:solidFill>
                <a:latin typeface="Meiryo"/>
                <a:ea typeface="Meiryo"/>
                <a:cs typeface="Meiryo"/>
                <a:sym typeface="Meiryo"/>
              </a:rPr>
              <a:t>の各メディアからの誘導による導線強化</a:t>
            </a:r>
          </a:p>
        </p:txBody>
      </p:sp>
      <p:sp>
        <p:nvSpPr>
          <p:cNvPr id="8" name="テキスト プレースホルダー 2">
            <a:extLst>
              <a:ext uri="{FF2B5EF4-FFF2-40B4-BE49-F238E27FC236}">
                <a16:creationId xmlns:a16="http://schemas.microsoft.com/office/drawing/2014/main" id="{096619B6-BE91-901A-A37D-6A8530A2456A}"/>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30000"/>
              </a:lnSpc>
            </a:pPr>
            <a:r>
              <a:rPr lang="en-US" altLang="ja-JP" sz="1600" b="1" dirty="0">
                <a:solidFill>
                  <a:schemeClr val="accent3"/>
                </a:solidFill>
                <a:latin typeface="Meiryo" panose="020B0604030504040204" pitchFamily="34" charset="-128"/>
                <a:ea typeface="Meiryo" panose="020B0604030504040204" pitchFamily="34" charset="-128"/>
              </a:rPr>
              <a:t>Yahoo! JAPAN</a:t>
            </a:r>
            <a:r>
              <a:rPr lang="ja-JP" altLang="en-US" sz="1600" b="1" dirty="0">
                <a:solidFill>
                  <a:schemeClr val="accent3"/>
                </a:solidFill>
                <a:latin typeface="Meiryo" panose="020B0604030504040204" pitchFamily="34" charset="-128"/>
                <a:ea typeface="Meiryo" panose="020B0604030504040204" pitchFamily="34" charset="-128"/>
              </a:rPr>
              <a:t>トップページや</a:t>
            </a:r>
            <a:r>
              <a:rPr lang="en-US" altLang="ja-JP" sz="1600" b="1" dirty="0">
                <a:solidFill>
                  <a:schemeClr val="accent3"/>
                </a:solidFill>
                <a:latin typeface="Meiryo" panose="020B0604030504040204" pitchFamily="34" charset="-128"/>
                <a:ea typeface="Meiryo" panose="020B0604030504040204" pitchFamily="34" charset="-128"/>
              </a:rPr>
              <a:t>LINE</a:t>
            </a:r>
            <a:r>
              <a:rPr lang="ja-JP" altLang="en-US" sz="1600" b="1" dirty="0">
                <a:solidFill>
                  <a:schemeClr val="accent3"/>
                </a:solidFill>
                <a:latin typeface="Meiryo" panose="020B0604030504040204" pitchFamily="34" charset="-128"/>
                <a:ea typeface="Meiryo" panose="020B0604030504040204" pitchFamily="34" charset="-128"/>
              </a:rPr>
              <a:t>アプリ内の各編集枠から</a:t>
            </a:r>
            <a:r>
              <a:rPr lang="en-US" altLang="ja-JP" sz="1600" b="1" dirty="0">
                <a:solidFill>
                  <a:schemeClr val="accent3"/>
                </a:solidFill>
                <a:latin typeface="Meiryo" panose="020B0604030504040204" pitchFamily="34" charset="-128"/>
                <a:ea typeface="Meiryo" panose="020B0604030504040204" pitchFamily="34" charset="-128"/>
              </a:rPr>
              <a:t>2024</a:t>
            </a:r>
            <a:r>
              <a:rPr lang="ja-JP" altLang="en-US" sz="1600" b="1" dirty="0">
                <a:solidFill>
                  <a:schemeClr val="accent3"/>
                </a:solidFill>
                <a:latin typeface="Meiryo" panose="020B0604030504040204" pitchFamily="34" charset="-128"/>
                <a:ea typeface="Meiryo" panose="020B0604030504040204" pitchFamily="34" charset="-128"/>
              </a:rPr>
              <a:t>パリ報道特集へ誘導</a:t>
            </a:r>
          </a:p>
          <a:p>
            <a:pPr>
              <a:lnSpc>
                <a:spcPct val="130000"/>
              </a:lnSpc>
            </a:pPr>
            <a:r>
              <a:rPr lang="ja-JP" altLang="en-US" sz="1600" b="1" dirty="0">
                <a:solidFill>
                  <a:schemeClr val="accent3"/>
                </a:solidFill>
                <a:latin typeface="Meiryo" panose="020B0604030504040204" pitchFamily="34" charset="-128"/>
                <a:ea typeface="Meiryo" panose="020B0604030504040204" pitchFamily="34" charset="-128"/>
              </a:rPr>
              <a:t>特設モジュールや、スマートフォンでは専用のタブを設置予定です。</a:t>
            </a:r>
          </a:p>
        </p:txBody>
      </p:sp>
      <p:sp>
        <p:nvSpPr>
          <p:cNvPr id="16" name="正方形/長方形 15">
            <a:extLst>
              <a:ext uri="{FF2B5EF4-FFF2-40B4-BE49-F238E27FC236}">
                <a16:creationId xmlns:a16="http://schemas.microsoft.com/office/drawing/2014/main" id="{E183D4F4-A3FF-4507-5D05-C9B59F45BDEF}"/>
              </a:ext>
            </a:extLst>
          </p:cNvPr>
          <p:cNvSpPr/>
          <p:nvPr/>
        </p:nvSpPr>
        <p:spPr>
          <a:xfrm>
            <a:off x="6699778" y="2009045"/>
            <a:ext cx="5022799" cy="3616354"/>
          </a:xfrm>
          <a:prstGeom prst="rect">
            <a:avLst/>
          </a:prstGeom>
          <a:solidFill>
            <a:srgbClr val="F5F5F5"/>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nSpc>
                <a:spcPct val="150000"/>
              </a:lnSpc>
            </a:pPr>
            <a:endParaRPr lang="en-US" altLang="ja-JP" sz="1400" dirty="0">
              <a:solidFill>
                <a:schemeClr val="accent3"/>
              </a:solidFill>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9F12ED4D-1996-4290-3503-8C6137501E61}"/>
              </a:ext>
            </a:extLst>
          </p:cNvPr>
          <p:cNvSpPr/>
          <p:nvPr/>
        </p:nvSpPr>
        <p:spPr>
          <a:xfrm>
            <a:off x="501068" y="2037499"/>
            <a:ext cx="5022799" cy="3587900"/>
          </a:xfrm>
          <a:prstGeom prst="rect">
            <a:avLst/>
          </a:prstGeom>
          <a:solidFill>
            <a:srgbClr val="F5F5F5"/>
          </a:solidFill>
          <a:ln w="9525">
            <a:noFill/>
          </a:ln>
          <a:effectLst>
            <a:outerShdw blurRad="381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a:lnSpc>
                <a:spcPct val="150000"/>
              </a:lnSpc>
            </a:pPr>
            <a:endParaRPr lang="en-US" altLang="ja-JP" sz="1400" dirty="0">
              <a:solidFill>
                <a:schemeClr val="accent3"/>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C4B9E549-0618-62D4-8108-CB9A35479F73}"/>
              </a:ext>
            </a:extLst>
          </p:cNvPr>
          <p:cNvSpPr/>
          <p:nvPr/>
        </p:nvSpPr>
        <p:spPr>
          <a:xfrm>
            <a:off x="2995491" y="2404243"/>
            <a:ext cx="2589325" cy="400928"/>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19" name="正方形/長方形 18">
            <a:extLst>
              <a:ext uri="{FF2B5EF4-FFF2-40B4-BE49-F238E27FC236}">
                <a16:creationId xmlns:a16="http://schemas.microsoft.com/office/drawing/2014/main" id="{770BDAAD-61C3-6E6E-E300-7CB01D2D3415}"/>
              </a:ext>
            </a:extLst>
          </p:cNvPr>
          <p:cNvSpPr/>
          <p:nvPr/>
        </p:nvSpPr>
        <p:spPr>
          <a:xfrm>
            <a:off x="442752" y="2401423"/>
            <a:ext cx="2615176"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トップページ</a:t>
            </a:r>
            <a:endPar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20" name="テキスト ボックス 19">
            <a:extLst>
              <a:ext uri="{FF2B5EF4-FFF2-40B4-BE49-F238E27FC236}">
                <a16:creationId xmlns:a16="http://schemas.microsoft.com/office/drawing/2014/main" id="{1888AFC9-BB4A-5060-A18E-0129A258F6B4}"/>
              </a:ext>
            </a:extLst>
          </p:cNvPr>
          <p:cNvSpPr txBox="1"/>
          <p:nvPr/>
        </p:nvSpPr>
        <p:spPr>
          <a:xfrm>
            <a:off x="9731581" y="2561353"/>
            <a:ext cx="954107" cy="276999"/>
          </a:xfrm>
          <a:prstGeom prst="rect">
            <a:avLst/>
          </a:prstGeom>
          <a:noFill/>
        </p:spPr>
        <p:txBody>
          <a:bodyPr wrap="square" lIns="91440" tIns="45720" rIns="91440" bIns="45720" rtlCol="0" anchor="t">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【PC】</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62269745-E859-D888-D0EC-F2DD5748DD66}"/>
              </a:ext>
            </a:extLst>
          </p:cNvPr>
          <p:cNvSpPr txBox="1"/>
          <p:nvPr/>
        </p:nvSpPr>
        <p:spPr>
          <a:xfrm>
            <a:off x="7559572" y="2550478"/>
            <a:ext cx="954107" cy="276999"/>
          </a:xfrm>
          <a:prstGeom prst="rect">
            <a:avLst/>
          </a:prstGeom>
          <a:noFill/>
        </p:spPr>
        <p:txBody>
          <a:bodyPr wrap="square" lIns="91440" tIns="45720" rIns="91440" bIns="45720" rtlCol="0" anchor="t">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【SP】</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pSp>
        <p:nvGrpSpPr>
          <p:cNvPr id="22" name="グループ化 21">
            <a:extLst>
              <a:ext uri="{FF2B5EF4-FFF2-40B4-BE49-F238E27FC236}">
                <a16:creationId xmlns:a16="http://schemas.microsoft.com/office/drawing/2014/main" id="{151AACA5-8D1A-0884-778F-A1951F033D66}"/>
              </a:ext>
            </a:extLst>
          </p:cNvPr>
          <p:cNvGrpSpPr>
            <a:grpSpLocks noChangeAspect="1"/>
          </p:cNvGrpSpPr>
          <p:nvPr/>
        </p:nvGrpSpPr>
        <p:grpSpPr>
          <a:xfrm>
            <a:off x="3912992" y="3265911"/>
            <a:ext cx="1269501" cy="850953"/>
            <a:chOff x="2958834" y="3123849"/>
            <a:chExt cx="2540001" cy="1896336"/>
          </a:xfrm>
        </p:grpSpPr>
        <p:pic>
          <p:nvPicPr>
            <p:cNvPr id="23" name="図 22">
              <a:extLst>
                <a:ext uri="{FF2B5EF4-FFF2-40B4-BE49-F238E27FC236}">
                  <a16:creationId xmlns:a16="http://schemas.microsoft.com/office/drawing/2014/main" id="{7F610DE7-D455-A228-B7DD-FF249273AD5F}"/>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58834" y="3123849"/>
              <a:ext cx="2540001" cy="1896336"/>
            </a:xfrm>
            <a:prstGeom prst="rect">
              <a:avLst/>
            </a:prstGeom>
            <a:ln>
              <a:solidFill>
                <a:schemeClr val="bg1">
                  <a:lumMod val="75000"/>
                </a:schemeClr>
              </a:solidFill>
            </a:ln>
          </p:spPr>
        </p:pic>
        <p:sp>
          <p:nvSpPr>
            <p:cNvPr id="24" name="正方形/長方形 23">
              <a:extLst>
                <a:ext uri="{FF2B5EF4-FFF2-40B4-BE49-F238E27FC236}">
                  <a16:creationId xmlns:a16="http://schemas.microsoft.com/office/drawing/2014/main" id="{C69DD589-854C-1E2D-031E-EC7310F17985}"/>
                </a:ext>
              </a:extLst>
            </p:cNvPr>
            <p:cNvSpPr/>
            <p:nvPr/>
          </p:nvSpPr>
          <p:spPr>
            <a:xfrm>
              <a:off x="4723902" y="3360482"/>
              <a:ext cx="712684" cy="694498"/>
            </a:xfrm>
            <a:prstGeom prst="rect">
              <a:avLst/>
            </a:prstGeom>
            <a:solidFill>
              <a:schemeClr val="bg1">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lumMod val="75000"/>
                    <a:lumOff val="25000"/>
                  </a:schemeClr>
                </a:solidFill>
                <a:latin typeface="メイリオ" panose="020B0604030504040204" pitchFamily="50" charset="-128"/>
                <a:ea typeface="メイリオ" panose="020B0604030504040204" pitchFamily="50" charset="-128"/>
                <a:cs typeface="Meiryo UI" panose="020B0604030504040204" pitchFamily="50" charset="-128"/>
              </a:endParaRPr>
            </a:p>
          </p:txBody>
        </p:sp>
      </p:grpSp>
      <p:pic>
        <p:nvPicPr>
          <p:cNvPr id="25" name="図 24">
            <a:extLst>
              <a:ext uri="{FF2B5EF4-FFF2-40B4-BE49-F238E27FC236}">
                <a16:creationId xmlns:a16="http://schemas.microsoft.com/office/drawing/2014/main" id="{D15BA501-121C-63A6-E885-F5F8593433C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10205" y="3257243"/>
            <a:ext cx="561175" cy="878889"/>
          </a:xfrm>
          <a:prstGeom prst="rect">
            <a:avLst/>
          </a:prstGeom>
          <a:ln>
            <a:solidFill>
              <a:schemeClr val="bg1">
                <a:lumMod val="85000"/>
              </a:schemeClr>
            </a:solidFill>
          </a:ln>
        </p:spPr>
      </p:pic>
      <p:sp>
        <p:nvSpPr>
          <p:cNvPr id="26" name="テキスト ボックス 25">
            <a:extLst>
              <a:ext uri="{FF2B5EF4-FFF2-40B4-BE49-F238E27FC236}">
                <a16:creationId xmlns:a16="http://schemas.microsoft.com/office/drawing/2014/main" id="{E02D3B73-A136-71BA-8CC4-7D69081D2ABD}"/>
              </a:ext>
            </a:extLst>
          </p:cNvPr>
          <p:cNvSpPr txBox="1"/>
          <p:nvPr/>
        </p:nvSpPr>
        <p:spPr>
          <a:xfrm>
            <a:off x="3001543" y="2823395"/>
            <a:ext cx="1041643"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p>
          <a:p>
            <a:pPr algn="ctr"/>
            <a:r>
              <a:rPr lang="ja-JP" altLang="en-US" sz="1200" dirty="0">
                <a:solidFill>
                  <a:schemeClr val="accent3"/>
                </a:solidFill>
                <a:latin typeface="メイリオ" panose="020B0604030504040204" pitchFamily="50" charset="-128"/>
                <a:ea typeface="メイリオ" panose="020B0604030504040204" pitchFamily="50" charset="-128"/>
              </a:rPr>
              <a:t>誘導枠</a:t>
            </a:r>
          </a:p>
        </p:txBody>
      </p:sp>
      <p:pic>
        <p:nvPicPr>
          <p:cNvPr id="27" name="Picture 6" descr="lc_pc_20210726.png">
            <a:extLst>
              <a:ext uri="{FF2B5EF4-FFF2-40B4-BE49-F238E27FC236}">
                <a16:creationId xmlns:a16="http://schemas.microsoft.com/office/drawing/2014/main" id="{90C7F997-791F-0917-F64A-62D395681DF7}"/>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b="20893"/>
          <a:stretch/>
        </p:blipFill>
        <p:spPr bwMode="auto">
          <a:xfrm>
            <a:off x="1490957" y="3288393"/>
            <a:ext cx="1301820" cy="85032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8" name="図 27">
            <a:extLst>
              <a:ext uri="{FF2B5EF4-FFF2-40B4-BE49-F238E27FC236}">
                <a16:creationId xmlns:a16="http://schemas.microsoft.com/office/drawing/2014/main" id="{D11C9563-FBF3-1181-B6AF-DD9A355AE54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97205" y="3281688"/>
            <a:ext cx="570503" cy="880014"/>
          </a:xfrm>
          <a:prstGeom prst="rect">
            <a:avLst/>
          </a:prstGeom>
          <a:ln>
            <a:solidFill>
              <a:schemeClr val="bg1">
                <a:lumMod val="75000"/>
              </a:schemeClr>
            </a:solidFill>
          </a:ln>
        </p:spPr>
      </p:pic>
      <p:sp>
        <p:nvSpPr>
          <p:cNvPr id="29" name="テキスト ボックス 28">
            <a:extLst>
              <a:ext uri="{FF2B5EF4-FFF2-40B4-BE49-F238E27FC236}">
                <a16:creationId xmlns:a16="http://schemas.microsoft.com/office/drawing/2014/main" id="{6BA0AEAF-3500-476E-A282-E37D4535049D}"/>
              </a:ext>
            </a:extLst>
          </p:cNvPr>
          <p:cNvSpPr txBox="1"/>
          <p:nvPr/>
        </p:nvSpPr>
        <p:spPr>
          <a:xfrm>
            <a:off x="1359639" y="2809053"/>
            <a:ext cx="1562210"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【PC】</a:t>
            </a:r>
          </a:p>
          <a:p>
            <a:pPr algn="ctr"/>
            <a:r>
              <a:rPr lang="ja-JP" altLang="en-US" sz="1200" dirty="0">
                <a:solidFill>
                  <a:schemeClr val="accent3"/>
                </a:solidFill>
                <a:latin typeface="メイリオ" panose="020B0604030504040204" pitchFamily="50" charset="-128"/>
                <a:ea typeface="メイリオ" panose="020B0604030504040204" pitchFamily="50" charset="-128"/>
              </a:rPr>
              <a:t>メインカラム誘導枠</a:t>
            </a:r>
          </a:p>
        </p:txBody>
      </p:sp>
      <p:sp>
        <p:nvSpPr>
          <p:cNvPr id="30" name="テキスト ボックス 29">
            <a:extLst>
              <a:ext uri="{FF2B5EF4-FFF2-40B4-BE49-F238E27FC236}">
                <a16:creationId xmlns:a16="http://schemas.microsoft.com/office/drawing/2014/main" id="{0396FC20-8DDF-E6A4-C441-A26982200235}"/>
              </a:ext>
            </a:extLst>
          </p:cNvPr>
          <p:cNvSpPr txBox="1"/>
          <p:nvPr/>
        </p:nvSpPr>
        <p:spPr>
          <a:xfrm>
            <a:off x="527881" y="2837371"/>
            <a:ext cx="878945"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【SP】</a:t>
            </a:r>
          </a:p>
          <a:p>
            <a:pPr algn="ctr"/>
            <a:r>
              <a:rPr lang="ja-JP" altLang="en-US" sz="1200" dirty="0">
                <a:solidFill>
                  <a:schemeClr val="accent3"/>
                </a:solidFill>
                <a:latin typeface="メイリオ" panose="020B0604030504040204" pitchFamily="50" charset="-128"/>
                <a:ea typeface="メイリオ" panose="020B0604030504040204" pitchFamily="50" charset="-128"/>
              </a:rPr>
              <a:t>五輪タブ</a:t>
            </a:r>
          </a:p>
        </p:txBody>
      </p:sp>
      <p:sp>
        <p:nvSpPr>
          <p:cNvPr id="31" name="正方形/長方形 30">
            <a:extLst>
              <a:ext uri="{FF2B5EF4-FFF2-40B4-BE49-F238E27FC236}">
                <a16:creationId xmlns:a16="http://schemas.microsoft.com/office/drawing/2014/main" id="{8FB25243-F25E-152D-50E7-91C8311578B8}"/>
              </a:ext>
            </a:extLst>
          </p:cNvPr>
          <p:cNvSpPr/>
          <p:nvPr/>
        </p:nvSpPr>
        <p:spPr>
          <a:xfrm>
            <a:off x="1265807" y="4616793"/>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Yahoo!</a:t>
            </a: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 </a:t>
            </a: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JAPAN</a:t>
            </a:r>
          </a:p>
        </p:txBody>
      </p:sp>
      <p:sp>
        <p:nvSpPr>
          <p:cNvPr id="32" name="正方形/長方形 31">
            <a:extLst>
              <a:ext uri="{FF2B5EF4-FFF2-40B4-BE49-F238E27FC236}">
                <a16:creationId xmlns:a16="http://schemas.microsoft.com/office/drawing/2014/main" id="{DBA7BF8F-DB7C-FAB7-3538-69EE899EF838}"/>
              </a:ext>
            </a:extLst>
          </p:cNvPr>
          <p:cNvSpPr/>
          <p:nvPr/>
        </p:nvSpPr>
        <p:spPr>
          <a:xfrm>
            <a:off x="2460749" y="4598954"/>
            <a:ext cx="1275302" cy="3997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pic>
        <p:nvPicPr>
          <p:cNvPr id="33" name="図 32" descr="文字が書かれている&#10;&#10;中程度の精度で自動的に生成された説明">
            <a:extLst>
              <a:ext uri="{FF2B5EF4-FFF2-40B4-BE49-F238E27FC236}">
                <a16:creationId xmlns:a16="http://schemas.microsoft.com/office/drawing/2014/main" id="{305CBC3C-DA76-9215-1465-B56B5741333A}"/>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594319" y="4952507"/>
            <a:ext cx="640872" cy="640872"/>
          </a:xfrm>
          <a:prstGeom prst="rect">
            <a:avLst/>
          </a:prstGeom>
        </p:spPr>
      </p:pic>
      <p:pic>
        <p:nvPicPr>
          <p:cNvPr id="34" name="図 33" descr="ロゴ&#10;&#10;自動的に生成された説明">
            <a:extLst>
              <a:ext uri="{FF2B5EF4-FFF2-40B4-BE49-F238E27FC236}">
                <a16:creationId xmlns:a16="http://schemas.microsoft.com/office/drawing/2014/main" id="{017AA065-955A-2008-3A11-9F775E4A1CF9}"/>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2720081" y="4948442"/>
            <a:ext cx="640872" cy="640872"/>
          </a:xfrm>
          <a:prstGeom prst="rect">
            <a:avLst/>
          </a:prstGeom>
        </p:spPr>
      </p:pic>
      <p:sp>
        <p:nvSpPr>
          <p:cNvPr id="35" name="テキスト ボックス 34">
            <a:extLst>
              <a:ext uri="{FF2B5EF4-FFF2-40B4-BE49-F238E27FC236}">
                <a16:creationId xmlns:a16="http://schemas.microsoft.com/office/drawing/2014/main" id="{654A5CB2-DB79-A499-76C3-3FD299307781}"/>
              </a:ext>
            </a:extLst>
          </p:cNvPr>
          <p:cNvSpPr txBox="1"/>
          <p:nvPr/>
        </p:nvSpPr>
        <p:spPr>
          <a:xfrm>
            <a:off x="4036811" y="2804037"/>
            <a:ext cx="973322" cy="461665"/>
          </a:xfrm>
          <a:prstGeom prst="rect">
            <a:avLst/>
          </a:prstGeom>
          <a:noFill/>
        </p:spPr>
        <p:txBody>
          <a:bodyPr wrap="square" lIns="91440" tIns="45720" rIns="91440" bIns="45720" rtlCol="0" anchor="t">
            <a:spAutoFit/>
          </a:bodyPr>
          <a:lstStyle/>
          <a:p>
            <a:pPr algn="ctr"/>
            <a:r>
              <a:rPr lang="en-US" altLang="ja-JP" sz="1200" dirty="0">
                <a:solidFill>
                  <a:schemeClr val="accent3"/>
                </a:solidFill>
                <a:latin typeface="メイリオ" panose="020B0604030504040204" pitchFamily="50" charset="-128"/>
                <a:ea typeface="メイリオ" panose="020B0604030504040204" pitchFamily="50" charset="-128"/>
              </a:rPr>
              <a:t>【PC】</a:t>
            </a:r>
          </a:p>
          <a:p>
            <a:pPr algn="ctr"/>
            <a:r>
              <a:rPr lang="ja-JP" altLang="en-US" sz="1200" dirty="0">
                <a:solidFill>
                  <a:schemeClr val="accent3"/>
                </a:solidFill>
                <a:latin typeface="メイリオ" panose="020B0604030504040204" pitchFamily="50" charset="-128"/>
                <a:ea typeface="メイリオ" panose="020B0604030504040204" pitchFamily="50" charset="-128"/>
              </a:rPr>
              <a:t>誘導枠</a:t>
            </a:r>
          </a:p>
        </p:txBody>
      </p:sp>
      <p:sp>
        <p:nvSpPr>
          <p:cNvPr id="36" name="正方形/長方形 35">
            <a:extLst>
              <a:ext uri="{FF2B5EF4-FFF2-40B4-BE49-F238E27FC236}">
                <a16:creationId xmlns:a16="http://schemas.microsoft.com/office/drawing/2014/main" id="{48EC17B8-B4E5-16B6-B6C1-85CC6576ED05}"/>
              </a:ext>
            </a:extLst>
          </p:cNvPr>
          <p:cNvSpPr/>
          <p:nvPr/>
        </p:nvSpPr>
        <p:spPr>
          <a:xfrm>
            <a:off x="645145" y="2073640"/>
            <a:ext cx="4700692" cy="297872"/>
          </a:xfrm>
          <a:prstGeom prst="rect">
            <a:avLst/>
          </a:prstGeom>
          <a:solidFill>
            <a:srgbClr val="999999"/>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WEB</a:t>
            </a:r>
          </a:p>
        </p:txBody>
      </p:sp>
      <p:sp>
        <p:nvSpPr>
          <p:cNvPr id="37" name="正方形/長方形 36">
            <a:extLst>
              <a:ext uri="{FF2B5EF4-FFF2-40B4-BE49-F238E27FC236}">
                <a16:creationId xmlns:a16="http://schemas.microsoft.com/office/drawing/2014/main" id="{EA2068D1-CCB2-E8F2-48EC-AEA648EAAE74}"/>
              </a:ext>
            </a:extLst>
          </p:cNvPr>
          <p:cNvSpPr/>
          <p:nvPr/>
        </p:nvSpPr>
        <p:spPr>
          <a:xfrm>
            <a:off x="645145" y="4347261"/>
            <a:ext cx="4700692" cy="297872"/>
          </a:xfrm>
          <a:prstGeom prst="rect">
            <a:avLst/>
          </a:prstGeom>
          <a:solidFill>
            <a:schemeClr val="bg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APP</a:t>
            </a:r>
          </a:p>
        </p:txBody>
      </p:sp>
      <p:sp>
        <p:nvSpPr>
          <p:cNvPr id="38" name="二等辺三角形 37">
            <a:extLst>
              <a:ext uri="{FF2B5EF4-FFF2-40B4-BE49-F238E27FC236}">
                <a16:creationId xmlns:a16="http://schemas.microsoft.com/office/drawing/2014/main" id="{68DC14F5-2044-6447-DBB7-13FDC3E22D35}"/>
              </a:ext>
            </a:extLst>
          </p:cNvPr>
          <p:cNvSpPr/>
          <p:nvPr/>
        </p:nvSpPr>
        <p:spPr>
          <a:xfrm rot="5400000">
            <a:off x="5840623" y="3877072"/>
            <a:ext cx="619840" cy="211756"/>
          </a:xfrm>
          <a:prstGeom prst="triangle">
            <a:avLst/>
          </a:prstGeom>
          <a:solidFill>
            <a:schemeClr val="tx1">
              <a:lumMod val="75000"/>
              <a:lumOff val="2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9" name="正方形/長方形 38">
            <a:extLst>
              <a:ext uri="{FF2B5EF4-FFF2-40B4-BE49-F238E27FC236}">
                <a16:creationId xmlns:a16="http://schemas.microsoft.com/office/drawing/2014/main" id="{4F701180-3177-BB26-CF10-B0B3FE7A87BD}"/>
              </a:ext>
            </a:extLst>
          </p:cNvPr>
          <p:cNvSpPr/>
          <p:nvPr/>
        </p:nvSpPr>
        <p:spPr>
          <a:xfrm>
            <a:off x="6860831" y="2112253"/>
            <a:ext cx="4700692" cy="297872"/>
          </a:xfrm>
          <a:prstGeom prst="rect">
            <a:avLst/>
          </a:prstGeom>
          <a:solidFill>
            <a:schemeClr val="bg2">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2024</a:t>
            </a:r>
            <a:r>
              <a:rPr lang="ja-JP" altLang="en-US"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rPr>
              <a:t>パリ報道特集</a:t>
            </a:r>
            <a:endParaRPr lang="en-US" altLang="ja-JP" sz="1600" b="1" dirty="0">
              <a:solidFill>
                <a:schemeClr val="bg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40" name="テキスト ボックス 39">
            <a:extLst>
              <a:ext uri="{FF2B5EF4-FFF2-40B4-BE49-F238E27FC236}">
                <a16:creationId xmlns:a16="http://schemas.microsoft.com/office/drawing/2014/main" id="{8157B241-E27B-F8AB-F169-D526D400787F}"/>
              </a:ext>
            </a:extLst>
          </p:cNvPr>
          <p:cNvSpPr txBox="1"/>
          <p:nvPr/>
        </p:nvSpPr>
        <p:spPr>
          <a:xfrm>
            <a:off x="479425" y="5774220"/>
            <a:ext cx="6513253" cy="767518"/>
          </a:xfrm>
          <a:prstGeom prst="rect">
            <a:avLst/>
          </a:prstGeom>
          <a:noFill/>
        </p:spPr>
        <p:txBody>
          <a:bodyPr wrap="square" lIns="0" tIns="0" rIns="0" bIns="0" rtlCol="0">
            <a:spAutoFit/>
          </a:bodyPr>
          <a:lstStyle/>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メイリオ" panose="020B0604030504040204" pitchFamily="50" charset="-128"/>
                <a:ea typeface="メイリオ" panose="020B0604030504040204" pitchFamily="50" charset="-128"/>
              </a:rPr>
              <a:t>大会期間中のイメージになります。デ</a:t>
            </a:r>
            <a:r>
              <a:rPr lang="ja-JP" altLang="en-US" sz="1050" dirty="0">
                <a:solidFill>
                  <a:schemeClr val="accent3"/>
                </a:solidFill>
                <a:latin typeface="Meiryo" panose="020B0604030504040204" pitchFamily="34" charset="-128"/>
                <a:ea typeface="Meiryo" panose="020B0604030504040204" pitchFamily="34" charset="-128"/>
              </a:rPr>
              <a:t>ザインはあくまでイメージです。</a:t>
            </a:r>
          </a:p>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a:t>
            </a:r>
            <a:r>
              <a:rPr lang="ja-JP" altLang="en-US" sz="1050" dirty="0">
                <a:solidFill>
                  <a:schemeClr val="accent3"/>
                </a:solidFill>
                <a:latin typeface="Meiryo" panose="020B0604030504040204" pitchFamily="34" charset="-128"/>
                <a:ea typeface="Meiryo" panose="020B0604030504040204" pitchFamily="34" charset="-128"/>
              </a:rPr>
              <a:t>誘導箇所、デザインは変更になる可能性がございます。</a:t>
            </a:r>
          </a:p>
          <a:p>
            <a:pPr>
              <a:lnSpc>
                <a:spcPct val="120000"/>
              </a:lnSpc>
            </a:pPr>
            <a:r>
              <a:rPr lang="en-US" altLang="ja-JP" sz="1050" dirty="0">
                <a:solidFill>
                  <a:schemeClr val="accent3"/>
                </a:solidFill>
                <a:latin typeface="Meiryo" panose="020B0604030504040204" pitchFamily="34" charset="-128"/>
                <a:ea typeface="Meiryo" panose="020B0604030504040204" pitchFamily="34" charset="-128"/>
              </a:rPr>
              <a:t>※SP</a:t>
            </a:r>
            <a:r>
              <a:rPr lang="ja-JP" altLang="en-US" sz="1050" dirty="0">
                <a:solidFill>
                  <a:schemeClr val="accent3"/>
                </a:solidFill>
                <a:latin typeface="Meiryo" panose="020B0604030504040204" pitchFamily="34" charset="-128"/>
                <a:ea typeface="Meiryo" panose="020B0604030504040204" pitchFamily="34" charset="-128"/>
              </a:rPr>
              <a:t>はスマートフォン、</a:t>
            </a:r>
            <a:r>
              <a:rPr lang="en-US" altLang="ja-JP" sz="1050" dirty="0">
                <a:solidFill>
                  <a:schemeClr val="accent3"/>
                </a:solidFill>
                <a:latin typeface="Meiryo" panose="020B0604030504040204" pitchFamily="34" charset="-128"/>
                <a:ea typeface="Meiryo" panose="020B0604030504040204" pitchFamily="34" charset="-128"/>
              </a:rPr>
              <a:t>PC</a:t>
            </a:r>
            <a:r>
              <a:rPr lang="ja-JP" altLang="en-US" sz="1050" dirty="0">
                <a:solidFill>
                  <a:schemeClr val="accent3"/>
                </a:solidFill>
                <a:latin typeface="Meiryo" panose="020B0604030504040204" pitchFamily="34" charset="-128"/>
                <a:ea typeface="Meiryo" panose="020B0604030504040204" pitchFamily="34" charset="-128"/>
              </a:rPr>
              <a:t>はパソコンの略称です。</a:t>
            </a:r>
          </a:p>
          <a:p>
            <a:pPr>
              <a:lnSpc>
                <a:spcPct val="120000"/>
              </a:lnSpc>
            </a:pPr>
            <a:r>
              <a:rPr lang="en-US" altLang="ja-JP" sz="1050" dirty="0">
                <a:solidFill>
                  <a:schemeClr val="accent6"/>
                </a:solidFill>
                <a:latin typeface="Meiryo" panose="020B0604030504040204" pitchFamily="34" charset="-128"/>
                <a:ea typeface="Meiryo" panose="020B0604030504040204" pitchFamily="34" charset="-128"/>
              </a:rPr>
              <a:t>※</a:t>
            </a:r>
            <a:r>
              <a:rPr lang="ja-JP" altLang="en-US" sz="1050" dirty="0">
                <a:solidFill>
                  <a:schemeClr val="accent6"/>
                </a:solidFill>
                <a:latin typeface="Meiryo" panose="020B0604030504040204" pitchFamily="34" charset="-128"/>
                <a:ea typeface="Meiryo" panose="020B0604030504040204" pitchFamily="34" charset="-128"/>
              </a:rPr>
              <a:t>各アプリ内で特集コンテンツが</a:t>
            </a:r>
            <a:r>
              <a:rPr lang="en-US" altLang="ja-JP" sz="1050" dirty="0">
                <a:solidFill>
                  <a:schemeClr val="accent6"/>
                </a:solidFill>
                <a:latin typeface="Meiryo" panose="020B0604030504040204" pitchFamily="34" charset="-128"/>
                <a:ea typeface="Meiryo" panose="020B0604030504040204" pitchFamily="34" charset="-128"/>
              </a:rPr>
              <a:t>Web</a:t>
            </a:r>
            <a:r>
              <a:rPr lang="ja-JP" altLang="en-US" sz="1050" dirty="0">
                <a:solidFill>
                  <a:schemeClr val="accent6"/>
                </a:solidFill>
                <a:latin typeface="Meiryo" panose="020B0604030504040204" pitchFamily="34" charset="-128"/>
                <a:ea typeface="Meiryo" panose="020B0604030504040204" pitchFamily="34" charset="-128"/>
              </a:rPr>
              <a:t>で表示された場合に広告が掲載されます。</a:t>
            </a:r>
          </a:p>
        </p:txBody>
      </p:sp>
      <p:sp>
        <p:nvSpPr>
          <p:cNvPr id="43" name="正方形/長方形 42">
            <a:extLst>
              <a:ext uri="{FF2B5EF4-FFF2-40B4-BE49-F238E27FC236}">
                <a16:creationId xmlns:a16="http://schemas.microsoft.com/office/drawing/2014/main" id="{F111EF30-01FC-E014-9C1D-107A0CD313CB}"/>
              </a:ext>
            </a:extLst>
          </p:cNvPr>
          <p:cNvSpPr/>
          <p:nvPr/>
        </p:nvSpPr>
        <p:spPr>
          <a:xfrm>
            <a:off x="3542206" y="4663136"/>
            <a:ext cx="1275302" cy="280033"/>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rPr>
              <a:t>LINE</a:t>
            </a:r>
            <a:endParaRPr lang="ja-JP" altLang="en-US" sz="1200" dirty="0">
              <a:solidFill>
                <a:schemeClr val="accent3"/>
              </a:solidFill>
              <a:latin typeface="メイリオ" panose="020B0604030504040204" pitchFamily="50" charset="-128"/>
              <a:ea typeface="メイリオ" panose="020B0604030504040204" pitchFamily="50" charset="-128"/>
              <a:cs typeface="Meiryo UI" panose="020B0604030504040204" pitchFamily="50" charset="-128"/>
            </a:endParaRPr>
          </a:p>
        </p:txBody>
      </p:sp>
      <p:pic>
        <p:nvPicPr>
          <p:cNvPr id="44" name="図 43">
            <a:extLst>
              <a:ext uri="{FF2B5EF4-FFF2-40B4-BE49-F238E27FC236}">
                <a16:creationId xmlns:a16="http://schemas.microsoft.com/office/drawing/2014/main" id="{3B434D55-7C25-BB1C-8B66-AB20EC72BF4A}"/>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856721" y="4916278"/>
            <a:ext cx="691021" cy="651698"/>
          </a:xfrm>
          <a:prstGeom prst="rect">
            <a:avLst/>
          </a:prstGeom>
        </p:spPr>
      </p:pic>
      <p:pic>
        <p:nvPicPr>
          <p:cNvPr id="2" name="図 1">
            <a:extLst>
              <a:ext uri="{FF2B5EF4-FFF2-40B4-BE49-F238E27FC236}">
                <a16:creationId xmlns:a16="http://schemas.microsoft.com/office/drawing/2014/main" id="{C551945D-D47A-4BA0-7D7F-AAEAAE80848B}"/>
              </a:ext>
            </a:extLst>
          </p:cNvPr>
          <p:cNvPicPr>
            <a:picLocks noChangeAspect="1"/>
          </p:cNvPicPr>
          <p:nvPr/>
        </p:nvPicPr>
        <p:blipFill>
          <a:blip r:embed="rId9"/>
          <a:stretch>
            <a:fillRect/>
          </a:stretch>
        </p:blipFill>
        <p:spPr>
          <a:xfrm>
            <a:off x="7384503" y="2986971"/>
            <a:ext cx="1096710" cy="2327245"/>
          </a:xfrm>
          <a:prstGeom prst="rect">
            <a:avLst/>
          </a:prstGeom>
          <a:ln>
            <a:solidFill>
              <a:schemeClr val="bg1">
                <a:lumMod val="85000"/>
              </a:schemeClr>
            </a:solidFill>
          </a:ln>
        </p:spPr>
      </p:pic>
      <p:pic>
        <p:nvPicPr>
          <p:cNvPr id="4" name="図 3">
            <a:extLst>
              <a:ext uri="{FF2B5EF4-FFF2-40B4-BE49-F238E27FC236}">
                <a16:creationId xmlns:a16="http://schemas.microsoft.com/office/drawing/2014/main" id="{043C614A-2955-4ABF-D084-4B0F5E79CBCB}"/>
              </a:ext>
            </a:extLst>
          </p:cNvPr>
          <p:cNvPicPr>
            <a:picLocks noChangeAspect="1"/>
          </p:cNvPicPr>
          <p:nvPr/>
        </p:nvPicPr>
        <p:blipFill>
          <a:blip r:embed="rId10"/>
          <a:stretch>
            <a:fillRect/>
          </a:stretch>
        </p:blipFill>
        <p:spPr>
          <a:xfrm>
            <a:off x="8851809" y="2980407"/>
            <a:ext cx="2640934" cy="1631075"/>
          </a:xfrm>
          <a:prstGeom prst="rect">
            <a:avLst/>
          </a:prstGeom>
          <a:ln>
            <a:solidFill>
              <a:schemeClr val="bg1">
                <a:lumMod val="85000"/>
              </a:schemeClr>
            </a:solidFill>
          </a:ln>
        </p:spPr>
      </p:pic>
    </p:spTree>
    <p:extLst>
      <p:ext uri="{BB962C8B-B14F-4D97-AF65-F5344CB8AC3E}">
        <p14:creationId xmlns:p14="http://schemas.microsoft.com/office/powerpoint/2010/main" val="7811214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8587545-EBEF-152C-8BE1-C73896E6EA9E}"/>
              </a:ext>
            </a:extLst>
          </p:cNvPr>
          <p:cNvSpPr>
            <a:spLocks noGrp="1"/>
          </p:cNvSpPr>
          <p:nvPr>
            <p:ph type="body" sz="quarter" idx="10"/>
          </p:nvPr>
        </p:nvSpPr>
        <p:spPr/>
        <p:txBody>
          <a:bodyPr/>
          <a:lstStyle/>
          <a:p>
            <a:pPr marL="0" marR="0" lvl="0" indent="0" rtl="0">
              <a:spcBef>
                <a:spcPts val="0"/>
              </a:spcBef>
              <a:spcAft>
                <a:spcPts val="0"/>
              </a:spcAft>
              <a:buClr>
                <a:srgbClr val="07B53B"/>
              </a:buClr>
              <a:buSzPts val="1100"/>
              <a:buFont typeface="Meiryo"/>
              <a:buNone/>
            </a:pPr>
            <a:r>
              <a:rPr lang="ja-JP" altLang="en-US" dirty="0">
                <a:solidFill>
                  <a:schemeClr val="tx1">
                    <a:lumMod val="65000"/>
                    <a:lumOff val="35000"/>
                  </a:schemeClr>
                </a:solidFill>
              </a:rPr>
              <a:t>パリ</a:t>
            </a:r>
            <a:r>
              <a:rPr lang="en-US" altLang="ja-JP" dirty="0">
                <a:solidFill>
                  <a:schemeClr val="tx1">
                    <a:lumMod val="65000"/>
                    <a:lumOff val="35000"/>
                  </a:schemeClr>
                </a:solidFill>
              </a:rPr>
              <a:t>2024</a:t>
            </a:r>
            <a:r>
              <a:rPr lang="ja-JP" altLang="en-US" dirty="0">
                <a:solidFill>
                  <a:schemeClr val="tx1">
                    <a:lumMod val="65000"/>
                    <a:lumOff val="35000"/>
                  </a:schemeClr>
                </a:solidFill>
              </a:rPr>
              <a:t>報道特集　</a:t>
            </a:r>
            <a:r>
              <a:rPr lang="ja-JP" altLang="en-US" sz="1800" b="1" dirty="0">
                <a:solidFill>
                  <a:schemeClr val="tx1">
                    <a:lumMod val="75000"/>
                    <a:lumOff val="25000"/>
                  </a:schemeClr>
                </a:solidFill>
                <a:latin typeface="Meiryo"/>
                <a:ea typeface="Meiryo"/>
                <a:cs typeface="Meiryo"/>
                <a:sym typeface="Meiryo"/>
              </a:rPr>
              <a:t>ニーズに合わせてデバイスやフォーマットを選べる</a:t>
            </a:r>
            <a:r>
              <a:rPr lang="en-US" altLang="ja-JP" sz="1800" b="1" dirty="0">
                <a:solidFill>
                  <a:schemeClr val="accent6"/>
                </a:solidFill>
                <a:latin typeface="Meiryo"/>
                <a:ea typeface="Meiryo"/>
                <a:cs typeface="Meiryo"/>
                <a:sym typeface="Meiryo"/>
              </a:rPr>
              <a:t>3</a:t>
            </a:r>
            <a:r>
              <a:rPr lang="ja-JP" altLang="en-US" sz="1800" b="1" dirty="0">
                <a:solidFill>
                  <a:schemeClr val="accent6"/>
                </a:solidFill>
                <a:latin typeface="Meiryo"/>
                <a:ea typeface="Meiryo"/>
                <a:cs typeface="Meiryo"/>
                <a:sym typeface="Meiryo"/>
              </a:rPr>
              <a:t>種類のプラン</a:t>
            </a:r>
          </a:p>
        </p:txBody>
      </p:sp>
      <p:graphicFrame>
        <p:nvGraphicFramePr>
          <p:cNvPr id="3" name="表 2">
            <a:extLst>
              <a:ext uri="{FF2B5EF4-FFF2-40B4-BE49-F238E27FC236}">
                <a16:creationId xmlns:a16="http://schemas.microsoft.com/office/drawing/2014/main" id="{2D8F211F-E624-0EBA-6FAE-7B48336523D7}"/>
              </a:ext>
            </a:extLst>
          </p:cNvPr>
          <p:cNvGraphicFramePr>
            <a:graphicFrameLocks noGrp="1"/>
          </p:cNvGraphicFramePr>
          <p:nvPr>
            <p:extLst>
              <p:ext uri="{D42A27DB-BD31-4B8C-83A1-F6EECF244321}">
                <p14:modId xmlns:p14="http://schemas.microsoft.com/office/powerpoint/2010/main" val="4263920036"/>
              </p:ext>
            </p:extLst>
          </p:nvPr>
        </p:nvGraphicFramePr>
        <p:xfrm>
          <a:off x="1239342" y="1330373"/>
          <a:ext cx="10590135" cy="1686780"/>
        </p:xfrm>
        <a:graphic>
          <a:graphicData uri="http://schemas.openxmlformats.org/drawingml/2006/table">
            <a:tbl>
              <a:tblPr firstCol="1" bandRow="1"/>
              <a:tblGrid>
                <a:gridCol w="1037320">
                  <a:extLst>
                    <a:ext uri="{9D8B030D-6E8A-4147-A177-3AD203B41FA5}">
                      <a16:colId xmlns:a16="http://schemas.microsoft.com/office/drawing/2014/main" val="792911817"/>
                    </a:ext>
                  </a:extLst>
                </a:gridCol>
                <a:gridCol w="7076882">
                  <a:extLst>
                    <a:ext uri="{9D8B030D-6E8A-4147-A177-3AD203B41FA5}">
                      <a16:colId xmlns:a16="http://schemas.microsoft.com/office/drawing/2014/main" val="598637953"/>
                    </a:ext>
                  </a:extLst>
                </a:gridCol>
                <a:gridCol w="1294953">
                  <a:extLst>
                    <a:ext uri="{9D8B030D-6E8A-4147-A177-3AD203B41FA5}">
                      <a16:colId xmlns:a16="http://schemas.microsoft.com/office/drawing/2014/main" val="56015879"/>
                    </a:ext>
                  </a:extLst>
                </a:gridCol>
                <a:gridCol w="1180980">
                  <a:extLst>
                    <a:ext uri="{9D8B030D-6E8A-4147-A177-3AD203B41FA5}">
                      <a16:colId xmlns:a16="http://schemas.microsoft.com/office/drawing/2014/main" val="2723827417"/>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20,000,000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8</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トップインパクト　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1578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r h="31578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30,000,000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2463668774"/>
                  </a:ext>
                </a:extLst>
              </a:tr>
            </a:tbl>
          </a:graphicData>
        </a:graphic>
      </p:graphicFrame>
      <p:graphicFrame>
        <p:nvGraphicFramePr>
          <p:cNvPr id="4" name="表 3">
            <a:extLst>
              <a:ext uri="{FF2B5EF4-FFF2-40B4-BE49-F238E27FC236}">
                <a16:creationId xmlns:a16="http://schemas.microsoft.com/office/drawing/2014/main" id="{35E220DD-30E4-FC1D-0B14-46D63294BD88}"/>
              </a:ext>
            </a:extLst>
          </p:cNvPr>
          <p:cNvGraphicFramePr>
            <a:graphicFrameLocks noGrp="1"/>
          </p:cNvGraphicFramePr>
          <p:nvPr>
            <p:extLst>
              <p:ext uri="{D42A27DB-BD31-4B8C-83A1-F6EECF244321}">
                <p14:modId xmlns:p14="http://schemas.microsoft.com/office/powerpoint/2010/main" val="2000873067"/>
              </p:ext>
            </p:extLst>
          </p:nvPr>
        </p:nvGraphicFramePr>
        <p:xfrm>
          <a:off x="1229717" y="3087546"/>
          <a:ext cx="10589526" cy="1370995"/>
        </p:xfrm>
        <a:graphic>
          <a:graphicData uri="http://schemas.openxmlformats.org/drawingml/2006/table">
            <a:tbl>
              <a:tblPr firstCol="1" bandRow="1"/>
              <a:tblGrid>
                <a:gridCol w="1037260">
                  <a:extLst>
                    <a:ext uri="{9D8B030D-6E8A-4147-A177-3AD203B41FA5}">
                      <a16:colId xmlns:a16="http://schemas.microsoft.com/office/drawing/2014/main" val="792911817"/>
                    </a:ext>
                  </a:extLst>
                </a:gridCol>
                <a:gridCol w="7076475">
                  <a:extLst>
                    <a:ext uri="{9D8B030D-6E8A-4147-A177-3AD203B41FA5}">
                      <a16:colId xmlns:a16="http://schemas.microsoft.com/office/drawing/2014/main" val="598637953"/>
                    </a:ext>
                  </a:extLst>
                </a:gridCol>
                <a:gridCol w="1294879">
                  <a:extLst>
                    <a:ext uri="{9D8B030D-6E8A-4147-A177-3AD203B41FA5}">
                      <a16:colId xmlns:a16="http://schemas.microsoft.com/office/drawing/2014/main" val="56015879"/>
                    </a:ext>
                  </a:extLst>
                </a:gridCol>
                <a:gridCol w="1180912">
                  <a:extLst>
                    <a:ext uri="{9D8B030D-6E8A-4147-A177-3AD203B41FA5}">
                      <a16:colId xmlns:a16="http://schemas.microsoft.com/office/drawing/2014/main" val="2723827417"/>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7,500,000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３</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2,500,000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extLst>
                  <a:ext uri="{0D108BD9-81ED-4DB2-BD59-A6C34878D82A}">
                    <a16:rowId xmlns:a16="http://schemas.microsoft.com/office/drawing/2014/main" val="3931917948"/>
                  </a:ext>
                </a:extLst>
              </a:tr>
              <a:tr h="31578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合計</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10,000,000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4</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66098080"/>
                  </a:ext>
                </a:extLst>
              </a:tr>
            </a:tbl>
          </a:graphicData>
        </a:graphic>
      </p:graphicFrame>
      <p:graphicFrame>
        <p:nvGraphicFramePr>
          <p:cNvPr id="5" name="表 4">
            <a:extLst>
              <a:ext uri="{FF2B5EF4-FFF2-40B4-BE49-F238E27FC236}">
                <a16:creationId xmlns:a16="http://schemas.microsoft.com/office/drawing/2014/main" id="{78AA0A62-0908-CA1F-BBD8-454FF314D77E}"/>
              </a:ext>
            </a:extLst>
          </p:cNvPr>
          <p:cNvGraphicFramePr>
            <a:graphicFrameLocks noGrp="1"/>
          </p:cNvGraphicFramePr>
          <p:nvPr>
            <p:extLst>
              <p:ext uri="{D42A27DB-BD31-4B8C-83A1-F6EECF244321}">
                <p14:modId xmlns:p14="http://schemas.microsoft.com/office/powerpoint/2010/main" val="4271755522"/>
              </p:ext>
            </p:extLst>
          </p:nvPr>
        </p:nvGraphicFramePr>
        <p:xfrm>
          <a:off x="1210467" y="4992757"/>
          <a:ext cx="10619009" cy="1055210"/>
        </p:xfrm>
        <a:graphic>
          <a:graphicData uri="http://schemas.openxmlformats.org/drawingml/2006/table">
            <a:tbl>
              <a:tblPr firstCol="1" bandRow="1"/>
              <a:tblGrid>
                <a:gridCol w="1040148">
                  <a:extLst>
                    <a:ext uri="{9D8B030D-6E8A-4147-A177-3AD203B41FA5}">
                      <a16:colId xmlns:a16="http://schemas.microsoft.com/office/drawing/2014/main" val="792911817"/>
                    </a:ext>
                  </a:extLst>
                </a:gridCol>
                <a:gridCol w="7096177">
                  <a:extLst>
                    <a:ext uri="{9D8B030D-6E8A-4147-A177-3AD203B41FA5}">
                      <a16:colId xmlns:a16="http://schemas.microsoft.com/office/drawing/2014/main" val="598637953"/>
                    </a:ext>
                  </a:extLst>
                </a:gridCol>
                <a:gridCol w="1298484">
                  <a:extLst>
                    <a:ext uri="{9D8B030D-6E8A-4147-A177-3AD203B41FA5}">
                      <a16:colId xmlns:a16="http://schemas.microsoft.com/office/drawing/2014/main" val="56015879"/>
                    </a:ext>
                  </a:extLst>
                </a:gridCol>
                <a:gridCol w="1184200">
                  <a:extLst>
                    <a:ext uri="{9D8B030D-6E8A-4147-A177-3AD203B41FA5}">
                      <a16:colId xmlns:a16="http://schemas.microsoft.com/office/drawing/2014/main" val="2723827417"/>
                    </a:ext>
                  </a:extLst>
                </a:gridCol>
              </a:tblGrid>
              <a:tr h="45057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デバイス</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商品名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金額</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枠数</a:t>
                      </a:r>
                      <a:endParaRPr kumimoji="1" lang="en-US" altLang="ja-JP" sz="105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2117335041"/>
                  </a:ext>
                </a:extLst>
              </a:tr>
              <a:tr h="302318">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en-US" altLang="ja-JP" sz="1050" b="1" dirty="0">
                          <a:solidFill>
                            <a:schemeClr val="bg1"/>
                          </a:solidFill>
                          <a:latin typeface="Meiryo" panose="020B0604030504040204" pitchFamily="34" charset="-128"/>
                          <a:ea typeface="Meiryo" panose="020B0604030504040204" pitchFamily="34" charset="-128"/>
                        </a:rPr>
                        <a:t>SP</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トップパネル　</a:t>
                      </a:r>
                      <a:r>
                        <a:rPr kumimoji="1" lang="en-US" altLang="ja-JP" sz="105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SP</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84434171"/>
                  </a:ext>
                </a:extLst>
              </a:tr>
              <a:tr h="302318">
                <a:tc>
                  <a:txBody>
                    <a:bodyPr/>
                    <a:lstStyle/>
                    <a:p>
                      <a:pPr algn="ctr"/>
                      <a:r>
                        <a:rPr kumimoji="1" lang="en-US" altLang="ja-JP" sz="1050" b="1" dirty="0">
                          <a:solidFill>
                            <a:schemeClr val="bg1"/>
                          </a:solidFill>
                          <a:latin typeface="Meiryo" panose="020B0604030504040204" pitchFamily="34" charset="-128"/>
                          <a:ea typeface="Meiryo" panose="020B0604030504040204" pitchFamily="34" charset="-128"/>
                        </a:rPr>
                        <a:t>PC</a:t>
                      </a:r>
                      <a:endParaRPr kumimoji="1" lang="ja-JP" altLang="en-US" sz="1050" b="1" dirty="0">
                        <a:solidFill>
                          <a:schemeClr val="bg1"/>
                        </a:solidFill>
                        <a:latin typeface="Meiryo" panose="020B0604030504040204" pitchFamily="34" charset="-128"/>
                        <a:ea typeface="Meiryo" panose="020B0604030504040204" pitchFamily="34" charset="-128"/>
                      </a:endParaRPr>
                    </a:p>
                  </a:txBody>
                  <a:tcPr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スポーツナビ　パリ</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2024</a:t>
                      </a:r>
                      <a:r>
                        <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報道特集　パノラマ＆プライムディスプレイ　ダブルサイズ　</a:t>
                      </a:r>
                      <a:r>
                        <a:rPr kumimoji="1" lang="en-US" altLang="ja-JP"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PC</a:t>
                      </a:r>
                      <a:endParaRPr kumimoji="1" lang="ja-JP" altLang="en-US" sz="105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5,000,000</a:t>
                      </a:r>
                      <a:r>
                        <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rPr>
                        <a:t>2</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63440" marR="163440" marT="46800" marB="468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098721817"/>
                  </a:ext>
                </a:extLst>
              </a:tr>
            </a:tbl>
          </a:graphicData>
        </a:graphic>
      </p:graphicFrame>
      <p:sp>
        <p:nvSpPr>
          <p:cNvPr id="6" name="テキスト ボックス 5">
            <a:extLst>
              <a:ext uri="{FF2B5EF4-FFF2-40B4-BE49-F238E27FC236}">
                <a16:creationId xmlns:a16="http://schemas.microsoft.com/office/drawing/2014/main" id="{CC769FFA-AA1C-1B51-7361-11E6C5545D4D}"/>
              </a:ext>
            </a:extLst>
          </p:cNvPr>
          <p:cNvSpPr txBox="1"/>
          <p:nvPr/>
        </p:nvSpPr>
        <p:spPr>
          <a:xfrm>
            <a:off x="912421" y="4624728"/>
            <a:ext cx="10957889" cy="393954"/>
          </a:xfrm>
          <a:prstGeom prst="rect">
            <a:avLst/>
          </a:prstGeom>
          <a:noFill/>
        </p:spPr>
        <p:txBody>
          <a:bodyPr wrap="square" rtlCol="0">
            <a:spAutoFit/>
          </a:bodyPr>
          <a:lstStyle/>
          <a:p>
            <a:pPr>
              <a:lnSpc>
                <a:spcPct val="130000"/>
              </a:lnSpc>
            </a:pPr>
            <a:r>
              <a:rPr lang="ja-JP" altLang="en-US"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ブロンズは</a:t>
            </a:r>
            <a:r>
              <a:rPr lang="en-US" altLang="ja-JP"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SP</a:t>
            </a:r>
            <a:r>
              <a:rPr lang="ja-JP" altLang="en-US"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か</a:t>
            </a:r>
            <a:r>
              <a:rPr lang="en-US" altLang="ja-JP"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6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、どちらかを選択して予約購入ください。</a:t>
            </a:r>
            <a:endParaRPr lang="ja-JP" altLang="en-US" sz="1600" dirty="0">
              <a:solidFill>
                <a:schemeClr val="accent3"/>
              </a:solidFill>
              <a:latin typeface="メイリオ" panose="020B0604030504040204" pitchFamily="50" charset="-128"/>
              <a:ea typeface="メイリオ" panose="020B0604030504040204" pitchFamily="50" charset="-128"/>
            </a:endParaRPr>
          </a:p>
        </p:txBody>
      </p:sp>
      <p:grpSp>
        <p:nvGrpSpPr>
          <p:cNvPr id="7" name="グループ化 6">
            <a:extLst>
              <a:ext uri="{FF2B5EF4-FFF2-40B4-BE49-F238E27FC236}">
                <a16:creationId xmlns:a16="http://schemas.microsoft.com/office/drawing/2014/main" id="{9DF0D639-D6B4-0714-BB52-8C040CFA4670}"/>
              </a:ext>
            </a:extLst>
          </p:cNvPr>
          <p:cNvGrpSpPr/>
          <p:nvPr/>
        </p:nvGrpSpPr>
        <p:grpSpPr>
          <a:xfrm>
            <a:off x="166640" y="1854289"/>
            <a:ext cx="1091953" cy="949637"/>
            <a:chOff x="-379684" y="2654968"/>
            <a:chExt cx="1433945" cy="1251803"/>
          </a:xfrm>
        </p:grpSpPr>
        <p:sp>
          <p:nvSpPr>
            <p:cNvPr id="8" name="フローチャート: 結合子 7">
              <a:extLst>
                <a:ext uri="{FF2B5EF4-FFF2-40B4-BE49-F238E27FC236}">
                  <a16:creationId xmlns:a16="http://schemas.microsoft.com/office/drawing/2014/main" id="{C80967B4-896D-1714-2CA7-3417814B0B52}"/>
                </a:ext>
              </a:extLst>
            </p:cNvPr>
            <p:cNvSpPr/>
            <p:nvPr/>
          </p:nvSpPr>
          <p:spPr>
            <a:xfrm>
              <a:off x="-275410" y="2654968"/>
              <a:ext cx="1276438" cy="1240573"/>
            </a:xfrm>
            <a:prstGeom prst="flowChartConnector">
              <a:avLst/>
            </a:prstGeom>
            <a:solidFill>
              <a:srgbClr val="C1A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en-US" altLang="ja-JP" sz="1200" b="1" dirty="0">
                <a:solidFill>
                  <a:schemeClr val="bg1"/>
                </a:solidFill>
                <a:latin typeface="+mj-ea"/>
                <a:ea typeface="+mj-ea"/>
              </a:endParaRPr>
            </a:p>
          </p:txBody>
        </p:sp>
        <p:sp>
          <p:nvSpPr>
            <p:cNvPr id="9" name="正方形/長方形 8">
              <a:extLst>
                <a:ext uri="{FF2B5EF4-FFF2-40B4-BE49-F238E27FC236}">
                  <a16:creationId xmlns:a16="http://schemas.microsoft.com/office/drawing/2014/main" id="{39138625-76A0-112D-CEDF-0CDEC8D93D20}"/>
                </a:ext>
              </a:extLst>
            </p:cNvPr>
            <p:cNvSpPr/>
            <p:nvPr/>
          </p:nvSpPr>
          <p:spPr>
            <a:xfrm>
              <a:off x="-379684" y="2666198"/>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1200" b="1" dirty="0">
                  <a:solidFill>
                    <a:schemeClr val="bg1"/>
                  </a:solidFill>
                  <a:latin typeface="+mj-ea"/>
                  <a:ea typeface="+mj-ea"/>
                </a:rPr>
                <a:t>ゴールド</a:t>
              </a:r>
              <a:endParaRPr kumimoji="1" lang="en-US" altLang="ja-JP" sz="1200" b="1" dirty="0">
                <a:solidFill>
                  <a:schemeClr val="bg1"/>
                </a:solidFill>
                <a:latin typeface="+mj-ea"/>
                <a:ea typeface="+mj-ea"/>
              </a:endParaRPr>
            </a:p>
          </p:txBody>
        </p:sp>
      </p:grpSp>
      <p:grpSp>
        <p:nvGrpSpPr>
          <p:cNvPr id="10" name="グループ化 9">
            <a:extLst>
              <a:ext uri="{FF2B5EF4-FFF2-40B4-BE49-F238E27FC236}">
                <a16:creationId xmlns:a16="http://schemas.microsoft.com/office/drawing/2014/main" id="{EF57454E-B90E-F9F6-D3A2-B47EF9B8A325}"/>
              </a:ext>
            </a:extLst>
          </p:cNvPr>
          <p:cNvGrpSpPr/>
          <p:nvPr/>
        </p:nvGrpSpPr>
        <p:grpSpPr>
          <a:xfrm>
            <a:off x="195516" y="3500195"/>
            <a:ext cx="1091953" cy="961806"/>
            <a:chOff x="-379684" y="3886985"/>
            <a:chExt cx="1433945" cy="1267844"/>
          </a:xfrm>
        </p:grpSpPr>
        <p:sp>
          <p:nvSpPr>
            <p:cNvPr id="11" name="フローチャート: 結合子 10">
              <a:extLst>
                <a:ext uri="{FF2B5EF4-FFF2-40B4-BE49-F238E27FC236}">
                  <a16:creationId xmlns:a16="http://schemas.microsoft.com/office/drawing/2014/main" id="{C60D6EA7-A2C8-9576-555F-C2B43A5009BA}"/>
                </a:ext>
              </a:extLst>
            </p:cNvPr>
            <p:cNvSpPr/>
            <p:nvPr/>
          </p:nvSpPr>
          <p:spPr>
            <a:xfrm>
              <a:off x="-342787" y="3914256"/>
              <a:ext cx="1276438" cy="1240573"/>
            </a:xfrm>
            <a:prstGeom prst="flowChartConnector">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1200" b="1" dirty="0">
                <a:solidFill>
                  <a:schemeClr val="bg1"/>
                </a:solidFill>
                <a:latin typeface="+mj-ea"/>
                <a:ea typeface="+mj-ea"/>
              </a:endParaRPr>
            </a:p>
          </p:txBody>
        </p:sp>
        <p:sp>
          <p:nvSpPr>
            <p:cNvPr id="12" name="正方形/長方形 11">
              <a:extLst>
                <a:ext uri="{FF2B5EF4-FFF2-40B4-BE49-F238E27FC236}">
                  <a16:creationId xmlns:a16="http://schemas.microsoft.com/office/drawing/2014/main" id="{7C65FCC7-0C01-4700-A8F1-83C3A7BC513E}"/>
                </a:ext>
              </a:extLst>
            </p:cNvPr>
            <p:cNvSpPr/>
            <p:nvPr/>
          </p:nvSpPr>
          <p:spPr>
            <a:xfrm>
              <a:off x="-379684" y="3886985"/>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1200" b="1" dirty="0">
                  <a:solidFill>
                    <a:schemeClr val="bg1"/>
                  </a:solidFill>
                  <a:latin typeface="+mj-ea"/>
                  <a:ea typeface="+mj-ea"/>
                </a:rPr>
                <a:t>シルバー</a:t>
              </a:r>
              <a:endParaRPr kumimoji="1" lang="ja-JP" altLang="en-US" sz="1200" b="1" dirty="0">
                <a:solidFill>
                  <a:schemeClr val="bg1"/>
                </a:solidFill>
                <a:latin typeface="+mj-ea"/>
                <a:ea typeface="+mj-ea"/>
              </a:endParaRPr>
            </a:p>
          </p:txBody>
        </p:sp>
      </p:grpSp>
      <p:grpSp>
        <p:nvGrpSpPr>
          <p:cNvPr id="13" name="グループ化 12">
            <a:extLst>
              <a:ext uri="{FF2B5EF4-FFF2-40B4-BE49-F238E27FC236}">
                <a16:creationId xmlns:a16="http://schemas.microsoft.com/office/drawing/2014/main" id="{77FBFABD-2D43-CFA3-61FB-5270874EFDA5}"/>
              </a:ext>
            </a:extLst>
          </p:cNvPr>
          <p:cNvGrpSpPr/>
          <p:nvPr/>
        </p:nvGrpSpPr>
        <p:grpSpPr>
          <a:xfrm>
            <a:off x="147389" y="5061829"/>
            <a:ext cx="1091953" cy="961806"/>
            <a:chOff x="-350808" y="5073237"/>
            <a:chExt cx="1433945" cy="1267844"/>
          </a:xfrm>
        </p:grpSpPr>
        <p:sp>
          <p:nvSpPr>
            <p:cNvPr id="14" name="フローチャート: 結合子 13">
              <a:extLst>
                <a:ext uri="{FF2B5EF4-FFF2-40B4-BE49-F238E27FC236}">
                  <a16:creationId xmlns:a16="http://schemas.microsoft.com/office/drawing/2014/main" id="{16DDE2D2-9DDA-2625-9213-FDED352579B4}"/>
                </a:ext>
              </a:extLst>
            </p:cNvPr>
            <p:cNvSpPr/>
            <p:nvPr/>
          </p:nvSpPr>
          <p:spPr>
            <a:xfrm>
              <a:off x="-275410" y="5100508"/>
              <a:ext cx="1276438" cy="1240573"/>
            </a:xfrm>
            <a:prstGeom prst="flowChartConnector">
              <a:avLst/>
            </a:prstGeom>
            <a:solidFill>
              <a:srgbClr val="AC6B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1200" b="1" dirty="0">
                <a:solidFill>
                  <a:schemeClr val="bg1"/>
                </a:solidFill>
                <a:latin typeface="+mj-ea"/>
                <a:ea typeface="+mj-ea"/>
              </a:endParaRPr>
            </a:p>
          </p:txBody>
        </p:sp>
        <p:sp>
          <p:nvSpPr>
            <p:cNvPr id="15" name="正方形/長方形 14">
              <a:extLst>
                <a:ext uri="{FF2B5EF4-FFF2-40B4-BE49-F238E27FC236}">
                  <a16:creationId xmlns:a16="http://schemas.microsoft.com/office/drawing/2014/main" id="{C7DE1C7D-4C5E-5A7F-3762-B32817E9138B}"/>
                </a:ext>
              </a:extLst>
            </p:cNvPr>
            <p:cNvSpPr/>
            <p:nvPr/>
          </p:nvSpPr>
          <p:spPr>
            <a:xfrm>
              <a:off x="-350808" y="5073237"/>
              <a:ext cx="1433945" cy="12405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1200" b="1" dirty="0">
                  <a:solidFill>
                    <a:schemeClr val="bg1"/>
                  </a:solidFill>
                  <a:latin typeface="+mj-ea"/>
                  <a:ea typeface="+mj-ea"/>
                </a:rPr>
                <a:t>ブロンズ</a:t>
              </a:r>
            </a:p>
          </p:txBody>
        </p:sp>
      </p:grpSp>
      <p:sp>
        <p:nvSpPr>
          <p:cNvPr id="16" name="テキスト ボックス 15">
            <a:extLst>
              <a:ext uri="{FF2B5EF4-FFF2-40B4-BE49-F238E27FC236}">
                <a16:creationId xmlns:a16="http://schemas.microsoft.com/office/drawing/2014/main" id="{0B5F36DB-2716-2AA8-E301-8FF71ECD43E6}"/>
              </a:ext>
            </a:extLst>
          </p:cNvPr>
          <p:cNvSpPr txBox="1"/>
          <p:nvPr/>
        </p:nvSpPr>
        <p:spPr>
          <a:xfrm>
            <a:off x="1123017" y="6001280"/>
            <a:ext cx="10957889" cy="710387"/>
          </a:xfrm>
          <a:prstGeom prst="rect">
            <a:avLst/>
          </a:prstGeom>
          <a:noFill/>
        </p:spPr>
        <p:txBody>
          <a:bodyPr wrap="square" rtlCol="0">
            <a:spAutoFit/>
          </a:bodyPr>
          <a:lstStyle/>
          <a:p>
            <a:pPr>
              <a:lnSpc>
                <a:spcPct val="130000"/>
              </a:lnSpc>
            </a:pPr>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ご希望のプランの枠数分を広告管理ツールから予約購入ください。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各プランは在庫を共有しております。在庫状況は弊社営業にご確認ください。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a:lnSpc>
                <a:spcPct val="130000"/>
              </a:lnSpc>
            </a:pPr>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事前の実施可否確認が必要となります。詳細はセールスシートをご確認ください。</a:t>
            </a:r>
          </a:p>
        </p:txBody>
      </p:sp>
    </p:spTree>
    <p:extLst>
      <p:ext uri="{BB962C8B-B14F-4D97-AF65-F5344CB8AC3E}">
        <p14:creationId xmlns:p14="http://schemas.microsoft.com/office/powerpoint/2010/main" val="11416516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03</a:t>
            </a:r>
          </a:p>
          <a:p>
            <a:endParaRPr lang="en-US" altLang="ja-JP" dirty="0"/>
          </a:p>
          <a:p>
            <a:endParaRPr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685490" y="3909679"/>
            <a:ext cx="4851711" cy="1412875"/>
          </a:xfrm>
        </p:spPr>
        <p:txBody>
          <a:bodyPr/>
          <a:lstStyle/>
          <a:p>
            <a:pPr algn="ctr">
              <a:lnSpc>
                <a:spcPct val="150000"/>
              </a:lnSpc>
            </a:pPr>
            <a:r>
              <a:rPr kumimoji="1" lang="ja-JP" altLang="en-US" sz="2400" b="1" dirty="0">
                <a:solidFill>
                  <a:srgbClr val="002060"/>
                </a:solidFill>
              </a:rPr>
              <a:t>スポーツ</a:t>
            </a:r>
            <a:r>
              <a:rPr lang="ja-JP" altLang="en-US" dirty="0">
                <a:solidFill>
                  <a:srgbClr val="002060"/>
                </a:solidFill>
              </a:rPr>
              <a:t>ライト</a:t>
            </a:r>
            <a:r>
              <a:rPr kumimoji="1" lang="ja-JP" altLang="en-US" sz="2400" b="1" dirty="0">
                <a:solidFill>
                  <a:srgbClr val="002060"/>
                </a:solidFill>
              </a:rPr>
              <a:t>関心層向け</a:t>
            </a:r>
          </a:p>
          <a:p>
            <a:pPr algn="ctr">
              <a:lnSpc>
                <a:spcPct val="150000"/>
              </a:lnSpc>
            </a:pPr>
            <a:r>
              <a:rPr lang="ja-JP" altLang="en-US" sz="2400" b="1" dirty="0">
                <a:solidFill>
                  <a:srgbClr val="002060"/>
                </a:solidFill>
              </a:rPr>
              <a:t>推奨広告商品</a:t>
            </a:r>
            <a:endParaRPr kumimoji="1" lang="ja-JP" altLang="en-US" sz="2400" b="1" dirty="0">
              <a:solidFill>
                <a:srgbClr val="002060"/>
              </a:solidFill>
            </a:endParaRPr>
          </a:p>
        </p:txBody>
      </p:sp>
    </p:spTree>
    <p:extLst>
      <p:ext uri="{BB962C8B-B14F-4D97-AF65-F5344CB8AC3E}">
        <p14:creationId xmlns:p14="http://schemas.microsoft.com/office/powerpoint/2010/main" val="4091052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BF27B01-EA6A-B4D8-46F9-FFDCBB3E849C}"/>
              </a:ext>
            </a:extLst>
          </p:cNvPr>
          <p:cNvSpPr>
            <a:spLocks noGrp="1"/>
          </p:cNvSpPr>
          <p:nvPr>
            <p:ph type="body" sz="quarter" idx="10"/>
          </p:nvPr>
        </p:nvSpPr>
        <p:spPr>
          <a:xfrm>
            <a:off x="479425" y="252000"/>
            <a:ext cx="8640911" cy="335028"/>
          </a:xfrm>
        </p:spPr>
        <p:txBody>
          <a:bodyPr/>
          <a:lstStyle/>
          <a:p>
            <a:r>
              <a:rPr kumimoji="1" lang="en-US" altLang="ja-JP" dirty="0"/>
              <a:t>LY</a:t>
            </a:r>
            <a:r>
              <a:rPr kumimoji="1" lang="ja-JP" altLang="en-US" dirty="0"/>
              <a:t>ニュースメディアの広告商品活用</a:t>
            </a:r>
          </a:p>
        </p:txBody>
      </p:sp>
      <p:sp>
        <p:nvSpPr>
          <p:cNvPr id="3" name="テキスト プレースホルダー 2">
            <a:extLst>
              <a:ext uri="{FF2B5EF4-FFF2-40B4-BE49-F238E27FC236}">
                <a16:creationId xmlns:a16="http://schemas.microsoft.com/office/drawing/2014/main" id="{DD797353-9766-5AE6-0EF5-52E47753A875}"/>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LINE NEWS</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」と「</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Yahoo!</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ニュース」などマス性の高い面で関心度が高まったタイミングを狙い、</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瞬間的にリーチすることで</a:t>
            </a:r>
            <a:r>
              <a:rPr lang="ja-JP" altLang="en-US" sz="1600" b="1" dirty="0">
                <a:solidFill>
                  <a:schemeClr val="tx1">
                    <a:lumMod val="75000"/>
                    <a:lumOff val="25000"/>
                  </a:schemeClr>
                </a:solidFill>
              </a:rPr>
              <a:t>高い認知効果を発揮することができます。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4" name="四角形: 角を丸くする 3">
            <a:extLst>
              <a:ext uri="{FF2B5EF4-FFF2-40B4-BE49-F238E27FC236}">
                <a16:creationId xmlns:a16="http://schemas.microsoft.com/office/drawing/2014/main" id="{B9A4F419-B32A-C00A-76CC-EBDC3EE39D83}"/>
              </a:ext>
            </a:extLst>
          </p:cNvPr>
          <p:cNvSpPr/>
          <p:nvPr/>
        </p:nvSpPr>
        <p:spPr>
          <a:xfrm>
            <a:off x="609603" y="4719134"/>
            <a:ext cx="5193056" cy="1188180"/>
          </a:xfrm>
          <a:prstGeom prst="roundRect">
            <a:avLst>
              <a:gd name="adj" fmla="val 6127"/>
            </a:avLst>
          </a:prstGeom>
          <a:solidFill>
            <a:srgbClr val="F3F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lumMod val="75000"/>
                    <a:lumOff val="25000"/>
                  </a:schemeClr>
                </a:solidFill>
              </a:rPr>
              <a:t>五輪に関連するプロモーションを</a:t>
            </a:r>
            <a:endParaRPr lang="en-US" altLang="ja-JP" sz="1600" dirty="0">
              <a:solidFill>
                <a:schemeClr val="tx1">
                  <a:lumMod val="75000"/>
                  <a:lumOff val="25000"/>
                </a:schemeClr>
              </a:solidFill>
            </a:endParaRPr>
          </a:p>
          <a:p>
            <a:pPr algn="ctr"/>
            <a:r>
              <a:rPr lang="ja-JP" altLang="en-US" sz="1600" b="1" dirty="0">
                <a:solidFill>
                  <a:schemeClr val="tx1">
                    <a:lumMod val="75000"/>
                    <a:lumOff val="25000"/>
                  </a:schemeClr>
                </a:solidFill>
              </a:rPr>
              <a:t>スポーツライト関心層に一気にリーチしたい</a:t>
            </a:r>
            <a:endParaRPr kumimoji="1" lang="en-US" altLang="ja-JP" sz="1600" b="1" dirty="0">
              <a:solidFill>
                <a:schemeClr val="tx1">
                  <a:lumMod val="75000"/>
                  <a:lumOff val="25000"/>
                </a:schemeClr>
              </a:solidFill>
            </a:endParaRPr>
          </a:p>
        </p:txBody>
      </p:sp>
      <p:sp>
        <p:nvSpPr>
          <p:cNvPr id="5" name="四角形: 角を丸くする 4">
            <a:extLst>
              <a:ext uri="{FF2B5EF4-FFF2-40B4-BE49-F238E27FC236}">
                <a16:creationId xmlns:a16="http://schemas.microsoft.com/office/drawing/2014/main" id="{37557F90-B1F1-CB79-B4AF-CED5A010EF02}"/>
              </a:ext>
            </a:extLst>
          </p:cNvPr>
          <p:cNvSpPr/>
          <p:nvPr/>
        </p:nvSpPr>
        <p:spPr>
          <a:xfrm>
            <a:off x="587832" y="2953657"/>
            <a:ext cx="5221702" cy="1219200"/>
          </a:xfrm>
          <a:prstGeom prst="roundRect">
            <a:avLst>
              <a:gd name="adj" fmla="val 5804"/>
            </a:avLst>
          </a:prstGeom>
          <a:solidFill>
            <a:srgbClr val="F3FA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lumMod val="75000"/>
                    <a:lumOff val="25000"/>
                  </a:schemeClr>
                </a:solidFill>
              </a:rPr>
              <a:t>大会開催やメダル取得でメディアが盛り上がり</a:t>
            </a:r>
            <a:endParaRPr kumimoji="1" lang="en-US" altLang="ja-JP" sz="1600" dirty="0">
              <a:solidFill>
                <a:schemeClr val="tx1">
                  <a:lumMod val="75000"/>
                  <a:lumOff val="25000"/>
                </a:schemeClr>
              </a:solidFill>
            </a:endParaRPr>
          </a:p>
          <a:p>
            <a:pPr algn="ctr"/>
            <a:r>
              <a:rPr lang="ja-JP" altLang="en-US" sz="1600" b="1" dirty="0">
                <a:solidFill>
                  <a:schemeClr val="tx1">
                    <a:lumMod val="75000"/>
                    <a:lumOff val="25000"/>
                  </a:schemeClr>
                </a:solidFill>
              </a:rPr>
              <a:t>ユーザー関心が高まるモーメントを瞬間的に捉えたい</a:t>
            </a:r>
            <a:endParaRPr kumimoji="1" lang="en-US" altLang="ja-JP" sz="1600" b="1" dirty="0">
              <a:solidFill>
                <a:schemeClr val="tx1">
                  <a:lumMod val="75000"/>
                  <a:lumOff val="25000"/>
                </a:schemeClr>
              </a:solidFill>
            </a:endParaRPr>
          </a:p>
        </p:txBody>
      </p:sp>
      <p:grpSp>
        <p:nvGrpSpPr>
          <p:cNvPr id="6" name="グループ化 5">
            <a:extLst>
              <a:ext uri="{FF2B5EF4-FFF2-40B4-BE49-F238E27FC236}">
                <a16:creationId xmlns:a16="http://schemas.microsoft.com/office/drawing/2014/main" id="{127C099B-B1C4-7D42-BE82-4BA940135CC9}"/>
              </a:ext>
            </a:extLst>
          </p:cNvPr>
          <p:cNvGrpSpPr/>
          <p:nvPr/>
        </p:nvGrpSpPr>
        <p:grpSpPr>
          <a:xfrm>
            <a:off x="2917373" y="4223657"/>
            <a:ext cx="399143" cy="399142"/>
            <a:chOff x="2939143" y="3780971"/>
            <a:chExt cx="660400" cy="616857"/>
          </a:xfrm>
        </p:grpSpPr>
        <p:cxnSp>
          <p:nvCxnSpPr>
            <p:cNvPr id="7" name="直線コネクタ 6">
              <a:extLst>
                <a:ext uri="{FF2B5EF4-FFF2-40B4-BE49-F238E27FC236}">
                  <a16:creationId xmlns:a16="http://schemas.microsoft.com/office/drawing/2014/main" id="{25B711D4-7C0A-ED21-C200-513A0B980BEF}"/>
                </a:ext>
              </a:extLst>
            </p:cNvPr>
            <p:cNvCxnSpPr>
              <a:cxnSpLocks/>
            </p:cNvCxnSpPr>
            <p:nvPr/>
          </p:nvCxnSpPr>
          <p:spPr>
            <a:xfrm>
              <a:off x="2939143" y="4071917"/>
              <a:ext cx="6604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5C104483-2761-6B3C-5B8B-A3C48D85D2E1}"/>
                </a:ext>
              </a:extLst>
            </p:cNvPr>
            <p:cNvCxnSpPr>
              <a:cxnSpLocks/>
            </p:cNvCxnSpPr>
            <p:nvPr/>
          </p:nvCxnSpPr>
          <p:spPr>
            <a:xfrm>
              <a:off x="3287486" y="3780971"/>
              <a:ext cx="0" cy="616857"/>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9" name="二等辺三角形 8">
            <a:extLst>
              <a:ext uri="{FF2B5EF4-FFF2-40B4-BE49-F238E27FC236}">
                <a16:creationId xmlns:a16="http://schemas.microsoft.com/office/drawing/2014/main" id="{B77275AE-B1A8-0B92-4820-B09C48BBB066}"/>
              </a:ext>
            </a:extLst>
          </p:cNvPr>
          <p:cNvSpPr/>
          <p:nvPr/>
        </p:nvSpPr>
        <p:spPr>
          <a:xfrm rot="5400000">
            <a:off x="5550853" y="4371138"/>
            <a:ext cx="1248228" cy="319314"/>
          </a:xfrm>
          <a:prstGeom prst="triangle">
            <a:avLst/>
          </a:prstGeom>
          <a:solidFill>
            <a:schemeClr val="accent5">
              <a:lumMod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テキスト ボックス 9">
            <a:extLst>
              <a:ext uri="{FF2B5EF4-FFF2-40B4-BE49-F238E27FC236}">
                <a16:creationId xmlns:a16="http://schemas.microsoft.com/office/drawing/2014/main" id="{FD7FB527-9AF2-43A0-0FF5-FF1916AB47DD}"/>
              </a:ext>
            </a:extLst>
          </p:cNvPr>
          <p:cNvSpPr txBox="1"/>
          <p:nvPr/>
        </p:nvSpPr>
        <p:spPr>
          <a:xfrm>
            <a:off x="6249545" y="2143530"/>
            <a:ext cx="5685781" cy="1075679"/>
          </a:xfrm>
          <a:prstGeom prst="rect">
            <a:avLst/>
          </a:prstGeom>
          <a:noFill/>
        </p:spPr>
        <p:txBody>
          <a:bodyPr wrap="square" rtlCol="0">
            <a:spAutoFit/>
          </a:bodyPr>
          <a:lstStyle/>
          <a:p>
            <a:pPr algn="ctr">
              <a:lnSpc>
                <a:spcPct val="120000"/>
              </a:lnSpc>
            </a:pPr>
            <a:r>
              <a:rPr lang="ja-JP" altLang="en-US" b="1" dirty="0">
                <a:solidFill>
                  <a:srgbClr val="002060"/>
                </a:solidFill>
              </a:rPr>
              <a:t>五輪関連ニュースを世の中ゴトとして配信し</a:t>
            </a:r>
            <a:endParaRPr lang="en-US" altLang="ja-JP" b="1" dirty="0">
              <a:solidFill>
                <a:srgbClr val="002060"/>
              </a:solidFill>
            </a:endParaRPr>
          </a:p>
          <a:p>
            <a:pPr algn="ctr">
              <a:lnSpc>
                <a:spcPct val="120000"/>
              </a:lnSpc>
            </a:pPr>
            <a:r>
              <a:rPr lang="ja-JP" altLang="en-US" b="1" dirty="0">
                <a:solidFill>
                  <a:srgbClr val="002060"/>
                </a:solidFill>
              </a:rPr>
              <a:t>ユーザーの注目を集めるニュースメディアで</a:t>
            </a:r>
            <a:endParaRPr lang="en-US" altLang="ja-JP" b="1" dirty="0">
              <a:solidFill>
                <a:srgbClr val="002060"/>
              </a:solidFill>
            </a:endParaRPr>
          </a:p>
          <a:p>
            <a:pPr algn="ctr">
              <a:lnSpc>
                <a:spcPct val="120000"/>
              </a:lnSpc>
            </a:pPr>
            <a:r>
              <a:rPr lang="ja-JP" altLang="en-US" b="1" dirty="0">
                <a:solidFill>
                  <a:srgbClr val="002060"/>
                </a:solidFill>
              </a:rPr>
              <a:t>瞬間的なリーチ力が狙える</a:t>
            </a:r>
            <a:r>
              <a:rPr lang="en-US" altLang="ja-JP" b="1" dirty="0">
                <a:solidFill>
                  <a:srgbClr val="002060"/>
                </a:solidFill>
              </a:rPr>
              <a:t>LY</a:t>
            </a:r>
            <a:r>
              <a:rPr lang="ja-JP" altLang="en-US" b="1" dirty="0">
                <a:solidFill>
                  <a:srgbClr val="002060"/>
                </a:solidFill>
              </a:rPr>
              <a:t>広告商品の活用</a:t>
            </a:r>
            <a:endParaRPr kumimoji="1" lang="ja-JP" altLang="en-US" b="1" dirty="0">
              <a:solidFill>
                <a:srgbClr val="002060"/>
              </a:solidFill>
            </a:endParaRPr>
          </a:p>
        </p:txBody>
      </p:sp>
      <p:pic>
        <p:nvPicPr>
          <p:cNvPr id="11" name="図 10">
            <a:extLst>
              <a:ext uri="{FF2B5EF4-FFF2-40B4-BE49-F238E27FC236}">
                <a16:creationId xmlns:a16="http://schemas.microsoft.com/office/drawing/2014/main" id="{A2CCD3B6-D9BC-AE3A-EA3A-C4568FD97893}"/>
              </a:ext>
            </a:extLst>
          </p:cNvPr>
          <p:cNvPicPr>
            <a:picLocks noChangeAspect="1"/>
          </p:cNvPicPr>
          <p:nvPr/>
        </p:nvPicPr>
        <p:blipFill>
          <a:blip r:embed="rId2"/>
          <a:stretch>
            <a:fillRect/>
          </a:stretch>
        </p:blipFill>
        <p:spPr>
          <a:xfrm>
            <a:off x="6802050" y="3425942"/>
            <a:ext cx="1394892" cy="2275877"/>
          </a:xfrm>
          <a:prstGeom prst="rect">
            <a:avLst/>
          </a:prstGeom>
        </p:spPr>
      </p:pic>
      <p:pic>
        <p:nvPicPr>
          <p:cNvPr id="12" name="図 11" descr="グラフィカル ユーザー インターフェイス が含まれている画像&#10;&#10;自動的に生成された説明">
            <a:extLst>
              <a:ext uri="{FF2B5EF4-FFF2-40B4-BE49-F238E27FC236}">
                <a16:creationId xmlns:a16="http://schemas.microsoft.com/office/drawing/2014/main" id="{EFAC0F3C-6EA6-58B9-B92C-DBB433309C3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671031" y="3332417"/>
            <a:ext cx="1589565" cy="2369402"/>
          </a:xfrm>
          <a:prstGeom prst="rect">
            <a:avLst/>
          </a:prstGeom>
          <a:effectLst/>
        </p:spPr>
      </p:pic>
      <p:grpSp>
        <p:nvGrpSpPr>
          <p:cNvPr id="13" name="グループ化 12">
            <a:extLst>
              <a:ext uri="{FF2B5EF4-FFF2-40B4-BE49-F238E27FC236}">
                <a16:creationId xmlns:a16="http://schemas.microsoft.com/office/drawing/2014/main" id="{7DCE7578-EBE3-38B9-3D55-9115151F6183}"/>
              </a:ext>
            </a:extLst>
          </p:cNvPr>
          <p:cNvGrpSpPr>
            <a:grpSpLocks noChangeAspect="1"/>
          </p:cNvGrpSpPr>
          <p:nvPr/>
        </p:nvGrpSpPr>
        <p:grpSpPr>
          <a:xfrm>
            <a:off x="10277314" y="3338067"/>
            <a:ext cx="1566343" cy="2414132"/>
            <a:chOff x="3101763" y="1851267"/>
            <a:chExt cx="1980000" cy="3051683"/>
          </a:xfrm>
        </p:grpSpPr>
        <p:sp>
          <p:nvSpPr>
            <p:cNvPr id="14" name="Round Same Side Corner Rectangle 18">
              <a:extLst>
                <a:ext uri="{FF2B5EF4-FFF2-40B4-BE49-F238E27FC236}">
                  <a16:creationId xmlns:a16="http://schemas.microsoft.com/office/drawing/2014/main" id="{C820F64A-CD4E-E8DB-8802-118036D92298}"/>
                </a:ext>
              </a:extLst>
            </p:cNvPr>
            <p:cNvSpPr/>
            <p:nvPr/>
          </p:nvSpPr>
          <p:spPr>
            <a:xfrm>
              <a:off x="3245994"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5" name="図 14" descr="グラフィカル ユーザー インターフェイス, Web サイト&#10;&#10;自動的に生成された説明">
              <a:extLst>
                <a:ext uri="{FF2B5EF4-FFF2-40B4-BE49-F238E27FC236}">
                  <a16:creationId xmlns:a16="http://schemas.microsoft.com/office/drawing/2014/main" id="{EE3ED72A-0AB6-F328-DC36-30A25002F93A}"/>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80713" y="2185048"/>
              <a:ext cx="1424063" cy="2451804"/>
            </a:xfrm>
            <a:prstGeom prst="rect">
              <a:avLst/>
            </a:prstGeom>
          </p:spPr>
        </p:pic>
        <p:pic>
          <p:nvPicPr>
            <p:cNvPr id="16" name="図 15" descr="グラフィカル ユーザー インターフェイス, Web サイト&#10;&#10;自動的に生成された説明">
              <a:extLst>
                <a:ext uri="{FF2B5EF4-FFF2-40B4-BE49-F238E27FC236}">
                  <a16:creationId xmlns:a16="http://schemas.microsoft.com/office/drawing/2014/main" id="{00A05439-1282-E424-BE28-A7A94589493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101763" y="3113453"/>
              <a:ext cx="1980000" cy="1789497"/>
            </a:xfrm>
            <a:prstGeom prst="rect">
              <a:avLst/>
            </a:prstGeom>
            <a:effectLst>
              <a:outerShdw dist="25400" dir="2700000" algn="ctr" rotWithShape="0">
                <a:schemeClr val="accent5">
                  <a:lumMod val="75000"/>
                  <a:alpha val="40000"/>
                </a:schemeClr>
              </a:outerShdw>
            </a:effectLst>
          </p:spPr>
        </p:pic>
        <p:sp>
          <p:nvSpPr>
            <p:cNvPr id="17" name="object 20">
              <a:extLst>
                <a:ext uri="{FF2B5EF4-FFF2-40B4-BE49-F238E27FC236}">
                  <a16:creationId xmlns:a16="http://schemas.microsoft.com/office/drawing/2014/main" id="{084D7038-4A85-BF3A-09F3-DDDC7E7C7A90}"/>
                </a:ext>
              </a:extLst>
            </p:cNvPr>
            <p:cNvSpPr/>
            <p:nvPr/>
          </p:nvSpPr>
          <p:spPr>
            <a:xfrm>
              <a:off x="3105289" y="3481843"/>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8" name="object 21">
              <a:extLst>
                <a:ext uri="{FF2B5EF4-FFF2-40B4-BE49-F238E27FC236}">
                  <a16:creationId xmlns:a16="http://schemas.microsoft.com/office/drawing/2014/main" id="{FB9D00ED-90CF-82FA-B1CB-A1FCAE8A2CA2}"/>
                </a:ext>
              </a:extLst>
            </p:cNvPr>
            <p:cNvSpPr/>
            <p:nvPr/>
          </p:nvSpPr>
          <p:spPr>
            <a:xfrm>
              <a:off x="3840239" y="4625611"/>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grpSp>
        <p:nvGrpSpPr>
          <p:cNvPr id="19" name="グループ化 18">
            <a:extLst>
              <a:ext uri="{FF2B5EF4-FFF2-40B4-BE49-F238E27FC236}">
                <a16:creationId xmlns:a16="http://schemas.microsoft.com/office/drawing/2014/main" id="{815947FE-352B-633C-F9B2-9EA18371D389}"/>
              </a:ext>
            </a:extLst>
          </p:cNvPr>
          <p:cNvGrpSpPr>
            <a:grpSpLocks noChangeAspect="1"/>
          </p:cNvGrpSpPr>
          <p:nvPr/>
        </p:nvGrpSpPr>
        <p:grpSpPr>
          <a:xfrm>
            <a:off x="8446706" y="3283868"/>
            <a:ext cx="1593637" cy="2465374"/>
            <a:chOff x="769474" y="1851267"/>
            <a:chExt cx="2014502" cy="3116457"/>
          </a:xfrm>
        </p:grpSpPr>
        <p:sp>
          <p:nvSpPr>
            <p:cNvPr id="20" name="Round Same Side Corner Rectangle 18">
              <a:extLst>
                <a:ext uri="{FF2B5EF4-FFF2-40B4-BE49-F238E27FC236}">
                  <a16:creationId xmlns:a16="http://schemas.microsoft.com/office/drawing/2014/main" id="{745E4526-0CC0-8E5E-1A08-B55566EC56D6}"/>
                </a:ext>
              </a:extLst>
            </p:cNvPr>
            <p:cNvSpPr/>
            <p:nvPr/>
          </p:nvSpPr>
          <p:spPr>
            <a:xfrm>
              <a:off x="934481"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21" name="図 20">
              <a:extLst>
                <a:ext uri="{FF2B5EF4-FFF2-40B4-BE49-F238E27FC236}">
                  <a16:creationId xmlns:a16="http://schemas.microsoft.com/office/drawing/2014/main" id="{3E1E9A54-C10C-8B7A-2ED2-D49BA8E3FBE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7450" y="2232571"/>
              <a:ext cx="1425600" cy="366852"/>
            </a:xfrm>
            <a:prstGeom prst="rect">
              <a:avLst/>
            </a:prstGeom>
          </p:spPr>
        </p:pic>
        <p:pic>
          <p:nvPicPr>
            <p:cNvPr id="22" name="図 21">
              <a:extLst>
                <a:ext uri="{FF2B5EF4-FFF2-40B4-BE49-F238E27FC236}">
                  <a16:creationId xmlns:a16="http://schemas.microsoft.com/office/drawing/2014/main" id="{6CB75354-DFF8-A1C8-A6E3-DF4D26084AE5}"/>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067450" y="2599423"/>
              <a:ext cx="1425600" cy="1560206"/>
            </a:xfrm>
            <a:prstGeom prst="rect">
              <a:avLst/>
            </a:prstGeom>
          </p:spPr>
        </p:pic>
        <p:pic>
          <p:nvPicPr>
            <p:cNvPr id="23" name="図 22">
              <a:extLst>
                <a:ext uri="{FF2B5EF4-FFF2-40B4-BE49-F238E27FC236}">
                  <a16:creationId xmlns:a16="http://schemas.microsoft.com/office/drawing/2014/main" id="{D5288CF5-127B-FA50-273D-EC07C0C545E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100" t="15558" r="1378" b="69756"/>
            <a:stretch/>
          </p:blipFill>
          <p:spPr>
            <a:xfrm>
              <a:off x="803976" y="3160976"/>
              <a:ext cx="1980000" cy="1789497"/>
            </a:xfrm>
            <a:prstGeom prst="rect">
              <a:avLst/>
            </a:prstGeom>
            <a:ln w="15875">
              <a:solidFill>
                <a:schemeClr val="accent5"/>
              </a:solidFill>
            </a:ln>
            <a:effectLst>
              <a:outerShdw dist="25400" dir="2700000" algn="tl" rotWithShape="0">
                <a:schemeClr val="accent5">
                  <a:lumMod val="75000"/>
                  <a:alpha val="40000"/>
                </a:schemeClr>
              </a:outerShdw>
            </a:effectLst>
          </p:spPr>
        </p:pic>
        <p:sp>
          <p:nvSpPr>
            <p:cNvPr id="24" name="object 20">
              <a:extLst>
                <a:ext uri="{FF2B5EF4-FFF2-40B4-BE49-F238E27FC236}">
                  <a16:creationId xmlns:a16="http://schemas.microsoft.com/office/drawing/2014/main" id="{859852EB-8A1D-4241-A768-196A53BFB09A}"/>
                </a:ext>
              </a:extLst>
            </p:cNvPr>
            <p:cNvSpPr/>
            <p:nvPr/>
          </p:nvSpPr>
          <p:spPr>
            <a:xfrm>
              <a:off x="769474"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3"/>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sp>
        <p:nvSpPr>
          <p:cNvPr id="25" name="角丸四角形 7">
            <a:extLst>
              <a:ext uri="{FF2B5EF4-FFF2-40B4-BE49-F238E27FC236}">
                <a16:creationId xmlns:a16="http://schemas.microsoft.com/office/drawing/2014/main" id="{D4C740D2-E905-07CD-98C7-C7DD629F5193}"/>
              </a:ext>
            </a:extLst>
          </p:cNvPr>
          <p:cNvSpPr/>
          <p:nvPr/>
        </p:nvSpPr>
        <p:spPr>
          <a:xfrm>
            <a:off x="8374250" y="5879761"/>
            <a:ext cx="1756229" cy="582682"/>
          </a:xfrm>
          <a:prstGeom prst="roundRect">
            <a:avLst>
              <a:gd name="adj" fmla="val 50000"/>
            </a:avLst>
          </a:prstGeom>
          <a:solidFill>
            <a:schemeClr val="bg1"/>
          </a:solid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100" i="0" u="none" strike="noStrike" kern="0" cap="none" spc="0" normalizeH="0" baseline="0" noProof="0" dirty="0" err="1">
                <a:ln>
                  <a:noFill/>
                </a:ln>
                <a:solidFill>
                  <a:srgbClr val="C00000"/>
                </a:solidFill>
                <a:effectLst/>
                <a:uLnTx/>
                <a:uFillTx/>
                <a:latin typeface="メイリオ"/>
                <a:ea typeface="メイリオ"/>
                <a:cs typeface="Arial"/>
                <a:sym typeface="Arial"/>
              </a:rPr>
              <a:t>Yahoo!JAPAN</a:t>
            </a:r>
            <a:endParaRPr kumimoji="1" lang="en-US" altLang="ja-JP" sz="1100" i="0" u="none" strike="noStrike" kern="0" cap="none" spc="0" normalizeH="0" baseline="0" noProof="0" dirty="0">
              <a:ln>
                <a:noFill/>
              </a:ln>
              <a:solidFill>
                <a:srgbClr val="C00000"/>
              </a:solidFill>
              <a:effectLst/>
              <a:uLnTx/>
              <a:uFillTx/>
              <a:latin typeface="メイリオ"/>
              <a:ea typeface="メイリオ"/>
              <a:cs typeface="Arial"/>
              <a:sym typeface="Arial"/>
            </a:endParaRPr>
          </a:p>
          <a:p>
            <a:pPr algn="ctr">
              <a:buClr>
                <a:srgbClr val="000000"/>
              </a:buClr>
              <a:defRPr/>
            </a:pPr>
            <a:r>
              <a:rPr lang="ja-JP" altLang="en-US" sz="1100" kern="0" dirty="0">
                <a:solidFill>
                  <a:srgbClr val="C00000"/>
                </a:solidFill>
                <a:latin typeface="メイリオ"/>
                <a:ea typeface="メイリオ"/>
                <a:cs typeface="Arial"/>
                <a:sym typeface="Arial"/>
              </a:rPr>
              <a:t>トピックス</a:t>
            </a:r>
            <a:r>
              <a:rPr lang="en-US" altLang="ja-JP" sz="1100" kern="0" dirty="0">
                <a:solidFill>
                  <a:srgbClr val="C00000"/>
                </a:solidFill>
                <a:latin typeface="メイリオ"/>
                <a:ea typeface="メイリオ"/>
                <a:cs typeface="Arial"/>
                <a:sym typeface="Arial"/>
              </a:rPr>
              <a:t>PR</a:t>
            </a:r>
            <a:endParaRPr kumimoji="1" lang="en-US" altLang="ja-JP" sz="1100" i="0" u="none" strike="noStrike" kern="0" cap="none" spc="0" normalizeH="0" baseline="0" noProof="0" dirty="0">
              <a:ln>
                <a:noFill/>
              </a:ln>
              <a:solidFill>
                <a:srgbClr val="C00000"/>
              </a:solidFill>
              <a:effectLst/>
              <a:uLnTx/>
              <a:uFillTx/>
              <a:latin typeface="メイリオ"/>
              <a:ea typeface="メイリオ"/>
              <a:cs typeface="Arial"/>
              <a:sym typeface="Arial"/>
            </a:endParaRPr>
          </a:p>
        </p:txBody>
      </p:sp>
      <p:sp>
        <p:nvSpPr>
          <p:cNvPr id="26" name="角丸四角形 7">
            <a:extLst>
              <a:ext uri="{FF2B5EF4-FFF2-40B4-BE49-F238E27FC236}">
                <a16:creationId xmlns:a16="http://schemas.microsoft.com/office/drawing/2014/main" id="{BF65BEFE-A709-AEF0-C0DB-2453100F273D}"/>
              </a:ext>
            </a:extLst>
          </p:cNvPr>
          <p:cNvSpPr/>
          <p:nvPr/>
        </p:nvSpPr>
        <p:spPr>
          <a:xfrm>
            <a:off x="10306659" y="5901810"/>
            <a:ext cx="1612522" cy="544993"/>
          </a:xfrm>
          <a:prstGeom prst="roundRect">
            <a:avLst>
              <a:gd name="adj" fmla="val 50000"/>
            </a:avLst>
          </a:prstGeom>
          <a:solidFill>
            <a:schemeClr val="bg1"/>
          </a:solidFill>
          <a:ln w="19050">
            <a:solidFill>
              <a:srgbClr val="33CC33"/>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lang="en-US" altLang="ja-JP" sz="1100" kern="0" dirty="0">
                <a:solidFill>
                  <a:srgbClr val="33CC33"/>
                </a:solidFill>
                <a:latin typeface="メイリオ"/>
                <a:ea typeface="メイリオ"/>
                <a:cs typeface="Arial"/>
                <a:sym typeface="Arial"/>
              </a:rPr>
              <a:t>LINE NEWS </a:t>
            </a:r>
          </a:p>
          <a:p>
            <a:pPr algn="ctr">
              <a:buClr>
                <a:srgbClr val="000000"/>
              </a:buClr>
              <a:defRPr/>
            </a:pPr>
            <a:r>
              <a:rPr lang="en-US" altLang="ja-JP" sz="1100" kern="0" dirty="0">
                <a:solidFill>
                  <a:srgbClr val="33CC33"/>
                </a:solidFill>
                <a:latin typeface="メイリオ"/>
                <a:ea typeface="メイリオ"/>
                <a:cs typeface="Arial"/>
                <a:sym typeface="Arial"/>
              </a:rPr>
              <a:t>DIGEST Spot </a:t>
            </a:r>
            <a:endParaRPr kumimoji="1" lang="en-US" altLang="ja-JP" sz="1100" i="0" u="none" strike="noStrike" kern="0" cap="none" spc="0" normalizeH="0" baseline="0" noProof="0" dirty="0">
              <a:ln>
                <a:noFill/>
              </a:ln>
              <a:solidFill>
                <a:srgbClr val="33CC33"/>
              </a:solidFill>
              <a:effectLst/>
              <a:uLnTx/>
              <a:uFillTx/>
              <a:latin typeface="メイリオ"/>
              <a:ea typeface="メイリオ"/>
              <a:cs typeface="Arial"/>
              <a:sym typeface="Arial"/>
            </a:endParaRPr>
          </a:p>
        </p:txBody>
      </p:sp>
      <p:sp>
        <p:nvSpPr>
          <p:cNvPr id="27" name="角丸四角形 7">
            <a:extLst>
              <a:ext uri="{FF2B5EF4-FFF2-40B4-BE49-F238E27FC236}">
                <a16:creationId xmlns:a16="http://schemas.microsoft.com/office/drawing/2014/main" id="{FCB6DF1B-950C-5AC3-58FD-D500976AB12C}"/>
              </a:ext>
            </a:extLst>
          </p:cNvPr>
          <p:cNvSpPr/>
          <p:nvPr/>
        </p:nvSpPr>
        <p:spPr>
          <a:xfrm>
            <a:off x="6470857" y="5878286"/>
            <a:ext cx="1787772" cy="582682"/>
          </a:xfrm>
          <a:prstGeom prst="roundRect">
            <a:avLst>
              <a:gd name="adj" fmla="val 50000"/>
            </a:avLst>
          </a:prstGeom>
          <a:solidFill>
            <a:schemeClr val="bg1"/>
          </a:solid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100" i="0" u="none" strike="noStrike" kern="0" cap="none" spc="0" normalizeH="0" baseline="0" noProof="0" dirty="0" err="1">
                <a:ln>
                  <a:noFill/>
                </a:ln>
                <a:solidFill>
                  <a:srgbClr val="C00000"/>
                </a:solidFill>
                <a:effectLst/>
                <a:uLnTx/>
                <a:uFillTx/>
                <a:latin typeface="メイリオ"/>
                <a:ea typeface="メイリオ"/>
                <a:cs typeface="Arial"/>
                <a:sym typeface="Arial"/>
              </a:rPr>
              <a:t>Yahoo!JAPAN</a:t>
            </a:r>
            <a:endParaRPr kumimoji="1" lang="en-US" altLang="ja-JP" sz="1100" i="0" u="none" strike="noStrike" kern="0" cap="none" spc="0" normalizeH="0" baseline="0" noProof="0" dirty="0">
              <a:ln>
                <a:noFill/>
              </a:ln>
              <a:solidFill>
                <a:srgbClr val="C00000"/>
              </a:solidFill>
              <a:effectLst/>
              <a:uLnTx/>
              <a:uFillTx/>
              <a:latin typeface="メイリオ"/>
              <a:ea typeface="メイリオ"/>
              <a:cs typeface="Arial"/>
              <a:sym typeface="Arial"/>
            </a:endParaRPr>
          </a:p>
          <a:p>
            <a:pPr algn="ctr">
              <a:buClr>
                <a:srgbClr val="000000"/>
              </a:buClr>
              <a:defRPr/>
            </a:pPr>
            <a:r>
              <a:rPr lang="ja-JP" altLang="en-US" sz="1100" kern="0" dirty="0">
                <a:solidFill>
                  <a:srgbClr val="C00000"/>
                </a:solidFill>
                <a:latin typeface="メイリオ"/>
                <a:ea typeface="メイリオ"/>
                <a:cs typeface="Arial"/>
                <a:sym typeface="Arial"/>
              </a:rPr>
              <a:t>ブランドパネル</a:t>
            </a:r>
            <a:endParaRPr lang="en-US" altLang="ja-JP" sz="1100" kern="0" dirty="0">
              <a:solidFill>
                <a:srgbClr val="C00000"/>
              </a:solidFill>
              <a:latin typeface="メイリオ"/>
              <a:ea typeface="メイリオ"/>
              <a:cs typeface="Arial"/>
              <a:sym typeface="Arial"/>
            </a:endParaRPr>
          </a:p>
          <a:p>
            <a:pPr algn="ctr">
              <a:buClr>
                <a:srgbClr val="000000"/>
              </a:buClr>
              <a:defRPr/>
            </a:pPr>
            <a:r>
              <a:rPr lang="en-US" altLang="ja-JP" sz="1100" kern="0" dirty="0">
                <a:solidFill>
                  <a:srgbClr val="C00000"/>
                </a:solidFill>
                <a:latin typeface="メイリオ"/>
                <a:ea typeface="メイリオ"/>
                <a:cs typeface="Arial"/>
                <a:sym typeface="Arial"/>
              </a:rPr>
              <a:t>(</a:t>
            </a:r>
            <a:r>
              <a:rPr lang="ja-JP" altLang="en-US" sz="1100" kern="0" dirty="0">
                <a:solidFill>
                  <a:srgbClr val="C00000"/>
                </a:solidFill>
                <a:latin typeface="メイリオ"/>
                <a:ea typeface="メイリオ"/>
                <a:cs typeface="Arial"/>
                <a:sym typeface="Arial"/>
              </a:rPr>
              <a:t>時間帯ジャック</a:t>
            </a:r>
            <a:r>
              <a:rPr lang="en-US" altLang="ja-JP" sz="1100" kern="0" dirty="0">
                <a:solidFill>
                  <a:srgbClr val="C00000"/>
                </a:solidFill>
                <a:latin typeface="メイリオ"/>
                <a:ea typeface="メイリオ"/>
                <a:cs typeface="Arial"/>
                <a:sym typeface="Arial"/>
              </a:rPr>
              <a:t>)</a:t>
            </a:r>
            <a:endParaRPr kumimoji="1" lang="en-US" altLang="ja-JP" sz="1100" i="0" u="none" strike="noStrike" kern="0" cap="none" spc="0" normalizeH="0" baseline="0" noProof="0" dirty="0">
              <a:ln>
                <a:noFill/>
              </a:ln>
              <a:solidFill>
                <a:srgbClr val="C00000"/>
              </a:solidFill>
              <a:effectLst/>
              <a:uLnTx/>
              <a:uFillTx/>
              <a:latin typeface="メイリオ"/>
              <a:ea typeface="メイリオ"/>
              <a:cs typeface="Arial"/>
              <a:sym typeface="Arial"/>
            </a:endParaRPr>
          </a:p>
        </p:txBody>
      </p:sp>
      <p:sp>
        <p:nvSpPr>
          <p:cNvPr id="28" name="テキスト ボックス 27">
            <a:extLst>
              <a:ext uri="{FF2B5EF4-FFF2-40B4-BE49-F238E27FC236}">
                <a16:creationId xmlns:a16="http://schemas.microsoft.com/office/drawing/2014/main" id="{CC888EB3-CCA6-B79D-3D99-E3CED1238922}"/>
              </a:ext>
            </a:extLst>
          </p:cNvPr>
          <p:cNvSpPr txBox="1"/>
          <p:nvPr/>
        </p:nvSpPr>
        <p:spPr>
          <a:xfrm>
            <a:off x="631935" y="2424650"/>
            <a:ext cx="5156973" cy="341828"/>
          </a:xfrm>
          <a:prstGeom prst="roundRect">
            <a:avLst>
              <a:gd name="adj" fmla="val 2185"/>
            </a:avLst>
          </a:prstGeom>
          <a:solidFill>
            <a:srgbClr val="002060"/>
          </a:solidFill>
        </p:spPr>
        <p:txBody>
          <a:bodyPr wrap="square" rtlCol="0">
            <a:spAutoFit/>
          </a:bodyPr>
          <a:lstStyle/>
          <a:p>
            <a:pPr algn="ctr"/>
            <a:r>
              <a:rPr kumimoji="1" lang="ja-JP" altLang="en-US" sz="1600" b="1" dirty="0">
                <a:solidFill>
                  <a:schemeClr val="bg1"/>
                </a:solidFill>
              </a:rPr>
              <a:t>プロモーション目的</a:t>
            </a:r>
          </a:p>
        </p:txBody>
      </p:sp>
      <mc:AlternateContent xmlns:mc="http://schemas.openxmlformats.org/markup-compatibility/2006" xmlns:p14="http://schemas.microsoft.com/office/powerpoint/2010/main">
        <mc:Choice Requires="p14">
          <p:contentPart p14:bwMode="auto" r:id="rId9">
            <p14:nvContentPartPr>
              <p14:cNvPr id="29" name="インク 28">
                <a:extLst>
                  <a:ext uri="{FF2B5EF4-FFF2-40B4-BE49-F238E27FC236}">
                    <a16:creationId xmlns:a16="http://schemas.microsoft.com/office/drawing/2014/main" id="{92539CF3-CF8E-1C57-FFCD-81C6D3C0CA32}"/>
                  </a:ext>
                </a:extLst>
              </p14:cNvPr>
              <p14:cNvContentPartPr/>
              <p14:nvPr/>
            </p14:nvContentPartPr>
            <p14:xfrm>
              <a:off x="1045860" y="5561091"/>
              <a:ext cx="4048200" cy="360"/>
            </p14:xfrm>
          </p:contentPart>
        </mc:Choice>
        <mc:Fallback xmlns="">
          <p:pic>
            <p:nvPicPr>
              <p:cNvPr id="29" name="インク 28">
                <a:extLst>
                  <a:ext uri="{FF2B5EF4-FFF2-40B4-BE49-F238E27FC236}">
                    <a16:creationId xmlns:a16="http://schemas.microsoft.com/office/drawing/2014/main" id="{92539CF3-CF8E-1C57-FFCD-81C6D3C0CA32}"/>
                  </a:ext>
                </a:extLst>
              </p:cNvPr>
              <p:cNvPicPr/>
              <p:nvPr/>
            </p:nvPicPr>
            <p:blipFill>
              <a:blip r:embed="rId10"/>
              <a:stretch>
                <a:fillRect/>
              </a:stretch>
            </p:blipFill>
            <p:spPr>
              <a:xfrm>
                <a:off x="1009860" y="5525091"/>
                <a:ext cx="41198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インク 29">
                <a:extLst>
                  <a:ext uri="{FF2B5EF4-FFF2-40B4-BE49-F238E27FC236}">
                    <a16:creationId xmlns:a16="http://schemas.microsoft.com/office/drawing/2014/main" id="{6697405A-9108-E75D-F39E-8F41E304B370}"/>
                  </a:ext>
                </a:extLst>
              </p14:cNvPr>
              <p14:cNvContentPartPr/>
              <p14:nvPr/>
            </p14:nvContentPartPr>
            <p14:xfrm>
              <a:off x="981284" y="3814948"/>
              <a:ext cx="4048200" cy="360"/>
            </p14:xfrm>
          </p:contentPart>
        </mc:Choice>
        <mc:Fallback xmlns="">
          <p:pic>
            <p:nvPicPr>
              <p:cNvPr id="30" name="インク 29">
                <a:extLst>
                  <a:ext uri="{FF2B5EF4-FFF2-40B4-BE49-F238E27FC236}">
                    <a16:creationId xmlns:a16="http://schemas.microsoft.com/office/drawing/2014/main" id="{6697405A-9108-E75D-F39E-8F41E304B370}"/>
                  </a:ext>
                </a:extLst>
              </p:cNvPr>
              <p:cNvPicPr/>
              <p:nvPr/>
            </p:nvPicPr>
            <p:blipFill>
              <a:blip r:embed="rId10"/>
              <a:stretch>
                <a:fillRect/>
              </a:stretch>
            </p:blipFill>
            <p:spPr>
              <a:xfrm>
                <a:off x="945284" y="3778948"/>
                <a:ext cx="4119840" cy="72000"/>
              </a:xfrm>
              <a:prstGeom prst="rect">
                <a:avLst/>
              </a:prstGeom>
            </p:spPr>
          </p:pic>
        </mc:Fallback>
      </mc:AlternateContent>
      <p:pic>
        <p:nvPicPr>
          <p:cNvPr id="40" name="図 39">
            <a:extLst>
              <a:ext uri="{FF2B5EF4-FFF2-40B4-BE49-F238E27FC236}">
                <a16:creationId xmlns:a16="http://schemas.microsoft.com/office/drawing/2014/main" id="{3F09181E-CE32-C8AD-CBC6-D9072C7215D4}"/>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6802663" y="3742267"/>
            <a:ext cx="1393070" cy="829733"/>
          </a:xfrm>
          <a:prstGeom prst="rect">
            <a:avLst/>
          </a:prstGeom>
        </p:spPr>
      </p:pic>
    </p:spTree>
    <p:extLst>
      <p:ext uri="{BB962C8B-B14F-4D97-AF65-F5344CB8AC3E}">
        <p14:creationId xmlns:p14="http://schemas.microsoft.com/office/powerpoint/2010/main" val="17123458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6CE838-492B-EF84-FD90-7B372C92DCF0}"/>
              </a:ext>
            </a:extLst>
          </p:cNvPr>
          <p:cNvSpPr>
            <a:spLocks noGrp="1"/>
          </p:cNvSpPr>
          <p:nvPr>
            <p:ph type="body" sz="quarter" idx="10"/>
          </p:nvPr>
        </p:nvSpPr>
        <p:spPr>
          <a:xfrm>
            <a:off x="479425" y="252000"/>
            <a:ext cx="8640911" cy="335028"/>
          </a:xfrm>
        </p:spPr>
        <p:txBody>
          <a:bodyPr/>
          <a:lstStyle/>
          <a:p>
            <a:r>
              <a:rPr kumimoji="1" lang="ja-JP" altLang="en-US" dirty="0"/>
              <a:t>メディア特徴</a:t>
            </a:r>
          </a:p>
        </p:txBody>
      </p:sp>
      <p:sp>
        <p:nvSpPr>
          <p:cNvPr id="3" name="正方形/長方形 2">
            <a:extLst>
              <a:ext uri="{FF2B5EF4-FFF2-40B4-BE49-F238E27FC236}">
                <a16:creationId xmlns:a16="http://schemas.microsoft.com/office/drawing/2014/main" id="{B6D6312B-613B-7205-B514-C5F948A147D5}"/>
              </a:ext>
            </a:extLst>
          </p:cNvPr>
          <p:cNvSpPr/>
          <p:nvPr/>
        </p:nvSpPr>
        <p:spPr>
          <a:xfrm>
            <a:off x="650929" y="2068286"/>
            <a:ext cx="5183815" cy="4158343"/>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正方形/長方形 3">
            <a:extLst>
              <a:ext uri="{FF2B5EF4-FFF2-40B4-BE49-F238E27FC236}">
                <a16:creationId xmlns:a16="http://schemas.microsoft.com/office/drawing/2014/main" id="{B5CF585B-CF0D-B4EA-2DB6-24E9F3DE4E7F}"/>
              </a:ext>
            </a:extLst>
          </p:cNvPr>
          <p:cNvSpPr/>
          <p:nvPr/>
        </p:nvSpPr>
        <p:spPr>
          <a:xfrm>
            <a:off x="6219371" y="2068285"/>
            <a:ext cx="5303619" cy="4151085"/>
          </a:xfrm>
          <a:prstGeom prst="rect">
            <a:avLst/>
          </a:prstGeom>
          <a:solidFill>
            <a:srgbClr val="E6FEF0"/>
          </a:solidFill>
          <a:ln w="28575">
            <a:noFill/>
          </a:ln>
          <a:effectLst>
            <a:outerShdw blurRad="50800" dist="38100" dir="2700000" algn="tl" rotWithShape="0">
              <a:srgbClr val="06C75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テキスト プレースホルダー 2">
            <a:extLst>
              <a:ext uri="{FF2B5EF4-FFF2-40B4-BE49-F238E27FC236}">
                <a16:creationId xmlns:a16="http://schemas.microsoft.com/office/drawing/2014/main" id="{034A3E43-5B1D-A858-5767-9C088224F15A}"/>
              </a:ext>
            </a:extLst>
          </p:cNvPr>
          <p:cNvSpPr txBox="1">
            <a:spLocks/>
          </p:cNvSpPr>
          <p:nvPr/>
        </p:nvSpPr>
        <p:spPr>
          <a:xfrm>
            <a:off x="587374" y="1098189"/>
            <a:ext cx="11509053"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圧倒的な利用者数を誇る</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2</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大ネットニュースメディアの「</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LINE NEWS</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」と「</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Yahoo!</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ニュース」</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五輪開催時もニュースメディアとして多くの関連ニュースを発信、スポーツ興味関心ユーザーへのリーチ機会が多くあります。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6" name="テキスト ボックス 29">
            <a:extLst>
              <a:ext uri="{FF2B5EF4-FFF2-40B4-BE49-F238E27FC236}">
                <a16:creationId xmlns:a16="http://schemas.microsoft.com/office/drawing/2014/main" id="{02D4353B-B899-45EC-EB01-A96A66F8CFC0}"/>
              </a:ext>
            </a:extLst>
          </p:cNvPr>
          <p:cNvSpPr txBox="1"/>
          <p:nvPr/>
        </p:nvSpPr>
        <p:spPr>
          <a:xfrm>
            <a:off x="1222915" y="2176991"/>
            <a:ext cx="4299770"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2000" b="1" dirty="0">
                <a:solidFill>
                  <a:srgbClr val="C00000"/>
                </a:solidFill>
                <a:latin typeface="メイリオ" panose="020B0604030504040204" pitchFamily="50" charset="-128"/>
                <a:ea typeface="メイリオ" panose="020B0604030504040204" pitchFamily="50" charset="-128"/>
              </a:rPr>
              <a:t>Yahoo! JAPAN </a:t>
            </a:r>
            <a:r>
              <a:rPr lang="ja-JP" altLang="en-US" sz="2000" b="1" dirty="0">
                <a:solidFill>
                  <a:srgbClr val="C00000"/>
                </a:solidFill>
                <a:latin typeface="メイリオ" panose="020B0604030504040204" pitchFamily="50" charset="-128"/>
                <a:ea typeface="メイリオ" panose="020B0604030504040204" pitchFamily="50" charset="-128"/>
              </a:rPr>
              <a:t>トップページ</a:t>
            </a:r>
            <a:endParaRPr kumimoji="1" lang="ja-JP" altLang="en-US" sz="2000" b="1" dirty="0">
              <a:solidFill>
                <a:srgbClr val="C00000"/>
              </a:solidFill>
              <a:latin typeface="メイリオ" panose="020B0604030504040204" pitchFamily="50" charset="-128"/>
              <a:ea typeface="メイリオ" panose="020B0604030504040204" pitchFamily="50" charset="-128"/>
            </a:endParaRPr>
          </a:p>
        </p:txBody>
      </p:sp>
      <p:sp>
        <p:nvSpPr>
          <p:cNvPr id="7" name="テキスト ボックス 29">
            <a:extLst>
              <a:ext uri="{FF2B5EF4-FFF2-40B4-BE49-F238E27FC236}">
                <a16:creationId xmlns:a16="http://schemas.microsoft.com/office/drawing/2014/main" id="{2194E11F-26A5-D5B7-1E32-1E1EFAA500F1}"/>
              </a:ext>
            </a:extLst>
          </p:cNvPr>
          <p:cNvSpPr txBox="1"/>
          <p:nvPr/>
        </p:nvSpPr>
        <p:spPr>
          <a:xfrm>
            <a:off x="6708207" y="2155219"/>
            <a:ext cx="4299770"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2000" b="1" dirty="0">
                <a:solidFill>
                  <a:srgbClr val="33CC33"/>
                </a:solidFill>
                <a:latin typeface="メイリオ" panose="020B0604030504040204" pitchFamily="50" charset="-128"/>
                <a:ea typeface="メイリオ" panose="020B0604030504040204" pitchFamily="50" charset="-128"/>
              </a:rPr>
              <a:t>LINE</a:t>
            </a:r>
            <a:r>
              <a:rPr lang="ja-JP" altLang="en-US" sz="2000" b="1" dirty="0">
                <a:solidFill>
                  <a:srgbClr val="33CC33"/>
                </a:solidFill>
                <a:latin typeface="メイリオ" panose="020B0604030504040204" pitchFamily="50" charset="-128"/>
                <a:ea typeface="メイリオ" panose="020B0604030504040204" pitchFamily="50" charset="-128"/>
              </a:rPr>
              <a:t> </a:t>
            </a:r>
            <a:r>
              <a:rPr lang="en-US" altLang="ja-JP" sz="2000" b="1" dirty="0">
                <a:solidFill>
                  <a:srgbClr val="33CC33"/>
                </a:solidFill>
                <a:latin typeface="メイリオ" panose="020B0604030504040204" pitchFamily="50" charset="-128"/>
                <a:ea typeface="メイリオ" panose="020B0604030504040204" pitchFamily="50" charset="-128"/>
              </a:rPr>
              <a:t>NEWS</a:t>
            </a:r>
            <a:endParaRPr kumimoji="1" lang="ja-JP" altLang="en-US" sz="2000" b="1" dirty="0">
              <a:solidFill>
                <a:srgbClr val="33CC33"/>
              </a:solidFill>
              <a:latin typeface="メイリオ" panose="020B0604030504040204" pitchFamily="50" charset="-128"/>
              <a:ea typeface="メイリオ" panose="020B0604030504040204" pitchFamily="50" charset="-128"/>
            </a:endParaRPr>
          </a:p>
        </p:txBody>
      </p:sp>
      <p:pic>
        <p:nvPicPr>
          <p:cNvPr id="8" name="図 7">
            <a:extLst>
              <a:ext uri="{FF2B5EF4-FFF2-40B4-BE49-F238E27FC236}">
                <a16:creationId xmlns:a16="http://schemas.microsoft.com/office/drawing/2014/main" id="{90A42A7B-8D54-F1CD-3865-526625DE3B6E}"/>
              </a:ext>
            </a:extLst>
          </p:cNvPr>
          <p:cNvPicPr>
            <a:picLocks noChangeAspect="1"/>
          </p:cNvPicPr>
          <p:nvPr/>
        </p:nvPicPr>
        <p:blipFill>
          <a:blip r:embed="rId2"/>
          <a:stretch>
            <a:fillRect/>
          </a:stretch>
        </p:blipFill>
        <p:spPr>
          <a:xfrm>
            <a:off x="6651900" y="2714820"/>
            <a:ext cx="296016" cy="296016"/>
          </a:xfrm>
          <a:prstGeom prst="rect">
            <a:avLst/>
          </a:prstGeom>
        </p:spPr>
      </p:pic>
      <p:sp>
        <p:nvSpPr>
          <p:cNvPr id="9" name="正方形/長方形 8">
            <a:extLst>
              <a:ext uri="{FF2B5EF4-FFF2-40B4-BE49-F238E27FC236}">
                <a16:creationId xmlns:a16="http://schemas.microsoft.com/office/drawing/2014/main" id="{0C64BCDE-BEEE-2907-EE0F-FEDAB4E8344A}"/>
              </a:ext>
            </a:extLst>
          </p:cNvPr>
          <p:cNvSpPr/>
          <p:nvPr/>
        </p:nvSpPr>
        <p:spPr>
          <a:xfrm>
            <a:off x="7009433" y="2736950"/>
            <a:ext cx="4493779" cy="2447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tx1">
                    <a:lumMod val="75000"/>
                    <a:lumOff val="25000"/>
                  </a:schemeClr>
                </a:solidFill>
              </a:rPr>
              <a:t>PUSH</a:t>
            </a:r>
            <a:r>
              <a:rPr kumimoji="1" lang="ja-JP" altLang="en-US" sz="1400" dirty="0">
                <a:solidFill>
                  <a:schemeClr val="tx1">
                    <a:lumMod val="75000"/>
                    <a:lumOff val="25000"/>
                  </a:schemeClr>
                </a:solidFill>
              </a:rPr>
              <a:t>型のニュース配信</a:t>
            </a:r>
            <a:endParaRPr kumimoji="1" lang="en-US" altLang="ja-JP" sz="1400" dirty="0">
              <a:solidFill>
                <a:schemeClr val="tx1">
                  <a:lumMod val="75000"/>
                  <a:lumOff val="25000"/>
                </a:schemeClr>
              </a:solidFill>
            </a:endParaRPr>
          </a:p>
        </p:txBody>
      </p:sp>
      <p:pic>
        <p:nvPicPr>
          <p:cNvPr id="10" name="図 9">
            <a:extLst>
              <a:ext uri="{FF2B5EF4-FFF2-40B4-BE49-F238E27FC236}">
                <a16:creationId xmlns:a16="http://schemas.microsoft.com/office/drawing/2014/main" id="{FB835781-31B9-9E6D-DD94-4BA505C7908C}"/>
              </a:ext>
            </a:extLst>
          </p:cNvPr>
          <p:cNvPicPr>
            <a:picLocks noChangeAspect="1"/>
          </p:cNvPicPr>
          <p:nvPr/>
        </p:nvPicPr>
        <p:blipFill>
          <a:blip r:embed="rId2"/>
          <a:stretch>
            <a:fillRect/>
          </a:stretch>
        </p:blipFill>
        <p:spPr>
          <a:xfrm>
            <a:off x="6666415" y="3070420"/>
            <a:ext cx="296016" cy="296016"/>
          </a:xfrm>
          <a:prstGeom prst="rect">
            <a:avLst/>
          </a:prstGeom>
        </p:spPr>
      </p:pic>
      <p:sp>
        <p:nvSpPr>
          <p:cNvPr id="11" name="正方形/長方形 10">
            <a:extLst>
              <a:ext uri="{FF2B5EF4-FFF2-40B4-BE49-F238E27FC236}">
                <a16:creationId xmlns:a16="http://schemas.microsoft.com/office/drawing/2014/main" id="{BEC144F0-63EE-1EC4-12C1-2FD273D3696D}"/>
              </a:ext>
            </a:extLst>
          </p:cNvPr>
          <p:cNvSpPr/>
          <p:nvPr/>
        </p:nvSpPr>
        <p:spPr>
          <a:xfrm>
            <a:off x="7023948" y="3092550"/>
            <a:ext cx="4493779" cy="2447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3,900</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万の公式アカウント登録ユーザーにアプローチ</a:t>
            </a:r>
            <a:endParaRPr kumimoji="1" lang="en-US" altLang="ja-JP" sz="1400" dirty="0">
              <a:solidFill>
                <a:schemeClr val="tx1">
                  <a:lumMod val="75000"/>
                  <a:lumOff val="25000"/>
                </a:schemeClr>
              </a:solidFill>
            </a:endParaRPr>
          </a:p>
        </p:txBody>
      </p:sp>
      <p:pic>
        <p:nvPicPr>
          <p:cNvPr id="12" name="図 11">
            <a:extLst>
              <a:ext uri="{FF2B5EF4-FFF2-40B4-BE49-F238E27FC236}">
                <a16:creationId xmlns:a16="http://schemas.microsoft.com/office/drawing/2014/main" id="{6D062082-9959-7353-25CA-4D0899410E88}"/>
              </a:ext>
            </a:extLst>
          </p:cNvPr>
          <p:cNvPicPr>
            <a:picLocks noChangeAspect="1"/>
          </p:cNvPicPr>
          <p:nvPr/>
        </p:nvPicPr>
        <p:blipFill>
          <a:blip r:embed="rId2"/>
          <a:stretch>
            <a:fillRect/>
          </a:stretch>
        </p:blipFill>
        <p:spPr>
          <a:xfrm>
            <a:off x="1046556" y="2766605"/>
            <a:ext cx="296016" cy="296016"/>
          </a:xfrm>
          <a:prstGeom prst="rect">
            <a:avLst/>
          </a:prstGeom>
        </p:spPr>
      </p:pic>
      <p:sp>
        <p:nvSpPr>
          <p:cNvPr id="13" name="正方形/長方形 12">
            <a:extLst>
              <a:ext uri="{FF2B5EF4-FFF2-40B4-BE49-F238E27FC236}">
                <a16:creationId xmlns:a16="http://schemas.microsoft.com/office/drawing/2014/main" id="{EF956C54-2C49-071D-FACB-5656B94AA8CD}"/>
              </a:ext>
            </a:extLst>
          </p:cNvPr>
          <p:cNvSpPr/>
          <p:nvPr/>
        </p:nvSpPr>
        <p:spPr>
          <a:xfrm>
            <a:off x="1404089" y="2788735"/>
            <a:ext cx="4493779" cy="2447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lumMod val="75000"/>
                    <a:lumOff val="25000"/>
                  </a:schemeClr>
                </a:solidFill>
              </a:rPr>
              <a:t>注目度が高く話題性のあるニューストピックス枠</a:t>
            </a:r>
            <a:endParaRPr kumimoji="1" lang="en-US" altLang="ja-JP" sz="1400" dirty="0">
              <a:solidFill>
                <a:schemeClr val="tx1">
                  <a:lumMod val="75000"/>
                  <a:lumOff val="25000"/>
                </a:schemeClr>
              </a:solidFill>
            </a:endParaRPr>
          </a:p>
        </p:txBody>
      </p:sp>
      <p:pic>
        <p:nvPicPr>
          <p:cNvPr id="14" name="図 13">
            <a:extLst>
              <a:ext uri="{FF2B5EF4-FFF2-40B4-BE49-F238E27FC236}">
                <a16:creationId xmlns:a16="http://schemas.microsoft.com/office/drawing/2014/main" id="{620F5F58-1C3F-D6CF-9F79-1674E18F0C55}"/>
              </a:ext>
            </a:extLst>
          </p:cNvPr>
          <p:cNvPicPr>
            <a:picLocks noChangeAspect="1"/>
          </p:cNvPicPr>
          <p:nvPr/>
        </p:nvPicPr>
        <p:blipFill>
          <a:blip r:embed="rId2"/>
          <a:stretch>
            <a:fillRect/>
          </a:stretch>
        </p:blipFill>
        <p:spPr>
          <a:xfrm>
            <a:off x="1061071" y="3122205"/>
            <a:ext cx="296016" cy="296016"/>
          </a:xfrm>
          <a:prstGeom prst="rect">
            <a:avLst/>
          </a:prstGeom>
        </p:spPr>
      </p:pic>
      <p:sp>
        <p:nvSpPr>
          <p:cNvPr id="15" name="正方形/長方形 14">
            <a:extLst>
              <a:ext uri="{FF2B5EF4-FFF2-40B4-BE49-F238E27FC236}">
                <a16:creationId xmlns:a16="http://schemas.microsoft.com/office/drawing/2014/main" id="{45290413-F033-BF75-B1F5-D0E8D9E4AA61}"/>
              </a:ext>
            </a:extLst>
          </p:cNvPr>
          <p:cNvSpPr/>
          <p:nvPr/>
        </p:nvSpPr>
        <p:spPr>
          <a:xfrm>
            <a:off x="1418604" y="3144335"/>
            <a:ext cx="4493779" cy="24475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lumMod val="75000"/>
                    <a:lumOff val="25000"/>
                  </a:schemeClr>
                </a:solidFill>
              </a:rPr>
              <a:t>スポーツナビ五輪報道特集との相互連携</a:t>
            </a:r>
            <a:endParaRPr kumimoji="1" lang="en-US" altLang="ja-JP" sz="1400" dirty="0">
              <a:solidFill>
                <a:schemeClr val="tx1">
                  <a:lumMod val="75000"/>
                  <a:lumOff val="25000"/>
                </a:schemeClr>
              </a:solidFill>
            </a:endParaRPr>
          </a:p>
        </p:txBody>
      </p:sp>
      <p:grpSp>
        <p:nvGrpSpPr>
          <p:cNvPr id="16" name="グループ化 15">
            <a:extLst>
              <a:ext uri="{FF2B5EF4-FFF2-40B4-BE49-F238E27FC236}">
                <a16:creationId xmlns:a16="http://schemas.microsoft.com/office/drawing/2014/main" id="{14EEE07E-0B60-4D48-41D6-8333CDDD64A9}"/>
              </a:ext>
            </a:extLst>
          </p:cNvPr>
          <p:cNvGrpSpPr>
            <a:grpSpLocks noChangeAspect="1"/>
          </p:cNvGrpSpPr>
          <p:nvPr/>
        </p:nvGrpSpPr>
        <p:grpSpPr>
          <a:xfrm>
            <a:off x="1429626" y="3671350"/>
            <a:ext cx="1651385" cy="2424713"/>
            <a:chOff x="3563318" y="3235603"/>
            <a:chExt cx="1980000" cy="2907215"/>
          </a:xfrm>
        </p:grpSpPr>
        <p:grpSp>
          <p:nvGrpSpPr>
            <p:cNvPr id="17" name="グループ化 16">
              <a:extLst>
                <a:ext uri="{FF2B5EF4-FFF2-40B4-BE49-F238E27FC236}">
                  <a16:creationId xmlns:a16="http://schemas.microsoft.com/office/drawing/2014/main" id="{7550C7E6-79B0-2E92-312F-2DC5CAFE1CB6}"/>
                </a:ext>
              </a:extLst>
            </p:cNvPr>
            <p:cNvGrpSpPr/>
            <p:nvPr/>
          </p:nvGrpSpPr>
          <p:grpSpPr>
            <a:xfrm>
              <a:off x="3842788" y="3235603"/>
              <a:ext cx="1424064" cy="2907215"/>
              <a:chOff x="1128089" y="3184329"/>
              <a:chExt cx="1749841" cy="3572286"/>
            </a:xfrm>
          </p:grpSpPr>
          <p:grpSp>
            <p:nvGrpSpPr>
              <p:cNvPr id="19" name="グループ化 18">
                <a:extLst>
                  <a:ext uri="{FF2B5EF4-FFF2-40B4-BE49-F238E27FC236}">
                    <a16:creationId xmlns:a16="http://schemas.microsoft.com/office/drawing/2014/main" id="{7FAB1A79-D3A4-6070-8797-0FB7B23CC09E}"/>
                  </a:ext>
                </a:extLst>
              </p:cNvPr>
              <p:cNvGrpSpPr/>
              <p:nvPr/>
            </p:nvGrpSpPr>
            <p:grpSpPr>
              <a:xfrm>
                <a:off x="1128089" y="3184329"/>
                <a:ext cx="1749841" cy="3572286"/>
                <a:chOff x="8953264" y="1581082"/>
                <a:chExt cx="1749841" cy="3572286"/>
              </a:xfrm>
            </p:grpSpPr>
            <p:pic>
              <p:nvPicPr>
                <p:cNvPr id="21" name="그림 3">
                  <a:extLst>
                    <a:ext uri="{FF2B5EF4-FFF2-40B4-BE49-F238E27FC236}">
                      <a16:creationId xmlns:a16="http://schemas.microsoft.com/office/drawing/2014/main" id="{15F6A62A-084B-AD12-F207-63B1EC550A8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0036"/>
                <a:stretch/>
              </p:blipFill>
              <p:spPr>
                <a:xfrm>
                  <a:off x="8953264" y="1581082"/>
                  <a:ext cx="1749841" cy="3572286"/>
                </a:xfrm>
                <a:prstGeom prst="rect">
                  <a:avLst/>
                </a:prstGeom>
              </p:spPr>
            </p:pic>
            <p:pic>
              <p:nvPicPr>
                <p:cNvPr id="22" name="그림 4">
                  <a:extLst>
                    <a:ext uri="{FF2B5EF4-FFF2-40B4-BE49-F238E27FC236}">
                      <a16:creationId xmlns:a16="http://schemas.microsoft.com/office/drawing/2014/main" id="{70C7974C-4F27-0C34-509F-0F6E1EAC651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5717"/>
                <a:stretch/>
              </p:blipFill>
              <p:spPr>
                <a:xfrm>
                  <a:off x="9003740" y="1766162"/>
                  <a:ext cx="1645201" cy="3387205"/>
                </a:xfrm>
                <a:prstGeom prst="rect">
                  <a:avLst/>
                </a:prstGeom>
              </p:spPr>
            </p:pic>
          </p:grpSp>
          <p:pic>
            <p:nvPicPr>
              <p:cNvPr id="20" name="図 19" descr="グラフィカル ユーザー インターフェイス, Web サイト&#10;&#10;自動的に生成された説明">
                <a:extLst>
                  <a:ext uri="{FF2B5EF4-FFF2-40B4-BE49-F238E27FC236}">
                    <a16:creationId xmlns:a16="http://schemas.microsoft.com/office/drawing/2014/main" id="{8C2B8643-1606-099C-1A2D-050EE684528D}"/>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4" b="9630"/>
              <a:stretch/>
            </p:blipFill>
            <p:spPr>
              <a:xfrm>
                <a:off x="1176764" y="3364352"/>
                <a:ext cx="1648801" cy="3392262"/>
              </a:xfrm>
              <a:prstGeom prst="rect">
                <a:avLst/>
              </a:prstGeom>
            </p:spPr>
          </p:pic>
        </p:grpSp>
        <p:pic>
          <p:nvPicPr>
            <p:cNvPr id="18" name="図 17">
              <a:extLst>
                <a:ext uri="{FF2B5EF4-FFF2-40B4-BE49-F238E27FC236}">
                  <a16:creationId xmlns:a16="http://schemas.microsoft.com/office/drawing/2014/main" id="{234CCB29-A788-6C78-DC82-B6D8563C8D7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100" t="15558" r="1378" b="69756"/>
            <a:stretch/>
          </p:blipFill>
          <p:spPr>
            <a:xfrm>
              <a:off x="3563318" y="4353320"/>
              <a:ext cx="1980000" cy="1789497"/>
            </a:xfrm>
            <a:prstGeom prst="rect">
              <a:avLst/>
            </a:prstGeom>
            <a:ln w="9525">
              <a:solidFill>
                <a:schemeClr val="accent5"/>
              </a:solidFill>
            </a:ln>
            <a:effectLst>
              <a:outerShdw blurRad="25400" dist="12700" dir="2700000" algn="tl" rotWithShape="0">
                <a:schemeClr val="accent5">
                  <a:alpha val="40000"/>
                </a:schemeClr>
              </a:outerShdw>
            </a:effectLst>
          </p:spPr>
        </p:pic>
      </p:grpSp>
      <p:grpSp>
        <p:nvGrpSpPr>
          <p:cNvPr id="23" name="グループ化 22">
            <a:extLst>
              <a:ext uri="{FF2B5EF4-FFF2-40B4-BE49-F238E27FC236}">
                <a16:creationId xmlns:a16="http://schemas.microsoft.com/office/drawing/2014/main" id="{218448D4-8286-2637-C464-95BEAF06647D}"/>
              </a:ext>
            </a:extLst>
          </p:cNvPr>
          <p:cNvGrpSpPr/>
          <p:nvPr/>
        </p:nvGrpSpPr>
        <p:grpSpPr>
          <a:xfrm>
            <a:off x="3283349" y="3788229"/>
            <a:ext cx="1996795" cy="2280419"/>
            <a:chOff x="3310850" y="2042959"/>
            <a:chExt cx="3941378" cy="4211319"/>
          </a:xfrm>
        </p:grpSpPr>
        <p:grpSp>
          <p:nvGrpSpPr>
            <p:cNvPr id="24" name="グループ化 23">
              <a:extLst>
                <a:ext uri="{FF2B5EF4-FFF2-40B4-BE49-F238E27FC236}">
                  <a16:creationId xmlns:a16="http://schemas.microsoft.com/office/drawing/2014/main" id="{BDF0C484-8D56-201A-86E6-53EDFFA2AF02}"/>
                </a:ext>
              </a:extLst>
            </p:cNvPr>
            <p:cNvGrpSpPr/>
            <p:nvPr/>
          </p:nvGrpSpPr>
          <p:grpSpPr>
            <a:xfrm>
              <a:off x="3310850" y="2042959"/>
              <a:ext cx="3941378" cy="2001519"/>
              <a:chOff x="3310850" y="2042959"/>
              <a:chExt cx="3941378" cy="2001519"/>
            </a:xfrm>
          </p:grpSpPr>
          <p:sp>
            <p:nvSpPr>
              <p:cNvPr id="28" name="角丸四角形 39">
                <a:extLst>
                  <a:ext uri="{FF2B5EF4-FFF2-40B4-BE49-F238E27FC236}">
                    <a16:creationId xmlns:a16="http://schemas.microsoft.com/office/drawing/2014/main" id="{CD9AA171-8D44-9CCE-6797-02A1499ABCE8}"/>
                  </a:ext>
                </a:extLst>
              </p:cNvPr>
              <p:cNvSpPr/>
              <p:nvPr/>
            </p:nvSpPr>
            <p:spPr>
              <a:xfrm>
                <a:off x="3310850" y="2263148"/>
                <a:ext cx="3941378" cy="1781330"/>
              </a:xfrm>
              <a:prstGeom prst="roundRect">
                <a:avLst>
                  <a:gd name="adj" fmla="val 2978"/>
                </a:avLst>
              </a:prstGeom>
              <a:solidFill>
                <a:schemeClr val="bg1"/>
              </a:solidFill>
              <a:ln w="12700" cap="flat" cmpd="sng" algn="ctr">
                <a:noFill/>
                <a:prstDash val="solid"/>
                <a:miter lim="800000"/>
              </a:ln>
              <a:effectLst>
                <a:outerShdw dist="25400" dir="2700000" algn="tl" rotWithShape="0">
                  <a:srgbClr val="FF0033">
                    <a:alpha val="40000"/>
                  </a:srgbClr>
                </a:outerShdw>
              </a:effectLst>
            </p:spPr>
            <p:txBody>
              <a:bodyPr lIns="0" tIns="251999"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0033"/>
                    </a:solidFill>
                    <a:effectLst/>
                    <a:uLnTx/>
                    <a:uFillTx/>
                    <a:latin typeface="Meiryo" panose="020B0604030504040204" pitchFamily="34" charset="-128"/>
                    <a:ea typeface="メイリオ"/>
                    <a:cs typeface="Segoe UI" panose="020B0502040204020203" pitchFamily="34" charset="0"/>
                  </a:rPr>
                  <a:t>約</a:t>
                </a:r>
                <a:r>
                  <a:rPr kumimoji="0" lang="en-US" altLang="ja-JP" sz="3600" b="1" i="0" u="none" strike="noStrike" kern="0" cap="none" spc="0" normalizeH="0" baseline="0" noProof="0" dirty="0">
                    <a:ln>
                      <a:noFill/>
                    </a:ln>
                    <a:solidFill>
                      <a:srgbClr val="FF0033"/>
                    </a:solidFill>
                    <a:effectLst/>
                    <a:uLnTx/>
                    <a:uFillTx/>
                    <a:latin typeface="Segoe UI" panose="020B0502040204020203" pitchFamily="34" charset="0"/>
                    <a:ea typeface="メイリオ"/>
                    <a:cs typeface="Segoe UI" panose="020B0502040204020203" pitchFamily="34" charset="0"/>
                  </a:rPr>
                  <a:t>170</a:t>
                </a:r>
                <a:r>
                  <a:rPr kumimoji="0" lang="ja-JP" altLang="en-US" sz="1400" b="1" i="0" u="none" strike="noStrike" kern="0" cap="none" spc="0" normalizeH="0" baseline="0" noProof="0" dirty="0">
                    <a:ln>
                      <a:noFill/>
                    </a:ln>
                    <a:solidFill>
                      <a:srgbClr val="FF0033"/>
                    </a:solidFill>
                    <a:effectLst/>
                    <a:uLnTx/>
                    <a:uFillTx/>
                    <a:latin typeface="Meiryo" panose="020B0604030504040204" pitchFamily="34" charset="-128"/>
                    <a:ea typeface="メイリオ"/>
                    <a:cs typeface="Segoe UI" panose="020B0502040204020203" pitchFamily="34" charset="0"/>
                  </a:rPr>
                  <a:t>億</a:t>
                </a:r>
                <a:r>
                  <a:rPr kumimoji="0" lang="en-US" altLang="ja-JP" sz="1400" b="1" i="0" u="none" strike="noStrike" kern="0" cap="none" spc="0" normalizeH="0" baseline="0" noProof="0" dirty="0">
                    <a:ln>
                      <a:noFill/>
                    </a:ln>
                    <a:solidFill>
                      <a:srgbClr val="FF0033"/>
                    </a:solidFill>
                    <a:effectLst/>
                    <a:uLnTx/>
                    <a:uFillTx/>
                    <a:latin typeface="Meiryo" panose="020B0604030504040204" pitchFamily="34" charset="-128"/>
                    <a:ea typeface="メイリオ"/>
                    <a:cs typeface="Segoe UI" panose="020B0502040204020203" pitchFamily="34" charset="0"/>
                  </a:rPr>
                  <a:t>PV</a:t>
                </a:r>
                <a:r>
                  <a:rPr kumimoji="0" lang="en-US" altLang="ja-JP" sz="6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Segoe UI" panose="020B0502040204020203" pitchFamily="34" charset="0"/>
                  </a:rPr>
                  <a:t>*1</a:t>
                </a:r>
                <a:endParaRPr kumimoji="0" lang="ja-JP" altLang="en-US" sz="6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Segoe UI" panose="020B0502040204020203" pitchFamily="34" charset="0"/>
                </a:endParaRPr>
              </a:p>
            </p:txBody>
          </p:sp>
          <p:sp>
            <p:nvSpPr>
              <p:cNvPr id="29" name="フリーフォーム 32">
                <a:extLst>
                  <a:ext uri="{FF2B5EF4-FFF2-40B4-BE49-F238E27FC236}">
                    <a16:creationId xmlns:a16="http://schemas.microsoft.com/office/drawing/2014/main" id="{B34FD216-1052-FF3B-886C-28B515F7C8A2}"/>
                  </a:ext>
                </a:extLst>
              </p:cNvPr>
              <p:cNvSpPr/>
              <p:nvPr/>
            </p:nvSpPr>
            <p:spPr>
              <a:xfrm>
                <a:off x="3590136" y="2042959"/>
                <a:ext cx="3382807" cy="686659"/>
              </a:xfrm>
              <a:custGeom>
                <a:avLst/>
                <a:gdLst>
                  <a:gd name="connsiteX0" fmla="*/ 0 w 3382807"/>
                  <a:gd name="connsiteY0" fmla="*/ 292214 h 686659"/>
                  <a:gd name="connsiteX1" fmla="*/ 0 w 3382807"/>
                  <a:gd name="connsiteY1" fmla="*/ 292215 h 686659"/>
                  <a:gd name="connsiteX2" fmla="*/ 0 w 3382807"/>
                  <a:gd name="connsiteY2" fmla="*/ 292215 h 686659"/>
                  <a:gd name="connsiteX3" fmla="*/ 292215 w 3382807"/>
                  <a:gd name="connsiteY3" fmla="*/ 0 h 686659"/>
                  <a:gd name="connsiteX4" fmla="*/ 3090592 w 3382807"/>
                  <a:gd name="connsiteY4" fmla="*/ 0 h 686659"/>
                  <a:gd name="connsiteX5" fmla="*/ 3382807 w 3382807"/>
                  <a:gd name="connsiteY5" fmla="*/ 292215 h 686659"/>
                  <a:gd name="connsiteX6" fmla="*/ 3382806 w 3382807"/>
                  <a:gd name="connsiteY6" fmla="*/ 292215 h 686659"/>
                  <a:gd name="connsiteX7" fmla="*/ 3090591 w 3382807"/>
                  <a:gd name="connsiteY7" fmla="*/ 584430 h 686659"/>
                  <a:gd name="connsiteX8" fmla="*/ 1743085 w 3382807"/>
                  <a:gd name="connsiteY8" fmla="*/ 584430 h 686659"/>
                  <a:gd name="connsiteX9" fmla="*/ 1691403 w 3382807"/>
                  <a:gd name="connsiteY9" fmla="*/ 686659 h 686659"/>
                  <a:gd name="connsiteX10" fmla="*/ 1639721 w 3382807"/>
                  <a:gd name="connsiteY10" fmla="*/ 584430 h 686659"/>
                  <a:gd name="connsiteX11" fmla="*/ 292215 w 3382807"/>
                  <a:gd name="connsiteY11" fmla="*/ 584429 h 686659"/>
                  <a:gd name="connsiteX12" fmla="*/ 22964 w 3382807"/>
                  <a:gd name="connsiteY12" fmla="*/ 405957 h 686659"/>
                  <a:gd name="connsiteX13" fmla="*/ 0 w 3382807"/>
                  <a:gd name="connsiteY13" fmla="*/ 292215 h 686659"/>
                  <a:gd name="connsiteX14" fmla="*/ 22964 w 3382807"/>
                  <a:gd name="connsiteY14" fmla="*/ 178472 h 686659"/>
                  <a:gd name="connsiteX15" fmla="*/ 292215 w 3382807"/>
                  <a:gd name="connsiteY15" fmla="*/ 0 h 68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2807" h="686659">
                    <a:moveTo>
                      <a:pt x="0" y="292214"/>
                    </a:moveTo>
                    <a:lnTo>
                      <a:pt x="0" y="292215"/>
                    </a:lnTo>
                    <a:lnTo>
                      <a:pt x="0" y="292215"/>
                    </a:lnTo>
                    <a:close/>
                    <a:moveTo>
                      <a:pt x="292215" y="0"/>
                    </a:moveTo>
                    <a:lnTo>
                      <a:pt x="3090592" y="0"/>
                    </a:lnTo>
                    <a:cubicBezTo>
                      <a:pt x="3251978" y="0"/>
                      <a:pt x="3382807" y="130829"/>
                      <a:pt x="3382807" y="292215"/>
                    </a:cubicBezTo>
                    <a:lnTo>
                      <a:pt x="3382806" y="292215"/>
                    </a:lnTo>
                    <a:cubicBezTo>
                      <a:pt x="3382806" y="453601"/>
                      <a:pt x="3251977" y="584430"/>
                      <a:pt x="3090591" y="584430"/>
                    </a:cubicBezTo>
                    <a:lnTo>
                      <a:pt x="1743085" y="584430"/>
                    </a:lnTo>
                    <a:lnTo>
                      <a:pt x="1691403" y="686659"/>
                    </a:lnTo>
                    <a:lnTo>
                      <a:pt x="1639721" y="584430"/>
                    </a:lnTo>
                    <a:lnTo>
                      <a:pt x="292215" y="584429"/>
                    </a:lnTo>
                    <a:cubicBezTo>
                      <a:pt x="171176" y="584429"/>
                      <a:pt x="67324" y="510838"/>
                      <a:pt x="22964" y="405957"/>
                    </a:cubicBezTo>
                    <a:lnTo>
                      <a:pt x="0" y="292215"/>
                    </a:lnTo>
                    <a:lnTo>
                      <a:pt x="22964" y="178472"/>
                    </a:lnTo>
                    <a:cubicBezTo>
                      <a:pt x="67324" y="73591"/>
                      <a:pt x="171176" y="0"/>
                      <a:pt x="292215" y="0"/>
                    </a:cubicBezTo>
                    <a:close/>
                  </a:path>
                </a:pathLst>
              </a:custGeom>
              <a:solidFill>
                <a:srgbClr val="FF0033"/>
              </a:solidFill>
              <a:ln w="22225" cap="rnd" cmpd="sng" algn="ctr">
                <a:solidFill>
                  <a:srgbClr val="FF0033"/>
                </a:solidFill>
                <a:prstDash val="solid"/>
                <a:round/>
              </a:ln>
              <a:effectLst/>
            </p:spPr>
            <p:txBody>
              <a:bodyPr wrap="square" lIns="0" tIns="0" rIns="0" bIns="108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Yahoo!</a:t>
                </a: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a:cs typeface="+mn-cs"/>
                  </a:rPr>
                  <a:t>ニュース</a:t>
                </a: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 </a:t>
                </a: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a:cs typeface="+mn-cs"/>
                  </a:rPr>
                  <a:t>月次</a:t>
                </a: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PV</a:t>
                </a: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a:cs typeface="+mn-cs"/>
                  </a:rPr>
                  <a:t>数</a:t>
                </a:r>
              </a:p>
            </p:txBody>
          </p:sp>
        </p:grpSp>
        <p:grpSp>
          <p:nvGrpSpPr>
            <p:cNvPr id="25" name="グループ化 24">
              <a:extLst>
                <a:ext uri="{FF2B5EF4-FFF2-40B4-BE49-F238E27FC236}">
                  <a16:creationId xmlns:a16="http://schemas.microsoft.com/office/drawing/2014/main" id="{E1316522-575D-40C2-8947-CA5DFB66A5A3}"/>
                </a:ext>
              </a:extLst>
            </p:cNvPr>
            <p:cNvGrpSpPr/>
            <p:nvPr/>
          </p:nvGrpSpPr>
          <p:grpSpPr>
            <a:xfrm>
              <a:off x="3310850" y="4252759"/>
              <a:ext cx="3941378" cy="2001519"/>
              <a:chOff x="3310850" y="4252759"/>
              <a:chExt cx="3941378" cy="2001519"/>
            </a:xfrm>
          </p:grpSpPr>
          <p:sp>
            <p:nvSpPr>
              <p:cNvPr id="26" name="角丸四角形 40">
                <a:extLst>
                  <a:ext uri="{FF2B5EF4-FFF2-40B4-BE49-F238E27FC236}">
                    <a16:creationId xmlns:a16="http://schemas.microsoft.com/office/drawing/2014/main" id="{F084B59A-1537-1501-CDA8-37BC290C3F5C}"/>
                  </a:ext>
                </a:extLst>
              </p:cNvPr>
              <p:cNvSpPr/>
              <p:nvPr/>
            </p:nvSpPr>
            <p:spPr>
              <a:xfrm>
                <a:off x="3310850" y="4472948"/>
                <a:ext cx="3941378" cy="1781330"/>
              </a:xfrm>
              <a:prstGeom prst="roundRect">
                <a:avLst>
                  <a:gd name="adj" fmla="val 2978"/>
                </a:avLst>
              </a:prstGeom>
              <a:solidFill>
                <a:schemeClr val="bg1"/>
              </a:solidFill>
              <a:ln w="12700" cap="flat" cmpd="sng" algn="ctr">
                <a:noFill/>
                <a:prstDash val="solid"/>
                <a:miter lim="800000"/>
              </a:ln>
              <a:effectLst>
                <a:outerShdw dist="25400" dir="2700000" algn="tl" rotWithShape="0">
                  <a:srgbClr val="FF0033">
                    <a:alpha val="40000"/>
                  </a:srgbClr>
                </a:outerShdw>
              </a:effectLst>
            </p:spPr>
            <p:txBody>
              <a:bodyPr lIns="0" tIns="251999"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0033"/>
                    </a:solidFill>
                    <a:effectLst/>
                    <a:uLnTx/>
                    <a:uFillTx/>
                    <a:latin typeface="Meiryo" panose="020B0604030504040204" pitchFamily="34" charset="-128"/>
                    <a:ea typeface="メイリオ"/>
                    <a:cs typeface="Segoe UI" panose="020B0502040204020203" pitchFamily="34" charset="0"/>
                  </a:rPr>
                  <a:t>約</a:t>
                </a:r>
                <a:r>
                  <a:rPr kumimoji="0" lang="en-US" altLang="ja-JP" sz="3600" b="1" i="0" u="none" strike="noStrike" kern="0" cap="none" spc="-300" normalizeH="0" baseline="0" noProof="0" dirty="0">
                    <a:ln>
                      <a:noFill/>
                    </a:ln>
                    <a:solidFill>
                      <a:srgbClr val="FF0033"/>
                    </a:solidFill>
                    <a:effectLst/>
                    <a:uLnTx/>
                    <a:uFillTx/>
                    <a:latin typeface="Segoe UI" panose="020B0502040204020203" pitchFamily="34" charset="0"/>
                    <a:ea typeface="メイリオ"/>
                    <a:cs typeface="Segoe UI" panose="020B0502040204020203" pitchFamily="34" charset="0"/>
                  </a:rPr>
                  <a:t>7</a:t>
                </a:r>
                <a:r>
                  <a:rPr kumimoji="0" lang="en-US" altLang="ja-JP" sz="2400" b="1" i="0" u="none" strike="noStrike" kern="0" cap="none" spc="-300" normalizeH="0" baseline="0" noProof="0" dirty="0">
                    <a:ln>
                      <a:noFill/>
                    </a:ln>
                    <a:solidFill>
                      <a:srgbClr val="FF0033"/>
                    </a:solidFill>
                    <a:effectLst/>
                    <a:uLnTx/>
                    <a:uFillTx/>
                    <a:latin typeface="Segoe UI" panose="020B0502040204020203" pitchFamily="34" charset="0"/>
                    <a:ea typeface="メイリオ"/>
                    <a:cs typeface="Segoe UI" panose="020B0502040204020203" pitchFamily="34" charset="0"/>
                  </a:rPr>
                  <a:t>,</a:t>
                </a:r>
                <a:r>
                  <a:rPr kumimoji="0" lang="en-US" altLang="ja-JP" sz="3600" b="1" i="0" u="none" strike="noStrike" kern="0" cap="none" spc="0" normalizeH="0" baseline="0" noProof="0" dirty="0">
                    <a:ln>
                      <a:noFill/>
                    </a:ln>
                    <a:solidFill>
                      <a:srgbClr val="FF0033"/>
                    </a:solidFill>
                    <a:effectLst/>
                    <a:uLnTx/>
                    <a:uFillTx/>
                    <a:latin typeface="Segoe UI" panose="020B0502040204020203" pitchFamily="34" charset="0"/>
                    <a:ea typeface="メイリオ"/>
                    <a:cs typeface="Segoe UI" panose="020B0502040204020203" pitchFamily="34" charset="0"/>
                  </a:rPr>
                  <a:t>500</a:t>
                </a:r>
                <a:r>
                  <a:rPr kumimoji="0" lang="ja-JP" altLang="en-US" sz="1400" b="1" i="0" u="none" strike="noStrike" kern="0" cap="none" spc="0" normalizeH="0" baseline="0" noProof="0" dirty="0">
                    <a:ln>
                      <a:noFill/>
                    </a:ln>
                    <a:solidFill>
                      <a:srgbClr val="FF0033"/>
                    </a:solidFill>
                    <a:effectLst/>
                    <a:uLnTx/>
                    <a:uFillTx/>
                    <a:latin typeface="Meiryo" panose="020B0604030504040204" pitchFamily="34" charset="-128"/>
                    <a:ea typeface="メイリオ"/>
                    <a:cs typeface="Segoe UI" panose="020B0502040204020203" pitchFamily="34" charset="0"/>
                  </a:rPr>
                  <a:t>本</a:t>
                </a:r>
                <a:r>
                  <a:rPr kumimoji="0" lang="en-US" altLang="ja-JP" sz="6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Segoe UI" panose="020B0502040204020203" pitchFamily="34" charset="0"/>
                  </a:rPr>
                  <a:t>*</a:t>
                </a:r>
                <a:r>
                  <a:rPr kumimoji="0" lang="ja-JP" altLang="en-US" sz="6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Segoe UI" panose="020B0502040204020203" pitchFamily="34" charset="0"/>
                  </a:rPr>
                  <a:t>２</a:t>
                </a:r>
                <a:endParaRPr kumimoji="0" lang="ja-JP" altLang="en-US" sz="1400" b="1" i="0" u="none" strike="noStrike" kern="0" cap="none" spc="0" normalizeH="0" baseline="0" noProof="0" dirty="0">
                  <a:ln>
                    <a:noFill/>
                  </a:ln>
                  <a:solidFill>
                    <a:srgbClr val="FF0033"/>
                  </a:solidFill>
                  <a:effectLst/>
                  <a:uLnTx/>
                  <a:uFillTx/>
                  <a:latin typeface="Meiryo" panose="020B0604030504040204" pitchFamily="34" charset="-128"/>
                  <a:ea typeface="メイリオ"/>
                  <a:cs typeface="Segoe UI" panose="020B0502040204020203" pitchFamily="34" charset="0"/>
                </a:endParaRPr>
              </a:p>
            </p:txBody>
          </p:sp>
          <p:sp>
            <p:nvSpPr>
              <p:cNvPr id="27" name="フリーフォーム 41">
                <a:extLst>
                  <a:ext uri="{FF2B5EF4-FFF2-40B4-BE49-F238E27FC236}">
                    <a16:creationId xmlns:a16="http://schemas.microsoft.com/office/drawing/2014/main" id="{22D01C7E-32D5-9248-9F3D-9F3B8D50BAB3}"/>
                  </a:ext>
                </a:extLst>
              </p:cNvPr>
              <p:cNvSpPr/>
              <p:nvPr/>
            </p:nvSpPr>
            <p:spPr>
              <a:xfrm>
                <a:off x="3590136" y="4252759"/>
                <a:ext cx="3382807" cy="686659"/>
              </a:xfrm>
              <a:custGeom>
                <a:avLst/>
                <a:gdLst>
                  <a:gd name="connsiteX0" fmla="*/ 0 w 3382807"/>
                  <a:gd name="connsiteY0" fmla="*/ 292214 h 686659"/>
                  <a:gd name="connsiteX1" fmla="*/ 0 w 3382807"/>
                  <a:gd name="connsiteY1" fmla="*/ 292215 h 686659"/>
                  <a:gd name="connsiteX2" fmla="*/ 0 w 3382807"/>
                  <a:gd name="connsiteY2" fmla="*/ 292215 h 686659"/>
                  <a:gd name="connsiteX3" fmla="*/ 292215 w 3382807"/>
                  <a:gd name="connsiteY3" fmla="*/ 0 h 686659"/>
                  <a:gd name="connsiteX4" fmla="*/ 3090592 w 3382807"/>
                  <a:gd name="connsiteY4" fmla="*/ 0 h 686659"/>
                  <a:gd name="connsiteX5" fmla="*/ 3382807 w 3382807"/>
                  <a:gd name="connsiteY5" fmla="*/ 292215 h 686659"/>
                  <a:gd name="connsiteX6" fmla="*/ 3382806 w 3382807"/>
                  <a:gd name="connsiteY6" fmla="*/ 292215 h 686659"/>
                  <a:gd name="connsiteX7" fmla="*/ 3090591 w 3382807"/>
                  <a:gd name="connsiteY7" fmla="*/ 584430 h 686659"/>
                  <a:gd name="connsiteX8" fmla="*/ 1743085 w 3382807"/>
                  <a:gd name="connsiteY8" fmla="*/ 584430 h 686659"/>
                  <a:gd name="connsiteX9" fmla="*/ 1691403 w 3382807"/>
                  <a:gd name="connsiteY9" fmla="*/ 686659 h 686659"/>
                  <a:gd name="connsiteX10" fmla="*/ 1639721 w 3382807"/>
                  <a:gd name="connsiteY10" fmla="*/ 584430 h 686659"/>
                  <a:gd name="connsiteX11" fmla="*/ 292215 w 3382807"/>
                  <a:gd name="connsiteY11" fmla="*/ 584429 h 686659"/>
                  <a:gd name="connsiteX12" fmla="*/ 22964 w 3382807"/>
                  <a:gd name="connsiteY12" fmla="*/ 405957 h 686659"/>
                  <a:gd name="connsiteX13" fmla="*/ 0 w 3382807"/>
                  <a:gd name="connsiteY13" fmla="*/ 292215 h 686659"/>
                  <a:gd name="connsiteX14" fmla="*/ 22964 w 3382807"/>
                  <a:gd name="connsiteY14" fmla="*/ 178472 h 686659"/>
                  <a:gd name="connsiteX15" fmla="*/ 292215 w 3382807"/>
                  <a:gd name="connsiteY15" fmla="*/ 0 h 68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2807" h="686659">
                    <a:moveTo>
                      <a:pt x="0" y="292214"/>
                    </a:moveTo>
                    <a:lnTo>
                      <a:pt x="0" y="292215"/>
                    </a:lnTo>
                    <a:lnTo>
                      <a:pt x="0" y="292215"/>
                    </a:lnTo>
                    <a:close/>
                    <a:moveTo>
                      <a:pt x="292215" y="0"/>
                    </a:moveTo>
                    <a:lnTo>
                      <a:pt x="3090592" y="0"/>
                    </a:lnTo>
                    <a:cubicBezTo>
                      <a:pt x="3251978" y="0"/>
                      <a:pt x="3382807" y="130829"/>
                      <a:pt x="3382807" y="292215"/>
                    </a:cubicBezTo>
                    <a:lnTo>
                      <a:pt x="3382806" y="292215"/>
                    </a:lnTo>
                    <a:cubicBezTo>
                      <a:pt x="3382806" y="453601"/>
                      <a:pt x="3251977" y="584430"/>
                      <a:pt x="3090591" y="584430"/>
                    </a:cubicBezTo>
                    <a:lnTo>
                      <a:pt x="1743085" y="584430"/>
                    </a:lnTo>
                    <a:lnTo>
                      <a:pt x="1691403" y="686659"/>
                    </a:lnTo>
                    <a:lnTo>
                      <a:pt x="1639721" y="584430"/>
                    </a:lnTo>
                    <a:lnTo>
                      <a:pt x="292215" y="584429"/>
                    </a:lnTo>
                    <a:cubicBezTo>
                      <a:pt x="171176" y="584429"/>
                      <a:pt x="67324" y="510838"/>
                      <a:pt x="22964" y="405957"/>
                    </a:cubicBezTo>
                    <a:lnTo>
                      <a:pt x="0" y="292215"/>
                    </a:lnTo>
                    <a:lnTo>
                      <a:pt x="22964" y="178472"/>
                    </a:lnTo>
                    <a:cubicBezTo>
                      <a:pt x="67324" y="73591"/>
                      <a:pt x="171176" y="0"/>
                      <a:pt x="292215" y="0"/>
                    </a:cubicBezTo>
                    <a:close/>
                  </a:path>
                </a:pathLst>
              </a:custGeom>
              <a:solidFill>
                <a:srgbClr val="FF0033"/>
              </a:solidFill>
              <a:ln w="22225" cap="rnd" cmpd="sng" algn="ctr">
                <a:solidFill>
                  <a:srgbClr val="FF0033"/>
                </a:solidFill>
                <a:prstDash val="solid"/>
                <a:round/>
              </a:ln>
              <a:effectLst/>
            </p:spPr>
            <p:txBody>
              <a:bodyPr wrap="square" lIns="0" tIns="0" rIns="0" bIns="108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Yahoo!</a:t>
                </a: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a:cs typeface="+mn-cs"/>
                  </a:rPr>
                  <a:t>ニュース</a:t>
                </a: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 </a:t>
                </a: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a:cs typeface="+mn-cs"/>
                  </a:rPr>
                  <a:t>日次記事本数</a:t>
                </a:r>
              </a:p>
            </p:txBody>
          </p:sp>
        </p:grpSp>
      </p:grpSp>
      <p:grpSp>
        <p:nvGrpSpPr>
          <p:cNvPr id="30" name="グループ化 29">
            <a:extLst>
              <a:ext uri="{FF2B5EF4-FFF2-40B4-BE49-F238E27FC236}">
                <a16:creationId xmlns:a16="http://schemas.microsoft.com/office/drawing/2014/main" id="{002E9BE1-FEBE-1FAD-7545-E28E1CC2550C}"/>
              </a:ext>
            </a:extLst>
          </p:cNvPr>
          <p:cNvGrpSpPr/>
          <p:nvPr/>
        </p:nvGrpSpPr>
        <p:grpSpPr>
          <a:xfrm>
            <a:off x="9340389" y="4200739"/>
            <a:ext cx="1969295" cy="998357"/>
            <a:chOff x="3058897" y="2677203"/>
            <a:chExt cx="3941378" cy="2001519"/>
          </a:xfrm>
        </p:grpSpPr>
        <p:sp>
          <p:nvSpPr>
            <p:cNvPr id="31" name="角丸四角形 22">
              <a:extLst>
                <a:ext uri="{FF2B5EF4-FFF2-40B4-BE49-F238E27FC236}">
                  <a16:creationId xmlns:a16="http://schemas.microsoft.com/office/drawing/2014/main" id="{73AD342D-E973-4228-E636-0135830C8A43}"/>
                </a:ext>
              </a:extLst>
            </p:cNvPr>
            <p:cNvSpPr/>
            <p:nvPr/>
          </p:nvSpPr>
          <p:spPr>
            <a:xfrm>
              <a:off x="3058897" y="2897392"/>
              <a:ext cx="3941378" cy="1781330"/>
            </a:xfrm>
            <a:prstGeom prst="roundRect">
              <a:avLst>
                <a:gd name="adj" fmla="val 2978"/>
              </a:avLst>
            </a:prstGeom>
            <a:solidFill>
              <a:schemeClr val="bg1"/>
            </a:solidFill>
            <a:ln w="12700" cap="flat" cmpd="sng" algn="ctr">
              <a:noFill/>
              <a:prstDash val="solid"/>
              <a:miter lim="800000"/>
            </a:ln>
            <a:effectLst>
              <a:outerShdw dist="25400" dir="2700000" algn="tl" rotWithShape="0">
                <a:srgbClr val="06C755">
                  <a:alpha val="40000"/>
                </a:srgbClr>
              </a:outerShdw>
            </a:effectLst>
          </p:spPr>
          <p:txBody>
            <a:bodyPr lIns="0" tIns="251999"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6C755"/>
                  </a:solidFill>
                  <a:effectLst/>
                  <a:uLnTx/>
                  <a:uFillTx/>
                  <a:latin typeface="Meiryo" panose="020B0604030504040204" pitchFamily="34" charset="-128"/>
                  <a:ea typeface="メイリオ"/>
                  <a:cs typeface="Segoe UI" panose="020B0502040204020203" pitchFamily="34" charset="0"/>
                </a:rPr>
                <a:t>約</a:t>
              </a:r>
              <a:r>
                <a:rPr kumimoji="0" lang="en-US" altLang="ja-JP" sz="3600" b="1" i="0" u="none" strike="noStrike" kern="0" cap="none" spc="-300" normalizeH="0" baseline="0" noProof="0" dirty="0">
                  <a:ln>
                    <a:noFill/>
                  </a:ln>
                  <a:solidFill>
                    <a:srgbClr val="06C755"/>
                  </a:solidFill>
                  <a:effectLst/>
                  <a:uLnTx/>
                  <a:uFillTx/>
                  <a:latin typeface="Segoe UI" panose="020B0502040204020203" pitchFamily="34" charset="0"/>
                  <a:ea typeface="メイリオ"/>
                  <a:cs typeface="Segoe UI" panose="020B0502040204020203" pitchFamily="34" charset="0"/>
                </a:rPr>
                <a:t>3</a:t>
              </a:r>
              <a:r>
                <a:rPr kumimoji="0" lang="en-US" altLang="ja-JP" sz="2400" b="1" i="0" u="none" strike="noStrike" kern="0" cap="none" spc="-300" normalizeH="0" baseline="0" noProof="0" dirty="0">
                  <a:ln>
                    <a:noFill/>
                  </a:ln>
                  <a:solidFill>
                    <a:srgbClr val="06C755"/>
                  </a:solidFill>
                  <a:effectLst/>
                  <a:uLnTx/>
                  <a:uFillTx/>
                  <a:latin typeface="Segoe UI" panose="020B0502040204020203" pitchFamily="34" charset="0"/>
                  <a:ea typeface="メイリオ"/>
                  <a:cs typeface="Segoe UI" panose="020B0502040204020203" pitchFamily="34" charset="0"/>
                </a:rPr>
                <a:t>,</a:t>
              </a:r>
              <a:r>
                <a:rPr kumimoji="0" lang="en-US" altLang="ja-JP" sz="3600" b="1" i="0" u="none" strike="noStrike" kern="0" cap="none" spc="0" normalizeH="0" baseline="0" noProof="0" dirty="0">
                  <a:ln>
                    <a:noFill/>
                  </a:ln>
                  <a:solidFill>
                    <a:srgbClr val="06C755"/>
                  </a:solidFill>
                  <a:effectLst/>
                  <a:uLnTx/>
                  <a:uFillTx/>
                  <a:latin typeface="Segoe UI" panose="020B0502040204020203" pitchFamily="34" charset="0"/>
                  <a:ea typeface="メイリオ"/>
                  <a:cs typeface="Segoe UI" panose="020B0502040204020203" pitchFamily="34" charset="0"/>
                </a:rPr>
                <a:t>900</a:t>
              </a:r>
              <a:r>
                <a:rPr kumimoji="0" lang="ja-JP" altLang="en-US" sz="1400" b="1" i="0" u="none" strike="noStrike" kern="0" cap="none" spc="0" normalizeH="0" baseline="0" noProof="0" dirty="0">
                  <a:ln>
                    <a:noFill/>
                  </a:ln>
                  <a:solidFill>
                    <a:srgbClr val="06C755"/>
                  </a:solidFill>
                  <a:effectLst/>
                  <a:uLnTx/>
                  <a:uFillTx/>
                  <a:latin typeface="Meiryo" panose="020B0604030504040204" pitchFamily="34" charset="-128"/>
                  <a:ea typeface="メイリオ"/>
                  <a:cs typeface="Segoe UI" panose="020B0502040204020203" pitchFamily="34" charset="0"/>
                </a:rPr>
                <a:t>万人</a:t>
              </a:r>
            </a:p>
          </p:txBody>
        </p:sp>
        <p:sp>
          <p:nvSpPr>
            <p:cNvPr id="32" name="フリーフォーム 23">
              <a:extLst>
                <a:ext uri="{FF2B5EF4-FFF2-40B4-BE49-F238E27FC236}">
                  <a16:creationId xmlns:a16="http://schemas.microsoft.com/office/drawing/2014/main" id="{5E2341D0-D0EC-FF41-22A0-EDD73ED4DDD0}"/>
                </a:ext>
              </a:extLst>
            </p:cNvPr>
            <p:cNvSpPr/>
            <p:nvPr/>
          </p:nvSpPr>
          <p:spPr>
            <a:xfrm>
              <a:off x="3338183" y="2677203"/>
              <a:ext cx="3382807" cy="686659"/>
            </a:xfrm>
            <a:custGeom>
              <a:avLst/>
              <a:gdLst>
                <a:gd name="connsiteX0" fmla="*/ 0 w 3382807"/>
                <a:gd name="connsiteY0" fmla="*/ 292214 h 686659"/>
                <a:gd name="connsiteX1" fmla="*/ 0 w 3382807"/>
                <a:gd name="connsiteY1" fmla="*/ 292215 h 686659"/>
                <a:gd name="connsiteX2" fmla="*/ 0 w 3382807"/>
                <a:gd name="connsiteY2" fmla="*/ 292215 h 686659"/>
                <a:gd name="connsiteX3" fmla="*/ 292215 w 3382807"/>
                <a:gd name="connsiteY3" fmla="*/ 0 h 686659"/>
                <a:gd name="connsiteX4" fmla="*/ 3090592 w 3382807"/>
                <a:gd name="connsiteY4" fmla="*/ 0 h 686659"/>
                <a:gd name="connsiteX5" fmla="*/ 3382807 w 3382807"/>
                <a:gd name="connsiteY5" fmla="*/ 292215 h 686659"/>
                <a:gd name="connsiteX6" fmla="*/ 3382806 w 3382807"/>
                <a:gd name="connsiteY6" fmla="*/ 292215 h 686659"/>
                <a:gd name="connsiteX7" fmla="*/ 3090591 w 3382807"/>
                <a:gd name="connsiteY7" fmla="*/ 584430 h 686659"/>
                <a:gd name="connsiteX8" fmla="*/ 1743085 w 3382807"/>
                <a:gd name="connsiteY8" fmla="*/ 584430 h 686659"/>
                <a:gd name="connsiteX9" fmla="*/ 1691403 w 3382807"/>
                <a:gd name="connsiteY9" fmla="*/ 686659 h 686659"/>
                <a:gd name="connsiteX10" fmla="*/ 1639721 w 3382807"/>
                <a:gd name="connsiteY10" fmla="*/ 584430 h 686659"/>
                <a:gd name="connsiteX11" fmla="*/ 292215 w 3382807"/>
                <a:gd name="connsiteY11" fmla="*/ 584429 h 686659"/>
                <a:gd name="connsiteX12" fmla="*/ 22964 w 3382807"/>
                <a:gd name="connsiteY12" fmla="*/ 405957 h 686659"/>
                <a:gd name="connsiteX13" fmla="*/ 0 w 3382807"/>
                <a:gd name="connsiteY13" fmla="*/ 292215 h 686659"/>
                <a:gd name="connsiteX14" fmla="*/ 22964 w 3382807"/>
                <a:gd name="connsiteY14" fmla="*/ 178472 h 686659"/>
                <a:gd name="connsiteX15" fmla="*/ 292215 w 3382807"/>
                <a:gd name="connsiteY15" fmla="*/ 0 h 686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82807" h="686659">
                  <a:moveTo>
                    <a:pt x="0" y="292214"/>
                  </a:moveTo>
                  <a:lnTo>
                    <a:pt x="0" y="292215"/>
                  </a:lnTo>
                  <a:lnTo>
                    <a:pt x="0" y="292215"/>
                  </a:lnTo>
                  <a:close/>
                  <a:moveTo>
                    <a:pt x="292215" y="0"/>
                  </a:moveTo>
                  <a:lnTo>
                    <a:pt x="3090592" y="0"/>
                  </a:lnTo>
                  <a:cubicBezTo>
                    <a:pt x="3251978" y="0"/>
                    <a:pt x="3382807" y="130829"/>
                    <a:pt x="3382807" y="292215"/>
                  </a:cubicBezTo>
                  <a:lnTo>
                    <a:pt x="3382806" y="292215"/>
                  </a:lnTo>
                  <a:cubicBezTo>
                    <a:pt x="3382806" y="453601"/>
                    <a:pt x="3251977" y="584430"/>
                    <a:pt x="3090591" y="584430"/>
                  </a:cubicBezTo>
                  <a:lnTo>
                    <a:pt x="1743085" y="584430"/>
                  </a:lnTo>
                  <a:lnTo>
                    <a:pt x="1691403" y="686659"/>
                  </a:lnTo>
                  <a:lnTo>
                    <a:pt x="1639721" y="584430"/>
                  </a:lnTo>
                  <a:lnTo>
                    <a:pt x="292215" y="584429"/>
                  </a:lnTo>
                  <a:cubicBezTo>
                    <a:pt x="171176" y="584429"/>
                    <a:pt x="67324" y="510838"/>
                    <a:pt x="22964" y="405957"/>
                  </a:cubicBezTo>
                  <a:lnTo>
                    <a:pt x="0" y="292215"/>
                  </a:lnTo>
                  <a:lnTo>
                    <a:pt x="22964" y="178472"/>
                  </a:lnTo>
                  <a:cubicBezTo>
                    <a:pt x="67324" y="73591"/>
                    <a:pt x="171176" y="0"/>
                    <a:pt x="292215" y="0"/>
                  </a:cubicBezTo>
                  <a:close/>
                </a:path>
              </a:pathLst>
            </a:custGeom>
            <a:solidFill>
              <a:srgbClr val="06C755"/>
            </a:solidFill>
            <a:ln w="22225" cap="rnd" cmpd="sng" algn="ctr">
              <a:solidFill>
                <a:srgbClr val="06C755"/>
              </a:solidFill>
              <a:prstDash val="solid"/>
              <a:round/>
            </a:ln>
            <a:effectLst/>
          </p:spPr>
          <p:txBody>
            <a:bodyPr wrap="square" lIns="0" tIns="0" rIns="0" bIns="72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t>LINE NEWS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a:ln>
                    <a:noFill/>
                  </a:ln>
                  <a:solidFill>
                    <a:srgbClr val="FFFFFF"/>
                  </a:solidFill>
                  <a:effectLst/>
                  <a:uLnTx/>
                  <a:uFillTx/>
                  <a:latin typeface="Meiryo" panose="020B0604030504040204" pitchFamily="34" charset="-128"/>
                  <a:ea typeface="メイリオ"/>
                  <a:cs typeface="+mn-cs"/>
                </a:rPr>
                <a:t>公式アカウント登録者数</a:t>
              </a:r>
            </a:p>
          </p:txBody>
        </p:sp>
      </p:grpSp>
      <p:pic>
        <p:nvPicPr>
          <p:cNvPr id="33" name="図 32" descr="グラフィカル ユーザー インターフェイス, Web サイト&#10;&#10;自動的に生成された説明">
            <a:extLst>
              <a:ext uri="{FF2B5EF4-FFF2-40B4-BE49-F238E27FC236}">
                <a16:creationId xmlns:a16="http://schemas.microsoft.com/office/drawing/2014/main" id="{AF890213-4B49-BC8B-2CF7-623C3BDD008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558745" y="3733227"/>
            <a:ext cx="1171516" cy="2285132"/>
          </a:xfrm>
          <a:prstGeom prst="roundRect">
            <a:avLst>
              <a:gd name="adj" fmla="val 5640"/>
            </a:avLst>
          </a:prstGeom>
          <a:ln w="63500">
            <a:gradFill flip="none" rotWithShape="1">
              <a:gsLst>
                <a:gs pos="0">
                  <a:srgbClr val="727272"/>
                </a:gs>
                <a:gs pos="23000">
                  <a:srgbClr val="484848"/>
                </a:gs>
                <a:gs pos="68000">
                  <a:srgbClr val="000000"/>
                </a:gs>
                <a:gs pos="100000">
                  <a:schemeClr val="tx1"/>
                </a:gs>
              </a:gsLst>
              <a:path path="circle">
                <a:fillToRect r="100000" b="100000"/>
              </a:path>
              <a:tileRect l="-100000" t="-100000"/>
            </a:gradFill>
          </a:ln>
          <a:effectLst>
            <a:outerShdw blurRad="190500" dist="38100" dir="2700000" algn="tl" rotWithShape="0">
              <a:schemeClr val="tx1">
                <a:alpha val="30000"/>
              </a:schemeClr>
            </a:outerShdw>
          </a:effectLst>
        </p:spPr>
      </p:pic>
    </p:spTree>
    <p:extLst>
      <p:ext uri="{BB962C8B-B14F-4D97-AF65-F5344CB8AC3E}">
        <p14:creationId xmlns:p14="http://schemas.microsoft.com/office/powerpoint/2010/main" val="4628715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正方形/長方形 28">
            <a:extLst>
              <a:ext uri="{FF2B5EF4-FFF2-40B4-BE49-F238E27FC236}">
                <a16:creationId xmlns:a16="http://schemas.microsoft.com/office/drawing/2014/main" id="{64C250C9-871A-7C63-CC97-850AAD9697AE}"/>
              </a:ext>
            </a:extLst>
          </p:cNvPr>
          <p:cNvSpPr/>
          <p:nvPr/>
        </p:nvSpPr>
        <p:spPr>
          <a:xfrm>
            <a:off x="4422829" y="1893474"/>
            <a:ext cx="3168036" cy="4628349"/>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正方形/長方形 2">
            <a:extLst>
              <a:ext uri="{FF2B5EF4-FFF2-40B4-BE49-F238E27FC236}">
                <a16:creationId xmlns:a16="http://schemas.microsoft.com/office/drawing/2014/main" id="{3780045F-CAAC-3072-8646-A9FC3B3CF1D1}"/>
              </a:ext>
            </a:extLst>
          </p:cNvPr>
          <p:cNvSpPr/>
          <p:nvPr/>
        </p:nvSpPr>
        <p:spPr>
          <a:xfrm>
            <a:off x="1061064" y="1893474"/>
            <a:ext cx="3168036" cy="4628349"/>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1F906A67-6872-4F16-79C1-FE81CD3E4AD2}"/>
              </a:ext>
            </a:extLst>
          </p:cNvPr>
          <p:cNvSpPr/>
          <p:nvPr/>
        </p:nvSpPr>
        <p:spPr>
          <a:xfrm>
            <a:off x="7717971" y="1966685"/>
            <a:ext cx="3178629" cy="4527248"/>
          </a:xfrm>
          <a:prstGeom prst="rect">
            <a:avLst/>
          </a:prstGeom>
          <a:solidFill>
            <a:srgbClr val="E6FEF0"/>
          </a:solidFill>
          <a:ln w="28575">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テキスト プレースホルダー 1">
            <a:extLst>
              <a:ext uri="{FF2B5EF4-FFF2-40B4-BE49-F238E27FC236}">
                <a16:creationId xmlns:a16="http://schemas.microsoft.com/office/drawing/2014/main" id="{B24054D7-6341-B8E1-B84D-9C9D7FAEB837}"/>
              </a:ext>
            </a:extLst>
          </p:cNvPr>
          <p:cNvSpPr>
            <a:spLocks noGrp="1"/>
          </p:cNvSpPr>
          <p:nvPr>
            <p:ph type="body" sz="quarter" idx="10"/>
          </p:nvPr>
        </p:nvSpPr>
        <p:spPr>
          <a:xfrm>
            <a:off x="479425" y="252000"/>
            <a:ext cx="8640911" cy="335028"/>
          </a:xfrm>
        </p:spPr>
        <p:txBody>
          <a:bodyPr/>
          <a:lstStyle/>
          <a:p>
            <a:r>
              <a:rPr kumimoji="1" lang="en-US" altLang="ja-JP" dirty="0"/>
              <a:t>LY</a:t>
            </a:r>
            <a:r>
              <a:rPr kumimoji="1" lang="ja-JP" altLang="en-US" dirty="0"/>
              <a:t>ニュースメディア広告商品ラインナップ</a:t>
            </a:r>
          </a:p>
        </p:txBody>
      </p:sp>
      <p:pic>
        <p:nvPicPr>
          <p:cNvPr id="6" name="図 5">
            <a:extLst>
              <a:ext uri="{FF2B5EF4-FFF2-40B4-BE49-F238E27FC236}">
                <a16:creationId xmlns:a16="http://schemas.microsoft.com/office/drawing/2014/main" id="{E73B3669-CAB0-92B6-FCC2-BDB46B73F862}"/>
              </a:ext>
            </a:extLst>
          </p:cNvPr>
          <p:cNvPicPr>
            <a:picLocks noChangeAspect="1"/>
          </p:cNvPicPr>
          <p:nvPr/>
        </p:nvPicPr>
        <p:blipFill>
          <a:blip r:embed="rId2"/>
          <a:stretch>
            <a:fillRect/>
          </a:stretch>
        </p:blipFill>
        <p:spPr>
          <a:xfrm>
            <a:off x="1873835" y="2667200"/>
            <a:ext cx="1825636" cy="2978670"/>
          </a:xfrm>
          <a:prstGeom prst="rect">
            <a:avLst/>
          </a:prstGeom>
        </p:spPr>
      </p:pic>
      <p:pic>
        <p:nvPicPr>
          <p:cNvPr id="7" name="図 6" descr="グラフィカル ユーザー インターフェイス が含まれている画像&#10;&#10;自動的に生成された説明">
            <a:extLst>
              <a:ext uri="{FF2B5EF4-FFF2-40B4-BE49-F238E27FC236}">
                <a16:creationId xmlns:a16="http://schemas.microsoft.com/office/drawing/2014/main" id="{14B761DA-6BCD-796B-765D-913B91D849A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11820" y="2617026"/>
            <a:ext cx="2080425" cy="3101077"/>
          </a:xfrm>
          <a:prstGeom prst="rect">
            <a:avLst/>
          </a:prstGeom>
          <a:effectLst/>
        </p:spPr>
      </p:pic>
      <p:grpSp>
        <p:nvGrpSpPr>
          <p:cNvPr id="8" name="グループ化 7">
            <a:extLst>
              <a:ext uri="{FF2B5EF4-FFF2-40B4-BE49-F238E27FC236}">
                <a16:creationId xmlns:a16="http://schemas.microsoft.com/office/drawing/2014/main" id="{4B22E6BC-7899-0580-9C26-D14E9F1EE3EE}"/>
              </a:ext>
            </a:extLst>
          </p:cNvPr>
          <p:cNvGrpSpPr>
            <a:grpSpLocks noChangeAspect="1"/>
          </p:cNvGrpSpPr>
          <p:nvPr/>
        </p:nvGrpSpPr>
        <p:grpSpPr>
          <a:xfrm>
            <a:off x="8361063" y="2692815"/>
            <a:ext cx="1944844" cy="2997499"/>
            <a:chOff x="3101763" y="1851267"/>
            <a:chExt cx="1980000" cy="3051683"/>
          </a:xfrm>
        </p:grpSpPr>
        <p:sp>
          <p:nvSpPr>
            <p:cNvPr id="9" name="Round Same Side Corner Rectangle 18">
              <a:extLst>
                <a:ext uri="{FF2B5EF4-FFF2-40B4-BE49-F238E27FC236}">
                  <a16:creationId xmlns:a16="http://schemas.microsoft.com/office/drawing/2014/main" id="{6ED30F67-5367-F077-6B51-C896301DC7A9}"/>
                </a:ext>
              </a:extLst>
            </p:cNvPr>
            <p:cNvSpPr/>
            <p:nvPr/>
          </p:nvSpPr>
          <p:spPr>
            <a:xfrm>
              <a:off x="3245994"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0" name="図 9" descr="グラフィカル ユーザー インターフェイス, Web サイト&#10;&#10;自動的に生成された説明">
              <a:extLst>
                <a:ext uri="{FF2B5EF4-FFF2-40B4-BE49-F238E27FC236}">
                  <a16:creationId xmlns:a16="http://schemas.microsoft.com/office/drawing/2014/main" id="{09EEC9B1-9272-C86B-4D62-9A5DA7F6A9A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80713" y="2185048"/>
              <a:ext cx="1424063" cy="2451804"/>
            </a:xfrm>
            <a:prstGeom prst="rect">
              <a:avLst/>
            </a:prstGeom>
          </p:spPr>
        </p:pic>
        <p:pic>
          <p:nvPicPr>
            <p:cNvPr id="11" name="図 10" descr="グラフィカル ユーザー インターフェイス, Web サイト&#10;&#10;自動的に生成された説明">
              <a:extLst>
                <a:ext uri="{FF2B5EF4-FFF2-40B4-BE49-F238E27FC236}">
                  <a16:creationId xmlns:a16="http://schemas.microsoft.com/office/drawing/2014/main" id="{D56E2284-E2D7-FA23-4F68-75E532E58F2D}"/>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101763" y="3113453"/>
              <a:ext cx="1980000" cy="1789497"/>
            </a:xfrm>
            <a:prstGeom prst="rect">
              <a:avLst/>
            </a:prstGeom>
            <a:effectLst>
              <a:outerShdw dist="25400" dir="2700000" algn="ctr" rotWithShape="0">
                <a:schemeClr val="accent5">
                  <a:lumMod val="75000"/>
                  <a:alpha val="40000"/>
                </a:schemeClr>
              </a:outerShdw>
            </a:effectLst>
          </p:spPr>
        </p:pic>
        <p:sp>
          <p:nvSpPr>
            <p:cNvPr id="12" name="object 20">
              <a:extLst>
                <a:ext uri="{FF2B5EF4-FFF2-40B4-BE49-F238E27FC236}">
                  <a16:creationId xmlns:a16="http://schemas.microsoft.com/office/drawing/2014/main" id="{D57CBC82-FFE6-6C1D-CDD2-3ED9FB9FE5F8}"/>
                </a:ext>
              </a:extLst>
            </p:cNvPr>
            <p:cNvSpPr/>
            <p:nvPr/>
          </p:nvSpPr>
          <p:spPr>
            <a:xfrm>
              <a:off x="3105289" y="3481843"/>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3" name="object 21">
              <a:extLst>
                <a:ext uri="{FF2B5EF4-FFF2-40B4-BE49-F238E27FC236}">
                  <a16:creationId xmlns:a16="http://schemas.microsoft.com/office/drawing/2014/main" id="{C2B51B88-523E-E7E7-4C48-13D9D7B73A9C}"/>
                </a:ext>
              </a:extLst>
            </p:cNvPr>
            <p:cNvSpPr/>
            <p:nvPr/>
          </p:nvSpPr>
          <p:spPr>
            <a:xfrm>
              <a:off x="3840239" y="4625611"/>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grpSp>
        <p:nvGrpSpPr>
          <p:cNvPr id="14" name="グループ化 13">
            <a:extLst>
              <a:ext uri="{FF2B5EF4-FFF2-40B4-BE49-F238E27FC236}">
                <a16:creationId xmlns:a16="http://schemas.microsoft.com/office/drawing/2014/main" id="{9DF7C101-E001-224B-107F-40A115DB60DD}"/>
              </a:ext>
            </a:extLst>
          </p:cNvPr>
          <p:cNvGrpSpPr>
            <a:grpSpLocks noChangeAspect="1"/>
          </p:cNvGrpSpPr>
          <p:nvPr/>
        </p:nvGrpSpPr>
        <p:grpSpPr>
          <a:xfrm>
            <a:off x="5060200" y="2670147"/>
            <a:ext cx="1931552" cy="2988133"/>
            <a:chOff x="769474" y="1851267"/>
            <a:chExt cx="2014502" cy="3116457"/>
          </a:xfrm>
        </p:grpSpPr>
        <p:sp>
          <p:nvSpPr>
            <p:cNvPr id="15" name="Round Same Side Corner Rectangle 18">
              <a:extLst>
                <a:ext uri="{FF2B5EF4-FFF2-40B4-BE49-F238E27FC236}">
                  <a16:creationId xmlns:a16="http://schemas.microsoft.com/office/drawing/2014/main" id="{B7BCEE8D-611C-4756-1A7F-D6F1E6F17986}"/>
                </a:ext>
              </a:extLst>
            </p:cNvPr>
            <p:cNvSpPr/>
            <p:nvPr/>
          </p:nvSpPr>
          <p:spPr>
            <a:xfrm>
              <a:off x="934481"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6" name="図 15">
              <a:extLst>
                <a:ext uri="{FF2B5EF4-FFF2-40B4-BE49-F238E27FC236}">
                  <a16:creationId xmlns:a16="http://schemas.microsoft.com/office/drawing/2014/main" id="{146DDA5F-7DF9-18A1-591F-E95CDFA87A2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7450" y="2232571"/>
              <a:ext cx="1425600" cy="366852"/>
            </a:xfrm>
            <a:prstGeom prst="rect">
              <a:avLst/>
            </a:prstGeom>
          </p:spPr>
        </p:pic>
        <p:pic>
          <p:nvPicPr>
            <p:cNvPr id="17" name="図 16">
              <a:extLst>
                <a:ext uri="{FF2B5EF4-FFF2-40B4-BE49-F238E27FC236}">
                  <a16:creationId xmlns:a16="http://schemas.microsoft.com/office/drawing/2014/main" id="{86ADE452-EF0E-660D-4901-5E26EEBE1032}"/>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067450" y="2599423"/>
              <a:ext cx="1425600" cy="1560206"/>
            </a:xfrm>
            <a:prstGeom prst="rect">
              <a:avLst/>
            </a:prstGeom>
          </p:spPr>
        </p:pic>
        <p:pic>
          <p:nvPicPr>
            <p:cNvPr id="18" name="図 17">
              <a:extLst>
                <a:ext uri="{FF2B5EF4-FFF2-40B4-BE49-F238E27FC236}">
                  <a16:creationId xmlns:a16="http://schemas.microsoft.com/office/drawing/2014/main" id="{CA4357CF-2110-D2B0-16B5-B3A50AF835C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100" t="15558" r="1378" b="69756"/>
            <a:stretch/>
          </p:blipFill>
          <p:spPr>
            <a:xfrm>
              <a:off x="803976" y="3160976"/>
              <a:ext cx="1980000" cy="1789497"/>
            </a:xfrm>
            <a:prstGeom prst="rect">
              <a:avLst/>
            </a:prstGeom>
            <a:ln w="15875">
              <a:solidFill>
                <a:schemeClr val="accent5"/>
              </a:solidFill>
            </a:ln>
            <a:effectLst>
              <a:outerShdw dist="25400" dir="2700000" algn="tl" rotWithShape="0">
                <a:schemeClr val="accent5">
                  <a:lumMod val="75000"/>
                  <a:alpha val="40000"/>
                </a:schemeClr>
              </a:outerShdw>
            </a:effectLst>
          </p:spPr>
        </p:pic>
        <p:sp>
          <p:nvSpPr>
            <p:cNvPr id="19" name="object 20">
              <a:extLst>
                <a:ext uri="{FF2B5EF4-FFF2-40B4-BE49-F238E27FC236}">
                  <a16:creationId xmlns:a16="http://schemas.microsoft.com/office/drawing/2014/main" id="{004C0C15-96BF-37F3-4750-4437DD216DEC}"/>
                </a:ext>
              </a:extLst>
            </p:cNvPr>
            <p:cNvSpPr/>
            <p:nvPr/>
          </p:nvSpPr>
          <p:spPr>
            <a:xfrm>
              <a:off x="769474"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3"/>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sp>
        <p:nvSpPr>
          <p:cNvPr id="20" name="角丸四角形 7">
            <a:extLst>
              <a:ext uri="{FF2B5EF4-FFF2-40B4-BE49-F238E27FC236}">
                <a16:creationId xmlns:a16="http://schemas.microsoft.com/office/drawing/2014/main" id="{8758FDBC-9F5A-5C86-409A-9335D945E5DA}"/>
              </a:ext>
            </a:extLst>
          </p:cNvPr>
          <p:cNvSpPr/>
          <p:nvPr/>
        </p:nvSpPr>
        <p:spPr>
          <a:xfrm>
            <a:off x="4441370" y="1663795"/>
            <a:ext cx="3136048" cy="702363"/>
          </a:xfrm>
          <a:prstGeom prst="roundRect">
            <a:avLst>
              <a:gd name="adj" fmla="val 50000"/>
            </a:avLst>
          </a:prstGeom>
          <a:solidFill>
            <a:schemeClr val="bg1"/>
          </a:solid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rPr>
              <a:t>Yahoo! JAPAN</a:t>
            </a:r>
            <a:r>
              <a:rPr lang="ja-JP" altLang="en-US" sz="1400" b="1" kern="0" dirty="0">
                <a:solidFill>
                  <a:srgbClr val="C00000"/>
                </a:solidFill>
                <a:latin typeface="メイリオ"/>
                <a:ea typeface="メイリオ"/>
                <a:cs typeface="Arial"/>
                <a:sym typeface="Arial"/>
              </a:rPr>
              <a:t> </a:t>
            </a:r>
            <a:endParaRPr lang="en-US" altLang="ja-JP" sz="1400" b="1" kern="0" dirty="0">
              <a:solidFill>
                <a:srgbClr val="C00000"/>
              </a:solidFill>
              <a:latin typeface="メイリオ"/>
              <a:ea typeface="メイリオ"/>
              <a:cs typeface="Arial"/>
              <a:sym typeface="Arial"/>
            </a:endParaRPr>
          </a:p>
          <a:p>
            <a:pPr algn="ctr">
              <a:buClr>
                <a:srgbClr val="000000"/>
              </a:buClr>
              <a:defRPr/>
            </a:pPr>
            <a:r>
              <a:rPr lang="ja-JP" altLang="en-US" sz="1400" b="1" kern="0" dirty="0">
                <a:solidFill>
                  <a:srgbClr val="C00000"/>
                </a:solidFill>
                <a:latin typeface="メイリオ"/>
                <a:ea typeface="メイリオ"/>
                <a:cs typeface="Arial"/>
                <a:sym typeface="Arial"/>
              </a:rPr>
              <a:t>トピックス</a:t>
            </a:r>
            <a:r>
              <a:rPr lang="en-US" altLang="ja-JP" sz="1400" b="1" kern="0" dirty="0">
                <a:solidFill>
                  <a:srgbClr val="C00000"/>
                </a:solidFill>
                <a:latin typeface="メイリオ"/>
                <a:ea typeface="メイリオ"/>
                <a:cs typeface="Arial"/>
                <a:sym typeface="Arial"/>
              </a:rPr>
              <a:t>PR</a:t>
            </a:r>
            <a:endPar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endParaRPr>
          </a:p>
        </p:txBody>
      </p:sp>
      <p:sp>
        <p:nvSpPr>
          <p:cNvPr id="21" name="角丸四角形 7">
            <a:extLst>
              <a:ext uri="{FF2B5EF4-FFF2-40B4-BE49-F238E27FC236}">
                <a16:creationId xmlns:a16="http://schemas.microsoft.com/office/drawing/2014/main" id="{93952933-2A96-C604-E693-B7EB6218B956}"/>
              </a:ext>
            </a:extLst>
          </p:cNvPr>
          <p:cNvSpPr/>
          <p:nvPr/>
        </p:nvSpPr>
        <p:spPr>
          <a:xfrm>
            <a:off x="7741462" y="1663796"/>
            <a:ext cx="3128210" cy="686722"/>
          </a:xfrm>
          <a:prstGeom prst="roundRect">
            <a:avLst>
              <a:gd name="adj" fmla="val 50000"/>
            </a:avLst>
          </a:prstGeom>
          <a:solidFill>
            <a:schemeClr val="bg1"/>
          </a:solidFill>
          <a:ln w="19050">
            <a:solidFill>
              <a:srgbClr val="33CC33"/>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lang="en-US" altLang="ja-JP" sz="1400" b="1" kern="0" dirty="0">
                <a:solidFill>
                  <a:srgbClr val="33CC33"/>
                </a:solidFill>
                <a:latin typeface="メイリオ"/>
                <a:ea typeface="メイリオ"/>
                <a:cs typeface="Arial"/>
                <a:sym typeface="Arial"/>
              </a:rPr>
              <a:t>LINE NEWS </a:t>
            </a:r>
          </a:p>
          <a:p>
            <a:pPr algn="ctr">
              <a:buClr>
                <a:srgbClr val="000000"/>
              </a:buClr>
              <a:defRPr/>
            </a:pPr>
            <a:r>
              <a:rPr lang="en-US" altLang="ja-JP" sz="1400" b="1" kern="0" dirty="0">
                <a:solidFill>
                  <a:srgbClr val="33CC33"/>
                </a:solidFill>
                <a:latin typeface="メイリオ"/>
                <a:ea typeface="メイリオ"/>
                <a:cs typeface="Arial"/>
                <a:sym typeface="Arial"/>
              </a:rPr>
              <a:t>DIGEST Spot </a:t>
            </a:r>
            <a:endParaRPr kumimoji="1" lang="en-US" altLang="ja-JP" sz="1400" b="1" i="0" u="none" strike="noStrike" kern="0" cap="none" spc="0" normalizeH="0" baseline="0" noProof="0" dirty="0">
              <a:ln>
                <a:noFill/>
              </a:ln>
              <a:solidFill>
                <a:srgbClr val="33CC33"/>
              </a:solidFill>
              <a:effectLst/>
              <a:uLnTx/>
              <a:uFillTx/>
              <a:latin typeface="メイリオ"/>
              <a:ea typeface="メイリオ"/>
              <a:cs typeface="Arial"/>
              <a:sym typeface="Arial"/>
            </a:endParaRPr>
          </a:p>
        </p:txBody>
      </p:sp>
      <p:sp>
        <p:nvSpPr>
          <p:cNvPr id="22" name="角丸四角形 7">
            <a:extLst>
              <a:ext uri="{FF2B5EF4-FFF2-40B4-BE49-F238E27FC236}">
                <a16:creationId xmlns:a16="http://schemas.microsoft.com/office/drawing/2014/main" id="{4690F903-E9CE-C53D-87CC-98BAC893C60E}"/>
              </a:ext>
            </a:extLst>
          </p:cNvPr>
          <p:cNvSpPr/>
          <p:nvPr/>
        </p:nvSpPr>
        <p:spPr>
          <a:xfrm>
            <a:off x="1106904" y="1636295"/>
            <a:ext cx="3135085" cy="743936"/>
          </a:xfrm>
          <a:prstGeom prst="roundRect">
            <a:avLst>
              <a:gd name="adj" fmla="val 50000"/>
            </a:avLst>
          </a:prstGeom>
          <a:solidFill>
            <a:schemeClr val="bg1"/>
          </a:solid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rPr>
              <a:t>Yahoo! JAPAN</a:t>
            </a:r>
          </a:p>
          <a:p>
            <a:pPr algn="ctr">
              <a:buClr>
                <a:srgbClr val="000000"/>
              </a:buClr>
              <a:defRPr/>
            </a:pPr>
            <a:r>
              <a:rPr lang="ja-JP" altLang="en-US" sz="1400" b="1" kern="0" dirty="0">
                <a:solidFill>
                  <a:srgbClr val="C00000"/>
                </a:solidFill>
                <a:latin typeface="メイリオ"/>
                <a:ea typeface="メイリオ"/>
                <a:cs typeface="Arial"/>
                <a:sym typeface="Arial"/>
              </a:rPr>
              <a:t> ブランドパネル</a:t>
            </a:r>
            <a:r>
              <a:rPr lang="en-US" altLang="ja-JP" sz="1400" b="1" kern="0" dirty="0">
                <a:solidFill>
                  <a:srgbClr val="C00000"/>
                </a:solidFill>
                <a:latin typeface="メイリオ"/>
                <a:ea typeface="メイリオ"/>
                <a:cs typeface="Arial"/>
                <a:sym typeface="Arial"/>
              </a:rPr>
              <a:t>(</a:t>
            </a:r>
            <a:r>
              <a:rPr lang="ja-JP" altLang="en-US" sz="1400" b="1" kern="0" dirty="0">
                <a:solidFill>
                  <a:srgbClr val="C00000"/>
                </a:solidFill>
                <a:latin typeface="メイリオ"/>
                <a:ea typeface="メイリオ"/>
                <a:cs typeface="Arial"/>
                <a:sym typeface="Arial"/>
              </a:rPr>
              <a:t>時間帯ジャック</a:t>
            </a:r>
            <a:r>
              <a:rPr lang="en-US" altLang="ja-JP" sz="1400" b="1" kern="0" dirty="0">
                <a:solidFill>
                  <a:srgbClr val="C00000"/>
                </a:solidFill>
                <a:latin typeface="メイリオ"/>
                <a:ea typeface="メイリオ"/>
                <a:cs typeface="Arial"/>
                <a:sym typeface="Arial"/>
              </a:rPr>
              <a:t>)</a:t>
            </a:r>
            <a:endPar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endParaRPr>
          </a:p>
        </p:txBody>
      </p:sp>
      <p:sp>
        <p:nvSpPr>
          <p:cNvPr id="23" name="テキスト プレースホルダー 2">
            <a:extLst>
              <a:ext uri="{FF2B5EF4-FFF2-40B4-BE49-F238E27FC236}">
                <a16:creationId xmlns:a16="http://schemas.microsoft.com/office/drawing/2014/main" id="{9E9B3D06-5C20-6EB6-F88B-C487A75565F8}"/>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LY</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広告商品の中でも瞬間的にリーチすることで</a:t>
            </a:r>
            <a:r>
              <a:rPr lang="ja-JP" altLang="en-US" sz="1600" b="1" dirty="0">
                <a:solidFill>
                  <a:schemeClr val="tx1">
                    <a:lumMod val="75000"/>
                    <a:lumOff val="25000"/>
                  </a:schemeClr>
                </a:solidFill>
              </a:rPr>
              <a:t>高い認知効果を発揮することができる</a:t>
            </a:r>
            <a:r>
              <a:rPr lang="en-US" altLang="ja-JP" sz="1600" b="1" dirty="0">
                <a:solidFill>
                  <a:schemeClr val="tx1">
                    <a:lumMod val="75000"/>
                    <a:lumOff val="25000"/>
                  </a:schemeClr>
                </a:solidFill>
              </a:rPr>
              <a:t>3</a:t>
            </a:r>
            <a:r>
              <a:rPr lang="ja-JP" altLang="en-US" sz="1600" b="1" dirty="0">
                <a:solidFill>
                  <a:schemeClr val="tx1">
                    <a:lumMod val="75000"/>
                    <a:lumOff val="25000"/>
                  </a:schemeClr>
                </a:solidFill>
              </a:rPr>
              <a:t>つの商品をご紹介します。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24" name="テキスト ボックス 23">
            <a:extLst>
              <a:ext uri="{FF2B5EF4-FFF2-40B4-BE49-F238E27FC236}">
                <a16:creationId xmlns:a16="http://schemas.microsoft.com/office/drawing/2014/main" id="{EA56BAA5-3237-B36C-ABA5-B1CE728967F8}"/>
              </a:ext>
            </a:extLst>
          </p:cNvPr>
          <p:cNvSpPr txBox="1"/>
          <p:nvPr/>
        </p:nvSpPr>
        <p:spPr>
          <a:xfrm>
            <a:off x="1350530" y="5773650"/>
            <a:ext cx="2884586" cy="738664"/>
          </a:xfrm>
          <a:prstGeom prst="rect">
            <a:avLst/>
          </a:prstGeom>
          <a:noFill/>
        </p:spPr>
        <p:txBody>
          <a:bodyPr wrap="square" rtlCol="0">
            <a:spAutoFit/>
          </a:bodyPr>
          <a:lstStyle/>
          <a:p>
            <a:pPr algn="ctr"/>
            <a:r>
              <a:rPr lang="en-US" altLang="ja-JP" sz="1400" dirty="0">
                <a:solidFill>
                  <a:srgbClr val="002060"/>
                </a:solidFill>
              </a:rPr>
              <a:t>1stView</a:t>
            </a:r>
            <a:r>
              <a:rPr lang="ja-JP" altLang="en-US" sz="1400" dirty="0">
                <a:solidFill>
                  <a:srgbClr val="002060"/>
                </a:solidFill>
              </a:rPr>
              <a:t>で視認性が高く</a:t>
            </a:r>
            <a:endParaRPr lang="en-US" altLang="ja-JP" sz="1400" dirty="0">
              <a:solidFill>
                <a:srgbClr val="002060"/>
              </a:solidFill>
            </a:endParaRPr>
          </a:p>
          <a:p>
            <a:pPr algn="ctr"/>
            <a:r>
              <a:rPr kumimoji="1" lang="ja-JP" altLang="en-US" sz="1400" dirty="0">
                <a:solidFill>
                  <a:srgbClr val="002060"/>
                </a:solidFill>
              </a:rPr>
              <a:t>動画での訴求も可能な</a:t>
            </a:r>
            <a:r>
              <a:rPr kumimoji="1" lang="en-US" altLang="ja-JP" sz="1400" dirty="0">
                <a:solidFill>
                  <a:srgbClr val="002060"/>
                </a:solidFill>
              </a:rPr>
              <a:t>BP</a:t>
            </a:r>
            <a:r>
              <a:rPr kumimoji="1" lang="ja-JP" altLang="en-US" sz="1400" dirty="0">
                <a:solidFill>
                  <a:srgbClr val="002060"/>
                </a:solidFill>
              </a:rPr>
              <a:t>枠を</a:t>
            </a:r>
            <a:endParaRPr kumimoji="1" lang="en-US" altLang="ja-JP" sz="1400" dirty="0">
              <a:solidFill>
                <a:srgbClr val="002060"/>
              </a:solidFill>
            </a:endParaRPr>
          </a:p>
          <a:p>
            <a:pPr algn="ctr"/>
            <a:r>
              <a:rPr kumimoji="1" lang="ja-JP" altLang="en-US" sz="1400" dirty="0">
                <a:solidFill>
                  <a:srgbClr val="002060"/>
                </a:solidFill>
              </a:rPr>
              <a:t>時間帯で買い切り</a:t>
            </a:r>
            <a:endParaRPr kumimoji="1" lang="en-US" altLang="ja-JP" sz="1400" dirty="0">
              <a:solidFill>
                <a:srgbClr val="002060"/>
              </a:solidFill>
            </a:endParaRPr>
          </a:p>
        </p:txBody>
      </p:sp>
      <p:sp>
        <p:nvSpPr>
          <p:cNvPr id="25" name="テキスト ボックス 24">
            <a:extLst>
              <a:ext uri="{FF2B5EF4-FFF2-40B4-BE49-F238E27FC236}">
                <a16:creationId xmlns:a16="http://schemas.microsoft.com/office/drawing/2014/main" id="{22CA7089-862B-0144-1E58-72B97F12E686}"/>
              </a:ext>
            </a:extLst>
          </p:cNvPr>
          <p:cNvSpPr txBox="1"/>
          <p:nvPr/>
        </p:nvSpPr>
        <p:spPr>
          <a:xfrm>
            <a:off x="4665517" y="5788547"/>
            <a:ext cx="2884586" cy="738664"/>
          </a:xfrm>
          <a:prstGeom prst="rect">
            <a:avLst/>
          </a:prstGeom>
          <a:noFill/>
        </p:spPr>
        <p:txBody>
          <a:bodyPr wrap="square" rtlCol="0">
            <a:spAutoFit/>
          </a:bodyPr>
          <a:lstStyle/>
          <a:p>
            <a:pPr algn="ctr"/>
            <a:r>
              <a:rPr lang="ja-JP" altLang="en-US" sz="1400" dirty="0">
                <a:solidFill>
                  <a:srgbClr val="002060"/>
                </a:solidFill>
                <a:latin typeface="+mn-ea"/>
              </a:rPr>
              <a:t>注目度の高い</a:t>
            </a:r>
            <a:r>
              <a:rPr lang="en-US" altLang="ja-JP" sz="1400" dirty="0">
                <a:solidFill>
                  <a:srgbClr val="002060"/>
                </a:solidFill>
                <a:latin typeface="+mn-ea"/>
              </a:rPr>
              <a:t>Yahoo!</a:t>
            </a:r>
            <a:r>
              <a:rPr lang="ja-JP" altLang="en-US" sz="1400" dirty="0">
                <a:solidFill>
                  <a:srgbClr val="002060"/>
                </a:solidFill>
                <a:latin typeface="+mn-ea"/>
              </a:rPr>
              <a:t>ニュース </a:t>
            </a:r>
            <a:endParaRPr lang="en-US" altLang="ja-JP" sz="1400" dirty="0">
              <a:solidFill>
                <a:srgbClr val="002060"/>
              </a:solidFill>
              <a:latin typeface="+mn-ea"/>
            </a:endParaRPr>
          </a:p>
          <a:p>
            <a:pPr algn="ctr"/>
            <a:r>
              <a:rPr lang="ja-JP" altLang="en-US" sz="1400" dirty="0">
                <a:solidFill>
                  <a:srgbClr val="002060"/>
                </a:solidFill>
                <a:latin typeface="+mn-ea"/>
              </a:rPr>
              <a:t>トピックスに近い広告形式で</a:t>
            </a:r>
            <a:endParaRPr lang="en-US" altLang="ja-JP" sz="1400" dirty="0">
              <a:solidFill>
                <a:srgbClr val="002060"/>
              </a:solidFill>
              <a:latin typeface="+mn-ea"/>
            </a:endParaRPr>
          </a:p>
          <a:p>
            <a:pPr algn="ctr"/>
            <a:r>
              <a:rPr lang="en-US" altLang="ja-JP" sz="1400" dirty="0">
                <a:solidFill>
                  <a:srgbClr val="002060"/>
                </a:solidFill>
                <a:latin typeface="+mn-ea"/>
              </a:rPr>
              <a:t>PR</a:t>
            </a:r>
            <a:r>
              <a:rPr lang="ja-JP" altLang="en-US" sz="1400" dirty="0">
                <a:solidFill>
                  <a:srgbClr val="002060"/>
                </a:solidFill>
                <a:latin typeface="+mn-ea"/>
              </a:rPr>
              <a:t>可能</a:t>
            </a:r>
          </a:p>
        </p:txBody>
      </p:sp>
      <p:sp>
        <p:nvSpPr>
          <p:cNvPr id="26" name="テキスト ボックス 25">
            <a:extLst>
              <a:ext uri="{FF2B5EF4-FFF2-40B4-BE49-F238E27FC236}">
                <a16:creationId xmlns:a16="http://schemas.microsoft.com/office/drawing/2014/main" id="{2FE96D13-9B0A-C73D-018D-53618DA6873B}"/>
              </a:ext>
            </a:extLst>
          </p:cNvPr>
          <p:cNvSpPr txBox="1"/>
          <p:nvPr/>
        </p:nvSpPr>
        <p:spPr>
          <a:xfrm>
            <a:off x="7987379" y="5762193"/>
            <a:ext cx="2884586" cy="738664"/>
          </a:xfrm>
          <a:prstGeom prst="rect">
            <a:avLst/>
          </a:prstGeom>
          <a:noFill/>
        </p:spPr>
        <p:txBody>
          <a:bodyPr wrap="square" rtlCol="0">
            <a:spAutoFit/>
          </a:bodyPr>
          <a:lstStyle/>
          <a:p>
            <a:pPr algn="ctr"/>
            <a:r>
              <a:rPr lang="en-US" altLang="ja-JP" sz="1400" dirty="0">
                <a:solidFill>
                  <a:srgbClr val="002060"/>
                </a:solidFill>
                <a:latin typeface="メイリオ" panose="020B0604030504040204" pitchFamily="50" charset="-128"/>
                <a:ea typeface="メイリオ" panose="020B0604030504040204" pitchFamily="50" charset="-128"/>
              </a:rPr>
              <a:t>LINE</a:t>
            </a:r>
            <a:r>
              <a:rPr lang="ja-JP" altLang="en-US" sz="1400" dirty="0">
                <a:solidFill>
                  <a:srgbClr val="002060"/>
                </a:solidFill>
                <a:latin typeface="メイリオ" panose="020B0604030504040204" pitchFamily="50" charset="-128"/>
                <a:ea typeface="メイリオ" panose="020B0604030504040204" pitchFamily="50" charset="-128"/>
              </a:rPr>
              <a:t> </a:t>
            </a:r>
            <a:r>
              <a:rPr lang="en-US" altLang="ja-JP" sz="1400" dirty="0">
                <a:solidFill>
                  <a:srgbClr val="002060"/>
                </a:solidFill>
                <a:latin typeface="メイリオ" panose="020B0604030504040204" pitchFamily="50" charset="-128"/>
                <a:ea typeface="メイリオ" panose="020B0604030504040204" pitchFamily="50" charset="-128"/>
              </a:rPr>
              <a:t>NEWS</a:t>
            </a:r>
            <a:r>
              <a:rPr lang="ja-JP" altLang="en-US" sz="1400" dirty="0">
                <a:solidFill>
                  <a:srgbClr val="002060"/>
                </a:solidFill>
                <a:latin typeface="メイリオ" panose="020B0604030504040204" pitchFamily="50" charset="-128"/>
                <a:ea typeface="メイリオ" panose="020B0604030504040204" pitchFamily="50" charset="-128"/>
              </a:rPr>
              <a:t>のトピックスとしてオリジナル記事で</a:t>
            </a:r>
            <a:endParaRPr lang="en-US" altLang="ja-JP" sz="1400" dirty="0">
              <a:solidFill>
                <a:srgbClr val="002060"/>
              </a:solidFill>
              <a:latin typeface="メイリオ" panose="020B0604030504040204" pitchFamily="50" charset="-128"/>
              <a:ea typeface="メイリオ" panose="020B0604030504040204" pitchFamily="50" charset="-128"/>
            </a:endParaRPr>
          </a:p>
          <a:p>
            <a:pPr algn="ctr"/>
            <a:r>
              <a:rPr lang="ja-JP" altLang="en-US" sz="1400" dirty="0">
                <a:solidFill>
                  <a:srgbClr val="002060"/>
                </a:solidFill>
                <a:latin typeface="メイリオ" panose="020B0604030504040204" pitchFamily="50" charset="-128"/>
                <a:ea typeface="メイリオ" panose="020B0604030504040204" pitchFamily="50" charset="-128"/>
              </a:rPr>
              <a:t>ユーザーに</a:t>
            </a:r>
            <a:r>
              <a:rPr kumimoji="1" lang="ja-JP" altLang="en-US" sz="1400" dirty="0">
                <a:solidFill>
                  <a:srgbClr val="002060"/>
                </a:solidFill>
                <a:latin typeface="メイリオ" panose="020B0604030504040204" pitchFamily="50" charset="-128"/>
                <a:ea typeface="メイリオ" panose="020B0604030504040204" pitchFamily="50" charset="-128"/>
              </a:rPr>
              <a:t>アプローチ</a:t>
            </a:r>
            <a:endParaRPr kumimoji="1" lang="en-US" altLang="ja-JP" sz="1400" dirty="0">
              <a:solidFill>
                <a:srgbClr val="002060"/>
              </a:solidFill>
            </a:endParaRPr>
          </a:p>
        </p:txBody>
      </p:sp>
      <p:pic>
        <p:nvPicPr>
          <p:cNvPr id="28" name="図 27">
            <a:extLst>
              <a:ext uri="{FF2B5EF4-FFF2-40B4-BE49-F238E27FC236}">
                <a16:creationId xmlns:a16="http://schemas.microsoft.com/office/drawing/2014/main" id="{E7C89C9B-7101-F8A1-580B-52726CECDC89}"/>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875063" y="3081868"/>
            <a:ext cx="1833336" cy="1058333"/>
          </a:xfrm>
          <a:prstGeom prst="rect">
            <a:avLst/>
          </a:prstGeom>
        </p:spPr>
      </p:pic>
    </p:spTree>
    <p:extLst>
      <p:ext uri="{BB962C8B-B14F-4D97-AF65-F5344CB8AC3E}">
        <p14:creationId xmlns:p14="http://schemas.microsoft.com/office/powerpoint/2010/main" val="13013791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a:extLst>
              <a:ext uri="{FF2B5EF4-FFF2-40B4-BE49-F238E27FC236}">
                <a16:creationId xmlns:a16="http://schemas.microsoft.com/office/drawing/2014/main" id="{8C525630-E126-0A19-7D20-24D5E7404816}"/>
              </a:ext>
            </a:extLst>
          </p:cNvPr>
          <p:cNvSpPr/>
          <p:nvPr/>
        </p:nvSpPr>
        <p:spPr>
          <a:xfrm>
            <a:off x="1061064" y="1893474"/>
            <a:ext cx="3168036" cy="4628349"/>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8F2463F-8787-FBBD-AB47-0E9ACB040EDA}"/>
              </a:ext>
            </a:extLst>
          </p:cNvPr>
          <p:cNvSpPr>
            <a:spLocks noGrp="1"/>
          </p:cNvSpPr>
          <p:nvPr>
            <p:ph type="body" sz="quarter" idx="10"/>
          </p:nvPr>
        </p:nvSpPr>
        <p:spPr>
          <a:xfrm>
            <a:off x="479425" y="252000"/>
            <a:ext cx="8640911" cy="335028"/>
          </a:xfrm>
        </p:spPr>
        <p:txBody>
          <a:bodyPr/>
          <a:lstStyle/>
          <a:p>
            <a:r>
              <a:rPr kumimoji="1" lang="en-US" altLang="ja-JP" dirty="0" err="1"/>
              <a:t>Yahoo!JAPAN</a:t>
            </a:r>
            <a:r>
              <a:rPr kumimoji="1" lang="ja-JP" altLang="en-US" dirty="0"/>
              <a:t>ブランドパネル</a:t>
            </a:r>
            <a:r>
              <a:rPr kumimoji="1" lang="en-US" altLang="ja-JP" dirty="0"/>
              <a:t>(</a:t>
            </a:r>
            <a:r>
              <a:rPr kumimoji="1" lang="ja-JP" altLang="en-US" dirty="0"/>
              <a:t>時間帯ジャック</a:t>
            </a:r>
            <a:r>
              <a:rPr kumimoji="1" lang="en-US" altLang="ja-JP" dirty="0"/>
              <a:t>)</a:t>
            </a:r>
            <a:endParaRPr kumimoji="1" lang="ja-JP" altLang="en-US" dirty="0"/>
          </a:p>
        </p:txBody>
      </p:sp>
      <p:sp>
        <p:nvSpPr>
          <p:cNvPr id="3" name="テキスト プレースホルダー 2">
            <a:extLst>
              <a:ext uri="{FF2B5EF4-FFF2-40B4-BE49-F238E27FC236}">
                <a16:creationId xmlns:a16="http://schemas.microsoft.com/office/drawing/2014/main" id="{17CA34C2-E784-7480-8F0E-899CEAFAFD53}"/>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LY</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広告商品の中でも瞬間的にリーチすることで</a:t>
            </a:r>
            <a:r>
              <a:rPr lang="ja-JP" altLang="en-US" sz="1600" b="1" dirty="0">
                <a:solidFill>
                  <a:schemeClr val="tx1">
                    <a:lumMod val="75000"/>
                    <a:lumOff val="25000"/>
                  </a:schemeClr>
                </a:solidFill>
              </a:rPr>
              <a:t>高い認知効果を発揮することができる</a:t>
            </a:r>
            <a:r>
              <a:rPr lang="en-US" altLang="ja-JP" sz="1600" b="1" dirty="0">
                <a:solidFill>
                  <a:schemeClr val="tx1">
                    <a:lumMod val="75000"/>
                    <a:lumOff val="25000"/>
                  </a:schemeClr>
                </a:solidFill>
              </a:rPr>
              <a:t>3</a:t>
            </a:r>
            <a:r>
              <a:rPr lang="ja-JP" altLang="en-US" sz="1600" b="1" dirty="0">
                <a:solidFill>
                  <a:schemeClr val="tx1">
                    <a:lumMod val="75000"/>
                    <a:lumOff val="25000"/>
                  </a:schemeClr>
                </a:solidFill>
              </a:rPr>
              <a:t>つの商品をご紹介します。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5" name="正方形/長方形 4">
            <a:extLst>
              <a:ext uri="{FF2B5EF4-FFF2-40B4-BE49-F238E27FC236}">
                <a16:creationId xmlns:a16="http://schemas.microsoft.com/office/drawing/2014/main" id="{D7C3E57A-C104-498A-BAD2-6D5394ACCE88}"/>
              </a:ext>
            </a:extLst>
          </p:cNvPr>
          <p:cNvSpPr/>
          <p:nvPr/>
        </p:nvSpPr>
        <p:spPr>
          <a:xfrm>
            <a:off x="7732847" y="2009120"/>
            <a:ext cx="3175969" cy="445333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796AAD43-B7B7-3307-D571-5C251F386DF7}"/>
              </a:ext>
            </a:extLst>
          </p:cNvPr>
          <p:cNvSpPr/>
          <p:nvPr/>
        </p:nvSpPr>
        <p:spPr>
          <a:xfrm>
            <a:off x="4418456" y="2030060"/>
            <a:ext cx="3175969" cy="445333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25225371-F041-7F75-F8C5-465DC0AFDDAF}"/>
              </a:ext>
            </a:extLst>
          </p:cNvPr>
          <p:cNvPicPr>
            <a:picLocks noChangeAspect="1"/>
          </p:cNvPicPr>
          <p:nvPr/>
        </p:nvPicPr>
        <p:blipFill>
          <a:blip r:embed="rId2"/>
          <a:stretch>
            <a:fillRect/>
          </a:stretch>
        </p:blipFill>
        <p:spPr>
          <a:xfrm>
            <a:off x="1873835" y="2667200"/>
            <a:ext cx="1825636" cy="2978670"/>
          </a:xfrm>
          <a:prstGeom prst="rect">
            <a:avLst/>
          </a:prstGeom>
        </p:spPr>
      </p:pic>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FC991E3C-BF2F-ADA2-EE60-04077619B5F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11820" y="2617026"/>
            <a:ext cx="2080425" cy="3101077"/>
          </a:xfrm>
          <a:prstGeom prst="rect">
            <a:avLst/>
          </a:prstGeom>
          <a:effectLst/>
        </p:spPr>
      </p:pic>
      <p:grpSp>
        <p:nvGrpSpPr>
          <p:cNvPr id="9" name="グループ化 8">
            <a:extLst>
              <a:ext uri="{FF2B5EF4-FFF2-40B4-BE49-F238E27FC236}">
                <a16:creationId xmlns:a16="http://schemas.microsoft.com/office/drawing/2014/main" id="{29C5303B-7635-2896-991F-FCAAC1408AA1}"/>
              </a:ext>
            </a:extLst>
          </p:cNvPr>
          <p:cNvGrpSpPr>
            <a:grpSpLocks noChangeAspect="1"/>
          </p:cNvGrpSpPr>
          <p:nvPr/>
        </p:nvGrpSpPr>
        <p:grpSpPr>
          <a:xfrm>
            <a:off x="8361063" y="2692815"/>
            <a:ext cx="1944844" cy="2997499"/>
            <a:chOff x="3101763" y="1851267"/>
            <a:chExt cx="1980000" cy="3051683"/>
          </a:xfrm>
        </p:grpSpPr>
        <p:sp>
          <p:nvSpPr>
            <p:cNvPr id="10" name="Round Same Side Corner Rectangle 18">
              <a:extLst>
                <a:ext uri="{FF2B5EF4-FFF2-40B4-BE49-F238E27FC236}">
                  <a16:creationId xmlns:a16="http://schemas.microsoft.com/office/drawing/2014/main" id="{518D4F7E-BABB-21E6-28D2-196297BA1813}"/>
                </a:ext>
              </a:extLst>
            </p:cNvPr>
            <p:cNvSpPr/>
            <p:nvPr/>
          </p:nvSpPr>
          <p:spPr>
            <a:xfrm>
              <a:off x="3245994"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1" name="図 10" descr="グラフィカル ユーザー インターフェイス, Web サイト&#10;&#10;自動的に生成された説明">
              <a:extLst>
                <a:ext uri="{FF2B5EF4-FFF2-40B4-BE49-F238E27FC236}">
                  <a16:creationId xmlns:a16="http://schemas.microsoft.com/office/drawing/2014/main" id="{581527CC-6EC0-6A5E-078A-0B3E815F387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80713" y="2185048"/>
              <a:ext cx="1424063" cy="2451804"/>
            </a:xfrm>
            <a:prstGeom prst="rect">
              <a:avLst/>
            </a:prstGeom>
          </p:spPr>
        </p:pic>
        <p:pic>
          <p:nvPicPr>
            <p:cNvPr id="12" name="図 11" descr="グラフィカル ユーザー インターフェイス, Web サイト&#10;&#10;自動的に生成された説明">
              <a:extLst>
                <a:ext uri="{FF2B5EF4-FFF2-40B4-BE49-F238E27FC236}">
                  <a16:creationId xmlns:a16="http://schemas.microsoft.com/office/drawing/2014/main" id="{C7C8DC46-74FA-8A9F-5983-EA7D349AE37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101763" y="3113453"/>
              <a:ext cx="1980000" cy="1789497"/>
            </a:xfrm>
            <a:prstGeom prst="rect">
              <a:avLst/>
            </a:prstGeom>
            <a:effectLst>
              <a:outerShdw dist="25400" dir="2700000" algn="ctr" rotWithShape="0">
                <a:schemeClr val="accent5">
                  <a:lumMod val="75000"/>
                  <a:alpha val="40000"/>
                </a:schemeClr>
              </a:outerShdw>
            </a:effectLst>
          </p:spPr>
        </p:pic>
        <p:sp>
          <p:nvSpPr>
            <p:cNvPr id="13" name="object 20">
              <a:extLst>
                <a:ext uri="{FF2B5EF4-FFF2-40B4-BE49-F238E27FC236}">
                  <a16:creationId xmlns:a16="http://schemas.microsoft.com/office/drawing/2014/main" id="{55DCCFAD-2CF1-BB00-0A6E-9E71BE17B338}"/>
                </a:ext>
              </a:extLst>
            </p:cNvPr>
            <p:cNvSpPr/>
            <p:nvPr/>
          </p:nvSpPr>
          <p:spPr>
            <a:xfrm>
              <a:off x="3105289" y="3481843"/>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4" name="object 21">
              <a:extLst>
                <a:ext uri="{FF2B5EF4-FFF2-40B4-BE49-F238E27FC236}">
                  <a16:creationId xmlns:a16="http://schemas.microsoft.com/office/drawing/2014/main" id="{084A6C3F-4D05-C44C-FF9D-C95B1010D324}"/>
                </a:ext>
              </a:extLst>
            </p:cNvPr>
            <p:cNvSpPr/>
            <p:nvPr/>
          </p:nvSpPr>
          <p:spPr>
            <a:xfrm>
              <a:off x="3840239" y="4625611"/>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grpSp>
        <p:nvGrpSpPr>
          <p:cNvPr id="15" name="グループ化 14">
            <a:extLst>
              <a:ext uri="{FF2B5EF4-FFF2-40B4-BE49-F238E27FC236}">
                <a16:creationId xmlns:a16="http://schemas.microsoft.com/office/drawing/2014/main" id="{75906944-85FD-3981-82A0-1B603030F287}"/>
              </a:ext>
            </a:extLst>
          </p:cNvPr>
          <p:cNvGrpSpPr>
            <a:grpSpLocks noChangeAspect="1"/>
          </p:cNvGrpSpPr>
          <p:nvPr/>
        </p:nvGrpSpPr>
        <p:grpSpPr>
          <a:xfrm>
            <a:off x="5060200" y="2670147"/>
            <a:ext cx="1931552" cy="2988133"/>
            <a:chOff x="769474" y="1851267"/>
            <a:chExt cx="2014502" cy="3116457"/>
          </a:xfrm>
        </p:grpSpPr>
        <p:sp>
          <p:nvSpPr>
            <p:cNvPr id="16" name="Round Same Side Corner Rectangle 18">
              <a:extLst>
                <a:ext uri="{FF2B5EF4-FFF2-40B4-BE49-F238E27FC236}">
                  <a16:creationId xmlns:a16="http://schemas.microsoft.com/office/drawing/2014/main" id="{EDB984C8-6871-1244-B900-AEFF9E29F949}"/>
                </a:ext>
              </a:extLst>
            </p:cNvPr>
            <p:cNvSpPr/>
            <p:nvPr/>
          </p:nvSpPr>
          <p:spPr>
            <a:xfrm>
              <a:off x="934481"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7" name="図 16">
              <a:extLst>
                <a:ext uri="{FF2B5EF4-FFF2-40B4-BE49-F238E27FC236}">
                  <a16:creationId xmlns:a16="http://schemas.microsoft.com/office/drawing/2014/main" id="{A8428C79-E6D5-8B1B-3902-B4916D022ED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7450" y="2232571"/>
              <a:ext cx="1425600" cy="366852"/>
            </a:xfrm>
            <a:prstGeom prst="rect">
              <a:avLst/>
            </a:prstGeom>
          </p:spPr>
        </p:pic>
        <p:pic>
          <p:nvPicPr>
            <p:cNvPr id="18" name="図 17">
              <a:extLst>
                <a:ext uri="{FF2B5EF4-FFF2-40B4-BE49-F238E27FC236}">
                  <a16:creationId xmlns:a16="http://schemas.microsoft.com/office/drawing/2014/main" id="{120BAF26-CFE4-0051-A10D-5918A149016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067450" y="2599423"/>
              <a:ext cx="1425600" cy="1560206"/>
            </a:xfrm>
            <a:prstGeom prst="rect">
              <a:avLst/>
            </a:prstGeom>
          </p:spPr>
        </p:pic>
        <p:pic>
          <p:nvPicPr>
            <p:cNvPr id="19" name="図 18">
              <a:extLst>
                <a:ext uri="{FF2B5EF4-FFF2-40B4-BE49-F238E27FC236}">
                  <a16:creationId xmlns:a16="http://schemas.microsoft.com/office/drawing/2014/main" id="{9B924BAF-1FFA-B102-C5E5-B7DA2A62B321}"/>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100" t="15558" r="1378" b="69756"/>
            <a:stretch/>
          </p:blipFill>
          <p:spPr>
            <a:xfrm>
              <a:off x="803976" y="3160976"/>
              <a:ext cx="1980000" cy="1789497"/>
            </a:xfrm>
            <a:prstGeom prst="rect">
              <a:avLst/>
            </a:prstGeom>
            <a:ln w="15875">
              <a:solidFill>
                <a:schemeClr val="accent5"/>
              </a:solidFill>
            </a:ln>
            <a:effectLst>
              <a:outerShdw dist="25400" dir="2700000" algn="tl" rotWithShape="0">
                <a:schemeClr val="accent5">
                  <a:lumMod val="75000"/>
                  <a:alpha val="40000"/>
                </a:schemeClr>
              </a:outerShdw>
            </a:effectLst>
          </p:spPr>
        </p:pic>
        <p:sp>
          <p:nvSpPr>
            <p:cNvPr id="20" name="object 20">
              <a:extLst>
                <a:ext uri="{FF2B5EF4-FFF2-40B4-BE49-F238E27FC236}">
                  <a16:creationId xmlns:a16="http://schemas.microsoft.com/office/drawing/2014/main" id="{C9B41F09-429E-E20C-4341-F8534E8699CB}"/>
                </a:ext>
              </a:extLst>
            </p:cNvPr>
            <p:cNvSpPr/>
            <p:nvPr/>
          </p:nvSpPr>
          <p:spPr>
            <a:xfrm>
              <a:off x="769474"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3"/>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sp>
        <p:nvSpPr>
          <p:cNvPr id="21" name="角丸四角形 7">
            <a:extLst>
              <a:ext uri="{FF2B5EF4-FFF2-40B4-BE49-F238E27FC236}">
                <a16:creationId xmlns:a16="http://schemas.microsoft.com/office/drawing/2014/main" id="{42EB4729-A2CB-A0DE-6CD8-ADC6D1C6A7C8}"/>
              </a:ext>
            </a:extLst>
          </p:cNvPr>
          <p:cNvSpPr/>
          <p:nvPr/>
        </p:nvSpPr>
        <p:spPr>
          <a:xfrm>
            <a:off x="4441370" y="1663795"/>
            <a:ext cx="3093835" cy="702363"/>
          </a:xfrm>
          <a:prstGeom prst="roundRect">
            <a:avLst>
              <a:gd name="adj" fmla="val 50000"/>
            </a:avLst>
          </a:prstGeom>
          <a:solidFill>
            <a:schemeClr val="bg1"/>
          </a:solidFill>
          <a:ln w="19050">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chemeClr val="accent1">
                    <a:lumMod val="90000"/>
                  </a:schemeClr>
                </a:solidFill>
                <a:effectLst/>
                <a:uLnTx/>
                <a:uFillTx/>
                <a:latin typeface="メイリオ"/>
                <a:ea typeface="メイリオ"/>
                <a:cs typeface="Arial"/>
                <a:sym typeface="Arial"/>
              </a:rPr>
              <a:t>Yahoo! JAPAN</a:t>
            </a:r>
            <a:r>
              <a:rPr lang="ja-JP" altLang="en-US" sz="1400" b="1" kern="0" dirty="0">
                <a:solidFill>
                  <a:schemeClr val="accent1">
                    <a:lumMod val="90000"/>
                  </a:schemeClr>
                </a:solidFill>
                <a:latin typeface="メイリオ"/>
                <a:ea typeface="メイリオ"/>
                <a:cs typeface="Arial"/>
                <a:sym typeface="Arial"/>
              </a:rPr>
              <a:t> </a:t>
            </a:r>
            <a:endParaRPr lang="en-US" altLang="ja-JP" sz="1400" b="1" kern="0" dirty="0">
              <a:solidFill>
                <a:schemeClr val="accent1">
                  <a:lumMod val="90000"/>
                </a:schemeClr>
              </a:solidFill>
              <a:latin typeface="メイリオ"/>
              <a:ea typeface="メイリオ"/>
              <a:cs typeface="Arial"/>
              <a:sym typeface="Arial"/>
            </a:endParaRPr>
          </a:p>
          <a:p>
            <a:pPr algn="ctr">
              <a:buClr>
                <a:srgbClr val="000000"/>
              </a:buClr>
              <a:defRPr/>
            </a:pPr>
            <a:r>
              <a:rPr lang="ja-JP" altLang="en-US" sz="1400" b="1" kern="0" dirty="0">
                <a:solidFill>
                  <a:schemeClr val="accent1">
                    <a:lumMod val="90000"/>
                  </a:schemeClr>
                </a:solidFill>
                <a:latin typeface="メイリオ"/>
                <a:ea typeface="メイリオ"/>
                <a:cs typeface="Arial"/>
                <a:sym typeface="Arial"/>
              </a:rPr>
              <a:t>トピックス</a:t>
            </a:r>
            <a:r>
              <a:rPr lang="en-US" altLang="ja-JP" sz="1400" b="1" kern="0" dirty="0">
                <a:solidFill>
                  <a:schemeClr val="accent1">
                    <a:lumMod val="90000"/>
                  </a:schemeClr>
                </a:solidFill>
                <a:latin typeface="メイリオ"/>
                <a:ea typeface="メイリオ"/>
                <a:cs typeface="Arial"/>
                <a:sym typeface="Arial"/>
              </a:rPr>
              <a:t>PR</a:t>
            </a:r>
            <a:endParaRPr kumimoji="1" lang="en-US" altLang="ja-JP" sz="1400" b="1" i="0" u="none" strike="noStrike" kern="0" cap="none" spc="0" normalizeH="0" baseline="0" noProof="0" dirty="0">
              <a:ln>
                <a:noFill/>
              </a:ln>
              <a:solidFill>
                <a:schemeClr val="accent1">
                  <a:lumMod val="90000"/>
                </a:schemeClr>
              </a:solidFill>
              <a:effectLst/>
              <a:uLnTx/>
              <a:uFillTx/>
              <a:latin typeface="メイリオ"/>
              <a:ea typeface="メイリオ"/>
              <a:cs typeface="Arial"/>
              <a:sym typeface="Arial"/>
            </a:endParaRPr>
          </a:p>
        </p:txBody>
      </p:sp>
      <p:sp>
        <p:nvSpPr>
          <p:cNvPr id="22" name="角丸四角形 7">
            <a:extLst>
              <a:ext uri="{FF2B5EF4-FFF2-40B4-BE49-F238E27FC236}">
                <a16:creationId xmlns:a16="http://schemas.microsoft.com/office/drawing/2014/main" id="{8DF7CEB5-C73E-9456-5996-75730618F8BC}"/>
              </a:ext>
            </a:extLst>
          </p:cNvPr>
          <p:cNvSpPr/>
          <p:nvPr/>
        </p:nvSpPr>
        <p:spPr>
          <a:xfrm>
            <a:off x="7741462" y="1663796"/>
            <a:ext cx="3128210" cy="686722"/>
          </a:xfrm>
          <a:prstGeom prst="roundRect">
            <a:avLst>
              <a:gd name="adj" fmla="val 50000"/>
            </a:avLst>
          </a:prstGeom>
          <a:solidFill>
            <a:schemeClr val="bg1"/>
          </a:solidFill>
          <a:ln w="19050">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lang="en-US" altLang="ja-JP" sz="1400" b="1" kern="0" dirty="0">
                <a:solidFill>
                  <a:schemeClr val="accent1">
                    <a:lumMod val="90000"/>
                  </a:schemeClr>
                </a:solidFill>
                <a:latin typeface="メイリオ"/>
                <a:ea typeface="メイリオ"/>
                <a:cs typeface="Arial"/>
                <a:sym typeface="Arial"/>
              </a:rPr>
              <a:t>LINE NEWS </a:t>
            </a:r>
          </a:p>
          <a:p>
            <a:pPr algn="ctr">
              <a:buClr>
                <a:srgbClr val="000000"/>
              </a:buClr>
              <a:defRPr/>
            </a:pPr>
            <a:r>
              <a:rPr lang="en-US" altLang="ja-JP" sz="1400" b="1" kern="0" dirty="0">
                <a:solidFill>
                  <a:schemeClr val="accent1">
                    <a:lumMod val="90000"/>
                  </a:schemeClr>
                </a:solidFill>
                <a:latin typeface="メイリオ"/>
                <a:ea typeface="メイリオ"/>
                <a:cs typeface="Arial"/>
                <a:sym typeface="Arial"/>
              </a:rPr>
              <a:t>DIGEST Spot </a:t>
            </a:r>
          </a:p>
        </p:txBody>
      </p:sp>
      <p:sp>
        <p:nvSpPr>
          <p:cNvPr id="23" name="角丸四角形 7">
            <a:extLst>
              <a:ext uri="{FF2B5EF4-FFF2-40B4-BE49-F238E27FC236}">
                <a16:creationId xmlns:a16="http://schemas.microsoft.com/office/drawing/2014/main" id="{771C347E-B785-7782-53E9-12144A5E5074}"/>
              </a:ext>
            </a:extLst>
          </p:cNvPr>
          <p:cNvSpPr/>
          <p:nvPr/>
        </p:nvSpPr>
        <p:spPr>
          <a:xfrm>
            <a:off x="1106904" y="1636295"/>
            <a:ext cx="3135085" cy="743936"/>
          </a:xfrm>
          <a:prstGeom prst="roundRect">
            <a:avLst>
              <a:gd name="adj" fmla="val 50000"/>
            </a:avLst>
          </a:prstGeom>
          <a:solidFill>
            <a:schemeClr val="bg1"/>
          </a:solid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rPr>
              <a:t>Yahoo! JAPAN</a:t>
            </a:r>
          </a:p>
          <a:p>
            <a:pPr algn="ctr">
              <a:buClr>
                <a:srgbClr val="000000"/>
              </a:buClr>
              <a:defRPr/>
            </a:pPr>
            <a:r>
              <a:rPr lang="ja-JP" altLang="en-US" sz="1400" b="1" kern="0" dirty="0">
                <a:solidFill>
                  <a:srgbClr val="C00000"/>
                </a:solidFill>
                <a:latin typeface="メイリオ"/>
                <a:ea typeface="メイリオ"/>
                <a:cs typeface="Arial"/>
                <a:sym typeface="Arial"/>
              </a:rPr>
              <a:t> ブランドパネル</a:t>
            </a:r>
            <a:r>
              <a:rPr lang="en-US" altLang="ja-JP" sz="1400" b="1" kern="0" dirty="0">
                <a:solidFill>
                  <a:srgbClr val="C00000"/>
                </a:solidFill>
                <a:latin typeface="メイリオ"/>
                <a:ea typeface="メイリオ"/>
                <a:cs typeface="Arial"/>
                <a:sym typeface="Arial"/>
              </a:rPr>
              <a:t>(</a:t>
            </a:r>
            <a:r>
              <a:rPr lang="ja-JP" altLang="en-US" sz="1400" b="1" kern="0" dirty="0">
                <a:solidFill>
                  <a:srgbClr val="C00000"/>
                </a:solidFill>
                <a:latin typeface="メイリオ"/>
                <a:ea typeface="メイリオ"/>
                <a:cs typeface="Arial"/>
                <a:sym typeface="Arial"/>
              </a:rPr>
              <a:t>時間帯ジャック</a:t>
            </a:r>
            <a:r>
              <a:rPr lang="en-US" altLang="ja-JP" sz="1400" b="1" kern="0" dirty="0">
                <a:solidFill>
                  <a:srgbClr val="C00000"/>
                </a:solidFill>
                <a:latin typeface="メイリオ"/>
                <a:ea typeface="メイリオ"/>
                <a:cs typeface="Arial"/>
                <a:sym typeface="Arial"/>
              </a:rPr>
              <a:t>)</a:t>
            </a:r>
            <a:endPar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endParaRPr>
          </a:p>
        </p:txBody>
      </p:sp>
      <p:sp>
        <p:nvSpPr>
          <p:cNvPr id="24" name="テキスト ボックス 23">
            <a:extLst>
              <a:ext uri="{FF2B5EF4-FFF2-40B4-BE49-F238E27FC236}">
                <a16:creationId xmlns:a16="http://schemas.microsoft.com/office/drawing/2014/main" id="{4B5FAE1D-FB75-E284-3581-26DB17B372C5}"/>
              </a:ext>
            </a:extLst>
          </p:cNvPr>
          <p:cNvSpPr txBox="1"/>
          <p:nvPr/>
        </p:nvSpPr>
        <p:spPr>
          <a:xfrm>
            <a:off x="1350530" y="5773650"/>
            <a:ext cx="2884586" cy="738664"/>
          </a:xfrm>
          <a:prstGeom prst="rect">
            <a:avLst/>
          </a:prstGeom>
          <a:noFill/>
        </p:spPr>
        <p:txBody>
          <a:bodyPr wrap="square" rtlCol="0">
            <a:spAutoFit/>
          </a:bodyPr>
          <a:lstStyle/>
          <a:p>
            <a:pPr algn="ctr"/>
            <a:r>
              <a:rPr lang="en-US" altLang="ja-JP" sz="1400" dirty="0">
                <a:solidFill>
                  <a:srgbClr val="002060"/>
                </a:solidFill>
              </a:rPr>
              <a:t>1stView</a:t>
            </a:r>
            <a:r>
              <a:rPr lang="ja-JP" altLang="en-US" sz="1400" dirty="0">
                <a:solidFill>
                  <a:srgbClr val="002060"/>
                </a:solidFill>
              </a:rPr>
              <a:t>で視認性が高く</a:t>
            </a:r>
            <a:endParaRPr lang="en-US" altLang="ja-JP" sz="1400" dirty="0">
              <a:solidFill>
                <a:srgbClr val="002060"/>
              </a:solidFill>
            </a:endParaRPr>
          </a:p>
          <a:p>
            <a:pPr algn="ctr"/>
            <a:r>
              <a:rPr kumimoji="1" lang="ja-JP" altLang="en-US" sz="1400" dirty="0">
                <a:solidFill>
                  <a:srgbClr val="002060"/>
                </a:solidFill>
              </a:rPr>
              <a:t>動画での訴求も可能な</a:t>
            </a:r>
            <a:r>
              <a:rPr kumimoji="1" lang="en-US" altLang="ja-JP" sz="1400" dirty="0">
                <a:solidFill>
                  <a:srgbClr val="002060"/>
                </a:solidFill>
              </a:rPr>
              <a:t>BP</a:t>
            </a:r>
            <a:r>
              <a:rPr kumimoji="1" lang="ja-JP" altLang="en-US" sz="1400" dirty="0">
                <a:solidFill>
                  <a:srgbClr val="002060"/>
                </a:solidFill>
              </a:rPr>
              <a:t>枠を</a:t>
            </a:r>
            <a:endParaRPr kumimoji="1" lang="en-US" altLang="ja-JP" sz="1400" dirty="0">
              <a:solidFill>
                <a:srgbClr val="002060"/>
              </a:solidFill>
            </a:endParaRPr>
          </a:p>
          <a:p>
            <a:pPr algn="ctr"/>
            <a:r>
              <a:rPr kumimoji="1" lang="ja-JP" altLang="en-US" sz="1400" dirty="0">
                <a:solidFill>
                  <a:srgbClr val="002060"/>
                </a:solidFill>
              </a:rPr>
              <a:t>時間帯で買い切り</a:t>
            </a:r>
            <a:endParaRPr kumimoji="1" lang="en-US" altLang="ja-JP" sz="1400" dirty="0">
              <a:solidFill>
                <a:srgbClr val="002060"/>
              </a:solidFill>
            </a:endParaRPr>
          </a:p>
        </p:txBody>
      </p:sp>
      <p:sp>
        <p:nvSpPr>
          <p:cNvPr id="25" name="テキスト ボックス 24">
            <a:extLst>
              <a:ext uri="{FF2B5EF4-FFF2-40B4-BE49-F238E27FC236}">
                <a16:creationId xmlns:a16="http://schemas.microsoft.com/office/drawing/2014/main" id="{6C2B7EAB-DF19-5C07-E070-FCF8E0E86030}"/>
              </a:ext>
            </a:extLst>
          </p:cNvPr>
          <p:cNvSpPr txBox="1"/>
          <p:nvPr/>
        </p:nvSpPr>
        <p:spPr>
          <a:xfrm>
            <a:off x="4665517" y="5788547"/>
            <a:ext cx="2884586" cy="738664"/>
          </a:xfrm>
          <a:prstGeom prst="rect">
            <a:avLst/>
          </a:prstGeom>
          <a:noFill/>
        </p:spPr>
        <p:txBody>
          <a:bodyPr wrap="square" rtlCol="0">
            <a:spAutoFit/>
          </a:bodyPr>
          <a:lstStyle/>
          <a:p>
            <a:pPr algn="ctr"/>
            <a:r>
              <a:rPr lang="ja-JP" altLang="en-US" sz="1400" dirty="0">
                <a:solidFill>
                  <a:schemeClr val="bg1">
                    <a:lumMod val="75000"/>
                  </a:schemeClr>
                </a:solidFill>
                <a:latin typeface="+mn-ea"/>
              </a:rPr>
              <a:t>注目度の高い</a:t>
            </a:r>
            <a:r>
              <a:rPr lang="en-US" altLang="ja-JP" sz="1400" dirty="0">
                <a:solidFill>
                  <a:schemeClr val="bg1">
                    <a:lumMod val="75000"/>
                  </a:schemeClr>
                </a:solidFill>
                <a:latin typeface="+mn-ea"/>
              </a:rPr>
              <a:t>Yahoo!</a:t>
            </a:r>
            <a:r>
              <a:rPr lang="ja-JP" altLang="en-US" sz="1400" dirty="0">
                <a:solidFill>
                  <a:schemeClr val="bg1">
                    <a:lumMod val="75000"/>
                  </a:schemeClr>
                </a:solidFill>
                <a:latin typeface="+mn-ea"/>
              </a:rPr>
              <a:t>ニュース </a:t>
            </a:r>
            <a:endParaRPr lang="en-US" altLang="ja-JP" sz="1400" dirty="0">
              <a:solidFill>
                <a:schemeClr val="bg1">
                  <a:lumMod val="75000"/>
                </a:schemeClr>
              </a:solidFill>
              <a:latin typeface="+mn-ea"/>
            </a:endParaRPr>
          </a:p>
          <a:p>
            <a:pPr algn="ctr"/>
            <a:r>
              <a:rPr lang="ja-JP" altLang="en-US" sz="1400" dirty="0">
                <a:solidFill>
                  <a:schemeClr val="bg1">
                    <a:lumMod val="75000"/>
                  </a:schemeClr>
                </a:solidFill>
                <a:latin typeface="+mn-ea"/>
              </a:rPr>
              <a:t>トピックスに近い広告形式で</a:t>
            </a:r>
            <a:endParaRPr lang="en-US" altLang="ja-JP" sz="1400" dirty="0">
              <a:solidFill>
                <a:schemeClr val="bg1">
                  <a:lumMod val="75000"/>
                </a:schemeClr>
              </a:solidFill>
              <a:latin typeface="+mn-ea"/>
            </a:endParaRPr>
          </a:p>
          <a:p>
            <a:pPr algn="ctr"/>
            <a:r>
              <a:rPr lang="en-US" altLang="ja-JP" sz="1400" dirty="0">
                <a:solidFill>
                  <a:schemeClr val="bg1">
                    <a:lumMod val="75000"/>
                  </a:schemeClr>
                </a:solidFill>
                <a:latin typeface="+mn-ea"/>
              </a:rPr>
              <a:t>PR</a:t>
            </a:r>
            <a:r>
              <a:rPr lang="ja-JP" altLang="en-US" sz="1400" dirty="0">
                <a:solidFill>
                  <a:schemeClr val="bg1">
                    <a:lumMod val="75000"/>
                  </a:schemeClr>
                </a:solidFill>
                <a:latin typeface="+mn-ea"/>
              </a:rPr>
              <a:t>可能</a:t>
            </a:r>
          </a:p>
        </p:txBody>
      </p:sp>
      <p:sp>
        <p:nvSpPr>
          <p:cNvPr id="26" name="テキスト ボックス 25">
            <a:extLst>
              <a:ext uri="{FF2B5EF4-FFF2-40B4-BE49-F238E27FC236}">
                <a16:creationId xmlns:a16="http://schemas.microsoft.com/office/drawing/2014/main" id="{15504998-DE96-7EFA-242D-0C06CC8FAE94}"/>
              </a:ext>
            </a:extLst>
          </p:cNvPr>
          <p:cNvSpPr txBox="1"/>
          <p:nvPr/>
        </p:nvSpPr>
        <p:spPr>
          <a:xfrm>
            <a:off x="7987379" y="5762193"/>
            <a:ext cx="2884586" cy="738664"/>
          </a:xfrm>
          <a:prstGeom prst="rect">
            <a:avLst/>
          </a:prstGeom>
          <a:noFill/>
        </p:spPr>
        <p:txBody>
          <a:bodyPr wrap="square" rtlCol="0">
            <a:spAutoFit/>
          </a:bodyPr>
          <a:lstStyle/>
          <a:p>
            <a:pPr algn="ctr"/>
            <a:r>
              <a:rPr lang="en-US" altLang="ja-JP" sz="1400" dirty="0">
                <a:solidFill>
                  <a:schemeClr val="bg1">
                    <a:lumMod val="75000"/>
                  </a:schemeClr>
                </a:solidFill>
                <a:latin typeface="メイリオ" panose="020B0604030504040204" pitchFamily="50" charset="-128"/>
                <a:ea typeface="メイリオ" panose="020B0604030504040204" pitchFamily="50" charset="-128"/>
              </a:rPr>
              <a:t>LINE</a:t>
            </a:r>
            <a:r>
              <a:rPr lang="ja-JP" altLang="en-US" sz="1400" dirty="0">
                <a:solidFill>
                  <a:schemeClr val="bg1">
                    <a:lumMod val="75000"/>
                  </a:schemeClr>
                </a:solidFill>
                <a:latin typeface="メイリオ" panose="020B0604030504040204" pitchFamily="50" charset="-128"/>
                <a:ea typeface="メイリオ" panose="020B0604030504040204" pitchFamily="50" charset="-128"/>
              </a:rPr>
              <a:t> </a:t>
            </a:r>
            <a:r>
              <a:rPr lang="en-US" altLang="ja-JP" sz="1400" dirty="0">
                <a:solidFill>
                  <a:schemeClr val="bg1">
                    <a:lumMod val="75000"/>
                  </a:schemeClr>
                </a:solidFill>
                <a:latin typeface="メイリオ" panose="020B0604030504040204" pitchFamily="50" charset="-128"/>
                <a:ea typeface="メイリオ" panose="020B0604030504040204" pitchFamily="50" charset="-128"/>
              </a:rPr>
              <a:t>NEWS</a:t>
            </a:r>
            <a:r>
              <a:rPr lang="ja-JP" altLang="en-US" sz="1400" dirty="0">
                <a:solidFill>
                  <a:schemeClr val="bg1">
                    <a:lumMod val="75000"/>
                  </a:schemeClr>
                </a:solidFill>
                <a:latin typeface="メイリオ" panose="020B0604030504040204" pitchFamily="50" charset="-128"/>
                <a:ea typeface="メイリオ" panose="020B0604030504040204" pitchFamily="50" charset="-128"/>
              </a:rPr>
              <a:t>のトピックスとしてオリジナル記事で</a:t>
            </a:r>
            <a:endParaRPr lang="en-US" altLang="ja-JP" sz="1400" dirty="0">
              <a:solidFill>
                <a:schemeClr val="bg1">
                  <a:lumMod val="75000"/>
                </a:schemeClr>
              </a:solidFill>
              <a:latin typeface="メイリオ" panose="020B0604030504040204" pitchFamily="50" charset="-128"/>
              <a:ea typeface="メイリオ" panose="020B0604030504040204" pitchFamily="50" charset="-128"/>
            </a:endParaRPr>
          </a:p>
          <a:p>
            <a:pPr algn="ctr"/>
            <a:r>
              <a:rPr lang="ja-JP" altLang="en-US" sz="1400" dirty="0">
                <a:solidFill>
                  <a:schemeClr val="bg1">
                    <a:lumMod val="75000"/>
                  </a:schemeClr>
                </a:solidFill>
                <a:latin typeface="メイリオ" panose="020B0604030504040204" pitchFamily="50" charset="-128"/>
                <a:ea typeface="メイリオ" panose="020B0604030504040204" pitchFamily="50" charset="-128"/>
              </a:rPr>
              <a:t>ユーザーに</a:t>
            </a:r>
            <a:r>
              <a:rPr kumimoji="1" lang="ja-JP" altLang="en-US" sz="1400" dirty="0">
                <a:solidFill>
                  <a:schemeClr val="bg1">
                    <a:lumMod val="75000"/>
                  </a:schemeClr>
                </a:solidFill>
                <a:latin typeface="メイリオ" panose="020B0604030504040204" pitchFamily="50" charset="-128"/>
                <a:ea typeface="メイリオ" panose="020B0604030504040204" pitchFamily="50" charset="-128"/>
              </a:rPr>
              <a:t>アプローチ</a:t>
            </a:r>
            <a:endParaRPr kumimoji="1" lang="en-US" altLang="ja-JP" sz="1400" dirty="0">
              <a:solidFill>
                <a:schemeClr val="bg1">
                  <a:lumMod val="75000"/>
                </a:schemeClr>
              </a:solidFill>
            </a:endParaRPr>
          </a:p>
        </p:txBody>
      </p:sp>
      <p:pic>
        <p:nvPicPr>
          <p:cNvPr id="27" name="図 26">
            <a:extLst>
              <a:ext uri="{FF2B5EF4-FFF2-40B4-BE49-F238E27FC236}">
                <a16:creationId xmlns:a16="http://schemas.microsoft.com/office/drawing/2014/main" id="{754390C7-808C-8EBE-C7BE-B2493BA8B930}"/>
              </a:ext>
            </a:extLst>
          </p:cNvPr>
          <p:cNvPicPr>
            <a:picLocks noChangeAspect="1"/>
          </p:cNvPicPr>
          <p:nvPr/>
        </p:nvPicPr>
        <p:blipFill>
          <a:blip r:embed="rId9"/>
          <a:stretch>
            <a:fillRect/>
          </a:stretch>
        </p:blipFill>
        <p:spPr>
          <a:xfrm>
            <a:off x="1875063" y="3081868"/>
            <a:ext cx="1833336" cy="1058333"/>
          </a:xfrm>
          <a:prstGeom prst="rect">
            <a:avLst/>
          </a:prstGeom>
        </p:spPr>
      </p:pic>
    </p:spTree>
    <p:extLst>
      <p:ext uri="{BB962C8B-B14F-4D97-AF65-F5344CB8AC3E}">
        <p14:creationId xmlns:p14="http://schemas.microsoft.com/office/powerpoint/2010/main" val="4032479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descr="グラフィカル ユーザー インターフェイス, アプリケーション&#10;&#10;自動的に生成された説明">
            <a:extLst>
              <a:ext uri="{FF2B5EF4-FFF2-40B4-BE49-F238E27FC236}">
                <a16:creationId xmlns:a16="http://schemas.microsoft.com/office/drawing/2014/main" id="{4B9033B6-E525-A1DD-9577-7D221AF0E18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00212" y="2448668"/>
            <a:ext cx="3026369" cy="3452930"/>
          </a:xfrm>
          <a:prstGeom prst="rect">
            <a:avLst/>
          </a:prstGeom>
        </p:spPr>
      </p:pic>
      <p:sp>
        <p:nvSpPr>
          <p:cNvPr id="3" name="片側の 2 つの角を丸めた四角形 25">
            <a:extLst>
              <a:ext uri="{FF2B5EF4-FFF2-40B4-BE49-F238E27FC236}">
                <a16:creationId xmlns:a16="http://schemas.microsoft.com/office/drawing/2014/main" id="{AC99AEA9-8160-152B-0970-F1F7D588B96C}"/>
              </a:ext>
            </a:extLst>
          </p:cNvPr>
          <p:cNvSpPr/>
          <p:nvPr/>
        </p:nvSpPr>
        <p:spPr>
          <a:xfrm>
            <a:off x="3381187" y="2361926"/>
            <a:ext cx="8077568" cy="3600686"/>
          </a:xfrm>
          <a:prstGeom prst="round2SameRect">
            <a:avLst>
              <a:gd name="adj1" fmla="val 0"/>
              <a:gd name="adj2" fmla="val 0"/>
            </a:avLst>
          </a:prstGeom>
          <a:solidFill>
            <a:schemeClr val="accent1"/>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4" name="テキスト プレースホルダー 1">
            <a:extLst>
              <a:ext uri="{FF2B5EF4-FFF2-40B4-BE49-F238E27FC236}">
                <a16:creationId xmlns:a16="http://schemas.microsoft.com/office/drawing/2014/main" id="{22ED7C63-62EE-1022-878C-2E64F6CAD435}"/>
              </a:ext>
            </a:extLst>
          </p:cNvPr>
          <p:cNvSpPr>
            <a:spLocks noGrp="1"/>
          </p:cNvSpPr>
          <p:nvPr>
            <p:ph type="body" sz="quarter" idx="10"/>
          </p:nvPr>
        </p:nvSpPr>
        <p:spPr>
          <a:xfrm>
            <a:off x="479425" y="252000"/>
            <a:ext cx="8640911" cy="335028"/>
          </a:xfrm>
        </p:spPr>
        <p:txBody>
          <a:bodyPr/>
          <a:lstStyle/>
          <a:p>
            <a:r>
              <a:rPr lang="en-US" altLang="ja-JP" dirty="0"/>
              <a:t>【</a:t>
            </a:r>
            <a:r>
              <a:rPr lang="ja-JP" altLang="en-US" dirty="0"/>
              <a:t>商品概要</a:t>
            </a:r>
            <a:r>
              <a:rPr lang="en-US" altLang="ja-JP" dirty="0"/>
              <a:t>】Yahoo! JAPAN </a:t>
            </a:r>
            <a:r>
              <a:rPr lang="ja-JP" altLang="en-US" dirty="0"/>
              <a:t>ブランドパネル 時間帯ジャック</a:t>
            </a:r>
            <a:endParaRPr kumimoji="1" lang="ja-JP" altLang="en-US" dirty="0"/>
          </a:p>
        </p:txBody>
      </p:sp>
      <p:pic>
        <p:nvPicPr>
          <p:cNvPr id="5" name="図 4">
            <a:extLst>
              <a:ext uri="{FF2B5EF4-FFF2-40B4-BE49-F238E27FC236}">
                <a16:creationId xmlns:a16="http://schemas.microsoft.com/office/drawing/2014/main" id="{A28A62F8-3C90-395E-1735-E1421CBB3F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4968" y="3684653"/>
            <a:ext cx="750538" cy="1099692"/>
          </a:xfrm>
          <a:prstGeom prst="rect">
            <a:avLst/>
          </a:prstGeom>
        </p:spPr>
      </p:pic>
      <p:sp>
        <p:nvSpPr>
          <p:cNvPr id="6" name="正方形/長方形 5">
            <a:extLst>
              <a:ext uri="{FF2B5EF4-FFF2-40B4-BE49-F238E27FC236}">
                <a16:creationId xmlns:a16="http://schemas.microsoft.com/office/drawing/2014/main" id="{EDCD894E-8DD8-1085-D091-65090DC66A65}"/>
              </a:ext>
            </a:extLst>
          </p:cNvPr>
          <p:cNvSpPr/>
          <p:nvPr/>
        </p:nvSpPr>
        <p:spPr>
          <a:xfrm>
            <a:off x="5706200" y="2613574"/>
            <a:ext cx="1508073" cy="4553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a:solidFill>
                  <a:schemeClr val="bg1"/>
                </a:solidFill>
                <a:latin typeface="+mn-ea"/>
              </a:rPr>
              <a:t>A</a:t>
            </a:r>
            <a:r>
              <a:rPr kumimoji="1" lang="ja-JP" altLang="en-US" b="1">
                <a:solidFill>
                  <a:schemeClr val="bg1"/>
                </a:solidFill>
                <a:latin typeface="+mn-ea"/>
              </a:rPr>
              <a:t>さん</a:t>
            </a:r>
            <a:endParaRPr kumimoji="1" lang="en-US" altLang="ja-JP" b="1">
              <a:solidFill>
                <a:schemeClr val="bg1"/>
              </a:solidFill>
              <a:latin typeface="+mn-ea"/>
            </a:endParaRPr>
          </a:p>
        </p:txBody>
      </p:sp>
      <p:sp>
        <p:nvSpPr>
          <p:cNvPr id="7" name="テキスト ボックス 6">
            <a:extLst>
              <a:ext uri="{FF2B5EF4-FFF2-40B4-BE49-F238E27FC236}">
                <a16:creationId xmlns:a16="http://schemas.microsoft.com/office/drawing/2014/main" id="{6017FA4F-6FFE-5428-9A08-40842A34C7AC}"/>
              </a:ext>
            </a:extLst>
          </p:cNvPr>
          <p:cNvSpPr txBox="1"/>
          <p:nvPr/>
        </p:nvSpPr>
        <p:spPr>
          <a:xfrm>
            <a:off x="5452147" y="5031081"/>
            <a:ext cx="2016177" cy="646331"/>
          </a:xfrm>
          <a:prstGeom prst="rect">
            <a:avLst/>
          </a:prstGeom>
          <a:noFill/>
        </p:spPr>
        <p:txBody>
          <a:bodyPr wrap="square">
            <a:spAutoFit/>
          </a:bodyPr>
          <a:lstStyle/>
          <a:p>
            <a:pPr algn="ctr"/>
            <a:r>
              <a:rPr kumimoji="1" lang="en-US" altLang="ja-JP">
                <a:solidFill>
                  <a:schemeClr val="accent3"/>
                </a:solidFill>
                <a:latin typeface="+mn-ea"/>
              </a:rPr>
              <a:t>100</a:t>
            </a:r>
            <a:r>
              <a:rPr kumimoji="1" lang="ja-JP" altLang="en-US">
                <a:solidFill>
                  <a:schemeClr val="accent3"/>
                </a:solidFill>
                <a:latin typeface="+mn-ea"/>
              </a:rPr>
              <a:t>％</a:t>
            </a:r>
            <a:endParaRPr kumimoji="1" lang="en-US" altLang="ja-JP">
              <a:solidFill>
                <a:schemeClr val="accent3"/>
              </a:solidFill>
              <a:latin typeface="+mn-ea"/>
            </a:endParaRPr>
          </a:p>
          <a:p>
            <a:pPr algn="ctr"/>
            <a:r>
              <a:rPr kumimoji="1" lang="ja-JP" altLang="en-US">
                <a:solidFill>
                  <a:schemeClr val="accent3"/>
                </a:solidFill>
                <a:latin typeface="+mn-ea"/>
              </a:rPr>
              <a:t>広告表示</a:t>
            </a:r>
            <a:endParaRPr kumimoji="1" lang="en-US" altLang="ja-JP">
              <a:solidFill>
                <a:schemeClr val="accent3"/>
              </a:solidFill>
              <a:latin typeface="+mn-ea"/>
            </a:endParaRPr>
          </a:p>
        </p:txBody>
      </p:sp>
      <p:sp>
        <p:nvSpPr>
          <p:cNvPr id="8" name="正方形/長方形 7">
            <a:extLst>
              <a:ext uri="{FF2B5EF4-FFF2-40B4-BE49-F238E27FC236}">
                <a16:creationId xmlns:a16="http://schemas.microsoft.com/office/drawing/2014/main" id="{6F33EB2D-1BC8-CCA3-575E-28D5AAB6791C}"/>
              </a:ext>
            </a:extLst>
          </p:cNvPr>
          <p:cNvSpPr/>
          <p:nvPr/>
        </p:nvSpPr>
        <p:spPr>
          <a:xfrm>
            <a:off x="496427" y="1055965"/>
            <a:ext cx="11432024" cy="6712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ja-JP" altLang="en-US" sz="1600" b="1" dirty="0">
                <a:solidFill>
                  <a:schemeClr val="tx1">
                    <a:lumMod val="75000"/>
                    <a:lumOff val="25000"/>
                  </a:schemeClr>
                </a:solidFill>
                <a:latin typeface="+mn-ea"/>
              </a:rPr>
              <a:t>ブランディングに特化した予約型専用のソリューションで特定の時間帯で訪れたユーザー全員に</a:t>
            </a:r>
            <a:r>
              <a:rPr lang="en-US" altLang="ja-JP" sz="1600" b="1" dirty="0">
                <a:solidFill>
                  <a:schemeClr val="tx1">
                    <a:lumMod val="75000"/>
                    <a:lumOff val="25000"/>
                  </a:schemeClr>
                </a:solidFill>
                <a:latin typeface="+mn-ea"/>
              </a:rPr>
              <a:t>100</a:t>
            </a:r>
            <a:r>
              <a:rPr lang="ja-JP" altLang="en-US" sz="1600" b="1" dirty="0">
                <a:solidFill>
                  <a:schemeClr val="tx1">
                    <a:lumMod val="75000"/>
                    <a:lumOff val="25000"/>
                  </a:schemeClr>
                </a:solidFill>
                <a:latin typeface="+mn-ea"/>
              </a:rPr>
              <a:t>％広告を配信</a:t>
            </a:r>
            <a:endParaRPr lang="en-US" altLang="ja-JP" sz="1600" b="1" dirty="0">
              <a:solidFill>
                <a:schemeClr val="tx1">
                  <a:lumMod val="75000"/>
                  <a:lumOff val="25000"/>
                </a:schemeClr>
              </a:solidFill>
              <a:latin typeface="+mn-ea"/>
            </a:endParaRPr>
          </a:p>
          <a:p>
            <a:pPr>
              <a:lnSpc>
                <a:spcPct val="150000"/>
              </a:lnSpc>
            </a:pPr>
            <a:r>
              <a:rPr lang="ja-JP" altLang="en-US" sz="1600" b="1" dirty="0">
                <a:solidFill>
                  <a:schemeClr val="tx1">
                    <a:lumMod val="75000"/>
                    <a:lumOff val="25000"/>
                  </a:schemeClr>
                </a:solidFill>
                <a:latin typeface="+mn-ea"/>
              </a:rPr>
              <a:t>特定の時間で</a:t>
            </a:r>
            <a:r>
              <a:rPr lang="en-US" altLang="ja-JP" sz="1600" b="1" dirty="0">
                <a:solidFill>
                  <a:schemeClr val="tx1">
                    <a:lumMod val="75000"/>
                    <a:lumOff val="25000"/>
                  </a:schemeClr>
                </a:solidFill>
                <a:latin typeface="+mn-ea"/>
              </a:rPr>
              <a:t>Yahoo!</a:t>
            </a:r>
            <a:r>
              <a:rPr lang="ja-JP" altLang="en-US" sz="1600" b="1" dirty="0">
                <a:solidFill>
                  <a:schemeClr val="tx1">
                    <a:lumMod val="75000"/>
                    <a:lumOff val="25000"/>
                  </a:schemeClr>
                </a:solidFill>
                <a:latin typeface="+mn-ea"/>
              </a:rPr>
              <a:t> </a:t>
            </a:r>
            <a:r>
              <a:rPr lang="en-US" altLang="ja-JP" sz="1600" b="1" dirty="0">
                <a:solidFill>
                  <a:schemeClr val="tx1">
                    <a:lumMod val="75000"/>
                    <a:lumOff val="25000"/>
                  </a:schemeClr>
                </a:solidFill>
                <a:latin typeface="+mn-ea"/>
              </a:rPr>
              <a:t>JAPAN</a:t>
            </a:r>
            <a:r>
              <a:rPr lang="ja-JP" altLang="en-US" sz="1600" b="1" dirty="0">
                <a:solidFill>
                  <a:schemeClr val="tx1">
                    <a:lumMod val="75000"/>
                    <a:lumOff val="25000"/>
                  </a:schemeClr>
                </a:solidFill>
                <a:latin typeface="+mn-ea"/>
              </a:rPr>
              <a:t>トップ面の広告を買切り</a:t>
            </a:r>
            <a:r>
              <a:rPr lang="en-US" altLang="ja-JP" sz="1600" b="1" dirty="0">
                <a:solidFill>
                  <a:schemeClr val="tx1">
                    <a:lumMod val="75000"/>
                    <a:lumOff val="25000"/>
                  </a:schemeClr>
                </a:solidFill>
                <a:latin typeface="+mn-ea"/>
              </a:rPr>
              <a:t>MAX</a:t>
            </a:r>
            <a:r>
              <a:rPr lang="ja-JP" altLang="en-US" sz="1600" b="1" dirty="0">
                <a:solidFill>
                  <a:schemeClr val="tx1">
                    <a:lumMod val="75000"/>
                    <a:lumOff val="25000"/>
                  </a:schemeClr>
                </a:solidFill>
                <a:latin typeface="+mn-ea"/>
              </a:rPr>
              <a:t>配信することで、瞬間的なリーチ＆認知獲得が可能です。</a:t>
            </a:r>
            <a:endParaRPr lang="en-US" altLang="ja-JP" sz="1600" b="1" dirty="0">
              <a:solidFill>
                <a:schemeClr val="tx1">
                  <a:lumMod val="75000"/>
                  <a:lumOff val="25000"/>
                </a:schemeClr>
              </a:solidFill>
              <a:latin typeface="+mn-ea"/>
            </a:endParaRPr>
          </a:p>
        </p:txBody>
      </p:sp>
      <p:sp>
        <p:nvSpPr>
          <p:cNvPr id="9" name="テキスト ボックス 37">
            <a:extLst>
              <a:ext uri="{FF2B5EF4-FFF2-40B4-BE49-F238E27FC236}">
                <a16:creationId xmlns:a16="http://schemas.microsoft.com/office/drawing/2014/main" id="{E88DF2A7-5974-3E58-D38F-ADE00A43BCAF}"/>
              </a:ext>
            </a:extLst>
          </p:cNvPr>
          <p:cNvSpPr txBox="1"/>
          <p:nvPr/>
        </p:nvSpPr>
        <p:spPr>
          <a:xfrm>
            <a:off x="10759697" y="4105000"/>
            <a:ext cx="743964" cy="646331"/>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en-US" altLang="ja-JP" sz="3600" dirty="0">
                <a:latin typeface="+mn-ea"/>
              </a:rPr>
              <a:t>…</a:t>
            </a:r>
            <a:endParaRPr kumimoji="1" lang="ja-JP" altLang="en-US" sz="3600" dirty="0">
              <a:latin typeface="+mn-ea"/>
            </a:endParaRPr>
          </a:p>
        </p:txBody>
      </p:sp>
      <p:pic>
        <p:nvPicPr>
          <p:cNvPr id="10" name="図 9">
            <a:extLst>
              <a:ext uri="{FF2B5EF4-FFF2-40B4-BE49-F238E27FC236}">
                <a16:creationId xmlns:a16="http://schemas.microsoft.com/office/drawing/2014/main" id="{A8D18BBE-D2BD-85CF-BBE7-EC22C9B7CA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7094" y="3684653"/>
            <a:ext cx="750538" cy="1099692"/>
          </a:xfrm>
          <a:prstGeom prst="rect">
            <a:avLst/>
          </a:prstGeom>
        </p:spPr>
      </p:pic>
      <p:sp>
        <p:nvSpPr>
          <p:cNvPr id="11" name="正方形/長方形 10">
            <a:extLst>
              <a:ext uri="{FF2B5EF4-FFF2-40B4-BE49-F238E27FC236}">
                <a16:creationId xmlns:a16="http://schemas.microsoft.com/office/drawing/2014/main" id="{3B90FA48-547C-4499-B6AB-AE78B1FCBDF6}"/>
              </a:ext>
            </a:extLst>
          </p:cNvPr>
          <p:cNvSpPr/>
          <p:nvPr/>
        </p:nvSpPr>
        <p:spPr>
          <a:xfrm>
            <a:off x="7468326" y="2613574"/>
            <a:ext cx="1508073" cy="4553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b="1">
                <a:solidFill>
                  <a:schemeClr val="bg1"/>
                </a:solidFill>
                <a:latin typeface="+mn-ea"/>
              </a:rPr>
              <a:t>B</a:t>
            </a:r>
            <a:r>
              <a:rPr kumimoji="1" lang="ja-JP" altLang="en-US" b="1">
                <a:solidFill>
                  <a:schemeClr val="bg1"/>
                </a:solidFill>
                <a:latin typeface="+mn-ea"/>
              </a:rPr>
              <a:t>さん</a:t>
            </a:r>
            <a:endParaRPr kumimoji="1" lang="en-US" altLang="ja-JP" b="1">
              <a:solidFill>
                <a:schemeClr val="bg1"/>
              </a:solidFill>
              <a:latin typeface="+mn-ea"/>
            </a:endParaRPr>
          </a:p>
        </p:txBody>
      </p:sp>
      <p:sp>
        <p:nvSpPr>
          <p:cNvPr id="12" name="テキスト ボックス 11">
            <a:extLst>
              <a:ext uri="{FF2B5EF4-FFF2-40B4-BE49-F238E27FC236}">
                <a16:creationId xmlns:a16="http://schemas.microsoft.com/office/drawing/2014/main" id="{CA6CCA1F-5369-699B-3B03-521F0DC6F278}"/>
              </a:ext>
            </a:extLst>
          </p:cNvPr>
          <p:cNvSpPr txBox="1"/>
          <p:nvPr/>
        </p:nvSpPr>
        <p:spPr>
          <a:xfrm>
            <a:off x="7214273" y="5031081"/>
            <a:ext cx="2016177" cy="646331"/>
          </a:xfrm>
          <a:prstGeom prst="rect">
            <a:avLst/>
          </a:prstGeom>
          <a:noFill/>
        </p:spPr>
        <p:txBody>
          <a:bodyPr wrap="square">
            <a:spAutoFit/>
          </a:bodyPr>
          <a:lstStyle/>
          <a:p>
            <a:pPr algn="ctr"/>
            <a:r>
              <a:rPr kumimoji="1" lang="en-US" altLang="ja-JP">
                <a:solidFill>
                  <a:schemeClr val="accent3"/>
                </a:solidFill>
                <a:latin typeface="+mn-ea"/>
              </a:rPr>
              <a:t>100</a:t>
            </a:r>
            <a:r>
              <a:rPr kumimoji="1" lang="ja-JP" altLang="en-US">
                <a:solidFill>
                  <a:schemeClr val="accent3"/>
                </a:solidFill>
                <a:latin typeface="+mn-ea"/>
              </a:rPr>
              <a:t>％</a:t>
            </a:r>
            <a:endParaRPr kumimoji="1" lang="en-US" altLang="ja-JP">
              <a:solidFill>
                <a:schemeClr val="accent3"/>
              </a:solidFill>
              <a:latin typeface="+mn-ea"/>
            </a:endParaRPr>
          </a:p>
          <a:p>
            <a:pPr algn="ctr"/>
            <a:r>
              <a:rPr kumimoji="1" lang="ja-JP" altLang="en-US">
                <a:solidFill>
                  <a:schemeClr val="accent3"/>
                </a:solidFill>
                <a:latin typeface="+mn-ea"/>
              </a:rPr>
              <a:t>広告表示</a:t>
            </a:r>
            <a:endParaRPr kumimoji="1" lang="en-US" altLang="ja-JP">
              <a:solidFill>
                <a:schemeClr val="accent3"/>
              </a:solidFill>
              <a:latin typeface="+mn-ea"/>
            </a:endParaRPr>
          </a:p>
        </p:txBody>
      </p:sp>
      <p:pic>
        <p:nvPicPr>
          <p:cNvPr id="13" name="図 12">
            <a:extLst>
              <a:ext uri="{FF2B5EF4-FFF2-40B4-BE49-F238E27FC236}">
                <a16:creationId xmlns:a16="http://schemas.microsoft.com/office/drawing/2014/main" id="{D8F88ACF-C0D0-C0F2-FB42-A7A3EF2B70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97327" y="3684653"/>
            <a:ext cx="750538" cy="1099692"/>
          </a:xfrm>
          <a:prstGeom prst="rect">
            <a:avLst/>
          </a:prstGeom>
        </p:spPr>
      </p:pic>
      <p:sp>
        <p:nvSpPr>
          <p:cNvPr id="14" name="正方形/長方形 13">
            <a:extLst>
              <a:ext uri="{FF2B5EF4-FFF2-40B4-BE49-F238E27FC236}">
                <a16:creationId xmlns:a16="http://schemas.microsoft.com/office/drawing/2014/main" id="{B2AA2941-9162-EFA5-81AD-E1498273924B}"/>
              </a:ext>
            </a:extLst>
          </p:cNvPr>
          <p:cNvSpPr/>
          <p:nvPr/>
        </p:nvSpPr>
        <p:spPr>
          <a:xfrm>
            <a:off x="9218559" y="2613574"/>
            <a:ext cx="1508073" cy="4553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b="1">
                <a:solidFill>
                  <a:schemeClr val="bg1"/>
                </a:solidFill>
                <a:latin typeface="+mn-ea"/>
              </a:rPr>
              <a:t>C</a:t>
            </a:r>
            <a:r>
              <a:rPr kumimoji="1" lang="ja-JP" altLang="en-US" b="1">
                <a:solidFill>
                  <a:schemeClr val="bg1"/>
                </a:solidFill>
                <a:latin typeface="+mn-ea"/>
              </a:rPr>
              <a:t>さん</a:t>
            </a:r>
            <a:endParaRPr kumimoji="1" lang="en-US" altLang="ja-JP" b="1">
              <a:solidFill>
                <a:schemeClr val="bg1"/>
              </a:solidFill>
              <a:latin typeface="+mn-ea"/>
            </a:endParaRPr>
          </a:p>
        </p:txBody>
      </p:sp>
      <p:sp>
        <p:nvSpPr>
          <p:cNvPr id="15" name="テキスト ボックス 14">
            <a:extLst>
              <a:ext uri="{FF2B5EF4-FFF2-40B4-BE49-F238E27FC236}">
                <a16:creationId xmlns:a16="http://schemas.microsoft.com/office/drawing/2014/main" id="{E12FF976-EF74-F227-C695-E5B13FE54AC6}"/>
              </a:ext>
            </a:extLst>
          </p:cNvPr>
          <p:cNvSpPr txBox="1"/>
          <p:nvPr/>
        </p:nvSpPr>
        <p:spPr>
          <a:xfrm>
            <a:off x="8964506" y="5031081"/>
            <a:ext cx="2016177" cy="646331"/>
          </a:xfrm>
          <a:prstGeom prst="rect">
            <a:avLst/>
          </a:prstGeom>
          <a:noFill/>
        </p:spPr>
        <p:txBody>
          <a:bodyPr wrap="square">
            <a:spAutoFit/>
          </a:bodyPr>
          <a:lstStyle/>
          <a:p>
            <a:pPr algn="ctr"/>
            <a:r>
              <a:rPr kumimoji="1" lang="en-US" altLang="ja-JP">
                <a:solidFill>
                  <a:schemeClr val="accent3"/>
                </a:solidFill>
                <a:latin typeface="+mn-ea"/>
              </a:rPr>
              <a:t>100</a:t>
            </a:r>
            <a:r>
              <a:rPr kumimoji="1" lang="ja-JP" altLang="en-US">
                <a:solidFill>
                  <a:schemeClr val="accent3"/>
                </a:solidFill>
                <a:latin typeface="+mn-ea"/>
              </a:rPr>
              <a:t>％</a:t>
            </a:r>
            <a:endParaRPr kumimoji="1" lang="en-US" altLang="ja-JP">
              <a:solidFill>
                <a:schemeClr val="accent3"/>
              </a:solidFill>
              <a:latin typeface="+mn-ea"/>
            </a:endParaRPr>
          </a:p>
          <a:p>
            <a:pPr algn="ctr"/>
            <a:r>
              <a:rPr kumimoji="1" lang="ja-JP" altLang="en-US">
                <a:solidFill>
                  <a:schemeClr val="accent3"/>
                </a:solidFill>
                <a:latin typeface="+mn-ea"/>
              </a:rPr>
              <a:t>広告表示</a:t>
            </a:r>
            <a:endParaRPr kumimoji="1" lang="en-US" altLang="ja-JP">
              <a:solidFill>
                <a:schemeClr val="accent3"/>
              </a:solidFill>
              <a:latin typeface="+mn-ea"/>
            </a:endParaRPr>
          </a:p>
        </p:txBody>
      </p:sp>
      <p:grpSp>
        <p:nvGrpSpPr>
          <p:cNvPr id="16" name="グループ化 15">
            <a:extLst>
              <a:ext uri="{FF2B5EF4-FFF2-40B4-BE49-F238E27FC236}">
                <a16:creationId xmlns:a16="http://schemas.microsoft.com/office/drawing/2014/main" id="{156C3700-CB1D-1574-95B4-DEDD8E010DEB}"/>
              </a:ext>
            </a:extLst>
          </p:cNvPr>
          <p:cNvGrpSpPr/>
          <p:nvPr/>
        </p:nvGrpSpPr>
        <p:grpSpPr>
          <a:xfrm>
            <a:off x="3577295" y="2867661"/>
            <a:ext cx="1655299" cy="1873893"/>
            <a:chOff x="3753357" y="2180616"/>
            <a:chExt cx="1655299" cy="1873893"/>
          </a:xfrm>
        </p:grpSpPr>
        <p:grpSp>
          <p:nvGrpSpPr>
            <p:cNvPr id="17" name="Group 28">
              <a:extLst>
                <a:ext uri="{FF2B5EF4-FFF2-40B4-BE49-F238E27FC236}">
                  <a16:creationId xmlns:a16="http://schemas.microsoft.com/office/drawing/2014/main" id="{DCDC2C6F-1016-359A-8FEF-7A09D884F738}"/>
                </a:ext>
              </a:extLst>
            </p:cNvPr>
            <p:cNvGrpSpPr>
              <a:grpSpLocks/>
            </p:cNvGrpSpPr>
            <p:nvPr/>
          </p:nvGrpSpPr>
          <p:grpSpPr bwMode="auto">
            <a:xfrm>
              <a:off x="3914475" y="2750092"/>
              <a:ext cx="1304417" cy="1304417"/>
              <a:chOff x="3761" y="1267"/>
              <a:chExt cx="459" cy="459"/>
            </a:xfrm>
          </p:grpSpPr>
          <p:sp>
            <p:nvSpPr>
              <p:cNvPr id="21" name="Freeform 29">
                <a:extLst>
                  <a:ext uri="{FF2B5EF4-FFF2-40B4-BE49-F238E27FC236}">
                    <a16:creationId xmlns:a16="http://schemas.microsoft.com/office/drawing/2014/main" id="{5A912AFF-B502-A48D-9BFE-E586C6A411FD}"/>
                  </a:ext>
                </a:extLst>
              </p:cNvPr>
              <p:cNvSpPr>
                <a:spLocks noChangeArrowheads="1"/>
              </p:cNvSpPr>
              <p:nvPr/>
            </p:nvSpPr>
            <p:spPr bwMode="auto">
              <a:xfrm>
                <a:off x="3761" y="1267"/>
                <a:ext cx="459" cy="459"/>
              </a:xfrm>
              <a:custGeom>
                <a:avLst/>
                <a:gdLst>
                  <a:gd name="T0" fmla="*/ 1861 w 2032"/>
                  <a:gd name="T1" fmla="*/ 1016 h 2032"/>
                  <a:gd name="T2" fmla="*/ 1016 w 2032"/>
                  <a:gd name="T3" fmla="*/ 1861 h 2032"/>
                  <a:gd name="T4" fmla="*/ 170 w 2032"/>
                  <a:gd name="T5" fmla="*/ 1016 h 2032"/>
                  <a:gd name="T6" fmla="*/ 1016 w 2032"/>
                  <a:gd name="T7" fmla="*/ 170 h 2032"/>
                  <a:gd name="T8" fmla="*/ 1861 w 2032"/>
                  <a:gd name="T9" fmla="*/ 1016 h 2032"/>
                  <a:gd name="T10" fmla="*/ 1016 w 2032"/>
                  <a:gd name="T11" fmla="*/ 0 h 2032"/>
                  <a:gd name="T12" fmla="*/ 0 w 2032"/>
                  <a:gd name="T13" fmla="*/ 1016 h 2032"/>
                  <a:gd name="T14" fmla="*/ 1016 w 2032"/>
                  <a:gd name="T15" fmla="*/ 2031 h 2032"/>
                  <a:gd name="T16" fmla="*/ 2031 w 2032"/>
                  <a:gd name="T17" fmla="*/ 1016 h 2032"/>
                  <a:gd name="T18" fmla="*/ 1016 w 2032"/>
                  <a:gd name="T19" fmla="*/ 0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32" h="2032">
                    <a:moveTo>
                      <a:pt x="1861" y="1016"/>
                    </a:moveTo>
                    <a:cubicBezTo>
                      <a:pt x="1861" y="1480"/>
                      <a:pt x="1480" y="1861"/>
                      <a:pt x="1016" y="1861"/>
                    </a:cubicBezTo>
                    <a:cubicBezTo>
                      <a:pt x="551" y="1861"/>
                      <a:pt x="170" y="1480"/>
                      <a:pt x="170" y="1016"/>
                    </a:cubicBezTo>
                    <a:cubicBezTo>
                      <a:pt x="170" y="551"/>
                      <a:pt x="551" y="170"/>
                      <a:pt x="1016" y="170"/>
                    </a:cubicBezTo>
                    <a:cubicBezTo>
                      <a:pt x="1480" y="170"/>
                      <a:pt x="1861" y="551"/>
                      <a:pt x="1861" y="1016"/>
                    </a:cubicBezTo>
                    <a:close/>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22" name="Freeform 30">
                <a:extLst>
                  <a:ext uri="{FF2B5EF4-FFF2-40B4-BE49-F238E27FC236}">
                    <a16:creationId xmlns:a16="http://schemas.microsoft.com/office/drawing/2014/main" id="{A6F514D6-09EF-6E67-F4D7-77FDA63F80A8}"/>
                  </a:ext>
                </a:extLst>
              </p:cNvPr>
              <p:cNvSpPr>
                <a:spLocks noChangeArrowheads="1"/>
              </p:cNvSpPr>
              <p:nvPr/>
            </p:nvSpPr>
            <p:spPr bwMode="auto">
              <a:xfrm>
                <a:off x="3978" y="1324"/>
                <a:ext cx="23" cy="24"/>
              </a:xfrm>
              <a:custGeom>
                <a:avLst/>
                <a:gdLst>
                  <a:gd name="T0" fmla="*/ 111 w 112"/>
                  <a:gd name="T1" fmla="*/ 0 h 114"/>
                  <a:gd name="T2" fmla="*/ 0 w 112"/>
                  <a:gd name="T3" fmla="*/ 0 h 114"/>
                  <a:gd name="T4" fmla="*/ 0 w 112"/>
                  <a:gd name="T5" fmla="*/ 113 h 114"/>
                  <a:gd name="T6" fmla="*/ 111 w 112"/>
                  <a:gd name="T7" fmla="*/ 113 h 114"/>
                  <a:gd name="T8" fmla="*/ 111 w 112"/>
                  <a:gd name="T9" fmla="*/ 0 h 114"/>
                </a:gdLst>
                <a:ahLst/>
                <a:cxnLst>
                  <a:cxn ang="0">
                    <a:pos x="T0" y="T1"/>
                  </a:cxn>
                  <a:cxn ang="0">
                    <a:pos x="T2" y="T3"/>
                  </a:cxn>
                  <a:cxn ang="0">
                    <a:pos x="T4" y="T5"/>
                  </a:cxn>
                  <a:cxn ang="0">
                    <a:pos x="T6" y="T7"/>
                  </a:cxn>
                  <a:cxn ang="0">
                    <a:pos x="T8" y="T9"/>
                  </a:cxn>
                </a:cxnLst>
                <a:rect l="0" t="0" r="r" b="b"/>
                <a:pathLst>
                  <a:path w="112" h="114">
                    <a:moveTo>
                      <a:pt x="111" y="0"/>
                    </a:moveTo>
                    <a:lnTo>
                      <a:pt x="0" y="0"/>
                    </a:lnTo>
                    <a:lnTo>
                      <a:pt x="0" y="113"/>
                    </a:lnTo>
                    <a:lnTo>
                      <a:pt x="111" y="113"/>
                    </a:lnTo>
                    <a:lnTo>
                      <a:pt x="111" y="0"/>
                    </a:lnTo>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23" name="Freeform 31">
                <a:extLst>
                  <a:ext uri="{FF2B5EF4-FFF2-40B4-BE49-F238E27FC236}">
                    <a16:creationId xmlns:a16="http://schemas.microsoft.com/office/drawing/2014/main" id="{106EC11F-21C2-10ED-8E6B-52C474D5DF00}"/>
                  </a:ext>
                </a:extLst>
              </p:cNvPr>
              <p:cNvSpPr>
                <a:spLocks noChangeArrowheads="1"/>
              </p:cNvSpPr>
              <p:nvPr/>
            </p:nvSpPr>
            <p:spPr bwMode="auto">
              <a:xfrm>
                <a:off x="3978" y="1644"/>
                <a:ext cx="23" cy="24"/>
              </a:xfrm>
              <a:custGeom>
                <a:avLst/>
                <a:gdLst>
                  <a:gd name="T0" fmla="*/ 111 w 112"/>
                  <a:gd name="T1" fmla="*/ 0 h 114"/>
                  <a:gd name="T2" fmla="*/ 0 w 112"/>
                  <a:gd name="T3" fmla="*/ 0 h 114"/>
                  <a:gd name="T4" fmla="*/ 0 w 112"/>
                  <a:gd name="T5" fmla="*/ 113 h 114"/>
                  <a:gd name="T6" fmla="*/ 111 w 112"/>
                  <a:gd name="T7" fmla="*/ 113 h 114"/>
                  <a:gd name="T8" fmla="*/ 111 w 112"/>
                  <a:gd name="T9" fmla="*/ 0 h 114"/>
                </a:gdLst>
                <a:ahLst/>
                <a:cxnLst>
                  <a:cxn ang="0">
                    <a:pos x="T0" y="T1"/>
                  </a:cxn>
                  <a:cxn ang="0">
                    <a:pos x="T2" y="T3"/>
                  </a:cxn>
                  <a:cxn ang="0">
                    <a:pos x="T4" y="T5"/>
                  </a:cxn>
                  <a:cxn ang="0">
                    <a:pos x="T6" y="T7"/>
                  </a:cxn>
                  <a:cxn ang="0">
                    <a:pos x="T8" y="T9"/>
                  </a:cxn>
                </a:cxnLst>
                <a:rect l="0" t="0" r="r" b="b"/>
                <a:pathLst>
                  <a:path w="112" h="114">
                    <a:moveTo>
                      <a:pt x="111" y="0"/>
                    </a:moveTo>
                    <a:lnTo>
                      <a:pt x="0" y="0"/>
                    </a:lnTo>
                    <a:lnTo>
                      <a:pt x="0" y="113"/>
                    </a:lnTo>
                    <a:lnTo>
                      <a:pt x="111" y="113"/>
                    </a:lnTo>
                    <a:lnTo>
                      <a:pt x="111" y="0"/>
                    </a:lnTo>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24" name="Freeform 32">
                <a:extLst>
                  <a:ext uri="{FF2B5EF4-FFF2-40B4-BE49-F238E27FC236}">
                    <a16:creationId xmlns:a16="http://schemas.microsoft.com/office/drawing/2014/main" id="{55823172-E935-DD83-E5EC-C1B7E2A4313D}"/>
                  </a:ext>
                </a:extLst>
              </p:cNvPr>
              <p:cNvSpPr>
                <a:spLocks noChangeArrowheads="1"/>
              </p:cNvSpPr>
              <p:nvPr/>
            </p:nvSpPr>
            <p:spPr bwMode="auto">
              <a:xfrm>
                <a:off x="4138" y="1484"/>
                <a:ext cx="24" cy="23"/>
              </a:xfrm>
              <a:custGeom>
                <a:avLst/>
                <a:gdLst>
                  <a:gd name="T0" fmla="*/ 113 w 114"/>
                  <a:gd name="T1" fmla="*/ 0 h 112"/>
                  <a:gd name="T2" fmla="*/ 0 w 114"/>
                  <a:gd name="T3" fmla="*/ 0 h 112"/>
                  <a:gd name="T4" fmla="*/ 0 w 114"/>
                  <a:gd name="T5" fmla="*/ 111 h 112"/>
                  <a:gd name="T6" fmla="*/ 113 w 114"/>
                  <a:gd name="T7" fmla="*/ 111 h 112"/>
                  <a:gd name="T8" fmla="*/ 113 w 114"/>
                  <a:gd name="T9" fmla="*/ 0 h 112"/>
                </a:gdLst>
                <a:ahLst/>
                <a:cxnLst>
                  <a:cxn ang="0">
                    <a:pos x="T0" y="T1"/>
                  </a:cxn>
                  <a:cxn ang="0">
                    <a:pos x="T2" y="T3"/>
                  </a:cxn>
                  <a:cxn ang="0">
                    <a:pos x="T4" y="T5"/>
                  </a:cxn>
                  <a:cxn ang="0">
                    <a:pos x="T6" y="T7"/>
                  </a:cxn>
                  <a:cxn ang="0">
                    <a:pos x="T8" y="T9"/>
                  </a:cxn>
                </a:cxnLst>
                <a:rect l="0" t="0" r="r" b="b"/>
                <a:pathLst>
                  <a:path w="114" h="112">
                    <a:moveTo>
                      <a:pt x="113" y="0"/>
                    </a:moveTo>
                    <a:lnTo>
                      <a:pt x="0" y="0"/>
                    </a:lnTo>
                    <a:lnTo>
                      <a:pt x="0" y="111"/>
                    </a:lnTo>
                    <a:lnTo>
                      <a:pt x="113" y="111"/>
                    </a:lnTo>
                    <a:lnTo>
                      <a:pt x="113" y="0"/>
                    </a:lnTo>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sp>
            <p:nvSpPr>
              <p:cNvPr id="25" name="Freeform 33">
                <a:extLst>
                  <a:ext uri="{FF2B5EF4-FFF2-40B4-BE49-F238E27FC236}">
                    <a16:creationId xmlns:a16="http://schemas.microsoft.com/office/drawing/2014/main" id="{81A6828F-5408-EA76-28C0-E723FAFF67BE}"/>
                  </a:ext>
                </a:extLst>
              </p:cNvPr>
              <p:cNvSpPr>
                <a:spLocks noChangeArrowheads="1"/>
              </p:cNvSpPr>
              <p:nvPr/>
            </p:nvSpPr>
            <p:spPr bwMode="auto">
              <a:xfrm>
                <a:off x="3818" y="1484"/>
                <a:ext cx="24" cy="23"/>
              </a:xfrm>
              <a:custGeom>
                <a:avLst/>
                <a:gdLst>
                  <a:gd name="T0" fmla="*/ 113 w 114"/>
                  <a:gd name="T1" fmla="*/ 0 h 112"/>
                  <a:gd name="T2" fmla="*/ 0 w 114"/>
                  <a:gd name="T3" fmla="*/ 0 h 112"/>
                  <a:gd name="T4" fmla="*/ 0 w 114"/>
                  <a:gd name="T5" fmla="*/ 111 h 112"/>
                  <a:gd name="T6" fmla="*/ 113 w 114"/>
                  <a:gd name="T7" fmla="*/ 111 h 112"/>
                  <a:gd name="T8" fmla="*/ 113 w 114"/>
                  <a:gd name="T9" fmla="*/ 0 h 112"/>
                </a:gdLst>
                <a:ahLst/>
                <a:cxnLst>
                  <a:cxn ang="0">
                    <a:pos x="T0" y="T1"/>
                  </a:cxn>
                  <a:cxn ang="0">
                    <a:pos x="T2" y="T3"/>
                  </a:cxn>
                  <a:cxn ang="0">
                    <a:pos x="T4" y="T5"/>
                  </a:cxn>
                  <a:cxn ang="0">
                    <a:pos x="T6" y="T7"/>
                  </a:cxn>
                  <a:cxn ang="0">
                    <a:pos x="T8" y="T9"/>
                  </a:cxn>
                </a:cxnLst>
                <a:rect l="0" t="0" r="r" b="b"/>
                <a:pathLst>
                  <a:path w="114" h="112">
                    <a:moveTo>
                      <a:pt x="113" y="0"/>
                    </a:moveTo>
                    <a:lnTo>
                      <a:pt x="0" y="0"/>
                    </a:lnTo>
                    <a:lnTo>
                      <a:pt x="0" y="111"/>
                    </a:lnTo>
                    <a:lnTo>
                      <a:pt x="113" y="111"/>
                    </a:lnTo>
                    <a:lnTo>
                      <a:pt x="113" y="0"/>
                    </a:lnTo>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p>
            </p:txBody>
          </p:sp>
        </p:grpSp>
        <p:cxnSp>
          <p:nvCxnSpPr>
            <p:cNvPr id="18" name="直線コネクタ 17">
              <a:extLst>
                <a:ext uri="{FF2B5EF4-FFF2-40B4-BE49-F238E27FC236}">
                  <a16:creationId xmlns:a16="http://schemas.microsoft.com/office/drawing/2014/main" id="{2F091B36-BC4E-D402-866D-3F25051ACE97}"/>
                </a:ext>
              </a:extLst>
            </p:cNvPr>
            <p:cNvCxnSpPr/>
            <p:nvPr/>
          </p:nvCxnSpPr>
          <p:spPr>
            <a:xfrm flipH="1">
              <a:off x="4271692" y="3406953"/>
              <a:ext cx="284654"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E0DFAD1F-4E95-8347-F49E-9E70E8B4F6A8}"/>
                </a:ext>
              </a:extLst>
            </p:cNvPr>
            <p:cNvCxnSpPr>
              <a:cxnSpLocks/>
            </p:cNvCxnSpPr>
            <p:nvPr/>
          </p:nvCxnSpPr>
          <p:spPr>
            <a:xfrm flipV="1">
              <a:off x="4556346" y="2977304"/>
              <a:ext cx="0" cy="44221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F6ABF288-1666-F8EA-77AE-BB6AEE8BB636}"/>
                </a:ext>
              </a:extLst>
            </p:cNvPr>
            <p:cNvSpPr/>
            <p:nvPr/>
          </p:nvSpPr>
          <p:spPr>
            <a:xfrm>
              <a:off x="3753357" y="2180616"/>
              <a:ext cx="1655299" cy="335028"/>
            </a:xfrm>
            <a:prstGeom prst="rect">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b="1" dirty="0">
                  <a:solidFill>
                    <a:schemeClr val="bg1"/>
                  </a:solidFill>
                  <a:latin typeface="+mn-ea"/>
                </a:rPr>
                <a:t>21</a:t>
              </a:r>
              <a:r>
                <a:rPr lang="ja-JP" altLang="en-US" sz="1400" b="1" dirty="0">
                  <a:solidFill>
                    <a:schemeClr val="bg1"/>
                  </a:solidFill>
                  <a:latin typeface="+mn-ea"/>
                </a:rPr>
                <a:t>時～</a:t>
              </a:r>
              <a:r>
                <a:rPr lang="en-US" altLang="ja-JP" sz="1400" b="1" dirty="0">
                  <a:solidFill>
                    <a:schemeClr val="bg1"/>
                  </a:solidFill>
                  <a:latin typeface="+mn-ea"/>
                </a:rPr>
                <a:t>21</a:t>
              </a:r>
              <a:r>
                <a:rPr lang="ja-JP" altLang="en-US" sz="1400" b="1" dirty="0">
                  <a:solidFill>
                    <a:schemeClr val="bg1"/>
                  </a:solidFill>
                  <a:latin typeface="+mn-ea"/>
                </a:rPr>
                <a:t>時</a:t>
              </a:r>
              <a:r>
                <a:rPr lang="en-US" altLang="ja-JP" sz="1400" b="1" dirty="0">
                  <a:solidFill>
                    <a:schemeClr val="bg1"/>
                  </a:solidFill>
                  <a:latin typeface="+mn-ea"/>
                </a:rPr>
                <a:t>59</a:t>
              </a:r>
              <a:r>
                <a:rPr lang="ja-JP" altLang="en-US" sz="1400" b="1" dirty="0">
                  <a:solidFill>
                    <a:schemeClr val="bg1"/>
                  </a:solidFill>
                  <a:latin typeface="+mn-ea"/>
                </a:rPr>
                <a:t>分</a:t>
              </a:r>
              <a:endParaRPr kumimoji="1" lang="en-US" altLang="ja-JP" sz="1400" b="1" dirty="0">
                <a:solidFill>
                  <a:schemeClr val="bg1"/>
                </a:solidFill>
                <a:latin typeface="+mn-ea"/>
              </a:endParaRPr>
            </a:p>
          </p:txBody>
        </p:sp>
      </p:grpSp>
      <p:grpSp>
        <p:nvGrpSpPr>
          <p:cNvPr id="26" name="グループ化 25">
            <a:extLst>
              <a:ext uri="{FF2B5EF4-FFF2-40B4-BE49-F238E27FC236}">
                <a16:creationId xmlns:a16="http://schemas.microsoft.com/office/drawing/2014/main" id="{0DCDCA75-CD71-4D1D-1FDE-451561B16B0E}"/>
              </a:ext>
            </a:extLst>
          </p:cNvPr>
          <p:cNvGrpSpPr/>
          <p:nvPr/>
        </p:nvGrpSpPr>
        <p:grpSpPr>
          <a:xfrm>
            <a:off x="651921" y="3429000"/>
            <a:ext cx="2444013" cy="1385780"/>
            <a:chOff x="930978" y="3510246"/>
            <a:chExt cx="2146254" cy="1223845"/>
          </a:xfrm>
        </p:grpSpPr>
        <p:sp>
          <p:nvSpPr>
            <p:cNvPr id="27" name="正方形/長方形 26">
              <a:extLst>
                <a:ext uri="{FF2B5EF4-FFF2-40B4-BE49-F238E27FC236}">
                  <a16:creationId xmlns:a16="http://schemas.microsoft.com/office/drawing/2014/main" id="{A4CDEF3F-E810-B244-AD7F-07FE9AB2A63F}"/>
                </a:ext>
              </a:extLst>
            </p:cNvPr>
            <p:cNvSpPr/>
            <p:nvPr/>
          </p:nvSpPr>
          <p:spPr>
            <a:xfrm>
              <a:off x="930978" y="3510246"/>
              <a:ext cx="2146254" cy="1223845"/>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03842F5D-993B-A5E6-5173-B9C038BE86C1}"/>
                </a:ext>
              </a:extLst>
            </p:cNvPr>
            <p:cNvSpPr/>
            <p:nvPr/>
          </p:nvSpPr>
          <p:spPr>
            <a:xfrm>
              <a:off x="932518" y="3510246"/>
              <a:ext cx="405517" cy="300249"/>
            </a:xfrm>
            <a:prstGeom prst="rect">
              <a:avLst/>
            </a:prstGeom>
            <a:solidFill>
              <a:schemeClr val="tx1">
                <a:lumMod val="65000"/>
                <a:lumOff val="3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000" b="1" dirty="0">
                  <a:solidFill>
                    <a:schemeClr val="bg1"/>
                  </a:solidFill>
                  <a:latin typeface="+mj-ea"/>
                  <a:ea typeface="+mj-ea"/>
                </a:rPr>
                <a:t>××</a:t>
              </a:r>
            </a:p>
            <a:p>
              <a:pPr algn="ctr"/>
              <a:r>
                <a:rPr kumimoji="1" lang="en-US" altLang="ja-JP" sz="1000" b="1" dirty="0">
                  <a:solidFill>
                    <a:schemeClr val="bg1"/>
                  </a:solidFill>
                  <a:latin typeface="+mj-ea"/>
                  <a:ea typeface="+mj-ea"/>
                </a:rPr>
                <a:t>TV</a:t>
              </a:r>
              <a:endParaRPr kumimoji="1" lang="ja-JP" altLang="en-US" sz="1000" b="1" dirty="0">
                <a:solidFill>
                  <a:schemeClr val="bg1"/>
                </a:solidFill>
                <a:latin typeface="+mj-ea"/>
                <a:ea typeface="+mj-ea"/>
              </a:endParaRPr>
            </a:p>
          </p:txBody>
        </p:sp>
        <p:sp>
          <p:nvSpPr>
            <p:cNvPr id="29" name="テキスト ボックス 28">
              <a:extLst>
                <a:ext uri="{FF2B5EF4-FFF2-40B4-BE49-F238E27FC236}">
                  <a16:creationId xmlns:a16="http://schemas.microsoft.com/office/drawing/2014/main" id="{A7EE9A2A-B1E3-3B45-FD59-5F3812C8B9C0}"/>
                </a:ext>
              </a:extLst>
            </p:cNvPr>
            <p:cNvSpPr txBox="1"/>
            <p:nvPr/>
          </p:nvSpPr>
          <p:spPr>
            <a:xfrm>
              <a:off x="936904" y="4303511"/>
              <a:ext cx="2110147" cy="394127"/>
            </a:xfrm>
            <a:prstGeom prst="rect">
              <a:avLst/>
            </a:prstGeom>
            <a:noFill/>
          </p:spPr>
          <p:txBody>
            <a:bodyPr wrap="square" rtlCol="0">
              <a:spAutoFit/>
            </a:bodyPr>
            <a:lstStyle/>
            <a:p>
              <a:pPr algn="ctr"/>
              <a:r>
                <a:rPr kumimoji="1" lang="ja-JP" altLang="en-US" sz="1100" b="1" dirty="0">
                  <a:solidFill>
                    <a:schemeClr val="tx1">
                      <a:lumMod val="65000"/>
                      <a:lumOff val="35000"/>
                    </a:schemeClr>
                  </a:solidFill>
                  <a:latin typeface="+mn-ea"/>
                </a:rPr>
                <a:t>今夜</a:t>
              </a:r>
              <a:r>
                <a:rPr kumimoji="1" lang="en-US" altLang="ja-JP" sz="1100" b="1" dirty="0">
                  <a:solidFill>
                    <a:schemeClr val="tx1">
                      <a:lumMod val="65000"/>
                      <a:lumOff val="35000"/>
                    </a:schemeClr>
                  </a:solidFill>
                  <a:latin typeface="+mn-ea"/>
                </a:rPr>
                <a:t>22</a:t>
              </a:r>
              <a:r>
                <a:rPr kumimoji="1" lang="ja-JP" altLang="en-US" sz="1100" b="1" dirty="0">
                  <a:solidFill>
                    <a:schemeClr val="tx1">
                      <a:lumMod val="65000"/>
                      <a:lumOff val="35000"/>
                    </a:schemeClr>
                  </a:solidFill>
                  <a:latin typeface="+mn-ea"/>
                </a:rPr>
                <a:t>時放送</a:t>
              </a:r>
              <a:endParaRPr kumimoji="1" lang="en-US" altLang="ja-JP" sz="1100" b="1" dirty="0">
                <a:solidFill>
                  <a:schemeClr val="tx1">
                    <a:lumMod val="65000"/>
                    <a:lumOff val="35000"/>
                  </a:schemeClr>
                </a:solidFill>
                <a:latin typeface="+mn-ea"/>
              </a:endParaRPr>
            </a:p>
            <a:p>
              <a:pPr algn="ctr"/>
              <a:r>
                <a:rPr lang="ja-JP" altLang="en-US" sz="1200" b="1" dirty="0">
                  <a:solidFill>
                    <a:schemeClr val="tx1">
                      <a:lumMod val="65000"/>
                      <a:lumOff val="35000"/>
                    </a:schemeClr>
                  </a:solidFill>
                  <a:latin typeface="+mn-ea"/>
                </a:rPr>
                <a:t>〇〇▲▲◇◇</a:t>
              </a:r>
              <a:endParaRPr kumimoji="1" lang="ja-JP" altLang="en-US" sz="1200" b="1" dirty="0">
                <a:solidFill>
                  <a:schemeClr val="tx1">
                    <a:lumMod val="65000"/>
                    <a:lumOff val="35000"/>
                  </a:schemeClr>
                </a:solidFill>
                <a:latin typeface="+mn-ea"/>
              </a:endParaRPr>
            </a:p>
          </p:txBody>
        </p:sp>
        <p:pic>
          <p:nvPicPr>
            <p:cNvPr id="30" name="図 29" descr="アイコン&#10;&#10;自動的に生成された説明">
              <a:extLst>
                <a:ext uri="{FF2B5EF4-FFF2-40B4-BE49-F238E27FC236}">
                  <a16:creationId xmlns:a16="http://schemas.microsoft.com/office/drawing/2014/main" id="{D119A094-B1B0-37AB-D44A-F02E34CB90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60039" y="3656886"/>
              <a:ext cx="635448" cy="635448"/>
            </a:xfrm>
            <a:prstGeom prst="rect">
              <a:avLst/>
            </a:prstGeom>
          </p:spPr>
        </p:pic>
        <p:pic>
          <p:nvPicPr>
            <p:cNvPr id="31" name="図 30" descr="アイコン&#10;&#10;自動的に生成された説明">
              <a:extLst>
                <a:ext uri="{FF2B5EF4-FFF2-40B4-BE49-F238E27FC236}">
                  <a16:creationId xmlns:a16="http://schemas.microsoft.com/office/drawing/2014/main" id="{9E510846-CDC6-B2B9-1763-00D14FC0D0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18413" y="3664706"/>
              <a:ext cx="620179" cy="620179"/>
            </a:xfrm>
            <a:prstGeom prst="rect">
              <a:avLst/>
            </a:prstGeom>
          </p:spPr>
        </p:pic>
      </p:grpSp>
      <p:sp>
        <p:nvSpPr>
          <p:cNvPr id="32" name="テキスト ボックス 31">
            <a:extLst>
              <a:ext uri="{FF2B5EF4-FFF2-40B4-BE49-F238E27FC236}">
                <a16:creationId xmlns:a16="http://schemas.microsoft.com/office/drawing/2014/main" id="{D42216FF-5980-8188-5401-33BAE99C8219}"/>
              </a:ext>
            </a:extLst>
          </p:cNvPr>
          <p:cNvSpPr txBox="1"/>
          <p:nvPr/>
        </p:nvSpPr>
        <p:spPr>
          <a:xfrm>
            <a:off x="2291301" y="6344390"/>
            <a:ext cx="7609398" cy="261610"/>
          </a:xfrm>
          <a:prstGeom prst="rect">
            <a:avLst/>
          </a:prstGeom>
          <a:noFill/>
        </p:spPr>
        <p:txBody>
          <a:bodyPr wrap="square" rtlCol="0">
            <a:spAutoFit/>
          </a:bodyPr>
          <a:lstStyle/>
          <a:p>
            <a:pPr algn="ctr"/>
            <a:r>
              <a:rPr kumimoji="1" lang="ja-JP" altLang="en-US" sz="1050" dirty="0"/>
              <a:t>商品の詳細スペックは</a:t>
            </a:r>
            <a:r>
              <a:rPr kumimoji="1" lang="ja-JP" altLang="en-US" sz="1050" dirty="0">
                <a:hlinkClick r:id="rId6"/>
              </a:rPr>
              <a:t>セールスシート（エージェンシーポータル）</a:t>
            </a:r>
            <a:r>
              <a:rPr lang="ja-JP" altLang="en-US" sz="1050" dirty="0"/>
              <a:t>を</a:t>
            </a:r>
            <a:r>
              <a:rPr kumimoji="1" lang="ja-JP" altLang="en-US" sz="1050" dirty="0"/>
              <a:t>ご確認ください。</a:t>
            </a:r>
          </a:p>
        </p:txBody>
      </p:sp>
      <p:sp>
        <p:nvSpPr>
          <p:cNvPr id="33" name="テキスト ボックス 32">
            <a:extLst>
              <a:ext uri="{FF2B5EF4-FFF2-40B4-BE49-F238E27FC236}">
                <a16:creationId xmlns:a16="http://schemas.microsoft.com/office/drawing/2014/main" id="{0BE04F49-1AD8-0711-EAAA-5E58CBA402A7}"/>
              </a:ext>
            </a:extLst>
          </p:cNvPr>
          <p:cNvSpPr txBox="1"/>
          <p:nvPr/>
        </p:nvSpPr>
        <p:spPr>
          <a:xfrm>
            <a:off x="281808" y="2175177"/>
            <a:ext cx="3044201" cy="261610"/>
          </a:xfrm>
          <a:prstGeom prst="rect">
            <a:avLst/>
          </a:prstGeom>
          <a:noFill/>
        </p:spPr>
        <p:txBody>
          <a:bodyPr wrap="square">
            <a:spAutoFit/>
          </a:bodyPr>
          <a:lstStyle/>
          <a:p>
            <a:pPr algn="ctr"/>
            <a:r>
              <a:rPr lang="ja-JP" altLang="en-US" sz="1100" dirty="0">
                <a:solidFill>
                  <a:schemeClr val="accent3"/>
                </a:solidFill>
              </a:rPr>
              <a:t>例：テレビ局の放送直前の番組宣伝</a:t>
            </a:r>
            <a:endParaRPr lang="en-US" altLang="ja-JP" sz="1100" dirty="0">
              <a:solidFill>
                <a:schemeClr val="accent3"/>
              </a:solidFill>
            </a:endParaRPr>
          </a:p>
        </p:txBody>
      </p:sp>
      <p:sp>
        <p:nvSpPr>
          <p:cNvPr id="34" name="テキスト ボックス 33">
            <a:extLst>
              <a:ext uri="{FF2B5EF4-FFF2-40B4-BE49-F238E27FC236}">
                <a16:creationId xmlns:a16="http://schemas.microsoft.com/office/drawing/2014/main" id="{754BDA66-5270-6F7B-B293-9B5D0C9F83E0}"/>
              </a:ext>
            </a:extLst>
          </p:cNvPr>
          <p:cNvSpPr txBox="1"/>
          <p:nvPr/>
        </p:nvSpPr>
        <p:spPr>
          <a:xfrm>
            <a:off x="3476426" y="4947752"/>
            <a:ext cx="1930815" cy="523220"/>
          </a:xfrm>
          <a:prstGeom prst="rect">
            <a:avLst/>
          </a:prstGeom>
          <a:noFill/>
        </p:spPr>
        <p:txBody>
          <a:bodyPr wrap="square" rtlCol="0">
            <a:spAutoFit/>
          </a:bodyPr>
          <a:lstStyle/>
          <a:p>
            <a:pPr algn="ctr"/>
            <a:r>
              <a:rPr lang="ja-JP" altLang="en-US" sz="1400" b="1" dirty="0">
                <a:solidFill>
                  <a:srgbClr val="C00000"/>
                </a:solidFill>
                <a:latin typeface="+mn-ea"/>
              </a:rPr>
              <a:t>放送時間前に掲載し</a:t>
            </a:r>
            <a:endParaRPr lang="en-US" altLang="ja-JP" sz="1400" b="1" dirty="0">
              <a:solidFill>
                <a:srgbClr val="C00000"/>
              </a:solidFill>
              <a:latin typeface="+mn-ea"/>
            </a:endParaRPr>
          </a:p>
          <a:p>
            <a:pPr algn="ctr"/>
            <a:r>
              <a:rPr lang="ja-JP" altLang="en-US" sz="1400" b="1" dirty="0">
                <a:solidFill>
                  <a:srgbClr val="C00000"/>
                </a:solidFill>
                <a:latin typeface="+mn-ea"/>
              </a:rPr>
              <a:t>視聴リマインド</a:t>
            </a:r>
            <a:endParaRPr kumimoji="1" lang="ja-JP" altLang="en-US" sz="1400" b="1" dirty="0">
              <a:solidFill>
                <a:srgbClr val="C00000"/>
              </a:solidFill>
              <a:latin typeface="+mn-ea"/>
            </a:endParaRPr>
          </a:p>
        </p:txBody>
      </p:sp>
    </p:spTree>
    <p:extLst>
      <p:ext uri="{BB962C8B-B14F-4D97-AF65-F5344CB8AC3E}">
        <p14:creationId xmlns:p14="http://schemas.microsoft.com/office/powerpoint/2010/main" val="12206947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47E67D29-16F4-ED02-473C-30D8BC30625C}"/>
              </a:ext>
            </a:extLst>
          </p:cNvPr>
          <p:cNvSpPr txBox="1"/>
          <p:nvPr/>
        </p:nvSpPr>
        <p:spPr>
          <a:xfrm>
            <a:off x="5391736" y="2430466"/>
            <a:ext cx="6437375" cy="4035348"/>
          </a:xfrm>
          <a:prstGeom prst="rect">
            <a:avLst/>
          </a:prstGeom>
          <a:solidFill>
            <a:schemeClr val="bg1">
              <a:lumMod val="95000"/>
            </a:schemeClr>
          </a:solidFill>
          <a:ln>
            <a:noFill/>
          </a:ln>
          <a:effectLst>
            <a:outerShdw dist="25400" dir="2700000" algn="tl" rotWithShape="0">
              <a:schemeClr val="tx1">
                <a:alpha val="40000"/>
              </a:schemeClr>
            </a:outerShdw>
          </a:effectLst>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1" lang="ja-JP" altLang="en-US" sz="14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3" name="フリーフォーム 6">
            <a:extLst>
              <a:ext uri="{FF2B5EF4-FFF2-40B4-BE49-F238E27FC236}">
                <a16:creationId xmlns:a16="http://schemas.microsoft.com/office/drawing/2014/main" id="{23C474FA-29BF-49F8-7E25-5FC839FFB66C}"/>
              </a:ext>
            </a:extLst>
          </p:cNvPr>
          <p:cNvSpPr/>
          <p:nvPr/>
        </p:nvSpPr>
        <p:spPr>
          <a:xfrm>
            <a:off x="5804656" y="2110852"/>
            <a:ext cx="5517749" cy="560083"/>
          </a:xfrm>
          <a:custGeom>
            <a:avLst/>
            <a:gdLst>
              <a:gd name="connsiteX0" fmla="*/ 0 w 5323056"/>
              <a:gd name="connsiteY0" fmla="*/ 0 h 647989"/>
              <a:gd name="connsiteX1" fmla="*/ 5323056 w 5323056"/>
              <a:gd name="connsiteY1" fmla="*/ 0 h 647989"/>
              <a:gd name="connsiteX2" fmla="*/ 5323056 w 5323056"/>
              <a:gd name="connsiteY2" fmla="*/ 547297 h 647989"/>
              <a:gd name="connsiteX3" fmla="*/ 2719929 w 5323056"/>
              <a:gd name="connsiteY3" fmla="*/ 547297 h 647989"/>
              <a:gd name="connsiteX4" fmla="*/ 2661528 w 5323056"/>
              <a:gd name="connsiteY4" fmla="*/ 647989 h 647989"/>
              <a:gd name="connsiteX5" fmla="*/ 2603127 w 5323056"/>
              <a:gd name="connsiteY5" fmla="*/ 547297 h 647989"/>
              <a:gd name="connsiteX6" fmla="*/ 0 w 5323056"/>
              <a:gd name="connsiteY6" fmla="*/ 547297 h 64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056" h="647989">
                <a:moveTo>
                  <a:pt x="0" y="0"/>
                </a:moveTo>
                <a:lnTo>
                  <a:pt x="5323056" y="0"/>
                </a:lnTo>
                <a:lnTo>
                  <a:pt x="5323056" y="547297"/>
                </a:lnTo>
                <a:lnTo>
                  <a:pt x="2719929" y="547297"/>
                </a:lnTo>
                <a:lnTo>
                  <a:pt x="2661528" y="647989"/>
                </a:lnTo>
                <a:lnTo>
                  <a:pt x="2603127" y="547297"/>
                </a:lnTo>
                <a:lnTo>
                  <a:pt x="0" y="547297"/>
                </a:lnTo>
                <a:close/>
              </a:path>
            </a:pathLst>
          </a:custGeom>
          <a:solidFill>
            <a:schemeClr val="bg1"/>
          </a:solidFill>
          <a:ln w="22225">
            <a:solidFill>
              <a:schemeClr val="tx2"/>
            </a:solidFill>
            <a:round/>
          </a:ln>
        </p:spPr>
        <p:style>
          <a:lnRef idx="2">
            <a:schemeClr val="accent1">
              <a:shade val="15000"/>
            </a:schemeClr>
          </a:lnRef>
          <a:fillRef idx="1">
            <a:schemeClr val="accent1"/>
          </a:fillRef>
          <a:effectRef idx="0">
            <a:schemeClr val="accent1"/>
          </a:effectRef>
          <a:fontRef idx="minor">
            <a:schemeClr val="lt1"/>
          </a:fontRef>
        </p:style>
        <p:txBody>
          <a:bodyPr wrap="square" tIns="0" bIns="72000" rtlCol="0" anchor="ctr">
            <a:noAutofit/>
          </a:bodyPr>
          <a:lstStyle/>
          <a:p>
            <a:pPr algn="ctr"/>
            <a:r>
              <a:rPr kumimoji="1" lang="ja-JP" altLang="en-US" sz="14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ユースケース</a:t>
            </a:r>
            <a:endParaRPr kumimoji="1" lang="ja-JP" altLang="en-US" sz="1200" dirty="0">
              <a:solidFill>
                <a:schemeClr val="tx2"/>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C79C171-9E38-BF19-921E-3E0A552D5F73}"/>
              </a:ext>
            </a:extLst>
          </p:cNvPr>
          <p:cNvSpPr txBox="1"/>
          <p:nvPr/>
        </p:nvSpPr>
        <p:spPr>
          <a:xfrm>
            <a:off x="653214" y="2428647"/>
            <a:ext cx="4482057" cy="4035348"/>
          </a:xfrm>
          <a:prstGeom prst="rect">
            <a:avLst/>
          </a:prstGeom>
          <a:solidFill>
            <a:schemeClr val="bg1">
              <a:lumMod val="95000"/>
            </a:schemeClr>
          </a:solidFill>
          <a:ln>
            <a:noFill/>
          </a:ln>
          <a:effectLst>
            <a:outerShdw dist="25400" dir="2700000" algn="tl" rotWithShape="0">
              <a:schemeClr val="tx1">
                <a:alpha val="40000"/>
              </a:schemeClr>
            </a:outerShdw>
          </a:effectLst>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1" lang="ja-JP" altLang="en-US" sz="14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5" name="フリーフォーム 6">
            <a:extLst>
              <a:ext uri="{FF2B5EF4-FFF2-40B4-BE49-F238E27FC236}">
                <a16:creationId xmlns:a16="http://schemas.microsoft.com/office/drawing/2014/main" id="{26467ED7-76C1-E942-B7CC-FC3447052193}"/>
              </a:ext>
            </a:extLst>
          </p:cNvPr>
          <p:cNvSpPr/>
          <p:nvPr/>
        </p:nvSpPr>
        <p:spPr>
          <a:xfrm>
            <a:off x="928489" y="2112072"/>
            <a:ext cx="3841763" cy="560083"/>
          </a:xfrm>
          <a:custGeom>
            <a:avLst/>
            <a:gdLst>
              <a:gd name="connsiteX0" fmla="*/ 0 w 5323056"/>
              <a:gd name="connsiteY0" fmla="*/ 0 h 647989"/>
              <a:gd name="connsiteX1" fmla="*/ 5323056 w 5323056"/>
              <a:gd name="connsiteY1" fmla="*/ 0 h 647989"/>
              <a:gd name="connsiteX2" fmla="*/ 5323056 w 5323056"/>
              <a:gd name="connsiteY2" fmla="*/ 547297 h 647989"/>
              <a:gd name="connsiteX3" fmla="*/ 2719929 w 5323056"/>
              <a:gd name="connsiteY3" fmla="*/ 547297 h 647989"/>
              <a:gd name="connsiteX4" fmla="*/ 2661528 w 5323056"/>
              <a:gd name="connsiteY4" fmla="*/ 647989 h 647989"/>
              <a:gd name="connsiteX5" fmla="*/ 2603127 w 5323056"/>
              <a:gd name="connsiteY5" fmla="*/ 547297 h 647989"/>
              <a:gd name="connsiteX6" fmla="*/ 0 w 5323056"/>
              <a:gd name="connsiteY6" fmla="*/ 547297 h 64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056" h="647989">
                <a:moveTo>
                  <a:pt x="0" y="0"/>
                </a:moveTo>
                <a:lnTo>
                  <a:pt x="5323056" y="0"/>
                </a:lnTo>
                <a:lnTo>
                  <a:pt x="5323056" y="547297"/>
                </a:lnTo>
                <a:lnTo>
                  <a:pt x="2719929" y="547297"/>
                </a:lnTo>
                <a:lnTo>
                  <a:pt x="2661528" y="647989"/>
                </a:lnTo>
                <a:lnTo>
                  <a:pt x="2603127" y="547297"/>
                </a:lnTo>
                <a:lnTo>
                  <a:pt x="0" y="547297"/>
                </a:lnTo>
                <a:close/>
              </a:path>
            </a:pathLst>
          </a:custGeom>
          <a:solidFill>
            <a:schemeClr val="bg1"/>
          </a:solidFill>
          <a:ln w="22225">
            <a:solidFill>
              <a:schemeClr val="tx2"/>
            </a:solidFill>
            <a:round/>
          </a:ln>
        </p:spPr>
        <p:style>
          <a:lnRef idx="2">
            <a:schemeClr val="accent1">
              <a:shade val="15000"/>
            </a:schemeClr>
          </a:lnRef>
          <a:fillRef idx="1">
            <a:schemeClr val="accent1"/>
          </a:fillRef>
          <a:effectRef idx="0">
            <a:schemeClr val="accent1"/>
          </a:effectRef>
          <a:fontRef idx="minor">
            <a:schemeClr val="lt1"/>
          </a:fontRef>
        </p:style>
        <p:txBody>
          <a:bodyPr wrap="square" tIns="0" bIns="72000" rtlCol="0" anchor="ctr">
            <a:noAutofit/>
          </a:bodyPr>
          <a:lstStyle/>
          <a:p>
            <a:pPr algn="ctr"/>
            <a:r>
              <a:rPr kumimoji="1" lang="ja-JP" altLang="en-US" sz="14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ユースケース</a:t>
            </a:r>
            <a:endParaRPr kumimoji="1" lang="ja-JP" altLang="en-US" sz="1200" dirty="0">
              <a:solidFill>
                <a:schemeClr val="tx2"/>
              </a:solidFill>
              <a:latin typeface="Meiryo" panose="020B0604030504040204" pitchFamily="34" charset="-128"/>
              <a:ea typeface="Meiryo" panose="020B0604030504040204" pitchFamily="34" charset="-128"/>
            </a:endParaRPr>
          </a:p>
        </p:txBody>
      </p:sp>
      <p:sp>
        <p:nvSpPr>
          <p:cNvPr id="6" name="テキスト プレースホルダー 1">
            <a:extLst>
              <a:ext uri="{FF2B5EF4-FFF2-40B4-BE49-F238E27FC236}">
                <a16:creationId xmlns:a16="http://schemas.microsoft.com/office/drawing/2014/main" id="{CB8F3058-B884-B47B-2838-9EBE15208D30}"/>
              </a:ext>
            </a:extLst>
          </p:cNvPr>
          <p:cNvSpPr>
            <a:spLocks noGrp="1"/>
          </p:cNvSpPr>
          <p:nvPr>
            <p:ph type="body" sz="quarter" idx="10"/>
          </p:nvPr>
        </p:nvSpPr>
        <p:spPr>
          <a:xfrm>
            <a:off x="479425" y="252000"/>
            <a:ext cx="8640911" cy="335028"/>
          </a:xfrm>
        </p:spPr>
        <p:txBody>
          <a:bodyPr/>
          <a:lstStyle/>
          <a:p>
            <a:r>
              <a:rPr lang="en-US" altLang="ja-JP" dirty="0"/>
              <a:t>【</a:t>
            </a:r>
            <a:r>
              <a:rPr lang="ja-JP" altLang="en-US" dirty="0"/>
              <a:t>ユースケース</a:t>
            </a:r>
            <a:r>
              <a:rPr lang="en-US" altLang="ja-JP" dirty="0"/>
              <a:t>】Yahoo! JAPAN </a:t>
            </a:r>
            <a:r>
              <a:rPr lang="ja-JP" altLang="en-US" dirty="0"/>
              <a:t>ブランドパネル 時間帯ジャック</a:t>
            </a:r>
            <a:endParaRPr kumimoji="1" lang="ja-JP" altLang="en-US" dirty="0"/>
          </a:p>
        </p:txBody>
      </p:sp>
      <p:sp>
        <p:nvSpPr>
          <p:cNvPr id="7" name="テキスト ボックス 6">
            <a:extLst>
              <a:ext uri="{FF2B5EF4-FFF2-40B4-BE49-F238E27FC236}">
                <a16:creationId xmlns:a16="http://schemas.microsoft.com/office/drawing/2014/main" id="{F67F03FB-71C3-5F18-1BB2-71FAB8940C7A}"/>
              </a:ext>
            </a:extLst>
          </p:cNvPr>
          <p:cNvSpPr txBox="1"/>
          <p:nvPr/>
        </p:nvSpPr>
        <p:spPr>
          <a:xfrm>
            <a:off x="590517" y="1109888"/>
            <a:ext cx="11233149" cy="707886"/>
          </a:xfrm>
          <a:prstGeom prst="rect">
            <a:avLst/>
          </a:prstGeom>
          <a:noFill/>
        </p:spPr>
        <p:txBody>
          <a:bodyPr wrap="square" lIns="0" tIns="0" rIns="0" bIns="0" rtlCol="0">
            <a:spAutoFit/>
          </a:bodyPr>
          <a:lstStyle/>
          <a:p>
            <a:pPr>
              <a:lnSpc>
                <a:spcPct val="150000"/>
              </a:lnSpc>
            </a:pPr>
            <a:r>
              <a:rPr lang="ja-JP" altLang="en-US" sz="1600" b="1" dirty="0">
                <a:solidFill>
                  <a:schemeClr val="tx1">
                    <a:lumMod val="65000"/>
                    <a:lumOff val="35000"/>
                  </a:schemeClr>
                </a:solidFill>
                <a:latin typeface="メイリオ" panose="020B0604030504040204" pitchFamily="50" charset="-128"/>
                <a:ea typeface="メイリオ" panose="020B0604030504040204" pitchFamily="50" charset="-128"/>
              </a:rPr>
              <a:t>注目競技の試合前・試合中・試合後でプロモーションの目的にあわせ時間帯を買切り</a:t>
            </a:r>
            <a:endParaRPr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50000"/>
              </a:lnSpc>
            </a:pPr>
            <a:r>
              <a:rPr lang="ja-JP" altLang="en-US" sz="1600" b="1" dirty="0">
                <a:solidFill>
                  <a:schemeClr val="tx1">
                    <a:lumMod val="65000"/>
                    <a:lumOff val="35000"/>
                  </a:schemeClr>
                </a:solidFill>
                <a:latin typeface="メイリオ" panose="020B0604030504040204" pitchFamily="50" charset="-128"/>
                <a:ea typeface="メイリオ" panose="020B0604030504040204" pitchFamily="50" charset="-128"/>
              </a:rPr>
              <a:t>注目を集める時間帯に一気にリーチを最大化させることで認知拡大に貢献します。</a:t>
            </a:r>
            <a:endParaRPr lang="en-US" altLang="ja-JP" sz="16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10EEB1C3-04CC-0EF9-35FD-48671A8FDBEC}"/>
              </a:ext>
            </a:extLst>
          </p:cNvPr>
          <p:cNvSpPr txBox="1"/>
          <p:nvPr/>
        </p:nvSpPr>
        <p:spPr>
          <a:xfrm>
            <a:off x="1089829" y="2814491"/>
            <a:ext cx="3606800" cy="646331"/>
          </a:xfrm>
          <a:prstGeom prst="rect">
            <a:avLst/>
          </a:prstGeom>
          <a:noFill/>
        </p:spPr>
        <p:txBody>
          <a:bodyPr wrap="square" rtlCol="0">
            <a:spAutoFit/>
          </a:bodyPr>
          <a:lstStyle/>
          <a:p>
            <a:pPr algn="ctr"/>
            <a:r>
              <a:rPr kumimoji="1" lang="ja-JP" altLang="en-US" sz="3600" b="1" dirty="0">
                <a:solidFill>
                  <a:srgbClr val="002060"/>
                </a:solidFill>
              </a:rPr>
              <a:t>試合前</a:t>
            </a:r>
          </a:p>
        </p:txBody>
      </p:sp>
      <p:sp>
        <p:nvSpPr>
          <p:cNvPr id="9" name="テキスト ボックス 8">
            <a:extLst>
              <a:ext uri="{FF2B5EF4-FFF2-40B4-BE49-F238E27FC236}">
                <a16:creationId xmlns:a16="http://schemas.microsoft.com/office/drawing/2014/main" id="{30647B80-61F4-0BB9-2FA2-0A5C64D52CAA}"/>
              </a:ext>
            </a:extLst>
          </p:cNvPr>
          <p:cNvSpPr txBox="1"/>
          <p:nvPr/>
        </p:nvSpPr>
        <p:spPr>
          <a:xfrm>
            <a:off x="5588814" y="2785637"/>
            <a:ext cx="2877136" cy="646331"/>
          </a:xfrm>
          <a:prstGeom prst="rect">
            <a:avLst/>
          </a:prstGeom>
          <a:noFill/>
        </p:spPr>
        <p:txBody>
          <a:bodyPr wrap="square" rtlCol="0">
            <a:spAutoFit/>
          </a:bodyPr>
          <a:lstStyle/>
          <a:p>
            <a:pPr algn="ctr"/>
            <a:r>
              <a:rPr kumimoji="1" lang="ja-JP" altLang="en-US" sz="3600" b="1" dirty="0">
                <a:solidFill>
                  <a:srgbClr val="002060"/>
                </a:solidFill>
              </a:rPr>
              <a:t>試合中</a:t>
            </a:r>
          </a:p>
        </p:txBody>
      </p:sp>
      <p:sp>
        <p:nvSpPr>
          <p:cNvPr id="10" name="テキスト ボックス 9">
            <a:extLst>
              <a:ext uri="{FF2B5EF4-FFF2-40B4-BE49-F238E27FC236}">
                <a16:creationId xmlns:a16="http://schemas.microsoft.com/office/drawing/2014/main" id="{43F0D12A-8C94-B4CD-8B53-8DCA36DB7832}"/>
              </a:ext>
            </a:extLst>
          </p:cNvPr>
          <p:cNvSpPr txBox="1"/>
          <p:nvPr/>
        </p:nvSpPr>
        <p:spPr>
          <a:xfrm>
            <a:off x="8367309" y="2778265"/>
            <a:ext cx="3606800" cy="646331"/>
          </a:xfrm>
          <a:prstGeom prst="rect">
            <a:avLst/>
          </a:prstGeom>
          <a:noFill/>
        </p:spPr>
        <p:txBody>
          <a:bodyPr wrap="square" rtlCol="0">
            <a:spAutoFit/>
          </a:bodyPr>
          <a:lstStyle/>
          <a:p>
            <a:pPr algn="ctr"/>
            <a:r>
              <a:rPr kumimoji="1" lang="ja-JP" altLang="en-US" sz="3600" b="1" dirty="0">
                <a:solidFill>
                  <a:srgbClr val="002060"/>
                </a:solidFill>
              </a:rPr>
              <a:t>試合後</a:t>
            </a:r>
          </a:p>
        </p:txBody>
      </p:sp>
      <p:sp>
        <p:nvSpPr>
          <p:cNvPr id="11" name="テキスト ボックス 10">
            <a:extLst>
              <a:ext uri="{FF2B5EF4-FFF2-40B4-BE49-F238E27FC236}">
                <a16:creationId xmlns:a16="http://schemas.microsoft.com/office/drawing/2014/main" id="{F05F8710-3BA1-72F7-2997-F7C778F0FEAB}"/>
              </a:ext>
            </a:extLst>
          </p:cNvPr>
          <p:cNvSpPr txBox="1"/>
          <p:nvPr/>
        </p:nvSpPr>
        <p:spPr>
          <a:xfrm>
            <a:off x="858748" y="5145254"/>
            <a:ext cx="4052621" cy="857158"/>
          </a:xfrm>
          <a:prstGeom prst="rect">
            <a:avLst/>
          </a:prstGeom>
          <a:noFill/>
        </p:spPr>
        <p:txBody>
          <a:bodyPr wrap="square" rtlCol="0">
            <a:spAutoFit/>
          </a:bodyPr>
          <a:lstStyle/>
          <a:p>
            <a:pPr algn="ctr">
              <a:lnSpc>
                <a:spcPct val="120000"/>
              </a:lnSpc>
            </a:pPr>
            <a:r>
              <a:rPr lang="ja-JP" altLang="en-US" sz="1400" dirty="0">
                <a:solidFill>
                  <a:schemeClr val="tx1">
                    <a:lumMod val="75000"/>
                    <a:lumOff val="25000"/>
                  </a:schemeClr>
                </a:solidFill>
              </a:rPr>
              <a:t>習慣的に</a:t>
            </a:r>
            <a:r>
              <a:rPr lang="en-US" altLang="ja-JP" sz="1400" dirty="0">
                <a:solidFill>
                  <a:schemeClr val="tx1">
                    <a:lumMod val="75000"/>
                    <a:lumOff val="25000"/>
                  </a:schemeClr>
                </a:solidFill>
              </a:rPr>
              <a:t>Yahoo! JAPAN</a:t>
            </a:r>
            <a:r>
              <a:rPr lang="ja-JP" altLang="en-US" sz="1400" dirty="0">
                <a:solidFill>
                  <a:schemeClr val="tx1">
                    <a:lumMod val="75000"/>
                    <a:lumOff val="25000"/>
                  </a:schemeClr>
                </a:solidFill>
              </a:rPr>
              <a:t>トップページに</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訪問したユーザーに対し</a:t>
            </a:r>
            <a:endParaRPr lang="en-US" altLang="ja-JP" sz="1400" dirty="0">
              <a:solidFill>
                <a:schemeClr val="tx1">
                  <a:lumMod val="75000"/>
                  <a:lumOff val="25000"/>
                </a:schemeClr>
              </a:solidFill>
            </a:endParaRPr>
          </a:p>
          <a:p>
            <a:pPr algn="ctr">
              <a:lnSpc>
                <a:spcPct val="120000"/>
              </a:lnSpc>
            </a:pPr>
            <a:r>
              <a:rPr lang="ja-JP" altLang="en-US" sz="1400" b="1" dirty="0">
                <a:solidFill>
                  <a:schemeClr val="tx1">
                    <a:lumMod val="75000"/>
                    <a:lumOff val="25000"/>
                  </a:schemeClr>
                </a:solidFill>
              </a:rPr>
              <a:t>試合放送のリマインドなどに活用</a:t>
            </a:r>
            <a:endParaRPr lang="en-US" altLang="ja-JP" sz="1400" b="1" dirty="0">
              <a:solidFill>
                <a:schemeClr val="tx1">
                  <a:lumMod val="75000"/>
                  <a:lumOff val="25000"/>
                </a:schemeClr>
              </a:solidFill>
            </a:endParaRPr>
          </a:p>
        </p:txBody>
      </p:sp>
      <p:sp>
        <p:nvSpPr>
          <p:cNvPr id="12" name="テキスト ボックス 11">
            <a:extLst>
              <a:ext uri="{FF2B5EF4-FFF2-40B4-BE49-F238E27FC236}">
                <a16:creationId xmlns:a16="http://schemas.microsoft.com/office/drawing/2014/main" id="{00DA4C67-219C-8357-A7B8-328EEB6CCA90}"/>
              </a:ext>
            </a:extLst>
          </p:cNvPr>
          <p:cNvSpPr txBox="1"/>
          <p:nvPr/>
        </p:nvSpPr>
        <p:spPr>
          <a:xfrm>
            <a:off x="963589" y="3397505"/>
            <a:ext cx="3879073" cy="888705"/>
          </a:xfrm>
          <a:prstGeom prst="rect">
            <a:avLst/>
          </a:prstGeom>
          <a:noFill/>
        </p:spPr>
        <p:txBody>
          <a:bodyPr wrap="square" rtlCol="0">
            <a:spAutoFit/>
          </a:bodyPr>
          <a:lstStyle/>
          <a:p>
            <a:pPr algn="ctr">
              <a:lnSpc>
                <a:spcPct val="150000"/>
              </a:lnSpc>
            </a:pPr>
            <a:r>
              <a:rPr lang="ja-JP" altLang="en-US" b="1" dirty="0">
                <a:solidFill>
                  <a:srgbClr val="002060"/>
                </a:solidFill>
              </a:rPr>
              <a:t>試合放送の前の告知により</a:t>
            </a:r>
            <a:endParaRPr lang="en-US" altLang="ja-JP" b="1" dirty="0">
              <a:solidFill>
                <a:srgbClr val="002060"/>
              </a:solidFill>
            </a:endParaRPr>
          </a:p>
          <a:p>
            <a:pPr algn="ctr">
              <a:lnSpc>
                <a:spcPct val="150000"/>
              </a:lnSpc>
            </a:pPr>
            <a:r>
              <a:rPr lang="ja-JP" altLang="en-US" b="1" dirty="0">
                <a:solidFill>
                  <a:srgbClr val="002060"/>
                </a:solidFill>
              </a:rPr>
              <a:t>その後放送の視聴へ誘導したい時</a:t>
            </a:r>
            <a:endParaRPr lang="en-US" altLang="ja-JP" b="1" dirty="0">
              <a:solidFill>
                <a:srgbClr val="002060"/>
              </a:solidFill>
            </a:endParaRPr>
          </a:p>
        </p:txBody>
      </p:sp>
      <p:sp>
        <p:nvSpPr>
          <p:cNvPr id="13" name="テキスト ボックス 12">
            <a:extLst>
              <a:ext uri="{FF2B5EF4-FFF2-40B4-BE49-F238E27FC236}">
                <a16:creationId xmlns:a16="http://schemas.microsoft.com/office/drawing/2014/main" id="{4E09FB3D-C1FA-E27F-1983-1CCC4F5A9A91}"/>
              </a:ext>
            </a:extLst>
          </p:cNvPr>
          <p:cNvSpPr txBox="1"/>
          <p:nvPr/>
        </p:nvSpPr>
        <p:spPr>
          <a:xfrm>
            <a:off x="5248088" y="3346298"/>
            <a:ext cx="6804923" cy="1295868"/>
          </a:xfrm>
          <a:prstGeom prst="rect">
            <a:avLst/>
          </a:prstGeom>
          <a:noFill/>
        </p:spPr>
        <p:txBody>
          <a:bodyPr wrap="square" rtlCol="0">
            <a:spAutoFit/>
          </a:bodyPr>
          <a:lstStyle/>
          <a:p>
            <a:pPr algn="ctr">
              <a:lnSpc>
                <a:spcPct val="150000"/>
              </a:lnSpc>
            </a:pPr>
            <a:r>
              <a:rPr lang="ja-JP" altLang="en-US" b="1" dirty="0">
                <a:solidFill>
                  <a:srgbClr val="002060"/>
                </a:solidFill>
              </a:rPr>
              <a:t>試合への関心度が高まる時間帯に</a:t>
            </a:r>
            <a:endParaRPr lang="en-US" altLang="ja-JP" b="1" dirty="0">
              <a:solidFill>
                <a:srgbClr val="002060"/>
              </a:solidFill>
            </a:endParaRPr>
          </a:p>
          <a:p>
            <a:pPr algn="ctr">
              <a:lnSpc>
                <a:spcPct val="150000"/>
              </a:lnSpc>
            </a:pPr>
            <a:r>
              <a:rPr lang="ja-JP" altLang="en-US" b="1" dirty="0">
                <a:solidFill>
                  <a:srgbClr val="002060"/>
                </a:solidFill>
              </a:rPr>
              <a:t>五輪関連のプロモーション認知を最大化したい時</a:t>
            </a:r>
            <a:endParaRPr lang="en-US" altLang="ja-JP" b="1" dirty="0">
              <a:solidFill>
                <a:srgbClr val="002060"/>
              </a:solidFill>
            </a:endParaRPr>
          </a:p>
          <a:p>
            <a:pPr algn="ctr">
              <a:lnSpc>
                <a:spcPct val="150000"/>
              </a:lnSpc>
            </a:pPr>
            <a:endParaRPr lang="en-US" altLang="ja-JP" b="1" dirty="0">
              <a:solidFill>
                <a:srgbClr val="002060"/>
              </a:solidFill>
            </a:endParaRPr>
          </a:p>
        </p:txBody>
      </p:sp>
      <p:cxnSp>
        <p:nvCxnSpPr>
          <p:cNvPr id="14" name="直線コネクタ 13">
            <a:extLst>
              <a:ext uri="{FF2B5EF4-FFF2-40B4-BE49-F238E27FC236}">
                <a16:creationId xmlns:a16="http://schemas.microsoft.com/office/drawing/2014/main" id="{92C7EE40-5498-6BEC-247F-0383C3EF9614}"/>
              </a:ext>
            </a:extLst>
          </p:cNvPr>
          <p:cNvCxnSpPr>
            <a:cxnSpLocks/>
          </p:cNvCxnSpPr>
          <p:nvPr/>
        </p:nvCxnSpPr>
        <p:spPr>
          <a:xfrm>
            <a:off x="1515540" y="4295452"/>
            <a:ext cx="2693450" cy="0"/>
          </a:xfrm>
          <a:prstGeom prst="line">
            <a:avLst/>
          </a:prstGeom>
          <a:ln w="12700" cap="rnd">
            <a:solidFill>
              <a:srgbClr val="002060"/>
            </a:solidFill>
            <a:round/>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6BFA5A56-99F1-FBC2-22AC-19F3E4F9C8BC}"/>
              </a:ext>
            </a:extLst>
          </p:cNvPr>
          <p:cNvCxnSpPr>
            <a:cxnSpLocks/>
          </p:cNvCxnSpPr>
          <p:nvPr/>
        </p:nvCxnSpPr>
        <p:spPr>
          <a:xfrm>
            <a:off x="6554494" y="4243026"/>
            <a:ext cx="4220796" cy="0"/>
          </a:xfrm>
          <a:prstGeom prst="line">
            <a:avLst/>
          </a:prstGeom>
          <a:ln w="12700" cap="rnd">
            <a:solidFill>
              <a:srgbClr val="002060"/>
            </a:solidFill>
            <a:round/>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F9FD35BF-EE46-85A5-0A8D-4D9CC98351C6}"/>
              </a:ext>
            </a:extLst>
          </p:cNvPr>
          <p:cNvSpPr txBox="1"/>
          <p:nvPr/>
        </p:nvSpPr>
        <p:spPr>
          <a:xfrm>
            <a:off x="6097696" y="5094397"/>
            <a:ext cx="5451043" cy="1115690"/>
          </a:xfrm>
          <a:prstGeom prst="rect">
            <a:avLst/>
          </a:prstGeom>
          <a:noFill/>
        </p:spPr>
        <p:txBody>
          <a:bodyPr wrap="square" rtlCol="0">
            <a:spAutoFit/>
          </a:bodyPr>
          <a:lstStyle/>
          <a:p>
            <a:pPr algn="ctr">
              <a:lnSpc>
                <a:spcPct val="120000"/>
              </a:lnSpc>
            </a:pPr>
            <a:r>
              <a:rPr lang="ja-JP" altLang="en-US" sz="1400" dirty="0">
                <a:solidFill>
                  <a:schemeClr val="tx1">
                    <a:lumMod val="75000"/>
                    <a:lumOff val="25000"/>
                  </a:schemeClr>
                </a:solidFill>
              </a:rPr>
              <a:t>試合の状況や結果が気になり</a:t>
            </a:r>
            <a:r>
              <a:rPr lang="en-US" altLang="ja-JP" sz="1400" dirty="0">
                <a:solidFill>
                  <a:schemeClr val="tx1">
                    <a:lumMod val="75000"/>
                    <a:lumOff val="25000"/>
                  </a:schemeClr>
                </a:solidFill>
              </a:rPr>
              <a:t>Yahoo! JAPAN</a:t>
            </a:r>
            <a:r>
              <a:rPr lang="ja-JP" altLang="en-US" sz="1400" dirty="0">
                <a:solidFill>
                  <a:schemeClr val="tx1">
                    <a:lumMod val="75000"/>
                    <a:lumOff val="25000"/>
                  </a:schemeClr>
                </a:solidFill>
              </a:rPr>
              <a:t>トップページに</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訪問したユーザーに対しアプローチ。</a:t>
            </a:r>
            <a:endParaRPr lang="en-US" altLang="ja-JP" sz="1400" dirty="0">
              <a:solidFill>
                <a:schemeClr val="tx1">
                  <a:lumMod val="75000"/>
                  <a:lumOff val="25000"/>
                </a:schemeClr>
              </a:solidFill>
            </a:endParaRPr>
          </a:p>
          <a:p>
            <a:pPr algn="ctr">
              <a:lnSpc>
                <a:spcPct val="120000"/>
              </a:lnSpc>
            </a:pPr>
            <a:r>
              <a:rPr lang="ja-JP" altLang="en-US" sz="1400" b="1" dirty="0">
                <a:solidFill>
                  <a:schemeClr val="tx1">
                    <a:lumMod val="75000"/>
                    <a:lumOff val="25000"/>
                  </a:schemeClr>
                </a:solidFill>
              </a:rPr>
              <a:t>親和性の高いクリエイティブを使用することで</a:t>
            </a:r>
            <a:endParaRPr lang="en-US" altLang="ja-JP" sz="1400" b="1" dirty="0">
              <a:solidFill>
                <a:schemeClr val="tx1">
                  <a:lumMod val="75000"/>
                  <a:lumOff val="25000"/>
                </a:schemeClr>
              </a:solidFill>
            </a:endParaRPr>
          </a:p>
          <a:p>
            <a:pPr algn="ctr">
              <a:lnSpc>
                <a:spcPct val="120000"/>
              </a:lnSpc>
            </a:pPr>
            <a:r>
              <a:rPr lang="ja-JP" altLang="en-US" sz="1400" b="1" dirty="0">
                <a:solidFill>
                  <a:schemeClr val="tx1">
                    <a:lumMod val="75000"/>
                    <a:lumOff val="25000"/>
                  </a:schemeClr>
                </a:solidFill>
              </a:rPr>
              <a:t>さらに効果を高めることが可能</a:t>
            </a:r>
            <a:endParaRPr lang="en-US" altLang="ja-JP" sz="1400" b="1" dirty="0">
              <a:solidFill>
                <a:schemeClr val="tx1">
                  <a:lumMod val="75000"/>
                  <a:lumOff val="25000"/>
                </a:schemeClr>
              </a:solidFill>
            </a:endParaRPr>
          </a:p>
        </p:txBody>
      </p:sp>
    </p:spTree>
    <p:extLst>
      <p:ext uri="{BB962C8B-B14F-4D97-AF65-F5344CB8AC3E}">
        <p14:creationId xmlns:p14="http://schemas.microsoft.com/office/powerpoint/2010/main" val="1694057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2F7BDB-EFAA-8004-08A2-6F58E6FCB0A2}"/>
              </a:ext>
            </a:extLst>
          </p:cNvPr>
          <p:cNvSpPr>
            <a:spLocks noGrp="1"/>
          </p:cNvSpPr>
          <p:nvPr>
            <p:ph type="body" sz="quarter" idx="14"/>
          </p:nvPr>
        </p:nvSpPr>
        <p:spPr>
          <a:xfrm>
            <a:off x="1577755" y="1858732"/>
            <a:ext cx="5414600" cy="360040"/>
          </a:xfrm>
        </p:spPr>
        <p:txBody>
          <a:bodyPr>
            <a:normAutofit lnSpcReduction="10000"/>
          </a:bodyPr>
          <a:lstStyle/>
          <a:p>
            <a:r>
              <a:rPr kumimoji="1" lang="ja-JP" altLang="en-US" dirty="0"/>
              <a:t>パリ</a:t>
            </a:r>
            <a:r>
              <a:rPr kumimoji="1" lang="en-US" altLang="ja-JP" dirty="0"/>
              <a:t>2024</a:t>
            </a:r>
            <a:r>
              <a:rPr kumimoji="1" lang="ja-JP" altLang="en-US" dirty="0"/>
              <a:t>プロモーション　推奨広告商品一覧</a:t>
            </a:r>
          </a:p>
          <a:p>
            <a:endParaRPr lang="ja-JP" altLang="en-US" dirty="0"/>
          </a:p>
        </p:txBody>
      </p:sp>
      <p:sp>
        <p:nvSpPr>
          <p:cNvPr id="9" name="テキスト プレースホルダー 8">
            <a:extLst>
              <a:ext uri="{FF2B5EF4-FFF2-40B4-BE49-F238E27FC236}">
                <a16:creationId xmlns:a16="http://schemas.microsoft.com/office/drawing/2014/main" id="{51567C96-F063-68B6-175C-72AB44EDFDD8}"/>
              </a:ext>
            </a:extLst>
          </p:cNvPr>
          <p:cNvSpPr>
            <a:spLocks noGrp="1"/>
          </p:cNvSpPr>
          <p:nvPr>
            <p:ph type="body" sz="quarter" idx="15"/>
          </p:nvPr>
        </p:nvSpPr>
        <p:spPr>
          <a:xfrm>
            <a:off x="1577755" y="2813326"/>
            <a:ext cx="5414600" cy="360040"/>
          </a:xfrm>
        </p:spPr>
        <p:txBody>
          <a:bodyPr>
            <a:normAutofit lnSpcReduction="10000"/>
          </a:bodyPr>
          <a:lstStyle/>
          <a:p>
            <a:r>
              <a:rPr lang="ja-JP" altLang="en-US" dirty="0"/>
              <a:t>スポーツコア関心層向け推奨広告商品</a:t>
            </a:r>
          </a:p>
        </p:txBody>
      </p:sp>
      <p:sp>
        <p:nvSpPr>
          <p:cNvPr id="11" name="テキスト プレースホルダー 10">
            <a:extLst>
              <a:ext uri="{FF2B5EF4-FFF2-40B4-BE49-F238E27FC236}">
                <a16:creationId xmlns:a16="http://schemas.microsoft.com/office/drawing/2014/main" id="{4D9FAA4D-38D3-CA2D-365A-AB86C32180B8}"/>
              </a:ext>
            </a:extLst>
          </p:cNvPr>
          <p:cNvSpPr>
            <a:spLocks noGrp="1"/>
          </p:cNvSpPr>
          <p:nvPr>
            <p:ph type="body" sz="quarter" idx="16"/>
          </p:nvPr>
        </p:nvSpPr>
        <p:spPr>
          <a:xfrm>
            <a:off x="1577755" y="3686975"/>
            <a:ext cx="5414600" cy="360040"/>
          </a:xfrm>
        </p:spPr>
        <p:txBody>
          <a:bodyPr>
            <a:normAutofit lnSpcReduction="10000"/>
          </a:bodyPr>
          <a:lstStyle/>
          <a:p>
            <a:r>
              <a:rPr lang="ja-JP" altLang="en-US" dirty="0"/>
              <a:t>スポーツライト関心層向け推奨広告商品</a:t>
            </a:r>
          </a:p>
        </p:txBody>
      </p:sp>
      <p:sp>
        <p:nvSpPr>
          <p:cNvPr id="14" name="テキスト プレースホルダー 10">
            <a:extLst>
              <a:ext uri="{FF2B5EF4-FFF2-40B4-BE49-F238E27FC236}">
                <a16:creationId xmlns:a16="http://schemas.microsoft.com/office/drawing/2014/main" id="{F913E68C-9442-9F38-BD0F-9FC0D9789AE0}"/>
              </a:ext>
            </a:extLst>
          </p:cNvPr>
          <p:cNvSpPr txBox="1">
            <a:spLocks/>
          </p:cNvSpPr>
          <p:nvPr/>
        </p:nvSpPr>
        <p:spPr>
          <a:xfrm>
            <a:off x="1577755" y="4643709"/>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パリ</a:t>
            </a:r>
            <a:r>
              <a:rPr lang="en-US" altLang="ja-JP" dirty="0"/>
              <a:t>2024</a:t>
            </a:r>
            <a:r>
              <a:rPr lang="ja-JP" altLang="en-US" dirty="0"/>
              <a:t>専用　</a:t>
            </a:r>
            <a:r>
              <a:rPr lang="en-US" altLang="ja-JP" dirty="0"/>
              <a:t>LY</a:t>
            </a:r>
            <a:r>
              <a:rPr lang="ja-JP" altLang="en-US" dirty="0"/>
              <a:t>広告商品パッケージ</a:t>
            </a:r>
          </a:p>
        </p:txBody>
      </p:sp>
      <p:sp>
        <p:nvSpPr>
          <p:cNvPr id="15" name="テキスト プレースホルダー 10">
            <a:extLst>
              <a:ext uri="{FF2B5EF4-FFF2-40B4-BE49-F238E27FC236}">
                <a16:creationId xmlns:a16="http://schemas.microsoft.com/office/drawing/2014/main" id="{C577A85B-E16F-FA33-E67E-3DF20DFA1068}"/>
              </a:ext>
            </a:extLst>
          </p:cNvPr>
          <p:cNvSpPr txBox="1">
            <a:spLocks/>
          </p:cNvSpPr>
          <p:nvPr/>
        </p:nvSpPr>
        <p:spPr>
          <a:xfrm>
            <a:off x="883488" y="5498841"/>
            <a:ext cx="8599176" cy="1062825"/>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Appendix</a:t>
            </a:r>
          </a:p>
          <a:p>
            <a:r>
              <a:rPr lang="en-US" altLang="ja-JP" dirty="0"/>
              <a:t>LINE NEWS DIGEST Spot &amp;Yahoo!</a:t>
            </a:r>
            <a:r>
              <a:rPr lang="ja-JP" altLang="en-US" dirty="0"/>
              <a:t>ニュース タイアップパッケージ</a:t>
            </a:r>
          </a:p>
        </p:txBody>
      </p:sp>
    </p:spTree>
    <p:extLst>
      <p:ext uri="{BB962C8B-B14F-4D97-AF65-F5344CB8AC3E}">
        <p14:creationId xmlns:p14="http://schemas.microsoft.com/office/powerpoint/2010/main" val="35220985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D8273A2F-CC75-C533-EE4B-026011B04E22}"/>
              </a:ext>
            </a:extLst>
          </p:cNvPr>
          <p:cNvSpPr/>
          <p:nvPr/>
        </p:nvSpPr>
        <p:spPr>
          <a:xfrm>
            <a:off x="3517392" y="3867963"/>
            <a:ext cx="760781" cy="181417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正方形/長方形 2">
            <a:extLst>
              <a:ext uri="{FF2B5EF4-FFF2-40B4-BE49-F238E27FC236}">
                <a16:creationId xmlns:a16="http://schemas.microsoft.com/office/drawing/2014/main" id="{AD5B304F-B093-6975-817C-D5D7136F80D7}"/>
              </a:ext>
            </a:extLst>
          </p:cNvPr>
          <p:cNvSpPr/>
          <p:nvPr/>
        </p:nvSpPr>
        <p:spPr>
          <a:xfrm>
            <a:off x="8436161" y="3882821"/>
            <a:ext cx="760781" cy="181417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1">
            <a:extLst>
              <a:ext uri="{FF2B5EF4-FFF2-40B4-BE49-F238E27FC236}">
                <a16:creationId xmlns:a16="http://schemas.microsoft.com/office/drawing/2014/main" id="{0DB84BCF-D5E1-78E3-2BBB-4EF87E056DB6}"/>
              </a:ext>
            </a:extLst>
          </p:cNvPr>
          <p:cNvSpPr>
            <a:spLocks noGrp="1"/>
          </p:cNvSpPr>
          <p:nvPr>
            <p:ph type="body" sz="quarter" idx="10"/>
          </p:nvPr>
        </p:nvSpPr>
        <p:spPr>
          <a:xfrm>
            <a:off x="479425" y="252000"/>
            <a:ext cx="8640911" cy="335028"/>
          </a:xfrm>
        </p:spPr>
        <p:txBody>
          <a:bodyPr/>
          <a:lstStyle/>
          <a:p>
            <a:r>
              <a:rPr lang="ja-JP" altLang="en-US" dirty="0"/>
              <a:t>参考情報</a:t>
            </a:r>
            <a:r>
              <a:rPr kumimoji="1" lang="ja-JP" altLang="en-US" dirty="0"/>
              <a:t>：試合時の</a:t>
            </a:r>
            <a:r>
              <a:rPr kumimoji="1" lang="en-US" altLang="ja-JP" dirty="0"/>
              <a:t>Yahoo!</a:t>
            </a:r>
            <a:r>
              <a:rPr lang="ja-JP" altLang="en-US" dirty="0"/>
              <a:t> </a:t>
            </a:r>
            <a:r>
              <a:rPr lang="en-US" altLang="ja-JP" dirty="0"/>
              <a:t>JAPAN</a:t>
            </a:r>
            <a:r>
              <a:rPr lang="ja-JP" altLang="en-US" dirty="0"/>
              <a:t>トップページの</a:t>
            </a:r>
            <a:r>
              <a:rPr kumimoji="1" lang="ja-JP" altLang="en-US" dirty="0"/>
              <a:t>時間帯別の伸長率</a:t>
            </a:r>
            <a:endParaRPr lang="en-US" altLang="ja-JP" dirty="0"/>
          </a:p>
        </p:txBody>
      </p:sp>
      <p:sp>
        <p:nvSpPr>
          <p:cNvPr id="5" name="正方形/長方形 4">
            <a:extLst>
              <a:ext uri="{FF2B5EF4-FFF2-40B4-BE49-F238E27FC236}">
                <a16:creationId xmlns:a16="http://schemas.microsoft.com/office/drawing/2014/main" id="{591CAF90-D625-57EE-E376-084B29CDC685}"/>
              </a:ext>
            </a:extLst>
          </p:cNvPr>
          <p:cNvSpPr/>
          <p:nvPr/>
        </p:nvSpPr>
        <p:spPr>
          <a:xfrm>
            <a:off x="870858" y="2905932"/>
            <a:ext cx="4905828" cy="3378753"/>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274D7556-2B9B-62C0-BB24-D36A946FA0E9}"/>
              </a:ext>
            </a:extLst>
          </p:cNvPr>
          <p:cNvSpPr/>
          <p:nvPr/>
        </p:nvSpPr>
        <p:spPr>
          <a:xfrm>
            <a:off x="6480630" y="2913681"/>
            <a:ext cx="4905828" cy="3392776"/>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6255D315-A591-3FBD-B9CF-C88A7965C154}"/>
              </a:ext>
            </a:extLst>
          </p:cNvPr>
          <p:cNvSpPr txBox="1"/>
          <p:nvPr/>
        </p:nvSpPr>
        <p:spPr>
          <a:xfrm>
            <a:off x="489778" y="1078892"/>
            <a:ext cx="11544656" cy="1077218"/>
          </a:xfrm>
          <a:prstGeom prst="rect">
            <a:avLst/>
          </a:prstGeom>
          <a:noFill/>
        </p:spPr>
        <p:txBody>
          <a:bodyPr wrap="square" lIns="0" tIns="0" rIns="0" bIns="0" rtlCol="0">
            <a:spAutoFit/>
          </a:bodyPr>
          <a:lstStyle/>
          <a:p>
            <a:pPr>
              <a:lnSpc>
                <a:spcPct val="150000"/>
              </a:lnSpc>
            </a:pPr>
            <a:r>
              <a:rPr lang="ja-JP" altLang="en-US" sz="1600" b="1" dirty="0">
                <a:solidFill>
                  <a:schemeClr val="accent3"/>
                </a:solidFill>
                <a:latin typeface="メイリオ" panose="020B0604030504040204" pitchFamily="50" charset="-128"/>
                <a:ea typeface="メイリオ" panose="020B0604030504040204" pitchFamily="50" charset="-128"/>
              </a:rPr>
              <a:t>自国選手が出場する注目試合は平均時と比較し試合中・後の時間帯に</a:t>
            </a:r>
            <a:r>
              <a:rPr lang="en-US" altLang="ja-JP" sz="1600" b="1" dirty="0">
                <a:solidFill>
                  <a:schemeClr val="accent3"/>
                </a:solidFill>
                <a:latin typeface="メイリオ" panose="020B0604030504040204" pitchFamily="50" charset="-128"/>
                <a:ea typeface="メイリオ" panose="020B0604030504040204" pitchFamily="50" charset="-128"/>
              </a:rPr>
              <a:t>PV</a:t>
            </a:r>
            <a:r>
              <a:rPr lang="ja-JP" altLang="en-US" sz="1600" b="1" dirty="0">
                <a:solidFill>
                  <a:schemeClr val="accent3"/>
                </a:solidFill>
                <a:latin typeface="メイリオ" panose="020B0604030504040204" pitchFamily="50" charset="-128"/>
                <a:ea typeface="メイリオ" panose="020B0604030504040204" pitchFamily="50" charset="-128"/>
              </a:rPr>
              <a:t>が伸長しやすい傾向です。</a:t>
            </a:r>
          </a:p>
          <a:p>
            <a:pPr>
              <a:lnSpc>
                <a:spcPct val="150000"/>
              </a:lnSpc>
            </a:pPr>
            <a:r>
              <a:rPr lang="ja-JP" altLang="en-US" sz="1600" b="1" dirty="0">
                <a:solidFill>
                  <a:schemeClr val="accent3"/>
                </a:solidFill>
              </a:rPr>
              <a:t>特に深夜時間帯の方が</a:t>
            </a:r>
            <a:r>
              <a:rPr lang="en-US" altLang="ja-JP" sz="1600" b="1" dirty="0">
                <a:solidFill>
                  <a:schemeClr val="accent3"/>
                </a:solidFill>
              </a:rPr>
              <a:t>PV</a:t>
            </a:r>
            <a:r>
              <a:rPr lang="ja-JP" altLang="en-US" sz="1600" b="1" dirty="0">
                <a:solidFill>
                  <a:schemeClr val="accent3"/>
                </a:solidFill>
              </a:rPr>
              <a:t>値の上昇率が高いのは、ニュースで試合状況確認する層が出やすい時間帯のためと考えられます。</a:t>
            </a:r>
            <a:endParaRPr lang="en-US" altLang="ja-JP" sz="1600" b="1" dirty="0">
              <a:solidFill>
                <a:schemeClr val="accent3"/>
              </a:solidFill>
              <a:latin typeface="メイリオ" panose="020B0604030504040204" pitchFamily="50" charset="-128"/>
              <a:ea typeface="メイリオ" panose="020B0604030504040204" pitchFamily="50" charset="-128"/>
            </a:endParaRPr>
          </a:p>
          <a:p>
            <a:pPr>
              <a:lnSpc>
                <a:spcPct val="150000"/>
              </a:lnSpc>
            </a:pPr>
            <a:endParaRPr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84563499-732A-52FF-D485-8ADE6C52A1D1}"/>
              </a:ext>
            </a:extLst>
          </p:cNvPr>
          <p:cNvSpPr/>
          <p:nvPr/>
        </p:nvSpPr>
        <p:spPr>
          <a:xfrm>
            <a:off x="6369535" y="3012939"/>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tx1">
                    <a:lumMod val="50000"/>
                    <a:lumOff val="50000"/>
                  </a:schemeClr>
                </a:solidFill>
              </a:rPr>
              <a:t>▼日本 </a:t>
            </a:r>
            <a:r>
              <a:rPr kumimoji="1" lang="en-US" altLang="ja-JP" sz="1400" b="1" dirty="0">
                <a:solidFill>
                  <a:schemeClr val="tx1">
                    <a:lumMod val="50000"/>
                    <a:lumOff val="50000"/>
                  </a:schemeClr>
                </a:solidFill>
              </a:rPr>
              <a:t>vs </a:t>
            </a:r>
            <a:r>
              <a:rPr kumimoji="1" lang="ja-JP" altLang="en-US" sz="1400" b="1" dirty="0">
                <a:solidFill>
                  <a:schemeClr val="tx1">
                    <a:lumMod val="50000"/>
                    <a:lumOff val="50000"/>
                  </a:schemeClr>
                </a:solidFill>
              </a:rPr>
              <a:t>スペイン戦</a:t>
            </a:r>
          </a:p>
        </p:txBody>
      </p:sp>
      <p:sp>
        <p:nvSpPr>
          <p:cNvPr id="10" name="正方形/長方形 9">
            <a:extLst>
              <a:ext uri="{FF2B5EF4-FFF2-40B4-BE49-F238E27FC236}">
                <a16:creationId xmlns:a16="http://schemas.microsoft.com/office/drawing/2014/main" id="{5E8771DE-5691-F3C8-A40C-4093DB2E9C28}"/>
              </a:ext>
            </a:extLst>
          </p:cNvPr>
          <p:cNvSpPr>
            <a:spLocks noChangeArrowheads="1"/>
          </p:cNvSpPr>
          <p:nvPr/>
        </p:nvSpPr>
        <p:spPr bwMode="auto">
          <a:xfrm>
            <a:off x="7471144" y="6382732"/>
            <a:ext cx="4720856" cy="338554"/>
          </a:xfrm>
          <a:prstGeom prst="rect">
            <a:avLst/>
          </a:prstGeom>
          <a:noFill/>
          <a:ln w="9525">
            <a:noFill/>
            <a:miter lim="800000"/>
            <a:headEnd/>
            <a:tailEnd/>
          </a:ln>
        </p:spPr>
        <p:txBody>
          <a:bodyPr wrap="square">
            <a:spAutoFit/>
          </a:bodyPr>
          <a:lstStyle/>
          <a:p>
            <a:r>
              <a:rPr lang="en-US" altLang="ja-JP" sz="800" dirty="0">
                <a:solidFill>
                  <a:schemeClr val="accent3"/>
                </a:solidFill>
                <a:latin typeface="メイリオ" panose="020B0604030504040204" pitchFamily="50" charset="-128"/>
                <a:ea typeface="メイリオ" panose="020B0604030504040204" pitchFamily="50" charset="-128"/>
              </a:rPr>
              <a:t>※Source: Yahoo! JAPAN </a:t>
            </a:r>
            <a:r>
              <a:rPr lang="ja-JP" altLang="en-US" sz="800" dirty="0">
                <a:solidFill>
                  <a:schemeClr val="accent3"/>
                </a:solidFill>
                <a:latin typeface="メイリオ" panose="020B0604030504040204" pitchFamily="50" charset="-128"/>
                <a:ea typeface="メイリオ" panose="020B0604030504040204" pitchFamily="50" charset="-128"/>
              </a:rPr>
              <a:t>自社調査</a:t>
            </a:r>
            <a:r>
              <a:rPr lang="ja-JP" altLang="en-US" sz="800" b="1" dirty="0">
                <a:solidFill>
                  <a:schemeClr val="accent3"/>
                </a:solidFill>
                <a:latin typeface="メイリオ" panose="020B0604030504040204" pitchFamily="50" charset="-128"/>
                <a:ea typeface="メイリオ" panose="020B0604030504040204" pitchFamily="50" charset="-128"/>
              </a:rPr>
              <a:t>　サッカー</a:t>
            </a:r>
            <a:r>
              <a:rPr lang="en-US" altLang="ja-JP" sz="800" b="1" dirty="0">
                <a:solidFill>
                  <a:schemeClr val="accent3"/>
                </a:solidFill>
                <a:latin typeface="メイリオ" panose="020B0604030504040204" pitchFamily="50" charset="-128"/>
                <a:ea typeface="メイリオ" panose="020B0604030504040204" pitchFamily="50" charset="-128"/>
              </a:rPr>
              <a:t>W</a:t>
            </a:r>
            <a:r>
              <a:rPr lang="ja-JP" altLang="en-US" sz="800" b="1" dirty="0">
                <a:solidFill>
                  <a:schemeClr val="accent3"/>
                </a:solidFill>
                <a:latin typeface="メイリオ" panose="020B0604030504040204" pitchFamily="50" charset="-128"/>
                <a:ea typeface="メイリオ" panose="020B0604030504040204" pitchFamily="50" charset="-128"/>
              </a:rPr>
              <a:t>杯カタール大会</a:t>
            </a:r>
            <a:r>
              <a:rPr lang="en-US" altLang="ja-JP" sz="800" b="1" dirty="0">
                <a:solidFill>
                  <a:schemeClr val="accent3"/>
                </a:solidFill>
                <a:latin typeface="メイリオ" panose="020B0604030504040204" pitchFamily="50" charset="-128"/>
                <a:ea typeface="メイリオ" panose="020B0604030504040204" pitchFamily="50" charset="-128"/>
              </a:rPr>
              <a:t>2023</a:t>
            </a:r>
          </a:p>
          <a:p>
            <a:r>
              <a:rPr lang="ja-JP" altLang="en-US" sz="800" dirty="0">
                <a:solidFill>
                  <a:schemeClr val="accent3"/>
                </a:solidFill>
                <a:latin typeface="メイリオ" panose="020B0604030504040204" pitchFamily="50" charset="-128"/>
                <a:ea typeface="メイリオ" panose="020B0604030504040204" pitchFamily="50" charset="-128"/>
              </a:rPr>
              <a:t>   調査時期：</a:t>
            </a:r>
            <a:r>
              <a:rPr lang="en-US" altLang="ja-JP" sz="800" dirty="0">
                <a:solidFill>
                  <a:schemeClr val="accent3"/>
                </a:solidFill>
                <a:latin typeface="メイリオ" panose="020B0604030504040204" pitchFamily="50" charset="-128"/>
                <a:ea typeface="メイリオ" panose="020B0604030504040204" pitchFamily="50" charset="-128"/>
              </a:rPr>
              <a:t>2022</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11</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a:t>
            </a:r>
          </a:p>
        </p:txBody>
      </p:sp>
      <p:sp>
        <p:nvSpPr>
          <p:cNvPr id="11" name="正方形/長方形 10">
            <a:extLst>
              <a:ext uri="{FF2B5EF4-FFF2-40B4-BE49-F238E27FC236}">
                <a16:creationId xmlns:a16="http://schemas.microsoft.com/office/drawing/2014/main" id="{5B10E288-C86C-663F-A65D-31E632915488}"/>
              </a:ext>
            </a:extLst>
          </p:cNvPr>
          <p:cNvSpPr/>
          <p:nvPr/>
        </p:nvSpPr>
        <p:spPr>
          <a:xfrm>
            <a:off x="615550" y="3049764"/>
            <a:ext cx="2033626" cy="23408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b="1" dirty="0">
                <a:solidFill>
                  <a:schemeClr val="tx1">
                    <a:lumMod val="50000"/>
                    <a:lumOff val="50000"/>
                  </a:schemeClr>
                </a:solidFill>
              </a:rPr>
              <a:t>▼日本 </a:t>
            </a:r>
            <a:r>
              <a:rPr kumimoji="1" lang="en-US" altLang="ja-JP" sz="1400" b="1" dirty="0">
                <a:solidFill>
                  <a:schemeClr val="tx1">
                    <a:lumMod val="50000"/>
                    <a:lumOff val="50000"/>
                  </a:schemeClr>
                </a:solidFill>
              </a:rPr>
              <a:t>vs</a:t>
            </a:r>
            <a:r>
              <a:rPr kumimoji="1" lang="ja-JP" altLang="en-US" sz="1400" b="1" dirty="0">
                <a:solidFill>
                  <a:schemeClr val="tx1">
                    <a:lumMod val="50000"/>
                    <a:lumOff val="50000"/>
                  </a:schemeClr>
                </a:solidFill>
              </a:rPr>
              <a:t>ドイツ戦</a:t>
            </a:r>
            <a:endParaRPr kumimoji="1" lang="en-US" altLang="ja-JP" sz="1400" b="1" dirty="0">
              <a:solidFill>
                <a:schemeClr val="tx1">
                  <a:lumMod val="50000"/>
                  <a:lumOff val="50000"/>
                </a:schemeClr>
              </a:solidFill>
            </a:endParaRPr>
          </a:p>
        </p:txBody>
      </p:sp>
      <p:sp>
        <p:nvSpPr>
          <p:cNvPr id="13" name="吹き出し: 円形 12">
            <a:extLst>
              <a:ext uri="{FF2B5EF4-FFF2-40B4-BE49-F238E27FC236}">
                <a16:creationId xmlns:a16="http://schemas.microsoft.com/office/drawing/2014/main" id="{DB415F2F-C1A4-45F1-B3F3-55C27E6D22B4}"/>
              </a:ext>
            </a:extLst>
          </p:cNvPr>
          <p:cNvSpPr/>
          <p:nvPr/>
        </p:nvSpPr>
        <p:spPr>
          <a:xfrm>
            <a:off x="2748531" y="4727850"/>
            <a:ext cx="672999" cy="336500"/>
          </a:xfrm>
          <a:prstGeom prst="wedgeEllipseCallout">
            <a:avLst>
              <a:gd name="adj1" fmla="val 54576"/>
              <a:gd name="adj2" fmla="val 37928"/>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81422FE9-7D6C-2605-30E5-FE495E65D517}"/>
              </a:ext>
            </a:extLst>
          </p:cNvPr>
          <p:cNvSpPr txBox="1"/>
          <p:nvPr/>
        </p:nvSpPr>
        <p:spPr>
          <a:xfrm>
            <a:off x="2694291" y="4772750"/>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sp>
        <p:nvSpPr>
          <p:cNvPr id="15" name="テキスト ボックス 14">
            <a:extLst>
              <a:ext uri="{FF2B5EF4-FFF2-40B4-BE49-F238E27FC236}">
                <a16:creationId xmlns:a16="http://schemas.microsoft.com/office/drawing/2014/main" id="{2CBACA49-F447-74DC-D576-D945B5E6FA09}"/>
              </a:ext>
            </a:extLst>
          </p:cNvPr>
          <p:cNvSpPr txBox="1"/>
          <p:nvPr/>
        </p:nvSpPr>
        <p:spPr>
          <a:xfrm>
            <a:off x="8214102" y="3308888"/>
            <a:ext cx="1232115" cy="646331"/>
          </a:xfrm>
          <a:prstGeom prst="rect">
            <a:avLst/>
          </a:prstGeom>
          <a:noFill/>
        </p:spPr>
        <p:txBody>
          <a:bodyPr wrap="square" rtlCol="0">
            <a:spAutoFit/>
          </a:bodyPr>
          <a:lstStyle/>
          <a:p>
            <a:pPr algn="ctr"/>
            <a:r>
              <a:rPr kumimoji="1" lang="en-US" altLang="ja-JP" sz="1100" dirty="0">
                <a:solidFill>
                  <a:schemeClr val="tx1">
                    <a:lumMod val="75000"/>
                    <a:lumOff val="25000"/>
                  </a:schemeClr>
                </a:solidFill>
              </a:rPr>
              <a:t>PV</a:t>
            </a:r>
            <a:r>
              <a:rPr kumimoji="1" lang="ja-JP" altLang="en-US" sz="1100" dirty="0">
                <a:solidFill>
                  <a:schemeClr val="tx1">
                    <a:lumMod val="75000"/>
                    <a:lumOff val="25000"/>
                  </a:schemeClr>
                </a:solidFill>
              </a:rPr>
              <a:t>上昇率</a:t>
            </a:r>
            <a:endParaRPr kumimoji="1" lang="en-US" altLang="ja-JP" sz="1100" dirty="0">
              <a:solidFill>
                <a:schemeClr val="tx1">
                  <a:lumMod val="75000"/>
                  <a:lumOff val="25000"/>
                </a:schemeClr>
              </a:solidFill>
            </a:endParaRPr>
          </a:p>
          <a:p>
            <a:pPr algn="l"/>
            <a:r>
              <a:rPr lang="ja-JP" altLang="en-US" sz="1100" dirty="0"/>
              <a:t>約</a:t>
            </a:r>
            <a:r>
              <a:rPr lang="en-US" altLang="ja-JP" sz="2400" b="1" dirty="0">
                <a:solidFill>
                  <a:schemeClr val="accent6">
                    <a:lumMod val="60000"/>
                    <a:lumOff val="40000"/>
                  </a:schemeClr>
                </a:solidFill>
              </a:rPr>
              <a:t>250</a:t>
            </a:r>
            <a:r>
              <a:rPr lang="ja-JP" altLang="en-US" sz="2400" b="1" dirty="0">
                <a:solidFill>
                  <a:schemeClr val="accent6">
                    <a:lumMod val="60000"/>
                    <a:lumOff val="40000"/>
                  </a:schemeClr>
                </a:solidFill>
              </a:rPr>
              <a:t>％</a:t>
            </a:r>
            <a:endParaRPr kumimoji="1" lang="ja-JP" altLang="en-US" b="1" dirty="0">
              <a:solidFill>
                <a:schemeClr val="accent6">
                  <a:lumMod val="60000"/>
                  <a:lumOff val="40000"/>
                </a:schemeClr>
              </a:solidFill>
            </a:endParaRPr>
          </a:p>
        </p:txBody>
      </p:sp>
      <p:sp>
        <p:nvSpPr>
          <p:cNvPr id="16" name="テキスト ボックス 15">
            <a:extLst>
              <a:ext uri="{FF2B5EF4-FFF2-40B4-BE49-F238E27FC236}">
                <a16:creationId xmlns:a16="http://schemas.microsoft.com/office/drawing/2014/main" id="{14F44B55-FBB3-1B03-CA7B-09C9FAB294C0}"/>
              </a:ext>
            </a:extLst>
          </p:cNvPr>
          <p:cNvSpPr txBox="1"/>
          <p:nvPr/>
        </p:nvSpPr>
        <p:spPr>
          <a:xfrm>
            <a:off x="3314055" y="3314053"/>
            <a:ext cx="1232115" cy="646331"/>
          </a:xfrm>
          <a:prstGeom prst="rect">
            <a:avLst/>
          </a:prstGeom>
          <a:noFill/>
        </p:spPr>
        <p:txBody>
          <a:bodyPr wrap="square" rtlCol="0">
            <a:spAutoFit/>
          </a:bodyPr>
          <a:lstStyle/>
          <a:p>
            <a:pPr algn="ctr"/>
            <a:r>
              <a:rPr kumimoji="1" lang="en-US" altLang="ja-JP" sz="1100" dirty="0">
                <a:solidFill>
                  <a:schemeClr val="tx1">
                    <a:lumMod val="75000"/>
                    <a:lumOff val="25000"/>
                  </a:schemeClr>
                </a:solidFill>
              </a:rPr>
              <a:t>PV</a:t>
            </a:r>
            <a:r>
              <a:rPr kumimoji="1" lang="ja-JP" altLang="en-US" sz="1100" dirty="0">
                <a:solidFill>
                  <a:schemeClr val="tx1">
                    <a:lumMod val="75000"/>
                    <a:lumOff val="25000"/>
                  </a:schemeClr>
                </a:solidFill>
              </a:rPr>
              <a:t>上昇率</a:t>
            </a:r>
            <a:endParaRPr kumimoji="1" lang="en-US" altLang="ja-JP" sz="1100" dirty="0">
              <a:solidFill>
                <a:schemeClr val="tx1">
                  <a:lumMod val="75000"/>
                  <a:lumOff val="25000"/>
                </a:schemeClr>
              </a:solidFill>
            </a:endParaRPr>
          </a:p>
          <a:p>
            <a:pPr algn="l"/>
            <a:r>
              <a:rPr lang="ja-JP" altLang="en-US" sz="1100" dirty="0"/>
              <a:t>約</a:t>
            </a:r>
            <a:r>
              <a:rPr lang="en-US" altLang="ja-JP" sz="2400" b="1" dirty="0">
                <a:solidFill>
                  <a:schemeClr val="accent6">
                    <a:lumMod val="60000"/>
                    <a:lumOff val="40000"/>
                  </a:schemeClr>
                </a:solidFill>
              </a:rPr>
              <a:t>150</a:t>
            </a:r>
            <a:r>
              <a:rPr lang="ja-JP" altLang="en-US" sz="2400" b="1" dirty="0">
                <a:solidFill>
                  <a:schemeClr val="accent6">
                    <a:lumMod val="60000"/>
                    <a:lumOff val="40000"/>
                  </a:schemeClr>
                </a:solidFill>
              </a:rPr>
              <a:t>％</a:t>
            </a:r>
            <a:endParaRPr kumimoji="1" lang="ja-JP" altLang="en-US" b="1" dirty="0">
              <a:solidFill>
                <a:schemeClr val="accent6">
                  <a:lumMod val="60000"/>
                  <a:lumOff val="40000"/>
                </a:schemeClr>
              </a:solidFill>
            </a:endParaRPr>
          </a:p>
        </p:txBody>
      </p:sp>
      <p:sp>
        <p:nvSpPr>
          <p:cNvPr id="17" name="正方形/長方形 16">
            <a:extLst>
              <a:ext uri="{FF2B5EF4-FFF2-40B4-BE49-F238E27FC236}">
                <a16:creationId xmlns:a16="http://schemas.microsoft.com/office/drawing/2014/main" id="{3EE460BE-CEBD-E353-F8A7-CC70216BFBF4}"/>
              </a:ext>
            </a:extLst>
          </p:cNvPr>
          <p:cNvSpPr/>
          <p:nvPr/>
        </p:nvSpPr>
        <p:spPr>
          <a:xfrm>
            <a:off x="901298" y="2319263"/>
            <a:ext cx="10520954" cy="338554"/>
          </a:xfrm>
          <a:prstGeom prst="rect">
            <a:avLst/>
          </a:prstGeom>
          <a:solidFill>
            <a:schemeClr val="tx1">
              <a:lumMod val="65000"/>
              <a:lumOff val="35000"/>
            </a:schemeClr>
          </a:solidFill>
        </p:spPr>
        <p:txBody>
          <a:bodyPr wrap="square">
            <a:spAutoFit/>
          </a:bodyPr>
          <a:lstStyle/>
          <a:p>
            <a:pPr algn="ctr"/>
            <a:r>
              <a:rPr lang="en-US" altLang="zh-TW" sz="1600" b="1" dirty="0">
                <a:solidFill>
                  <a:schemeClr val="bg1"/>
                </a:solidFill>
                <a:latin typeface="メイリオ" panose="020B0604030504040204" pitchFamily="50" charset="-128"/>
                <a:ea typeface="メイリオ" panose="020B0604030504040204" pitchFamily="50" charset="-128"/>
              </a:rPr>
              <a:t>Yahoo! JAPAN</a:t>
            </a:r>
            <a:r>
              <a:rPr lang="ja-JP" altLang="en-US" sz="1600" b="1" dirty="0">
                <a:solidFill>
                  <a:schemeClr val="bg1"/>
                </a:solidFill>
                <a:latin typeface="メイリオ" panose="020B0604030504040204" pitchFamily="50" charset="-128"/>
                <a:ea typeface="メイリオ" panose="020B0604030504040204" pitchFamily="50" charset="-128"/>
              </a:rPr>
              <a:t>　トップページ利用時間帯別</a:t>
            </a:r>
            <a:r>
              <a:rPr lang="en-US" altLang="ja-JP" sz="1600" b="1" dirty="0">
                <a:solidFill>
                  <a:schemeClr val="bg1"/>
                </a:solidFill>
                <a:latin typeface="メイリオ" panose="020B0604030504040204" pitchFamily="50" charset="-128"/>
                <a:ea typeface="メイリオ" panose="020B0604030504040204" pitchFamily="50" charset="-128"/>
              </a:rPr>
              <a:t>PV</a:t>
            </a:r>
            <a:r>
              <a:rPr lang="ja-JP" altLang="en-US" sz="1600" b="1" dirty="0">
                <a:solidFill>
                  <a:schemeClr val="bg1"/>
                </a:solidFill>
                <a:latin typeface="メイリオ" panose="020B0604030504040204" pitchFamily="50" charset="-128"/>
                <a:ea typeface="メイリオ" panose="020B0604030504040204" pitchFamily="50" charset="-128"/>
              </a:rPr>
              <a:t>値</a:t>
            </a:r>
            <a:endParaRPr lang="zh-TW" altLang="en-US" sz="1600" b="1" dirty="0">
              <a:solidFill>
                <a:schemeClr val="bg1"/>
              </a:solidFill>
              <a:latin typeface="メイリオ" panose="020B0604030504040204" pitchFamily="50" charset="-128"/>
              <a:ea typeface="メイリオ" panose="020B0604030504040204" pitchFamily="50" charset="-128"/>
            </a:endParaRPr>
          </a:p>
        </p:txBody>
      </p:sp>
      <p:sp>
        <p:nvSpPr>
          <p:cNvPr id="18" name="吹き出し: 円形 17">
            <a:extLst>
              <a:ext uri="{FF2B5EF4-FFF2-40B4-BE49-F238E27FC236}">
                <a16:creationId xmlns:a16="http://schemas.microsoft.com/office/drawing/2014/main" id="{951C72D9-8BA0-9F0E-B79B-B840FC8BA24C}"/>
              </a:ext>
            </a:extLst>
          </p:cNvPr>
          <p:cNvSpPr/>
          <p:nvPr/>
        </p:nvSpPr>
        <p:spPr>
          <a:xfrm>
            <a:off x="7682157" y="4779510"/>
            <a:ext cx="672999" cy="336500"/>
          </a:xfrm>
          <a:prstGeom prst="wedgeEllipseCallout">
            <a:avLst>
              <a:gd name="adj1" fmla="val 59182"/>
              <a:gd name="adj2" fmla="val 40231"/>
            </a:avLst>
          </a:prstGeom>
          <a:solidFill>
            <a:schemeClr val="accent6">
              <a:lumMod val="40000"/>
              <a:lumOff val="6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0084692D-25F2-F321-5502-99B1EDA84C1F}"/>
              </a:ext>
            </a:extLst>
          </p:cNvPr>
          <p:cNvSpPr txBox="1"/>
          <p:nvPr/>
        </p:nvSpPr>
        <p:spPr>
          <a:xfrm>
            <a:off x="7627917" y="4824410"/>
            <a:ext cx="800392" cy="261610"/>
          </a:xfrm>
          <a:prstGeom prst="rect">
            <a:avLst/>
          </a:prstGeom>
          <a:noFill/>
        </p:spPr>
        <p:txBody>
          <a:bodyPr wrap="square" rtlCol="0">
            <a:spAutoFit/>
          </a:bodyPr>
          <a:lstStyle/>
          <a:p>
            <a:pPr algn="l"/>
            <a:r>
              <a:rPr kumimoji="1" lang="ja-JP" altLang="en-US" sz="1100" b="1" dirty="0">
                <a:solidFill>
                  <a:schemeClr val="bg1"/>
                </a:solidFill>
              </a:rPr>
              <a:t>試合開始</a:t>
            </a:r>
          </a:p>
        </p:txBody>
      </p:sp>
      <p:pic>
        <p:nvPicPr>
          <p:cNvPr id="20" name="図 19">
            <a:extLst>
              <a:ext uri="{FF2B5EF4-FFF2-40B4-BE49-F238E27FC236}">
                <a16:creationId xmlns:a16="http://schemas.microsoft.com/office/drawing/2014/main" id="{D9B20263-6E79-EB76-1880-18C00A5F6889}"/>
              </a:ext>
            </a:extLst>
          </p:cNvPr>
          <p:cNvPicPr>
            <a:picLocks noChangeAspect="1"/>
          </p:cNvPicPr>
          <p:nvPr/>
        </p:nvPicPr>
        <p:blipFill>
          <a:blip r:embed="rId2"/>
          <a:stretch>
            <a:fillRect/>
          </a:stretch>
        </p:blipFill>
        <p:spPr>
          <a:xfrm>
            <a:off x="1233974" y="3716851"/>
            <a:ext cx="4151736" cy="2603218"/>
          </a:xfrm>
          <a:prstGeom prst="rect">
            <a:avLst/>
          </a:prstGeom>
        </p:spPr>
      </p:pic>
      <p:pic>
        <p:nvPicPr>
          <p:cNvPr id="21" name="図 20">
            <a:extLst>
              <a:ext uri="{FF2B5EF4-FFF2-40B4-BE49-F238E27FC236}">
                <a16:creationId xmlns:a16="http://schemas.microsoft.com/office/drawing/2014/main" id="{37D6A49C-2A27-23EB-F7AA-53D9DBD58D69}"/>
              </a:ext>
            </a:extLst>
          </p:cNvPr>
          <p:cNvPicPr>
            <a:picLocks noChangeAspect="1"/>
          </p:cNvPicPr>
          <p:nvPr/>
        </p:nvPicPr>
        <p:blipFill>
          <a:blip r:embed="rId3"/>
          <a:stretch>
            <a:fillRect/>
          </a:stretch>
        </p:blipFill>
        <p:spPr>
          <a:xfrm>
            <a:off x="6571412" y="3579235"/>
            <a:ext cx="4572396" cy="2743438"/>
          </a:xfrm>
          <a:prstGeom prst="rect">
            <a:avLst/>
          </a:prstGeom>
        </p:spPr>
      </p:pic>
    </p:spTree>
    <p:extLst>
      <p:ext uri="{BB962C8B-B14F-4D97-AF65-F5344CB8AC3E}">
        <p14:creationId xmlns:p14="http://schemas.microsoft.com/office/powerpoint/2010/main" val="2293167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a:extLst>
              <a:ext uri="{FF2B5EF4-FFF2-40B4-BE49-F238E27FC236}">
                <a16:creationId xmlns:a16="http://schemas.microsoft.com/office/drawing/2014/main" id="{4C39C871-C164-445B-2D3D-019B4154FDE5}"/>
              </a:ext>
            </a:extLst>
          </p:cNvPr>
          <p:cNvSpPr/>
          <p:nvPr/>
        </p:nvSpPr>
        <p:spPr>
          <a:xfrm>
            <a:off x="4402658" y="1893474"/>
            <a:ext cx="3168036" cy="4628349"/>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3684BFF2-CF1D-A892-18F0-47FBE33D0CED}"/>
              </a:ext>
            </a:extLst>
          </p:cNvPr>
          <p:cNvSpPr>
            <a:spLocks noGrp="1"/>
          </p:cNvSpPr>
          <p:nvPr>
            <p:ph type="body" sz="quarter" idx="10"/>
          </p:nvPr>
        </p:nvSpPr>
        <p:spPr>
          <a:xfrm>
            <a:off x="479425" y="252000"/>
            <a:ext cx="8640911" cy="335028"/>
          </a:xfrm>
        </p:spPr>
        <p:txBody>
          <a:bodyPr/>
          <a:lstStyle/>
          <a:p>
            <a:r>
              <a:rPr lang="en-US" altLang="ja-JP" dirty="0"/>
              <a:t>Yahoo! JAPAN </a:t>
            </a:r>
            <a:r>
              <a:rPr lang="ja-JP" altLang="en-US" dirty="0"/>
              <a:t>トピックス</a:t>
            </a:r>
            <a:r>
              <a:rPr lang="en-US" altLang="ja-JP" dirty="0"/>
              <a:t>PR</a:t>
            </a:r>
            <a:endParaRPr kumimoji="1" lang="ja-JP" altLang="en-US" dirty="0"/>
          </a:p>
        </p:txBody>
      </p:sp>
      <p:sp>
        <p:nvSpPr>
          <p:cNvPr id="3" name="テキスト プレースホルダー 2">
            <a:extLst>
              <a:ext uri="{FF2B5EF4-FFF2-40B4-BE49-F238E27FC236}">
                <a16:creationId xmlns:a16="http://schemas.microsoft.com/office/drawing/2014/main" id="{8AA24C86-609B-7F7B-01B6-DCA5AB1A2368}"/>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LY</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広告商品の中でも瞬間的にリーチすることで</a:t>
            </a:r>
            <a:r>
              <a:rPr lang="ja-JP" altLang="en-US" sz="1600" b="1" dirty="0">
                <a:solidFill>
                  <a:schemeClr val="tx1">
                    <a:lumMod val="75000"/>
                    <a:lumOff val="25000"/>
                  </a:schemeClr>
                </a:solidFill>
              </a:rPr>
              <a:t>高い認知効果を発揮することができる</a:t>
            </a:r>
            <a:r>
              <a:rPr lang="en-US" altLang="ja-JP" sz="1600" b="1" dirty="0">
                <a:solidFill>
                  <a:schemeClr val="tx1">
                    <a:lumMod val="75000"/>
                    <a:lumOff val="25000"/>
                  </a:schemeClr>
                </a:solidFill>
              </a:rPr>
              <a:t>3</a:t>
            </a:r>
            <a:r>
              <a:rPr lang="ja-JP" altLang="en-US" sz="1600" b="1" dirty="0">
                <a:solidFill>
                  <a:schemeClr val="tx1">
                    <a:lumMod val="75000"/>
                    <a:lumOff val="25000"/>
                  </a:schemeClr>
                </a:solidFill>
              </a:rPr>
              <a:t>つの商品をご紹介します。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4" name="正方形/長方形 3">
            <a:extLst>
              <a:ext uri="{FF2B5EF4-FFF2-40B4-BE49-F238E27FC236}">
                <a16:creationId xmlns:a16="http://schemas.microsoft.com/office/drawing/2014/main" id="{D56A8797-80AD-3F0F-638B-077EF167C04D}"/>
              </a:ext>
            </a:extLst>
          </p:cNvPr>
          <p:cNvSpPr/>
          <p:nvPr/>
        </p:nvSpPr>
        <p:spPr>
          <a:xfrm>
            <a:off x="1104065" y="2030060"/>
            <a:ext cx="3175969" cy="4525381"/>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正方形/長方形 4">
            <a:extLst>
              <a:ext uri="{FF2B5EF4-FFF2-40B4-BE49-F238E27FC236}">
                <a16:creationId xmlns:a16="http://schemas.microsoft.com/office/drawing/2014/main" id="{51525746-BB48-062D-E7E8-D1667EDA6CBE}"/>
              </a:ext>
            </a:extLst>
          </p:cNvPr>
          <p:cNvSpPr/>
          <p:nvPr/>
        </p:nvSpPr>
        <p:spPr>
          <a:xfrm>
            <a:off x="7732847" y="2009120"/>
            <a:ext cx="3175969" cy="4532874"/>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63DCAE2D-7796-1537-052C-004EA5FFCA2A}"/>
              </a:ext>
            </a:extLst>
          </p:cNvPr>
          <p:cNvPicPr>
            <a:picLocks noChangeAspect="1"/>
          </p:cNvPicPr>
          <p:nvPr/>
        </p:nvPicPr>
        <p:blipFill>
          <a:blip r:embed="rId2"/>
          <a:stretch>
            <a:fillRect/>
          </a:stretch>
        </p:blipFill>
        <p:spPr>
          <a:xfrm>
            <a:off x="1873835" y="2667200"/>
            <a:ext cx="1825636" cy="2978670"/>
          </a:xfrm>
          <a:prstGeom prst="rect">
            <a:avLst/>
          </a:prstGeom>
        </p:spPr>
      </p:pic>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DA521E23-1A0F-CFF6-1E2E-3CC4504C91C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11820" y="2617026"/>
            <a:ext cx="2080425" cy="3101077"/>
          </a:xfrm>
          <a:prstGeom prst="rect">
            <a:avLst/>
          </a:prstGeom>
          <a:effectLst/>
        </p:spPr>
      </p:pic>
      <p:grpSp>
        <p:nvGrpSpPr>
          <p:cNvPr id="9" name="グループ化 8">
            <a:extLst>
              <a:ext uri="{FF2B5EF4-FFF2-40B4-BE49-F238E27FC236}">
                <a16:creationId xmlns:a16="http://schemas.microsoft.com/office/drawing/2014/main" id="{A50FCCCC-730F-6913-ACBC-7E68E4DBA2CD}"/>
              </a:ext>
            </a:extLst>
          </p:cNvPr>
          <p:cNvGrpSpPr>
            <a:grpSpLocks noChangeAspect="1"/>
          </p:cNvGrpSpPr>
          <p:nvPr/>
        </p:nvGrpSpPr>
        <p:grpSpPr>
          <a:xfrm>
            <a:off x="8361063" y="2692815"/>
            <a:ext cx="1944844" cy="2997499"/>
            <a:chOff x="3101763" y="1851267"/>
            <a:chExt cx="1980000" cy="3051683"/>
          </a:xfrm>
        </p:grpSpPr>
        <p:sp>
          <p:nvSpPr>
            <p:cNvPr id="10" name="Round Same Side Corner Rectangle 18">
              <a:extLst>
                <a:ext uri="{FF2B5EF4-FFF2-40B4-BE49-F238E27FC236}">
                  <a16:creationId xmlns:a16="http://schemas.microsoft.com/office/drawing/2014/main" id="{832F6BBC-B0BB-D1A9-6D78-5F08B51D50D0}"/>
                </a:ext>
              </a:extLst>
            </p:cNvPr>
            <p:cNvSpPr/>
            <p:nvPr/>
          </p:nvSpPr>
          <p:spPr>
            <a:xfrm>
              <a:off x="3245994"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1" name="図 10" descr="グラフィカル ユーザー インターフェイス, Web サイト&#10;&#10;自動的に生成された説明">
              <a:extLst>
                <a:ext uri="{FF2B5EF4-FFF2-40B4-BE49-F238E27FC236}">
                  <a16:creationId xmlns:a16="http://schemas.microsoft.com/office/drawing/2014/main" id="{53C500F5-4B0D-1B76-960A-EE43CFEA130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80713" y="2185048"/>
              <a:ext cx="1424063" cy="2451804"/>
            </a:xfrm>
            <a:prstGeom prst="rect">
              <a:avLst/>
            </a:prstGeom>
          </p:spPr>
        </p:pic>
        <p:pic>
          <p:nvPicPr>
            <p:cNvPr id="12" name="図 11" descr="グラフィカル ユーザー インターフェイス, Web サイト&#10;&#10;自動的に生成された説明">
              <a:extLst>
                <a:ext uri="{FF2B5EF4-FFF2-40B4-BE49-F238E27FC236}">
                  <a16:creationId xmlns:a16="http://schemas.microsoft.com/office/drawing/2014/main" id="{DEF0B20B-F402-159F-E573-7BDA124D1EB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101763" y="3113453"/>
              <a:ext cx="1980000" cy="1789497"/>
            </a:xfrm>
            <a:prstGeom prst="rect">
              <a:avLst/>
            </a:prstGeom>
            <a:effectLst>
              <a:outerShdw dist="25400" dir="2700000" algn="ctr" rotWithShape="0">
                <a:schemeClr val="accent5">
                  <a:lumMod val="75000"/>
                  <a:alpha val="40000"/>
                </a:schemeClr>
              </a:outerShdw>
            </a:effectLst>
          </p:spPr>
        </p:pic>
        <p:sp>
          <p:nvSpPr>
            <p:cNvPr id="13" name="object 20">
              <a:extLst>
                <a:ext uri="{FF2B5EF4-FFF2-40B4-BE49-F238E27FC236}">
                  <a16:creationId xmlns:a16="http://schemas.microsoft.com/office/drawing/2014/main" id="{3EB9C21E-02D6-F433-ACCD-5399CC417CDA}"/>
                </a:ext>
              </a:extLst>
            </p:cNvPr>
            <p:cNvSpPr/>
            <p:nvPr/>
          </p:nvSpPr>
          <p:spPr>
            <a:xfrm>
              <a:off x="3105289" y="3481843"/>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4" name="object 21">
              <a:extLst>
                <a:ext uri="{FF2B5EF4-FFF2-40B4-BE49-F238E27FC236}">
                  <a16:creationId xmlns:a16="http://schemas.microsoft.com/office/drawing/2014/main" id="{201A32D4-2367-3F2B-3784-C1089D76BECF}"/>
                </a:ext>
              </a:extLst>
            </p:cNvPr>
            <p:cNvSpPr/>
            <p:nvPr/>
          </p:nvSpPr>
          <p:spPr>
            <a:xfrm>
              <a:off x="3840239" y="4625611"/>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grpSp>
        <p:nvGrpSpPr>
          <p:cNvPr id="15" name="グループ化 14">
            <a:extLst>
              <a:ext uri="{FF2B5EF4-FFF2-40B4-BE49-F238E27FC236}">
                <a16:creationId xmlns:a16="http://schemas.microsoft.com/office/drawing/2014/main" id="{48D9762C-C664-E216-000D-FC57FB1779B5}"/>
              </a:ext>
            </a:extLst>
          </p:cNvPr>
          <p:cNvGrpSpPr>
            <a:grpSpLocks noChangeAspect="1"/>
          </p:cNvGrpSpPr>
          <p:nvPr/>
        </p:nvGrpSpPr>
        <p:grpSpPr>
          <a:xfrm>
            <a:off x="5060200" y="2670147"/>
            <a:ext cx="1931552" cy="2988133"/>
            <a:chOff x="769474" y="1851267"/>
            <a:chExt cx="2014502" cy="3116457"/>
          </a:xfrm>
        </p:grpSpPr>
        <p:sp>
          <p:nvSpPr>
            <p:cNvPr id="16" name="Round Same Side Corner Rectangle 18">
              <a:extLst>
                <a:ext uri="{FF2B5EF4-FFF2-40B4-BE49-F238E27FC236}">
                  <a16:creationId xmlns:a16="http://schemas.microsoft.com/office/drawing/2014/main" id="{59840194-40CB-6785-1F53-92D3FABA5A93}"/>
                </a:ext>
              </a:extLst>
            </p:cNvPr>
            <p:cNvSpPr/>
            <p:nvPr/>
          </p:nvSpPr>
          <p:spPr>
            <a:xfrm>
              <a:off x="934481"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7" name="図 16">
              <a:extLst>
                <a:ext uri="{FF2B5EF4-FFF2-40B4-BE49-F238E27FC236}">
                  <a16:creationId xmlns:a16="http://schemas.microsoft.com/office/drawing/2014/main" id="{2AC9483A-C46F-171F-C42F-6BC1D7A7FC4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7450" y="2232571"/>
              <a:ext cx="1425600" cy="366852"/>
            </a:xfrm>
            <a:prstGeom prst="rect">
              <a:avLst/>
            </a:prstGeom>
          </p:spPr>
        </p:pic>
        <p:pic>
          <p:nvPicPr>
            <p:cNvPr id="18" name="図 17">
              <a:extLst>
                <a:ext uri="{FF2B5EF4-FFF2-40B4-BE49-F238E27FC236}">
                  <a16:creationId xmlns:a16="http://schemas.microsoft.com/office/drawing/2014/main" id="{D2C01A84-2235-A200-9486-5479EC95CB11}"/>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067450" y="2599423"/>
              <a:ext cx="1425600" cy="1560206"/>
            </a:xfrm>
            <a:prstGeom prst="rect">
              <a:avLst/>
            </a:prstGeom>
          </p:spPr>
        </p:pic>
        <p:pic>
          <p:nvPicPr>
            <p:cNvPr id="19" name="図 18">
              <a:extLst>
                <a:ext uri="{FF2B5EF4-FFF2-40B4-BE49-F238E27FC236}">
                  <a16:creationId xmlns:a16="http://schemas.microsoft.com/office/drawing/2014/main" id="{A2704F53-1BC8-B2D8-4893-F3E47273304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100" t="15558" r="1378" b="69756"/>
            <a:stretch/>
          </p:blipFill>
          <p:spPr>
            <a:xfrm>
              <a:off x="803976" y="3160976"/>
              <a:ext cx="1980000" cy="1789497"/>
            </a:xfrm>
            <a:prstGeom prst="rect">
              <a:avLst/>
            </a:prstGeom>
            <a:ln w="15875">
              <a:solidFill>
                <a:schemeClr val="accent5"/>
              </a:solidFill>
            </a:ln>
            <a:effectLst>
              <a:outerShdw dist="25400" dir="2700000" algn="tl" rotWithShape="0">
                <a:schemeClr val="accent5">
                  <a:lumMod val="75000"/>
                  <a:alpha val="40000"/>
                </a:schemeClr>
              </a:outerShdw>
            </a:effectLst>
          </p:spPr>
        </p:pic>
        <p:sp>
          <p:nvSpPr>
            <p:cNvPr id="20" name="object 20">
              <a:extLst>
                <a:ext uri="{FF2B5EF4-FFF2-40B4-BE49-F238E27FC236}">
                  <a16:creationId xmlns:a16="http://schemas.microsoft.com/office/drawing/2014/main" id="{BA7709FD-5AA1-C26C-AB48-354435C21196}"/>
                </a:ext>
              </a:extLst>
            </p:cNvPr>
            <p:cNvSpPr/>
            <p:nvPr/>
          </p:nvSpPr>
          <p:spPr>
            <a:xfrm>
              <a:off x="769474"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3"/>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sp>
        <p:nvSpPr>
          <p:cNvPr id="21" name="角丸四角形 7">
            <a:extLst>
              <a:ext uri="{FF2B5EF4-FFF2-40B4-BE49-F238E27FC236}">
                <a16:creationId xmlns:a16="http://schemas.microsoft.com/office/drawing/2014/main" id="{26C2389F-5430-F738-A4A0-31870232D401}"/>
              </a:ext>
            </a:extLst>
          </p:cNvPr>
          <p:cNvSpPr/>
          <p:nvPr/>
        </p:nvSpPr>
        <p:spPr>
          <a:xfrm>
            <a:off x="4441370" y="1663795"/>
            <a:ext cx="3093835" cy="702363"/>
          </a:xfrm>
          <a:prstGeom prst="roundRect">
            <a:avLst>
              <a:gd name="adj" fmla="val 50000"/>
            </a:avLst>
          </a:prstGeom>
          <a:solidFill>
            <a:schemeClr val="bg1"/>
          </a:solid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rPr>
              <a:t>Yahoo! JAPAN</a:t>
            </a:r>
            <a:r>
              <a:rPr lang="ja-JP" altLang="en-US" sz="1400" b="1" kern="0" dirty="0">
                <a:solidFill>
                  <a:srgbClr val="C00000"/>
                </a:solidFill>
                <a:latin typeface="メイリオ"/>
                <a:ea typeface="メイリオ"/>
                <a:cs typeface="Arial"/>
                <a:sym typeface="Arial"/>
              </a:rPr>
              <a:t> </a:t>
            </a:r>
            <a:endParaRPr lang="en-US" altLang="ja-JP" sz="1400" b="1" kern="0" dirty="0">
              <a:solidFill>
                <a:srgbClr val="C00000"/>
              </a:solidFill>
              <a:latin typeface="メイリオ"/>
              <a:ea typeface="メイリオ"/>
              <a:cs typeface="Arial"/>
              <a:sym typeface="Arial"/>
            </a:endParaRPr>
          </a:p>
          <a:p>
            <a:pPr algn="ctr">
              <a:buClr>
                <a:srgbClr val="000000"/>
              </a:buClr>
              <a:defRPr/>
            </a:pPr>
            <a:r>
              <a:rPr lang="ja-JP" altLang="en-US" sz="1400" b="1" kern="0" dirty="0">
                <a:solidFill>
                  <a:srgbClr val="C00000"/>
                </a:solidFill>
                <a:latin typeface="メイリオ"/>
                <a:ea typeface="メイリオ"/>
                <a:cs typeface="Arial"/>
                <a:sym typeface="Arial"/>
              </a:rPr>
              <a:t>トピックス</a:t>
            </a:r>
            <a:r>
              <a:rPr lang="en-US" altLang="ja-JP" sz="1400" b="1" kern="0" dirty="0">
                <a:solidFill>
                  <a:srgbClr val="C00000"/>
                </a:solidFill>
                <a:latin typeface="メイリオ"/>
                <a:ea typeface="メイリオ"/>
                <a:cs typeface="Arial"/>
                <a:sym typeface="Arial"/>
              </a:rPr>
              <a:t>PR</a:t>
            </a:r>
            <a:endParaRPr kumimoji="1" lang="en-US" altLang="ja-JP" sz="1400" b="1" i="0" u="none" strike="noStrike" kern="0" cap="none" spc="0" normalizeH="0" baseline="0" noProof="0" dirty="0">
              <a:ln>
                <a:noFill/>
              </a:ln>
              <a:solidFill>
                <a:srgbClr val="C00000"/>
              </a:solidFill>
              <a:effectLst/>
              <a:uLnTx/>
              <a:uFillTx/>
              <a:latin typeface="メイリオ"/>
              <a:ea typeface="メイリオ"/>
              <a:cs typeface="Arial"/>
              <a:sym typeface="Arial"/>
            </a:endParaRPr>
          </a:p>
        </p:txBody>
      </p:sp>
      <p:sp>
        <p:nvSpPr>
          <p:cNvPr id="22" name="角丸四角形 7">
            <a:extLst>
              <a:ext uri="{FF2B5EF4-FFF2-40B4-BE49-F238E27FC236}">
                <a16:creationId xmlns:a16="http://schemas.microsoft.com/office/drawing/2014/main" id="{1A7DBBEC-29D7-B8E6-D9FE-3F320C15937E}"/>
              </a:ext>
            </a:extLst>
          </p:cNvPr>
          <p:cNvSpPr/>
          <p:nvPr/>
        </p:nvSpPr>
        <p:spPr>
          <a:xfrm>
            <a:off x="7741462" y="1663796"/>
            <a:ext cx="3128210" cy="686722"/>
          </a:xfrm>
          <a:prstGeom prst="roundRect">
            <a:avLst>
              <a:gd name="adj" fmla="val 50000"/>
            </a:avLst>
          </a:prstGeom>
          <a:solidFill>
            <a:schemeClr val="bg1"/>
          </a:solidFill>
          <a:ln w="19050">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lang="en-US" altLang="ja-JP" sz="1400" b="1" kern="0" dirty="0">
                <a:solidFill>
                  <a:schemeClr val="bg1">
                    <a:lumMod val="75000"/>
                  </a:schemeClr>
                </a:solidFill>
                <a:latin typeface="メイリオ"/>
                <a:ea typeface="メイリオ"/>
                <a:cs typeface="Arial"/>
                <a:sym typeface="Arial"/>
              </a:rPr>
              <a:t>LINE NEWS </a:t>
            </a:r>
          </a:p>
          <a:p>
            <a:pPr algn="ctr">
              <a:buClr>
                <a:srgbClr val="000000"/>
              </a:buClr>
              <a:defRPr/>
            </a:pPr>
            <a:r>
              <a:rPr lang="en-US" altLang="ja-JP" sz="1400" b="1" kern="0" dirty="0">
                <a:solidFill>
                  <a:schemeClr val="bg1">
                    <a:lumMod val="75000"/>
                  </a:schemeClr>
                </a:solidFill>
                <a:latin typeface="メイリオ"/>
                <a:ea typeface="メイリオ"/>
                <a:cs typeface="Arial"/>
                <a:sym typeface="Arial"/>
              </a:rPr>
              <a:t>DIGEST Spot </a:t>
            </a:r>
          </a:p>
        </p:txBody>
      </p:sp>
      <p:sp>
        <p:nvSpPr>
          <p:cNvPr id="23" name="角丸四角形 7">
            <a:extLst>
              <a:ext uri="{FF2B5EF4-FFF2-40B4-BE49-F238E27FC236}">
                <a16:creationId xmlns:a16="http://schemas.microsoft.com/office/drawing/2014/main" id="{2075CC00-5201-4743-B5FF-98D33FB4B59A}"/>
              </a:ext>
            </a:extLst>
          </p:cNvPr>
          <p:cNvSpPr/>
          <p:nvPr/>
        </p:nvSpPr>
        <p:spPr>
          <a:xfrm>
            <a:off x="1106904" y="1636295"/>
            <a:ext cx="3135085" cy="743936"/>
          </a:xfrm>
          <a:prstGeom prst="roundRect">
            <a:avLst>
              <a:gd name="adj" fmla="val 50000"/>
            </a:avLst>
          </a:prstGeom>
          <a:solidFill>
            <a:schemeClr val="bg1"/>
          </a:solidFill>
          <a:ln w="19050">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chemeClr val="bg1">
                    <a:lumMod val="75000"/>
                  </a:schemeClr>
                </a:solidFill>
                <a:effectLst/>
                <a:uLnTx/>
                <a:uFillTx/>
                <a:latin typeface="メイリオ"/>
                <a:ea typeface="メイリオ"/>
                <a:cs typeface="Arial"/>
                <a:sym typeface="Arial"/>
              </a:rPr>
              <a:t>Yahoo! JAPAN</a:t>
            </a:r>
          </a:p>
          <a:p>
            <a:pPr algn="ctr">
              <a:buClr>
                <a:srgbClr val="000000"/>
              </a:buClr>
              <a:defRPr/>
            </a:pPr>
            <a:r>
              <a:rPr lang="ja-JP" altLang="en-US" sz="1400" b="1" kern="0" dirty="0">
                <a:solidFill>
                  <a:schemeClr val="bg1">
                    <a:lumMod val="75000"/>
                  </a:schemeClr>
                </a:solidFill>
                <a:latin typeface="メイリオ"/>
                <a:ea typeface="メイリオ"/>
                <a:cs typeface="Arial"/>
                <a:sym typeface="Arial"/>
              </a:rPr>
              <a:t> ブランドパネル</a:t>
            </a:r>
            <a:r>
              <a:rPr lang="en-US" altLang="ja-JP" sz="1400" b="1" kern="0" dirty="0">
                <a:solidFill>
                  <a:schemeClr val="bg1">
                    <a:lumMod val="75000"/>
                  </a:schemeClr>
                </a:solidFill>
                <a:latin typeface="メイリオ"/>
                <a:ea typeface="メイリオ"/>
                <a:cs typeface="Arial"/>
                <a:sym typeface="Arial"/>
              </a:rPr>
              <a:t>(</a:t>
            </a:r>
            <a:r>
              <a:rPr lang="ja-JP" altLang="en-US" sz="1400" b="1" kern="0" dirty="0">
                <a:solidFill>
                  <a:schemeClr val="bg1">
                    <a:lumMod val="75000"/>
                  </a:schemeClr>
                </a:solidFill>
                <a:latin typeface="メイリオ"/>
                <a:ea typeface="メイリオ"/>
                <a:cs typeface="Arial"/>
                <a:sym typeface="Arial"/>
              </a:rPr>
              <a:t>時間帯ジャック</a:t>
            </a:r>
            <a:r>
              <a:rPr lang="en-US" altLang="ja-JP" sz="1400" b="1" kern="0" dirty="0">
                <a:solidFill>
                  <a:schemeClr val="bg1">
                    <a:lumMod val="75000"/>
                  </a:schemeClr>
                </a:solidFill>
                <a:latin typeface="メイリオ"/>
                <a:ea typeface="メイリオ"/>
                <a:cs typeface="Arial"/>
                <a:sym typeface="Arial"/>
              </a:rPr>
              <a:t>)</a:t>
            </a:r>
            <a:endParaRPr kumimoji="1" lang="en-US" altLang="ja-JP" sz="1400" b="1" i="0" u="none" strike="noStrike" kern="0" cap="none" spc="0" normalizeH="0" baseline="0" noProof="0" dirty="0">
              <a:ln>
                <a:noFill/>
              </a:ln>
              <a:solidFill>
                <a:schemeClr val="bg1">
                  <a:lumMod val="75000"/>
                </a:schemeClr>
              </a:solidFill>
              <a:effectLst/>
              <a:uLnTx/>
              <a:uFillTx/>
              <a:latin typeface="メイリオ"/>
              <a:ea typeface="メイリオ"/>
              <a:cs typeface="Arial"/>
              <a:sym typeface="Arial"/>
            </a:endParaRPr>
          </a:p>
        </p:txBody>
      </p:sp>
      <p:sp>
        <p:nvSpPr>
          <p:cNvPr id="24" name="テキスト ボックス 23">
            <a:extLst>
              <a:ext uri="{FF2B5EF4-FFF2-40B4-BE49-F238E27FC236}">
                <a16:creationId xmlns:a16="http://schemas.microsoft.com/office/drawing/2014/main" id="{B86C2946-D5D2-E36F-C902-03CDC290218A}"/>
              </a:ext>
            </a:extLst>
          </p:cNvPr>
          <p:cNvSpPr txBox="1"/>
          <p:nvPr/>
        </p:nvSpPr>
        <p:spPr>
          <a:xfrm>
            <a:off x="1350530" y="5773650"/>
            <a:ext cx="2884586" cy="738664"/>
          </a:xfrm>
          <a:prstGeom prst="rect">
            <a:avLst/>
          </a:prstGeom>
          <a:noFill/>
        </p:spPr>
        <p:txBody>
          <a:bodyPr wrap="square" rtlCol="0">
            <a:spAutoFit/>
          </a:bodyPr>
          <a:lstStyle/>
          <a:p>
            <a:pPr algn="ctr"/>
            <a:r>
              <a:rPr lang="en-US" altLang="ja-JP" sz="1400" dirty="0">
                <a:solidFill>
                  <a:schemeClr val="bg1">
                    <a:lumMod val="75000"/>
                  </a:schemeClr>
                </a:solidFill>
              </a:rPr>
              <a:t>1stView</a:t>
            </a:r>
            <a:r>
              <a:rPr lang="ja-JP" altLang="en-US" sz="1400" dirty="0">
                <a:solidFill>
                  <a:schemeClr val="bg1">
                    <a:lumMod val="75000"/>
                  </a:schemeClr>
                </a:solidFill>
              </a:rPr>
              <a:t>で視認性が高く</a:t>
            </a:r>
            <a:endParaRPr lang="en-US" altLang="ja-JP" sz="1400" dirty="0">
              <a:solidFill>
                <a:schemeClr val="bg1">
                  <a:lumMod val="75000"/>
                </a:schemeClr>
              </a:solidFill>
            </a:endParaRPr>
          </a:p>
          <a:p>
            <a:pPr algn="ctr"/>
            <a:r>
              <a:rPr kumimoji="1" lang="ja-JP" altLang="en-US" sz="1400" dirty="0">
                <a:solidFill>
                  <a:schemeClr val="bg1">
                    <a:lumMod val="75000"/>
                  </a:schemeClr>
                </a:solidFill>
              </a:rPr>
              <a:t>動画での訴求も可能な</a:t>
            </a:r>
            <a:r>
              <a:rPr kumimoji="1" lang="en-US" altLang="ja-JP" sz="1400" dirty="0">
                <a:solidFill>
                  <a:schemeClr val="bg1">
                    <a:lumMod val="75000"/>
                  </a:schemeClr>
                </a:solidFill>
              </a:rPr>
              <a:t>BP</a:t>
            </a:r>
            <a:r>
              <a:rPr kumimoji="1" lang="ja-JP" altLang="en-US" sz="1400" dirty="0">
                <a:solidFill>
                  <a:schemeClr val="bg1">
                    <a:lumMod val="75000"/>
                  </a:schemeClr>
                </a:solidFill>
              </a:rPr>
              <a:t>枠を</a:t>
            </a:r>
            <a:endParaRPr kumimoji="1" lang="en-US" altLang="ja-JP" sz="1400" dirty="0">
              <a:solidFill>
                <a:schemeClr val="bg1">
                  <a:lumMod val="75000"/>
                </a:schemeClr>
              </a:solidFill>
            </a:endParaRPr>
          </a:p>
          <a:p>
            <a:pPr algn="ctr"/>
            <a:r>
              <a:rPr kumimoji="1" lang="ja-JP" altLang="en-US" sz="1400" dirty="0">
                <a:solidFill>
                  <a:schemeClr val="bg1">
                    <a:lumMod val="75000"/>
                  </a:schemeClr>
                </a:solidFill>
              </a:rPr>
              <a:t>時間帯で買い切り</a:t>
            </a:r>
            <a:endParaRPr kumimoji="1" lang="en-US" altLang="ja-JP" sz="1400" dirty="0">
              <a:solidFill>
                <a:schemeClr val="bg1">
                  <a:lumMod val="75000"/>
                </a:schemeClr>
              </a:solidFill>
            </a:endParaRPr>
          </a:p>
        </p:txBody>
      </p:sp>
      <p:sp>
        <p:nvSpPr>
          <p:cNvPr id="25" name="テキスト ボックス 24">
            <a:extLst>
              <a:ext uri="{FF2B5EF4-FFF2-40B4-BE49-F238E27FC236}">
                <a16:creationId xmlns:a16="http://schemas.microsoft.com/office/drawing/2014/main" id="{5CA70681-DE68-F6CD-F781-FED2F0B0E439}"/>
              </a:ext>
            </a:extLst>
          </p:cNvPr>
          <p:cNvSpPr txBox="1"/>
          <p:nvPr/>
        </p:nvSpPr>
        <p:spPr>
          <a:xfrm>
            <a:off x="4665517" y="5788547"/>
            <a:ext cx="2884586" cy="738664"/>
          </a:xfrm>
          <a:prstGeom prst="rect">
            <a:avLst/>
          </a:prstGeom>
          <a:noFill/>
        </p:spPr>
        <p:txBody>
          <a:bodyPr wrap="square" rtlCol="0">
            <a:spAutoFit/>
          </a:bodyPr>
          <a:lstStyle/>
          <a:p>
            <a:pPr algn="ctr"/>
            <a:r>
              <a:rPr lang="ja-JP" altLang="en-US" sz="1400" dirty="0">
                <a:solidFill>
                  <a:srgbClr val="002060"/>
                </a:solidFill>
                <a:latin typeface="+mn-ea"/>
              </a:rPr>
              <a:t>注目度の高い</a:t>
            </a:r>
            <a:r>
              <a:rPr lang="en-US" altLang="ja-JP" sz="1400" dirty="0">
                <a:solidFill>
                  <a:srgbClr val="002060"/>
                </a:solidFill>
                <a:latin typeface="+mn-ea"/>
              </a:rPr>
              <a:t>Yahoo!</a:t>
            </a:r>
            <a:r>
              <a:rPr lang="ja-JP" altLang="en-US" sz="1400" dirty="0">
                <a:solidFill>
                  <a:srgbClr val="002060"/>
                </a:solidFill>
                <a:latin typeface="+mn-ea"/>
              </a:rPr>
              <a:t>ニュース </a:t>
            </a:r>
            <a:endParaRPr lang="en-US" altLang="ja-JP" sz="1400" dirty="0">
              <a:solidFill>
                <a:srgbClr val="002060"/>
              </a:solidFill>
              <a:latin typeface="+mn-ea"/>
            </a:endParaRPr>
          </a:p>
          <a:p>
            <a:pPr algn="ctr"/>
            <a:r>
              <a:rPr lang="ja-JP" altLang="en-US" sz="1400" dirty="0">
                <a:solidFill>
                  <a:srgbClr val="002060"/>
                </a:solidFill>
                <a:latin typeface="+mn-ea"/>
              </a:rPr>
              <a:t>トピックスに近い広告形式で</a:t>
            </a:r>
            <a:endParaRPr lang="en-US" altLang="ja-JP" sz="1400" dirty="0">
              <a:solidFill>
                <a:srgbClr val="002060"/>
              </a:solidFill>
              <a:latin typeface="+mn-ea"/>
            </a:endParaRPr>
          </a:p>
          <a:p>
            <a:pPr algn="ctr"/>
            <a:r>
              <a:rPr lang="en-US" altLang="ja-JP" sz="1400" dirty="0">
                <a:solidFill>
                  <a:srgbClr val="002060"/>
                </a:solidFill>
                <a:latin typeface="+mn-ea"/>
              </a:rPr>
              <a:t>PR</a:t>
            </a:r>
            <a:r>
              <a:rPr lang="ja-JP" altLang="en-US" sz="1400" dirty="0">
                <a:solidFill>
                  <a:srgbClr val="002060"/>
                </a:solidFill>
                <a:latin typeface="+mn-ea"/>
              </a:rPr>
              <a:t>可能</a:t>
            </a:r>
          </a:p>
        </p:txBody>
      </p:sp>
      <p:sp>
        <p:nvSpPr>
          <p:cNvPr id="26" name="テキスト ボックス 25">
            <a:extLst>
              <a:ext uri="{FF2B5EF4-FFF2-40B4-BE49-F238E27FC236}">
                <a16:creationId xmlns:a16="http://schemas.microsoft.com/office/drawing/2014/main" id="{6F3202D8-8548-1A91-45A3-5EEDA968DD2C}"/>
              </a:ext>
            </a:extLst>
          </p:cNvPr>
          <p:cNvSpPr txBox="1"/>
          <p:nvPr/>
        </p:nvSpPr>
        <p:spPr>
          <a:xfrm>
            <a:off x="7987379" y="5762193"/>
            <a:ext cx="2884586" cy="738664"/>
          </a:xfrm>
          <a:prstGeom prst="rect">
            <a:avLst/>
          </a:prstGeom>
          <a:noFill/>
        </p:spPr>
        <p:txBody>
          <a:bodyPr wrap="square" rtlCol="0">
            <a:spAutoFit/>
          </a:bodyPr>
          <a:lstStyle/>
          <a:p>
            <a:pPr algn="ctr"/>
            <a:r>
              <a:rPr lang="en-US" altLang="ja-JP" sz="1400" dirty="0">
                <a:solidFill>
                  <a:schemeClr val="bg1">
                    <a:lumMod val="75000"/>
                  </a:schemeClr>
                </a:solidFill>
                <a:latin typeface="メイリオ" panose="020B0604030504040204" pitchFamily="50" charset="-128"/>
                <a:ea typeface="メイリオ" panose="020B0604030504040204" pitchFamily="50" charset="-128"/>
              </a:rPr>
              <a:t>LINE</a:t>
            </a:r>
            <a:r>
              <a:rPr lang="ja-JP" altLang="en-US" sz="1400" dirty="0">
                <a:solidFill>
                  <a:schemeClr val="bg1">
                    <a:lumMod val="75000"/>
                  </a:schemeClr>
                </a:solidFill>
                <a:latin typeface="メイリオ" panose="020B0604030504040204" pitchFamily="50" charset="-128"/>
                <a:ea typeface="メイリオ" panose="020B0604030504040204" pitchFamily="50" charset="-128"/>
              </a:rPr>
              <a:t> </a:t>
            </a:r>
            <a:r>
              <a:rPr lang="en-US" altLang="ja-JP" sz="1400" dirty="0">
                <a:solidFill>
                  <a:schemeClr val="bg1">
                    <a:lumMod val="75000"/>
                  </a:schemeClr>
                </a:solidFill>
                <a:latin typeface="メイリオ" panose="020B0604030504040204" pitchFamily="50" charset="-128"/>
                <a:ea typeface="メイリオ" panose="020B0604030504040204" pitchFamily="50" charset="-128"/>
              </a:rPr>
              <a:t>NEWS</a:t>
            </a:r>
            <a:r>
              <a:rPr lang="ja-JP" altLang="en-US" sz="1400" dirty="0">
                <a:solidFill>
                  <a:schemeClr val="bg1">
                    <a:lumMod val="75000"/>
                  </a:schemeClr>
                </a:solidFill>
                <a:latin typeface="メイリオ" panose="020B0604030504040204" pitchFamily="50" charset="-128"/>
                <a:ea typeface="メイリオ" panose="020B0604030504040204" pitchFamily="50" charset="-128"/>
              </a:rPr>
              <a:t>のトピックスとしてオリジナル記事で</a:t>
            </a:r>
            <a:endParaRPr lang="en-US" altLang="ja-JP" sz="1400" dirty="0">
              <a:solidFill>
                <a:schemeClr val="bg1">
                  <a:lumMod val="75000"/>
                </a:schemeClr>
              </a:solidFill>
              <a:latin typeface="メイリオ" panose="020B0604030504040204" pitchFamily="50" charset="-128"/>
              <a:ea typeface="メイリオ" panose="020B0604030504040204" pitchFamily="50" charset="-128"/>
            </a:endParaRPr>
          </a:p>
          <a:p>
            <a:pPr algn="ctr"/>
            <a:r>
              <a:rPr lang="ja-JP" altLang="en-US" sz="1400" dirty="0">
                <a:solidFill>
                  <a:schemeClr val="bg1">
                    <a:lumMod val="75000"/>
                  </a:schemeClr>
                </a:solidFill>
                <a:latin typeface="メイリオ" panose="020B0604030504040204" pitchFamily="50" charset="-128"/>
                <a:ea typeface="メイリオ" panose="020B0604030504040204" pitchFamily="50" charset="-128"/>
              </a:rPr>
              <a:t>ユーザーに</a:t>
            </a:r>
            <a:r>
              <a:rPr kumimoji="1" lang="ja-JP" altLang="en-US" sz="1400" dirty="0">
                <a:solidFill>
                  <a:schemeClr val="bg1">
                    <a:lumMod val="75000"/>
                  </a:schemeClr>
                </a:solidFill>
                <a:latin typeface="メイリオ" panose="020B0604030504040204" pitchFamily="50" charset="-128"/>
                <a:ea typeface="メイリオ" panose="020B0604030504040204" pitchFamily="50" charset="-128"/>
              </a:rPr>
              <a:t>アプローチ</a:t>
            </a:r>
            <a:endParaRPr kumimoji="1" lang="en-US" altLang="ja-JP" sz="1400" dirty="0">
              <a:solidFill>
                <a:schemeClr val="bg1">
                  <a:lumMod val="75000"/>
                </a:schemeClr>
              </a:solidFill>
            </a:endParaRPr>
          </a:p>
        </p:txBody>
      </p:sp>
      <p:pic>
        <p:nvPicPr>
          <p:cNvPr id="27" name="図 26">
            <a:extLst>
              <a:ext uri="{FF2B5EF4-FFF2-40B4-BE49-F238E27FC236}">
                <a16:creationId xmlns:a16="http://schemas.microsoft.com/office/drawing/2014/main" id="{EE36CD3A-3AC2-4937-A61E-96BA3ED83EFB}"/>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875063" y="3081868"/>
            <a:ext cx="1833336" cy="1058333"/>
          </a:xfrm>
          <a:prstGeom prst="rect">
            <a:avLst/>
          </a:prstGeom>
        </p:spPr>
      </p:pic>
    </p:spTree>
    <p:extLst>
      <p:ext uri="{BB962C8B-B14F-4D97-AF65-F5344CB8AC3E}">
        <p14:creationId xmlns:p14="http://schemas.microsoft.com/office/powerpoint/2010/main" val="4058835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6F7389F-8BE7-122D-C6BD-4664C13DC38C}"/>
              </a:ext>
            </a:extLst>
          </p:cNvPr>
          <p:cNvSpPr>
            <a:spLocks noGrp="1"/>
          </p:cNvSpPr>
          <p:nvPr>
            <p:ph type="body" sz="quarter" idx="10"/>
          </p:nvPr>
        </p:nvSpPr>
        <p:spPr>
          <a:xfrm>
            <a:off x="479425" y="252000"/>
            <a:ext cx="8640911" cy="335028"/>
          </a:xfrm>
        </p:spPr>
        <p:txBody>
          <a:bodyPr/>
          <a:lstStyle/>
          <a:p>
            <a:r>
              <a:rPr kumimoji="1" lang="en-US" altLang="ja-JP" dirty="0"/>
              <a:t>【</a:t>
            </a:r>
            <a:r>
              <a:rPr kumimoji="1" lang="ja-JP" altLang="en-US" dirty="0"/>
              <a:t>商品概要</a:t>
            </a:r>
            <a:r>
              <a:rPr kumimoji="1" lang="en-US" altLang="ja-JP" dirty="0"/>
              <a:t>】</a:t>
            </a:r>
            <a:r>
              <a:rPr lang="en-US" altLang="ja-JP" dirty="0"/>
              <a:t> Yahoo! JAPAN </a:t>
            </a:r>
            <a:r>
              <a:rPr lang="ja-JP" altLang="en-US" dirty="0"/>
              <a:t>トピックス</a:t>
            </a:r>
            <a:r>
              <a:rPr lang="en-US" altLang="ja-JP" dirty="0"/>
              <a:t>PR</a:t>
            </a:r>
            <a:endParaRPr kumimoji="1" lang="ja-JP" altLang="en-US" dirty="0"/>
          </a:p>
        </p:txBody>
      </p:sp>
      <p:sp>
        <p:nvSpPr>
          <p:cNvPr id="3" name="正方形/長方形 2">
            <a:extLst>
              <a:ext uri="{FF2B5EF4-FFF2-40B4-BE49-F238E27FC236}">
                <a16:creationId xmlns:a16="http://schemas.microsoft.com/office/drawing/2014/main" id="{CD7088CE-CC85-0707-C93E-95D4B3A70C06}"/>
              </a:ext>
            </a:extLst>
          </p:cNvPr>
          <p:cNvSpPr/>
          <p:nvPr/>
        </p:nvSpPr>
        <p:spPr>
          <a:xfrm>
            <a:off x="736780" y="2443482"/>
            <a:ext cx="147832"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a:solidFill>
                <a:schemeClr val="accent3"/>
              </a:solidFill>
            </a:endParaRPr>
          </a:p>
        </p:txBody>
      </p:sp>
      <p:sp>
        <p:nvSpPr>
          <p:cNvPr id="4" name="正方形/長方形 3">
            <a:extLst>
              <a:ext uri="{FF2B5EF4-FFF2-40B4-BE49-F238E27FC236}">
                <a16:creationId xmlns:a16="http://schemas.microsoft.com/office/drawing/2014/main" id="{4B698506-7478-A56C-92E2-4B7CBDF81A5E}"/>
              </a:ext>
            </a:extLst>
          </p:cNvPr>
          <p:cNvSpPr/>
          <p:nvPr/>
        </p:nvSpPr>
        <p:spPr>
          <a:xfrm>
            <a:off x="956476" y="2417173"/>
            <a:ext cx="7759483" cy="707886"/>
          </a:xfrm>
          <a:prstGeom prst="rect">
            <a:avLst/>
          </a:prstGeom>
        </p:spPr>
        <p:txBody>
          <a:bodyPr wrap="square">
            <a:spAutoFit/>
          </a:bodyPr>
          <a:lstStyle/>
          <a:p>
            <a:r>
              <a:rPr lang="ja-JP" altLang="en-US" sz="2000" b="1" dirty="0">
                <a:solidFill>
                  <a:schemeClr val="accent3"/>
                </a:solidFill>
                <a:latin typeface="+mj-ea"/>
                <a:ea typeface="+mj-ea"/>
              </a:rPr>
              <a:t>最も注目度の高い</a:t>
            </a:r>
            <a:r>
              <a:rPr lang="en-US" altLang="ja-JP" sz="2000" b="1" dirty="0">
                <a:solidFill>
                  <a:schemeClr val="accent3"/>
                </a:solidFill>
                <a:latin typeface="+mj-ea"/>
                <a:ea typeface="+mj-ea"/>
              </a:rPr>
              <a:t>Yahoo! JAPAN</a:t>
            </a:r>
            <a:r>
              <a:rPr lang="ja-JP" altLang="en-US" sz="2000" b="1" dirty="0">
                <a:solidFill>
                  <a:schemeClr val="accent3"/>
                </a:solidFill>
                <a:latin typeface="+mj-ea"/>
                <a:ea typeface="+mj-ea"/>
              </a:rPr>
              <a:t>トップページ</a:t>
            </a:r>
            <a:endParaRPr lang="en-US" altLang="ja-JP" sz="2000" b="1" dirty="0">
              <a:solidFill>
                <a:schemeClr val="accent3"/>
              </a:solidFill>
              <a:latin typeface="+mj-ea"/>
              <a:ea typeface="+mj-ea"/>
            </a:endParaRPr>
          </a:p>
          <a:p>
            <a:r>
              <a:rPr lang="ja-JP" altLang="en-US" sz="2000" b="1" dirty="0">
                <a:solidFill>
                  <a:schemeClr val="accent3"/>
                </a:solidFill>
                <a:latin typeface="+mj-ea"/>
                <a:ea typeface="+mj-ea"/>
              </a:rPr>
              <a:t>トピックス下に掲載</a:t>
            </a:r>
          </a:p>
        </p:txBody>
      </p:sp>
      <p:sp>
        <p:nvSpPr>
          <p:cNvPr id="5" name="正方形/長方形 4">
            <a:extLst>
              <a:ext uri="{FF2B5EF4-FFF2-40B4-BE49-F238E27FC236}">
                <a16:creationId xmlns:a16="http://schemas.microsoft.com/office/drawing/2014/main" id="{7B93F544-7257-6BA6-D72E-70692158B8C9}"/>
              </a:ext>
            </a:extLst>
          </p:cNvPr>
          <p:cNvSpPr/>
          <p:nvPr/>
        </p:nvSpPr>
        <p:spPr>
          <a:xfrm>
            <a:off x="736780" y="4437558"/>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a:solidFill>
                <a:schemeClr val="accent3"/>
              </a:solidFill>
            </a:endParaRPr>
          </a:p>
        </p:txBody>
      </p:sp>
      <p:sp>
        <p:nvSpPr>
          <p:cNvPr id="6" name="正方形/長方形 5">
            <a:extLst>
              <a:ext uri="{FF2B5EF4-FFF2-40B4-BE49-F238E27FC236}">
                <a16:creationId xmlns:a16="http://schemas.microsoft.com/office/drawing/2014/main" id="{BFE01DFC-383A-F369-DC7C-ABD8CAA108DB}"/>
              </a:ext>
            </a:extLst>
          </p:cNvPr>
          <p:cNvSpPr/>
          <p:nvPr/>
        </p:nvSpPr>
        <p:spPr>
          <a:xfrm>
            <a:off x="963564" y="4520024"/>
            <a:ext cx="7556276" cy="707886"/>
          </a:xfrm>
          <a:prstGeom prst="rect">
            <a:avLst/>
          </a:prstGeom>
        </p:spPr>
        <p:txBody>
          <a:bodyPr wrap="square">
            <a:spAutoFit/>
          </a:bodyPr>
          <a:lstStyle/>
          <a:p>
            <a:r>
              <a:rPr lang="en-US" altLang="ja-JP" sz="2000" b="1">
                <a:solidFill>
                  <a:schemeClr val="accent3"/>
                </a:solidFill>
                <a:latin typeface="+mn-ea"/>
              </a:rPr>
              <a:t>1DAY</a:t>
            </a:r>
            <a:r>
              <a:rPr lang="ja-JP" altLang="en-US" sz="2000" b="1">
                <a:solidFill>
                  <a:schemeClr val="accent3"/>
                </a:solidFill>
                <a:latin typeface="+mn-ea"/>
              </a:rPr>
              <a:t>配信 ＆ その日訪れた全ユーザーにリーチ可能</a:t>
            </a:r>
            <a:endParaRPr lang="en-US" altLang="ja-JP" sz="2000" b="1">
              <a:solidFill>
                <a:schemeClr val="accent3"/>
              </a:solidFill>
              <a:latin typeface="+mn-ea"/>
            </a:endParaRPr>
          </a:p>
          <a:p>
            <a:r>
              <a:rPr lang="ja-JP" altLang="en-US" sz="2000" b="1">
                <a:solidFill>
                  <a:schemeClr val="accent3"/>
                </a:solidFill>
                <a:latin typeface="+mn-ea"/>
              </a:rPr>
              <a:t>（リーチ</a:t>
            </a:r>
            <a:r>
              <a:rPr lang="en-US" altLang="ja-JP" sz="2000" b="1">
                <a:solidFill>
                  <a:schemeClr val="accent3"/>
                </a:solidFill>
                <a:latin typeface="+mn-ea"/>
              </a:rPr>
              <a:t>SOV100</a:t>
            </a:r>
            <a:r>
              <a:rPr lang="ja-JP" altLang="en-US" sz="2000" b="1">
                <a:solidFill>
                  <a:schemeClr val="accent3"/>
                </a:solidFill>
                <a:latin typeface="+mn-ea"/>
              </a:rPr>
              <a:t>％）</a:t>
            </a:r>
          </a:p>
        </p:txBody>
      </p:sp>
      <p:sp>
        <p:nvSpPr>
          <p:cNvPr id="7" name="正方形/長方形 6">
            <a:extLst>
              <a:ext uri="{FF2B5EF4-FFF2-40B4-BE49-F238E27FC236}">
                <a16:creationId xmlns:a16="http://schemas.microsoft.com/office/drawing/2014/main" id="{292A7E0D-F395-CF3D-436B-429B5E9ECDA6}"/>
              </a:ext>
            </a:extLst>
          </p:cNvPr>
          <p:cNvSpPr/>
          <p:nvPr/>
        </p:nvSpPr>
        <p:spPr>
          <a:xfrm>
            <a:off x="736780" y="5434597"/>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a:solidFill>
                <a:schemeClr val="accent3"/>
              </a:solidFill>
            </a:endParaRPr>
          </a:p>
        </p:txBody>
      </p:sp>
      <p:sp>
        <p:nvSpPr>
          <p:cNvPr id="8" name="正方形/長方形 7">
            <a:extLst>
              <a:ext uri="{FF2B5EF4-FFF2-40B4-BE49-F238E27FC236}">
                <a16:creationId xmlns:a16="http://schemas.microsoft.com/office/drawing/2014/main" id="{B3C258DD-5D50-7549-A13D-56B5124953F7}"/>
              </a:ext>
            </a:extLst>
          </p:cNvPr>
          <p:cNvSpPr/>
          <p:nvPr/>
        </p:nvSpPr>
        <p:spPr>
          <a:xfrm>
            <a:off x="969332" y="5677129"/>
            <a:ext cx="6984776" cy="400110"/>
          </a:xfrm>
          <a:prstGeom prst="rect">
            <a:avLst/>
          </a:prstGeom>
        </p:spPr>
        <p:txBody>
          <a:bodyPr wrap="square">
            <a:spAutoFit/>
          </a:bodyPr>
          <a:lstStyle/>
          <a:p>
            <a:r>
              <a:rPr lang="ja-JP" altLang="en-US" sz="2000" b="1" dirty="0">
                <a:solidFill>
                  <a:schemeClr val="accent3"/>
                </a:solidFill>
                <a:latin typeface="+mn-ea"/>
              </a:rPr>
              <a:t>想定</a:t>
            </a:r>
            <a:r>
              <a:rPr lang="en-US" altLang="ja-JP" sz="2000" b="1" dirty="0">
                <a:solidFill>
                  <a:schemeClr val="accent3"/>
                </a:solidFill>
                <a:latin typeface="+mn-ea"/>
              </a:rPr>
              <a:t>1,750</a:t>
            </a:r>
            <a:r>
              <a:rPr lang="ja-JP" altLang="en-US" sz="2000" b="1" dirty="0">
                <a:solidFill>
                  <a:schemeClr val="accent3"/>
                </a:solidFill>
                <a:latin typeface="+mn-ea"/>
              </a:rPr>
              <a:t>万</a:t>
            </a:r>
            <a:r>
              <a:rPr lang="en-US" altLang="ja-JP" sz="2000" b="1" dirty="0">
                <a:solidFill>
                  <a:schemeClr val="accent3"/>
                </a:solidFill>
                <a:latin typeface="+mn-ea"/>
              </a:rPr>
              <a:t>V</a:t>
            </a:r>
            <a:r>
              <a:rPr lang="ja-JP" altLang="en-US" sz="2000" b="1" dirty="0">
                <a:solidFill>
                  <a:schemeClr val="accent3"/>
                </a:solidFill>
                <a:latin typeface="+mn-ea"/>
              </a:rPr>
              <a:t>リーチ</a:t>
            </a:r>
            <a:r>
              <a:rPr lang="en-US" altLang="ja-JP" sz="2000" b="1" dirty="0">
                <a:solidFill>
                  <a:schemeClr val="accent3"/>
                </a:solidFill>
                <a:latin typeface="+mn-ea"/>
              </a:rPr>
              <a:t>/</a:t>
            </a:r>
            <a:r>
              <a:rPr lang="ja-JP" altLang="en-US" sz="2000" b="1" dirty="0">
                <a:solidFill>
                  <a:schemeClr val="accent3"/>
                </a:solidFill>
                <a:latin typeface="+mn-ea"/>
              </a:rPr>
              <a:t>日</a:t>
            </a:r>
          </a:p>
        </p:txBody>
      </p:sp>
      <p:sp>
        <p:nvSpPr>
          <p:cNvPr id="9" name="正方形/長方形 8">
            <a:extLst>
              <a:ext uri="{FF2B5EF4-FFF2-40B4-BE49-F238E27FC236}">
                <a16:creationId xmlns:a16="http://schemas.microsoft.com/office/drawing/2014/main" id="{13D0CC23-D203-92DC-AED9-614E3801D86A}"/>
              </a:ext>
            </a:extLst>
          </p:cNvPr>
          <p:cNvSpPr/>
          <p:nvPr/>
        </p:nvSpPr>
        <p:spPr>
          <a:xfrm>
            <a:off x="736780" y="3440520"/>
            <a:ext cx="144016" cy="720000"/>
          </a:xfrm>
          <a:prstGeom prst="rect">
            <a:avLst/>
          </a:prstGeom>
          <a:solidFill>
            <a:schemeClr val="bg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2000">
              <a:solidFill>
                <a:schemeClr val="accent3"/>
              </a:solidFill>
            </a:endParaRPr>
          </a:p>
        </p:txBody>
      </p:sp>
      <p:sp>
        <p:nvSpPr>
          <p:cNvPr id="10" name="正方形/長方形 9">
            <a:extLst>
              <a:ext uri="{FF2B5EF4-FFF2-40B4-BE49-F238E27FC236}">
                <a16:creationId xmlns:a16="http://schemas.microsoft.com/office/drawing/2014/main" id="{ECD8D709-680F-2B4F-CA51-9587A6D75AD6}"/>
              </a:ext>
            </a:extLst>
          </p:cNvPr>
          <p:cNvSpPr/>
          <p:nvPr/>
        </p:nvSpPr>
        <p:spPr>
          <a:xfrm>
            <a:off x="935211" y="3623348"/>
            <a:ext cx="6984776" cy="400110"/>
          </a:xfrm>
          <a:prstGeom prst="rect">
            <a:avLst/>
          </a:prstGeom>
        </p:spPr>
        <p:txBody>
          <a:bodyPr wrap="square">
            <a:spAutoFit/>
          </a:bodyPr>
          <a:lstStyle/>
          <a:p>
            <a:r>
              <a:rPr lang="en-US" altLang="ja-JP" sz="2000" b="1" dirty="0">
                <a:solidFill>
                  <a:schemeClr val="accent3"/>
                </a:solidFill>
                <a:latin typeface="+mn-ea"/>
              </a:rPr>
              <a:t>Yahoo!</a:t>
            </a:r>
            <a:r>
              <a:rPr lang="ja-JP" altLang="en-US" sz="2000" b="1" dirty="0">
                <a:solidFill>
                  <a:schemeClr val="accent3"/>
                </a:solidFill>
                <a:latin typeface="+mn-ea"/>
              </a:rPr>
              <a:t>ニュース トピックスに近い広告形式で</a:t>
            </a:r>
            <a:r>
              <a:rPr lang="en-US" altLang="ja-JP" sz="2000" b="1" dirty="0">
                <a:solidFill>
                  <a:schemeClr val="accent3"/>
                </a:solidFill>
                <a:latin typeface="+mn-ea"/>
              </a:rPr>
              <a:t>PR</a:t>
            </a:r>
            <a:r>
              <a:rPr lang="ja-JP" altLang="en-US" sz="2000" b="1" dirty="0">
                <a:solidFill>
                  <a:schemeClr val="accent3"/>
                </a:solidFill>
                <a:latin typeface="+mn-ea"/>
              </a:rPr>
              <a:t>可能</a:t>
            </a:r>
          </a:p>
        </p:txBody>
      </p:sp>
      <p:grpSp>
        <p:nvGrpSpPr>
          <p:cNvPr id="11" name="グループ化 10">
            <a:extLst>
              <a:ext uri="{FF2B5EF4-FFF2-40B4-BE49-F238E27FC236}">
                <a16:creationId xmlns:a16="http://schemas.microsoft.com/office/drawing/2014/main" id="{205DB361-D7CF-3EF5-1AFC-89C85701186C}"/>
              </a:ext>
            </a:extLst>
          </p:cNvPr>
          <p:cNvGrpSpPr/>
          <p:nvPr/>
        </p:nvGrpSpPr>
        <p:grpSpPr>
          <a:xfrm>
            <a:off x="8381229" y="1553793"/>
            <a:ext cx="2612197" cy="4777199"/>
            <a:chOff x="7241733" y="1270074"/>
            <a:chExt cx="2016626" cy="2835764"/>
          </a:xfrm>
        </p:grpSpPr>
        <p:grpSp>
          <p:nvGrpSpPr>
            <p:cNvPr id="12" name="グループ化 11">
              <a:extLst>
                <a:ext uri="{FF2B5EF4-FFF2-40B4-BE49-F238E27FC236}">
                  <a16:creationId xmlns:a16="http://schemas.microsoft.com/office/drawing/2014/main" id="{2362402A-6ABA-ACE7-4598-BBF82EAC1F0A}"/>
                </a:ext>
              </a:extLst>
            </p:cNvPr>
            <p:cNvGrpSpPr/>
            <p:nvPr/>
          </p:nvGrpSpPr>
          <p:grpSpPr>
            <a:xfrm>
              <a:off x="7241733" y="1270074"/>
              <a:ext cx="2016626" cy="2835764"/>
              <a:chOff x="513033" y="446487"/>
              <a:chExt cx="2115990" cy="2790180"/>
            </a:xfrm>
          </p:grpSpPr>
          <p:pic>
            <p:nvPicPr>
              <p:cNvPr id="14" name="図 13">
                <a:extLst>
                  <a:ext uri="{FF2B5EF4-FFF2-40B4-BE49-F238E27FC236}">
                    <a16:creationId xmlns:a16="http://schemas.microsoft.com/office/drawing/2014/main" id="{D2E80174-2609-CBC5-805E-12B9AFC7CD7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13033" y="446487"/>
                <a:ext cx="2115990" cy="2790180"/>
              </a:xfrm>
              <a:prstGeom prst="rect">
                <a:avLst/>
              </a:prstGeom>
            </p:spPr>
          </p:pic>
          <p:pic>
            <p:nvPicPr>
              <p:cNvPr id="15" name="図 14">
                <a:extLst>
                  <a:ext uri="{FF2B5EF4-FFF2-40B4-BE49-F238E27FC236}">
                    <a16:creationId xmlns:a16="http://schemas.microsoft.com/office/drawing/2014/main" id="{259FFCE3-02F9-D10C-C709-C8570A7208A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13" name="図 12">
              <a:extLst>
                <a:ext uri="{FF2B5EF4-FFF2-40B4-BE49-F238E27FC236}">
                  <a16:creationId xmlns:a16="http://schemas.microsoft.com/office/drawing/2014/main" id="{4C47B7D0-E9FB-2D92-2075-83F759C4F692}"/>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3189" b="88679"/>
            <a:stretch/>
          </p:blipFill>
          <p:spPr>
            <a:xfrm>
              <a:off x="7393106" y="1572570"/>
              <a:ext cx="1713877" cy="248191"/>
            </a:xfrm>
            <a:prstGeom prst="rect">
              <a:avLst/>
            </a:prstGeom>
          </p:spPr>
        </p:pic>
      </p:grpSp>
      <p:pic>
        <p:nvPicPr>
          <p:cNvPr id="16" name="図 1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FE5607E-B008-F9FB-0E21-20FCBCA72ED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591514" y="1994432"/>
            <a:ext cx="2166977" cy="4576187"/>
          </a:xfrm>
          <a:prstGeom prst="rect">
            <a:avLst/>
          </a:prstGeom>
        </p:spPr>
      </p:pic>
      <p:sp>
        <p:nvSpPr>
          <p:cNvPr id="17" name="正方形/長方形 16">
            <a:extLst>
              <a:ext uri="{FF2B5EF4-FFF2-40B4-BE49-F238E27FC236}">
                <a16:creationId xmlns:a16="http://schemas.microsoft.com/office/drawing/2014/main" id="{034006D7-2096-5526-E304-1EBFB6F9D53C}"/>
              </a:ext>
            </a:extLst>
          </p:cNvPr>
          <p:cNvSpPr/>
          <p:nvPr/>
        </p:nvSpPr>
        <p:spPr>
          <a:xfrm>
            <a:off x="8391215" y="5264259"/>
            <a:ext cx="2604014" cy="6539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a:solidFill>
                <a:schemeClr val="tx1"/>
              </a:solidFill>
            </a:endParaRPr>
          </a:p>
        </p:txBody>
      </p:sp>
      <p:sp>
        <p:nvSpPr>
          <p:cNvPr id="18" name="テキスト ボックス 17">
            <a:extLst>
              <a:ext uri="{FF2B5EF4-FFF2-40B4-BE49-F238E27FC236}">
                <a16:creationId xmlns:a16="http://schemas.microsoft.com/office/drawing/2014/main" id="{CD84F5BF-E111-1065-7B7C-F955D8DF45E6}"/>
              </a:ext>
            </a:extLst>
          </p:cNvPr>
          <p:cNvSpPr txBox="1"/>
          <p:nvPr/>
        </p:nvSpPr>
        <p:spPr>
          <a:xfrm>
            <a:off x="6340931" y="5830473"/>
            <a:ext cx="1974384" cy="553998"/>
          </a:xfrm>
          <a:prstGeom prst="rect">
            <a:avLst/>
          </a:prstGeom>
          <a:solidFill>
            <a:schemeClr val="bg1">
              <a:lumMod val="95000"/>
            </a:schemeClr>
          </a:solidFill>
        </p:spPr>
        <p:txBody>
          <a:bodyPr wrap="square">
            <a:spAutoFit/>
          </a:bodyPr>
          <a:lstStyle/>
          <a:p>
            <a:pPr algn="ctr"/>
            <a:r>
              <a:rPr lang="ja-JP" altLang="en-US" sz="1000" dirty="0">
                <a:solidFill>
                  <a:schemeClr val="accent3"/>
                </a:solidFill>
                <a:latin typeface="+mj-ea"/>
                <a:ea typeface="+mj-ea"/>
              </a:rPr>
              <a:t>スマートフォン</a:t>
            </a:r>
            <a:r>
              <a:rPr lang="en-US" altLang="ja-JP" sz="1000" dirty="0">
                <a:solidFill>
                  <a:schemeClr val="accent3"/>
                </a:solidFill>
                <a:latin typeface="+mj-ea"/>
                <a:ea typeface="+mj-ea"/>
              </a:rPr>
              <a:t>APP+WEB</a:t>
            </a:r>
            <a:r>
              <a:rPr lang="ja-JP" altLang="en-US" sz="1000" dirty="0">
                <a:solidFill>
                  <a:schemeClr val="accent3"/>
                </a:solidFill>
                <a:latin typeface="+mj-ea"/>
                <a:ea typeface="+mj-ea"/>
              </a:rPr>
              <a:t> </a:t>
            </a:r>
            <a:r>
              <a:rPr lang="en-US" altLang="ja-JP" sz="1000" dirty="0">
                <a:solidFill>
                  <a:schemeClr val="accent3"/>
                </a:solidFill>
                <a:latin typeface="+mj-ea"/>
                <a:ea typeface="+mj-ea"/>
              </a:rPr>
              <a:t>Yahoo!</a:t>
            </a:r>
            <a:r>
              <a:rPr lang="ja-JP" altLang="en-US" sz="1000" dirty="0">
                <a:solidFill>
                  <a:schemeClr val="accent3"/>
                </a:solidFill>
                <a:latin typeface="+mj-ea"/>
                <a:ea typeface="+mj-ea"/>
              </a:rPr>
              <a:t>トップページ</a:t>
            </a:r>
            <a:endParaRPr lang="en-US" altLang="ja-JP" sz="1000" dirty="0">
              <a:solidFill>
                <a:schemeClr val="accent3"/>
              </a:solidFill>
              <a:latin typeface="+mj-ea"/>
              <a:ea typeface="+mj-ea"/>
            </a:endParaRPr>
          </a:p>
          <a:p>
            <a:pPr algn="ctr"/>
            <a:r>
              <a:rPr lang="ja-JP" altLang="en-US" sz="1000" dirty="0">
                <a:solidFill>
                  <a:schemeClr val="accent3"/>
                </a:solidFill>
                <a:latin typeface="+mj-ea"/>
                <a:ea typeface="+mj-ea"/>
              </a:rPr>
              <a:t>「すべて」タブに掲載</a:t>
            </a:r>
            <a:endParaRPr lang="ja-JP" altLang="en-US" sz="1000" dirty="0"/>
          </a:p>
        </p:txBody>
      </p:sp>
      <p:sp>
        <p:nvSpPr>
          <p:cNvPr id="19" name="テキスト ボックス 18">
            <a:extLst>
              <a:ext uri="{FF2B5EF4-FFF2-40B4-BE49-F238E27FC236}">
                <a16:creationId xmlns:a16="http://schemas.microsoft.com/office/drawing/2014/main" id="{FDEC120B-D68A-FC72-0465-27467337C045}"/>
              </a:ext>
            </a:extLst>
          </p:cNvPr>
          <p:cNvSpPr txBox="1"/>
          <p:nvPr/>
        </p:nvSpPr>
        <p:spPr>
          <a:xfrm>
            <a:off x="654314" y="1347607"/>
            <a:ext cx="6094674" cy="338554"/>
          </a:xfrm>
          <a:prstGeom prst="rect">
            <a:avLst/>
          </a:prstGeom>
          <a:noFill/>
        </p:spPr>
        <p:txBody>
          <a:bodyPr wrap="square">
            <a:spAutoFit/>
          </a:bodyPr>
          <a:lstStyle/>
          <a:p>
            <a:pPr algn="ctr"/>
            <a:r>
              <a:rPr lang="en-US" altLang="ja-JP" sz="1600" b="1" dirty="0">
                <a:solidFill>
                  <a:schemeClr val="accent3"/>
                </a:solidFill>
                <a:latin typeface="+mj-ea"/>
                <a:ea typeface="+mj-ea"/>
              </a:rPr>
              <a:t>Yahoo! JAPAN</a:t>
            </a:r>
            <a:r>
              <a:rPr lang="ja-JP" altLang="en-US" sz="1600" b="1" dirty="0">
                <a:solidFill>
                  <a:schemeClr val="accent3"/>
                </a:solidFill>
                <a:latin typeface="+mj-ea"/>
                <a:ea typeface="+mj-ea"/>
              </a:rPr>
              <a:t>　トップページ　トピックス</a:t>
            </a:r>
            <a:r>
              <a:rPr lang="en-US" altLang="ja-JP" sz="1600" b="1" dirty="0">
                <a:solidFill>
                  <a:schemeClr val="accent3"/>
                </a:solidFill>
                <a:latin typeface="+mj-ea"/>
                <a:ea typeface="+mj-ea"/>
              </a:rPr>
              <a:t>PR</a:t>
            </a:r>
            <a:r>
              <a:rPr lang="ja-JP" altLang="en-US" sz="1600" b="1" dirty="0">
                <a:solidFill>
                  <a:schemeClr val="accent3"/>
                </a:solidFill>
                <a:latin typeface="+mj-ea"/>
                <a:ea typeface="+mj-ea"/>
              </a:rPr>
              <a:t>　</a:t>
            </a:r>
            <a:r>
              <a:rPr lang="en-US" altLang="ja-JP" sz="1600" b="1" dirty="0">
                <a:solidFill>
                  <a:schemeClr val="accent3"/>
                </a:solidFill>
                <a:latin typeface="+mj-ea"/>
                <a:ea typeface="+mj-ea"/>
              </a:rPr>
              <a:t>SP</a:t>
            </a:r>
          </a:p>
        </p:txBody>
      </p:sp>
      <p:sp>
        <p:nvSpPr>
          <p:cNvPr id="20" name="吹き出し: 線 (枠付き、強調線付き) 19">
            <a:extLst>
              <a:ext uri="{FF2B5EF4-FFF2-40B4-BE49-F238E27FC236}">
                <a16:creationId xmlns:a16="http://schemas.microsoft.com/office/drawing/2014/main" id="{524A5B5B-2A53-B537-2DAB-19A32CBA1028}"/>
              </a:ext>
            </a:extLst>
          </p:cNvPr>
          <p:cNvSpPr/>
          <p:nvPr/>
        </p:nvSpPr>
        <p:spPr>
          <a:xfrm flipH="1">
            <a:off x="6340930" y="5794597"/>
            <a:ext cx="1954678" cy="633768"/>
          </a:xfrm>
          <a:prstGeom prst="accentBorderCallout1">
            <a:avLst>
              <a:gd name="adj1" fmla="val 26278"/>
              <a:gd name="adj2" fmla="val -3652"/>
              <a:gd name="adj3" fmla="val -406687"/>
              <a:gd name="adj4" fmla="val -9708"/>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a:solidFill>
                <a:schemeClr val="tx1"/>
              </a:solidFill>
            </a:endParaRPr>
          </a:p>
        </p:txBody>
      </p:sp>
    </p:spTree>
    <p:extLst>
      <p:ext uri="{BB962C8B-B14F-4D97-AF65-F5344CB8AC3E}">
        <p14:creationId xmlns:p14="http://schemas.microsoft.com/office/powerpoint/2010/main" val="1638263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FF87D10-DE2D-C95E-A559-60626255D2E7}"/>
              </a:ext>
            </a:extLst>
          </p:cNvPr>
          <p:cNvSpPr>
            <a:spLocks noGrp="1"/>
          </p:cNvSpPr>
          <p:nvPr>
            <p:ph type="body" sz="quarter" idx="10"/>
          </p:nvPr>
        </p:nvSpPr>
        <p:spPr>
          <a:xfrm>
            <a:off x="479425" y="252000"/>
            <a:ext cx="8640911" cy="335028"/>
          </a:xfrm>
        </p:spPr>
        <p:txBody>
          <a:bodyPr/>
          <a:lstStyle/>
          <a:p>
            <a:r>
              <a:rPr kumimoji="1" lang="en-US" altLang="ja-JP" dirty="0"/>
              <a:t>【</a:t>
            </a:r>
            <a:r>
              <a:rPr kumimoji="1" lang="ja-JP" altLang="en-US" dirty="0"/>
              <a:t>商品概要</a:t>
            </a:r>
            <a:r>
              <a:rPr kumimoji="1" lang="en-US" altLang="ja-JP" dirty="0"/>
              <a:t>】</a:t>
            </a:r>
            <a:r>
              <a:rPr lang="en-US" altLang="ja-JP" dirty="0"/>
              <a:t> Yahoo! JAPAN </a:t>
            </a:r>
            <a:r>
              <a:rPr lang="ja-JP" altLang="en-US" dirty="0"/>
              <a:t>トピックス</a:t>
            </a:r>
            <a:r>
              <a:rPr lang="en-US" altLang="ja-JP" dirty="0"/>
              <a:t>PR</a:t>
            </a:r>
          </a:p>
        </p:txBody>
      </p:sp>
      <p:grpSp>
        <p:nvGrpSpPr>
          <p:cNvPr id="3" name="グループ化 2">
            <a:extLst>
              <a:ext uri="{FF2B5EF4-FFF2-40B4-BE49-F238E27FC236}">
                <a16:creationId xmlns:a16="http://schemas.microsoft.com/office/drawing/2014/main" id="{9F388BA2-36BD-4B7F-C44B-09109FF150CE}"/>
              </a:ext>
            </a:extLst>
          </p:cNvPr>
          <p:cNvGrpSpPr>
            <a:grpSpLocks noChangeAspect="1"/>
          </p:cNvGrpSpPr>
          <p:nvPr/>
        </p:nvGrpSpPr>
        <p:grpSpPr>
          <a:xfrm>
            <a:off x="1463887" y="2401563"/>
            <a:ext cx="1960506" cy="3924000"/>
            <a:chOff x="931156" y="1340379"/>
            <a:chExt cx="2475816" cy="4955406"/>
          </a:xfrm>
        </p:grpSpPr>
        <p:pic>
          <p:nvPicPr>
            <p:cNvPr id="4" name="図 3">
              <a:extLst>
                <a:ext uri="{FF2B5EF4-FFF2-40B4-BE49-F238E27FC236}">
                  <a16:creationId xmlns:a16="http://schemas.microsoft.com/office/drawing/2014/main" id="{4233D108-1997-20C2-9519-6D74EA6D2D28}"/>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5" name="図 4" descr="グラフィカル ユーザー インターフェイス が含まれている画像&#10;&#10;自動的に生成された説明">
              <a:extLst>
                <a:ext uri="{FF2B5EF4-FFF2-40B4-BE49-F238E27FC236}">
                  <a16:creationId xmlns:a16="http://schemas.microsoft.com/office/drawing/2014/main" id="{187031AB-48E1-BFF7-0182-AE4EB6FB6C3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sp>
        <p:nvSpPr>
          <p:cNvPr id="6" name="四角形: 角を丸くする 3">
            <a:extLst>
              <a:ext uri="{FF2B5EF4-FFF2-40B4-BE49-F238E27FC236}">
                <a16:creationId xmlns:a16="http://schemas.microsoft.com/office/drawing/2014/main" id="{7E037C59-4429-A1FC-E487-542288C57B99}"/>
              </a:ext>
            </a:extLst>
          </p:cNvPr>
          <p:cNvSpPr/>
          <p:nvPr/>
        </p:nvSpPr>
        <p:spPr>
          <a:xfrm>
            <a:off x="4278664" y="2810451"/>
            <a:ext cx="6628607" cy="3313082"/>
          </a:xfrm>
          <a:prstGeom prst="roundRect">
            <a:avLst>
              <a:gd name="adj" fmla="val 0"/>
            </a:avLst>
          </a:prstGeom>
          <a:solidFill>
            <a:srgbClr val="E5EEF5"/>
          </a:solidFill>
          <a:ln w="12700" cap="flat" cmpd="sng" algn="ctr">
            <a:noFill/>
            <a:prstDash val="solid"/>
            <a:miter lim="800000"/>
          </a:ln>
          <a:effectLst>
            <a:outerShdw blurRad="38100" dist="25400" dir="2700000" algn="tl" rotWithShape="0">
              <a:schemeClr val="accent5">
                <a:lumMod val="75000"/>
                <a:alpha val="40000"/>
              </a:schemeClr>
            </a:outerShdw>
          </a:effectLst>
        </p:spPr>
        <p:txBody>
          <a:bodyPr lIns="0" tIns="64800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600" i="0" u="none" strike="noStrike" kern="0" cap="none" spc="0" normalizeH="0" baseline="0" noProof="0" dirty="0">
                <a:ln>
                  <a:noFill/>
                </a:ln>
                <a:solidFill>
                  <a:schemeClr val="accent5">
                    <a:lumMod val="75000"/>
                  </a:schemeClr>
                </a:solidFill>
                <a:effectLst/>
                <a:uLnTx/>
                <a:uFillTx/>
                <a:latin typeface="メイリオ"/>
                <a:ea typeface="メイリオ"/>
                <a:cs typeface="+mn-cs"/>
              </a:rPr>
              <a:t>Yahoo! JAPAN</a:t>
            </a:r>
            <a:r>
              <a:rPr kumimoji="0" lang="ja-JP" altLang="en-US" sz="1600" i="0" u="none" strike="noStrike" kern="0" cap="none" spc="0" normalizeH="0" baseline="0" noProof="0">
                <a:ln>
                  <a:noFill/>
                </a:ln>
                <a:solidFill>
                  <a:schemeClr val="accent5">
                    <a:lumMod val="75000"/>
                  </a:schemeClr>
                </a:solidFill>
                <a:effectLst/>
                <a:uLnTx/>
                <a:uFillTx/>
                <a:latin typeface="メイリオ"/>
                <a:ea typeface="メイリオ"/>
                <a:cs typeface="+mn-cs"/>
              </a:rPr>
              <a:t>の中で記事遷移数が最も高いトップニュース枠</a:t>
            </a:r>
            <a:endParaRPr kumimoji="0" lang="ja-JP" altLang="en-US" sz="1600" i="0" u="none" strike="noStrike" kern="0" cap="none" spc="0" normalizeH="0" baseline="0" noProof="0" dirty="0">
              <a:ln>
                <a:noFill/>
              </a:ln>
              <a:solidFill>
                <a:schemeClr val="accent5">
                  <a:lumMod val="75000"/>
                </a:schemeClr>
              </a:solidFill>
              <a:effectLst/>
              <a:uLnTx/>
              <a:uFillTx/>
              <a:latin typeface="メイリオ"/>
              <a:ea typeface="メイリオ"/>
              <a:cs typeface="+mn-cs"/>
            </a:endParaRPr>
          </a:p>
        </p:txBody>
      </p:sp>
      <p:grpSp>
        <p:nvGrpSpPr>
          <p:cNvPr id="7" name="グループ化 6">
            <a:extLst>
              <a:ext uri="{FF2B5EF4-FFF2-40B4-BE49-F238E27FC236}">
                <a16:creationId xmlns:a16="http://schemas.microsoft.com/office/drawing/2014/main" id="{762CA29B-2C77-AD6B-E9F2-FB92DDF75741}"/>
              </a:ext>
            </a:extLst>
          </p:cNvPr>
          <p:cNvGrpSpPr/>
          <p:nvPr/>
        </p:nvGrpSpPr>
        <p:grpSpPr>
          <a:xfrm>
            <a:off x="4853772" y="3884756"/>
            <a:ext cx="5453235" cy="977859"/>
            <a:chOff x="5102971" y="3802427"/>
            <a:chExt cx="5453235" cy="977859"/>
          </a:xfrm>
        </p:grpSpPr>
        <p:grpSp>
          <p:nvGrpSpPr>
            <p:cNvPr id="8" name="グループ化 7">
              <a:extLst>
                <a:ext uri="{FF2B5EF4-FFF2-40B4-BE49-F238E27FC236}">
                  <a16:creationId xmlns:a16="http://schemas.microsoft.com/office/drawing/2014/main" id="{A6A8D9F7-22B9-5188-5BFA-72A1A284025E}"/>
                </a:ext>
              </a:extLst>
            </p:cNvPr>
            <p:cNvGrpSpPr/>
            <p:nvPr/>
          </p:nvGrpSpPr>
          <p:grpSpPr>
            <a:xfrm>
              <a:off x="5367130" y="3921602"/>
              <a:ext cx="5189076" cy="858684"/>
              <a:chOff x="5507122" y="3936806"/>
              <a:chExt cx="5189076" cy="858684"/>
            </a:xfrm>
          </p:grpSpPr>
          <p:sp>
            <p:nvSpPr>
              <p:cNvPr id="10" name="角丸四角形 41">
                <a:extLst>
                  <a:ext uri="{FF2B5EF4-FFF2-40B4-BE49-F238E27FC236}">
                    <a16:creationId xmlns:a16="http://schemas.microsoft.com/office/drawing/2014/main" id="{7A8C6F7B-76A6-95E9-59E1-6A3B57B83B3C}"/>
                  </a:ext>
                </a:extLst>
              </p:cNvPr>
              <p:cNvSpPr/>
              <p:nvPr/>
            </p:nvSpPr>
            <p:spPr>
              <a:xfrm>
                <a:off x="5507122" y="3936806"/>
                <a:ext cx="5189076" cy="715618"/>
              </a:xfrm>
              <a:prstGeom prst="roundRect">
                <a:avLst/>
              </a:prstGeom>
              <a:solidFill>
                <a:schemeClr val="bg1"/>
              </a:solidFill>
              <a:ln w="9525">
                <a:noFill/>
              </a:ln>
              <a:effectLst>
                <a:outerShdw dist="25400" dir="2700000" algn="tl"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defRPr/>
                </a:pPr>
                <a:r>
                  <a:rPr lang="en" altLang="ja-JP" sz="1400" kern="0" dirty="0">
                    <a:solidFill>
                      <a:schemeClr val="accent3"/>
                    </a:solidFill>
                    <a:latin typeface="Meiryo" panose="020B0604030504040204" pitchFamily="34" charset="-128"/>
                    <a:ea typeface="Meiryo" panose="020B0604030504040204" pitchFamily="34" charset="-128"/>
                  </a:rPr>
                  <a:t>Yahoo!</a:t>
                </a:r>
                <a:r>
                  <a:rPr lang="ja-JP" altLang="en-US" sz="1400" kern="0">
                    <a:solidFill>
                      <a:schemeClr val="accent3"/>
                    </a:solidFill>
                    <a:latin typeface="Meiryo" panose="020B0604030504040204" pitchFamily="34" charset="-128"/>
                    <a:ea typeface="Meiryo" panose="020B0604030504040204" pitchFamily="34" charset="-128"/>
                  </a:rPr>
                  <a:t>ニュース トピックスの情報は</a:t>
                </a:r>
                <a:endParaRPr lang="en-US" altLang="ja-JP" sz="1400" kern="0" dirty="0">
                  <a:solidFill>
                    <a:schemeClr val="accent3"/>
                  </a:solidFill>
                  <a:latin typeface="Meiryo" panose="020B0604030504040204" pitchFamily="34" charset="-128"/>
                  <a:ea typeface="Meiryo" panose="020B0604030504040204" pitchFamily="34" charset="-128"/>
                </a:endParaRPr>
              </a:p>
              <a:p>
                <a:pPr algn="ctr">
                  <a:lnSpc>
                    <a:spcPct val="110000"/>
                  </a:lnSpc>
                  <a:defRPr/>
                </a:pPr>
                <a:r>
                  <a:rPr lang="ja-JP" altLang="en-US" sz="1400" kern="0">
                    <a:solidFill>
                      <a:schemeClr val="accent3"/>
                    </a:solidFill>
                    <a:latin typeface="Meiryo" panose="020B0604030504040204" pitchFamily="34" charset="-128"/>
                    <a:ea typeface="Meiryo" panose="020B0604030504040204" pitchFamily="34" charset="-128"/>
                  </a:rPr>
                  <a:t>あなたにとってどの程度役に立っていますか？</a:t>
                </a:r>
              </a:p>
            </p:txBody>
          </p:sp>
          <p:sp>
            <p:nvSpPr>
              <p:cNvPr id="11" name="三角形 42">
                <a:extLst>
                  <a:ext uri="{FF2B5EF4-FFF2-40B4-BE49-F238E27FC236}">
                    <a16:creationId xmlns:a16="http://schemas.microsoft.com/office/drawing/2014/main" id="{A58D598F-2A3C-A7B9-A727-8E66AC71DDE6}"/>
                  </a:ext>
                </a:extLst>
              </p:cNvPr>
              <p:cNvSpPr/>
              <p:nvPr/>
            </p:nvSpPr>
            <p:spPr>
              <a:xfrm rot="10800000">
                <a:off x="10039280" y="4640498"/>
                <a:ext cx="108000" cy="154992"/>
              </a:xfrm>
              <a:prstGeom prst="triangle">
                <a:avLst/>
              </a:prstGeom>
              <a:solidFill>
                <a:schemeClr val="bg1"/>
              </a:solidFill>
              <a:ln w="9525">
                <a:noFill/>
              </a:ln>
              <a:effectLst>
                <a:outerShdw dist="25400" dir="2700000" algn="tl" rotWithShape="0">
                  <a:schemeClr val="accent5">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9" name="円/楕円 38">
              <a:extLst>
                <a:ext uri="{FF2B5EF4-FFF2-40B4-BE49-F238E27FC236}">
                  <a16:creationId xmlns:a16="http://schemas.microsoft.com/office/drawing/2014/main" id="{5BDD2540-16B0-EACD-2CD4-B27E3889109B}"/>
                </a:ext>
              </a:extLst>
            </p:cNvPr>
            <p:cNvSpPr/>
            <p:nvPr/>
          </p:nvSpPr>
          <p:spPr>
            <a:xfrm>
              <a:off x="5102971" y="3802427"/>
              <a:ext cx="502699" cy="502699"/>
            </a:xfrm>
            <a:prstGeom prst="ellipse">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bg1"/>
                  </a:solidFill>
                  <a:latin typeface="Segoe UI" panose="020B0502040204020203" pitchFamily="34" charset="0"/>
                  <a:cs typeface="Segoe UI" panose="020B0502040204020203" pitchFamily="34" charset="0"/>
                </a:rPr>
                <a:t>Q</a:t>
              </a:r>
              <a:endParaRPr kumimoji="1" lang="ja-JP" altLang="en-US" b="1" dirty="0">
                <a:solidFill>
                  <a:schemeClr val="bg1"/>
                </a:solidFill>
                <a:latin typeface="Segoe UI" panose="020B0502040204020203" pitchFamily="34" charset="0"/>
                <a:cs typeface="Segoe UI" panose="020B0502040204020203" pitchFamily="34" charset="0"/>
              </a:endParaRPr>
            </a:p>
          </p:txBody>
        </p:sp>
      </p:grpSp>
      <p:grpSp>
        <p:nvGrpSpPr>
          <p:cNvPr id="12" name="グループ化 11">
            <a:extLst>
              <a:ext uri="{FF2B5EF4-FFF2-40B4-BE49-F238E27FC236}">
                <a16:creationId xmlns:a16="http://schemas.microsoft.com/office/drawing/2014/main" id="{023D9F13-3578-925D-8B70-292AC700B013}"/>
              </a:ext>
            </a:extLst>
          </p:cNvPr>
          <p:cNvGrpSpPr/>
          <p:nvPr/>
        </p:nvGrpSpPr>
        <p:grpSpPr>
          <a:xfrm>
            <a:off x="4691363" y="4219269"/>
            <a:ext cx="5803208" cy="1953959"/>
            <a:chOff x="5229814" y="4136290"/>
            <a:chExt cx="5915137" cy="1953959"/>
          </a:xfrm>
        </p:grpSpPr>
        <p:graphicFrame>
          <p:nvGraphicFramePr>
            <p:cNvPr id="13" name="グラフ 12">
              <a:extLst>
                <a:ext uri="{FF2B5EF4-FFF2-40B4-BE49-F238E27FC236}">
                  <a16:creationId xmlns:a16="http://schemas.microsoft.com/office/drawing/2014/main" id="{E2F779FF-8FA3-A980-E7CE-7BDC4A6F737A}"/>
                </a:ext>
              </a:extLst>
            </p:cNvPr>
            <p:cNvGraphicFramePr/>
            <p:nvPr/>
          </p:nvGraphicFramePr>
          <p:xfrm>
            <a:off x="5229814" y="4136290"/>
            <a:ext cx="5915137" cy="1953959"/>
          </p:xfrm>
          <a:graphic>
            <a:graphicData uri="http://schemas.openxmlformats.org/drawingml/2006/chart">
              <c:chart xmlns:c="http://schemas.openxmlformats.org/drawingml/2006/chart" xmlns:r="http://schemas.openxmlformats.org/officeDocument/2006/relationships" r:id="rId4"/>
            </a:graphicData>
          </a:graphic>
        </p:graphicFrame>
        <p:sp>
          <p:nvSpPr>
            <p:cNvPr id="14" name="テキスト ボックス 13">
              <a:extLst>
                <a:ext uri="{FF2B5EF4-FFF2-40B4-BE49-F238E27FC236}">
                  <a16:creationId xmlns:a16="http://schemas.microsoft.com/office/drawing/2014/main" id="{DE95ABF0-7BB3-DD56-0BFC-2DCF59E4057D}"/>
                </a:ext>
              </a:extLst>
            </p:cNvPr>
            <p:cNvSpPr txBox="1"/>
            <p:nvPr/>
          </p:nvSpPr>
          <p:spPr>
            <a:xfrm>
              <a:off x="10284212" y="4984721"/>
              <a:ext cx="713657" cy="341953"/>
            </a:xfrm>
            <a:prstGeom prst="rect">
              <a:avLst/>
            </a:prstGeom>
            <a:noFill/>
          </p:spPr>
          <p:txBody>
            <a:bodyPr wrap="none" rtlCol="0">
              <a:spAutoFit/>
            </a:bodyPr>
            <a:lstStyle/>
            <a:p>
              <a:pPr algn="dist">
                <a:lnSpc>
                  <a:spcPct val="110000"/>
                </a:lnSpc>
                <a:defRPr/>
              </a:pPr>
              <a:r>
                <a:rPr lang="en-US" altLang="ja-JP" sz="1600" b="1" kern="0" dirty="0">
                  <a:solidFill>
                    <a:srgbClr val="212121">
                      <a:lumMod val="90000"/>
                      <a:lumOff val="10000"/>
                    </a:srgbClr>
                  </a:solidFill>
                  <a:latin typeface="Segoe UI" panose="020B0502040204020203" pitchFamily="34" charset="0"/>
                  <a:cs typeface="Segoe UI" panose="020B0502040204020203" pitchFamily="34" charset="0"/>
                </a:rPr>
                <a:t>14.9</a:t>
              </a:r>
              <a:r>
                <a:rPr lang="en-US" altLang="ja-JP" sz="1050" b="1" kern="0" dirty="0">
                  <a:solidFill>
                    <a:srgbClr val="212121">
                      <a:lumMod val="90000"/>
                      <a:lumOff val="10000"/>
                    </a:srgbClr>
                  </a:solidFill>
                  <a:latin typeface="Segoe UI" panose="020B0502040204020203" pitchFamily="34" charset="0"/>
                  <a:cs typeface="Segoe UI" panose="020B0502040204020203" pitchFamily="34" charset="0"/>
                </a:rPr>
                <a:t>%</a:t>
              </a:r>
              <a:endParaRPr lang="ja-JP" altLang="en-US" sz="1050" b="1" kern="0" dirty="0">
                <a:solidFill>
                  <a:srgbClr val="212121">
                    <a:lumMod val="90000"/>
                    <a:lumOff val="10000"/>
                  </a:srgbClr>
                </a:solidFill>
                <a:latin typeface="Segoe UI" panose="020B0502040204020203" pitchFamily="34" charset="0"/>
                <a:cs typeface="Segoe UI" panose="020B0502040204020203" pitchFamily="34" charset="0"/>
              </a:endParaRPr>
            </a:p>
          </p:txBody>
        </p:sp>
        <p:sp>
          <p:nvSpPr>
            <p:cNvPr id="15" name="テキスト ボックス 14">
              <a:extLst>
                <a:ext uri="{FF2B5EF4-FFF2-40B4-BE49-F238E27FC236}">
                  <a16:creationId xmlns:a16="http://schemas.microsoft.com/office/drawing/2014/main" id="{8DF8B6BA-9084-7C90-5C6E-001245980B82}"/>
                </a:ext>
              </a:extLst>
            </p:cNvPr>
            <p:cNvSpPr txBox="1"/>
            <p:nvPr/>
          </p:nvSpPr>
          <p:spPr>
            <a:xfrm>
              <a:off x="7192751" y="4940253"/>
              <a:ext cx="915635" cy="404341"/>
            </a:xfrm>
            <a:prstGeom prst="rect">
              <a:avLst/>
            </a:prstGeom>
            <a:noFill/>
          </p:spPr>
          <p:txBody>
            <a:bodyPr wrap="none" rtlCol="0">
              <a:spAutoFit/>
            </a:bodyPr>
            <a:lstStyle/>
            <a:p>
              <a:pPr algn="ctr">
                <a:lnSpc>
                  <a:spcPct val="110000"/>
                </a:lnSpc>
                <a:defRPr/>
              </a:pPr>
              <a:r>
                <a:rPr lang="en-US" altLang="ja-JP" sz="2000" b="1" kern="0" spc="100" dirty="0">
                  <a:solidFill>
                    <a:srgbClr val="FFFFFF"/>
                  </a:solidFill>
                  <a:latin typeface="Segoe UI" panose="020B0502040204020203" pitchFamily="34" charset="0"/>
                  <a:cs typeface="Segoe UI" panose="020B0502040204020203" pitchFamily="34" charset="0"/>
                </a:rPr>
                <a:t>85.1</a:t>
              </a:r>
              <a:r>
                <a:rPr lang="en-US" altLang="ja-JP" sz="1400" b="1" kern="0" spc="100" dirty="0">
                  <a:solidFill>
                    <a:srgbClr val="FFFFFF"/>
                  </a:solidFill>
                  <a:latin typeface="Segoe UI" panose="020B0502040204020203" pitchFamily="34" charset="0"/>
                  <a:cs typeface="Segoe UI" panose="020B0502040204020203" pitchFamily="34" charset="0"/>
                </a:rPr>
                <a:t>%</a:t>
              </a:r>
              <a:endParaRPr lang="ja-JP" altLang="en-US" sz="1400" b="1" kern="0" spc="100" dirty="0">
                <a:solidFill>
                  <a:srgbClr val="FFFFFF"/>
                </a:solidFill>
                <a:latin typeface="Segoe UI" panose="020B0502040204020203" pitchFamily="34" charset="0"/>
                <a:cs typeface="Segoe UI" panose="020B0502040204020203" pitchFamily="34" charset="0"/>
              </a:endParaRPr>
            </a:p>
          </p:txBody>
        </p:sp>
      </p:grpSp>
      <p:sp>
        <p:nvSpPr>
          <p:cNvPr id="16" name="テキスト ボックス 15">
            <a:extLst>
              <a:ext uri="{FF2B5EF4-FFF2-40B4-BE49-F238E27FC236}">
                <a16:creationId xmlns:a16="http://schemas.microsoft.com/office/drawing/2014/main" id="{83181AE5-4ACF-07AD-3CA3-289DE3DCECD4}"/>
              </a:ext>
            </a:extLst>
          </p:cNvPr>
          <p:cNvSpPr txBox="1"/>
          <p:nvPr/>
        </p:nvSpPr>
        <p:spPr>
          <a:xfrm>
            <a:off x="5178739" y="2589871"/>
            <a:ext cx="4803303" cy="502699"/>
          </a:xfrm>
          <a:prstGeom prst="roundRect">
            <a:avLst>
              <a:gd name="adj" fmla="val 50000"/>
            </a:avLst>
          </a:prstGeom>
          <a:solidFill>
            <a:schemeClr val="bg1"/>
          </a:solidFill>
          <a:ln w="6350" cap="flat">
            <a:solidFill>
              <a:schemeClr val="accent5"/>
            </a:solid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72000" rIns="216000" bIns="36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600" b="1" i="0" u="none" strike="noStrike" kern="0" cap="none" spc="0" normalizeH="0" baseline="0" noProof="0" dirty="0">
                <a:ln>
                  <a:noFill/>
                </a:ln>
                <a:solidFill>
                  <a:schemeClr val="accent5">
                    <a:lumMod val="75000"/>
                  </a:schemeClr>
                </a:solidFill>
                <a:effectLst/>
                <a:uLnTx/>
                <a:uFillTx/>
                <a:latin typeface="Meiryo" panose="020B0604030504040204" pitchFamily="34" charset="-128"/>
                <a:ea typeface="Meiryo" panose="020B0604030504040204" pitchFamily="34" charset="-128"/>
              </a:rPr>
              <a:t>Yahoo!</a:t>
            </a:r>
            <a:r>
              <a:rPr kumimoji="0" lang="ja-JP" altLang="en-US" sz="1600" b="1" i="0" u="none" strike="noStrike" kern="0" cap="none" spc="0" normalizeH="0" baseline="0" noProof="0">
                <a:ln>
                  <a:noFill/>
                </a:ln>
                <a:solidFill>
                  <a:schemeClr val="accent5">
                    <a:lumMod val="75000"/>
                  </a:schemeClr>
                </a:solidFill>
                <a:effectLst/>
                <a:uLnTx/>
                <a:uFillTx/>
                <a:latin typeface="Meiryo" panose="020B0604030504040204" pitchFamily="34" charset="-128"/>
                <a:ea typeface="Meiryo" panose="020B0604030504040204" pitchFamily="34" charset="-128"/>
              </a:rPr>
              <a:t>ニュース トピックス</a:t>
            </a:r>
          </a:p>
        </p:txBody>
      </p:sp>
      <p:pic>
        <p:nvPicPr>
          <p:cNvPr id="17" name="図 16">
            <a:extLst>
              <a:ext uri="{FF2B5EF4-FFF2-40B4-BE49-F238E27FC236}">
                <a16:creationId xmlns:a16="http://schemas.microsoft.com/office/drawing/2014/main" id="{7AA35D73-6B87-9755-C052-41E5BCAEB6C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100" t="12961" r="1378" b="69756"/>
          <a:stretch/>
        </p:blipFill>
        <p:spPr>
          <a:xfrm>
            <a:off x="1283261" y="3662321"/>
            <a:ext cx="2314073" cy="2461212"/>
          </a:xfrm>
          <a:prstGeom prst="rect">
            <a:avLst/>
          </a:prstGeom>
          <a:ln w="15875">
            <a:solidFill>
              <a:schemeClr val="accent5"/>
            </a:solidFill>
          </a:ln>
          <a:effectLst>
            <a:outerShdw dist="25400" dir="2700000" algn="tl" rotWithShape="0">
              <a:schemeClr val="accent5">
                <a:lumMod val="75000"/>
                <a:alpha val="40000"/>
              </a:schemeClr>
            </a:outerShdw>
          </a:effectLst>
        </p:spPr>
      </p:pic>
      <p:cxnSp>
        <p:nvCxnSpPr>
          <p:cNvPr id="18" name="直線矢印コネクタ 17">
            <a:extLst>
              <a:ext uri="{FF2B5EF4-FFF2-40B4-BE49-F238E27FC236}">
                <a16:creationId xmlns:a16="http://schemas.microsoft.com/office/drawing/2014/main" id="{EB31A79F-935C-4B79-61F0-663FE9FA26E3}"/>
              </a:ext>
            </a:extLst>
          </p:cNvPr>
          <p:cNvCxnSpPr>
            <a:cxnSpLocks/>
          </p:cNvCxnSpPr>
          <p:nvPr/>
        </p:nvCxnSpPr>
        <p:spPr>
          <a:xfrm>
            <a:off x="3648413" y="4466992"/>
            <a:ext cx="656038" cy="0"/>
          </a:xfrm>
          <a:prstGeom prst="straightConnector1">
            <a:avLst/>
          </a:prstGeom>
          <a:ln w="50800" cap="rnd">
            <a:solidFill>
              <a:schemeClr val="accent5"/>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1808877F-BB3F-1F07-C6A2-689E52659689}"/>
              </a:ext>
            </a:extLst>
          </p:cNvPr>
          <p:cNvSpPr/>
          <p:nvPr/>
        </p:nvSpPr>
        <p:spPr>
          <a:xfrm>
            <a:off x="9368707" y="6369162"/>
            <a:ext cx="1673535" cy="152349"/>
          </a:xfrm>
          <a:prstGeom prst="rect">
            <a:avLst/>
          </a:prstGeom>
        </p:spPr>
        <p:txBody>
          <a:bodyPr wrap="none" lIns="0" tIns="0" rIns="0" bIns="0" anchor="t">
            <a:spAutoFit/>
          </a:bodyPr>
          <a:lstStyle/>
          <a:p>
            <a:pPr>
              <a:lnSpc>
                <a:spcPct val="110000"/>
              </a:lnSpc>
              <a:defRPr/>
            </a:pPr>
            <a:r>
              <a:rPr kumimoji="0" lang="ja-JP" altLang="en-US" sz="900" kern="0">
                <a:solidFill>
                  <a:schemeClr val="bg2">
                    <a:lumMod val="75000"/>
                  </a:schemeClr>
                </a:solidFill>
                <a:latin typeface="Meiryo"/>
                <a:ea typeface="Meiryo"/>
              </a:rPr>
              <a:t>出展：ヤフー自社調査（</a:t>
            </a:r>
            <a:r>
              <a:rPr kumimoji="0" lang="en-US" altLang="ja-JP" sz="900" kern="0">
                <a:solidFill>
                  <a:schemeClr val="bg2">
                    <a:lumMod val="75000"/>
                  </a:schemeClr>
                </a:solidFill>
                <a:latin typeface="Meiryo"/>
                <a:ea typeface="Meiryo"/>
              </a:rPr>
              <a:t>2018</a:t>
            </a:r>
            <a:r>
              <a:rPr kumimoji="0" lang="ja-JP" altLang="en-US" sz="900" kern="0">
                <a:solidFill>
                  <a:schemeClr val="bg2">
                    <a:lumMod val="75000"/>
                  </a:schemeClr>
                </a:solidFill>
                <a:latin typeface="Meiryo"/>
                <a:ea typeface="Meiryo"/>
              </a:rPr>
              <a:t>）</a:t>
            </a:r>
          </a:p>
        </p:txBody>
      </p:sp>
      <p:sp>
        <p:nvSpPr>
          <p:cNvPr id="20" name="テキスト ボックス 19">
            <a:extLst>
              <a:ext uri="{FF2B5EF4-FFF2-40B4-BE49-F238E27FC236}">
                <a16:creationId xmlns:a16="http://schemas.microsoft.com/office/drawing/2014/main" id="{C2C88130-5DD7-8455-F5D2-1575D3EDDC0A}"/>
              </a:ext>
            </a:extLst>
          </p:cNvPr>
          <p:cNvSpPr txBox="1"/>
          <p:nvPr/>
        </p:nvSpPr>
        <p:spPr>
          <a:xfrm>
            <a:off x="430307" y="1048523"/>
            <a:ext cx="11557174" cy="800219"/>
          </a:xfrm>
          <a:prstGeom prst="rect">
            <a:avLst/>
          </a:prstGeom>
          <a:noFill/>
        </p:spPr>
        <p:txBody>
          <a:bodyPr wrap="square">
            <a:spAutoFit/>
          </a:bodyPr>
          <a:lstStyle/>
          <a:p>
            <a:pPr>
              <a:lnSpc>
                <a:spcPct val="150000"/>
              </a:lnSpc>
            </a:pP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rPr>
              <a:t>Yahoo!</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rPr>
              <a:t>ニュース トピックス ＝</a:t>
            </a: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rPr>
              <a:t>Yahoo!</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rPr>
              <a:t>ニュースのトップニュース枠</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endParaRPr>
          </a:p>
          <a:p>
            <a:pPr>
              <a:lnSpc>
                <a:spcPct val="150000"/>
              </a:lnSpc>
            </a:pPr>
            <a:r>
              <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rPr>
              <a:t>Yahoo!</a:t>
            </a:r>
            <a:r>
              <a:rPr kumimoji="0" lang="ja-JP" altLang="en-US"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rPr>
              <a:t>ニュースのユーザーが最も注目している枠であり、一度にリーチがとれて記事をよみこませるのに最適な広告枠です。</a:t>
            </a:r>
            <a:endParaRPr kumimoji="0" lang="en-US" altLang="ja-JP" sz="1600" b="1" kern="0" dirty="0">
              <a:solidFill>
                <a:schemeClr val="tx1">
                  <a:lumMod val="65000"/>
                  <a:lumOff val="35000"/>
                </a:schemeClr>
              </a:solidFill>
              <a:latin typeface="メイリオ" panose="020B0604030504040204" pitchFamily="50" charset="-128"/>
              <a:ea typeface="メイリオ" panose="020B0604030504040204" pitchFamily="50" charset="-128"/>
              <a:cs typeface="Calibri" panose="020F0502020204030204"/>
            </a:endParaRPr>
          </a:p>
        </p:txBody>
      </p:sp>
      <p:sp>
        <p:nvSpPr>
          <p:cNvPr id="21" name="正方形/長方形 20">
            <a:extLst>
              <a:ext uri="{FF2B5EF4-FFF2-40B4-BE49-F238E27FC236}">
                <a16:creationId xmlns:a16="http://schemas.microsoft.com/office/drawing/2014/main" id="{E7B8A610-B28D-6E9E-020F-551CA08BBE44}"/>
              </a:ext>
            </a:extLst>
          </p:cNvPr>
          <p:cNvSpPr/>
          <p:nvPr/>
        </p:nvSpPr>
        <p:spPr>
          <a:xfrm>
            <a:off x="1644502" y="4061637"/>
            <a:ext cx="1601972" cy="21973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800" b="1" dirty="0">
                <a:solidFill>
                  <a:schemeClr val="tx1"/>
                </a:solidFill>
              </a:rPr>
              <a:t>日本人史上最年少金メダル</a:t>
            </a:r>
          </a:p>
        </p:txBody>
      </p:sp>
      <p:sp>
        <p:nvSpPr>
          <p:cNvPr id="22" name="正方形/長方形 21">
            <a:extLst>
              <a:ext uri="{FF2B5EF4-FFF2-40B4-BE49-F238E27FC236}">
                <a16:creationId xmlns:a16="http://schemas.microsoft.com/office/drawing/2014/main" id="{283C8001-DC86-D9B6-8367-DB915F6D2138}"/>
              </a:ext>
            </a:extLst>
          </p:cNvPr>
          <p:cNvSpPr/>
          <p:nvPr/>
        </p:nvSpPr>
        <p:spPr>
          <a:xfrm>
            <a:off x="1775636" y="5660066"/>
            <a:ext cx="1601972" cy="21973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800" b="1" dirty="0">
                <a:solidFill>
                  <a:schemeClr val="tx1"/>
                </a:solidFill>
              </a:rPr>
              <a:t>五輪っぽいタイトル</a:t>
            </a:r>
          </a:p>
        </p:txBody>
      </p:sp>
    </p:spTree>
    <p:extLst>
      <p:ext uri="{BB962C8B-B14F-4D97-AF65-F5344CB8AC3E}">
        <p14:creationId xmlns:p14="http://schemas.microsoft.com/office/powerpoint/2010/main" val="37730553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17235B5-CF9D-6B01-4528-71E07404DC79}"/>
              </a:ext>
            </a:extLst>
          </p:cNvPr>
          <p:cNvSpPr>
            <a:spLocks noGrp="1"/>
          </p:cNvSpPr>
          <p:nvPr>
            <p:ph type="body" sz="quarter" idx="10"/>
          </p:nvPr>
        </p:nvSpPr>
        <p:spPr>
          <a:xfrm>
            <a:off x="479425" y="252000"/>
            <a:ext cx="8640911" cy="335028"/>
          </a:xfrm>
        </p:spPr>
        <p:txBody>
          <a:bodyPr/>
          <a:lstStyle/>
          <a:p>
            <a:r>
              <a:rPr lang="en-US" altLang="ja-JP" dirty="0"/>
              <a:t>【</a:t>
            </a:r>
            <a:r>
              <a:rPr lang="ja-JP" altLang="en-US" dirty="0"/>
              <a:t>ユースケース</a:t>
            </a:r>
            <a:r>
              <a:rPr lang="en-US" altLang="ja-JP" dirty="0"/>
              <a:t>】 Yahoo! JAPAN</a:t>
            </a:r>
            <a:r>
              <a:rPr lang="ja-JP" altLang="en-US" dirty="0"/>
              <a:t> </a:t>
            </a:r>
            <a:r>
              <a:rPr kumimoji="1" lang="ja-JP" altLang="en-US" dirty="0"/>
              <a:t>トピックス</a:t>
            </a:r>
            <a:r>
              <a:rPr kumimoji="1" lang="en-US" altLang="ja-JP" dirty="0"/>
              <a:t>PR</a:t>
            </a:r>
            <a:r>
              <a:rPr kumimoji="1" lang="ja-JP" altLang="en-US" dirty="0"/>
              <a:t>　ユースケース</a:t>
            </a:r>
          </a:p>
        </p:txBody>
      </p:sp>
      <p:sp>
        <p:nvSpPr>
          <p:cNvPr id="3" name="テキスト ボックス 2">
            <a:extLst>
              <a:ext uri="{FF2B5EF4-FFF2-40B4-BE49-F238E27FC236}">
                <a16:creationId xmlns:a16="http://schemas.microsoft.com/office/drawing/2014/main" id="{1D12E732-BDF5-492C-3F70-814043482C39}"/>
              </a:ext>
            </a:extLst>
          </p:cNvPr>
          <p:cNvSpPr txBox="1"/>
          <p:nvPr/>
        </p:nvSpPr>
        <p:spPr>
          <a:xfrm>
            <a:off x="6244856" y="2423377"/>
            <a:ext cx="5584255" cy="4035348"/>
          </a:xfrm>
          <a:prstGeom prst="rect">
            <a:avLst/>
          </a:prstGeom>
          <a:solidFill>
            <a:schemeClr val="bg1">
              <a:lumMod val="95000"/>
            </a:schemeClr>
          </a:solidFill>
          <a:ln>
            <a:noFill/>
          </a:ln>
          <a:effectLst>
            <a:outerShdw dist="25400" dir="2700000" algn="tl" rotWithShape="0">
              <a:schemeClr val="tx1">
                <a:alpha val="40000"/>
              </a:schemeClr>
            </a:outerShdw>
          </a:effectLst>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 name="テキスト ボックス 3">
            <a:extLst>
              <a:ext uri="{FF2B5EF4-FFF2-40B4-BE49-F238E27FC236}">
                <a16:creationId xmlns:a16="http://schemas.microsoft.com/office/drawing/2014/main" id="{5A314DEF-3F0A-49C6-DFB6-C8EF0F0168EB}"/>
              </a:ext>
            </a:extLst>
          </p:cNvPr>
          <p:cNvSpPr txBox="1"/>
          <p:nvPr/>
        </p:nvSpPr>
        <p:spPr>
          <a:xfrm>
            <a:off x="653214" y="2428647"/>
            <a:ext cx="5301019" cy="4035348"/>
          </a:xfrm>
          <a:prstGeom prst="rect">
            <a:avLst/>
          </a:prstGeom>
          <a:solidFill>
            <a:schemeClr val="bg1">
              <a:lumMod val="95000"/>
            </a:schemeClr>
          </a:solidFill>
          <a:ln>
            <a:noFill/>
          </a:ln>
          <a:effectLst>
            <a:outerShdw dist="25400" dir="2700000" algn="tl" rotWithShape="0">
              <a:schemeClr val="tx1">
                <a:alpha val="40000"/>
              </a:schemeClr>
            </a:outerShdw>
          </a:effectLst>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1" lang="ja-JP" altLang="en-US" sz="14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5" name="フリーフォーム 6">
            <a:extLst>
              <a:ext uri="{FF2B5EF4-FFF2-40B4-BE49-F238E27FC236}">
                <a16:creationId xmlns:a16="http://schemas.microsoft.com/office/drawing/2014/main" id="{2F45D7CB-244C-E639-16AB-B681F4F1DD27}"/>
              </a:ext>
            </a:extLst>
          </p:cNvPr>
          <p:cNvSpPr/>
          <p:nvPr/>
        </p:nvSpPr>
        <p:spPr>
          <a:xfrm>
            <a:off x="992285" y="2069542"/>
            <a:ext cx="4621706" cy="560083"/>
          </a:xfrm>
          <a:custGeom>
            <a:avLst/>
            <a:gdLst>
              <a:gd name="connsiteX0" fmla="*/ 0 w 5323056"/>
              <a:gd name="connsiteY0" fmla="*/ 0 h 647989"/>
              <a:gd name="connsiteX1" fmla="*/ 5323056 w 5323056"/>
              <a:gd name="connsiteY1" fmla="*/ 0 h 647989"/>
              <a:gd name="connsiteX2" fmla="*/ 5323056 w 5323056"/>
              <a:gd name="connsiteY2" fmla="*/ 547297 h 647989"/>
              <a:gd name="connsiteX3" fmla="*/ 2719929 w 5323056"/>
              <a:gd name="connsiteY3" fmla="*/ 547297 h 647989"/>
              <a:gd name="connsiteX4" fmla="*/ 2661528 w 5323056"/>
              <a:gd name="connsiteY4" fmla="*/ 647989 h 647989"/>
              <a:gd name="connsiteX5" fmla="*/ 2603127 w 5323056"/>
              <a:gd name="connsiteY5" fmla="*/ 547297 h 647989"/>
              <a:gd name="connsiteX6" fmla="*/ 0 w 5323056"/>
              <a:gd name="connsiteY6" fmla="*/ 547297 h 64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056" h="647989">
                <a:moveTo>
                  <a:pt x="0" y="0"/>
                </a:moveTo>
                <a:lnTo>
                  <a:pt x="5323056" y="0"/>
                </a:lnTo>
                <a:lnTo>
                  <a:pt x="5323056" y="547297"/>
                </a:lnTo>
                <a:lnTo>
                  <a:pt x="2719929" y="547297"/>
                </a:lnTo>
                <a:lnTo>
                  <a:pt x="2661528" y="647989"/>
                </a:lnTo>
                <a:lnTo>
                  <a:pt x="2603127" y="547297"/>
                </a:lnTo>
                <a:lnTo>
                  <a:pt x="0" y="547297"/>
                </a:lnTo>
                <a:close/>
              </a:path>
            </a:pathLst>
          </a:custGeom>
          <a:solidFill>
            <a:schemeClr val="bg1"/>
          </a:solidFill>
          <a:ln w="22225">
            <a:solidFill>
              <a:schemeClr val="tx2"/>
            </a:solidFill>
            <a:round/>
          </a:ln>
        </p:spPr>
        <p:style>
          <a:lnRef idx="2">
            <a:schemeClr val="accent1">
              <a:shade val="15000"/>
            </a:schemeClr>
          </a:lnRef>
          <a:fillRef idx="1">
            <a:schemeClr val="accent1"/>
          </a:fillRef>
          <a:effectRef idx="0">
            <a:schemeClr val="accent1"/>
          </a:effectRef>
          <a:fontRef idx="minor">
            <a:schemeClr val="lt1"/>
          </a:fontRef>
        </p:style>
        <p:txBody>
          <a:bodyPr wrap="square" tIns="0" bIns="72000" rtlCol="0" anchor="ctr">
            <a:noAutofit/>
          </a:bodyPr>
          <a:lstStyle/>
          <a:p>
            <a:pPr algn="ctr"/>
            <a:r>
              <a:rPr kumimoji="1" lang="ja-JP" altLang="en-US" sz="14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ユースケース</a:t>
            </a:r>
            <a:endParaRPr kumimoji="1" lang="ja-JP" altLang="en-US" sz="1200" dirty="0">
              <a:solidFill>
                <a:schemeClr val="tx2"/>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8132130C-3425-DA6F-51B0-AFA6AE48FB7B}"/>
              </a:ext>
            </a:extLst>
          </p:cNvPr>
          <p:cNvSpPr txBox="1"/>
          <p:nvPr/>
        </p:nvSpPr>
        <p:spPr>
          <a:xfrm>
            <a:off x="590517" y="1109888"/>
            <a:ext cx="11233149" cy="707886"/>
          </a:xfrm>
          <a:prstGeom prst="rect">
            <a:avLst/>
          </a:prstGeom>
          <a:noFill/>
        </p:spPr>
        <p:txBody>
          <a:bodyPr wrap="square" lIns="0" tIns="0" rIns="0" bIns="0" rtlCol="0">
            <a:spAutoFit/>
          </a:bodyPr>
          <a:lstStyle/>
          <a:p>
            <a:pPr>
              <a:lnSpc>
                <a:spcPct val="150000"/>
              </a:lnSpc>
            </a:pPr>
            <a:r>
              <a:rPr lang="en-US" altLang="ja-JP" sz="1600" b="1" dirty="0">
                <a:solidFill>
                  <a:schemeClr val="accent3"/>
                </a:solidFill>
                <a:latin typeface="メイリオ" panose="020B0604030504040204" pitchFamily="50" charset="-128"/>
                <a:ea typeface="メイリオ" panose="020B0604030504040204" pitchFamily="50" charset="-128"/>
              </a:rPr>
              <a:t>Yahoo! JAPAN</a:t>
            </a:r>
            <a:r>
              <a:rPr lang="ja-JP" altLang="en-US" sz="1600" b="1" dirty="0">
                <a:solidFill>
                  <a:schemeClr val="accent3"/>
                </a:solidFill>
                <a:latin typeface="メイリオ" panose="020B0604030504040204" pitchFamily="50" charset="-128"/>
                <a:ea typeface="メイリオ" panose="020B0604030504040204" pitchFamily="50" charset="-128"/>
              </a:rPr>
              <a:t>トップページで最も注目度の高いニューストピックス欄での</a:t>
            </a:r>
            <a:r>
              <a:rPr lang="en-US" altLang="ja-JP" sz="1600" b="1" dirty="0">
                <a:solidFill>
                  <a:schemeClr val="accent3"/>
                </a:solidFill>
                <a:latin typeface="メイリオ" panose="020B0604030504040204" pitchFamily="50" charset="-128"/>
                <a:ea typeface="メイリオ" panose="020B0604030504040204" pitchFamily="50" charset="-128"/>
              </a:rPr>
              <a:t>PR</a:t>
            </a:r>
            <a:r>
              <a:rPr lang="ja-JP" altLang="en-US" sz="1600" b="1" dirty="0">
                <a:solidFill>
                  <a:schemeClr val="accent3"/>
                </a:solidFill>
                <a:latin typeface="メイリオ" panose="020B0604030504040204" pitchFamily="50" charset="-128"/>
                <a:ea typeface="メイリオ" panose="020B0604030504040204" pitchFamily="50" charset="-128"/>
              </a:rPr>
              <a:t>はユーザーの目に留まりやすく</a:t>
            </a:r>
            <a:endParaRPr lang="en-US" altLang="ja-JP" sz="1600" b="1" dirty="0">
              <a:solidFill>
                <a:schemeClr val="accent3"/>
              </a:solidFill>
              <a:latin typeface="メイリオ" panose="020B0604030504040204" pitchFamily="50" charset="-128"/>
              <a:ea typeface="メイリオ" panose="020B0604030504040204" pitchFamily="50" charset="-128"/>
            </a:endParaRPr>
          </a:p>
          <a:p>
            <a:pPr>
              <a:lnSpc>
                <a:spcPct val="150000"/>
              </a:lnSpc>
            </a:pPr>
            <a:r>
              <a:rPr lang="ja-JP" altLang="en-US" sz="1600" b="1" dirty="0">
                <a:solidFill>
                  <a:schemeClr val="accent3"/>
                </a:solidFill>
                <a:latin typeface="メイリオ" panose="020B0604030504040204" pitchFamily="50" charset="-128"/>
                <a:ea typeface="メイリオ" panose="020B0604030504040204" pitchFamily="50" charset="-128"/>
              </a:rPr>
              <a:t>ユーザーに届けたい内容の記事を読みこませることで、深く内容の理解を促進することが可能です。</a:t>
            </a:r>
            <a:endParaRPr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B2EE6D23-F8E0-097D-5586-75A2D9CC5DAB}"/>
              </a:ext>
            </a:extLst>
          </p:cNvPr>
          <p:cNvSpPr txBox="1"/>
          <p:nvPr/>
        </p:nvSpPr>
        <p:spPr>
          <a:xfrm>
            <a:off x="1089828" y="2786138"/>
            <a:ext cx="4552516" cy="646331"/>
          </a:xfrm>
          <a:prstGeom prst="rect">
            <a:avLst/>
          </a:prstGeom>
          <a:noFill/>
        </p:spPr>
        <p:txBody>
          <a:bodyPr wrap="square" rtlCol="0">
            <a:spAutoFit/>
          </a:bodyPr>
          <a:lstStyle/>
          <a:p>
            <a:pPr algn="ctr"/>
            <a:r>
              <a:rPr lang="ja-JP" altLang="en-US" sz="3600" b="1" dirty="0">
                <a:solidFill>
                  <a:srgbClr val="002060"/>
                </a:solidFill>
              </a:rPr>
              <a:t>大会開催日・終了日</a:t>
            </a:r>
            <a:endParaRPr kumimoji="1" lang="ja-JP" altLang="en-US" sz="3600" b="1" dirty="0">
              <a:solidFill>
                <a:srgbClr val="002060"/>
              </a:solidFill>
            </a:endParaRPr>
          </a:p>
        </p:txBody>
      </p:sp>
      <p:sp>
        <p:nvSpPr>
          <p:cNvPr id="8" name="テキスト ボックス 7">
            <a:extLst>
              <a:ext uri="{FF2B5EF4-FFF2-40B4-BE49-F238E27FC236}">
                <a16:creationId xmlns:a16="http://schemas.microsoft.com/office/drawing/2014/main" id="{4A498CE5-5B7B-88AA-18BC-E4A5BE2BE85F}"/>
              </a:ext>
            </a:extLst>
          </p:cNvPr>
          <p:cNvSpPr txBox="1"/>
          <p:nvPr/>
        </p:nvSpPr>
        <p:spPr>
          <a:xfrm>
            <a:off x="7004701" y="2764480"/>
            <a:ext cx="4209103" cy="646331"/>
          </a:xfrm>
          <a:prstGeom prst="rect">
            <a:avLst/>
          </a:prstGeom>
          <a:noFill/>
        </p:spPr>
        <p:txBody>
          <a:bodyPr wrap="square" rtlCol="0">
            <a:spAutoFit/>
          </a:bodyPr>
          <a:lstStyle/>
          <a:p>
            <a:pPr algn="ctr"/>
            <a:r>
              <a:rPr lang="ja-JP" altLang="en-US" sz="3600" b="1" dirty="0">
                <a:solidFill>
                  <a:srgbClr val="002060"/>
                </a:solidFill>
              </a:rPr>
              <a:t>メダル期待の試合</a:t>
            </a:r>
            <a:endParaRPr kumimoji="1" lang="ja-JP" altLang="en-US" sz="3600" b="1" dirty="0">
              <a:solidFill>
                <a:srgbClr val="002060"/>
              </a:solidFill>
            </a:endParaRPr>
          </a:p>
        </p:txBody>
      </p:sp>
      <p:sp>
        <p:nvSpPr>
          <p:cNvPr id="9" name="テキスト ボックス 8">
            <a:extLst>
              <a:ext uri="{FF2B5EF4-FFF2-40B4-BE49-F238E27FC236}">
                <a16:creationId xmlns:a16="http://schemas.microsoft.com/office/drawing/2014/main" id="{6B5074CF-D6FE-EC41-A455-9E77B592EFE4}"/>
              </a:ext>
            </a:extLst>
          </p:cNvPr>
          <p:cNvSpPr txBox="1"/>
          <p:nvPr/>
        </p:nvSpPr>
        <p:spPr>
          <a:xfrm>
            <a:off x="880013" y="5074369"/>
            <a:ext cx="4967895" cy="857158"/>
          </a:xfrm>
          <a:prstGeom prst="rect">
            <a:avLst/>
          </a:prstGeom>
          <a:noFill/>
        </p:spPr>
        <p:txBody>
          <a:bodyPr wrap="square" rtlCol="0">
            <a:spAutoFit/>
          </a:bodyPr>
          <a:lstStyle/>
          <a:p>
            <a:pPr algn="ctr">
              <a:lnSpc>
                <a:spcPct val="120000"/>
              </a:lnSpc>
            </a:pPr>
            <a:r>
              <a:rPr lang="ja-JP" altLang="en-US" sz="1400" dirty="0">
                <a:solidFill>
                  <a:schemeClr val="tx1">
                    <a:lumMod val="75000"/>
                    <a:lumOff val="25000"/>
                  </a:schemeClr>
                </a:solidFill>
              </a:rPr>
              <a:t>五輪に関連するキャンペーンに関する発信や</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企業としての取り組みを伝えることで</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理解の促進や想起向上につなげる</a:t>
            </a:r>
            <a:endParaRPr lang="en-US" altLang="ja-JP" sz="1400" dirty="0">
              <a:solidFill>
                <a:schemeClr val="tx1">
                  <a:lumMod val="75000"/>
                  <a:lumOff val="25000"/>
                </a:schemeClr>
              </a:solidFill>
            </a:endParaRPr>
          </a:p>
        </p:txBody>
      </p:sp>
      <p:sp>
        <p:nvSpPr>
          <p:cNvPr id="10" name="テキスト ボックス 9">
            <a:extLst>
              <a:ext uri="{FF2B5EF4-FFF2-40B4-BE49-F238E27FC236}">
                <a16:creationId xmlns:a16="http://schemas.microsoft.com/office/drawing/2014/main" id="{FA8C7644-F8F3-75CA-0536-07D5FC476559}"/>
              </a:ext>
            </a:extLst>
          </p:cNvPr>
          <p:cNvSpPr txBox="1"/>
          <p:nvPr/>
        </p:nvSpPr>
        <p:spPr>
          <a:xfrm>
            <a:off x="1027384" y="3390416"/>
            <a:ext cx="4607872" cy="888705"/>
          </a:xfrm>
          <a:prstGeom prst="rect">
            <a:avLst/>
          </a:prstGeom>
          <a:noFill/>
        </p:spPr>
        <p:txBody>
          <a:bodyPr wrap="square" rtlCol="0">
            <a:spAutoFit/>
          </a:bodyPr>
          <a:lstStyle/>
          <a:p>
            <a:pPr algn="ctr">
              <a:lnSpc>
                <a:spcPct val="150000"/>
              </a:lnSpc>
            </a:pPr>
            <a:r>
              <a:rPr lang="ja-JP" altLang="en-US" b="1" dirty="0">
                <a:solidFill>
                  <a:srgbClr val="002060"/>
                </a:solidFill>
              </a:rPr>
              <a:t>世の中ゴトとして盛り上がる初日に</a:t>
            </a:r>
            <a:endParaRPr lang="en-US" altLang="ja-JP" b="1" dirty="0">
              <a:solidFill>
                <a:srgbClr val="002060"/>
              </a:solidFill>
            </a:endParaRPr>
          </a:p>
          <a:p>
            <a:pPr algn="ctr">
              <a:lnSpc>
                <a:spcPct val="150000"/>
              </a:lnSpc>
            </a:pPr>
            <a:r>
              <a:rPr lang="ja-JP" altLang="en-US" b="1" dirty="0">
                <a:solidFill>
                  <a:srgbClr val="002060"/>
                </a:solidFill>
              </a:rPr>
              <a:t>五輪に関連する情報を伝えたい</a:t>
            </a:r>
            <a:endParaRPr lang="en-US" altLang="ja-JP" b="1" dirty="0">
              <a:solidFill>
                <a:srgbClr val="002060"/>
              </a:solidFill>
            </a:endParaRPr>
          </a:p>
        </p:txBody>
      </p:sp>
      <p:sp>
        <p:nvSpPr>
          <p:cNvPr id="11" name="テキスト ボックス 10">
            <a:extLst>
              <a:ext uri="{FF2B5EF4-FFF2-40B4-BE49-F238E27FC236}">
                <a16:creationId xmlns:a16="http://schemas.microsoft.com/office/drawing/2014/main" id="{878F2108-D12A-F200-FF95-BF5A675410EE}"/>
              </a:ext>
            </a:extLst>
          </p:cNvPr>
          <p:cNvSpPr txBox="1"/>
          <p:nvPr/>
        </p:nvSpPr>
        <p:spPr>
          <a:xfrm>
            <a:off x="6783572" y="3353386"/>
            <a:ext cx="4837048" cy="888705"/>
          </a:xfrm>
          <a:prstGeom prst="rect">
            <a:avLst/>
          </a:prstGeom>
          <a:noFill/>
        </p:spPr>
        <p:txBody>
          <a:bodyPr wrap="square" rtlCol="0">
            <a:spAutoFit/>
          </a:bodyPr>
          <a:lstStyle/>
          <a:p>
            <a:pPr algn="ctr">
              <a:lnSpc>
                <a:spcPct val="150000"/>
              </a:lnSpc>
            </a:pPr>
            <a:r>
              <a:rPr lang="ja-JP" altLang="en-US" b="1" dirty="0">
                <a:solidFill>
                  <a:srgbClr val="002060"/>
                </a:solidFill>
              </a:rPr>
              <a:t>メダル取得で高まる熱気にあわせて</a:t>
            </a:r>
            <a:endParaRPr lang="en-US" altLang="ja-JP" b="1" dirty="0">
              <a:solidFill>
                <a:srgbClr val="002060"/>
              </a:solidFill>
            </a:endParaRPr>
          </a:p>
          <a:p>
            <a:pPr algn="ctr">
              <a:lnSpc>
                <a:spcPct val="150000"/>
              </a:lnSpc>
            </a:pPr>
            <a:r>
              <a:rPr lang="ja-JP" altLang="en-US" b="1" dirty="0">
                <a:solidFill>
                  <a:srgbClr val="002060"/>
                </a:solidFill>
              </a:rPr>
              <a:t>ユーザーの商品需要を喚起</a:t>
            </a:r>
            <a:endParaRPr lang="en-US" altLang="ja-JP" b="1" dirty="0">
              <a:solidFill>
                <a:srgbClr val="002060"/>
              </a:solidFill>
            </a:endParaRPr>
          </a:p>
        </p:txBody>
      </p:sp>
      <p:cxnSp>
        <p:nvCxnSpPr>
          <p:cNvPr id="12" name="直線コネクタ 11">
            <a:extLst>
              <a:ext uri="{FF2B5EF4-FFF2-40B4-BE49-F238E27FC236}">
                <a16:creationId xmlns:a16="http://schemas.microsoft.com/office/drawing/2014/main" id="{7E8F22B2-D54E-8E94-B11D-4D00BC25BF6A}"/>
              </a:ext>
            </a:extLst>
          </p:cNvPr>
          <p:cNvCxnSpPr>
            <a:cxnSpLocks/>
          </p:cNvCxnSpPr>
          <p:nvPr/>
        </p:nvCxnSpPr>
        <p:spPr>
          <a:xfrm>
            <a:off x="1572247" y="4295452"/>
            <a:ext cx="3276200" cy="0"/>
          </a:xfrm>
          <a:prstGeom prst="line">
            <a:avLst/>
          </a:prstGeom>
          <a:ln w="12700" cap="rnd">
            <a:solidFill>
              <a:srgbClr val="002060"/>
            </a:solidFill>
            <a:roun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78215FDD-7EA3-8F69-F4E0-AF7950524274}"/>
              </a:ext>
            </a:extLst>
          </p:cNvPr>
          <p:cNvSpPr txBox="1"/>
          <p:nvPr/>
        </p:nvSpPr>
        <p:spPr>
          <a:xfrm>
            <a:off x="6663068" y="5151105"/>
            <a:ext cx="4997303" cy="857158"/>
          </a:xfrm>
          <a:prstGeom prst="rect">
            <a:avLst/>
          </a:prstGeom>
          <a:noFill/>
        </p:spPr>
        <p:txBody>
          <a:bodyPr wrap="square" rtlCol="0">
            <a:spAutoFit/>
          </a:bodyPr>
          <a:lstStyle/>
          <a:p>
            <a:pPr algn="ctr">
              <a:lnSpc>
                <a:spcPct val="120000"/>
              </a:lnSpc>
            </a:pPr>
            <a:r>
              <a:rPr lang="ja-JP" altLang="en-US" sz="1400" dirty="0">
                <a:solidFill>
                  <a:schemeClr val="tx1">
                    <a:lumMod val="75000"/>
                    <a:lumOff val="25000"/>
                  </a:schemeClr>
                </a:solidFill>
              </a:rPr>
              <a:t>放送日の告知や、五輪に紐づいた商品情報を発信し</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高まるユーザーの五輪への興味にあわせて</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商品需要を取り込む</a:t>
            </a:r>
            <a:endParaRPr lang="en-US" altLang="ja-JP" sz="1400" dirty="0">
              <a:solidFill>
                <a:schemeClr val="tx1">
                  <a:lumMod val="75000"/>
                  <a:lumOff val="25000"/>
                </a:schemeClr>
              </a:solidFill>
            </a:endParaRPr>
          </a:p>
        </p:txBody>
      </p:sp>
      <p:sp>
        <p:nvSpPr>
          <p:cNvPr id="14" name="フリーフォーム 6">
            <a:extLst>
              <a:ext uri="{FF2B5EF4-FFF2-40B4-BE49-F238E27FC236}">
                <a16:creationId xmlns:a16="http://schemas.microsoft.com/office/drawing/2014/main" id="{0D31B122-655B-E35E-22BA-A6B36C68A4FD}"/>
              </a:ext>
            </a:extLst>
          </p:cNvPr>
          <p:cNvSpPr/>
          <p:nvPr/>
        </p:nvSpPr>
        <p:spPr>
          <a:xfrm>
            <a:off x="6765764" y="2080174"/>
            <a:ext cx="4621706" cy="560083"/>
          </a:xfrm>
          <a:custGeom>
            <a:avLst/>
            <a:gdLst>
              <a:gd name="connsiteX0" fmla="*/ 0 w 5323056"/>
              <a:gd name="connsiteY0" fmla="*/ 0 h 647989"/>
              <a:gd name="connsiteX1" fmla="*/ 5323056 w 5323056"/>
              <a:gd name="connsiteY1" fmla="*/ 0 h 647989"/>
              <a:gd name="connsiteX2" fmla="*/ 5323056 w 5323056"/>
              <a:gd name="connsiteY2" fmla="*/ 547297 h 647989"/>
              <a:gd name="connsiteX3" fmla="*/ 2719929 w 5323056"/>
              <a:gd name="connsiteY3" fmla="*/ 547297 h 647989"/>
              <a:gd name="connsiteX4" fmla="*/ 2661528 w 5323056"/>
              <a:gd name="connsiteY4" fmla="*/ 647989 h 647989"/>
              <a:gd name="connsiteX5" fmla="*/ 2603127 w 5323056"/>
              <a:gd name="connsiteY5" fmla="*/ 547297 h 647989"/>
              <a:gd name="connsiteX6" fmla="*/ 0 w 5323056"/>
              <a:gd name="connsiteY6" fmla="*/ 547297 h 64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056" h="647989">
                <a:moveTo>
                  <a:pt x="0" y="0"/>
                </a:moveTo>
                <a:lnTo>
                  <a:pt x="5323056" y="0"/>
                </a:lnTo>
                <a:lnTo>
                  <a:pt x="5323056" y="547297"/>
                </a:lnTo>
                <a:lnTo>
                  <a:pt x="2719929" y="547297"/>
                </a:lnTo>
                <a:lnTo>
                  <a:pt x="2661528" y="647989"/>
                </a:lnTo>
                <a:lnTo>
                  <a:pt x="2603127" y="547297"/>
                </a:lnTo>
                <a:lnTo>
                  <a:pt x="0" y="547297"/>
                </a:lnTo>
                <a:close/>
              </a:path>
            </a:pathLst>
          </a:custGeom>
          <a:solidFill>
            <a:schemeClr val="bg1"/>
          </a:solidFill>
          <a:ln w="22225">
            <a:solidFill>
              <a:schemeClr val="tx2"/>
            </a:solidFill>
            <a:round/>
          </a:ln>
        </p:spPr>
        <p:style>
          <a:lnRef idx="2">
            <a:schemeClr val="accent1">
              <a:shade val="15000"/>
            </a:schemeClr>
          </a:lnRef>
          <a:fillRef idx="1">
            <a:schemeClr val="accent1"/>
          </a:fillRef>
          <a:effectRef idx="0">
            <a:schemeClr val="accent1"/>
          </a:effectRef>
          <a:fontRef idx="minor">
            <a:schemeClr val="lt1"/>
          </a:fontRef>
        </p:style>
        <p:txBody>
          <a:bodyPr wrap="square" tIns="0" bIns="72000" rtlCol="0" anchor="ctr">
            <a:noAutofit/>
          </a:bodyPr>
          <a:lstStyle/>
          <a:p>
            <a:pPr algn="ctr"/>
            <a:r>
              <a:rPr kumimoji="1" lang="ja-JP" altLang="en-US" sz="14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ユースケース</a:t>
            </a:r>
            <a:endParaRPr kumimoji="1" lang="ja-JP" altLang="en-US" sz="1200" dirty="0">
              <a:solidFill>
                <a:schemeClr val="tx2"/>
              </a:solidFill>
              <a:latin typeface="Meiryo" panose="020B0604030504040204" pitchFamily="34" charset="-128"/>
              <a:ea typeface="Meiryo" panose="020B0604030504040204" pitchFamily="34" charset="-128"/>
            </a:endParaRPr>
          </a:p>
        </p:txBody>
      </p:sp>
      <p:cxnSp>
        <p:nvCxnSpPr>
          <p:cNvPr id="15" name="直線コネクタ 14">
            <a:extLst>
              <a:ext uri="{FF2B5EF4-FFF2-40B4-BE49-F238E27FC236}">
                <a16:creationId xmlns:a16="http://schemas.microsoft.com/office/drawing/2014/main" id="{49A861BE-4B4C-D23C-BE91-121B5C1DAD01}"/>
              </a:ext>
            </a:extLst>
          </p:cNvPr>
          <p:cNvCxnSpPr>
            <a:cxnSpLocks/>
          </p:cNvCxnSpPr>
          <p:nvPr/>
        </p:nvCxnSpPr>
        <p:spPr>
          <a:xfrm>
            <a:off x="7508759" y="4291908"/>
            <a:ext cx="3276200" cy="0"/>
          </a:xfrm>
          <a:prstGeom prst="line">
            <a:avLst/>
          </a:prstGeom>
          <a:ln w="12700" cap="rnd">
            <a:solidFill>
              <a:srgbClr val="002060"/>
            </a:solidFill>
            <a:round/>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9F8C5E3D-3C69-F9CC-F74A-BEBC3B2D4BE3}"/>
              </a:ext>
            </a:extLst>
          </p:cNvPr>
          <p:cNvSpPr txBox="1"/>
          <p:nvPr/>
        </p:nvSpPr>
        <p:spPr>
          <a:xfrm>
            <a:off x="7109637" y="6103088"/>
            <a:ext cx="4217581" cy="307777"/>
          </a:xfrm>
          <a:prstGeom prst="rect">
            <a:avLst/>
          </a:prstGeom>
          <a:noFill/>
        </p:spPr>
        <p:txBody>
          <a:bodyPr wrap="square" rtlCol="0">
            <a:spAutoFit/>
          </a:bodyPr>
          <a:lstStyle/>
          <a:p>
            <a:pPr algn="ctr"/>
            <a:r>
              <a:rPr kumimoji="1" lang="en-US" altLang="ja-JP" sz="1400" dirty="0"/>
              <a:t>(</a:t>
            </a:r>
            <a:r>
              <a:rPr kumimoji="1" lang="ja-JP" altLang="en-US" sz="1400" dirty="0"/>
              <a:t>例</a:t>
            </a:r>
            <a:r>
              <a:rPr kumimoji="1" lang="en-US" altLang="ja-JP" sz="1400" dirty="0"/>
              <a:t>)</a:t>
            </a:r>
            <a:r>
              <a:rPr kumimoji="1" lang="ja-JP" altLang="en-US" sz="1400" dirty="0"/>
              <a:t>飲料・食品・放送など</a:t>
            </a:r>
          </a:p>
        </p:txBody>
      </p:sp>
      <p:sp>
        <p:nvSpPr>
          <p:cNvPr id="17" name="テキスト ボックス 16">
            <a:extLst>
              <a:ext uri="{FF2B5EF4-FFF2-40B4-BE49-F238E27FC236}">
                <a16:creationId xmlns:a16="http://schemas.microsoft.com/office/drawing/2014/main" id="{7861F869-F2BE-9149-458F-51D61581D78E}"/>
              </a:ext>
            </a:extLst>
          </p:cNvPr>
          <p:cNvSpPr txBox="1"/>
          <p:nvPr/>
        </p:nvSpPr>
        <p:spPr>
          <a:xfrm>
            <a:off x="889592" y="6085366"/>
            <a:ext cx="4802371" cy="307777"/>
          </a:xfrm>
          <a:prstGeom prst="rect">
            <a:avLst/>
          </a:prstGeom>
          <a:noFill/>
        </p:spPr>
        <p:txBody>
          <a:bodyPr wrap="square" rtlCol="0">
            <a:spAutoFit/>
          </a:bodyPr>
          <a:lstStyle/>
          <a:p>
            <a:pPr algn="ctr"/>
            <a:r>
              <a:rPr kumimoji="1" lang="en-US" altLang="ja-JP" sz="1400" dirty="0"/>
              <a:t>(</a:t>
            </a:r>
            <a:r>
              <a:rPr kumimoji="1" lang="ja-JP" altLang="en-US" sz="1400" dirty="0"/>
              <a:t>例</a:t>
            </a:r>
            <a:r>
              <a:rPr kumimoji="1" lang="en-US" altLang="ja-JP" sz="1400" dirty="0"/>
              <a:t>)</a:t>
            </a:r>
            <a:r>
              <a:rPr kumimoji="1" lang="ja-JP" altLang="en-US" sz="1400" dirty="0"/>
              <a:t> 五輪関連のキャンペーンや、応援ストーリーなど</a:t>
            </a:r>
          </a:p>
        </p:txBody>
      </p:sp>
    </p:spTree>
    <p:extLst>
      <p:ext uri="{BB962C8B-B14F-4D97-AF65-F5344CB8AC3E}">
        <p14:creationId xmlns:p14="http://schemas.microsoft.com/office/powerpoint/2010/main" val="14096389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図 64">
            <a:extLst>
              <a:ext uri="{FF2B5EF4-FFF2-40B4-BE49-F238E27FC236}">
                <a16:creationId xmlns:a16="http://schemas.microsoft.com/office/drawing/2014/main" id="{85C3B1FF-9939-D78E-D9DA-D957997324AD}"/>
              </a:ext>
            </a:extLst>
          </p:cNvPr>
          <p:cNvPicPr>
            <a:picLocks noChangeAspect="1"/>
          </p:cNvPicPr>
          <p:nvPr/>
        </p:nvPicPr>
        <p:blipFill>
          <a:blip r:embed="rId2"/>
          <a:stretch>
            <a:fillRect/>
          </a:stretch>
        </p:blipFill>
        <p:spPr>
          <a:xfrm>
            <a:off x="6778219" y="3123952"/>
            <a:ext cx="4267570" cy="2859272"/>
          </a:xfrm>
          <a:prstGeom prst="rect">
            <a:avLst/>
          </a:prstGeom>
        </p:spPr>
      </p:pic>
      <p:sp>
        <p:nvSpPr>
          <p:cNvPr id="2" name="テキスト プレースホルダー 1">
            <a:extLst>
              <a:ext uri="{FF2B5EF4-FFF2-40B4-BE49-F238E27FC236}">
                <a16:creationId xmlns:a16="http://schemas.microsoft.com/office/drawing/2014/main" id="{967CD322-DC9F-540D-0E64-25DCBF759C5A}"/>
              </a:ext>
            </a:extLst>
          </p:cNvPr>
          <p:cNvSpPr>
            <a:spLocks noGrp="1"/>
          </p:cNvSpPr>
          <p:nvPr>
            <p:ph type="body" sz="quarter" idx="10"/>
          </p:nvPr>
        </p:nvSpPr>
        <p:spPr/>
        <p:txBody>
          <a:bodyPr/>
          <a:lstStyle/>
          <a:p>
            <a:r>
              <a:rPr lang="ja-JP" altLang="en-US" dirty="0">
                <a:latin typeface="+mn-ea"/>
                <a:ea typeface="+mn-ea"/>
              </a:rPr>
              <a:t>参考情報</a:t>
            </a:r>
            <a:r>
              <a:rPr kumimoji="1" lang="ja-JP" altLang="en-US" dirty="0">
                <a:latin typeface="+mn-ea"/>
                <a:ea typeface="+mn-ea"/>
              </a:rPr>
              <a:t>：試合日の</a:t>
            </a:r>
            <a:r>
              <a:rPr kumimoji="1" lang="en-US" altLang="ja-JP" dirty="0">
                <a:latin typeface="+mn-ea"/>
                <a:ea typeface="+mn-ea"/>
              </a:rPr>
              <a:t>Yahoo!</a:t>
            </a:r>
            <a:r>
              <a:rPr lang="ja-JP" altLang="en-US" dirty="0">
                <a:latin typeface="+mn-ea"/>
                <a:ea typeface="+mn-ea"/>
              </a:rPr>
              <a:t> </a:t>
            </a:r>
            <a:r>
              <a:rPr lang="en-US" altLang="ja-JP" dirty="0">
                <a:latin typeface="+mn-ea"/>
                <a:ea typeface="+mn-ea"/>
              </a:rPr>
              <a:t>JAPAN</a:t>
            </a:r>
            <a:r>
              <a:rPr lang="ja-JP" altLang="en-US" dirty="0">
                <a:latin typeface="+mn-ea"/>
                <a:ea typeface="+mn-ea"/>
              </a:rPr>
              <a:t>トップページ</a:t>
            </a:r>
            <a:r>
              <a:rPr kumimoji="1" lang="ja-JP" altLang="en-US" dirty="0">
                <a:latin typeface="+mn-ea"/>
                <a:ea typeface="+mn-ea"/>
              </a:rPr>
              <a:t>伸長率と試合開催日掲載事例</a:t>
            </a:r>
            <a:endParaRPr lang="en-US" altLang="ja-JP" dirty="0">
              <a:latin typeface="+mn-ea"/>
              <a:ea typeface="+mn-ea"/>
            </a:endParaRPr>
          </a:p>
        </p:txBody>
      </p:sp>
      <p:sp>
        <p:nvSpPr>
          <p:cNvPr id="10" name="正方形/長方形 9">
            <a:extLst>
              <a:ext uri="{FF2B5EF4-FFF2-40B4-BE49-F238E27FC236}">
                <a16:creationId xmlns:a16="http://schemas.microsoft.com/office/drawing/2014/main" id="{3936E007-8804-339B-8050-C84028D7C92D}"/>
              </a:ext>
            </a:extLst>
          </p:cNvPr>
          <p:cNvSpPr/>
          <p:nvPr/>
        </p:nvSpPr>
        <p:spPr>
          <a:xfrm>
            <a:off x="7776310" y="6205042"/>
            <a:ext cx="3938221" cy="215444"/>
          </a:xfrm>
          <a:prstGeom prst="rect">
            <a:avLst/>
          </a:prstGeom>
        </p:spPr>
        <p:txBody>
          <a:bodyPr wrap="square">
            <a:spAutoFit/>
          </a:bodyPr>
          <a:lstStyle/>
          <a:p>
            <a:pPr algn="ctr"/>
            <a:r>
              <a:rPr lang="en-US" altLang="ja-JP" sz="800" dirty="0">
                <a:solidFill>
                  <a:srgbClr val="000000"/>
                </a:solidFill>
                <a:latin typeface="+mn-ea"/>
              </a:rPr>
              <a:t>※</a:t>
            </a:r>
            <a:r>
              <a:rPr lang="ja-JP" altLang="en-US" sz="800" dirty="0">
                <a:solidFill>
                  <a:srgbClr val="000000"/>
                </a:solidFill>
                <a:latin typeface="+mn-ea"/>
              </a:rPr>
              <a:t>出典：</a:t>
            </a:r>
            <a:r>
              <a:rPr lang="en-US" altLang="ja-JP" sz="800" dirty="0">
                <a:solidFill>
                  <a:srgbClr val="000000"/>
                </a:solidFill>
                <a:latin typeface="+mn-ea"/>
              </a:rPr>
              <a:t>Yahoo! JAPAN</a:t>
            </a:r>
            <a:r>
              <a:rPr lang="ja-JP" altLang="en-US" sz="800" dirty="0">
                <a:solidFill>
                  <a:srgbClr val="000000"/>
                </a:solidFill>
                <a:latin typeface="+mn-ea"/>
              </a:rPr>
              <a:t>自社調べ　広告反応率（</a:t>
            </a:r>
            <a:r>
              <a:rPr lang="en-US" altLang="ja-JP" sz="800" dirty="0" err="1">
                <a:solidFill>
                  <a:srgbClr val="000000"/>
                </a:solidFill>
                <a:latin typeface="+mn-ea"/>
              </a:rPr>
              <a:t>vCTR</a:t>
            </a:r>
            <a:r>
              <a:rPr lang="ja-JP" altLang="en-US" sz="800" dirty="0">
                <a:solidFill>
                  <a:srgbClr val="000000"/>
                </a:solidFill>
                <a:latin typeface="+mn-ea"/>
              </a:rPr>
              <a:t>）　調査時期　</a:t>
            </a:r>
            <a:r>
              <a:rPr lang="en-US" altLang="ja-JP" sz="800" dirty="0">
                <a:solidFill>
                  <a:srgbClr val="000000"/>
                </a:solidFill>
                <a:latin typeface="+mn-ea"/>
              </a:rPr>
              <a:t>2023</a:t>
            </a:r>
            <a:r>
              <a:rPr lang="ja-JP" altLang="en-US" sz="800" dirty="0">
                <a:solidFill>
                  <a:srgbClr val="000000"/>
                </a:solidFill>
                <a:latin typeface="+mn-ea"/>
              </a:rPr>
              <a:t>年</a:t>
            </a:r>
            <a:r>
              <a:rPr lang="en-US" altLang="ja-JP" sz="800" dirty="0">
                <a:solidFill>
                  <a:srgbClr val="000000"/>
                </a:solidFill>
                <a:latin typeface="+mn-ea"/>
              </a:rPr>
              <a:t>8</a:t>
            </a:r>
            <a:r>
              <a:rPr lang="ja-JP" altLang="en-US" sz="800" dirty="0">
                <a:solidFill>
                  <a:srgbClr val="000000"/>
                </a:solidFill>
                <a:latin typeface="+mn-ea"/>
              </a:rPr>
              <a:t>月</a:t>
            </a:r>
            <a:endParaRPr lang="en-US" altLang="ja-JP" sz="800" dirty="0">
              <a:solidFill>
                <a:srgbClr val="000000"/>
              </a:solidFill>
              <a:latin typeface="+mn-ea"/>
            </a:endParaRPr>
          </a:p>
        </p:txBody>
      </p:sp>
      <p:sp>
        <p:nvSpPr>
          <p:cNvPr id="28" name="テキスト ボックス 27">
            <a:extLst>
              <a:ext uri="{FF2B5EF4-FFF2-40B4-BE49-F238E27FC236}">
                <a16:creationId xmlns:a16="http://schemas.microsoft.com/office/drawing/2014/main" id="{5E7A5615-97E0-BB2D-4814-9E8FBC079A6D}"/>
              </a:ext>
            </a:extLst>
          </p:cNvPr>
          <p:cNvSpPr txBox="1"/>
          <p:nvPr/>
        </p:nvSpPr>
        <p:spPr>
          <a:xfrm>
            <a:off x="489778" y="1078892"/>
            <a:ext cx="11544656" cy="707886"/>
          </a:xfrm>
          <a:prstGeom prst="rect">
            <a:avLst/>
          </a:prstGeom>
          <a:noFill/>
        </p:spPr>
        <p:txBody>
          <a:bodyPr wrap="square" lIns="0" tIns="0" rIns="0" bIns="0" rtlCol="0">
            <a:spAutoFit/>
          </a:bodyPr>
          <a:lstStyle/>
          <a:p>
            <a:pPr>
              <a:lnSpc>
                <a:spcPct val="150000"/>
              </a:lnSpc>
            </a:pPr>
            <a:r>
              <a:rPr lang="ja-JP" altLang="en-US" sz="1600" b="1" dirty="0">
                <a:solidFill>
                  <a:schemeClr val="accent3"/>
                </a:solidFill>
                <a:latin typeface="+mn-ea"/>
              </a:rPr>
              <a:t>自国選手が出場する等の注目試合は通常時と比較し、試合日にトップページの</a:t>
            </a:r>
            <a:r>
              <a:rPr lang="en-US" altLang="ja-JP" sz="1600" b="1" dirty="0">
                <a:solidFill>
                  <a:schemeClr val="accent3"/>
                </a:solidFill>
                <a:latin typeface="+mn-ea"/>
              </a:rPr>
              <a:t>PV</a:t>
            </a:r>
            <a:r>
              <a:rPr lang="ja-JP" altLang="en-US" sz="1600" b="1" dirty="0">
                <a:solidFill>
                  <a:schemeClr val="accent3"/>
                </a:solidFill>
                <a:latin typeface="+mn-ea"/>
              </a:rPr>
              <a:t>が伸長しやすい傾向です</a:t>
            </a:r>
          </a:p>
          <a:p>
            <a:pPr>
              <a:lnSpc>
                <a:spcPct val="150000"/>
              </a:lnSpc>
            </a:pPr>
            <a:r>
              <a:rPr lang="ja-JP" altLang="en-US" sz="1600" b="1" dirty="0">
                <a:solidFill>
                  <a:schemeClr val="accent3"/>
                </a:solidFill>
                <a:latin typeface="+mn-ea"/>
              </a:rPr>
              <a:t>また開催試合時間に合わせて訴求メッセージを使い分けることで、広告反応（</a:t>
            </a:r>
            <a:r>
              <a:rPr lang="en-US" altLang="ja-JP" sz="1600" b="1" dirty="0">
                <a:solidFill>
                  <a:schemeClr val="accent3"/>
                </a:solidFill>
                <a:latin typeface="+mn-ea"/>
              </a:rPr>
              <a:t>CTR</a:t>
            </a:r>
            <a:r>
              <a:rPr lang="ja-JP" altLang="en-US" sz="1600" b="1" dirty="0">
                <a:solidFill>
                  <a:schemeClr val="accent3"/>
                </a:solidFill>
                <a:latin typeface="+mn-ea"/>
              </a:rPr>
              <a:t>）が高くなる傾向もあります。</a:t>
            </a:r>
            <a:endParaRPr lang="en-US" altLang="ja-JP" sz="1600" b="1" dirty="0">
              <a:solidFill>
                <a:schemeClr val="accent3"/>
              </a:solidFill>
              <a:latin typeface="+mn-ea"/>
            </a:endParaRPr>
          </a:p>
        </p:txBody>
      </p:sp>
      <p:sp>
        <p:nvSpPr>
          <p:cNvPr id="33" name="正方形/長方形 32">
            <a:extLst>
              <a:ext uri="{FF2B5EF4-FFF2-40B4-BE49-F238E27FC236}">
                <a16:creationId xmlns:a16="http://schemas.microsoft.com/office/drawing/2014/main" id="{2448EF9F-5BBD-C1AB-4B86-109B5CC9AC5D}"/>
              </a:ext>
            </a:extLst>
          </p:cNvPr>
          <p:cNvSpPr>
            <a:spLocks noChangeArrowheads="1"/>
          </p:cNvSpPr>
          <p:nvPr/>
        </p:nvSpPr>
        <p:spPr bwMode="auto">
          <a:xfrm>
            <a:off x="773180" y="6207946"/>
            <a:ext cx="5318911" cy="215444"/>
          </a:xfrm>
          <a:prstGeom prst="rect">
            <a:avLst/>
          </a:prstGeom>
          <a:noFill/>
          <a:ln w="9525">
            <a:noFill/>
            <a:miter lim="800000"/>
            <a:headEnd/>
            <a:tailEnd/>
          </a:ln>
        </p:spPr>
        <p:txBody>
          <a:bodyPr wrap="square">
            <a:spAutoFit/>
          </a:bodyPr>
          <a:lstStyle/>
          <a:p>
            <a:r>
              <a:rPr lang="en-US" altLang="ja-JP" sz="800" dirty="0">
                <a:solidFill>
                  <a:schemeClr val="tx1">
                    <a:lumMod val="65000"/>
                    <a:lumOff val="35000"/>
                  </a:schemeClr>
                </a:solidFill>
                <a:latin typeface="+mn-ea"/>
              </a:rPr>
              <a:t>※Source: Yahoo! JAPAN </a:t>
            </a:r>
            <a:r>
              <a:rPr lang="ja-JP" altLang="en-US" sz="800" dirty="0">
                <a:solidFill>
                  <a:schemeClr val="tx1">
                    <a:lumMod val="65000"/>
                    <a:lumOff val="35000"/>
                  </a:schemeClr>
                </a:solidFill>
                <a:latin typeface="+mn-ea"/>
              </a:rPr>
              <a:t>自社調査　サッカー</a:t>
            </a:r>
            <a:r>
              <a:rPr lang="en-US" altLang="ja-JP" sz="800" dirty="0">
                <a:solidFill>
                  <a:schemeClr val="tx1">
                    <a:lumMod val="65000"/>
                    <a:lumOff val="35000"/>
                  </a:schemeClr>
                </a:solidFill>
                <a:latin typeface="+mn-ea"/>
              </a:rPr>
              <a:t>W</a:t>
            </a:r>
            <a:r>
              <a:rPr lang="ja-JP" altLang="en-US" sz="800" dirty="0">
                <a:solidFill>
                  <a:schemeClr val="tx1">
                    <a:lumMod val="65000"/>
                    <a:lumOff val="35000"/>
                  </a:schemeClr>
                </a:solidFill>
                <a:latin typeface="+mn-ea"/>
              </a:rPr>
              <a:t>杯カタール大会</a:t>
            </a:r>
            <a:r>
              <a:rPr lang="en-US" altLang="ja-JP" sz="800" dirty="0">
                <a:solidFill>
                  <a:schemeClr val="tx1">
                    <a:lumMod val="65000"/>
                    <a:lumOff val="35000"/>
                  </a:schemeClr>
                </a:solidFill>
                <a:latin typeface="+mn-ea"/>
              </a:rPr>
              <a:t>2023</a:t>
            </a:r>
            <a:r>
              <a:rPr lang="ja-JP" altLang="en-US" sz="800" dirty="0">
                <a:solidFill>
                  <a:schemeClr val="tx1">
                    <a:lumMod val="65000"/>
                    <a:lumOff val="35000"/>
                  </a:schemeClr>
                </a:solidFill>
                <a:latin typeface="+mn-ea"/>
              </a:rPr>
              <a:t>　調査時期：</a:t>
            </a:r>
            <a:r>
              <a:rPr lang="en-US" altLang="ja-JP" sz="800" dirty="0">
                <a:solidFill>
                  <a:schemeClr val="tx1">
                    <a:lumMod val="65000"/>
                    <a:lumOff val="35000"/>
                  </a:schemeClr>
                </a:solidFill>
                <a:latin typeface="+mn-ea"/>
              </a:rPr>
              <a:t>2022</a:t>
            </a:r>
            <a:r>
              <a:rPr lang="ja-JP" altLang="en-US" sz="800" dirty="0">
                <a:solidFill>
                  <a:schemeClr val="tx1">
                    <a:lumMod val="65000"/>
                    <a:lumOff val="35000"/>
                  </a:schemeClr>
                </a:solidFill>
                <a:latin typeface="+mn-ea"/>
              </a:rPr>
              <a:t>年</a:t>
            </a:r>
            <a:r>
              <a:rPr lang="en-US" altLang="ja-JP" sz="800" dirty="0">
                <a:solidFill>
                  <a:schemeClr val="tx1">
                    <a:lumMod val="65000"/>
                    <a:lumOff val="35000"/>
                  </a:schemeClr>
                </a:solidFill>
                <a:latin typeface="+mn-ea"/>
              </a:rPr>
              <a:t>11</a:t>
            </a:r>
            <a:r>
              <a:rPr lang="ja-JP" altLang="en-US" sz="800" dirty="0">
                <a:solidFill>
                  <a:schemeClr val="tx1">
                    <a:lumMod val="65000"/>
                    <a:lumOff val="35000"/>
                  </a:schemeClr>
                </a:solidFill>
                <a:latin typeface="+mn-ea"/>
              </a:rPr>
              <a:t>月～</a:t>
            </a:r>
            <a:r>
              <a:rPr lang="en-US" altLang="ja-JP" sz="800" dirty="0">
                <a:solidFill>
                  <a:schemeClr val="tx1">
                    <a:lumMod val="65000"/>
                    <a:lumOff val="35000"/>
                  </a:schemeClr>
                </a:solidFill>
                <a:latin typeface="+mn-ea"/>
              </a:rPr>
              <a:t>12</a:t>
            </a:r>
            <a:r>
              <a:rPr lang="ja-JP" altLang="en-US" sz="800" dirty="0">
                <a:solidFill>
                  <a:schemeClr val="tx1">
                    <a:lumMod val="65000"/>
                    <a:lumOff val="35000"/>
                  </a:schemeClr>
                </a:solidFill>
                <a:latin typeface="+mn-ea"/>
              </a:rPr>
              <a:t>月</a:t>
            </a:r>
          </a:p>
        </p:txBody>
      </p:sp>
      <p:grpSp>
        <p:nvGrpSpPr>
          <p:cNvPr id="39" name="グループ化 38">
            <a:extLst>
              <a:ext uri="{FF2B5EF4-FFF2-40B4-BE49-F238E27FC236}">
                <a16:creationId xmlns:a16="http://schemas.microsoft.com/office/drawing/2014/main" id="{B0A28F57-9FC3-A2C9-E770-A65AD1B2915D}"/>
              </a:ext>
            </a:extLst>
          </p:cNvPr>
          <p:cNvGrpSpPr/>
          <p:nvPr/>
        </p:nvGrpSpPr>
        <p:grpSpPr>
          <a:xfrm>
            <a:off x="890700" y="2800288"/>
            <a:ext cx="4575175" cy="2736850"/>
            <a:chOff x="996108" y="3351525"/>
            <a:chExt cx="4575175" cy="2736850"/>
          </a:xfrm>
        </p:grpSpPr>
        <p:graphicFrame>
          <p:nvGraphicFramePr>
            <p:cNvPr id="31" name="グラフ 30">
              <a:extLst>
                <a:ext uri="{FF2B5EF4-FFF2-40B4-BE49-F238E27FC236}">
                  <a16:creationId xmlns:a16="http://schemas.microsoft.com/office/drawing/2014/main" id="{11DADCF8-A7FB-7A4A-36CC-68D3AF218C51}"/>
                </a:ext>
              </a:extLst>
            </p:cNvPr>
            <p:cNvGraphicFramePr>
              <a:graphicFrameLocks/>
            </p:cNvGraphicFramePr>
            <p:nvPr>
              <p:extLst>
                <p:ext uri="{D42A27DB-BD31-4B8C-83A1-F6EECF244321}">
                  <p14:modId xmlns:p14="http://schemas.microsoft.com/office/powerpoint/2010/main" val="3055716885"/>
                </p:ext>
              </p:extLst>
            </p:nvPr>
          </p:nvGraphicFramePr>
          <p:xfrm>
            <a:off x="996108" y="3351525"/>
            <a:ext cx="4575175" cy="2736850"/>
          </p:xfrm>
          <a:graphic>
            <a:graphicData uri="http://schemas.openxmlformats.org/drawingml/2006/chart">
              <c:chart xmlns:c="http://schemas.openxmlformats.org/drawingml/2006/chart" xmlns:r="http://schemas.openxmlformats.org/officeDocument/2006/relationships" r:id="rId3"/>
            </a:graphicData>
          </a:graphic>
        </p:graphicFrame>
        <p:sp>
          <p:nvSpPr>
            <p:cNvPr id="34" name="テキスト ボックス 33">
              <a:extLst>
                <a:ext uri="{FF2B5EF4-FFF2-40B4-BE49-F238E27FC236}">
                  <a16:creationId xmlns:a16="http://schemas.microsoft.com/office/drawing/2014/main" id="{944449A6-A1D2-25D4-DB55-88E4B99B89EC}"/>
                </a:ext>
              </a:extLst>
            </p:cNvPr>
            <p:cNvSpPr txBox="1"/>
            <p:nvPr/>
          </p:nvSpPr>
          <p:spPr>
            <a:xfrm>
              <a:off x="2112763" y="3797579"/>
              <a:ext cx="1329554" cy="630942"/>
            </a:xfrm>
            <a:prstGeom prst="rect">
              <a:avLst/>
            </a:prstGeom>
            <a:noFill/>
          </p:spPr>
          <p:txBody>
            <a:bodyPr wrap="square" rtlCol="0">
              <a:spAutoFit/>
            </a:bodyPr>
            <a:lstStyle/>
            <a:p>
              <a:pPr algn="ctr"/>
              <a:r>
                <a:rPr kumimoji="1" lang="en-US" altLang="ja-JP" sz="1100" dirty="0">
                  <a:solidFill>
                    <a:schemeClr val="tx1">
                      <a:lumMod val="75000"/>
                      <a:lumOff val="25000"/>
                    </a:schemeClr>
                  </a:solidFill>
                  <a:latin typeface="+mn-ea"/>
                </a:rPr>
                <a:t>PV</a:t>
              </a:r>
              <a:r>
                <a:rPr kumimoji="1" lang="ja-JP" altLang="en-US" sz="1100" dirty="0">
                  <a:solidFill>
                    <a:schemeClr val="tx1">
                      <a:lumMod val="75000"/>
                      <a:lumOff val="25000"/>
                    </a:schemeClr>
                  </a:solidFill>
                  <a:latin typeface="+mn-ea"/>
                </a:rPr>
                <a:t>上昇率</a:t>
              </a:r>
              <a:endParaRPr kumimoji="1" lang="en-US" altLang="ja-JP" sz="1100" dirty="0">
                <a:solidFill>
                  <a:schemeClr val="tx1">
                    <a:lumMod val="75000"/>
                    <a:lumOff val="25000"/>
                  </a:schemeClr>
                </a:solidFill>
                <a:latin typeface="+mn-ea"/>
              </a:endParaRPr>
            </a:p>
            <a:p>
              <a:pPr algn="l"/>
              <a:r>
                <a:rPr lang="ja-JP" altLang="en-US" sz="1100" dirty="0">
                  <a:latin typeface="+mn-ea"/>
                </a:rPr>
                <a:t>約</a:t>
              </a:r>
              <a:r>
                <a:rPr lang="en-US" altLang="ja-JP" sz="2400" b="1" dirty="0">
                  <a:solidFill>
                    <a:schemeClr val="accent6">
                      <a:lumMod val="60000"/>
                      <a:lumOff val="40000"/>
                    </a:schemeClr>
                  </a:solidFill>
                  <a:latin typeface="+mn-ea"/>
                </a:rPr>
                <a:t>110</a:t>
              </a:r>
              <a:r>
                <a:rPr lang="ja-JP" altLang="en-US" sz="2400" b="1" dirty="0">
                  <a:solidFill>
                    <a:schemeClr val="accent6">
                      <a:lumMod val="60000"/>
                      <a:lumOff val="40000"/>
                    </a:schemeClr>
                  </a:solidFill>
                  <a:latin typeface="+mn-ea"/>
                </a:rPr>
                <a:t>％</a:t>
              </a:r>
              <a:endParaRPr kumimoji="1" lang="ja-JP" altLang="en-US" b="1" dirty="0">
                <a:solidFill>
                  <a:schemeClr val="accent6">
                    <a:lumMod val="60000"/>
                    <a:lumOff val="40000"/>
                  </a:schemeClr>
                </a:solidFill>
                <a:latin typeface="+mn-ea"/>
              </a:endParaRPr>
            </a:p>
          </p:txBody>
        </p:sp>
        <p:cxnSp>
          <p:nvCxnSpPr>
            <p:cNvPr id="36" name="直線矢印コネクタ 35">
              <a:extLst>
                <a:ext uri="{FF2B5EF4-FFF2-40B4-BE49-F238E27FC236}">
                  <a16:creationId xmlns:a16="http://schemas.microsoft.com/office/drawing/2014/main" id="{4573E1FF-6FE2-70D6-43AB-0441C3AD8555}"/>
                </a:ext>
              </a:extLst>
            </p:cNvPr>
            <p:cNvCxnSpPr/>
            <p:nvPr/>
          </p:nvCxnSpPr>
          <p:spPr>
            <a:xfrm flipV="1">
              <a:off x="2673458" y="3770516"/>
              <a:ext cx="1263111" cy="1104255"/>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7" name="テキスト ボックス 36">
              <a:extLst>
                <a:ext uri="{FF2B5EF4-FFF2-40B4-BE49-F238E27FC236}">
                  <a16:creationId xmlns:a16="http://schemas.microsoft.com/office/drawing/2014/main" id="{6C42467A-397A-C4EC-A8D7-BEBE7071C72E}"/>
                </a:ext>
              </a:extLst>
            </p:cNvPr>
            <p:cNvSpPr txBox="1"/>
            <p:nvPr/>
          </p:nvSpPr>
          <p:spPr>
            <a:xfrm>
              <a:off x="1707360" y="5773124"/>
              <a:ext cx="997094" cy="276999"/>
            </a:xfrm>
            <a:prstGeom prst="rect">
              <a:avLst/>
            </a:prstGeom>
            <a:solidFill>
              <a:schemeClr val="bg1"/>
            </a:solidFill>
          </p:spPr>
          <p:txBody>
            <a:bodyPr wrap="square" rtlCol="0">
              <a:spAutoFit/>
            </a:bodyPr>
            <a:lstStyle/>
            <a:p>
              <a:pPr algn="l"/>
              <a:r>
                <a:rPr kumimoji="1" lang="ja-JP" altLang="en-US" sz="1200" b="1" dirty="0">
                  <a:solidFill>
                    <a:schemeClr val="tx1">
                      <a:lumMod val="65000"/>
                      <a:lumOff val="35000"/>
                    </a:schemeClr>
                  </a:solidFill>
                </a:rPr>
                <a:t>通常時平均</a:t>
              </a:r>
            </a:p>
          </p:txBody>
        </p:sp>
        <p:sp>
          <p:nvSpPr>
            <p:cNvPr id="38" name="テキスト ボックス 37">
              <a:extLst>
                <a:ext uri="{FF2B5EF4-FFF2-40B4-BE49-F238E27FC236}">
                  <a16:creationId xmlns:a16="http://schemas.microsoft.com/office/drawing/2014/main" id="{54872A3C-9E74-F0B6-E983-4E8455E0E41E}"/>
                </a:ext>
              </a:extLst>
            </p:cNvPr>
            <p:cNvSpPr txBox="1"/>
            <p:nvPr/>
          </p:nvSpPr>
          <p:spPr>
            <a:xfrm>
              <a:off x="3921071" y="5773123"/>
              <a:ext cx="997094" cy="276999"/>
            </a:xfrm>
            <a:prstGeom prst="rect">
              <a:avLst/>
            </a:prstGeom>
            <a:solidFill>
              <a:schemeClr val="bg1"/>
            </a:solidFill>
          </p:spPr>
          <p:txBody>
            <a:bodyPr wrap="square" rtlCol="0">
              <a:spAutoFit/>
            </a:bodyPr>
            <a:lstStyle/>
            <a:p>
              <a:pPr algn="l"/>
              <a:r>
                <a:rPr lang="ja-JP" altLang="en-US" sz="1200" b="1" dirty="0">
                  <a:solidFill>
                    <a:schemeClr val="tx1">
                      <a:lumMod val="65000"/>
                      <a:lumOff val="35000"/>
                    </a:schemeClr>
                  </a:solidFill>
                </a:rPr>
                <a:t>試合日</a:t>
              </a:r>
              <a:r>
                <a:rPr kumimoji="1" lang="ja-JP" altLang="en-US" sz="1200" b="1" dirty="0">
                  <a:solidFill>
                    <a:schemeClr val="tx1">
                      <a:lumMod val="65000"/>
                      <a:lumOff val="35000"/>
                    </a:schemeClr>
                  </a:solidFill>
                </a:rPr>
                <a:t>平均</a:t>
              </a:r>
            </a:p>
          </p:txBody>
        </p:sp>
      </p:grpSp>
      <p:grpSp>
        <p:nvGrpSpPr>
          <p:cNvPr id="71" name="グループ化 70">
            <a:extLst>
              <a:ext uri="{FF2B5EF4-FFF2-40B4-BE49-F238E27FC236}">
                <a16:creationId xmlns:a16="http://schemas.microsoft.com/office/drawing/2014/main" id="{CE734F72-3192-C032-70F6-6AE0862774BE}"/>
              </a:ext>
            </a:extLst>
          </p:cNvPr>
          <p:cNvGrpSpPr/>
          <p:nvPr/>
        </p:nvGrpSpPr>
        <p:grpSpPr>
          <a:xfrm>
            <a:off x="9133036" y="2005808"/>
            <a:ext cx="2460312" cy="1057528"/>
            <a:chOff x="8981456" y="1805124"/>
            <a:chExt cx="2460312" cy="1057528"/>
          </a:xfrm>
        </p:grpSpPr>
        <p:pic>
          <p:nvPicPr>
            <p:cNvPr id="45" name="図 44">
              <a:extLst>
                <a:ext uri="{FF2B5EF4-FFF2-40B4-BE49-F238E27FC236}">
                  <a16:creationId xmlns:a16="http://schemas.microsoft.com/office/drawing/2014/main" id="{0F58304B-28F8-AC3F-3F69-9C85BA32F6E5}"/>
                </a:ext>
              </a:extLst>
            </p:cNvPr>
            <p:cNvPicPr>
              <a:picLocks noChangeAspect="1"/>
            </p:cNvPicPr>
            <p:nvPr/>
          </p:nvPicPr>
          <p:blipFill>
            <a:blip r:embed="rId4"/>
            <a:stretch>
              <a:fillRect/>
            </a:stretch>
          </p:blipFill>
          <p:spPr>
            <a:xfrm>
              <a:off x="9017318" y="2048151"/>
              <a:ext cx="2424450" cy="798024"/>
            </a:xfrm>
            <a:prstGeom prst="rect">
              <a:avLst/>
            </a:prstGeom>
            <a:ln w="19050">
              <a:noFill/>
            </a:ln>
          </p:spPr>
        </p:pic>
        <p:sp>
          <p:nvSpPr>
            <p:cNvPr id="50" name="吹き出し: 線 49">
              <a:extLst>
                <a:ext uri="{FF2B5EF4-FFF2-40B4-BE49-F238E27FC236}">
                  <a16:creationId xmlns:a16="http://schemas.microsoft.com/office/drawing/2014/main" id="{387389F1-59B1-2BBA-622E-39076E47DE93}"/>
                </a:ext>
              </a:extLst>
            </p:cNvPr>
            <p:cNvSpPr/>
            <p:nvPr/>
          </p:nvSpPr>
          <p:spPr>
            <a:xfrm>
              <a:off x="8986583" y="2031673"/>
              <a:ext cx="2441320" cy="830979"/>
            </a:xfrm>
            <a:prstGeom prst="borderCallout1">
              <a:avLst>
                <a:gd name="adj1" fmla="val 102502"/>
                <a:gd name="adj2" fmla="val 89519"/>
                <a:gd name="adj3" fmla="val 141233"/>
                <a:gd name="adj4" fmla="val 54056"/>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9" name="テキスト ボックス 58">
              <a:extLst>
                <a:ext uri="{FF2B5EF4-FFF2-40B4-BE49-F238E27FC236}">
                  <a16:creationId xmlns:a16="http://schemas.microsoft.com/office/drawing/2014/main" id="{4F07278B-D200-06BA-6BC0-5C779AFE1682}"/>
                </a:ext>
              </a:extLst>
            </p:cNvPr>
            <p:cNvSpPr txBox="1"/>
            <p:nvPr/>
          </p:nvSpPr>
          <p:spPr>
            <a:xfrm>
              <a:off x="8981456" y="1805124"/>
              <a:ext cx="1121618" cy="230327"/>
            </a:xfrm>
            <a:prstGeom prst="roundRect">
              <a:avLst>
                <a:gd name="adj" fmla="val 0"/>
              </a:avLst>
            </a:prstGeom>
            <a:solidFill>
              <a:srgbClr val="C00000"/>
            </a:solidFill>
            <a:ln w="6350"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1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A</a:t>
              </a:r>
              <a:r>
                <a:rPr kumimoji="0" lang="ja-JP" altLang="en-US" sz="11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：放送直前</a:t>
              </a:r>
              <a:endParaRPr kumimoji="0" lang="ja-JP" altLang="en-US" sz="11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pic>
          <p:nvPicPr>
            <p:cNvPr id="72" name="図 71">
              <a:extLst>
                <a:ext uri="{FF2B5EF4-FFF2-40B4-BE49-F238E27FC236}">
                  <a16:creationId xmlns:a16="http://schemas.microsoft.com/office/drawing/2014/main" id="{888FE4FF-4349-6555-C95E-57D7F2A57B14}"/>
                </a:ext>
              </a:extLst>
            </p:cNvPr>
            <p:cNvPicPr>
              <a:picLocks noChangeAspect="1"/>
            </p:cNvPicPr>
            <p:nvPr/>
          </p:nvPicPr>
          <p:blipFill>
            <a:blip r:embed="rId4"/>
            <a:stretch>
              <a:fillRect/>
            </a:stretch>
          </p:blipFill>
          <p:spPr>
            <a:xfrm>
              <a:off x="9006406" y="2048150"/>
              <a:ext cx="2424450" cy="798024"/>
            </a:xfrm>
            <a:prstGeom prst="rect">
              <a:avLst/>
            </a:prstGeom>
            <a:ln w="19050">
              <a:noFill/>
            </a:ln>
          </p:spPr>
        </p:pic>
      </p:grpSp>
      <p:grpSp>
        <p:nvGrpSpPr>
          <p:cNvPr id="70" name="グループ化 69">
            <a:extLst>
              <a:ext uri="{FF2B5EF4-FFF2-40B4-BE49-F238E27FC236}">
                <a16:creationId xmlns:a16="http://schemas.microsoft.com/office/drawing/2014/main" id="{42CD183B-8E79-6CFD-9B3B-C9E0F00A329C}"/>
              </a:ext>
            </a:extLst>
          </p:cNvPr>
          <p:cNvGrpSpPr/>
          <p:nvPr/>
        </p:nvGrpSpPr>
        <p:grpSpPr>
          <a:xfrm>
            <a:off x="6386769" y="2455216"/>
            <a:ext cx="2450888" cy="1065531"/>
            <a:chOff x="6158169" y="2363469"/>
            <a:chExt cx="2450888" cy="1065531"/>
          </a:xfrm>
        </p:grpSpPr>
        <p:grpSp>
          <p:nvGrpSpPr>
            <p:cNvPr id="51" name="グループ化 50">
              <a:extLst>
                <a:ext uri="{FF2B5EF4-FFF2-40B4-BE49-F238E27FC236}">
                  <a16:creationId xmlns:a16="http://schemas.microsoft.com/office/drawing/2014/main" id="{858CD866-8C5B-0256-5FC6-10DF243368D8}"/>
                </a:ext>
              </a:extLst>
            </p:cNvPr>
            <p:cNvGrpSpPr/>
            <p:nvPr/>
          </p:nvGrpSpPr>
          <p:grpSpPr>
            <a:xfrm>
              <a:off x="6167737" y="2598021"/>
              <a:ext cx="2441320" cy="830979"/>
              <a:chOff x="6240463" y="1937136"/>
              <a:chExt cx="2441320" cy="830979"/>
            </a:xfrm>
          </p:grpSpPr>
          <p:pic>
            <p:nvPicPr>
              <p:cNvPr id="12" name="図 11">
                <a:extLst>
                  <a:ext uri="{FF2B5EF4-FFF2-40B4-BE49-F238E27FC236}">
                    <a16:creationId xmlns:a16="http://schemas.microsoft.com/office/drawing/2014/main" id="{AC55ED08-6B41-911C-E8FA-9984F4644E5F}"/>
                  </a:ext>
                </a:extLst>
              </p:cNvPr>
              <p:cNvPicPr>
                <a:picLocks noChangeAspect="1"/>
              </p:cNvPicPr>
              <p:nvPr/>
            </p:nvPicPr>
            <p:blipFill>
              <a:blip r:embed="rId5"/>
              <a:stretch>
                <a:fillRect/>
              </a:stretch>
            </p:blipFill>
            <p:spPr>
              <a:xfrm>
                <a:off x="6240463" y="1937136"/>
                <a:ext cx="2441320" cy="819036"/>
              </a:xfrm>
              <a:prstGeom prst="rect">
                <a:avLst/>
              </a:prstGeom>
              <a:ln w="6350">
                <a:solidFill>
                  <a:schemeClr val="tx1"/>
                </a:solidFill>
              </a:ln>
            </p:spPr>
          </p:pic>
          <p:sp>
            <p:nvSpPr>
              <p:cNvPr id="49" name="吹き出し: 線 48">
                <a:extLst>
                  <a:ext uri="{FF2B5EF4-FFF2-40B4-BE49-F238E27FC236}">
                    <a16:creationId xmlns:a16="http://schemas.microsoft.com/office/drawing/2014/main" id="{C8EDD2AE-E2DA-C489-C326-19BAE4E87B2A}"/>
                  </a:ext>
                </a:extLst>
              </p:cNvPr>
              <p:cNvSpPr/>
              <p:nvPr/>
            </p:nvSpPr>
            <p:spPr>
              <a:xfrm>
                <a:off x="6240463" y="1937136"/>
                <a:ext cx="2441320" cy="830979"/>
              </a:xfrm>
              <a:prstGeom prst="borderCallout1">
                <a:avLst>
                  <a:gd name="adj1" fmla="val 108004"/>
                  <a:gd name="adj2" fmla="val 71641"/>
                  <a:gd name="adj3" fmla="val 144085"/>
                  <a:gd name="adj4" fmla="val 99349"/>
                </a:avLst>
              </a:prstGeom>
              <a:noFill/>
              <a:ln w="190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0" name="テキスト ボックス 59">
              <a:extLst>
                <a:ext uri="{FF2B5EF4-FFF2-40B4-BE49-F238E27FC236}">
                  <a16:creationId xmlns:a16="http://schemas.microsoft.com/office/drawing/2014/main" id="{4542D15C-67E9-26AF-AACA-EB8D1E1BEB9F}"/>
                </a:ext>
              </a:extLst>
            </p:cNvPr>
            <p:cNvSpPr txBox="1"/>
            <p:nvPr/>
          </p:nvSpPr>
          <p:spPr>
            <a:xfrm>
              <a:off x="6158169" y="2363469"/>
              <a:ext cx="1493582" cy="231427"/>
            </a:xfrm>
            <a:prstGeom prst="roundRect">
              <a:avLst>
                <a:gd name="adj" fmla="val 0"/>
              </a:avLst>
            </a:prstGeom>
            <a:solidFill>
              <a:srgbClr val="FF466E"/>
            </a:solidFill>
            <a:ln w="6350" cap="flat">
              <a:noFill/>
              <a:miter lim="400000"/>
            </a:ln>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1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B</a:t>
              </a:r>
              <a:r>
                <a:rPr kumimoji="0" lang="ja-JP" altLang="en-US" sz="1100" b="1" kern="0" dirty="0">
                  <a:solidFill>
                    <a:schemeClr val="bg1"/>
                  </a:solidFill>
                  <a:latin typeface="Meiryo" panose="020B0604030504040204" pitchFamily="34" charset="-128"/>
                  <a:ea typeface="Meiryo" panose="020B0604030504040204" pitchFamily="34" charset="-128"/>
                </a:rPr>
                <a:t>：放送数時間前まで</a:t>
              </a:r>
              <a:endParaRPr kumimoji="0" lang="ja-JP" altLang="en-US" sz="11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grpSp>
      <p:cxnSp>
        <p:nvCxnSpPr>
          <p:cNvPr id="67" name="直線コネクタ 66">
            <a:extLst>
              <a:ext uri="{FF2B5EF4-FFF2-40B4-BE49-F238E27FC236}">
                <a16:creationId xmlns:a16="http://schemas.microsoft.com/office/drawing/2014/main" id="{7DA37143-DB24-7DCB-B193-4CDEF6F6DAFD}"/>
              </a:ext>
            </a:extLst>
          </p:cNvPr>
          <p:cNvCxnSpPr>
            <a:cxnSpLocks/>
          </p:cNvCxnSpPr>
          <p:nvPr/>
        </p:nvCxnSpPr>
        <p:spPr>
          <a:xfrm flipH="1">
            <a:off x="6097956" y="1952229"/>
            <a:ext cx="1955" cy="443296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1605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72213E8-217A-B461-8FCF-83F91312882A}"/>
              </a:ext>
            </a:extLst>
          </p:cNvPr>
          <p:cNvSpPr>
            <a:spLocks noGrp="1"/>
          </p:cNvSpPr>
          <p:nvPr>
            <p:ph type="body" sz="quarter" idx="10"/>
          </p:nvPr>
        </p:nvSpPr>
        <p:spPr/>
        <p:txBody>
          <a:bodyPr/>
          <a:lstStyle/>
          <a:p>
            <a:r>
              <a:rPr kumimoji="1" lang="ja-JP" altLang="en-US" dirty="0"/>
              <a:t>トピックス</a:t>
            </a:r>
            <a:r>
              <a:rPr kumimoji="1" lang="en-US" altLang="ja-JP" dirty="0"/>
              <a:t>PR</a:t>
            </a:r>
            <a:r>
              <a:rPr kumimoji="1" lang="ja-JP" altLang="en-US" dirty="0"/>
              <a:t>　新規広告主様　特別価格</a:t>
            </a:r>
          </a:p>
        </p:txBody>
      </p:sp>
      <p:sp>
        <p:nvSpPr>
          <p:cNvPr id="3" name="テキスト プレースホルダー 3">
            <a:extLst>
              <a:ext uri="{FF2B5EF4-FFF2-40B4-BE49-F238E27FC236}">
                <a16:creationId xmlns:a16="http://schemas.microsoft.com/office/drawing/2014/main" id="{0EE0E5F1-1703-7176-DF04-6996D82AE058}"/>
              </a:ext>
            </a:extLst>
          </p:cNvPr>
          <p:cNvSpPr txBox="1">
            <a:spLocks/>
          </p:cNvSpPr>
          <p:nvPr/>
        </p:nvSpPr>
        <p:spPr>
          <a:xfrm>
            <a:off x="537483" y="872369"/>
            <a:ext cx="11014609" cy="79208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18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defRPr/>
            </a:pPr>
            <a:r>
              <a:rPr lang="ja-JP" altLang="en-US" sz="1600" dirty="0"/>
              <a:t>トピックス</a:t>
            </a:r>
            <a:r>
              <a:rPr lang="en-US" altLang="ja-JP" sz="1600" dirty="0"/>
              <a:t>PR</a:t>
            </a:r>
            <a:r>
              <a:rPr lang="ja-JP" altLang="en-US" sz="1600" dirty="0"/>
              <a:t>　</a:t>
            </a:r>
            <a:r>
              <a:rPr lang="en-US" altLang="ja-JP" sz="1600" dirty="0"/>
              <a:t>SP</a:t>
            </a:r>
            <a:r>
              <a:rPr lang="ja-JP" altLang="en-US" sz="1600" dirty="0"/>
              <a:t>を</a:t>
            </a:r>
            <a:r>
              <a:rPr lang="ja-JP" altLang="en-US" sz="1600" u="sng" dirty="0"/>
              <a:t>はじめてご出稿いただく広告主様に限り</a:t>
            </a:r>
            <a:r>
              <a:rPr lang="ja-JP" altLang="en-US" sz="1600" dirty="0"/>
              <a:t>、特別割引価格でご提供いたします。</a:t>
            </a:r>
          </a:p>
        </p:txBody>
      </p:sp>
      <p:graphicFrame>
        <p:nvGraphicFramePr>
          <p:cNvPr id="4" name="表 3">
            <a:extLst>
              <a:ext uri="{FF2B5EF4-FFF2-40B4-BE49-F238E27FC236}">
                <a16:creationId xmlns:a16="http://schemas.microsoft.com/office/drawing/2014/main" id="{67FE7A39-5909-20B3-3370-701D23A04D97}"/>
              </a:ext>
            </a:extLst>
          </p:cNvPr>
          <p:cNvGraphicFramePr>
            <a:graphicFrameLocks noGrp="1"/>
          </p:cNvGraphicFramePr>
          <p:nvPr>
            <p:extLst>
              <p:ext uri="{D42A27DB-BD31-4B8C-83A1-F6EECF244321}">
                <p14:modId xmlns:p14="http://schemas.microsoft.com/office/powerpoint/2010/main" val="3180897886"/>
              </p:ext>
            </p:extLst>
          </p:nvPr>
        </p:nvGraphicFramePr>
        <p:xfrm>
          <a:off x="1031460" y="1637639"/>
          <a:ext cx="10129080" cy="3210490"/>
        </p:xfrm>
        <a:graphic>
          <a:graphicData uri="http://schemas.openxmlformats.org/drawingml/2006/table">
            <a:tbl>
              <a:tblPr bandRow="1">
                <a:tableStyleId>{5C22544A-7EE6-4342-B048-85BDC9FD1C3A}</a:tableStyleId>
              </a:tblPr>
              <a:tblGrid>
                <a:gridCol w="2112623">
                  <a:extLst>
                    <a:ext uri="{9D8B030D-6E8A-4147-A177-3AD203B41FA5}">
                      <a16:colId xmlns:a16="http://schemas.microsoft.com/office/drawing/2014/main" val="1597581053"/>
                    </a:ext>
                  </a:extLst>
                </a:gridCol>
                <a:gridCol w="8016457">
                  <a:extLst>
                    <a:ext uri="{9D8B030D-6E8A-4147-A177-3AD203B41FA5}">
                      <a16:colId xmlns:a16="http://schemas.microsoft.com/office/drawing/2014/main" val="1485574004"/>
                    </a:ext>
                  </a:extLst>
                </a:gridCol>
              </a:tblGrid>
              <a:tr h="1068111">
                <a:tc>
                  <a:txBody>
                    <a:bodyPr/>
                    <a:lstStyle/>
                    <a:p>
                      <a:pPr algn="ctr"/>
                      <a:r>
                        <a:rPr lang="ja-JP" altLang="en-US" sz="1600" b="1" dirty="0">
                          <a:solidFill>
                            <a:schemeClr val="bg1"/>
                          </a:solidFill>
                          <a:latin typeface="+mn-ea"/>
                          <a:ea typeface="+mn-ea"/>
                        </a:rPr>
                        <a:t>対象商品</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dirty="0">
                          <a:solidFill>
                            <a:schemeClr val="tx1">
                              <a:lumMod val="65000"/>
                              <a:lumOff val="35000"/>
                            </a:schemeClr>
                          </a:solidFill>
                          <a:latin typeface="+mn-ea"/>
                          <a:ea typeface="+mn-ea"/>
                        </a:rPr>
                        <a:t>①</a:t>
                      </a:r>
                      <a:r>
                        <a:rPr lang="en-US" altLang="ja-JP" sz="1600" dirty="0">
                          <a:solidFill>
                            <a:schemeClr val="tx1">
                              <a:lumMod val="65000"/>
                              <a:lumOff val="35000"/>
                            </a:schemeClr>
                          </a:solidFill>
                          <a:latin typeface="+mn-ea"/>
                          <a:ea typeface="+mn-ea"/>
                        </a:rPr>
                        <a:t>Yahoo! JAPAN</a:t>
                      </a:r>
                      <a:r>
                        <a:rPr lang="ja-JP" altLang="en-US" sz="1600" dirty="0">
                          <a:solidFill>
                            <a:schemeClr val="tx1">
                              <a:lumMod val="65000"/>
                              <a:lumOff val="35000"/>
                            </a:schemeClr>
                          </a:solidFill>
                          <a:latin typeface="+mn-ea"/>
                          <a:ea typeface="+mn-ea"/>
                        </a:rPr>
                        <a:t>　トップページ　トピックス</a:t>
                      </a:r>
                      <a:r>
                        <a:rPr lang="en-US" altLang="ja-JP" sz="1600" dirty="0">
                          <a:solidFill>
                            <a:schemeClr val="tx1">
                              <a:lumMod val="65000"/>
                              <a:lumOff val="35000"/>
                            </a:schemeClr>
                          </a:solidFill>
                          <a:latin typeface="+mn-ea"/>
                          <a:ea typeface="+mn-ea"/>
                        </a:rPr>
                        <a:t>PR</a:t>
                      </a:r>
                      <a:r>
                        <a:rPr lang="ja-JP" altLang="en-US" sz="1600" dirty="0">
                          <a:solidFill>
                            <a:schemeClr val="tx1">
                              <a:lumMod val="65000"/>
                              <a:lumOff val="35000"/>
                            </a:schemeClr>
                          </a:solidFill>
                          <a:latin typeface="+mn-ea"/>
                          <a:ea typeface="+mn-ea"/>
                        </a:rPr>
                        <a:t>　</a:t>
                      </a:r>
                      <a:r>
                        <a:rPr lang="en-US" altLang="ja-JP" sz="1600" dirty="0">
                          <a:solidFill>
                            <a:schemeClr val="tx1">
                              <a:lumMod val="65000"/>
                              <a:lumOff val="35000"/>
                            </a:schemeClr>
                          </a:solidFill>
                          <a:latin typeface="+mn-ea"/>
                          <a:ea typeface="+mn-ea"/>
                        </a:rPr>
                        <a:t>SP</a:t>
                      </a:r>
                      <a:r>
                        <a:rPr lang="ja-JP" altLang="en-US" sz="1600" dirty="0">
                          <a:solidFill>
                            <a:schemeClr val="tx1">
                              <a:lumMod val="65000"/>
                              <a:lumOff val="35000"/>
                            </a:schemeClr>
                          </a:solidFill>
                          <a:latin typeface="+mn-ea"/>
                          <a:ea typeface="+mn-ea"/>
                        </a:rPr>
                        <a:t>（オールリーチ）</a:t>
                      </a:r>
                      <a:endParaRPr lang="en-US" altLang="ja-JP" sz="1600" dirty="0">
                        <a:solidFill>
                          <a:schemeClr val="tx1">
                            <a:lumMod val="65000"/>
                            <a:lumOff val="35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dirty="0">
                          <a:solidFill>
                            <a:schemeClr val="tx1">
                              <a:lumMod val="65000"/>
                              <a:lumOff val="35000"/>
                            </a:schemeClr>
                          </a:solidFill>
                          <a:latin typeface="+mn-ea"/>
                          <a:ea typeface="+mn-ea"/>
                        </a:rPr>
                        <a:t>②</a:t>
                      </a:r>
                      <a:r>
                        <a:rPr lang="en-US" altLang="ja-JP" sz="1600" dirty="0">
                          <a:solidFill>
                            <a:schemeClr val="tx1">
                              <a:lumMod val="65000"/>
                              <a:lumOff val="35000"/>
                            </a:schemeClr>
                          </a:solidFill>
                          <a:latin typeface="+mn-ea"/>
                          <a:ea typeface="+mn-ea"/>
                        </a:rPr>
                        <a:t>Yahoo! JAPAN</a:t>
                      </a:r>
                      <a:r>
                        <a:rPr lang="ja-JP" altLang="en-US" sz="1600" dirty="0">
                          <a:solidFill>
                            <a:schemeClr val="tx1">
                              <a:lumMod val="65000"/>
                              <a:lumOff val="35000"/>
                            </a:schemeClr>
                          </a:solidFill>
                          <a:latin typeface="+mn-ea"/>
                          <a:ea typeface="+mn-ea"/>
                        </a:rPr>
                        <a:t>　トップページ　トピックス</a:t>
                      </a:r>
                      <a:r>
                        <a:rPr lang="en-US" altLang="ja-JP" sz="1600" dirty="0">
                          <a:solidFill>
                            <a:schemeClr val="tx1">
                              <a:lumMod val="65000"/>
                              <a:lumOff val="35000"/>
                            </a:schemeClr>
                          </a:solidFill>
                          <a:latin typeface="+mn-ea"/>
                          <a:ea typeface="+mn-ea"/>
                        </a:rPr>
                        <a:t>PR</a:t>
                      </a:r>
                      <a:r>
                        <a:rPr lang="ja-JP" altLang="en-US" sz="1600" dirty="0">
                          <a:solidFill>
                            <a:schemeClr val="tx1">
                              <a:lumMod val="65000"/>
                              <a:lumOff val="35000"/>
                            </a:schemeClr>
                          </a:solidFill>
                          <a:latin typeface="+mn-ea"/>
                          <a:ea typeface="+mn-ea"/>
                        </a:rPr>
                        <a:t>　</a:t>
                      </a:r>
                      <a:r>
                        <a:rPr lang="en-US" altLang="ja-JP" sz="1600" dirty="0">
                          <a:solidFill>
                            <a:schemeClr val="tx1">
                              <a:lumMod val="65000"/>
                              <a:lumOff val="35000"/>
                            </a:schemeClr>
                          </a:solidFill>
                          <a:latin typeface="+mn-ea"/>
                          <a:ea typeface="+mn-ea"/>
                        </a:rPr>
                        <a:t>SP</a:t>
                      </a:r>
                      <a:r>
                        <a:rPr lang="ja-JP" altLang="en-US" sz="1600" dirty="0">
                          <a:solidFill>
                            <a:schemeClr val="tx1">
                              <a:lumMod val="65000"/>
                              <a:lumOff val="35000"/>
                            </a:schemeClr>
                          </a:solidFill>
                          <a:latin typeface="+mn-ea"/>
                          <a:ea typeface="+mn-ea"/>
                        </a:rPr>
                        <a:t>（オールリーチ　</a:t>
                      </a:r>
                      <a:r>
                        <a:rPr lang="en-US" altLang="ja-JP" sz="1600" dirty="0">
                          <a:solidFill>
                            <a:schemeClr val="tx1">
                              <a:lumMod val="65000"/>
                              <a:lumOff val="35000"/>
                            </a:schemeClr>
                          </a:solidFill>
                          <a:latin typeface="+mn-ea"/>
                          <a:ea typeface="+mn-ea"/>
                        </a:rPr>
                        <a:t>Plus</a:t>
                      </a:r>
                      <a:r>
                        <a:rPr lang="ja-JP" altLang="en-US" sz="1600" dirty="0">
                          <a:solidFill>
                            <a:schemeClr val="tx1">
                              <a:lumMod val="65000"/>
                              <a:lumOff val="35000"/>
                            </a:schemeClr>
                          </a:solidFill>
                          <a:latin typeface="+mn-ea"/>
                          <a:ea typeface="+mn-ea"/>
                        </a:rPr>
                        <a:t>）</a:t>
                      </a:r>
                      <a:endParaRPr lang="en-US" altLang="ja-JP" sz="1600" dirty="0">
                        <a:solidFill>
                          <a:schemeClr val="tx1">
                            <a:lumMod val="65000"/>
                            <a:lumOff val="35000"/>
                          </a:schemeClr>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0" dirty="0">
                          <a:solidFill>
                            <a:schemeClr val="tx1">
                              <a:lumMod val="65000"/>
                              <a:lumOff val="35000"/>
                            </a:schemeClr>
                          </a:solidFill>
                          <a:latin typeface="+mn-ea"/>
                          <a:ea typeface="+mn-ea"/>
                        </a:rPr>
                        <a:t>③</a:t>
                      </a:r>
                      <a:r>
                        <a:rPr lang="en-US" altLang="ja-JP" sz="1600" dirty="0">
                          <a:solidFill>
                            <a:schemeClr val="tx1">
                              <a:lumMod val="65000"/>
                              <a:lumOff val="35000"/>
                            </a:schemeClr>
                          </a:solidFill>
                          <a:latin typeface="+mn-ea"/>
                          <a:ea typeface="+mn-ea"/>
                        </a:rPr>
                        <a:t>Yahoo! JAPAN</a:t>
                      </a:r>
                      <a:r>
                        <a:rPr lang="ja-JP" altLang="en-US" sz="1600" dirty="0">
                          <a:solidFill>
                            <a:schemeClr val="tx1">
                              <a:lumMod val="65000"/>
                              <a:lumOff val="35000"/>
                            </a:schemeClr>
                          </a:solidFill>
                          <a:latin typeface="+mn-ea"/>
                          <a:ea typeface="+mn-ea"/>
                        </a:rPr>
                        <a:t>　トップページ　トピックス</a:t>
                      </a:r>
                      <a:r>
                        <a:rPr lang="en-US" altLang="ja-JP" sz="1600" dirty="0">
                          <a:solidFill>
                            <a:schemeClr val="tx1">
                              <a:lumMod val="65000"/>
                              <a:lumOff val="35000"/>
                            </a:schemeClr>
                          </a:solidFill>
                          <a:latin typeface="+mn-ea"/>
                          <a:ea typeface="+mn-ea"/>
                        </a:rPr>
                        <a:t>PR</a:t>
                      </a:r>
                      <a:r>
                        <a:rPr lang="ja-JP" altLang="en-US" sz="1600" dirty="0">
                          <a:solidFill>
                            <a:schemeClr val="tx1">
                              <a:lumMod val="65000"/>
                              <a:lumOff val="35000"/>
                            </a:schemeClr>
                          </a:solidFill>
                          <a:latin typeface="+mn-ea"/>
                          <a:ea typeface="+mn-ea"/>
                        </a:rPr>
                        <a:t>　</a:t>
                      </a:r>
                      <a:r>
                        <a:rPr lang="en-US" altLang="ja-JP" sz="1600" dirty="0">
                          <a:solidFill>
                            <a:schemeClr val="tx1">
                              <a:lumMod val="65000"/>
                              <a:lumOff val="35000"/>
                            </a:schemeClr>
                          </a:solidFill>
                          <a:latin typeface="+mn-ea"/>
                          <a:ea typeface="+mn-ea"/>
                        </a:rPr>
                        <a:t>SP</a:t>
                      </a:r>
                      <a:r>
                        <a:rPr lang="ja-JP" altLang="en-US" sz="1600" b="0" dirty="0">
                          <a:solidFill>
                            <a:schemeClr val="tx1">
                              <a:lumMod val="65000"/>
                              <a:lumOff val="35000"/>
                            </a:schemeClr>
                          </a:solidFill>
                          <a:latin typeface="+mn-ea"/>
                          <a:ea typeface="+mn-ea"/>
                        </a:rPr>
                        <a:t>のターゲティング商品</a:t>
                      </a:r>
                      <a:endParaRPr lang="en-US" altLang="ja-JP" sz="1600" b="0" dirty="0">
                        <a:solidFill>
                          <a:schemeClr val="tx1">
                            <a:lumMod val="65000"/>
                            <a:lumOff val="35000"/>
                          </a:schemeClr>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3540950353"/>
                  </a:ext>
                </a:extLst>
              </a:tr>
              <a:tr h="521236">
                <a:tc>
                  <a:txBody>
                    <a:bodyPr/>
                    <a:lstStyle/>
                    <a:p>
                      <a:pPr algn="ctr"/>
                      <a:r>
                        <a:rPr lang="ja-JP" altLang="en-US" sz="1600" b="1" dirty="0">
                          <a:solidFill>
                            <a:schemeClr val="bg1"/>
                          </a:solidFill>
                          <a:latin typeface="+mn-ea"/>
                          <a:ea typeface="+mn-ea"/>
                        </a:rPr>
                        <a:t>対象掲載期間</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1" dirty="0">
                          <a:solidFill>
                            <a:srgbClr val="C00000"/>
                          </a:solidFill>
                          <a:latin typeface="+mn-ea"/>
                          <a:ea typeface="+mn-ea"/>
                        </a:rPr>
                        <a:t>2024</a:t>
                      </a:r>
                      <a:r>
                        <a:rPr lang="ja-JP" altLang="en-US" sz="1600" b="1" dirty="0">
                          <a:solidFill>
                            <a:srgbClr val="C00000"/>
                          </a:solidFill>
                          <a:latin typeface="+mn-ea"/>
                          <a:ea typeface="+mn-ea"/>
                        </a:rPr>
                        <a:t>年</a:t>
                      </a:r>
                      <a:r>
                        <a:rPr lang="en-US" altLang="ja-JP" sz="1600" b="1" dirty="0">
                          <a:solidFill>
                            <a:srgbClr val="C00000"/>
                          </a:solidFill>
                          <a:latin typeface="+mn-ea"/>
                          <a:ea typeface="+mn-ea"/>
                        </a:rPr>
                        <a:t>7</a:t>
                      </a:r>
                      <a:r>
                        <a:rPr lang="ja-JP" altLang="en-US" sz="1600" b="1" dirty="0">
                          <a:solidFill>
                            <a:srgbClr val="C00000"/>
                          </a:solidFill>
                          <a:latin typeface="+mn-ea"/>
                          <a:ea typeface="+mn-ea"/>
                        </a:rPr>
                        <a:t>月</a:t>
                      </a:r>
                      <a:r>
                        <a:rPr lang="en-US" altLang="ja-JP" sz="1600" b="1" dirty="0">
                          <a:solidFill>
                            <a:srgbClr val="C00000"/>
                          </a:solidFill>
                          <a:latin typeface="+mn-ea"/>
                          <a:ea typeface="+mn-ea"/>
                        </a:rPr>
                        <a:t>1</a:t>
                      </a:r>
                      <a:r>
                        <a:rPr lang="ja-JP" altLang="en-US" sz="1600" b="1" dirty="0">
                          <a:solidFill>
                            <a:srgbClr val="C00000"/>
                          </a:solidFill>
                          <a:latin typeface="+mn-ea"/>
                          <a:ea typeface="+mn-ea"/>
                        </a:rPr>
                        <a:t>日　～　</a:t>
                      </a:r>
                      <a:r>
                        <a:rPr lang="en-US" altLang="ja-JP" sz="1600" b="1" dirty="0">
                          <a:solidFill>
                            <a:srgbClr val="C00000"/>
                          </a:solidFill>
                          <a:latin typeface="+mn-ea"/>
                          <a:ea typeface="+mn-ea"/>
                        </a:rPr>
                        <a:t>2024</a:t>
                      </a:r>
                      <a:r>
                        <a:rPr lang="ja-JP" altLang="en-US" sz="1600" b="1" dirty="0">
                          <a:solidFill>
                            <a:srgbClr val="C00000"/>
                          </a:solidFill>
                          <a:latin typeface="+mn-ea"/>
                          <a:ea typeface="+mn-ea"/>
                        </a:rPr>
                        <a:t>年</a:t>
                      </a:r>
                      <a:r>
                        <a:rPr lang="en-US" altLang="ja-JP" sz="1600" b="1" dirty="0">
                          <a:solidFill>
                            <a:srgbClr val="C00000"/>
                          </a:solidFill>
                          <a:latin typeface="+mn-ea"/>
                          <a:ea typeface="+mn-ea"/>
                        </a:rPr>
                        <a:t>9</a:t>
                      </a:r>
                      <a:r>
                        <a:rPr lang="ja-JP" altLang="en-US" sz="1600" b="1" dirty="0">
                          <a:solidFill>
                            <a:srgbClr val="C00000"/>
                          </a:solidFill>
                          <a:latin typeface="+mn-ea"/>
                          <a:ea typeface="+mn-ea"/>
                        </a:rPr>
                        <a:t>月</a:t>
                      </a:r>
                      <a:r>
                        <a:rPr lang="en-US" altLang="ja-JP" sz="1600" b="1" dirty="0">
                          <a:solidFill>
                            <a:srgbClr val="C00000"/>
                          </a:solidFill>
                          <a:latin typeface="+mn-ea"/>
                          <a:ea typeface="+mn-ea"/>
                        </a:rPr>
                        <a:t>30</a:t>
                      </a:r>
                      <a:r>
                        <a:rPr lang="ja-JP" altLang="en-US" sz="1600" b="1" dirty="0">
                          <a:solidFill>
                            <a:srgbClr val="C00000"/>
                          </a:solidFill>
                          <a:latin typeface="+mn-ea"/>
                          <a:ea typeface="+mn-ea"/>
                        </a:rPr>
                        <a:t>日</a:t>
                      </a:r>
                      <a:endParaRPr lang="en-US" altLang="ja-JP" sz="1600" b="1" dirty="0">
                        <a:solidFill>
                          <a:srgbClr val="C00000"/>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80497404"/>
                  </a:ext>
                </a:extLst>
              </a:tr>
              <a:tr h="1076452">
                <a:tc>
                  <a:txBody>
                    <a:bodyPr/>
                    <a:lstStyle/>
                    <a:p>
                      <a:pPr algn="ctr"/>
                      <a:r>
                        <a:rPr lang="ja-JP" altLang="en-US" sz="1600" b="1" dirty="0">
                          <a:solidFill>
                            <a:schemeClr val="bg1"/>
                          </a:solidFill>
                          <a:latin typeface="+mn-ea"/>
                          <a:ea typeface="+mn-ea"/>
                        </a:rPr>
                        <a:t>割引内容</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lang="ja-JP" altLang="en-US" sz="1600" b="0" dirty="0">
                          <a:solidFill>
                            <a:schemeClr val="tx1">
                              <a:lumMod val="65000"/>
                              <a:lumOff val="35000"/>
                            </a:schemeClr>
                          </a:solidFill>
                          <a:latin typeface="+mn-ea"/>
                          <a:ea typeface="+mn-ea"/>
                        </a:rPr>
                        <a:t>①定価 </a:t>
                      </a:r>
                      <a:r>
                        <a:rPr lang="en-US" altLang="ja-JP" sz="1600" b="0" dirty="0">
                          <a:solidFill>
                            <a:schemeClr val="tx1">
                              <a:lumMod val="65000"/>
                              <a:lumOff val="35000"/>
                            </a:schemeClr>
                          </a:solidFill>
                          <a:latin typeface="+mn-ea"/>
                          <a:ea typeface="+mn-ea"/>
                        </a:rPr>
                        <a:t>1,300</a:t>
                      </a:r>
                      <a:r>
                        <a:rPr lang="ja-JP" altLang="en-US" sz="1600" b="0" dirty="0">
                          <a:solidFill>
                            <a:schemeClr val="tx1">
                              <a:lumMod val="65000"/>
                              <a:lumOff val="35000"/>
                            </a:schemeClr>
                          </a:solidFill>
                          <a:latin typeface="+mn-ea"/>
                          <a:ea typeface="+mn-ea"/>
                        </a:rPr>
                        <a:t>万円（グロス） →  </a:t>
                      </a:r>
                      <a:r>
                        <a:rPr lang="ja-JP" altLang="en-US" sz="1600" b="1" dirty="0">
                          <a:solidFill>
                            <a:srgbClr val="C00000"/>
                          </a:solidFill>
                          <a:latin typeface="+mn-ea"/>
                          <a:ea typeface="+mn-ea"/>
                        </a:rPr>
                        <a:t>割引価格 </a:t>
                      </a:r>
                      <a:r>
                        <a:rPr lang="en-US" altLang="ja-JP" sz="1600" b="1" dirty="0">
                          <a:solidFill>
                            <a:srgbClr val="C00000"/>
                          </a:solidFill>
                          <a:latin typeface="+mn-ea"/>
                          <a:ea typeface="+mn-ea"/>
                        </a:rPr>
                        <a:t>1,000</a:t>
                      </a:r>
                      <a:r>
                        <a:rPr lang="ja-JP" altLang="en-US" sz="1600" b="1" dirty="0">
                          <a:solidFill>
                            <a:srgbClr val="C00000"/>
                          </a:solidFill>
                          <a:latin typeface="+mn-ea"/>
                          <a:ea typeface="+mn-ea"/>
                        </a:rPr>
                        <a:t>万円（グロス）</a:t>
                      </a:r>
                      <a:endParaRPr lang="en-US" altLang="ja-JP" sz="1600" b="1" dirty="0">
                        <a:solidFill>
                          <a:srgbClr val="C00000"/>
                        </a:solidFill>
                        <a:latin typeface="+mn-ea"/>
                        <a:ea typeface="+mn-ea"/>
                      </a:endParaRPr>
                    </a:p>
                    <a:p>
                      <a:r>
                        <a:rPr kumimoji="1" lang="ja-JP" altLang="en-US" sz="1600" b="0" dirty="0">
                          <a:solidFill>
                            <a:schemeClr val="tx1">
                              <a:lumMod val="65000"/>
                              <a:lumOff val="35000"/>
                            </a:schemeClr>
                          </a:solidFill>
                          <a:latin typeface="+mn-ea"/>
                          <a:ea typeface="+mn-ea"/>
                        </a:rPr>
                        <a:t>②定価 </a:t>
                      </a:r>
                      <a:r>
                        <a:rPr kumimoji="1" lang="en-US" altLang="ja-JP" sz="1600" b="0" dirty="0">
                          <a:solidFill>
                            <a:schemeClr val="tx1">
                              <a:lumMod val="65000"/>
                              <a:lumOff val="35000"/>
                            </a:schemeClr>
                          </a:solidFill>
                          <a:latin typeface="+mn-ea"/>
                          <a:ea typeface="+mn-ea"/>
                        </a:rPr>
                        <a:t>2,500</a:t>
                      </a:r>
                      <a:r>
                        <a:rPr kumimoji="1" lang="ja-JP" altLang="en-US" sz="1600" b="0" dirty="0">
                          <a:solidFill>
                            <a:schemeClr val="tx1">
                              <a:lumMod val="65000"/>
                              <a:lumOff val="35000"/>
                            </a:schemeClr>
                          </a:solidFill>
                          <a:latin typeface="+mn-ea"/>
                          <a:ea typeface="+mn-ea"/>
                        </a:rPr>
                        <a:t>万円（グロス） →  </a:t>
                      </a:r>
                      <a:r>
                        <a:rPr kumimoji="1" lang="ja-JP" altLang="en-US" sz="1600" b="1" dirty="0">
                          <a:solidFill>
                            <a:srgbClr val="C00000"/>
                          </a:solidFill>
                          <a:latin typeface="+mn-ea"/>
                          <a:ea typeface="+mn-ea"/>
                        </a:rPr>
                        <a:t>割引価格 </a:t>
                      </a:r>
                      <a:r>
                        <a:rPr kumimoji="1" lang="en-US" altLang="ja-JP" sz="1600" b="1" dirty="0">
                          <a:solidFill>
                            <a:srgbClr val="C00000"/>
                          </a:solidFill>
                          <a:latin typeface="+mn-ea"/>
                          <a:ea typeface="+mn-ea"/>
                        </a:rPr>
                        <a:t>2,000</a:t>
                      </a:r>
                      <a:r>
                        <a:rPr kumimoji="1" lang="ja-JP" altLang="en-US" sz="1600" b="1" dirty="0">
                          <a:solidFill>
                            <a:srgbClr val="C00000"/>
                          </a:solidFill>
                          <a:latin typeface="+mn-ea"/>
                          <a:ea typeface="+mn-ea"/>
                        </a:rPr>
                        <a:t>万円（グロス）</a:t>
                      </a:r>
                      <a:endParaRPr kumimoji="1" lang="en-US" altLang="ja-JP" sz="1600" b="1" dirty="0">
                        <a:solidFill>
                          <a:srgbClr val="C00000"/>
                        </a:solidFill>
                        <a:latin typeface="+mn-ea"/>
                        <a:ea typeface="+mn-ea"/>
                      </a:endParaRPr>
                    </a:p>
                    <a:p>
                      <a:r>
                        <a:rPr kumimoji="1" lang="ja-JP" altLang="en-US" sz="1600" b="0" dirty="0">
                          <a:solidFill>
                            <a:srgbClr val="0D0D0D"/>
                          </a:solidFill>
                          <a:latin typeface="+mn-ea"/>
                          <a:ea typeface="+mn-ea"/>
                        </a:rPr>
                        <a:t>③定価（グロス）から</a:t>
                      </a:r>
                      <a:r>
                        <a:rPr kumimoji="1" lang="en-US" altLang="ja-JP" sz="1600" b="1" dirty="0">
                          <a:solidFill>
                            <a:srgbClr val="C00000"/>
                          </a:solidFill>
                          <a:latin typeface="+mn-ea"/>
                          <a:ea typeface="+mn-ea"/>
                        </a:rPr>
                        <a:t>10</a:t>
                      </a:r>
                      <a:r>
                        <a:rPr kumimoji="1" lang="ja-JP" altLang="en-US" sz="1600" b="1" dirty="0">
                          <a:solidFill>
                            <a:srgbClr val="C00000"/>
                          </a:solidFill>
                          <a:latin typeface="+mn-ea"/>
                          <a:ea typeface="+mn-ea"/>
                        </a:rPr>
                        <a:t>％割引</a:t>
                      </a: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05098263"/>
                  </a:ext>
                </a:extLst>
              </a:tr>
              <a:tr h="544691">
                <a:tc>
                  <a:txBody>
                    <a:bodyPr/>
                    <a:lstStyle/>
                    <a:p>
                      <a:pPr algn="ctr"/>
                      <a:r>
                        <a:rPr lang="ja-JP" altLang="en-US" sz="1600" b="1" dirty="0">
                          <a:solidFill>
                            <a:schemeClr val="bg1"/>
                          </a:solidFill>
                          <a:latin typeface="+mn-ea"/>
                          <a:ea typeface="+mn-ea"/>
                        </a:rPr>
                        <a:t>適用条件</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3E"/>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lang="ja-JP" altLang="en-US" sz="1600" b="1" dirty="0">
                          <a:solidFill>
                            <a:srgbClr val="C00000"/>
                          </a:solidFill>
                          <a:latin typeface="+mn-ea"/>
                          <a:ea typeface="+mn-ea"/>
                        </a:rPr>
                        <a:t>トピックス</a:t>
                      </a:r>
                      <a:r>
                        <a:rPr lang="en-US" altLang="ja-JP" sz="1600" b="1" dirty="0">
                          <a:solidFill>
                            <a:srgbClr val="C00000"/>
                          </a:solidFill>
                          <a:latin typeface="+mn-ea"/>
                          <a:ea typeface="+mn-ea"/>
                        </a:rPr>
                        <a:t>PR</a:t>
                      </a:r>
                      <a:r>
                        <a:rPr lang="ja-JP" altLang="en-US" sz="1600" b="1" dirty="0">
                          <a:solidFill>
                            <a:srgbClr val="C00000"/>
                          </a:solidFill>
                          <a:latin typeface="+mn-ea"/>
                          <a:ea typeface="+mn-ea"/>
                        </a:rPr>
                        <a:t>　</a:t>
                      </a:r>
                      <a:r>
                        <a:rPr lang="en-US" altLang="ja-JP" sz="1600" b="1" dirty="0">
                          <a:solidFill>
                            <a:srgbClr val="C00000"/>
                          </a:solidFill>
                          <a:latin typeface="+mn-ea"/>
                          <a:ea typeface="+mn-ea"/>
                        </a:rPr>
                        <a:t>SP</a:t>
                      </a:r>
                      <a:r>
                        <a:rPr lang="ja-JP" altLang="en-US" sz="1600" b="1" dirty="0">
                          <a:solidFill>
                            <a:srgbClr val="C00000"/>
                          </a:solidFill>
                          <a:latin typeface="+mn-ea"/>
                          <a:ea typeface="+mn-ea"/>
                        </a:rPr>
                        <a:t>のご掲載実績がない広告主様</a:t>
                      </a:r>
                      <a:endParaRPr kumimoji="1" lang="ja-JP" altLang="en-US" sz="1600" b="1" dirty="0">
                        <a:solidFill>
                          <a:srgbClr val="C00000"/>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1800232151"/>
                  </a:ext>
                </a:extLst>
              </a:tr>
            </a:tbl>
          </a:graphicData>
        </a:graphic>
      </p:graphicFrame>
      <p:sp>
        <p:nvSpPr>
          <p:cNvPr id="5" name="テキスト ボックス 4">
            <a:extLst>
              <a:ext uri="{FF2B5EF4-FFF2-40B4-BE49-F238E27FC236}">
                <a16:creationId xmlns:a16="http://schemas.microsoft.com/office/drawing/2014/main" id="{9D43F42B-1E3A-60C7-4072-B6AD02C049D4}"/>
              </a:ext>
            </a:extLst>
          </p:cNvPr>
          <p:cNvSpPr txBox="1"/>
          <p:nvPr/>
        </p:nvSpPr>
        <p:spPr>
          <a:xfrm>
            <a:off x="587374" y="5056087"/>
            <a:ext cx="11014609" cy="738664"/>
          </a:xfrm>
          <a:prstGeom prst="rect">
            <a:avLst/>
          </a:prstGeom>
          <a:noFill/>
        </p:spPr>
        <p:txBody>
          <a:bodyPr wrap="square" rtlCol="0">
            <a:spAutoFit/>
          </a:bodyPr>
          <a:lstStyle/>
          <a:p>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　他割引プランとの併用は不可です。</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　実施確定後は、通常価格で予約いただき、予約翌日までに弊社営業に割引適用希望の旨ご連絡ください。</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　こちらの特別価格は、</a:t>
            </a:r>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2024</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年</a:t>
            </a:r>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6</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月</a:t>
            </a:r>
            <a:r>
              <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rPr>
              <a:t>19</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日より前の予約案件は適用対象外です。</a:t>
            </a:r>
          </a:p>
        </p:txBody>
      </p:sp>
      <p:sp>
        <p:nvSpPr>
          <p:cNvPr id="6" name="テキスト ボックス 5">
            <a:extLst>
              <a:ext uri="{FF2B5EF4-FFF2-40B4-BE49-F238E27FC236}">
                <a16:creationId xmlns:a16="http://schemas.microsoft.com/office/drawing/2014/main" id="{9E3A5D12-CDDE-4198-C9CD-4121D58656F9}"/>
              </a:ext>
            </a:extLst>
          </p:cNvPr>
          <p:cNvSpPr txBox="1"/>
          <p:nvPr/>
        </p:nvSpPr>
        <p:spPr>
          <a:xfrm>
            <a:off x="639908" y="5842913"/>
            <a:ext cx="10912184" cy="430887"/>
          </a:xfrm>
          <a:prstGeom prst="rect">
            <a:avLst/>
          </a:prstGeom>
          <a:noFill/>
          <a:ln>
            <a:solidFill>
              <a:schemeClr val="tx1"/>
            </a:solidFill>
            <a:prstDash val="dash"/>
          </a:ln>
        </p:spPr>
        <p:txBody>
          <a:bodyPr wrap="square" rtlCol="0">
            <a:spAutoFit/>
          </a:bodyPr>
          <a:lstStyle/>
          <a:p>
            <a:pPr algn="l"/>
            <a:r>
              <a:rPr kumimoji="1" lang="ja-JP" altLang="en-US" sz="1100" dirty="0">
                <a:latin typeface="メイリオ" panose="020B0604030504040204" pitchFamily="50" charset="-128"/>
                <a:ea typeface="メイリオ" panose="020B0604030504040204" pitchFamily="50" charset="-128"/>
              </a:rPr>
              <a:t>商品の詳細スペック、販促情報はこちらをご確認ください。</a:t>
            </a:r>
            <a:endParaRPr kumimoji="1" lang="en-US" altLang="ja-JP" sz="1100" dirty="0">
              <a:latin typeface="メイリオ" panose="020B0604030504040204" pitchFamily="50" charset="-128"/>
              <a:ea typeface="メイリオ" panose="020B0604030504040204" pitchFamily="50" charset="-128"/>
            </a:endParaRPr>
          </a:p>
          <a:p>
            <a:pPr algn="l"/>
            <a:r>
              <a:rPr lang="en-US" altLang="ja-JP" sz="1100" dirty="0">
                <a:latin typeface="メイリオ" panose="020B0604030504040204" pitchFamily="50" charset="-128"/>
                <a:ea typeface="メイリオ" panose="020B0604030504040204" pitchFamily="50" charset="-128"/>
                <a:hlinkClick r:id="rId2"/>
              </a:rPr>
              <a:t>https://s.yimg.jp/dl/displayads-guarantee/01/displayads-guarantee_salessheet_toppage_topics_pr_2024H1.zip</a:t>
            </a:r>
            <a:endParaRPr lang="en-US" altLang="ja-JP" sz="11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761049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正方形/長方形 28">
            <a:extLst>
              <a:ext uri="{FF2B5EF4-FFF2-40B4-BE49-F238E27FC236}">
                <a16:creationId xmlns:a16="http://schemas.microsoft.com/office/drawing/2014/main" id="{3DF56492-16D2-4682-B4CD-07C576B338D9}"/>
              </a:ext>
            </a:extLst>
          </p:cNvPr>
          <p:cNvSpPr/>
          <p:nvPr/>
        </p:nvSpPr>
        <p:spPr>
          <a:xfrm>
            <a:off x="7717971" y="1966685"/>
            <a:ext cx="3178629" cy="4527248"/>
          </a:xfrm>
          <a:prstGeom prst="rect">
            <a:avLst/>
          </a:prstGeom>
          <a:solidFill>
            <a:srgbClr val="E6FEF0"/>
          </a:solidFill>
          <a:ln w="28575">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74087B3A-07AB-CA1C-0AC5-3CAB32AF0FF4}"/>
              </a:ext>
            </a:extLst>
          </p:cNvPr>
          <p:cNvSpPr>
            <a:spLocks noGrp="1"/>
          </p:cNvSpPr>
          <p:nvPr>
            <p:ph type="body" sz="quarter" idx="10"/>
          </p:nvPr>
        </p:nvSpPr>
        <p:spPr>
          <a:xfrm>
            <a:off x="479425" y="252000"/>
            <a:ext cx="8640911" cy="335028"/>
          </a:xfrm>
        </p:spPr>
        <p:txBody>
          <a:bodyPr/>
          <a:lstStyle/>
          <a:p>
            <a:r>
              <a:rPr kumimoji="1" lang="en-US" altLang="ja-JP" dirty="0"/>
              <a:t>LINE NEWS</a:t>
            </a:r>
            <a:r>
              <a:rPr kumimoji="1" lang="ja-JP" altLang="en-US" dirty="0"/>
              <a:t>　ダイジェストスポット</a:t>
            </a:r>
          </a:p>
        </p:txBody>
      </p:sp>
      <p:sp>
        <p:nvSpPr>
          <p:cNvPr id="3" name="テキスト プレースホルダー 2">
            <a:extLst>
              <a:ext uri="{FF2B5EF4-FFF2-40B4-BE49-F238E27FC236}">
                <a16:creationId xmlns:a16="http://schemas.microsoft.com/office/drawing/2014/main" id="{D85A2EF1-0576-6A74-6823-CB93BE6A5F84}"/>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LY</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広告商品の中でも瞬間的にリーチすることで</a:t>
            </a:r>
            <a:r>
              <a:rPr lang="ja-JP" altLang="en-US" sz="1600" b="1" dirty="0">
                <a:solidFill>
                  <a:schemeClr val="tx1">
                    <a:lumMod val="75000"/>
                    <a:lumOff val="25000"/>
                  </a:schemeClr>
                </a:solidFill>
              </a:rPr>
              <a:t>高い認知効果を発揮することができる</a:t>
            </a:r>
            <a:r>
              <a:rPr lang="en-US" altLang="ja-JP" sz="1600" b="1" dirty="0">
                <a:solidFill>
                  <a:schemeClr val="tx1">
                    <a:lumMod val="75000"/>
                    <a:lumOff val="25000"/>
                  </a:schemeClr>
                </a:solidFill>
              </a:rPr>
              <a:t>3</a:t>
            </a:r>
            <a:r>
              <a:rPr lang="ja-JP" altLang="en-US" sz="1600" b="1" dirty="0">
                <a:solidFill>
                  <a:schemeClr val="tx1">
                    <a:lumMod val="75000"/>
                    <a:lumOff val="25000"/>
                  </a:schemeClr>
                </a:solidFill>
              </a:rPr>
              <a:t>つの商品をご紹介します。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4" name="正方形/長方形 3">
            <a:extLst>
              <a:ext uri="{FF2B5EF4-FFF2-40B4-BE49-F238E27FC236}">
                <a16:creationId xmlns:a16="http://schemas.microsoft.com/office/drawing/2014/main" id="{2670A940-A2BA-8F11-622E-489A934ECC47}"/>
              </a:ext>
            </a:extLst>
          </p:cNvPr>
          <p:cNvSpPr/>
          <p:nvPr/>
        </p:nvSpPr>
        <p:spPr>
          <a:xfrm>
            <a:off x="1104065" y="2030060"/>
            <a:ext cx="3175969" cy="445333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3DAF4309-A098-6E80-7ED9-B0F693D7BE3B}"/>
              </a:ext>
            </a:extLst>
          </p:cNvPr>
          <p:cNvSpPr/>
          <p:nvPr/>
        </p:nvSpPr>
        <p:spPr>
          <a:xfrm>
            <a:off x="4418456" y="2030060"/>
            <a:ext cx="3175969" cy="4453337"/>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F773496A-7091-57B6-A4C0-246DB86D2B67}"/>
              </a:ext>
            </a:extLst>
          </p:cNvPr>
          <p:cNvPicPr>
            <a:picLocks noChangeAspect="1"/>
          </p:cNvPicPr>
          <p:nvPr/>
        </p:nvPicPr>
        <p:blipFill>
          <a:blip r:embed="rId2"/>
          <a:stretch>
            <a:fillRect/>
          </a:stretch>
        </p:blipFill>
        <p:spPr>
          <a:xfrm>
            <a:off x="1873835" y="2667200"/>
            <a:ext cx="1825636" cy="2978670"/>
          </a:xfrm>
          <a:prstGeom prst="rect">
            <a:avLst/>
          </a:prstGeom>
        </p:spPr>
      </p:pic>
      <p:pic>
        <p:nvPicPr>
          <p:cNvPr id="8" name="図 7" descr="グラフィカル ユーザー インターフェイス が含まれている画像&#10;&#10;自動的に生成された説明">
            <a:extLst>
              <a:ext uri="{FF2B5EF4-FFF2-40B4-BE49-F238E27FC236}">
                <a16:creationId xmlns:a16="http://schemas.microsoft.com/office/drawing/2014/main" id="{C881CFC2-952E-E872-9AFC-219A5EC8E68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11820" y="2617026"/>
            <a:ext cx="2080425" cy="3101077"/>
          </a:xfrm>
          <a:prstGeom prst="rect">
            <a:avLst/>
          </a:prstGeom>
          <a:effectLst/>
        </p:spPr>
      </p:pic>
      <p:grpSp>
        <p:nvGrpSpPr>
          <p:cNvPr id="9" name="グループ化 8">
            <a:extLst>
              <a:ext uri="{FF2B5EF4-FFF2-40B4-BE49-F238E27FC236}">
                <a16:creationId xmlns:a16="http://schemas.microsoft.com/office/drawing/2014/main" id="{4A68FC5D-EAE5-09B4-4BD8-EC28925AE0F8}"/>
              </a:ext>
            </a:extLst>
          </p:cNvPr>
          <p:cNvGrpSpPr>
            <a:grpSpLocks noChangeAspect="1"/>
          </p:cNvGrpSpPr>
          <p:nvPr/>
        </p:nvGrpSpPr>
        <p:grpSpPr>
          <a:xfrm>
            <a:off x="8361063" y="2692815"/>
            <a:ext cx="1944844" cy="2997499"/>
            <a:chOff x="3101763" y="1851267"/>
            <a:chExt cx="1980000" cy="3051683"/>
          </a:xfrm>
        </p:grpSpPr>
        <p:sp>
          <p:nvSpPr>
            <p:cNvPr id="10" name="Round Same Side Corner Rectangle 18">
              <a:extLst>
                <a:ext uri="{FF2B5EF4-FFF2-40B4-BE49-F238E27FC236}">
                  <a16:creationId xmlns:a16="http://schemas.microsoft.com/office/drawing/2014/main" id="{F6FCDCB5-299F-382F-7725-269CEC69814D}"/>
                </a:ext>
              </a:extLst>
            </p:cNvPr>
            <p:cNvSpPr/>
            <p:nvPr/>
          </p:nvSpPr>
          <p:spPr>
            <a:xfrm>
              <a:off x="3245994"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1" name="図 10" descr="グラフィカル ユーザー インターフェイス, Web サイト&#10;&#10;自動的に生成された説明">
              <a:extLst>
                <a:ext uri="{FF2B5EF4-FFF2-40B4-BE49-F238E27FC236}">
                  <a16:creationId xmlns:a16="http://schemas.microsoft.com/office/drawing/2014/main" id="{AA31DFC7-81B0-D848-71F8-633F6B72166F}"/>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380713" y="2185048"/>
              <a:ext cx="1424063" cy="2451804"/>
            </a:xfrm>
            <a:prstGeom prst="rect">
              <a:avLst/>
            </a:prstGeom>
          </p:spPr>
        </p:pic>
        <p:pic>
          <p:nvPicPr>
            <p:cNvPr id="12" name="図 11" descr="グラフィカル ユーザー インターフェイス, Web サイト&#10;&#10;自動的に生成された説明">
              <a:extLst>
                <a:ext uri="{FF2B5EF4-FFF2-40B4-BE49-F238E27FC236}">
                  <a16:creationId xmlns:a16="http://schemas.microsoft.com/office/drawing/2014/main" id="{97EED0E4-37EB-AF45-EC32-451BE9C5233D}"/>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101763" y="3113453"/>
              <a:ext cx="1980000" cy="1789497"/>
            </a:xfrm>
            <a:prstGeom prst="rect">
              <a:avLst/>
            </a:prstGeom>
            <a:effectLst>
              <a:outerShdw dist="25400" dir="2700000" algn="ctr" rotWithShape="0">
                <a:schemeClr val="accent5">
                  <a:lumMod val="75000"/>
                  <a:alpha val="40000"/>
                </a:schemeClr>
              </a:outerShdw>
            </a:effectLst>
          </p:spPr>
        </p:pic>
        <p:sp>
          <p:nvSpPr>
            <p:cNvPr id="13" name="object 20">
              <a:extLst>
                <a:ext uri="{FF2B5EF4-FFF2-40B4-BE49-F238E27FC236}">
                  <a16:creationId xmlns:a16="http://schemas.microsoft.com/office/drawing/2014/main" id="{F0D26EFC-46A2-385E-6954-FFAE781607F5}"/>
                </a:ext>
              </a:extLst>
            </p:cNvPr>
            <p:cNvSpPr/>
            <p:nvPr/>
          </p:nvSpPr>
          <p:spPr>
            <a:xfrm>
              <a:off x="3105289" y="3481843"/>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4" name="object 21">
              <a:extLst>
                <a:ext uri="{FF2B5EF4-FFF2-40B4-BE49-F238E27FC236}">
                  <a16:creationId xmlns:a16="http://schemas.microsoft.com/office/drawing/2014/main" id="{26480A29-B93A-046F-1144-0B6A0569373E}"/>
                </a:ext>
              </a:extLst>
            </p:cNvPr>
            <p:cNvSpPr/>
            <p:nvPr/>
          </p:nvSpPr>
          <p:spPr>
            <a:xfrm>
              <a:off x="3840239" y="4625611"/>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grpSp>
        <p:nvGrpSpPr>
          <p:cNvPr id="15" name="グループ化 14">
            <a:extLst>
              <a:ext uri="{FF2B5EF4-FFF2-40B4-BE49-F238E27FC236}">
                <a16:creationId xmlns:a16="http://schemas.microsoft.com/office/drawing/2014/main" id="{1858F2E6-3864-4161-4548-FD805A6A722D}"/>
              </a:ext>
            </a:extLst>
          </p:cNvPr>
          <p:cNvGrpSpPr>
            <a:grpSpLocks noChangeAspect="1"/>
          </p:cNvGrpSpPr>
          <p:nvPr/>
        </p:nvGrpSpPr>
        <p:grpSpPr>
          <a:xfrm>
            <a:off x="5060200" y="2670147"/>
            <a:ext cx="1931552" cy="2988133"/>
            <a:chOff x="769474" y="1851267"/>
            <a:chExt cx="2014502" cy="3116457"/>
          </a:xfrm>
        </p:grpSpPr>
        <p:sp>
          <p:nvSpPr>
            <p:cNvPr id="16" name="Round Same Side Corner Rectangle 18">
              <a:extLst>
                <a:ext uri="{FF2B5EF4-FFF2-40B4-BE49-F238E27FC236}">
                  <a16:creationId xmlns:a16="http://schemas.microsoft.com/office/drawing/2014/main" id="{25ED38AF-4E0A-568C-C67A-AD215BBD7B3F}"/>
                </a:ext>
              </a:extLst>
            </p:cNvPr>
            <p:cNvSpPr/>
            <p:nvPr/>
          </p:nvSpPr>
          <p:spPr>
            <a:xfrm>
              <a:off x="934481"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7" name="図 16">
              <a:extLst>
                <a:ext uri="{FF2B5EF4-FFF2-40B4-BE49-F238E27FC236}">
                  <a16:creationId xmlns:a16="http://schemas.microsoft.com/office/drawing/2014/main" id="{F6A60255-27CC-F50F-AFF8-67CD0A69935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067450" y="2232571"/>
              <a:ext cx="1425600" cy="366852"/>
            </a:xfrm>
            <a:prstGeom prst="rect">
              <a:avLst/>
            </a:prstGeom>
          </p:spPr>
        </p:pic>
        <p:pic>
          <p:nvPicPr>
            <p:cNvPr id="18" name="図 17">
              <a:extLst>
                <a:ext uri="{FF2B5EF4-FFF2-40B4-BE49-F238E27FC236}">
                  <a16:creationId xmlns:a16="http://schemas.microsoft.com/office/drawing/2014/main" id="{C7F31179-91C3-1F88-6BDD-B61E4B379C36}"/>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1067450" y="2599423"/>
              <a:ext cx="1425600" cy="1560206"/>
            </a:xfrm>
            <a:prstGeom prst="rect">
              <a:avLst/>
            </a:prstGeom>
          </p:spPr>
        </p:pic>
        <p:pic>
          <p:nvPicPr>
            <p:cNvPr id="19" name="図 18">
              <a:extLst>
                <a:ext uri="{FF2B5EF4-FFF2-40B4-BE49-F238E27FC236}">
                  <a16:creationId xmlns:a16="http://schemas.microsoft.com/office/drawing/2014/main" id="{38F964E5-897D-E052-4CED-0394C449CA77}"/>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100" t="15558" r="1378" b="69756"/>
            <a:stretch/>
          </p:blipFill>
          <p:spPr>
            <a:xfrm>
              <a:off x="803976" y="3160976"/>
              <a:ext cx="1980000" cy="1789497"/>
            </a:xfrm>
            <a:prstGeom prst="rect">
              <a:avLst/>
            </a:prstGeom>
            <a:ln w="15875">
              <a:solidFill>
                <a:schemeClr val="accent5"/>
              </a:solidFill>
            </a:ln>
            <a:effectLst>
              <a:outerShdw dist="25400" dir="2700000" algn="tl" rotWithShape="0">
                <a:schemeClr val="accent5">
                  <a:lumMod val="75000"/>
                  <a:alpha val="40000"/>
                </a:schemeClr>
              </a:outerShdw>
            </a:effectLst>
          </p:spPr>
        </p:pic>
        <p:sp>
          <p:nvSpPr>
            <p:cNvPr id="20" name="object 20">
              <a:extLst>
                <a:ext uri="{FF2B5EF4-FFF2-40B4-BE49-F238E27FC236}">
                  <a16:creationId xmlns:a16="http://schemas.microsoft.com/office/drawing/2014/main" id="{07C6E27D-5661-8F5A-D8F3-F05877AC3C2E}"/>
                </a:ext>
              </a:extLst>
            </p:cNvPr>
            <p:cNvSpPr/>
            <p:nvPr/>
          </p:nvSpPr>
          <p:spPr>
            <a:xfrm>
              <a:off x="769474"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3"/>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sp>
        <p:nvSpPr>
          <p:cNvPr id="21" name="角丸四角形 7">
            <a:extLst>
              <a:ext uri="{FF2B5EF4-FFF2-40B4-BE49-F238E27FC236}">
                <a16:creationId xmlns:a16="http://schemas.microsoft.com/office/drawing/2014/main" id="{5064D457-C864-9A4F-BCEB-B220872F4F7F}"/>
              </a:ext>
            </a:extLst>
          </p:cNvPr>
          <p:cNvSpPr/>
          <p:nvPr/>
        </p:nvSpPr>
        <p:spPr>
          <a:xfrm>
            <a:off x="4441370" y="1663795"/>
            <a:ext cx="3093835" cy="702363"/>
          </a:xfrm>
          <a:prstGeom prst="roundRect">
            <a:avLst>
              <a:gd name="adj" fmla="val 50000"/>
            </a:avLst>
          </a:prstGeom>
          <a:solidFill>
            <a:schemeClr val="bg1"/>
          </a:solidFill>
          <a:ln w="19050">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chemeClr val="bg1">
                    <a:lumMod val="75000"/>
                  </a:schemeClr>
                </a:solidFill>
                <a:effectLst/>
                <a:uLnTx/>
                <a:uFillTx/>
                <a:latin typeface="メイリオ"/>
                <a:ea typeface="メイリオ"/>
                <a:cs typeface="Arial"/>
                <a:sym typeface="Arial"/>
              </a:rPr>
              <a:t>Yahoo! JAPAN</a:t>
            </a:r>
            <a:r>
              <a:rPr lang="ja-JP" altLang="en-US" sz="1400" b="1" kern="0" dirty="0">
                <a:solidFill>
                  <a:schemeClr val="bg1">
                    <a:lumMod val="75000"/>
                  </a:schemeClr>
                </a:solidFill>
                <a:latin typeface="メイリオ"/>
                <a:ea typeface="メイリオ"/>
                <a:cs typeface="Arial"/>
                <a:sym typeface="Arial"/>
              </a:rPr>
              <a:t> </a:t>
            </a:r>
            <a:endParaRPr lang="en-US" altLang="ja-JP" sz="1400" b="1" kern="0" dirty="0">
              <a:solidFill>
                <a:schemeClr val="bg1">
                  <a:lumMod val="75000"/>
                </a:schemeClr>
              </a:solidFill>
              <a:latin typeface="メイリオ"/>
              <a:ea typeface="メイリオ"/>
              <a:cs typeface="Arial"/>
              <a:sym typeface="Arial"/>
            </a:endParaRPr>
          </a:p>
          <a:p>
            <a:pPr algn="ctr">
              <a:buClr>
                <a:srgbClr val="000000"/>
              </a:buClr>
              <a:defRPr/>
            </a:pPr>
            <a:r>
              <a:rPr lang="ja-JP" altLang="en-US" sz="1400" b="1" kern="0" dirty="0">
                <a:solidFill>
                  <a:schemeClr val="bg1">
                    <a:lumMod val="75000"/>
                  </a:schemeClr>
                </a:solidFill>
                <a:latin typeface="メイリオ"/>
                <a:ea typeface="メイリオ"/>
                <a:cs typeface="Arial"/>
                <a:sym typeface="Arial"/>
              </a:rPr>
              <a:t>トピックス</a:t>
            </a:r>
            <a:r>
              <a:rPr lang="en-US" altLang="ja-JP" sz="1400" b="1" kern="0" dirty="0">
                <a:solidFill>
                  <a:schemeClr val="bg1">
                    <a:lumMod val="75000"/>
                  </a:schemeClr>
                </a:solidFill>
                <a:latin typeface="メイリオ"/>
                <a:ea typeface="メイリオ"/>
                <a:cs typeface="Arial"/>
                <a:sym typeface="Arial"/>
              </a:rPr>
              <a:t>PR</a:t>
            </a:r>
            <a:endParaRPr kumimoji="1" lang="en-US" altLang="ja-JP" sz="1400" b="1" i="0" u="none" strike="noStrike" kern="0" cap="none" spc="0" normalizeH="0" baseline="0" noProof="0" dirty="0">
              <a:ln>
                <a:noFill/>
              </a:ln>
              <a:solidFill>
                <a:schemeClr val="bg1">
                  <a:lumMod val="75000"/>
                </a:schemeClr>
              </a:solidFill>
              <a:effectLst/>
              <a:uLnTx/>
              <a:uFillTx/>
              <a:latin typeface="メイリオ"/>
              <a:ea typeface="メイリオ"/>
              <a:cs typeface="Arial"/>
              <a:sym typeface="Arial"/>
            </a:endParaRPr>
          </a:p>
        </p:txBody>
      </p:sp>
      <p:sp>
        <p:nvSpPr>
          <p:cNvPr id="22" name="角丸四角形 7">
            <a:extLst>
              <a:ext uri="{FF2B5EF4-FFF2-40B4-BE49-F238E27FC236}">
                <a16:creationId xmlns:a16="http://schemas.microsoft.com/office/drawing/2014/main" id="{E07A0D09-3C98-DAB3-8453-80A0E3CD3D26}"/>
              </a:ext>
            </a:extLst>
          </p:cNvPr>
          <p:cNvSpPr/>
          <p:nvPr/>
        </p:nvSpPr>
        <p:spPr>
          <a:xfrm>
            <a:off x="7741462" y="1663796"/>
            <a:ext cx="3128210" cy="686722"/>
          </a:xfrm>
          <a:prstGeom prst="roundRect">
            <a:avLst>
              <a:gd name="adj" fmla="val 50000"/>
            </a:avLst>
          </a:prstGeom>
          <a:solidFill>
            <a:schemeClr val="bg1"/>
          </a:solidFill>
          <a:ln w="19050">
            <a:solidFill>
              <a:srgbClr val="33CC33"/>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lang="en-US" altLang="ja-JP" sz="1400" b="1" kern="0" dirty="0">
                <a:solidFill>
                  <a:srgbClr val="33CC33"/>
                </a:solidFill>
                <a:latin typeface="メイリオ"/>
                <a:ea typeface="メイリオ"/>
                <a:cs typeface="Arial"/>
                <a:sym typeface="Arial"/>
              </a:rPr>
              <a:t>LINE NEWS </a:t>
            </a:r>
          </a:p>
          <a:p>
            <a:pPr algn="ctr">
              <a:buClr>
                <a:srgbClr val="000000"/>
              </a:buClr>
              <a:defRPr/>
            </a:pPr>
            <a:r>
              <a:rPr lang="en-US" altLang="ja-JP" sz="1400" b="1" kern="0" dirty="0">
                <a:solidFill>
                  <a:srgbClr val="33CC33"/>
                </a:solidFill>
                <a:latin typeface="メイリオ"/>
                <a:ea typeface="メイリオ"/>
                <a:cs typeface="Arial"/>
                <a:sym typeface="Arial"/>
              </a:rPr>
              <a:t>DIGEST Spot </a:t>
            </a:r>
            <a:endParaRPr kumimoji="1" lang="en-US" altLang="ja-JP" sz="1400" b="1" i="0" u="none" strike="noStrike" kern="0" cap="none" spc="0" normalizeH="0" baseline="0" noProof="0" dirty="0">
              <a:ln>
                <a:noFill/>
              </a:ln>
              <a:solidFill>
                <a:srgbClr val="33CC33"/>
              </a:solidFill>
              <a:effectLst/>
              <a:uLnTx/>
              <a:uFillTx/>
              <a:latin typeface="メイリオ"/>
              <a:ea typeface="メイリオ"/>
              <a:cs typeface="Arial"/>
              <a:sym typeface="Arial"/>
            </a:endParaRPr>
          </a:p>
        </p:txBody>
      </p:sp>
      <p:sp>
        <p:nvSpPr>
          <p:cNvPr id="23" name="角丸四角形 7">
            <a:extLst>
              <a:ext uri="{FF2B5EF4-FFF2-40B4-BE49-F238E27FC236}">
                <a16:creationId xmlns:a16="http://schemas.microsoft.com/office/drawing/2014/main" id="{05A60ED0-D180-F50A-4ABD-99170607E339}"/>
              </a:ext>
            </a:extLst>
          </p:cNvPr>
          <p:cNvSpPr/>
          <p:nvPr/>
        </p:nvSpPr>
        <p:spPr>
          <a:xfrm>
            <a:off x="1106904" y="1636295"/>
            <a:ext cx="3135085" cy="743936"/>
          </a:xfrm>
          <a:prstGeom prst="roundRect">
            <a:avLst>
              <a:gd name="adj" fmla="val 50000"/>
            </a:avLst>
          </a:prstGeom>
          <a:solidFill>
            <a:schemeClr val="bg1"/>
          </a:solidFill>
          <a:ln w="19050">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400" b="1" i="0" u="none" strike="noStrike" kern="0" cap="none" spc="0" normalizeH="0" baseline="0" noProof="0" dirty="0">
                <a:ln>
                  <a:noFill/>
                </a:ln>
                <a:solidFill>
                  <a:schemeClr val="bg1">
                    <a:lumMod val="75000"/>
                  </a:schemeClr>
                </a:solidFill>
                <a:effectLst/>
                <a:uLnTx/>
                <a:uFillTx/>
                <a:latin typeface="メイリオ"/>
                <a:ea typeface="メイリオ"/>
                <a:cs typeface="Arial"/>
                <a:sym typeface="Arial"/>
              </a:rPr>
              <a:t>Yahoo! JAPAN</a:t>
            </a:r>
          </a:p>
          <a:p>
            <a:pPr algn="ctr">
              <a:buClr>
                <a:srgbClr val="000000"/>
              </a:buClr>
              <a:defRPr/>
            </a:pPr>
            <a:r>
              <a:rPr lang="ja-JP" altLang="en-US" sz="1400" b="1" kern="0" dirty="0">
                <a:solidFill>
                  <a:schemeClr val="bg1">
                    <a:lumMod val="75000"/>
                  </a:schemeClr>
                </a:solidFill>
                <a:latin typeface="メイリオ"/>
                <a:ea typeface="メイリオ"/>
                <a:cs typeface="Arial"/>
                <a:sym typeface="Arial"/>
              </a:rPr>
              <a:t> ブランドパネル</a:t>
            </a:r>
            <a:r>
              <a:rPr lang="en-US" altLang="ja-JP" sz="1400" b="1" kern="0" dirty="0">
                <a:solidFill>
                  <a:schemeClr val="bg1">
                    <a:lumMod val="75000"/>
                  </a:schemeClr>
                </a:solidFill>
                <a:latin typeface="メイリオ"/>
                <a:ea typeface="メイリオ"/>
                <a:cs typeface="Arial"/>
                <a:sym typeface="Arial"/>
              </a:rPr>
              <a:t>(</a:t>
            </a:r>
            <a:r>
              <a:rPr lang="ja-JP" altLang="en-US" sz="1400" b="1" kern="0" dirty="0">
                <a:solidFill>
                  <a:schemeClr val="bg1">
                    <a:lumMod val="75000"/>
                  </a:schemeClr>
                </a:solidFill>
                <a:latin typeface="メイリオ"/>
                <a:ea typeface="メイリオ"/>
                <a:cs typeface="Arial"/>
                <a:sym typeface="Arial"/>
              </a:rPr>
              <a:t>時間帯ジャック</a:t>
            </a:r>
            <a:r>
              <a:rPr lang="en-US" altLang="ja-JP" sz="1400" b="1" kern="0" dirty="0">
                <a:solidFill>
                  <a:schemeClr val="bg1">
                    <a:lumMod val="75000"/>
                  </a:schemeClr>
                </a:solidFill>
                <a:latin typeface="メイリオ"/>
                <a:ea typeface="メイリオ"/>
                <a:cs typeface="Arial"/>
                <a:sym typeface="Arial"/>
              </a:rPr>
              <a:t>)</a:t>
            </a:r>
            <a:endParaRPr kumimoji="1" lang="en-US" altLang="ja-JP" sz="1400" b="1" i="0" u="none" strike="noStrike" kern="0" cap="none" spc="0" normalizeH="0" baseline="0" noProof="0" dirty="0">
              <a:ln>
                <a:noFill/>
              </a:ln>
              <a:solidFill>
                <a:schemeClr val="bg1">
                  <a:lumMod val="75000"/>
                </a:schemeClr>
              </a:solidFill>
              <a:effectLst/>
              <a:uLnTx/>
              <a:uFillTx/>
              <a:latin typeface="メイリオ"/>
              <a:ea typeface="メイリオ"/>
              <a:cs typeface="Arial"/>
              <a:sym typeface="Arial"/>
            </a:endParaRPr>
          </a:p>
        </p:txBody>
      </p:sp>
      <p:sp>
        <p:nvSpPr>
          <p:cNvPr id="24" name="テキスト ボックス 23">
            <a:extLst>
              <a:ext uri="{FF2B5EF4-FFF2-40B4-BE49-F238E27FC236}">
                <a16:creationId xmlns:a16="http://schemas.microsoft.com/office/drawing/2014/main" id="{1475C0C3-7564-B478-03C7-D70EF6754B4E}"/>
              </a:ext>
            </a:extLst>
          </p:cNvPr>
          <p:cNvSpPr txBox="1"/>
          <p:nvPr/>
        </p:nvSpPr>
        <p:spPr>
          <a:xfrm>
            <a:off x="1350530" y="5773650"/>
            <a:ext cx="2884586" cy="738664"/>
          </a:xfrm>
          <a:prstGeom prst="rect">
            <a:avLst/>
          </a:prstGeom>
          <a:noFill/>
        </p:spPr>
        <p:txBody>
          <a:bodyPr wrap="square" rtlCol="0">
            <a:spAutoFit/>
          </a:bodyPr>
          <a:lstStyle/>
          <a:p>
            <a:pPr algn="ctr"/>
            <a:r>
              <a:rPr lang="en-US" altLang="ja-JP" sz="1400" dirty="0">
                <a:solidFill>
                  <a:schemeClr val="bg1">
                    <a:lumMod val="75000"/>
                  </a:schemeClr>
                </a:solidFill>
              </a:rPr>
              <a:t>1stView</a:t>
            </a:r>
            <a:r>
              <a:rPr lang="ja-JP" altLang="en-US" sz="1400" dirty="0">
                <a:solidFill>
                  <a:schemeClr val="bg1">
                    <a:lumMod val="75000"/>
                  </a:schemeClr>
                </a:solidFill>
              </a:rPr>
              <a:t>で視認性が高く</a:t>
            </a:r>
            <a:endParaRPr lang="en-US" altLang="ja-JP" sz="1400" dirty="0">
              <a:solidFill>
                <a:schemeClr val="bg1">
                  <a:lumMod val="75000"/>
                </a:schemeClr>
              </a:solidFill>
            </a:endParaRPr>
          </a:p>
          <a:p>
            <a:pPr algn="ctr"/>
            <a:r>
              <a:rPr kumimoji="1" lang="ja-JP" altLang="en-US" sz="1400" dirty="0">
                <a:solidFill>
                  <a:schemeClr val="bg1">
                    <a:lumMod val="75000"/>
                  </a:schemeClr>
                </a:solidFill>
              </a:rPr>
              <a:t>動画での訴求も可能な</a:t>
            </a:r>
            <a:r>
              <a:rPr kumimoji="1" lang="en-US" altLang="ja-JP" sz="1400" dirty="0">
                <a:solidFill>
                  <a:schemeClr val="bg1">
                    <a:lumMod val="75000"/>
                  </a:schemeClr>
                </a:solidFill>
              </a:rPr>
              <a:t>BP</a:t>
            </a:r>
            <a:r>
              <a:rPr kumimoji="1" lang="ja-JP" altLang="en-US" sz="1400" dirty="0">
                <a:solidFill>
                  <a:schemeClr val="bg1">
                    <a:lumMod val="75000"/>
                  </a:schemeClr>
                </a:solidFill>
              </a:rPr>
              <a:t>枠を</a:t>
            </a:r>
            <a:endParaRPr kumimoji="1" lang="en-US" altLang="ja-JP" sz="1400" dirty="0">
              <a:solidFill>
                <a:schemeClr val="bg1">
                  <a:lumMod val="75000"/>
                </a:schemeClr>
              </a:solidFill>
            </a:endParaRPr>
          </a:p>
          <a:p>
            <a:pPr algn="ctr"/>
            <a:r>
              <a:rPr kumimoji="1" lang="ja-JP" altLang="en-US" sz="1400" dirty="0">
                <a:solidFill>
                  <a:schemeClr val="bg1">
                    <a:lumMod val="75000"/>
                  </a:schemeClr>
                </a:solidFill>
              </a:rPr>
              <a:t>時間帯で買い切り</a:t>
            </a:r>
            <a:endParaRPr kumimoji="1" lang="en-US" altLang="ja-JP" sz="1400" dirty="0">
              <a:solidFill>
                <a:schemeClr val="bg1">
                  <a:lumMod val="75000"/>
                </a:schemeClr>
              </a:solidFill>
            </a:endParaRPr>
          </a:p>
        </p:txBody>
      </p:sp>
      <p:sp>
        <p:nvSpPr>
          <p:cNvPr id="25" name="テキスト ボックス 24">
            <a:extLst>
              <a:ext uri="{FF2B5EF4-FFF2-40B4-BE49-F238E27FC236}">
                <a16:creationId xmlns:a16="http://schemas.microsoft.com/office/drawing/2014/main" id="{FB8A1FF4-D9FE-57B6-5743-99F96BEC9BB4}"/>
              </a:ext>
            </a:extLst>
          </p:cNvPr>
          <p:cNvSpPr txBox="1"/>
          <p:nvPr/>
        </p:nvSpPr>
        <p:spPr>
          <a:xfrm>
            <a:off x="4665517" y="5788547"/>
            <a:ext cx="2884586" cy="738664"/>
          </a:xfrm>
          <a:prstGeom prst="rect">
            <a:avLst/>
          </a:prstGeom>
          <a:noFill/>
        </p:spPr>
        <p:txBody>
          <a:bodyPr wrap="square" rtlCol="0">
            <a:spAutoFit/>
          </a:bodyPr>
          <a:lstStyle/>
          <a:p>
            <a:pPr algn="ctr"/>
            <a:r>
              <a:rPr lang="ja-JP" altLang="en-US" sz="1400" dirty="0">
                <a:solidFill>
                  <a:schemeClr val="bg1">
                    <a:lumMod val="75000"/>
                  </a:schemeClr>
                </a:solidFill>
                <a:latin typeface="+mn-ea"/>
              </a:rPr>
              <a:t>注目度の高い</a:t>
            </a:r>
            <a:r>
              <a:rPr lang="en-US" altLang="ja-JP" sz="1400" dirty="0">
                <a:solidFill>
                  <a:schemeClr val="bg1">
                    <a:lumMod val="75000"/>
                  </a:schemeClr>
                </a:solidFill>
                <a:latin typeface="+mn-ea"/>
              </a:rPr>
              <a:t>Yahoo!</a:t>
            </a:r>
            <a:r>
              <a:rPr lang="ja-JP" altLang="en-US" sz="1400" dirty="0">
                <a:solidFill>
                  <a:schemeClr val="bg1">
                    <a:lumMod val="75000"/>
                  </a:schemeClr>
                </a:solidFill>
                <a:latin typeface="+mn-ea"/>
              </a:rPr>
              <a:t>ニュース </a:t>
            </a:r>
            <a:endParaRPr lang="en-US" altLang="ja-JP" sz="1400" dirty="0">
              <a:solidFill>
                <a:schemeClr val="bg1">
                  <a:lumMod val="75000"/>
                </a:schemeClr>
              </a:solidFill>
              <a:latin typeface="+mn-ea"/>
            </a:endParaRPr>
          </a:p>
          <a:p>
            <a:pPr algn="ctr"/>
            <a:r>
              <a:rPr lang="ja-JP" altLang="en-US" sz="1400" dirty="0">
                <a:solidFill>
                  <a:schemeClr val="bg1">
                    <a:lumMod val="75000"/>
                  </a:schemeClr>
                </a:solidFill>
                <a:latin typeface="+mn-ea"/>
              </a:rPr>
              <a:t>トピックスに近い広告形式で</a:t>
            </a:r>
            <a:endParaRPr lang="en-US" altLang="ja-JP" sz="1400" dirty="0">
              <a:solidFill>
                <a:schemeClr val="bg1">
                  <a:lumMod val="75000"/>
                </a:schemeClr>
              </a:solidFill>
              <a:latin typeface="+mn-ea"/>
            </a:endParaRPr>
          </a:p>
          <a:p>
            <a:pPr algn="ctr"/>
            <a:r>
              <a:rPr lang="en-US" altLang="ja-JP" sz="1400" dirty="0">
                <a:solidFill>
                  <a:schemeClr val="bg1">
                    <a:lumMod val="75000"/>
                  </a:schemeClr>
                </a:solidFill>
                <a:latin typeface="+mn-ea"/>
              </a:rPr>
              <a:t>PR</a:t>
            </a:r>
            <a:r>
              <a:rPr lang="ja-JP" altLang="en-US" sz="1400" dirty="0">
                <a:solidFill>
                  <a:schemeClr val="bg1">
                    <a:lumMod val="75000"/>
                  </a:schemeClr>
                </a:solidFill>
                <a:latin typeface="+mn-ea"/>
              </a:rPr>
              <a:t>可能</a:t>
            </a:r>
          </a:p>
        </p:txBody>
      </p:sp>
      <p:sp>
        <p:nvSpPr>
          <p:cNvPr id="26" name="テキスト ボックス 25">
            <a:extLst>
              <a:ext uri="{FF2B5EF4-FFF2-40B4-BE49-F238E27FC236}">
                <a16:creationId xmlns:a16="http://schemas.microsoft.com/office/drawing/2014/main" id="{1A9C76B0-262F-D132-8AD4-2C2CC883C203}"/>
              </a:ext>
            </a:extLst>
          </p:cNvPr>
          <p:cNvSpPr txBox="1"/>
          <p:nvPr/>
        </p:nvSpPr>
        <p:spPr>
          <a:xfrm>
            <a:off x="7987379" y="5762193"/>
            <a:ext cx="2884586" cy="738664"/>
          </a:xfrm>
          <a:prstGeom prst="rect">
            <a:avLst/>
          </a:prstGeom>
          <a:noFill/>
        </p:spPr>
        <p:txBody>
          <a:bodyPr wrap="square" rtlCol="0">
            <a:spAutoFit/>
          </a:bodyPr>
          <a:lstStyle/>
          <a:p>
            <a:pPr algn="ctr"/>
            <a:r>
              <a:rPr lang="en-US" altLang="ja-JP" sz="1400" dirty="0">
                <a:solidFill>
                  <a:srgbClr val="002060"/>
                </a:solidFill>
                <a:latin typeface="メイリオ" panose="020B0604030504040204" pitchFamily="50" charset="-128"/>
                <a:ea typeface="メイリオ" panose="020B0604030504040204" pitchFamily="50" charset="-128"/>
              </a:rPr>
              <a:t>LINE</a:t>
            </a:r>
            <a:r>
              <a:rPr lang="ja-JP" altLang="en-US" sz="1400" dirty="0">
                <a:solidFill>
                  <a:srgbClr val="002060"/>
                </a:solidFill>
                <a:latin typeface="メイリオ" panose="020B0604030504040204" pitchFamily="50" charset="-128"/>
                <a:ea typeface="メイリオ" panose="020B0604030504040204" pitchFamily="50" charset="-128"/>
              </a:rPr>
              <a:t> </a:t>
            </a:r>
            <a:r>
              <a:rPr lang="en-US" altLang="ja-JP" sz="1400" dirty="0">
                <a:solidFill>
                  <a:srgbClr val="002060"/>
                </a:solidFill>
                <a:latin typeface="メイリオ" panose="020B0604030504040204" pitchFamily="50" charset="-128"/>
                <a:ea typeface="メイリオ" panose="020B0604030504040204" pitchFamily="50" charset="-128"/>
              </a:rPr>
              <a:t>NEWS</a:t>
            </a:r>
            <a:r>
              <a:rPr lang="ja-JP" altLang="en-US" sz="1400" dirty="0">
                <a:solidFill>
                  <a:srgbClr val="002060"/>
                </a:solidFill>
                <a:latin typeface="メイリオ" panose="020B0604030504040204" pitchFamily="50" charset="-128"/>
                <a:ea typeface="メイリオ" panose="020B0604030504040204" pitchFamily="50" charset="-128"/>
              </a:rPr>
              <a:t>のトピックスとしてオリジナル記事で</a:t>
            </a:r>
            <a:endParaRPr lang="en-US" altLang="ja-JP" sz="1400" dirty="0">
              <a:solidFill>
                <a:srgbClr val="002060"/>
              </a:solidFill>
              <a:latin typeface="メイリオ" panose="020B0604030504040204" pitchFamily="50" charset="-128"/>
              <a:ea typeface="メイリオ" panose="020B0604030504040204" pitchFamily="50" charset="-128"/>
            </a:endParaRPr>
          </a:p>
          <a:p>
            <a:pPr algn="ctr"/>
            <a:r>
              <a:rPr lang="ja-JP" altLang="en-US" sz="1400" dirty="0">
                <a:solidFill>
                  <a:srgbClr val="002060"/>
                </a:solidFill>
                <a:latin typeface="メイリオ" panose="020B0604030504040204" pitchFamily="50" charset="-128"/>
                <a:ea typeface="メイリオ" panose="020B0604030504040204" pitchFamily="50" charset="-128"/>
              </a:rPr>
              <a:t>ユーザーに</a:t>
            </a:r>
            <a:r>
              <a:rPr kumimoji="1" lang="ja-JP" altLang="en-US" sz="1400" dirty="0">
                <a:solidFill>
                  <a:srgbClr val="002060"/>
                </a:solidFill>
                <a:latin typeface="メイリオ" panose="020B0604030504040204" pitchFamily="50" charset="-128"/>
                <a:ea typeface="メイリオ" panose="020B0604030504040204" pitchFamily="50" charset="-128"/>
              </a:rPr>
              <a:t>アプローチ</a:t>
            </a:r>
            <a:endParaRPr kumimoji="1" lang="en-US" altLang="ja-JP" sz="1400" dirty="0">
              <a:solidFill>
                <a:srgbClr val="002060"/>
              </a:solidFill>
            </a:endParaRPr>
          </a:p>
        </p:txBody>
      </p:sp>
      <p:sp>
        <p:nvSpPr>
          <p:cNvPr id="27" name="正方形/長方形 26">
            <a:extLst>
              <a:ext uri="{FF2B5EF4-FFF2-40B4-BE49-F238E27FC236}">
                <a16:creationId xmlns:a16="http://schemas.microsoft.com/office/drawing/2014/main" id="{9C51A762-4DFE-6C7E-D2DF-66C0C7A8BC77}"/>
              </a:ext>
            </a:extLst>
          </p:cNvPr>
          <p:cNvSpPr/>
          <p:nvPr/>
        </p:nvSpPr>
        <p:spPr>
          <a:xfrm>
            <a:off x="7603958" y="6487427"/>
            <a:ext cx="3994484" cy="370573"/>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b="1" dirty="0">
                <a:solidFill>
                  <a:srgbClr val="C00000"/>
                </a:solidFill>
              </a:rPr>
              <a:t>報道特集広告商品とのセットパッケージのみ実施可</a:t>
            </a:r>
          </a:p>
        </p:txBody>
      </p:sp>
      <p:pic>
        <p:nvPicPr>
          <p:cNvPr id="28" name="図 27">
            <a:extLst>
              <a:ext uri="{FF2B5EF4-FFF2-40B4-BE49-F238E27FC236}">
                <a16:creationId xmlns:a16="http://schemas.microsoft.com/office/drawing/2014/main" id="{146D29B3-9E83-6E7A-0499-1B0AEBE3C315}"/>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875063" y="3081868"/>
            <a:ext cx="1833336" cy="1058333"/>
          </a:xfrm>
          <a:prstGeom prst="rect">
            <a:avLst/>
          </a:prstGeom>
        </p:spPr>
      </p:pic>
    </p:spTree>
    <p:extLst>
      <p:ext uri="{BB962C8B-B14F-4D97-AF65-F5344CB8AC3E}">
        <p14:creationId xmlns:p14="http://schemas.microsoft.com/office/powerpoint/2010/main" val="5011703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53">
            <a:extLst>
              <a:ext uri="{FF2B5EF4-FFF2-40B4-BE49-F238E27FC236}">
                <a16:creationId xmlns:a16="http://schemas.microsoft.com/office/drawing/2014/main" id="{032301EA-8A8F-D2D5-EA64-35B970D5BDC6}"/>
              </a:ext>
            </a:extLst>
          </p:cNvPr>
          <p:cNvSpPr/>
          <p:nvPr/>
        </p:nvSpPr>
        <p:spPr>
          <a:xfrm>
            <a:off x="6655428" y="4625948"/>
            <a:ext cx="5287189" cy="1968815"/>
          </a:xfrm>
          <a:prstGeom prst="roundRect">
            <a:avLst>
              <a:gd name="adj" fmla="val 0"/>
            </a:avLst>
          </a:prstGeom>
          <a:solidFill>
            <a:srgbClr val="F2FCF6"/>
          </a:solidFill>
          <a:ln w="12700" cap="flat" cmpd="sng" algn="ctr">
            <a:noFill/>
            <a:prstDash val="solid"/>
            <a:miter lim="800000"/>
          </a:ln>
          <a:effectLst>
            <a:outerShdw dist="25400" dir="2700000" algn="tl" rotWithShape="0">
              <a:srgbClr val="06C755">
                <a:alpha val="40000"/>
              </a:srgbClr>
            </a:outerShdw>
          </a:effectLst>
        </p:spPr>
        <p:txBody>
          <a:bodyPr lIns="0" tIns="251999"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a:ln>
                <a:noFill/>
              </a:ln>
              <a:solidFill>
                <a:srgbClr val="06C755"/>
              </a:solidFill>
              <a:effectLst/>
              <a:uLnTx/>
              <a:uFillTx/>
              <a:latin typeface="Meiryo" panose="020B0604030504040204" pitchFamily="34" charset="-128"/>
              <a:ea typeface="メイリオ"/>
              <a:cs typeface="Segoe UI" panose="020B0502040204020203" pitchFamily="34" charset="0"/>
            </a:endParaRPr>
          </a:p>
        </p:txBody>
      </p:sp>
      <p:sp>
        <p:nvSpPr>
          <p:cNvPr id="3" name="角丸四角形 53">
            <a:extLst>
              <a:ext uri="{FF2B5EF4-FFF2-40B4-BE49-F238E27FC236}">
                <a16:creationId xmlns:a16="http://schemas.microsoft.com/office/drawing/2014/main" id="{06E6EF19-7201-5931-CCF7-C7C1DAA7FC18}"/>
              </a:ext>
            </a:extLst>
          </p:cNvPr>
          <p:cNvSpPr/>
          <p:nvPr/>
        </p:nvSpPr>
        <p:spPr>
          <a:xfrm>
            <a:off x="6662355" y="1986657"/>
            <a:ext cx="5287189" cy="1968815"/>
          </a:xfrm>
          <a:prstGeom prst="roundRect">
            <a:avLst>
              <a:gd name="adj" fmla="val 0"/>
            </a:avLst>
          </a:prstGeom>
          <a:solidFill>
            <a:srgbClr val="F2FCF6"/>
          </a:solidFill>
          <a:ln w="12700" cap="flat" cmpd="sng" algn="ctr">
            <a:noFill/>
            <a:prstDash val="solid"/>
            <a:miter lim="800000"/>
          </a:ln>
          <a:effectLst>
            <a:outerShdw dist="25400" dir="2700000" algn="tl" rotWithShape="0">
              <a:srgbClr val="06C755">
                <a:alpha val="40000"/>
              </a:srgbClr>
            </a:outerShdw>
          </a:effectLst>
        </p:spPr>
        <p:txBody>
          <a:bodyPr lIns="0" tIns="251999"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a:ln>
                <a:noFill/>
              </a:ln>
              <a:solidFill>
                <a:srgbClr val="06C755"/>
              </a:solidFill>
              <a:effectLst/>
              <a:uLnTx/>
              <a:uFillTx/>
              <a:latin typeface="Meiryo" panose="020B0604030504040204" pitchFamily="34" charset="-128"/>
              <a:ea typeface="メイリオ"/>
              <a:cs typeface="Segoe UI" panose="020B0502040204020203" pitchFamily="34" charset="0"/>
            </a:endParaRPr>
          </a:p>
        </p:txBody>
      </p:sp>
      <p:sp>
        <p:nvSpPr>
          <p:cNvPr id="4" name="テキスト プレースホルダー 1">
            <a:extLst>
              <a:ext uri="{FF2B5EF4-FFF2-40B4-BE49-F238E27FC236}">
                <a16:creationId xmlns:a16="http://schemas.microsoft.com/office/drawing/2014/main" id="{C6E2A94D-D420-6089-BDF4-205131EB7CA4}"/>
              </a:ext>
            </a:extLst>
          </p:cNvPr>
          <p:cNvSpPr>
            <a:spLocks noGrp="1"/>
          </p:cNvSpPr>
          <p:nvPr>
            <p:ph type="body" sz="quarter" idx="10"/>
          </p:nvPr>
        </p:nvSpPr>
        <p:spPr>
          <a:xfrm>
            <a:off x="479425" y="252000"/>
            <a:ext cx="8640911" cy="335028"/>
          </a:xfrm>
        </p:spPr>
        <p:txBody>
          <a:bodyPr/>
          <a:lstStyle/>
          <a:p>
            <a:r>
              <a:rPr kumimoji="1" lang="en-US" altLang="ja-JP" dirty="0"/>
              <a:t>【</a:t>
            </a:r>
            <a:r>
              <a:rPr kumimoji="1" lang="ja-JP" altLang="en-US" dirty="0"/>
              <a:t>サービス概要</a:t>
            </a:r>
            <a:r>
              <a:rPr kumimoji="1" lang="en-US" altLang="ja-JP" dirty="0"/>
              <a:t>】</a:t>
            </a:r>
            <a:r>
              <a:rPr lang="en-US" altLang="ja-JP" dirty="0"/>
              <a:t> </a:t>
            </a:r>
            <a:r>
              <a:rPr kumimoji="1" lang="en-US" altLang="ja-JP" dirty="0"/>
              <a:t>LINE NEWS</a:t>
            </a:r>
            <a:r>
              <a:rPr lang="ja-JP" altLang="en-US" dirty="0"/>
              <a:t> </a:t>
            </a:r>
            <a:r>
              <a:rPr lang="en-US" altLang="ja-JP" dirty="0"/>
              <a:t>DIGEST</a:t>
            </a:r>
            <a:r>
              <a:rPr lang="ja-JP" altLang="en-US" dirty="0"/>
              <a:t>とは？</a:t>
            </a:r>
            <a:endParaRPr kumimoji="1" lang="ja-JP" altLang="en-US" dirty="0"/>
          </a:p>
        </p:txBody>
      </p:sp>
      <p:sp>
        <p:nvSpPr>
          <p:cNvPr id="5" name="object 5">
            <a:extLst>
              <a:ext uri="{FF2B5EF4-FFF2-40B4-BE49-F238E27FC236}">
                <a16:creationId xmlns:a16="http://schemas.microsoft.com/office/drawing/2014/main" id="{226F8BDD-A0B2-6B46-69FC-8B9B08BF1CC6}"/>
              </a:ext>
            </a:extLst>
          </p:cNvPr>
          <p:cNvSpPr txBox="1"/>
          <p:nvPr/>
        </p:nvSpPr>
        <p:spPr>
          <a:xfrm>
            <a:off x="786899" y="1943609"/>
            <a:ext cx="2253642" cy="166712"/>
          </a:xfrm>
          <a:prstGeom prst="rect">
            <a:avLst/>
          </a:prstGeom>
        </p:spPr>
        <p:txBody>
          <a:bodyPr vert="horz" wrap="square" lIns="0" tIns="12700" rIns="0" bIns="0" rtlCol="0">
            <a:spAutoFit/>
          </a:bodyPr>
          <a:lstStyle/>
          <a:p>
            <a:pPr marL="12700">
              <a:spcBef>
                <a:spcPts val="100"/>
              </a:spcBef>
            </a:pPr>
            <a:r>
              <a:rPr sz="1000" b="1" spc="-90" dirty="0">
                <a:solidFill>
                  <a:srgbClr val="999999"/>
                </a:solidFill>
                <a:latin typeface="+mn-ea"/>
                <a:cs typeface="HiraMinProN-W6"/>
              </a:rPr>
              <a:t>リ</a:t>
            </a:r>
            <a:r>
              <a:rPr sz="1000" b="1" spc="-60" dirty="0">
                <a:solidFill>
                  <a:srgbClr val="999999"/>
                </a:solidFill>
                <a:latin typeface="+mn-ea"/>
                <a:cs typeface="HiraMinProN-W6"/>
              </a:rPr>
              <a:t>ッ</a:t>
            </a:r>
            <a:r>
              <a:rPr sz="1000" b="1" spc="-75" dirty="0">
                <a:solidFill>
                  <a:srgbClr val="999999"/>
                </a:solidFill>
                <a:latin typeface="+mn-ea"/>
                <a:cs typeface="HiraMinProN-W6"/>
              </a:rPr>
              <a:t>チ</a:t>
            </a:r>
            <a:r>
              <a:rPr sz="1000" b="1" spc="-114" dirty="0">
                <a:solidFill>
                  <a:srgbClr val="999999"/>
                </a:solidFill>
                <a:latin typeface="+mn-ea"/>
                <a:cs typeface="HiraMinProN-W6"/>
              </a:rPr>
              <a:t>メ</a:t>
            </a:r>
            <a:r>
              <a:rPr sz="1000" b="1" spc="-40" dirty="0">
                <a:solidFill>
                  <a:srgbClr val="999999"/>
                </a:solidFill>
                <a:latin typeface="+mn-ea"/>
                <a:cs typeface="HiraMinProN-W6"/>
              </a:rPr>
              <a:t>ッ</a:t>
            </a:r>
            <a:r>
              <a:rPr sz="1000" b="1" spc="-25" dirty="0">
                <a:solidFill>
                  <a:srgbClr val="999999"/>
                </a:solidFill>
                <a:latin typeface="+mn-ea"/>
                <a:cs typeface="HiraMinProN-W6"/>
              </a:rPr>
              <a:t>セ</a:t>
            </a:r>
            <a:r>
              <a:rPr sz="1000" b="1" spc="-10" dirty="0">
                <a:solidFill>
                  <a:srgbClr val="999999"/>
                </a:solidFill>
                <a:latin typeface="+mn-ea"/>
                <a:cs typeface="HiraMinProN-W6"/>
              </a:rPr>
              <a:t>ー</a:t>
            </a:r>
            <a:r>
              <a:rPr sz="1000" b="1" spc="-5" dirty="0">
                <a:solidFill>
                  <a:srgbClr val="999999"/>
                </a:solidFill>
                <a:latin typeface="+mn-ea"/>
                <a:cs typeface="HiraMinProN-W6"/>
              </a:rPr>
              <a:t>ジ</a:t>
            </a:r>
            <a:r>
              <a:rPr sz="1000" b="1" spc="-20" dirty="0">
                <a:solidFill>
                  <a:srgbClr val="999999"/>
                </a:solidFill>
                <a:latin typeface="+mn-ea"/>
                <a:cs typeface="HiraMinProN-W6"/>
              </a:rPr>
              <a:t>か</a:t>
            </a:r>
            <a:r>
              <a:rPr sz="1000" b="1" spc="-30" dirty="0">
                <a:solidFill>
                  <a:srgbClr val="999999"/>
                </a:solidFill>
                <a:latin typeface="+mn-ea"/>
                <a:cs typeface="HiraMinProN-W6"/>
              </a:rPr>
              <a:t>ら</a:t>
            </a:r>
            <a:r>
              <a:rPr sz="1000" b="1" spc="-35" dirty="0">
                <a:solidFill>
                  <a:srgbClr val="999999"/>
                </a:solidFill>
                <a:latin typeface="+mn-ea"/>
                <a:cs typeface="HiraMinProN-W6"/>
              </a:rPr>
              <a:t>ユ</a:t>
            </a:r>
            <a:r>
              <a:rPr sz="1000" b="1" dirty="0">
                <a:solidFill>
                  <a:srgbClr val="999999"/>
                </a:solidFill>
                <a:latin typeface="+mn-ea"/>
                <a:cs typeface="HiraMinProN-W6"/>
              </a:rPr>
              <a:t>ー</a:t>
            </a:r>
            <a:r>
              <a:rPr sz="1000" b="1" spc="-5" dirty="0">
                <a:solidFill>
                  <a:srgbClr val="999999"/>
                </a:solidFill>
                <a:latin typeface="+mn-ea"/>
                <a:cs typeface="HiraMinProN-W6"/>
              </a:rPr>
              <a:t>ザー</a:t>
            </a:r>
            <a:r>
              <a:rPr sz="1000" b="1" spc="-10" dirty="0">
                <a:solidFill>
                  <a:srgbClr val="999999"/>
                </a:solidFill>
                <a:latin typeface="+mn-ea"/>
                <a:cs typeface="HiraMinProN-W6"/>
              </a:rPr>
              <a:t>を</a:t>
            </a:r>
            <a:r>
              <a:rPr sz="1000" b="1" dirty="0">
                <a:solidFill>
                  <a:srgbClr val="999999"/>
                </a:solidFill>
                <a:latin typeface="+mn-ea"/>
                <a:cs typeface="HiraMinProN-W6"/>
              </a:rPr>
              <a:t>誘導</a:t>
            </a:r>
            <a:endParaRPr sz="1000" b="1" dirty="0">
              <a:solidFill>
                <a:prstClr val="black"/>
              </a:solidFill>
              <a:latin typeface="+mn-ea"/>
              <a:cs typeface="HiraMinProN-W6"/>
            </a:endParaRPr>
          </a:p>
        </p:txBody>
      </p:sp>
      <p:sp>
        <p:nvSpPr>
          <p:cNvPr id="6" name="object 6">
            <a:extLst>
              <a:ext uri="{FF2B5EF4-FFF2-40B4-BE49-F238E27FC236}">
                <a16:creationId xmlns:a16="http://schemas.microsoft.com/office/drawing/2014/main" id="{D6A36555-36C4-5A25-F12C-5E083482AF37}"/>
              </a:ext>
            </a:extLst>
          </p:cNvPr>
          <p:cNvSpPr txBox="1"/>
          <p:nvPr/>
        </p:nvSpPr>
        <p:spPr>
          <a:xfrm>
            <a:off x="3930389" y="1915901"/>
            <a:ext cx="1754092" cy="166712"/>
          </a:xfrm>
          <a:prstGeom prst="rect">
            <a:avLst/>
          </a:prstGeom>
        </p:spPr>
        <p:txBody>
          <a:bodyPr vert="horz" wrap="square" lIns="0" tIns="12700" rIns="0" bIns="0" rtlCol="0">
            <a:spAutoFit/>
          </a:bodyPr>
          <a:lstStyle/>
          <a:p>
            <a:pPr marL="12700">
              <a:spcBef>
                <a:spcPts val="100"/>
              </a:spcBef>
            </a:pPr>
            <a:r>
              <a:rPr sz="1000" b="1" spc="75" dirty="0">
                <a:solidFill>
                  <a:srgbClr val="999999"/>
                </a:solidFill>
                <a:latin typeface="+mn-ea"/>
                <a:cs typeface="HiraMinProN-W6"/>
              </a:rPr>
              <a:t>NEWS</a:t>
            </a:r>
            <a:r>
              <a:rPr sz="1000" b="1" spc="-20" dirty="0">
                <a:solidFill>
                  <a:srgbClr val="999999"/>
                </a:solidFill>
                <a:latin typeface="+mn-ea"/>
                <a:cs typeface="HiraMinProN-W6"/>
              </a:rPr>
              <a:t> </a:t>
            </a:r>
            <a:r>
              <a:rPr sz="1000" b="1" spc="50" dirty="0">
                <a:solidFill>
                  <a:srgbClr val="999999"/>
                </a:solidFill>
                <a:latin typeface="+mn-ea"/>
                <a:cs typeface="HiraMinProN-W6"/>
              </a:rPr>
              <a:t>DIGEST</a:t>
            </a:r>
            <a:r>
              <a:rPr sz="1000" b="1" spc="-20" dirty="0">
                <a:solidFill>
                  <a:srgbClr val="999999"/>
                </a:solidFill>
                <a:latin typeface="+mn-ea"/>
                <a:cs typeface="HiraMinProN-W6"/>
              </a:rPr>
              <a:t> </a:t>
            </a:r>
            <a:r>
              <a:rPr sz="1000" b="1" spc="-5" dirty="0">
                <a:solidFill>
                  <a:srgbClr val="999999"/>
                </a:solidFill>
                <a:latin typeface="+mn-ea"/>
                <a:cs typeface="HiraMinProN-W6"/>
              </a:rPr>
              <a:t>一</a:t>
            </a:r>
            <a:r>
              <a:rPr sz="1000" b="1" spc="-30" dirty="0">
                <a:solidFill>
                  <a:srgbClr val="999999"/>
                </a:solidFill>
                <a:latin typeface="+mn-ea"/>
                <a:cs typeface="HiraMinProN-W6"/>
              </a:rPr>
              <a:t>覧</a:t>
            </a:r>
            <a:r>
              <a:rPr sz="1000" b="1" spc="-25" dirty="0">
                <a:solidFill>
                  <a:srgbClr val="999999"/>
                </a:solidFill>
                <a:latin typeface="+mn-ea"/>
                <a:cs typeface="HiraMinProN-W6"/>
              </a:rPr>
              <a:t>ペ</a:t>
            </a:r>
            <a:r>
              <a:rPr sz="1000" b="1" spc="-10" dirty="0">
                <a:solidFill>
                  <a:srgbClr val="999999"/>
                </a:solidFill>
                <a:latin typeface="+mn-ea"/>
                <a:cs typeface="HiraMinProN-W6"/>
              </a:rPr>
              <a:t>ー</a:t>
            </a:r>
            <a:r>
              <a:rPr sz="1000" b="1" dirty="0">
                <a:solidFill>
                  <a:srgbClr val="999999"/>
                </a:solidFill>
                <a:latin typeface="+mn-ea"/>
                <a:cs typeface="HiraMinProN-W6"/>
              </a:rPr>
              <a:t>ジ</a:t>
            </a:r>
            <a:endParaRPr sz="1000" b="1" dirty="0">
              <a:solidFill>
                <a:prstClr val="black"/>
              </a:solidFill>
              <a:latin typeface="+mn-ea"/>
              <a:cs typeface="HiraMinProN-W6"/>
            </a:endParaRPr>
          </a:p>
        </p:txBody>
      </p:sp>
      <p:sp>
        <p:nvSpPr>
          <p:cNvPr id="7" name="object 8">
            <a:extLst>
              <a:ext uri="{FF2B5EF4-FFF2-40B4-BE49-F238E27FC236}">
                <a16:creationId xmlns:a16="http://schemas.microsoft.com/office/drawing/2014/main" id="{409F3375-58FD-D2D0-000D-A05D69C462DA}"/>
              </a:ext>
            </a:extLst>
          </p:cNvPr>
          <p:cNvSpPr/>
          <p:nvPr/>
        </p:nvSpPr>
        <p:spPr>
          <a:xfrm>
            <a:off x="3497752" y="3781733"/>
            <a:ext cx="159385" cy="364490"/>
          </a:xfrm>
          <a:custGeom>
            <a:avLst/>
            <a:gdLst/>
            <a:ahLst/>
            <a:cxnLst/>
            <a:rect l="l" t="t" r="r" b="b"/>
            <a:pathLst>
              <a:path w="159385" h="364489">
                <a:moveTo>
                  <a:pt x="0" y="0"/>
                </a:moveTo>
                <a:lnTo>
                  <a:pt x="0" y="364185"/>
                </a:lnTo>
                <a:lnTo>
                  <a:pt x="158826" y="182092"/>
                </a:lnTo>
                <a:lnTo>
                  <a:pt x="0" y="0"/>
                </a:lnTo>
                <a:close/>
              </a:path>
            </a:pathLst>
          </a:custGeom>
          <a:solidFill>
            <a:srgbClr val="00B800"/>
          </a:solidFill>
        </p:spPr>
        <p:txBody>
          <a:bodyPr wrap="square" lIns="0" tIns="0" rIns="0" bIns="0" rtlCol="0"/>
          <a:lstStyle/>
          <a:p>
            <a:endParaRPr dirty="0">
              <a:solidFill>
                <a:prstClr val="black"/>
              </a:solidFill>
              <a:latin typeface="+mn-ea"/>
            </a:endParaRPr>
          </a:p>
        </p:txBody>
      </p:sp>
      <p:sp>
        <p:nvSpPr>
          <p:cNvPr id="8" name="object 12">
            <a:extLst>
              <a:ext uri="{FF2B5EF4-FFF2-40B4-BE49-F238E27FC236}">
                <a16:creationId xmlns:a16="http://schemas.microsoft.com/office/drawing/2014/main" id="{89EC29A2-6EDF-67BB-18DD-7C13255D3FD1}"/>
              </a:ext>
            </a:extLst>
          </p:cNvPr>
          <p:cNvSpPr txBox="1"/>
          <p:nvPr/>
        </p:nvSpPr>
        <p:spPr>
          <a:xfrm>
            <a:off x="6681666" y="1829705"/>
            <a:ext cx="4399160" cy="397545"/>
          </a:xfrm>
          <a:prstGeom prst="rect">
            <a:avLst/>
          </a:prstGeom>
        </p:spPr>
        <p:txBody>
          <a:bodyPr vert="horz" wrap="square" lIns="0" tIns="12700" rIns="0" bIns="0" rtlCol="0">
            <a:spAutoFit/>
          </a:bodyPr>
          <a:lstStyle/>
          <a:p>
            <a:pPr marL="64769" marR="751205" indent="4445">
              <a:lnSpc>
                <a:spcPts val="3000"/>
              </a:lnSpc>
              <a:spcBef>
                <a:spcPts val="100"/>
              </a:spcBef>
            </a:pPr>
            <a:r>
              <a:rPr sz="2400" b="1" spc="180" dirty="0">
                <a:solidFill>
                  <a:srgbClr val="00B800"/>
                </a:solidFill>
                <a:latin typeface="+mn-ea"/>
                <a:cs typeface="HiraMinProN-W6"/>
              </a:rPr>
              <a:t>PUSH</a:t>
            </a:r>
            <a:r>
              <a:rPr sz="2400" b="1" spc="229" dirty="0">
                <a:solidFill>
                  <a:srgbClr val="00B800"/>
                </a:solidFill>
                <a:latin typeface="+mn-ea"/>
                <a:cs typeface="HiraMinProN-W6"/>
              </a:rPr>
              <a:t>型</a:t>
            </a:r>
            <a:r>
              <a:rPr lang="ja-JP" altLang="en-US" sz="2400" b="1" spc="229" dirty="0">
                <a:solidFill>
                  <a:srgbClr val="00B800"/>
                </a:solidFill>
                <a:latin typeface="+mn-ea"/>
                <a:cs typeface="HiraMinProN-W6"/>
              </a:rPr>
              <a:t>の</a:t>
            </a:r>
            <a:r>
              <a:rPr sz="2400" b="1" spc="-155" dirty="0">
                <a:solidFill>
                  <a:srgbClr val="00B800"/>
                </a:solidFill>
                <a:latin typeface="+mn-ea"/>
                <a:cs typeface="HiraMinProN-W6"/>
              </a:rPr>
              <a:t>ニ</a:t>
            </a:r>
            <a:r>
              <a:rPr sz="2400" b="1" spc="-130" dirty="0">
                <a:solidFill>
                  <a:srgbClr val="00B800"/>
                </a:solidFill>
                <a:latin typeface="+mn-ea"/>
                <a:cs typeface="HiraMinProN-W6"/>
              </a:rPr>
              <a:t>ュ</a:t>
            </a:r>
            <a:r>
              <a:rPr sz="2400" b="1" spc="-180" dirty="0">
                <a:solidFill>
                  <a:srgbClr val="00B800"/>
                </a:solidFill>
                <a:latin typeface="+mn-ea"/>
                <a:cs typeface="HiraMinProN-W6"/>
              </a:rPr>
              <a:t>ー</a:t>
            </a:r>
            <a:r>
              <a:rPr sz="2400" b="1" spc="-55" dirty="0">
                <a:solidFill>
                  <a:srgbClr val="00B800"/>
                </a:solidFill>
                <a:latin typeface="+mn-ea"/>
                <a:cs typeface="HiraMinProN-W6"/>
              </a:rPr>
              <a:t>ス</a:t>
            </a:r>
            <a:r>
              <a:rPr sz="2400" b="1" dirty="0">
                <a:solidFill>
                  <a:srgbClr val="00B800"/>
                </a:solidFill>
                <a:latin typeface="+mn-ea"/>
                <a:cs typeface="HiraMinProN-W6"/>
              </a:rPr>
              <a:t>配信</a:t>
            </a:r>
            <a:endParaRPr sz="2400" b="1" dirty="0">
              <a:solidFill>
                <a:prstClr val="black"/>
              </a:solidFill>
              <a:latin typeface="+mn-ea"/>
              <a:cs typeface="HiraMinProN-W6"/>
            </a:endParaRPr>
          </a:p>
        </p:txBody>
      </p:sp>
      <p:pic>
        <p:nvPicPr>
          <p:cNvPr id="9" name="図 8">
            <a:extLst>
              <a:ext uri="{FF2B5EF4-FFF2-40B4-BE49-F238E27FC236}">
                <a16:creationId xmlns:a16="http://schemas.microsoft.com/office/drawing/2014/main" id="{A909A78E-CDBB-E6A1-DA08-841E1A96766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965025" y="2132161"/>
            <a:ext cx="2304157" cy="3957005"/>
          </a:xfrm>
          <a:prstGeom prst="rect">
            <a:avLst/>
          </a:prstGeom>
          <a:ln>
            <a:solidFill>
              <a:sysClr val="window" lastClr="FFFFFF">
                <a:lumMod val="50000"/>
              </a:sysClr>
            </a:solidFill>
          </a:ln>
        </p:spPr>
      </p:pic>
      <p:sp>
        <p:nvSpPr>
          <p:cNvPr id="10" name="テキスト ボックス 5">
            <a:extLst>
              <a:ext uri="{FF2B5EF4-FFF2-40B4-BE49-F238E27FC236}">
                <a16:creationId xmlns:a16="http://schemas.microsoft.com/office/drawing/2014/main" id="{5B4D8EC4-4518-F7B2-9FF7-294DBBB7261E}"/>
              </a:ext>
            </a:extLst>
          </p:cNvPr>
          <p:cNvSpPr txBox="1"/>
          <p:nvPr/>
        </p:nvSpPr>
        <p:spPr>
          <a:xfrm>
            <a:off x="6787746" y="2336546"/>
            <a:ext cx="5235189" cy="1530140"/>
          </a:xfrm>
          <a:prstGeom prst="rect">
            <a:avLst/>
          </a:prstGeom>
          <a:noFill/>
        </p:spPr>
        <p:txBody>
          <a:bodyPr wrap="square" lIns="0" tIns="36000" rIns="0" bIns="0" rtlCol="0" anchor="t">
            <a:noAutofit/>
          </a:bodyPr>
          <a:lstStyle/>
          <a:p>
            <a:pPr latinLnBrk="1">
              <a:lnSpc>
                <a:spcPct val="150000"/>
              </a:lnSpc>
              <a:buClr>
                <a:srgbClr val="0AC200"/>
              </a:buClr>
            </a:pPr>
            <a:r>
              <a:rPr lang="ja-JP" altLang="en-US" sz="1400" dirty="0">
                <a:solidFill>
                  <a:prstClr val="black">
                    <a:lumMod val="75000"/>
                    <a:lumOff val="25000"/>
                  </a:prstClr>
                </a:solidFill>
                <a:latin typeface="+mn-ea"/>
                <a:cs typeface="Arial" charset="0"/>
              </a:rPr>
              <a:t>「総友だち数、</a:t>
            </a:r>
            <a:r>
              <a:rPr lang="en-US" altLang="ja-JP" sz="1400" dirty="0">
                <a:solidFill>
                  <a:prstClr val="black">
                    <a:lumMod val="75000"/>
                    <a:lumOff val="25000"/>
                  </a:prstClr>
                </a:solidFill>
                <a:latin typeface="+mn-ea"/>
                <a:cs typeface="Arial" charset="0"/>
              </a:rPr>
              <a:t>3,900</a:t>
            </a:r>
            <a:r>
              <a:rPr lang="ja-JP" altLang="en-US" sz="1400" dirty="0">
                <a:solidFill>
                  <a:prstClr val="black">
                    <a:lumMod val="75000"/>
                    <a:lumOff val="25000"/>
                  </a:prstClr>
                </a:solidFill>
                <a:latin typeface="+mn-ea"/>
                <a:cs typeface="Arial" charset="0"/>
              </a:rPr>
              <a:t>万人以上」</a:t>
            </a:r>
            <a:r>
              <a:rPr lang="en-US" altLang="ja-JP" sz="1400" dirty="0">
                <a:solidFill>
                  <a:prstClr val="black">
                    <a:lumMod val="75000"/>
                    <a:lumOff val="25000"/>
                  </a:prstClr>
                </a:solidFill>
                <a:latin typeface="+mn-ea"/>
                <a:cs typeface="Arial" charset="0"/>
              </a:rPr>
              <a:t> ※2024</a:t>
            </a:r>
            <a:r>
              <a:rPr lang="ja-JP" altLang="en-US" sz="1400" dirty="0">
                <a:solidFill>
                  <a:prstClr val="black">
                    <a:lumMod val="75000"/>
                    <a:lumOff val="25000"/>
                  </a:prstClr>
                </a:solidFill>
                <a:latin typeface="+mn-ea"/>
                <a:cs typeface="Arial" charset="0"/>
              </a:rPr>
              <a:t>年</a:t>
            </a:r>
            <a:r>
              <a:rPr lang="en-US" altLang="ja-JP" sz="1400" dirty="0">
                <a:solidFill>
                  <a:prstClr val="black">
                    <a:lumMod val="75000"/>
                    <a:lumOff val="25000"/>
                  </a:prstClr>
                </a:solidFill>
                <a:latin typeface="+mn-ea"/>
                <a:cs typeface="Arial" charset="0"/>
              </a:rPr>
              <a:t>4</a:t>
            </a:r>
            <a:r>
              <a:rPr lang="ja-JP" altLang="en-US" sz="1400" dirty="0">
                <a:solidFill>
                  <a:prstClr val="black">
                    <a:lumMod val="75000"/>
                    <a:lumOff val="25000"/>
                  </a:prstClr>
                </a:solidFill>
                <a:latin typeface="+mn-ea"/>
                <a:cs typeface="Arial" charset="0"/>
              </a:rPr>
              <a:t>月末時点</a:t>
            </a:r>
            <a:endParaRPr lang="en-US" altLang="ja-JP" sz="1400" dirty="0">
              <a:solidFill>
                <a:prstClr val="black">
                  <a:lumMod val="75000"/>
                  <a:lumOff val="25000"/>
                </a:prstClr>
              </a:solidFill>
              <a:latin typeface="+mn-ea"/>
              <a:cs typeface="Arial" charset="0"/>
            </a:endParaRPr>
          </a:p>
          <a:p>
            <a:pPr latinLnBrk="1">
              <a:lnSpc>
                <a:spcPct val="150000"/>
              </a:lnSpc>
              <a:buClr>
                <a:srgbClr val="0AC200"/>
              </a:buClr>
            </a:pPr>
            <a:r>
              <a:rPr lang="en" altLang="ja-JP" sz="1400" dirty="0">
                <a:solidFill>
                  <a:prstClr val="black">
                    <a:lumMod val="75000"/>
                    <a:lumOff val="25000"/>
                  </a:prstClr>
                </a:solidFill>
                <a:latin typeface="+mn-ea"/>
                <a:cs typeface="Arial" charset="0"/>
              </a:rPr>
              <a:t>LINE NEWS</a:t>
            </a:r>
            <a:r>
              <a:rPr lang="ja-JP" altLang="en-US" sz="1400" dirty="0">
                <a:solidFill>
                  <a:prstClr val="black">
                    <a:lumMod val="75000"/>
                    <a:lumOff val="25000"/>
                  </a:prstClr>
                </a:solidFill>
                <a:latin typeface="+mn-ea"/>
                <a:cs typeface="Arial" charset="0"/>
              </a:rPr>
              <a:t>の</a:t>
            </a:r>
            <a:r>
              <a:rPr lang="en" altLang="ja-JP" sz="1400" dirty="0">
                <a:solidFill>
                  <a:prstClr val="black">
                    <a:lumMod val="75000"/>
                    <a:lumOff val="25000"/>
                  </a:prstClr>
                </a:solidFill>
                <a:latin typeface="+mn-ea"/>
                <a:cs typeface="Arial" charset="0"/>
              </a:rPr>
              <a:t>LINE</a:t>
            </a:r>
            <a:r>
              <a:rPr lang="ja-JP" altLang="en-US" sz="1400" dirty="0">
                <a:solidFill>
                  <a:prstClr val="black">
                    <a:lumMod val="75000"/>
                    <a:lumOff val="25000"/>
                  </a:prstClr>
                </a:solidFill>
                <a:latin typeface="+mn-ea"/>
                <a:cs typeface="Arial" charset="0"/>
              </a:rPr>
              <a:t>公式アカウント配信のリッチメッセージ内</a:t>
            </a:r>
            <a:endParaRPr lang="en-US" altLang="ja-JP" sz="1400" dirty="0">
              <a:solidFill>
                <a:prstClr val="black">
                  <a:lumMod val="75000"/>
                  <a:lumOff val="25000"/>
                </a:prstClr>
              </a:solidFill>
              <a:latin typeface="+mn-ea"/>
              <a:cs typeface="Arial" charset="0"/>
            </a:endParaRPr>
          </a:p>
          <a:p>
            <a:pPr latinLnBrk="1">
              <a:lnSpc>
                <a:spcPct val="150000"/>
              </a:lnSpc>
              <a:buClr>
                <a:srgbClr val="0AC200"/>
              </a:buClr>
            </a:pPr>
            <a:r>
              <a:rPr lang="ja-JP" altLang="en-US" sz="1400" dirty="0">
                <a:solidFill>
                  <a:prstClr val="black">
                    <a:lumMod val="75000"/>
                    <a:lumOff val="25000"/>
                  </a:prstClr>
                </a:solidFill>
                <a:latin typeface="+mn-ea"/>
                <a:cs typeface="Arial" charset="0"/>
              </a:rPr>
              <a:t>に見出しを掲載。朝昼夕夜</a:t>
            </a:r>
            <a:r>
              <a:rPr lang="en-US" altLang="ja-JP" sz="1400" dirty="0">
                <a:solidFill>
                  <a:prstClr val="black">
                    <a:lumMod val="75000"/>
                    <a:lumOff val="25000"/>
                  </a:prstClr>
                </a:solidFill>
                <a:latin typeface="+mn-ea"/>
                <a:cs typeface="Arial" charset="0"/>
              </a:rPr>
              <a:t>1</a:t>
            </a:r>
            <a:r>
              <a:rPr lang="ja-JP" altLang="en-US" sz="1400" dirty="0">
                <a:solidFill>
                  <a:prstClr val="black">
                    <a:lumMod val="75000"/>
                    <a:lumOff val="25000"/>
                  </a:prstClr>
                </a:solidFill>
                <a:latin typeface="+mn-ea"/>
                <a:cs typeface="Arial" charset="0"/>
              </a:rPr>
              <a:t>日</a:t>
            </a:r>
            <a:r>
              <a:rPr lang="en-US" altLang="ja-JP" sz="1400" dirty="0">
                <a:solidFill>
                  <a:prstClr val="black">
                    <a:lumMod val="75000"/>
                    <a:lumOff val="25000"/>
                  </a:prstClr>
                </a:solidFill>
                <a:latin typeface="+mn-ea"/>
                <a:cs typeface="Arial" charset="0"/>
              </a:rPr>
              <a:t>4</a:t>
            </a:r>
            <a:r>
              <a:rPr lang="ja-JP" altLang="en-US" sz="1400" dirty="0">
                <a:solidFill>
                  <a:prstClr val="black">
                    <a:lumMod val="75000"/>
                    <a:lumOff val="25000"/>
                  </a:prstClr>
                </a:solidFill>
                <a:latin typeface="+mn-ea"/>
                <a:cs typeface="Arial" charset="0"/>
              </a:rPr>
              <a:t>回のリッチメッセージ配信</a:t>
            </a:r>
            <a:endParaRPr lang="en-US" altLang="ja-JP" sz="1400" dirty="0">
              <a:solidFill>
                <a:prstClr val="black">
                  <a:lumMod val="75000"/>
                  <a:lumOff val="25000"/>
                </a:prstClr>
              </a:solidFill>
              <a:latin typeface="+mn-ea"/>
              <a:cs typeface="Arial" charset="0"/>
            </a:endParaRPr>
          </a:p>
          <a:p>
            <a:pPr latinLnBrk="1">
              <a:lnSpc>
                <a:spcPct val="150000"/>
              </a:lnSpc>
              <a:buClr>
                <a:srgbClr val="0AC200"/>
              </a:buClr>
            </a:pPr>
            <a:r>
              <a:rPr lang="ja-JP" altLang="en-US" sz="1400" dirty="0">
                <a:solidFill>
                  <a:prstClr val="black">
                    <a:lumMod val="75000"/>
                    <a:lumOff val="25000"/>
                  </a:prstClr>
                </a:solidFill>
                <a:latin typeface="+mn-ea"/>
                <a:cs typeface="Arial" charset="0"/>
              </a:rPr>
              <a:t>でタイムリーなニュースを</a:t>
            </a:r>
            <a:r>
              <a:rPr lang="en" altLang="ja-JP" sz="1400" dirty="0">
                <a:solidFill>
                  <a:prstClr val="black">
                    <a:lumMod val="75000"/>
                    <a:lumOff val="25000"/>
                  </a:prstClr>
                </a:solidFill>
                <a:latin typeface="+mn-ea"/>
                <a:cs typeface="Arial" charset="0"/>
              </a:rPr>
              <a:t>PUSH</a:t>
            </a:r>
            <a:r>
              <a:rPr lang="ja-JP" altLang="en-US" sz="1400" dirty="0">
                <a:solidFill>
                  <a:prstClr val="black">
                    <a:lumMod val="75000"/>
                    <a:lumOff val="25000"/>
                  </a:prstClr>
                </a:solidFill>
                <a:latin typeface="+mn-ea"/>
                <a:cs typeface="Arial" charset="0"/>
              </a:rPr>
              <a:t>発信</a:t>
            </a:r>
            <a:endParaRPr lang="en-US" altLang="ja-JP" sz="1400" dirty="0">
              <a:solidFill>
                <a:prstClr val="black">
                  <a:lumMod val="75000"/>
                  <a:lumOff val="25000"/>
                </a:prstClr>
              </a:solidFill>
              <a:latin typeface="+mn-ea"/>
              <a:cs typeface="Arial" panose="020B0604020202020204" pitchFamily="34" charset="0"/>
            </a:endParaRPr>
          </a:p>
        </p:txBody>
      </p:sp>
      <p:sp>
        <p:nvSpPr>
          <p:cNvPr id="11" name="テキスト ボックス 5">
            <a:extLst>
              <a:ext uri="{FF2B5EF4-FFF2-40B4-BE49-F238E27FC236}">
                <a16:creationId xmlns:a16="http://schemas.microsoft.com/office/drawing/2014/main" id="{CD65A5FC-D571-F22F-3C3D-D23097526FB6}"/>
              </a:ext>
            </a:extLst>
          </p:cNvPr>
          <p:cNvSpPr txBox="1"/>
          <p:nvPr/>
        </p:nvSpPr>
        <p:spPr>
          <a:xfrm>
            <a:off x="6773891" y="5334000"/>
            <a:ext cx="5082789" cy="774626"/>
          </a:xfrm>
          <a:prstGeom prst="rect">
            <a:avLst/>
          </a:prstGeom>
          <a:noFill/>
        </p:spPr>
        <p:txBody>
          <a:bodyPr wrap="square" lIns="0" tIns="36000" rIns="0" bIns="0" rtlCol="0" anchor="t">
            <a:noAutofit/>
          </a:bodyPr>
          <a:lstStyle/>
          <a:p>
            <a:pPr latinLnBrk="1">
              <a:lnSpc>
                <a:spcPct val="150000"/>
              </a:lnSpc>
              <a:buClr>
                <a:srgbClr val="0AC200"/>
              </a:buClr>
            </a:pPr>
            <a:r>
              <a:rPr lang="ja-JP" altLang="en-US" sz="1400" dirty="0">
                <a:solidFill>
                  <a:prstClr val="black">
                    <a:lumMod val="75000"/>
                    <a:lumOff val="25000"/>
                  </a:prstClr>
                </a:solidFill>
                <a:latin typeface="+mn-ea"/>
                <a:cs typeface="Arial" charset="0"/>
              </a:rPr>
              <a:t>エンタメ、スポーツ、政治、経済、ファッションからグルメ</a:t>
            </a:r>
            <a:endParaRPr lang="en-US" altLang="ja-JP" sz="1400" dirty="0">
              <a:solidFill>
                <a:prstClr val="black">
                  <a:lumMod val="75000"/>
                  <a:lumOff val="25000"/>
                </a:prstClr>
              </a:solidFill>
              <a:latin typeface="+mn-ea"/>
              <a:cs typeface="Arial" charset="0"/>
            </a:endParaRPr>
          </a:p>
          <a:p>
            <a:pPr latinLnBrk="1">
              <a:lnSpc>
                <a:spcPct val="150000"/>
              </a:lnSpc>
              <a:buClr>
                <a:srgbClr val="0AC200"/>
              </a:buClr>
            </a:pPr>
            <a:r>
              <a:rPr lang="ja-JP" altLang="en-US" sz="1400" dirty="0">
                <a:solidFill>
                  <a:prstClr val="black">
                    <a:lumMod val="75000"/>
                    <a:lumOff val="25000"/>
                  </a:prstClr>
                </a:solidFill>
                <a:latin typeface="+mn-ea"/>
                <a:cs typeface="Arial" charset="0"/>
              </a:rPr>
              <a:t>まで、幅広いジャンルの主要ニュースを毎日配信</a:t>
            </a:r>
            <a:endParaRPr lang="en-US" altLang="ja-JP" sz="1400" dirty="0">
              <a:solidFill>
                <a:prstClr val="black">
                  <a:lumMod val="75000"/>
                  <a:lumOff val="25000"/>
                </a:prstClr>
              </a:solidFill>
              <a:latin typeface="+mn-ea"/>
              <a:cs typeface="Arial" panose="020B0604020202020204" pitchFamily="34" charset="0"/>
            </a:endParaRPr>
          </a:p>
        </p:txBody>
      </p:sp>
      <p:pic>
        <p:nvPicPr>
          <p:cNvPr id="12" name="図 11" descr="グラフィカル ユーザー インターフェイス, Web サイト&#10;&#10;自動的に生成された説明">
            <a:extLst>
              <a:ext uri="{FF2B5EF4-FFF2-40B4-BE49-F238E27FC236}">
                <a16:creationId xmlns:a16="http://schemas.microsoft.com/office/drawing/2014/main" id="{8B5D2F98-7EE4-EBE3-5FA2-01DADEAB053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42317" y="2174633"/>
            <a:ext cx="2295280" cy="4551751"/>
          </a:xfrm>
          <a:prstGeom prst="rect">
            <a:avLst/>
          </a:prstGeom>
          <a:ln>
            <a:solidFill>
              <a:sysClr val="window" lastClr="FFFFFF">
                <a:lumMod val="50000"/>
              </a:sysClr>
            </a:solidFill>
          </a:ln>
        </p:spPr>
      </p:pic>
      <p:sp>
        <p:nvSpPr>
          <p:cNvPr id="13" name="object 3">
            <a:extLst>
              <a:ext uri="{FF2B5EF4-FFF2-40B4-BE49-F238E27FC236}">
                <a16:creationId xmlns:a16="http://schemas.microsoft.com/office/drawing/2014/main" id="{31AF9525-F0E8-0358-082E-C9FC68B16B11}"/>
              </a:ext>
            </a:extLst>
          </p:cNvPr>
          <p:cNvSpPr txBox="1"/>
          <p:nvPr/>
        </p:nvSpPr>
        <p:spPr>
          <a:xfrm>
            <a:off x="6724099" y="4490351"/>
            <a:ext cx="5769382" cy="397545"/>
          </a:xfrm>
          <a:prstGeom prst="rect">
            <a:avLst/>
          </a:prstGeom>
        </p:spPr>
        <p:txBody>
          <a:bodyPr vert="horz" wrap="square" lIns="0" tIns="12700" rIns="0" bIns="0" rtlCol="0">
            <a:spAutoFit/>
          </a:bodyPr>
          <a:lstStyle/>
          <a:p>
            <a:pPr marL="12700" marR="73660">
              <a:lnSpc>
                <a:spcPts val="3000"/>
              </a:lnSpc>
              <a:spcBef>
                <a:spcPts val="100"/>
              </a:spcBef>
            </a:pPr>
            <a:r>
              <a:rPr sz="2400" b="1" dirty="0">
                <a:solidFill>
                  <a:srgbClr val="00B800"/>
                </a:solidFill>
                <a:latin typeface="+mn-ea"/>
                <a:cs typeface="HiraMinProN-W6"/>
              </a:rPr>
              <a:t>幅</a:t>
            </a:r>
            <a:r>
              <a:rPr sz="2400" b="1" spc="-25" dirty="0">
                <a:solidFill>
                  <a:srgbClr val="00B800"/>
                </a:solidFill>
                <a:latin typeface="+mn-ea"/>
                <a:cs typeface="HiraMinProN-W6"/>
              </a:rPr>
              <a:t>広</a:t>
            </a:r>
            <a:r>
              <a:rPr sz="2400" b="1" spc="-70" dirty="0">
                <a:solidFill>
                  <a:srgbClr val="00B800"/>
                </a:solidFill>
                <a:latin typeface="+mn-ea"/>
                <a:cs typeface="HiraMinProN-W6"/>
              </a:rPr>
              <a:t>い</a:t>
            </a:r>
            <a:r>
              <a:rPr sz="2400" b="1" spc="-145" dirty="0">
                <a:solidFill>
                  <a:srgbClr val="00B800"/>
                </a:solidFill>
                <a:latin typeface="+mn-ea"/>
                <a:cs typeface="HiraMinProN-W6"/>
              </a:rPr>
              <a:t>ジ</a:t>
            </a:r>
            <a:r>
              <a:rPr sz="2400" b="1" spc="-225" dirty="0">
                <a:solidFill>
                  <a:srgbClr val="00B800"/>
                </a:solidFill>
                <a:latin typeface="+mn-ea"/>
                <a:cs typeface="HiraMinProN-W6"/>
              </a:rPr>
              <a:t>ャ</a:t>
            </a:r>
            <a:r>
              <a:rPr sz="2400" b="1" spc="-190" dirty="0">
                <a:solidFill>
                  <a:srgbClr val="00B800"/>
                </a:solidFill>
                <a:latin typeface="+mn-ea"/>
                <a:cs typeface="HiraMinProN-W6"/>
              </a:rPr>
              <a:t>ン</a:t>
            </a:r>
            <a:r>
              <a:rPr sz="2400" b="1" spc="-35" dirty="0">
                <a:solidFill>
                  <a:srgbClr val="00B800"/>
                </a:solidFill>
                <a:latin typeface="+mn-ea"/>
                <a:cs typeface="HiraMinProN-W6"/>
              </a:rPr>
              <a:t>ル</a:t>
            </a:r>
            <a:r>
              <a:rPr sz="2400" b="1" dirty="0">
                <a:solidFill>
                  <a:srgbClr val="00B800"/>
                </a:solidFill>
                <a:latin typeface="+mn-ea"/>
                <a:cs typeface="HiraMinProN-W6"/>
              </a:rPr>
              <a:t>の</a:t>
            </a:r>
            <a:r>
              <a:rPr sz="2400" b="1" spc="215" dirty="0">
                <a:solidFill>
                  <a:srgbClr val="00B800"/>
                </a:solidFill>
                <a:latin typeface="+mn-ea"/>
                <a:cs typeface="HiraMinProN-W6"/>
              </a:rPr>
              <a:t>NEWS</a:t>
            </a:r>
            <a:r>
              <a:rPr lang="ja-JP" altLang="en-US" sz="2400" b="1" spc="215" dirty="0">
                <a:solidFill>
                  <a:srgbClr val="00B800"/>
                </a:solidFill>
                <a:latin typeface="+mn-ea"/>
                <a:cs typeface="HiraMinProN-W6"/>
              </a:rPr>
              <a:t> </a:t>
            </a:r>
            <a:r>
              <a:rPr sz="2400" b="1" spc="150" dirty="0">
                <a:solidFill>
                  <a:srgbClr val="00B800"/>
                </a:solidFill>
                <a:latin typeface="+mn-ea"/>
                <a:cs typeface="HiraMinProN-W6"/>
              </a:rPr>
              <a:t>DIGEST</a:t>
            </a:r>
            <a:endParaRPr sz="2400" b="1" dirty="0">
              <a:latin typeface="+mn-ea"/>
              <a:cs typeface="HiraMinProN-W6"/>
            </a:endParaRPr>
          </a:p>
        </p:txBody>
      </p:sp>
      <p:sp>
        <p:nvSpPr>
          <p:cNvPr id="14" name="テキスト プレースホルダー 7">
            <a:extLst>
              <a:ext uri="{FF2B5EF4-FFF2-40B4-BE49-F238E27FC236}">
                <a16:creationId xmlns:a16="http://schemas.microsoft.com/office/drawing/2014/main" id="{85C7CC60-4996-4A47-A0CA-9C09CB85B277}"/>
              </a:ext>
            </a:extLst>
          </p:cNvPr>
          <p:cNvSpPr txBox="1">
            <a:spLocks/>
          </p:cNvSpPr>
          <p:nvPr/>
        </p:nvSpPr>
        <p:spPr>
          <a:xfrm>
            <a:off x="1046884" y="-1227834"/>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endPar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23" name="テキスト ボックス 22">
            <a:extLst>
              <a:ext uri="{FF2B5EF4-FFF2-40B4-BE49-F238E27FC236}">
                <a16:creationId xmlns:a16="http://schemas.microsoft.com/office/drawing/2014/main" id="{013143E8-961A-E23B-2FBA-A91B6F66D84D}"/>
              </a:ext>
            </a:extLst>
          </p:cNvPr>
          <p:cNvSpPr txBox="1"/>
          <p:nvPr/>
        </p:nvSpPr>
        <p:spPr>
          <a:xfrm>
            <a:off x="590517" y="1109888"/>
            <a:ext cx="11233149"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en-US" altLang="ja-JP"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LINE NEWS DIGEST</a:t>
            </a:r>
            <a:r>
              <a:rPr kumimoji="1" lang="ja-JP" altLang="en-US"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とは</a:t>
            </a:r>
            <a:r>
              <a:rPr kumimoji="1" lang="en-US" altLang="ja-JP"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LINE</a:t>
            </a:r>
            <a:r>
              <a:rPr kumimoji="1" lang="ja-JP" altLang="en-US"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ニュースからユーザーが日常的に利用する</a:t>
            </a:r>
            <a:r>
              <a:rPr kumimoji="1" lang="en-US" altLang="ja-JP"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LINE</a:t>
            </a:r>
            <a:r>
              <a:rPr kumimoji="1" lang="ja-JP" altLang="en-US"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のトークリストやプッシュ通知からニュースを発信し、</a:t>
            </a:r>
            <a:r>
              <a:rPr kumimoji="1" lang="en-US" altLang="ja-JP"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3,900</a:t>
            </a:r>
            <a:r>
              <a:rPr kumimoji="1" lang="ja-JP" altLang="en-US" sz="1600" b="1"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万人の公式アカウント登録ユーザーに対してアプローチが可能です。</a:t>
            </a:r>
          </a:p>
        </p:txBody>
      </p:sp>
    </p:spTree>
    <p:extLst>
      <p:ext uri="{BB962C8B-B14F-4D97-AF65-F5344CB8AC3E}">
        <p14:creationId xmlns:p14="http://schemas.microsoft.com/office/powerpoint/2010/main" val="2427254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 53">
            <a:extLst>
              <a:ext uri="{FF2B5EF4-FFF2-40B4-BE49-F238E27FC236}">
                <a16:creationId xmlns:a16="http://schemas.microsoft.com/office/drawing/2014/main" id="{B8DD4BE4-74CD-48A6-2643-A610516E9F12}"/>
              </a:ext>
            </a:extLst>
          </p:cNvPr>
          <p:cNvSpPr/>
          <p:nvPr/>
        </p:nvSpPr>
        <p:spPr>
          <a:xfrm>
            <a:off x="537936" y="2064191"/>
            <a:ext cx="10300110" cy="4226230"/>
          </a:xfrm>
          <a:prstGeom prst="roundRect">
            <a:avLst>
              <a:gd name="adj" fmla="val 0"/>
            </a:avLst>
          </a:prstGeom>
          <a:solidFill>
            <a:srgbClr val="F2FCF6"/>
          </a:solidFill>
          <a:ln w="12700" cap="flat" cmpd="sng" algn="ctr">
            <a:noFill/>
            <a:prstDash val="solid"/>
            <a:miter lim="800000"/>
          </a:ln>
          <a:effectLst>
            <a:outerShdw dist="25400" dir="2700000" algn="tl" rotWithShape="0">
              <a:srgbClr val="06C755">
                <a:alpha val="40000"/>
              </a:srgbClr>
            </a:outerShdw>
          </a:effectLst>
        </p:spPr>
        <p:txBody>
          <a:bodyPr lIns="0" tIns="251999"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a:ln>
                <a:noFill/>
              </a:ln>
              <a:solidFill>
                <a:srgbClr val="06C755"/>
              </a:solidFill>
              <a:effectLst/>
              <a:uLnTx/>
              <a:uFillTx/>
              <a:latin typeface="+mn-ea"/>
              <a:cs typeface="Segoe UI" panose="020B0502040204020203" pitchFamily="34" charset="0"/>
            </a:endParaRPr>
          </a:p>
        </p:txBody>
      </p:sp>
      <p:sp>
        <p:nvSpPr>
          <p:cNvPr id="3" name="テキスト プレースホルダー 1">
            <a:extLst>
              <a:ext uri="{FF2B5EF4-FFF2-40B4-BE49-F238E27FC236}">
                <a16:creationId xmlns:a16="http://schemas.microsoft.com/office/drawing/2014/main" id="{5E0DD4C7-D82E-38A0-6977-23ACBD60A18F}"/>
              </a:ext>
            </a:extLst>
          </p:cNvPr>
          <p:cNvSpPr>
            <a:spLocks noGrp="1"/>
          </p:cNvSpPr>
          <p:nvPr>
            <p:ph type="body" sz="quarter" idx="10"/>
          </p:nvPr>
        </p:nvSpPr>
        <p:spPr>
          <a:xfrm>
            <a:off x="479425" y="252000"/>
            <a:ext cx="8640911" cy="335028"/>
          </a:xfrm>
        </p:spPr>
        <p:txBody>
          <a:bodyPr/>
          <a:lstStyle/>
          <a:p>
            <a:r>
              <a:rPr kumimoji="1" lang="en-US" altLang="ja-JP" dirty="0"/>
              <a:t>【</a:t>
            </a:r>
            <a:r>
              <a:rPr lang="ja-JP" altLang="en-US" dirty="0"/>
              <a:t>商品</a:t>
            </a:r>
            <a:r>
              <a:rPr kumimoji="1" lang="ja-JP" altLang="en-US" dirty="0"/>
              <a:t>概要</a:t>
            </a:r>
            <a:r>
              <a:rPr kumimoji="1" lang="en-US" altLang="ja-JP" dirty="0"/>
              <a:t>】</a:t>
            </a:r>
            <a:r>
              <a:rPr lang="en-US" altLang="ja-JP" dirty="0"/>
              <a:t> </a:t>
            </a:r>
            <a:r>
              <a:rPr kumimoji="1" lang="en-US" altLang="ja-JP" dirty="0"/>
              <a:t>LINE NEWS</a:t>
            </a:r>
            <a:r>
              <a:rPr lang="ja-JP" altLang="en-US" dirty="0"/>
              <a:t>　</a:t>
            </a:r>
            <a:r>
              <a:rPr lang="en-US" altLang="ja-JP" dirty="0"/>
              <a:t>DIGEST Spot</a:t>
            </a:r>
          </a:p>
        </p:txBody>
      </p:sp>
      <p:sp>
        <p:nvSpPr>
          <p:cNvPr id="4" name="テキスト プレースホルダー 7">
            <a:extLst>
              <a:ext uri="{FF2B5EF4-FFF2-40B4-BE49-F238E27FC236}">
                <a16:creationId xmlns:a16="http://schemas.microsoft.com/office/drawing/2014/main" id="{F59BC524-1152-C6B7-FA1E-80F2AA7F41C8}"/>
              </a:ext>
            </a:extLst>
          </p:cNvPr>
          <p:cNvSpPr txBox="1">
            <a:spLocks/>
          </p:cNvSpPr>
          <p:nvPr/>
        </p:nvSpPr>
        <p:spPr>
          <a:xfrm>
            <a:off x="2052108" y="-654411"/>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endParaRPr lang="en-US" altLang="ja-JP" dirty="0">
              <a:solidFill>
                <a:srgbClr val="000000">
                  <a:lumMod val="95000"/>
                  <a:lumOff val="5000"/>
                </a:srgbClr>
              </a:solidFill>
            </a:endParaRPr>
          </a:p>
        </p:txBody>
      </p:sp>
      <p:sp>
        <p:nvSpPr>
          <p:cNvPr id="5" name="object 4">
            <a:extLst>
              <a:ext uri="{FF2B5EF4-FFF2-40B4-BE49-F238E27FC236}">
                <a16:creationId xmlns:a16="http://schemas.microsoft.com/office/drawing/2014/main" id="{FF0DC58E-CAF9-A9A1-259D-F6F72995A583}"/>
              </a:ext>
            </a:extLst>
          </p:cNvPr>
          <p:cNvSpPr/>
          <p:nvPr/>
        </p:nvSpPr>
        <p:spPr>
          <a:xfrm>
            <a:off x="3551503" y="4707745"/>
            <a:ext cx="1951578" cy="0"/>
          </a:xfrm>
          <a:custGeom>
            <a:avLst/>
            <a:gdLst/>
            <a:ahLst/>
            <a:cxnLst/>
            <a:rect l="l" t="t" r="r" b="b"/>
            <a:pathLst>
              <a:path w="2054225">
                <a:moveTo>
                  <a:pt x="0" y="0"/>
                </a:moveTo>
                <a:lnTo>
                  <a:pt x="2054148" y="0"/>
                </a:lnTo>
              </a:path>
            </a:pathLst>
          </a:custGeom>
          <a:ln w="38100">
            <a:solidFill>
              <a:srgbClr val="3BB52D"/>
            </a:solidFill>
          </a:ln>
        </p:spPr>
        <p:txBody>
          <a:bodyPr wrap="square" lIns="0" tIns="0" rIns="0" bIns="0" rtlCol="0"/>
          <a:lstStyle/>
          <a:p>
            <a:endParaRPr dirty="0">
              <a:latin typeface="+mn-ea"/>
            </a:endParaRPr>
          </a:p>
        </p:txBody>
      </p:sp>
      <p:pic>
        <p:nvPicPr>
          <p:cNvPr id="6" name="図 5" descr="グラフィカル ユーザー インターフェイス, Web サイト&#10;&#10;自動的に生成された説明">
            <a:extLst>
              <a:ext uri="{FF2B5EF4-FFF2-40B4-BE49-F238E27FC236}">
                <a16:creationId xmlns:a16="http://schemas.microsoft.com/office/drawing/2014/main" id="{B4256902-6AE5-EC6A-6CF8-080BDC95972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98693" y="2657857"/>
            <a:ext cx="1707502" cy="3386132"/>
          </a:xfrm>
          <a:prstGeom prst="rect">
            <a:avLst/>
          </a:prstGeom>
          <a:ln>
            <a:noFill/>
          </a:ln>
        </p:spPr>
      </p:pic>
      <p:sp>
        <p:nvSpPr>
          <p:cNvPr id="7" name="object 5">
            <a:extLst>
              <a:ext uri="{FF2B5EF4-FFF2-40B4-BE49-F238E27FC236}">
                <a16:creationId xmlns:a16="http://schemas.microsoft.com/office/drawing/2014/main" id="{4D05622A-113A-77DF-2F71-6CFC60B1B333}"/>
              </a:ext>
            </a:extLst>
          </p:cNvPr>
          <p:cNvSpPr/>
          <p:nvPr/>
        </p:nvSpPr>
        <p:spPr>
          <a:xfrm>
            <a:off x="5558497" y="4583484"/>
            <a:ext cx="155644" cy="241308"/>
          </a:xfrm>
          <a:custGeom>
            <a:avLst/>
            <a:gdLst/>
            <a:ahLst/>
            <a:cxnLst/>
            <a:rect l="l" t="t" r="r" b="b"/>
            <a:pathLst>
              <a:path w="163829" h="254000">
                <a:moveTo>
                  <a:pt x="0" y="0"/>
                </a:moveTo>
                <a:lnTo>
                  <a:pt x="0" y="253619"/>
                </a:lnTo>
                <a:lnTo>
                  <a:pt x="163614" y="126809"/>
                </a:lnTo>
                <a:lnTo>
                  <a:pt x="0" y="0"/>
                </a:lnTo>
                <a:close/>
              </a:path>
            </a:pathLst>
          </a:custGeom>
          <a:solidFill>
            <a:srgbClr val="00B800"/>
          </a:solidFill>
        </p:spPr>
        <p:txBody>
          <a:bodyPr wrap="square" lIns="0" tIns="0" rIns="0" bIns="0" rtlCol="0"/>
          <a:lstStyle/>
          <a:p>
            <a:endParaRPr dirty="0">
              <a:latin typeface="+mn-ea"/>
            </a:endParaRPr>
          </a:p>
        </p:txBody>
      </p:sp>
      <p:sp>
        <p:nvSpPr>
          <p:cNvPr id="8" name="object 6">
            <a:extLst>
              <a:ext uri="{FF2B5EF4-FFF2-40B4-BE49-F238E27FC236}">
                <a16:creationId xmlns:a16="http://schemas.microsoft.com/office/drawing/2014/main" id="{99ED4911-C38F-0D90-3AB2-2CC74FA88DC2}"/>
              </a:ext>
            </a:extLst>
          </p:cNvPr>
          <p:cNvSpPr/>
          <p:nvPr/>
        </p:nvSpPr>
        <p:spPr>
          <a:xfrm>
            <a:off x="7687245" y="4707745"/>
            <a:ext cx="1951578" cy="0"/>
          </a:xfrm>
          <a:custGeom>
            <a:avLst/>
            <a:gdLst/>
            <a:ahLst/>
            <a:cxnLst/>
            <a:rect l="l" t="t" r="r" b="b"/>
            <a:pathLst>
              <a:path w="2054225">
                <a:moveTo>
                  <a:pt x="0" y="0"/>
                </a:moveTo>
                <a:lnTo>
                  <a:pt x="2054148" y="0"/>
                </a:lnTo>
              </a:path>
            </a:pathLst>
          </a:custGeom>
          <a:ln w="38100">
            <a:solidFill>
              <a:srgbClr val="3BB52D"/>
            </a:solidFill>
          </a:ln>
        </p:spPr>
        <p:txBody>
          <a:bodyPr wrap="square" lIns="0" tIns="0" rIns="0" bIns="0" rtlCol="0"/>
          <a:lstStyle/>
          <a:p>
            <a:endParaRPr dirty="0">
              <a:latin typeface="+mn-ea"/>
            </a:endParaRPr>
          </a:p>
        </p:txBody>
      </p:sp>
      <p:sp>
        <p:nvSpPr>
          <p:cNvPr id="9" name="object 7">
            <a:extLst>
              <a:ext uri="{FF2B5EF4-FFF2-40B4-BE49-F238E27FC236}">
                <a16:creationId xmlns:a16="http://schemas.microsoft.com/office/drawing/2014/main" id="{31706E7B-39E0-ECF3-1B67-194C75BDBDBE}"/>
              </a:ext>
            </a:extLst>
          </p:cNvPr>
          <p:cNvSpPr/>
          <p:nvPr/>
        </p:nvSpPr>
        <p:spPr>
          <a:xfrm>
            <a:off x="9657154" y="4583484"/>
            <a:ext cx="155644" cy="241308"/>
          </a:xfrm>
          <a:custGeom>
            <a:avLst/>
            <a:gdLst/>
            <a:ahLst/>
            <a:cxnLst/>
            <a:rect l="l" t="t" r="r" b="b"/>
            <a:pathLst>
              <a:path w="163829" h="254000">
                <a:moveTo>
                  <a:pt x="0" y="0"/>
                </a:moveTo>
                <a:lnTo>
                  <a:pt x="0" y="253619"/>
                </a:lnTo>
                <a:lnTo>
                  <a:pt x="163626" y="126809"/>
                </a:lnTo>
                <a:lnTo>
                  <a:pt x="0" y="0"/>
                </a:lnTo>
                <a:close/>
              </a:path>
            </a:pathLst>
          </a:custGeom>
          <a:solidFill>
            <a:srgbClr val="00B800"/>
          </a:solidFill>
        </p:spPr>
        <p:txBody>
          <a:bodyPr wrap="square" lIns="0" tIns="0" rIns="0" bIns="0" rtlCol="0"/>
          <a:lstStyle/>
          <a:p>
            <a:endParaRPr dirty="0">
              <a:latin typeface="+mn-ea"/>
            </a:endParaRPr>
          </a:p>
        </p:txBody>
      </p:sp>
      <p:sp>
        <p:nvSpPr>
          <p:cNvPr id="10" name="object 8">
            <a:extLst>
              <a:ext uri="{FF2B5EF4-FFF2-40B4-BE49-F238E27FC236}">
                <a16:creationId xmlns:a16="http://schemas.microsoft.com/office/drawing/2014/main" id="{4B6271AB-52CD-30FB-BBB0-FE18927E155F}"/>
              </a:ext>
            </a:extLst>
          </p:cNvPr>
          <p:cNvSpPr txBox="1"/>
          <p:nvPr/>
        </p:nvSpPr>
        <p:spPr>
          <a:xfrm>
            <a:off x="7749504" y="2564105"/>
            <a:ext cx="2097230" cy="1312154"/>
          </a:xfrm>
          <a:prstGeom prst="rect">
            <a:avLst/>
          </a:prstGeom>
        </p:spPr>
        <p:txBody>
          <a:bodyPr vert="horz" wrap="square" lIns="0" tIns="46355" rIns="0" bIns="0" rtlCol="0">
            <a:spAutoFit/>
          </a:bodyPr>
          <a:lstStyle/>
          <a:p>
            <a:pPr marL="85090">
              <a:spcBef>
                <a:spcPts val="365"/>
              </a:spcBef>
            </a:pPr>
            <a:r>
              <a:rPr sz="1300" b="1" spc="55" dirty="0">
                <a:solidFill>
                  <a:srgbClr val="00B800"/>
                </a:solidFill>
                <a:latin typeface="+mn-ea"/>
                <a:cs typeface="HiraMinProN-W6"/>
              </a:rPr>
              <a:t>LINE</a:t>
            </a:r>
            <a:r>
              <a:rPr sz="1300" b="1" spc="-5" dirty="0">
                <a:solidFill>
                  <a:srgbClr val="00B800"/>
                </a:solidFill>
                <a:latin typeface="+mn-ea"/>
                <a:cs typeface="HiraMinProN-W6"/>
              </a:rPr>
              <a:t> </a:t>
            </a:r>
            <a:r>
              <a:rPr sz="1300" b="1" spc="114" dirty="0">
                <a:solidFill>
                  <a:srgbClr val="00B800"/>
                </a:solidFill>
                <a:latin typeface="+mn-ea"/>
                <a:cs typeface="HiraMinProN-W6"/>
              </a:rPr>
              <a:t>NEWS</a:t>
            </a:r>
            <a:endParaRPr sz="1300" b="1" dirty="0">
              <a:latin typeface="+mn-ea"/>
              <a:cs typeface="HiraMinProN-W6"/>
            </a:endParaRPr>
          </a:p>
          <a:p>
            <a:pPr marL="85090">
              <a:spcBef>
                <a:spcPts val="340"/>
              </a:spcBef>
            </a:pPr>
            <a:r>
              <a:rPr b="1" spc="5" dirty="0">
                <a:solidFill>
                  <a:srgbClr val="00B800"/>
                </a:solidFill>
                <a:latin typeface="+mn-ea"/>
                <a:cs typeface="HiraMinProN-W6"/>
              </a:rPr>
              <a:t>記</a:t>
            </a:r>
            <a:r>
              <a:rPr b="1" spc="-900" dirty="0">
                <a:solidFill>
                  <a:srgbClr val="00B800"/>
                </a:solidFill>
                <a:latin typeface="+mn-ea"/>
                <a:cs typeface="HiraMinProN-W6"/>
              </a:rPr>
              <a:t>事</a:t>
            </a:r>
            <a:r>
              <a:rPr lang="ja-JP" altLang="en-US" b="1" spc="55" dirty="0">
                <a:solidFill>
                  <a:srgbClr val="00B800"/>
                </a:solidFill>
                <a:latin typeface="+mn-ea"/>
                <a:cs typeface="HiraMinProN-W6"/>
              </a:rPr>
              <a:t>（</a:t>
            </a:r>
            <a:r>
              <a:rPr b="1" spc="55" dirty="0">
                <a:solidFill>
                  <a:srgbClr val="00B800"/>
                </a:solidFill>
                <a:latin typeface="+mn-ea"/>
                <a:cs typeface="HiraMinProN-W6"/>
              </a:rPr>
              <a:t>L</a:t>
            </a:r>
            <a:r>
              <a:rPr b="1" spc="-100" dirty="0">
                <a:solidFill>
                  <a:srgbClr val="00B800"/>
                </a:solidFill>
                <a:latin typeface="+mn-ea"/>
                <a:cs typeface="HiraMinProN-W6"/>
              </a:rPr>
              <a:t>I</a:t>
            </a:r>
            <a:r>
              <a:rPr b="1" spc="105" dirty="0">
                <a:solidFill>
                  <a:srgbClr val="00B800"/>
                </a:solidFill>
                <a:latin typeface="+mn-ea"/>
                <a:cs typeface="HiraMinProN-W6"/>
              </a:rPr>
              <a:t>N</a:t>
            </a:r>
            <a:r>
              <a:rPr b="1" spc="100" dirty="0">
                <a:solidFill>
                  <a:srgbClr val="00B800"/>
                </a:solidFill>
                <a:latin typeface="+mn-ea"/>
                <a:cs typeface="HiraMinProN-W6"/>
              </a:rPr>
              <a:t>E</a:t>
            </a:r>
            <a:r>
              <a:rPr b="1" dirty="0">
                <a:solidFill>
                  <a:srgbClr val="00B800"/>
                </a:solidFill>
                <a:latin typeface="+mn-ea"/>
                <a:cs typeface="HiraMinProN-W6"/>
              </a:rPr>
              <a:t>内</a:t>
            </a:r>
            <a:r>
              <a:rPr dirty="0">
                <a:solidFill>
                  <a:srgbClr val="00B800"/>
                </a:solidFill>
                <a:latin typeface="+mn-ea"/>
                <a:cs typeface="HiraMinProN-W6"/>
              </a:rPr>
              <a:t>）</a:t>
            </a:r>
            <a:endParaRPr dirty="0">
              <a:latin typeface="+mn-ea"/>
              <a:cs typeface="HiraMinProN-W6"/>
            </a:endParaRPr>
          </a:p>
          <a:p>
            <a:pPr marL="76200" marR="33655" indent="-64135">
              <a:lnSpc>
                <a:spcPct val="158800"/>
              </a:lnSpc>
              <a:spcBef>
                <a:spcPts val="320"/>
              </a:spcBef>
            </a:pPr>
            <a:r>
              <a:rPr sz="1000" dirty="0">
                <a:solidFill>
                  <a:srgbClr val="333333"/>
                </a:solidFill>
                <a:latin typeface="+mn-ea"/>
                <a:cs typeface="Arial Unicode MS"/>
              </a:rPr>
              <a:t>「</a:t>
            </a:r>
            <a:r>
              <a:rPr sz="1000" spc="-45" dirty="0">
                <a:solidFill>
                  <a:srgbClr val="333333"/>
                </a:solidFill>
                <a:latin typeface="+mn-ea"/>
                <a:cs typeface="Arial Unicode MS"/>
              </a:rPr>
              <a:t>広</a:t>
            </a:r>
            <a:r>
              <a:rPr sz="1000" dirty="0">
                <a:solidFill>
                  <a:srgbClr val="333333"/>
                </a:solidFill>
                <a:latin typeface="+mn-ea"/>
                <a:cs typeface="Arial Unicode MS"/>
              </a:rPr>
              <a:t>告</a:t>
            </a:r>
            <a:r>
              <a:rPr sz="1000" spc="-500" dirty="0">
                <a:solidFill>
                  <a:srgbClr val="333333"/>
                </a:solidFill>
                <a:latin typeface="+mn-ea"/>
                <a:cs typeface="Arial Unicode MS"/>
              </a:rPr>
              <a:t>」</a:t>
            </a:r>
            <a:r>
              <a:rPr sz="1000" spc="-105" dirty="0">
                <a:solidFill>
                  <a:srgbClr val="333333"/>
                </a:solidFill>
                <a:latin typeface="+mn-ea"/>
                <a:cs typeface="Arial Unicode MS"/>
              </a:rPr>
              <a:t>マ</a:t>
            </a:r>
            <a:r>
              <a:rPr sz="1000" spc="-35" dirty="0">
                <a:solidFill>
                  <a:srgbClr val="333333"/>
                </a:solidFill>
                <a:latin typeface="+mn-ea"/>
                <a:cs typeface="Arial Unicode MS"/>
              </a:rPr>
              <a:t>ー</a:t>
            </a:r>
            <a:r>
              <a:rPr sz="1000" spc="-185" dirty="0">
                <a:solidFill>
                  <a:srgbClr val="333333"/>
                </a:solidFill>
                <a:latin typeface="+mn-ea"/>
                <a:cs typeface="Arial Unicode MS"/>
              </a:rPr>
              <a:t>ク</a:t>
            </a:r>
            <a:r>
              <a:rPr sz="1000" spc="-55" dirty="0">
                <a:solidFill>
                  <a:srgbClr val="333333"/>
                </a:solidFill>
                <a:latin typeface="+mn-ea"/>
                <a:cs typeface="Arial Unicode MS"/>
              </a:rPr>
              <a:t>と</a:t>
            </a:r>
            <a:r>
              <a:rPr sz="1000" spc="20" dirty="0">
                <a:solidFill>
                  <a:srgbClr val="333333"/>
                </a:solidFill>
                <a:latin typeface="+mn-ea"/>
                <a:cs typeface="Arial Unicode MS"/>
              </a:rPr>
              <a:t>提</a:t>
            </a:r>
            <a:r>
              <a:rPr sz="1000" spc="10" dirty="0">
                <a:solidFill>
                  <a:srgbClr val="333333"/>
                </a:solidFill>
                <a:latin typeface="+mn-ea"/>
                <a:cs typeface="Arial Unicode MS"/>
              </a:rPr>
              <a:t>供</a:t>
            </a:r>
            <a:r>
              <a:rPr sz="1000" dirty="0">
                <a:solidFill>
                  <a:srgbClr val="333333"/>
                </a:solidFill>
                <a:latin typeface="+mn-ea"/>
                <a:cs typeface="Arial Unicode MS"/>
              </a:rPr>
              <a:t>元</a:t>
            </a:r>
            <a:r>
              <a:rPr sz="1000" spc="-50" dirty="0">
                <a:solidFill>
                  <a:srgbClr val="333333"/>
                </a:solidFill>
                <a:latin typeface="+mn-ea"/>
                <a:cs typeface="Arial Unicode MS"/>
              </a:rPr>
              <a:t>名</a:t>
            </a:r>
            <a:r>
              <a:rPr sz="1000" spc="-10" dirty="0">
                <a:solidFill>
                  <a:srgbClr val="333333"/>
                </a:solidFill>
                <a:latin typeface="+mn-ea"/>
                <a:cs typeface="Arial Unicode MS"/>
              </a:rPr>
              <a:t>の</a:t>
            </a:r>
            <a:r>
              <a:rPr sz="1000" dirty="0">
                <a:solidFill>
                  <a:srgbClr val="333333"/>
                </a:solidFill>
                <a:latin typeface="+mn-ea"/>
                <a:cs typeface="Arial Unicode MS"/>
              </a:rPr>
              <a:t>提 </a:t>
            </a:r>
            <a:r>
              <a:rPr sz="1000" spc="-60" dirty="0">
                <a:solidFill>
                  <a:srgbClr val="333333"/>
                </a:solidFill>
                <a:latin typeface="+mn-ea"/>
                <a:cs typeface="Arial Unicode MS"/>
              </a:rPr>
              <a:t>示</a:t>
            </a:r>
            <a:r>
              <a:rPr sz="1000" spc="-70" dirty="0">
                <a:solidFill>
                  <a:srgbClr val="333333"/>
                </a:solidFill>
                <a:latin typeface="+mn-ea"/>
                <a:cs typeface="Arial Unicode MS"/>
              </a:rPr>
              <a:t>を</a:t>
            </a:r>
            <a:r>
              <a:rPr sz="1000" spc="-55" dirty="0">
                <a:solidFill>
                  <a:srgbClr val="333333"/>
                </a:solidFill>
                <a:latin typeface="+mn-ea"/>
                <a:cs typeface="Arial Unicode MS"/>
              </a:rPr>
              <a:t>い</a:t>
            </a:r>
            <a:r>
              <a:rPr sz="1000" spc="-105" dirty="0">
                <a:solidFill>
                  <a:srgbClr val="333333"/>
                </a:solidFill>
                <a:latin typeface="+mn-ea"/>
                <a:cs typeface="Arial Unicode MS"/>
              </a:rPr>
              <a:t>た</a:t>
            </a:r>
            <a:r>
              <a:rPr sz="1000" spc="-114" dirty="0">
                <a:solidFill>
                  <a:srgbClr val="333333"/>
                </a:solidFill>
                <a:latin typeface="+mn-ea"/>
                <a:cs typeface="Arial Unicode MS"/>
              </a:rPr>
              <a:t>し</a:t>
            </a:r>
            <a:r>
              <a:rPr sz="1000" spc="-50" dirty="0">
                <a:solidFill>
                  <a:srgbClr val="333333"/>
                </a:solidFill>
                <a:latin typeface="+mn-ea"/>
                <a:cs typeface="Arial Unicode MS"/>
              </a:rPr>
              <a:t>ま</a:t>
            </a:r>
            <a:r>
              <a:rPr sz="1000" dirty="0">
                <a:solidFill>
                  <a:srgbClr val="333333"/>
                </a:solidFill>
                <a:latin typeface="+mn-ea"/>
                <a:cs typeface="Arial Unicode MS"/>
              </a:rPr>
              <a:t>す</a:t>
            </a:r>
            <a:r>
              <a:rPr sz="1000" spc="-500" dirty="0">
                <a:solidFill>
                  <a:srgbClr val="333333"/>
                </a:solidFill>
                <a:latin typeface="+mn-ea"/>
                <a:cs typeface="Arial Unicode MS"/>
              </a:rPr>
              <a:t>。</a:t>
            </a:r>
            <a:r>
              <a:rPr sz="1000" spc="-5" dirty="0">
                <a:solidFill>
                  <a:srgbClr val="333333"/>
                </a:solidFill>
                <a:latin typeface="+mn-ea"/>
                <a:cs typeface="Arial Unicode MS"/>
              </a:rPr>
              <a:t>任</a:t>
            </a:r>
            <a:r>
              <a:rPr sz="1000" spc="-45" dirty="0">
                <a:solidFill>
                  <a:srgbClr val="333333"/>
                </a:solidFill>
                <a:latin typeface="+mn-ea"/>
                <a:cs typeface="Arial Unicode MS"/>
              </a:rPr>
              <a:t>意</a:t>
            </a:r>
            <a:r>
              <a:rPr sz="1000" spc="-10" dirty="0">
                <a:solidFill>
                  <a:srgbClr val="333333"/>
                </a:solidFill>
                <a:latin typeface="+mn-ea"/>
                <a:cs typeface="Arial Unicode MS"/>
              </a:rPr>
              <a:t>の</a:t>
            </a:r>
            <a:r>
              <a:rPr sz="1000" spc="5" dirty="0">
                <a:solidFill>
                  <a:srgbClr val="333333"/>
                </a:solidFill>
                <a:latin typeface="+mn-ea"/>
                <a:cs typeface="Arial Unicode MS"/>
              </a:rPr>
              <a:t>遷</a:t>
            </a:r>
            <a:r>
              <a:rPr sz="1000" dirty="0">
                <a:solidFill>
                  <a:srgbClr val="333333"/>
                </a:solidFill>
                <a:latin typeface="+mn-ea"/>
                <a:cs typeface="Arial Unicode MS"/>
              </a:rPr>
              <a:t>移先URL</a:t>
            </a:r>
            <a:r>
              <a:rPr sz="1000" spc="-130" dirty="0">
                <a:solidFill>
                  <a:srgbClr val="333333"/>
                </a:solidFill>
                <a:latin typeface="+mn-ea"/>
                <a:cs typeface="Arial Unicode MS"/>
              </a:rPr>
              <a:t>を</a:t>
            </a:r>
            <a:r>
              <a:rPr sz="1000" spc="-10" dirty="0">
                <a:solidFill>
                  <a:srgbClr val="333333"/>
                </a:solidFill>
                <a:latin typeface="+mn-ea"/>
                <a:cs typeface="Arial Unicode MS"/>
              </a:rPr>
              <a:t>1</a:t>
            </a:r>
            <a:r>
              <a:rPr sz="1000" spc="-95" dirty="0">
                <a:solidFill>
                  <a:srgbClr val="333333"/>
                </a:solidFill>
                <a:latin typeface="+mn-ea"/>
                <a:cs typeface="Arial Unicode MS"/>
              </a:rPr>
              <a:t>点</a:t>
            </a:r>
            <a:r>
              <a:rPr sz="1000" spc="-30" dirty="0">
                <a:solidFill>
                  <a:srgbClr val="333333"/>
                </a:solidFill>
                <a:latin typeface="+mn-ea"/>
                <a:cs typeface="Arial Unicode MS"/>
              </a:rPr>
              <a:t>ご</a:t>
            </a:r>
            <a:r>
              <a:rPr sz="1000" spc="-15" dirty="0">
                <a:solidFill>
                  <a:srgbClr val="333333"/>
                </a:solidFill>
                <a:latin typeface="+mn-ea"/>
                <a:cs typeface="Arial Unicode MS"/>
              </a:rPr>
              <a:t>指</a:t>
            </a:r>
            <a:r>
              <a:rPr sz="1000" spc="-45" dirty="0">
                <a:solidFill>
                  <a:srgbClr val="333333"/>
                </a:solidFill>
                <a:latin typeface="+mn-ea"/>
                <a:cs typeface="Arial Unicode MS"/>
              </a:rPr>
              <a:t>定</a:t>
            </a:r>
            <a:r>
              <a:rPr sz="1000" spc="-55" dirty="0">
                <a:solidFill>
                  <a:srgbClr val="333333"/>
                </a:solidFill>
                <a:latin typeface="+mn-ea"/>
                <a:cs typeface="Arial Unicode MS"/>
              </a:rPr>
              <a:t>い</a:t>
            </a:r>
            <a:r>
              <a:rPr sz="1000" spc="-25" dirty="0">
                <a:solidFill>
                  <a:srgbClr val="333333"/>
                </a:solidFill>
                <a:latin typeface="+mn-ea"/>
                <a:cs typeface="Arial Unicode MS"/>
              </a:rPr>
              <a:t>た</a:t>
            </a:r>
            <a:r>
              <a:rPr sz="1000" spc="-70" dirty="0">
                <a:solidFill>
                  <a:srgbClr val="333333"/>
                </a:solidFill>
                <a:latin typeface="+mn-ea"/>
                <a:cs typeface="Arial Unicode MS"/>
              </a:rPr>
              <a:t>だ</a:t>
            </a:r>
            <a:r>
              <a:rPr sz="1000" dirty="0">
                <a:solidFill>
                  <a:srgbClr val="333333"/>
                </a:solidFill>
                <a:latin typeface="+mn-ea"/>
                <a:cs typeface="Arial Unicode MS"/>
              </a:rPr>
              <a:t>け</a:t>
            </a:r>
            <a:r>
              <a:rPr sz="1000" spc="-50" dirty="0">
                <a:solidFill>
                  <a:srgbClr val="333333"/>
                </a:solidFill>
                <a:latin typeface="+mn-ea"/>
                <a:cs typeface="Arial Unicode MS"/>
              </a:rPr>
              <a:t>ま</a:t>
            </a:r>
            <a:r>
              <a:rPr sz="1000" dirty="0">
                <a:solidFill>
                  <a:srgbClr val="333333"/>
                </a:solidFill>
                <a:latin typeface="+mn-ea"/>
                <a:cs typeface="Arial Unicode MS"/>
              </a:rPr>
              <a:t>す</a:t>
            </a:r>
            <a:r>
              <a:rPr lang="ja-JP" altLang="en-US" sz="1000" dirty="0">
                <a:solidFill>
                  <a:srgbClr val="333333"/>
                </a:solidFill>
                <a:latin typeface="+mn-ea"/>
                <a:cs typeface="Arial Unicode MS"/>
              </a:rPr>
              <a:t>。</a:t>
            </a:r>
            <a:r>
              <a:rPr lang="ja-JP" altLang="en-US" sz="1000" dirty="0">
                <a:solidFill>
                  <a:srgbClr val="333333"/>
                </a:solidFill>
                <a:latin typeface="Yu Gothic" panose="020B0400000000000000" pitchFamily="34" charset="-128"/>
                <a:ea typeface="Yu Gothic" panose="020B0400000000000000" pitchFamily="34" charset="-128"/>
                <a:cs typeface="Arial Unicode MS"/>
              </a:rPr>
              <a:t>（</a:t>
            </a:r>
            <a:r>
              <a:rPr lang="ja-JP" altLang="en-US" sz="1000" spc="-5" dirty="0">
                <a:solidFill>
                  <a:srgbClr val="333333"/>
                </a:solidFill>
                <a:latin typeface="Yu Gothic" panose="020B0400000000000000" pitchFamily="34" charset="-128"/>
                <a:ea typeface="Yu Gothic" panose="020B0400000000000000" pitchFamily="34" charset="-128"/>
                <a:cs typeface="Arial Unicode MS"/>
              </a:rPr>
              <a:t>両</a:t>
            </a:r>
            <a:r>
              <a:rPr lang="en-US" altLang="ja-JP" sz="1000" spc="5" dirty="0">
                <a:solidFill>
                  <a:srgbClr val="333333"/>
                </a:solidFill>
                <a:latin typeface="Yu Gothic" panose="020B0400000000000000" pitchFamily="34" charset="-128"/>
                <a:ea typeface="Yu Gothic" panose="020B0400000000000000" pitchFamily="34" charset="-128"/>
                <a:cs typeface="Arial Unicode MS"/>
              </a:rPr>
              <a:t>OS</a:t>
            </a:r>
            <a:r>
              <a:rPr lang="ja-JP" altLang="en-US" sz="1000" spc="5" dirty="0">
                <a:solidFill>
                  <a:srgbClr val="333333"/>
                </a:solidFill>
                <a:latin typeface="Yu Gothic" panose="020B0400000000000000" pitchFamily="34" charset="-128"/>
                <a:ea typeface="Yu Gothic" panose="020B0400000000000000" pitchFamily="34" charset="-128"/>
                <a:cs typeface="Arial Unicode MS"/>
              </a:rPr>
              <a:t>共</a:t>
            </a:r>
            <a:r>
              <a:rPr lang="ja-JP" altLang="en-US" sz="1000" dirty="0">
                <a:solidFill>
                  <a:srgbClr val="333333"/>
                </a:solidFill>
                <a:latin typeface="Yu Gothic" panose="020B0400000000000000" pitchFamily="34" charset="-128"/>
                <a:ea typeface="Yu Gothic" panose="020B0400000000000000" pitchFamily="34" charset="-128"/>
                <a:cs typeface="Arial Unicode MS"/>
              </a:rPr>
              <a:t>通）</a:t>
            </a:r>
            <a:endParaRPr sz="1000" dirty="0">
              <a:latin typeface="+mn-ea"/>
              <a:cs typeface="Arial Unicode MS"/>
            </a:endParaRPr>
          </a:p>
        </p:txBody>
      </p:sp>
      <p:sp>
        <p:nvSpPr>
          <p:cNvPr id="11" name="object 9">
            <a:extLst>
              <a:ext uri="{FF2B5EF4-FFF2-40B4-BE49-F238E27FC236}">
                <a16:creationId xmlns:a16="http://schemas.microsoft.com/office/drawing/2014/main" id="{F62BA68E-7CC9-B44A-BF46-D2DF4352C94F}"/>
              </a:ext>
            </a:extLst>
          </p:cNvPr>
          <p:cNvSpPr txBox="1"/>
          <p:nvPr/>
        </p:nvSpPr>
        <p:spPr>
          <a:xfrm>
            <a:off x="5867361" y="2428362"/>
            <a:ext cx="745473" cy="197490"/>
          </a:xfrm>
          <a:prstGeom prst="rect">
            <a:avLst/>
          </a:prstGeom>
        </p:spPr>
        <p:txBody>
          <a:bodyPr vert="horz" wrap="square" lIns="0" tIns="12700" rIns="0" bIns="0" rtlCol="0">
            <a:spAutoFit/>
          </a:bodyPr>
          <a:lstStyle/>
          <a:p>
            <a:pPr marL="12700">
              <a:spcBef>
                <a:spcPts val="100"/>
              </a:spcBef>
            </a:pPr>
            <a:r>
              <a:rPr sz="1200" b="1" spc="55" dirty="0">
                <a:solidFill>
                  <a:srgbClr val="999999"/>
                </a:solidFill>
                <a:latin typeface="+mn-ea"/>
                <a:cs typeface="HiraMinProN-W6"/>
              </a:rPr>
              <a:t>掲載面</a:t>
            </a:r>
            <a:endParaRPr sz="1200" b="1" dirty="0">
              <a:latin typeface="+mn-ea"/>
              <a:cs typeface="HiraMinProN-W6"/>
            </a:endParaRPr>
          </a:p>
        </p:txBody>
      </p:sp>
      <p:sp>
        <p:nvSpPr>
          <p:cNvPr id="12" name="object 11">
            <a:extLst>
              <a:ext uri="{FF2B5EF4-FFF2-40B4-BE49-F238E27FC236}">
                <a16:creationId xmlns:a16="http://schemas.microsoft.com/office/drawing/2014/main" id="{0731B6EB-1F59-FEE4-7BE7-EA1794F54F05}"/>
              </a:ext>
            </a:extLst>
          </p:cNvPr>
          <p:cNvSpPr/>
          <p:nvPr/>
        </p:nvSpPr>
        <p:spPr>
          <a:xfrm>
            <a:off x="9956964" y="2616583"/>
            <a:ext cx="506746" cy="3552048"/>
          </a:xfrm>
          <a:custGeom>
            <a:avLst/>
            <a:gdLst/>
            <a:ahLst/>
            <a:cxnLst/>
            <a:rect l="l" t="t" r="r" b="b"/>
            <a:pathLst>
              <a:path w="533400" h="3738879">
                <a:moveTo>
                  <a:pt x="533133" y="3738321"/>
                </a:moveTo>
                <a:lnTo>
                  <a:pt x="0" y="3738321"/>
                </a:lnTo>
                <a:lnTo>
                  <a:pt x="0" y="0"/>
                </a:lnTo>
                <a:lnTo>
                  <a:pt x="533133" y="0"/>
                </a:lnTo>
                <a:lnTo>
                  <a:pt x="533133" y="3738321"/>
                </a:lnTo>
                <a:close/>
              </a:path>
            </a:pathLst>
          </a:custGeom>
          <a:solidFill>
            <a:srgbClr val="00B800"/>
          </a:solidFill>
        </p:spPr>
        <p:txBody>
          <a:bodyPr wrap="square" lIns="0" tIns="0" rIns="0" bIns="0" rtlCol="0"/>
          <a:lstStyle/>
          <a:p>
            <a:endParaRPr dirty="0">
              <a:latin typeface="+mn-ea"/>
            </a:endParaRPr>
          </a:p>
        </p:txBody>
      </p:sp>
      <p:sp>
        <p:nvSpPr>
          <p:cNvPr id="13" name="object 12">
            <a:extLst>
              <a:ext uri="{FF2B5EF4-FFF2-40B4-BE49-F238E27FC236}">
                <a16:creationId xmlns:a16="http://schemas.microsoft.com/office/drawing/2014/main" id="{1EB939C7-CDC7-3204-D185-9B9603C50E5D}"/>
              </a:ext>
            </a:extLst>
          </p:cNvPr>
          <p:cNvSpPr txBox="1"/>
          <p:nvPr/>
        </p:nvSpPr>
        <p:spPr>
          <a:xfrm>
            <a:off x="10102984" y="3412434"/>
            <a:ext cx="175882" cy="2123622"/>
          </a:xfrm>
          <a:prstGeom prst="rect">
            <a:avLst/>
          </a:prstGeom>
        </p:spPr>
        <p:txBody>
          <a:bodyPr vert="eaVert" wrap="square" lIns="0" tIns="0" rIns="0" bIns="0" rtlCol="0">
            <a:spAutoFit/>
          </a:bodyPr>
          <a:lstStyle/>
          <a:p>
            <a:pPr marL="12700">
              <a:lnSpc>
                <a:spcPct val="65000"/>
              </a:lnSpc>
            </a:pPr>
            <a:r>
              <a:rPr sz="1550" b="1" spc="75" dirty="0">
                <a:solidFill>
                  <a:srgbClr val="FFFFFF"/>
                </a:solidFill>
                <a:latin typeface="+mn-ea"/>
                <a:cs typeface="ヒラギノ角ゴ StdN W8"/>
              </a:rPr>
              <a:t>ご指定サイトへ遷</a:t>
            </a:r>
            <a:r>
              <a:rPr sz="1550" b="1" dirty="0">
                <a:solidFill>
                  <a:srgbClr val="FFFFFF"/>
                </a:solidFill>
                <a:latin typeface="+mn-ea"/>
                <a:cs typeface="ヒラギノ角ゴ StdN W8"/>
              </a:rPr>
              <a:t>移</a:t>
            </a:r>
            <a:endParaRPr sz="1550" b="1" dirty="0">
              <a:latin typeface="+mn-ea"/>
              <a:cs typeface="ヒラギノ角ゴ StdN W8"/>
            </a:endParaRPr>
          </a:p>
        </p:txBody>
      </p:sp>
      <p:sp>
        <p:nvSpPr>
          <p:cNvPr id="14" name="object 13">
            <a:extLst>
              <a:ext uri="{FF2B5EF4-FFF2-40B4-BE49-F238E27FC236}">
                <a16:creationId xmlns:a16="http://schemas.microsoft.com/office/drawing/2014/main" id="{0450B0FE-7DEC-C892-D3F2-58A08F746CE9}"/>
              </a:ext>
            </a:extLst>
          </p:cNvPr>
          <p:cNvSpPr txBox="1"/>
          <p:nvPr/>
        </p:nvSpPr>
        <p:spPr>
          <a:xfrm>
            <a:off x="3701529" y="5409459"/>
            <a:ext cx="2116175" cy="323871"/>
          </a:xfrm>
          <a:prstGeom prst="rect">
            <a:avLst/>
          </a:prstGeom>
        </p:spPr>
        <p:txBody>
          <a:bodyPr vert="horz" wrap="square" lIns="0" tIns="11430" rIns="0" bIns="0" rtlCol="0">
            <a:spAutoFit/>
          </a:bodyPr>
          <a:lstStyle/>
          <a:p>
            <a:pPr marL="131445" marR="5080" indent="-119380">
              <a:lnSpc>
                <a:spcPct val="134000"/>
              </a:lnSpc>
              <a:spcBef>
                <a:spcPts val="90"/>
              </a:spcBef>
            </a:pPr>
            <a:r>
              <a:rPr sz="750" spc="25" dirty="0">
                <a:solidFill>
                  <a:srgbClr val="999999"/>
                </a:solidFill>
                <a:latin typeface="+mn-ea"/>
                <a:cs typeface="Arial Unicode MS"/>
              </a:rPr>
              <a:t>※</a:t>
            </a:r>
            <a:r>
              <a:rPr lang="en-US" altLang="ja-JP" sz="750" spc="25" dirty="0">
                <a:solidFill>
                  <a:srgbClr val="999999"/>
                </a:solidFill>
                <a:latin typeface="+mn-ea"/>
                <a:cs typeface="Arial Unicode MS"/>
              </a:rPr>
              <a:t> </a:t>
            </a:r>
            <a:r>
              <a:rPr sz="750" spc="55" dirty="0">
                <a:solidFill>
                  <a:srgbClr val="999999"/>
                </a:solidFill>
                <a:latin typeface="+mn-ea"/>
                <a:cs typeface="Arial Unicode MS"/>
              </a:rPr>
              <a:t>昼</a:t>
            </a:r>
            <a:r>
              <a:rPr sz="750" spc="25" dirty="0">
                <a:solidFill>
                  <a:srgbClr val="999999"/>
                </a:solidFill>
                <a:latin typeface="+mn-ea"/>
                <a:cs typeface="Arial Unicode MS"/>
              </a:rPr>
              <a:t>刊</a:t>
            </a:r>
            <a:r>
              <a:rPr lang="ja-JP" altLang="en-US" sz="750" spc="-45" dirty="0">
                <a:solidFill>
                  <a:srgbClr val="999999"/>
                </a:solidFill>
                <a:latin typeface="+mn-ea"/>
                <a:cs typeface="Arial Unicode MS"/>
              </a:rPr>
              <a:t>、</a:t>
            </a:r>
            <a:r>
              <a:rPr sz="750" spc="10" dirty="0">
                <a:solidFill>
                  <a:srgbClr val="999999"/>
                </a:solidFill>
                <a:latin typeface="+mn-ea"/>
                <a:cs typeface="Arial Unicode MS"/>
              </a:rPr>
              <a:t>夕</a:t>
            </a:r>
            <a:r>
              <a:rPr sz="750" spc="30" dirty="0">
                <a:solidFill>
                  <a:srgbClr val="999999"/>
                </a:solidFill>
                <a:latin typeface="+mn-ea"/>
                <a:cs typeface="Arial Unicode MS"/>
              </a:rPr>
              <a:t>刊</a:t>
            </a:r>
            <a:r>
              <a:rPr lang="ja-JP" altLang="en-US" sz="750" spc="30" dirty="0">
                <a:solidFill>
                  <a:srgbClr val="999999"/>
                </a:solidFill>
                <a:latin typeface="+mn-ea"/>
                <a:cs typeface="Arial Unicode MS"/>
              </a:rPr>
              <a:t>、夜刊</a:t>
            </a:r>
            <a:r>
              <a:rPr sz="750" spc="30" dirty="0">
                <a:solidFill>
                  <a:srgbClr val="999999"/>
                </a:solidFill>
                <a:latin typeface="+mn-ea"/>
                <a:cs typeface="Arial Unicode MS"/>
              </a:rPr>
              <a:t>の</a:t>
            </a:r>
            <a:r>
              <a:rPr sz="750" spc="55" dirty="0">
                <a:solidFill>
                  <a:srgbClr val="999999"/>
                </a:solidFill>
                <a:latin typeface="+mn-ea"/>
                <a:cs typeface="Arial Unicode MS"/>
              </a:rPr>
              <a:t>指</a:t>
            </a:r>
            <a:r>
              <a:rPr sz="750" spc="40" dirty="0">
                <a:solidFill>
                  <a:srgbClr val="999999"/>
                </a:solidFill>
                <a:latin typeface="+mn-ea"/>
                <a:cs typeface="Arial Unicode MS"/>
              </a:rPr>
              <a:t>定</a:t>
            </a:r>
            <a:r>
              <a:rPr sz="750" spc="50" dirty="0">
                <a:solidFill>
                  <a:srgbClr val="999999"/>
                </a:solidFill>
                <a:latin typeface="+mn-ea"/>
                <a:cs typeface="Arial Unicode MS"/>
              </a:rPr>
              <a:t>が</a:t>
            </a:r>
            <a:r>
              <a:rPr sz="750" spc="55" dirty="0">
                <a:solidFill>
                  <a:srgbClr val="999999"/>
                </a:solidFill>
                <a:latin typeface="+mn-ea"/>
                <a:cs typeface="Arial Unicode MS"/>
              </a:rPr>
              <a:t>可能 </a:t>
            </a:r>
            <a:endParaRPr lang="en-US" sz="750" spc="55" dirty="0">
              <a:solidFill>
                <a:srgbClr val="999999"/>
              </a:solidFill>
              <a:latin typeface="+mn-ea"/>
              <a:cs typeface="Arial Unicode MS"/>
            </a:endParaRPr>
          </a:p>
          <a:p>
            <a:pPr marL="131445" marR="5080" indent="-119380">
              <a:lnSpc>
                <a:spcPct val="134000"/>
              </a:lnSpc>
              <a:spcBef>
                <a:spcPts val="90"/>
              </a:spcBef>
            </a:pPr>
            <a:r>
              <a:rPr sz="750" spc="114" dirty="0">
                <a:solidFill>
                  <a:srgbClr val="999999"/>
                </a:solidFill>
                <a:latin typeface="+mn-ea"/>
                <a:cs typeface="Arial Unicode MS"/>
              </a:rPr>
              <a:t>昼刊</a:t>
            </a:r>
            <a:r>
              <a:rPr sz="750" spc="75" dirty="0">
                <a:solidFill>
                  <a:srgbClr val="999999"/>
                </a:solidFill>
                <a:latin typeface="+mn-ea"/>
                <a:cs typeface="Arial Unicode MS"/>
              </a:rPr>
              <a:t>12</a:t>
            </a:r>
            <a:r>
              <a:rPr sz="750" spc="114" dirty="0">
                <a:solidFill>
                  <a:srgbClr val="999999"/>
                </a:solidFill>
                <a:latin typeface="+mn-ea"/>
                <a:cs typeface="Arial Unicode MS"/>
              </a:rPr>
              <a:t>時頃</a:t>
            </a:r>
            <a:r>
              <a:rPr sz="750" spc="25" dirty="0">
                <a:solidFill>
                  <a:srgbClr val="999999"/>
                </a:solidFill>
                <a:latin typeface="+mn-ea"/>
                <a:cs typeface="Arial Unicode MS"/>
              </a:rPr>
              <a:t>/</a:t>
            </a:r>
            <a:r>
              <a:rPr sz="750" spc="10" dirty="0">
                <a:solidFill>
                  <a:srgbClr val="999999"/>
                </a:solidFill>
                <a:latin typeface="+mn-ea"/>
                <a:cs typeface="Arial Unicode MS"/>
              </a:rPr>
              <a:t>夕</a:t>
            </a:r>
            <a:r>
              <a:rPr sz="750" spc="100" dirty="0">
                <a:solidFill>
                  <a:srgbClr val="999999"/>
                </a:solidFill>
                <a:latin typeface="+mn-ea"/>
                <a:cs typeface="Arial Unicode MS"/>
              </a:rPr>
              <a:t>刊</a:t>
            </a:r>
            <a:r>
              <a:rPr lang="en-US" sz="750" spc="65" dirty="0">
                <a:solidFill>
                  <a:srgbClr val="999999"/>
                </a:solidFill>
                <a:latin typeface="+mn-ea"/>
                <a:cs typeface="Arial Unicode MS"/>
              </a:rPr>
              <a:t>18</a:t>
            </a:r>
            <a:r>
              <a:rPr sz="750" spc="100" dirty="0">
                <a:solidFill>
                  <a:srgbClr val="999999"/>
                </a:solidFill>
                <a:latin typeface="+mn-ea"/>
                <a:cs typeface="Arial Unicode MS"/>
              </a:rPr>
              <a:t>時頃</a:t>
            </a:r>
            <a:r>
              <a:rPr lang="en-US" altLang="ja-JP" sz="750" spc="25" dirty="0">
                <a:solidFill>
                  <a:srgbClr val="999999"/>
                </a:solidFill>
                <a:latin typeface="+mn-ea"/>
                <a:cs typeface="Arial Unicode MS"/>
              </a:rPr>
              <a:t>/</a:t>
            </a:r>
            <a:r>
              <a:rPr lang="ja-JP" altLang="en-US" sz="750" spc="10" dirty="0">
                <a:solidFill>
                  <a:srgbClr val="999999"/>
                </a:solidFill>
                <a:latin typeface="+mn-ea"/>
                <a:cs typeface="Arial Unicode MS"/>
              </a:rPr>
              <a:t>夜</a:t>
            </a:r>
            <a:r>
              <a:rPr lang="ja-JP" altLang="en-US" sz="750" spc="100" dirty="0">
                <a:solidFill>
                  <a:srgbClr val="999999"/>
                </a:solidFill>
                <a:latin typeface="+mn-ea"/>
                <a:cs typeface="Arial Unicode MS"/>
              </a:rPr>
              <a:t>刊</a:t>
            </a:r>
            <a:r>
              <a:rPr lang="en-US" altLang="ja-JP" sz="750" spc="65" dirty="0">
                <a:solidFill>
                  <a:srgbClr val="999999"/>
                </a:solidFill>
                <a:latin typeface="+mn-ea"/>
                <a:cs typeface="Arial Unicode MS"/>
              </a:rPr>
              <a:t>22</a:t>
            </a:r>
            <a:r>
              <a:rPr lang="ja-JP" altLang="en-US" sz="750" spc="100" dirty="0">
                <a:solidFill>
                  <a:srgbClr val="999999"/>
                </a:solidFill>
                <a:latin typeface="+mn-ea"/>
                <a:cs typeface="Arial Unicode MS"/>
              </a:rPr>
              <a:t>時頃</a:t>
            </a:r>
            <a:endParaRPr sz="750" dirty="0">
              <a:latin typeface="+mn-ea"/>
              <a:cs typeface="Arial Unicode MS"/>
            </a:endParaRPr>
          </a:p>
        </p:txBody>
      </p:sp>
      <p:sp>
        <p:nvSpPr>
          <p:cNvPr id="15" name="object 14">
            <a:extLst>
              <a:ext uri="{FF2B5EF4-FFF2-40B4-BE49-F238E27FC236}">
                <a16:creationId xmlns:a16="http://schemas.microsoft.com/office/drawing/2014/main" id="{49857320-E069-053E-24D0-0DDD008D32A8}"/>
              </a:ext>
            </a:extLst>
          </p:cNvPr>
          <p:cNvSpPr txBox="1"/>
          <p:nvPr/>
        </p:nvSpPr>
        <p:spPr>
          <a:xfrm>
            <a:off x="3558210" y="2687802"/>
            <a:ext cx="2309190" cy="999761"/>
          </a:xfrm>
          <a:prstGeom prst="rect">
            <a:avLst/>
          </a:prstGeom>
        </p:spPr>
        <p:txBody>
          <a:bodyPr vert="horz" wrap="square" lIns="0" tIns="15240" rIns="0" bIns="0" rtlCol="0">
            <a:spAutoFit/>
          </a:bodyPr>
          <a:lstStyle/>
          <a:p>
            <a:pPr marL="38100">
              <a:spcBef>
                <a:spcPts val="120"/>
              </a:spcBef>
            </a:pPr>
            <a:r>
              <a:rPr sz="1300" b="1" spc="50" dirty="0">
                <a:solidFill>
                  <a:srgbClr val="00B800"/>
                </a:solidFill>
                <a:latin typeface="+mn-ea"/>
                <a:cs typeface="HiraMinProN-W6"/>
              </a:rPr>
              <a:t>LINE</a:t>
            </a:r>
            <a:r>
              <a:rPr sz="1300" b="1" dirty="0">
                <a:solidFill>
                  <a:srgbClr val="00B800"/>
                </a:solidFill>
                <a:latin typeface="+mn-ea"/>
                <a:cs typeface="HiraMinProN-W6"/>
              </a:rPr>
              <a:t>公</a:t>
            </a:r>
            <a:r>
              <a:rPr sz="1300" b="1" spc="-5" dirty="0">
                <a:solidFill>
                  <a:srgbClr val="00B800"/>
                </a:solidFill>
                <a:latin typeface="+mn-ea"/>
                <a:cs typeface="HiraMinProN-W6"/>
              </a:rPr>
              <a:t>式</a:t>
            </a:r>
            <a:r>
              <a:rPr sz="1300" b="1" spc="-35" dirty="0">
                <a:solidFill>
                  <a:srgbClr val="00B800"/>
                </a:solidFill>
                <a:latin typeface="+mn-ea"/>
                <a:cs typeface="HiraMinProN-W6"/>
              </a:rPr>
              <a:t>ア</a:t>
            </a:r>
            <a:r>
              <a:rPr sz="1300" b="1" spc="-65" dirty="0">
                <a:solidFill>
                  <a:srgbClr val="00B800"/>
                </a:solidFill>
                <a:latin typeface="+mn-ea"/>
                <a:cs typeface="HiraMinProN-W6"/>
              </a:rPr>
              <a:t>カ</a:t>
            </a:r>
            <a:r>
              <a:rPr sz="1300" b="1" spc="-50" dirty="0">
                <a:solidFill>
                  <a:srgbClr val="00B800"/>
                </a:solidFill>
                <a:latin typeface="+mn-ea"/>
                <a:cs typeface="HiraMinProN-W6"/>
              </a:rPr>
              <a:t>ウ</a:t>
            </a:r>
            <a:r>
              <a:rPr sz="1300" b="1" spc="-140" dirty="0">
                <a:solidFill>
                  <a:srgbClr val="00B800"/>
                </a:solidFill>
                <a:latin typeface="+mn-ea"/>
                <a:cs typeface="HiraMinProN-W6"/>
              </a:rPr>
              <a:t>ント</a:t>
            </a:r>
            <a:endParaRPr sz="1300" b="1" dirty="0">
              <a:latin typeface="+mn-ea"/>
              <a:cs typeface="HiraMinProN-W6"/>
            </a:endParaRPr>
          </a:p>
          <a:p>
            <a:pPr marL="12700">
              <a:spcBef>
                <a:spcPts val="95"/>
              </a:spcBef>
            </a:pPr>
            <a:r>
              <a:rPr b="1" spc="-210" dirty="0">
                <a:solidFill>
                  <a:srgbClr val="00B800"/>
                </a:solidFill>
                <a:latin typeface="+mn-ea"/>
                <a:cs typeface="HiraMinProN-W6"/>
              </a:rPr>
              <a:t>リ</a:t>
            </a:r>
            <a:r>
              <a:rPr b="1" spc="-150" dirty="0">
                <a:solidFill>
                  <a:srgbClr val="00B800"/>
                </a:solidFill>
                <a:latin typeface="+mn-ea"/>
                <a:cs typeface="HiraMinProN-W6"/>
              </a:rPr>
              <a:t>ッ</a:t>
            </a:r>
            <a:r>
              <a:rPr b="1" spc="-180" dirty="0">
                <a:solidFill>
                  <a:srgbClr val="00B800"/>
                </a:solidFill>
                <a:latin typeface="+mn-ea"/>
                <a:cs typeface="HiraMinProN-W6"/>
              </a:rPr>
              <a:t>チ</a:t>
            </a:r>
            <a:r>
              <a:rPr b="1" spc="-265" dirty="0">
                <a:solidFill>
                  <a:srgbClr val="00B800"/>
                </a:solidFill>
                <a:latin typeface="+mn-ea"/>
                <a:cs typeface="HiraMinProN-W6"/>
              </a:rPr>
              <a:t>メ</a:t>
            </a:r>
            <a:r>
              <a:rPr b="1" spc="-114" dirty="0">
                <a:solidFill>
                  <a:srgbClr val="00B800"/>
                </a:solidFill>
                <a:latin typeface="+mn-ea"/>
                <a:cs typeface="HiraMinProN-W6"/>
              </a:rPr>
              <a:t>ッ</a:t>
            </a:r>
            <a:r>
              <a:rPr b="1" spc="-75" dirty="0">
                <a:solidFill>
                  <a:srgbClr val="00B800"/>
                </a:solidFill>
                <a:latin typeface="+mn-ea"/>
                <a:cs typeface="HiraMinProN-W6"/>
              </a:rPr>
              <a:t>セ</a:t>
            </a:r>
            <a:r>
              <a:rPr b="1" spc="-40" dirty="0">
                <a:solidFill>
                  <a:srgbClr val="00B800"/>
                </a:solidFill>
                <a:latin typeface="+mn-ea"/>
                <a:cs typeface="HiraMinProN-W6"/>
              </a:rPr>
              <a:t>ー</a:t>
            </a:r>
            <a:r>
              <a:rPr b="1" dirty="0">
                <a:solidFill>
                  <a:srgbClr val="00B800"/>
                </a:solidFill>
                <a:latin typeface="+mn-ea"/>
                <a:cs typeface="HiraMinProN-W6"/>
              </a:rPr>
              <a:t>ジ</a:t>
            </a:r>
            <a:endParaRPr b="1" dirty="0">
              <a:latin typeface="+mn-ea"/>
              <a:cs typeface="HiraMinProN-W6"/>
            </a:endParaRPr>
          </a:p>
          <a:p>
            <a:pPr marL="50800" marR="78740" algn="just">
              <a:lnSpc>
                <a:spcPct val="158800"/>
              </a:lnSpc>
              <a:spcBef>
                <a:spcPts val="325"/>
              </a:spcBef>
            </a:pPr>
            <a:r>
              <a:rPr sz="1000" dirty="0" err="1">
                <a:solidFill>
                  <a:srgbClr val="333333"/>
                </a:solidFill>
                <a:latin typeface="+mn-ea"/>
                <a:cs typeface="Arial Unicode MS"/>
              </a:rPr>
              <a:t>左</a:t>
            </a:r>
            <a:r>
              <a:rPr sz="1000" spc="-55" dirty="0" err="1">
                <a:solidFill>
                  <a:srgbClr val="333333"/>
                </a:solidFill>
                <a:latin typeface="+mn-ea"/>
                <a:cs typeface="Arial Unicode MS"/>
              </a:rPr>
              <a:t>上</a:t>
            </a:r>
            <a:r>
              <a:rPr sz="1000" spc="-30" dirty="0" err="1">
                <a:solidFill>
                  <a:srgbClr val="333333"/>
                </a:solidFill>
                <a:latin typeface="+mn-ea"/>
                <a:cs typeface="Arial Unicode MS"/>
              </a:rPr>
              <a:t>の</a:t>
            </a:r>
            <a:r>
              <a:rPr sz="1000" spc="5" dirty="0" err="1">
                <a:solidFill>
                  <a:srgbClr val="333333"/>
                </a:solidFill>
                <a:latin typeface="+mn-ea"/>
                <a:cs typeface="Arial Unicode MS"/>
              </a:rPr>
              <a:t>画</a:t>
            </a:r>
            <a:r>
              <a:rPr sz="1000" spc="-10" dirty="0" err="1">
                <a:solidFill>
                  <a:srgbClr val="333333"/>
                </a:solidFill>
                <a:latin typeface="+mn-ea"/>
                <a:cs typeface="Arial Unicode MS"/>
              </a:rPr>
              <a:t>像</a:t>
            </a:r>
            <a:r>
              <a:rPr sz="1000" spc="-35" dirty="0" err="1">
                <a:solidFill>
                  <a:srgbClr val="333333"/>
                </a:solidFill>
                <a:latin typeface="+mn-ea"/>
                <a:cs typeface="Arial Unicode MS"/>
              </a:rPr>
              <a:t>枠</a:t>
            </a:r>
            <a:r>
              <a:rPr sz="1000" spc="-120" dirty="0" err="1">
                <a:solidFill>
                  <a:srgbClr val="333333"/>
                </a:solidFill>
                <a:latin typeface="+mn-ea"/>
                <a:cs typeface="Arial Unicode MS"/>
              </a:rPr>
              <a:t>もし</a:t>
            </a:r>
            <a:r>
              <a:rPr sz="1000" spc="-145" dirty="0" err="1">
                <a:solidFill>
                  <a:srgbClr val="333333"/>
                </a:solidFill>
                <a:latin typeface="+mn-ea"/>
                <a:cs typeface="Arial Unicode MS"/>
              </a:rPr>
              <a:t>く</a:t>
            </a:r>
            <a:r>
              <a:rPr sz="1000" spc="-20" dirty="0" err="1">
                <a:solidFill>
                  <a:srgbClr val="333333"/>
                </a:solidFill>
                <a:latin typeface="+mn-ea"/>
                <a:cs typeface="Arial Unicode MS"/>
              </a:rPr>
              <a:t>は</a:t>
            </a:r>
            <a:r>
              <a:rPr sz="1000" spc="-10" dirty="0" err="1">
                <a:solidFill>
                  <a:srgbClr val="333333"/>
                </a:solidFill>
                <a:latin typeface="+mn-ea"/>
                <a:cs typeface="Arial Unicode MS"/>
              </a:rPr>
              <a:t>右</a:t>
            </a:r>
            <a:r>
              <a:rPr sz="1000" spc="-55" dirty="0" err="1">
                <a:solidFill>
                  <a:srgbClr val="333333"/>
                </a:solidFill>
                <a:latin typeface="+mn-ea"/>
                <a:cs typeface="Arial Unicode MS"/>
              </a:rPr>
              <a:t>下</a:t>
            </a:r>
            <a:r>
              <a:rPr sz="1000" dirty="0" err="1">
                <a:solidFill>
                  <a:srgbClr val="333333"/>
                </a:solidFill>
                <a:latin typeface="+mn-ea"/>
                <a:cs typeface="Arial Unicode MS"/>
              </a:rPr>
              <a:t>の</a:t>
            </a:r>
            <a:r>
              <a:rPr sz="1000" spc="-45" dirty="0" err="1">
                <a:solidFill>
                  <a:srgbClr val="333333"/>
                </a:solidFill>
                <a:latin typeface="+mn-ea"/>
                <a:cs typeface="Arial Unicode MS"/>
              </a:rPr>
              <a:t>テ</a:t>
            </a:r>
            <a:r>
              <a:rPr sz="1000" spc="-125" dirty="0" err="1">
                <a:solidFill>
                  <a:srgbClr val="333333"/>
                </a:solidFill>
                <a:latin typeface="+mn-ea"/>
                <a:cs typeface="Arial Unicode MS"/>
              </a:rPr>
              <a:t>キ</a:t>
            </a:r>
            <a:r>
              <a:rPr sz="1000" spc="-135" dirty="0" err="1">
                <a:solidFill>
                  <a:srgbClr val="333333"/>
                </a:solidFill>
                <a:latin typeface="+mn-ea"/>
                <a:cs typeface="Arial Unicode MS"/>
              </a:rPr>
              <a:t>ス</a:t>
            </a:r>
            <a:r>
              <a:rPr sz="1000" spc="-60" dirty="0" err="1">
                <a:solidFill>
                  <a:srgbClr val="333333"/>
                </a:solidFill>
                <a:latin typeface="+mn-ea"/>
                <a:cs typeface="Arial Unicode MS"/>
              </a:rPr>
              <a:t>ト</a:t>
            </a:r>
            <a:r>
              <a:rPr sz="1000" spc="-15" dirty="0" err="1">
                <a:solidFill>
                  <a:srgbClr val="333333"/>
                </a:solidFill>
                <a:latin typeface="+mn-ea"/>
                <a:cs typeface="Arial Unicode MS"/>
              </a:rPr>
              <a:t>枠</a:t>
            </a:r>
            <a:r>
              <a:rPr sz="1000" spc="-60" dirty="0" err="1">
                <a:solidFill>
                  <a:srgbClr val="333333"/>
                </a:solidFill>
                <a:latin typeface="+mn-ea"/>
                <a:cs typeface="Arial Unicode MS"/>
              </a:rPr>
              <a:t>の</a:t>
            </a:r>
            <a:r>
              <a:rPr sz="1000" spc="-90" dirty="0" err="1">
                <a:solidFill>
                  <a:srgbClr val="333333"/>
                </a:solidFill>
                <a:latin typeface="+mn-ea"/>
                <a:cs typeface="Arial Unicode MS"/>
              </a:rPr>
              <a:t>い</a:t>
            </a:r>
            <a:r>
              <a:rPr sz="1000" spc="-25" dirty="0" err="1">
                <a:solidFill>
                  <a:srgbClr val="333333"/>
                </a:solidFill>
                <a:latin typeface="+mn-ea"/>
                <a:cs typeface="Arial Unicode MS"/>
              </a:rPr>
              <a:t>ず</a:t>
            </a:r>
            <a:r>
              <a:rPr sz="1000" spc="-35" dirty="0" err="1">
                <a:solidFill>
                  <a:srgbClr val="333333"/>
                </a:solidFill>
                <a:latin typeface="+mn-ea"/>
                <a:cs typeface="Arial Unicode MS"/>
              </a:rPr>
              <a:t>れ</a:t>
            </a:r>
            <a:r>
              <a:rPr sz="1000" spc="-10" dirty="0" err="1">
                <a:solidFill>
                  <a:srgbClr val="333333"/>
                </a:solidFill>
                <a:latin typeface="+mn-ea"/>
                <a:cs typeface="Arial Unicode MS"/>
              </a:rPr>
              <a:t>か</a:t>
            </a:r>
            <a:r>
              <a:rPr sz="1000" spc="-125" dirty="0" err="1">
                <a:solidFill>
                  <a:srgbClr val="333333"/>
                </a:solidFill>
                <a:latin typeface="+mn-ea"/>
                <a:cs typeface="Arial Unicode MS"/>
              </a:rPr>
              <a:t>を</a:t>
            </a:r>
            <a:r>
              <a:rPr sz="1000" spc="-30" dirty="0" err="1">
                <a:solidFill>
                  <a:srgbClr val="333333"/>
                </a:solidFill>
                <a:latin typeface="+mn-ea"/>
                <a:cs typeface="Arial Unicode MS"/>
              </a:rPr>
              <a:t>ご</a:t>
            </a:r>
            <a:r>
              <a:rPr sz="1000" dirty="0" err="1">
                <a:solidFill>
                  <a:srgbClr val="333333"/>
                </a:solidFill>
                <a:latin typeface="+mn-ea"/>
                <a:cs typeface="Arial Unicode MS"/>
              </a:rPr>
              <a:t>指</a:t>
            </a:r>
            <a:r>
              <a:rPr sz="1000" dirty="0">
                <a:solidFill>
                  <a:srgbClr val="333333"/>
                </a:solidFill>
                <a:latin typeface="+mn-ea"/>
                <a:cs typeface="Arial Unicode MS"/>
              </a:rPr>
              <a:t> </a:t>
            </a:r>
            <a:r>
              <a:rPr sz="1000" spc="-45" dirty="0">
                <a:solidFill>
                  <a:srgbClr val="333333"/>
                </a:solidFill>
                <a:latin typeface="+mn-ea"/>
                <a:cs typeface="Arial Unicode MS"/>
              </a:rPr>
              <a:t>定</a:t>
            </a:r>
            <a:r>
              <a:rPr sz="1000" spc="-55" dirty="0">
                <a:solidFill>
                  <a:srgbClr val="333333"/>
                </a:solidFill>
                <a:latin typeface="+mn-ea"/>
                <a:cs typeface="Arial Unicode MS"/>
              </a:rPr>
              <a:t>い</a:t>
            </a:r>
            <a:r>
              <a:rPr sz="1000" spc="-25" dirty="0">
                <a:solidFill>
                  <a:srgbClr val="333333"/>
                </a:solidFill>
                <a:latin typeface="+mn-ea"/>
                <a:cs typeface="Arial Unicode MS"/>
              </a:rPr>
              <a:t>た</a:t>
            </a:r>
            <a:r>
              <a:rPr sz="1000" spc="-70" dirty="0">
                <a:solidFill>
                  <a:srgbClr val="333333"/>
                </a:solidFill>
                <a:latin typeface="+mn-ea"/>
                <a:cs typeface="Arial Unicode MS"/>
              </a:rPr>
              <a:t>だ</a:t>
            </a:r>
            <a:r>
              <a:rPr sz="1000" spc="-55" dirty="0">
                <a:solidFill>
                  <a:srgbClr val="333333"/>
                </a:solidFill>
                <a:latin typeface="+mn-ea"/>
                <a:cs typeface="Arial Unicode MS"/>
              </a:rPr>
              <a:t>け</a:t>
            </a:r>
            <a:r>
              <a:rPr sz="1000" spc="-50" dirty="0">
                <a:solidFill>
                  <a:srgbClr val="333333"/>
                </a:solidFill>
                <a:latin typeface="+mn-ea"/>
                <a:cs typeface="Arial Unicode MS"/>
              </a:rPr>
              <a:t>ま</a:t>
            </a:r>
            <a:r>
              <a:rPr sz="1000" dirty="0">
                <a:solidFill>
                  <a:srgbClr val="333333"/>
                </a:solidFill>
                <a:latin typeface="+mn-ea"/>
                <a:cs typeface="Arial Unicode MS"/>
              </a:rPr>
              <a:t>す。</a:t>
            </a:r>
            <a:endParaRPr sz="1000" dirty="0">
              <a:latin typeface="+mn-ea"/>
              <a:cs typeface="Arial Unicode MS"/>
            </a:endParaRPr>
          </a:p>
        </p:txBody>
      </p:sp>
      <p:sp>
        <p:nvSpPr>
          <p:cNvPr id="16" name="object 15">
            <a:extLst>
              <a:ext uri="{FF2B5EF4-FFF2-40B4-BE49-F238E27FC236}">
                <a16:creationId xmlns:a16="http://schemas.microsoft.com/office/drawing/2014/main" id="{7F406BC1-DCC9-B98F-73F1-26D478790529}"/>
              </a:ext>
            </a:extLst>
          </p:cNvPr>
          <p:cNvSpPr txBox="1"/>
          <p:nvPr/>
        </p:nvSpPr>
        <p:spPr>
          <a:xfrm>
            <a:off x="1771928" y="2422076"/>
            <a:ext cx="1282698" cy="197490"/>
          </a:xfrm>
          <a:prstGeom prst="rect">
            <a:avLst/>
          </a:prstGeom>
        </p:spPr>
        <p:txBody>
          <a:bodyPr vert="horz" wrap="square" lIns="0" tIns="12700" rIns="0" bIns="0" rtlCol="0">
            <a:spAutoFit/>
          </a:bodyPr>
          <a:lstStyle/>
          <a:p>
            <a:pPr marL="12700">
              <a:spcBef>
                <a:spcPts val="100"/>
              </a:spcBef>
            </a:pPr>
            <a:r>
              <a:rPr sz="1200" b="1" spc="55" dirty="0">
                <a:solidFill>
                  <a:srgbClr val="999999"/>
                </a:solidFill>
                <a:latin typeface="+mn-ea"/>
                <a:cs typeface="HiraMinProN-W6"/>
              </a:rPr>
              <a:t>誘導枠</a:t>
            </a:r>
            <a:endParaRPr sz="1200" b="1" dirty="0">
              <a:latin typeface="+mn-ea"/>
              <a:cs typeface="HiraMinProN-W6"/>
            </a:endParaRPr>
          </a:p>
        </p:txBody>
      </p:sp>
      <p:sp>
        <p:nvSpPr>
          <p:cNvPr id="17" name="object 16">
            <a:extLst>
              <a:ext uri="{FF2B5EF4-FFF2-40B4-BE49-F238E27FC236}">
                <a16:creationId xmlns:a16="http://schemas.microsoft.com/office/drawing/2014/main" id="{7F00A041-1536-FA2A-6BFB-EF2FEA7B8DD1}"/>
              </a:ext>
            </a:extLst>
          </p:cNvPr>
          <p:cNvSpPr/>
          <p:nvPr/>
        </p:nvSpPr>
        <p:spPr>
          <a:xfrm>
            <a:off x="4193889" y="4290829"/>
            <a:ext cx="796316" cy="796316"/>
          </a:xfrm>
          <a:custGeom>
            <a:avLst/>
            <a:gdLst/>
            <a:ahLst/>
            <a:cxnLst/>
            <a:rect l="l" t="t" r="r" b="b"/>
            <a:pathLst>
              <a:path w="838200" h="838200">
                <a:moveTo>
                  <a:pt x="418909" y="0"/>
                </a:moveTo>
                <a:lnTo>
                  <a:pt x="370056" y="2818"/>
                </a:lnTo>
                <a:lnTo>
                  <a:pt x="322857" y="11063"/>
                </a:lnTo>
                <a:lnTo>
                  <a:pt x="277629" y="24420"/>
                </a:lnTo>
                <a:lnTo>
                  <a:pt x="234684" y="42575"/>
                </a:lnTo>
                <a:lnTo>
                  <a:pt x="194337" y="65215"/>
                </a:lnTo>
                <a:lnTo>
                  <a:pt x="156903" y="92024"/>
                </a:lnTo>
                <a:lnTo>
                  <a:pt x="122696" y="122688"/>
                </a:lnTo>
                <a:lnTo>
                  <a:pt x="92030" y="156893"/>
                </a:lnTo>
                <a:lnTo>
                  <a:pt x="65219" y="194325"/>
                </a:lnTo>
                <a:lnTo>
                  <a:pt x="42578" y="234669"/>
                </a:lnTo>
                <a:lnTo>
                  <a:pt x="24422" y="277611"/>
                </a:lnTo>
                <a:lnTo>
                  <a:pt x="11063" y="322837"/>
                </a:lnTo>
                <a:lnTo>
                  <a:pt x="2818" y="370033"/>
                </a:lnTo>
                <a:lnTo>
                  <a:pt x="0" y="418884"/>
                </a:lnTo>
                <a:lnTo>
                  <a:pt x="2818" y="467737"/>
                </a:lnTo>
                <a:lnTo>
                  <a:pt x="11063" y="514935"/>
                </a:lnTo>
                <a:lnTo>
                  <a:pt x="24422" y="560162"/>
                </a:lnTo>
                <a:lnTo>
                  <a:pt x="42578" y="603106"/>
                </a:lnTo>
                <a:lnTo>
                  <a:pt x="65219" y="643452"/>
                </a:lnTo>
                <a:lnTo>
                  <a:pt x="92030" y="680885"/>
                </a:lnTo>
                <a:lnTo>
                  <a:pt x="122696" y="715090"/>
                </a:lnTo>
                <a:lnTo>
                  <a:pt x="156903" y="745755"/>
                </a:lnTo>
                <a:lnTo>
                  <a:pt x="194337" y="772565"/>
                </a:lnTo>
                <a:lnTo>
                  <a:pt x="234684" y="795204"/>
                </a:lnTo>
                <a:lnTo>
                  <a:pt x="277629" y="813360"/>
                </a:lnTo>
                <a:lnTo>
                  <a:pt x="322857" y="826717"/>
                </a:lnTo>
                <a:lnTo>
                  <a:pt x="370056" y="834962"/>
                </a:lnTo>
                <a:lnTo>
                  <a:pt x="418909" y="837780"/>
                </a:lnTo>
                <a:lnTo>
                  <a:pt x="467760" y="834962"/>
                </a:lnTo>
                <a:lnTo>
                  <a:pt x="514956" y="826717"/>
                </a:lnTo>
                <a:lnTo>
                  <a:pt x="560183" y="813360"/>
                </a:lnTo>
                <a:lnTo>
                  <a:pt x="603126" y="795204"/>
                </a:lnTo>
                <a:lnTo>
                  <a:pt x="643471" y="772565"/>
                </a:lnTo>
                <a:lnTo>
                  <a:pt x="680905" y="745755"/>
                </a:lnTo>
                <a:lnTo>
                  <a:pt x="715111" y="715090"/>
                </a:lnTo>
                <a:lnTo>
                  <a:pt x="745777" y="680885"/>
                </a:lnTo>
                <a:lnTo>
                  <a:pt x="772587" y="643452"/>
                </a:lnTo>
                <a:lnTo>
                  <a:pt x="795227" y="603106"/>
                </a:lnTo>
                <a:lnTo>
                  <a:pt x="813384" y="560162"/>
                </a:lnTo>
                <a:lnTo>
                  <a:pt x="826742" y="514935"/>
                </a:lnTo>
                <a:lnTo>
                  <a:pt x="834987" y="467737"/>
                </a:lnTo>
                <a:lnTo>
                  <a:pt x="837806" y="418884"/>
                </a:lnTo>
                <a:lnTo>
                  <a:pt x="834987" y="370033"/>
                </a:lnTo>
                <a:lnTo>
                  <a:pt x="826742" y="322837"/>
                </a:lnTo>
                <a:lnTo>
                  <a:pt x="813384" y="277611"/>
                </a:lnTo>
                <a:lnTo>
                  <a:pt x="795227" y="234669"/>
                </a:lnTo>
                <a:lnTo>
                  <a:pt x="772587" y="194325"/>
                </a:lnTo>
                <a:lnTo>
                  <a:pt x="745777" y="156893"/>
                </a:lnTo>
                <a:lnTo>
                  <a:pt x="715111" y="122688"/>
                </a:lnTo>
                <a:lnTo>
                  <a:pt x="680905" y="92024"/>
                </a:lnTo>
                <a:lnTo>
                  <a:pt x="643471" y="65215"/>
                </a:lnTo>
                <a:lnTo>
                  <a:pt x="603126" y="42575"/>
                </a:lnTo>
                <a:lnTo>
                  <a:pt x="560183" y="24420"/>
                </a:lnTo>
                <a:lnTo>
                  <a:pt x="514956" y="11063"/>
                </a:lnTo>
                <a:lnTo>
                  <a:pt x="467760" y="2818"/>
                </a:lnTo>
                <a:lnTo>
                  <a:pt x="418909" y="0"/>
                </a:lnTo>
                <a:close/>
              </a:path>
            </a:pathLst>
          </a:custGeom>
          <a:solidFill>
            <a:srgbClr val="00B800"/>
          </a:solidFill>
        </p:spPr>
        <p:txBody>
          <a:bodyPr wrap="square" lIns="0" tIns="0" rIns="0" bIns="0" rtlCol="0"/>
          <a:lstStyle/>
          <a:p>
            <a:endParaRPr dirty="0">
              <a:latin typeface="+mn-ea"/>
            </a:endParaRPr>
          </a:p>
        </p:txBody>
      </p:sp>
      <p:sp>
        <p:nvSpPr>
          <p:cNvPr id="18" name="object 17">
            <a:extLst>
              <a:ext uri="{FF2B5EF4-FFF2-40B4-BE49-F238E27FC236}">
                <a16:creationId xmlns:a16="http://schemas.microsoft.com/office/drawing/2014/main" id="{65DDFB7E-C401-C38D-A05C-05B0A0B8E3DD}"/>
              </a:ext>
            </a:extLst>
          </p:cNvPr>
          <p:cNvSpPr txBox="1"/>
          <p:nvPr/>
        </p:nvSpPr>
        <p:spPr>
          <a:xfrm>
            <a:off x="4276943" y="4554917"/>
            <a:ext cx="672042" cy="228909"/>
          </a:xfrm>
          <a:prstGeom prst="rect">
            <a:avLst/>
          </a:prstGeom>
        </p:spPr>
        <p:txBody>
          <a:bodyPr vert="horz" wrap="square" lIns="0" tIns="13335" rIns="0" bIns="0" rtlCol="0">
            <a:spAutoFit/>
          </a:bodyPr>
          <a:lstStyle/>
          <a:p>
            <a:pPr marL="12700">
              <a:spcBef>
                <a:spcPts val="105"/>
              </a:spcBef>
            </a:pPr>
            <a:r>
              <a:rPr sz="1400" b="1" spc="-60" dirty="0">
                <a:solidFill>
                  <a:srgbClr val="FFFFFF"/>
                </a:solidFill>
                <a:latin typeface="+mn-ea"/>
                <a:cs typeface="HiraMinProN-W6"/>
              </a:rPr>
              <a:t>1</a:t>
            </a:r>
            <a:r>
              <a:rPr sz="1400" b="1" spc="75" dirty="0">
                <a:solidFill>
                  <a:srgbClr val="FFFFFF"/>
                </a:solidFill>
                <a:latin typeface="+mn-ea"/>
                <a:cs typeface="HiraMinProN-W6"/>
              </a:rPr>
              <a:t>枠</a:t>
            </a:r>
            <a:r>
              <a:rPr sz="1400" b="1" spc="175" dirty="0">
                <a:solidFill>
                  <a:srgbClr val="FFFFFF"/>
                </a:solidFill>
                <a:latin typeface="+mn-ea"/>
                <a:cs typeface="HiraMinProN-W6"/>
              </a:rPr>
              <a:t>/</a:t>
            </a:r>
            <a:r>
              <a:rPr sz="1400" b="1" spc="145" dirty="0">
                <a:solidFill>
                  <a:srgbClr val="FFFFFF"/>
                </a:solidFill>
                <a:latin typeface="+mn-ea"/>
                <a:cs typeface="HiraMinProN-W6"/>
              </a:rPr>
              <a:t>日</a:t>
            </a:r>
            <a:r>
              <a:rPr sz="800" b="1" spc="-10" dirty="0">
                <a:solidFill>
                  <a:srgbClr val="FFFFFF"/>
                </a:solidFill>
                <a:latin typeface="+mn-ea"/>
                <a:cs typeface="HiraMinProN-W6"/>
              </a:rPr>
              <a:t>※</a:t>
            </a:r>
            <a:endParaRPr sz="800" b="1" dirty="0">
              <a:latin typeface="+mn-ea"/>
              <a:cs typeface="HiraMinProN-W6"/>
            </a:endParaRPr>
          </a:p>
        </p:txBody>
      </p:sp>
      <p:sp>
        <p:nvSpPr>
          <p:cNvPr id="19" name="object 19">
            <a:extLst>
              <a:ext uri="{FF2B5EF4-FFF2-40B4-BE49-F238E27FC236}">
                <a16:creationId xmlns:a16="http://schemas.microsoft.com/office/drawing/2014/main" id="{2CB9AC62-E124-74AD-7EEC-3B79264AA4BE}"/>
              </a:ext>
            </a:extLst>
          </p:cNvPr>
          <p:cNvSpPr/>
          <p:nvPr/>
        </p:nvSpPr>
        <p:spPr>
          <a:xfrm>
            <a:off x="5875808" y="2661252"/>
            <a:ext cx="1736752" cy="3515176"/>
          </a:xfrm>
          <a:prstGeom prst="rect">
            <a:avLst/>
          </a:prstGeom>
          <a:blipFill>
            <a:blip r:embed="rId3" cstate="print"/>
            <a:stretch>
              <a:fillRect/>
            </a:stretch>
          </a:blipFill>
        </p:spPr>
        <p:txBody>
          <a:bodyPr wrap="square" lIns="0" tIns="0" rIns="0" bIns="0" rtlCol="0"/>
          <a:lstStyle/>
          <a:p>
            <a:endParaRPr dirty="0">
              <a:latin typeface="+mn-ea"/>
            </a:endParaRPr>
          </a:p>
        </p:txBody>
      </p:sp>
      <p:sp>
        <p:nvSpPr>
          <p:cNvPr id="20" name="object 20">
            <a:extLst>
              <a:ext uri="{FF2B5EF4-FFF2-40B4-BE49-F238E27FC236}">
                <a16:creationId xmlns:a16="http://schemas.microsoft.com/office/drawing/2014/main" id="{3BDE292B-AA3F-766B-C131-3739BFC0313B}"/>
              </a:ext>
            </a:extLst>
          </p:cNvPr>
          <p:cNvSpPr/>
          <p:nvPr/>
        </p:nvSpPr>
        <p:spPr>
          <a:xfrm>
            <a:off x="1786764" y="4393455"/>
            <a:ext cx="645498" cy="597236"/>
          </a:xfrm>
          <a:custGeom>
            <a:avLst/>
            <a:gdLst/>
            <a:ahLst/>
            <a:cxnLst/>
            <a:rect l="l" t="t" r="r" b="b"/>
            <a:pathLst>
              <a:path w="679450" h="628650">
                <a:moveTo>
                  <a:pt x="679450" y="628649"/>
                </a:moveTo>
                <a:lnTo>
                  <a:pt x="0" y="628649"/>
                </a:lnTo>
                <a:lnTo>
                  <a:pt x="0" y="0"/>
                </a:lnTo>
                <a:lnTo>
                  <a:pt x="679450" y="0"/>
                </a:lnTo>
                <a:lnTo>
                  <a:pt x="679450" y="628649"/>
                </a:lnTo>
                <a:close/>
              </a:path>
            </a:pathLst>
          </a:custGeom>
          <a:ln w="25400">
            <a:solidFill>
              <a:srgbClr val="00B800"/>
            </a:solidFill>
          </a:ln>
        </p:spPr>
        <p:txBody>
          <a:bodyPr wrap="square" lIns="0" tIns="0" rIns="0" bIns="0" rtlCol="0"/>
          <a:lstStyle/>
          <a:p>
            <a:endParaRPr dirty="0">
              <a:latin typeface="+mn-ea"/>
            </a:endParaRPr>
          </a:p>
        </p:txBody>
      </p:sp>
      <p:sp>
        <p:nvSpPr>
          <p:cNvPr id="21" name="object 21">
            <a:extLst>
              <a:ext uri="{FF2B5EF4-FFF2-40B4-BE49-F238E27FC236}">
                <a16:creationId xmlns:a16="http://schemas.microsoft.com/office/drawing/2014/main" id="{103E4153-DF6B-3539-D989-57E88B8280DA}"/>
              </a:ext>
            </a:extLst>
          </p:cNvPr>
          <p:cNvSpPr/>
          <p:nvPr/>
        </p:nvSpPr>
        <p:spPr>
          <a:xfrm>
            <a:off x="2469858" y="5393681"/>
            <a:ext cx="1051500" cy="238894"/>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25400">
            <a:solidFill>
              <a:srgbClr val="00B800"/>
            </a:solidFill>
          </a:ln>
        </p:spPr>
        <p:txBody>
          <a:bodyPr wrap="square" lIns="0" tIns="0" rIns="0" bIns="0" rtlCol="0"/>
          <a:lstStyle/>
          <a:p>
            <a:endParaRPr dirty="0">
              <a:latin typeface="+mn-ea"/>
            </a:endParaRPr>
          </a:p>
        </p:txBody>
      </p:sp>
      <p:sp>
        <p:nvSpPr>
          <p:cNvPr id="22" name="object 22">
            <a:extLst>
              <a:ext uri="{FF2B5EF4-FFF2-40B4-BE49-F238E27FC236}">
                <a16:creationId xmlns:a16="http://schemas.microsoft.com/office/drawing/2014/main" id="{41C937B5-43BC-B63F-8754-E67AA1605946}"/>
              </a:ext>
            </a:extLst>
          </p:cNvPr>
          <p:cNvSpPr/>
          <p:nvPr/>
        </p:nvSpPr>
        <p:spPr>
          <a:xfrm>
            <a:off x="5905208" y="5994833"/>
            <a:ext cx="1051500" cy="153834"/>
          </a:xfrm>
          <a:custGeom>
            <a:avLst/>
            <a:gdLst/>
            <a:ahLst/>
            <a:cxnLst/>
            <a:rect l="l" t="t" r="r" b="b"/>
            <a:pathLst>
              <a:path w="1106804" h="161925">
                <a:moveTo>
                  <a:pt x="1106411" y="161556"/>
                </a:moveTo>
                <a:lnTo>
                  <a:pt x="0" y="161556"/>
                </a:lnTo>
                <a:lnTo>
                  <a:pt x="0" y="0"/>
                </a:lnTo>
                <a:lnTo>
                  <a:pt x="1106411" y="0"/>
                </a:lnTo>
                <a:lnTo>
                  <a:pt x="1106411" y="161556"/>
                </a:lnTo>
                <a:close/>
              </a:path>
            </a:pathLst>
          </a:custGeom>
          <a:ln w="25399">
            <a:solidFill>
              <a:srgbClr val="00B800"/>
            </a:solidFill>
          </a:ln>
        </p:spPr>
        <p:txBody>
          <a:bodyPr wrap="square" lIns="0" tIns="0" rIns="0" bIns="0" rtlCol="0"/>
          <a:lstStyle/>
          <a:p>
            <a:endParaRPr dirty="0">
              <a:latin typeface="+mn-ea"/>
            </a:endParaRPr>
          </a:p>
        </p:txBody>
      </p:sp>
      <p:sp>
        <p:nvSpPr>
          <p:cNvPr id="23" name="object 5">
            <a:extLst>
              <a:ext uri="{FF2B5EF4-FFF2-40B4-BE49-F238E27FC236}">
                <a16:creationId xmlns:a16="http://schemas.microsoft.com/office/drawing/2014/main" id="{67F02AA7-8D7F-431C-048D-0A241F473147}"/>
              </a:ext>
            </a:extLst>
          </p:cNvPr>
          <p:cNvSpPr txBox="1"/>
          <p:nvPr/>
        </p:nvSpPr>
        <p:spPr>
          <a:xfrm>
            <a:off x="537555" y="2031609"/>
            <a:ext cx="7323690" cy="382156"/>
          </a:xfrm>
          <a:prstGeom prst="rect">
            <a:avLst/>
          </a:prstGeom>
        </p:spPr>
        <p:txBody>
          <a:bodyPr vert="horz" wrap="square" lIns="0" tIns="12700" rIns="0" bIns="0" rtlCol="0">
            <a:spAutoFit/>
          </a:bodyPr>
          <a:lstStyle/>
          <a:p>
            <a:pPr marL="22860">
              <a:spcBef>
                <a:spcPts val="100"/>
              </a:spcBef>
            </a:pPr>
            <a:r>
              <a:rPr lang="en" altLang="ja-JP" sz="2400" b="1" spc="100" dirty="0">
                <a:solidFill>
                  <a:srgbClr val="00B800"/>
                </a:solidFill>
                <a:latin typeface="+mn-ea"/>
                <a:cs typeface="HiraMinProN-W6"/>
              </a:rPr>
              <a:t>DIGEST </a:t>
            </a:r>
            <a:r>
              <a:rPr lang="en" altLang="ja-JP" sz="2400" b="1" spc="-10" dirty="0">
                <a:solidFill>
                  <a:srgbClr val="00B800"/>
                </a:solidFill>
                <a:latin typeface="+mn-ea"/>
                <a:cs typeface="HiraMinProN-W6"/>
              </a:rPr>
              <a:t>Spot</a:t>
            </a:r>
            <a:r>
              <a:rPr lang="ja-JP" altLang="en-US" sz="2400" b="1" spc="-30" dirty="0">
                <a:solidFill>
                  <a:srgbClr val="00B800"/>
                </a:solidFill>
                <a:latin typeface="+mn-ea"/>
                <a:cs typeface="HiraMinProN-W6"/>
              </a:rPr>
              <a:t>の</a:t>
            </a:r>
            <a:r>
              <a:rPr lang="ja-JP" altLang="en-US" sz="2400" b="1" dirty="0">
                <a:solidFill>
                  <a:srgbClr val="00B800"/>
                </a:solidFill>
                <a:latin typeface="+mn-ea"/>
                <a:cs typeface="HiraMinProN-W6"/>
              </a:rPr>
              <a:t>誘</a:t>
            </a:r>
            <a:r>
              <a:rPr lang="ja-JP" altLang="en-US" sz="2400" b="1" spc="-90" dirty="0">
                <a:solidFill>
                  <a:srgbClr val="00B800"/>
                </a:solidFill>
                <a:latin typeface="+mn-ea"/>
                <a:cs typeface="HiraMinProN-W6"/>
              </a:rPr>
              <a:t>導</a:t>
            </a:r>
            <a:r>
              <a:rPr lang="ja-JP" altLang="en-US" sz="2400" b="1" spc="-95" dirty="0">
                <a:solidFill>
                  <a:srgbClr val="00B800"/>
                </a:solidFill>
                <a:latin typeface="+mn-ea"/>
                <a:cs typeface="HiraMinProN-W6"/>
              </a:rPr>
              <a:t>と</a:t>
            </a:r>
            <a:r>
              <a:rPr lang="ja-JP" altLang="en-US" sz="2400" b="1" spc="-10" dirty="0">
                <a:solidFill>
                  <a:srgbClr val="00B800"/>
                </a:solidFill>
                <a:latin typeface="+mn-ea"/>
                <a:cs typeface="HiraMinProN-W6"/>
              </a:rPr>
              <a:t>掲</a:t>
            </a:r>
            <a:r>
              <a:rPr lang="ja-JP" altLang="en-US" sz="2400" b="1" dirty="0">
                <a:solidFill>
                  <a:srgbClr val="00B800"/>
                </a:solidFill>
                <a:latin typeface="+mn-ea"/>
                <a:cs typeface="HiraMinProN-W6"/>
              </a:rPr>
              <a:t>載</a:t>
            </a:r>
            <a:endParaRPr lang="ja-JP" altLang="en-US" sz="2400" b="1" dirty="0">
              <a:latin typeface="+mn-ea"/>
              <a:cs typeface="HiraMinProN-W6"/>
            </a:endParaRPr>
          </a:p>
        </p:txBody>
      </p:sp>
      <p:sp>
        <p:nvSpPr>
          <p:cNvPr id="24" name="テキスト ボックス 5">
            <a:extLst>
              <a:ext uri="{FF2B5EF4-FFF2-40B4-BE49-F238E27FC236}">
                <a16:creationId xmlns:a16="http://schemas.microsoft.com/office/drawing/2014/main" id="{6587B125-2767-9E6C-745E-3228D34D50C7}"/>
              </a:ext>
            </a:extLst>
          </p:cNvPr>
          <p:cNvSpPr txBox="1"/>
          <p:nvPr/>
        </p:nvSpPr>
        <p:spPr>
          <a:xfrm>
            <a:off x="768625" y="6042990"/>
            <a:ext cx="2769705" cy="231913"/>
          </a:xfrm>
          <a:prstGeom prst="rect">
            <a:avLst/>
          </a:prstGeom>
          <a:noFill/>
        </p:spPr>
        <p:txBody>
          <a:bodyPr wrap="square" lIns="0" tIns="36000" rIns="0" bIns="0" rtlCol="0" anchor="t">
            <a:noAutofit/>
          </a:bodyPr>
          <a:lstStyle/>
          <a:p>
            <a:pPr latinLnBrk="1">
              <a:lnSpc>
                <a:spcPct val="150000"/>
              </a:lnSpc>
              <a:buClr>
                <a:srgbClr val="0AC200"/>
              </a:buClr>
            </a:pPr>
            <a:r>
              <a:rPr lang="en-US" altLang="ja-JP" sz="900" dirty="0">
                <a:solidFill>
                  <a:schemeClr val="bg1">
                    <a:lumMod val="65000"/>
                  </a:schemeClr>
                </a:solidFill>
                <a:latin typeface="+mn-ea"/>
                <a:cs typeface="Arial" charset="0"/>
              </a:rPr>
              <a:t>※</a:t>
            </a:r>
            <a:r>
              <a:rPr lang="ja-JP" altLang="en-US" sz="900" dirty="0">
                <a:solidFill>
                  <a:schemeClr val="bg1">
                    <a:lumMod val="65000"/>
                  </a:schemeClr>
                </a:solidFill>
                <a:latin typeface="+mn-ea"/>
                <a:cs typeface="Arial" charset="0"/>
              </a:rPr>
              <a:t>一部端末で表示が異なる場合があります。</a:t>
            </a:r>
          </a:p>
        </p:txBody>
      </p:sp>
      <p:sp>
        <p:nvSpPr>
          <p:cNvPr id="25" name="正方形/長方形 24">
            <a:extLst>
              <a:ext uri="{FF2B5EF4-FFF2-40B4-BE49-F238E27FC236}">
                <a16:creationId xmlns:a16="http://schemas.microsoft.com/office/drawing/2014/main" id="{E9209966-462C-0FFC-3206-6714B048E3A2}"/>
              </a:ext>
            </a:extLst>
          </p:cNvPr>
          <p:cNvSpPr/>
          <p:nvPr/>
        </p:nvSpPr>
        <p:spPr>
          <a:xfrm>
            <a:off x="441887" y="6344443"/>
            <a:ext cx="9482632" cy="27501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dirty="0">
                <a:solidFill>
                  <a:srgbClr val="C00000"/>
                </a:solidFill>
              </a:rPr>
              <a:t>※</a:t>
            </a:r>
            <a:r>
              <a:rPr kumimoji="1" lang="ja-JP" altLang="en-US" sz="1400" dirty="0">
                <a:solidFill>
                  <a:srgbClr val="C00000"/>
                </a:solidFill>
              </a:rPr>
              <a:t>報道特集広告商品とのセットパッケージのみ実施可。単体での実施は原則不可。</a:t>
            </a:r>
            <a:endParaRPr kumimoji="1" lang="en-US" altLang="ja-JP" sz="1400" dirty="0">
              <a:solidFill>
                <a:srgbClr val="C00000"/>
              </a:solidFill>
            </a:endParaRPr>
          </a:p>
        </p:txBody>
      </p:sp>
      <p:sp>
        <p:nvSpPr>
          <p:cNvPr id="30" name="テキスト ボックス 29">
            <a:extLst>
              <a:ext uri="{FF2B5EF4-FFF2-40B4-BE49-F238E27FC236}">
                <a16:creationId xmlns:a16="http://schemas.microsoft.com/office/drawing/2014/main" id="{67243F85-598E-EC1E-DC40-22B350479910}"/>
              </a:ext>
            </a:extLst>
          </p:cNvPr>
          <p:cNvSpPr txBox="1"/>
          <p:nvPr/>
        </p:nvSpPr>
        <p:spPr>
          <a:xfrm>
            <a:off x="590517" y="1109888"/>
            <a:ext cx="11770816" cy="707886"/>
          </a:xfrm>
          <a:prstGeom prst="rect">
            <a:avLst/>
          </a:prstGeom>
          <a:noFill/>
        </p:spPr>
        <p:txBody>
          <a:bodyPr wrap="square" lIns="0" tIns="0" rIns="0" bIns="0" rtlCol="0">
            <a:spAutoFit/>
          </a:bodyPr>
          <a:lstStyle/>
          <a:p>
            <a:pPr>
              <a:lnSpc>
                <a:spcPct val="150000"/>
              </a:lnSpc>
            </a:pPr>
            <a:r>
              <a:rPr lang="en-US" altLang="ja-JP" sz="1600" b="1" dirty="0">
                <a:solidFill>
                  <a:schemeClr val="accent3"/>
                </a:solidFill>
                <a:latin typeface="メイリオ" panose="020B0604030504040204" pitchFamily="50" charset="-128"/>
                <a:ea typeface="メイリオ" panose="020B0604030504040204" pitchFamily="50" charset="-128"/>
              </a:rPr>
              <a:t>LINE NEWS</a:t>
            </a:r>
            <a:r>
              <a:rPr lang="ja-JP" altLang="en-US" sz="1600" b="1" dirty="0">
                <a:solidFill>
                  <a:schemeClr val="accent3"/>
                </a:solidFill>
                <a:latin typeface="メイリオ" panose="020B0604030504040204" pitchFamily="50" charset="-128"/>
                <a:ea typeface="メイリオ" panose="020B0604030504040204" pitchFamily="50" charset="-128"/>
              </a:rPr>
              <a:t>の</a:t>
            </a:r>
            <a:r>
              <a:rPr lang="en-US" altLang="ja-JP" sz="1600" b="1" dirty="0">
                <a:solidFill>
                  <a:schemeClr val="accent3"/>
                </a:solidFill>
                <a:latin typeface="メイリオ" panose="020B0604030504040204" pitchFamily="50" charset="-128"/>
                <a:ea typeface="メイリオ" panose="020B0604030504040204" pitchFamily="50" charset="-128"/>
              </a:rPr>
              <a:t>LINE</a:t>
            </a:r>
            <a:r>
              <a:rPr lang="ja-JP" altLang="en-US" sz="1600" b="1" dirty="0">
                <a:solidFill>
                  <a:schemeClr val="accent3"/>
                </a:solidFill>
                <a:latin typeface="メイリオ" panose="020B0604030504040204" pitchFamily="50" charset="-128"/>
                <a:ea typeface="メイリオ" panose="020B0604030504040204" pitchFamily="50" charset="-128"/>
              </a:rPr>
              <a:t>公式アカウントのリッチメッセージ「昼刊</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夕刊</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夜刊」内の画像、またはテキスト枠内から</a:t>
            </a:r>
            <a:endParaRPr lang="en-US" altLang="ja-JP" sz="1600" b="1" dirty="0">
              <a:solidFill>
                <a:schemeClr val="accent3"/>
              </a:solidFill>
              <a:latin typeface="メイリオ" panose="020B0604030504040204" pitchFamily="50" charset="-128"/>
              <a:ea typeface="メイリオ" panose="020B0604030504040204" pitchFamily="50" charset="-128"/>
            </a:endParaRPr>
          </a:p>
          <a:p>
            <a:pPr>
              <a:lnSpc>
                <a:spcPct val="150000"/>
              </a:lnSpc>
            </a:pPr>
            <a:r>
              <a:rPr lang="ja-JP" altLang="en-US" sz="1600" b="1" dirty="0">
                <a:solidFill>
                  <a:schemeClr val="accent3"/>
                </a:solidFill>
                <a:latin typeface="メイリオ" panose="020B0604030504040204" pitchFamily="50" charset="-128"/>
                <a:ea typeface="メイリオ" panose="020B0604030504040204" pitchFamily="50" charset="-128"/>
              </a:rPr>
              <a:t>オリジナルの記事に誘導します。</a:t>
            </a:r>
            <a:r>
              <a:rPr lang="en-US" altLang="ja-JP" sz="1600" b="1" dirty="0">
                <a:solidFill>
                  <a:schemeClr val="accent3"/>
                </a:solidFill>
                <a:latin typeface="メイリオ" panose="020B0604030504040204" pitchFamily="50" charset="-128"/>
                <a:ea typeface="メイリオ" panose="020B0604030504040204" pitchFamily="50" charset="-128"/>
              </a:rPr>
              <a:t>(</a:t>
            </a:r>
            <a:r>
              <a:rPr lang="ja-JP" altLang="en-US" sz="1600" b="1" dirty="0">
                <a:solidFill>
                  <a:schemeClr val="accent3"/>
                </a:solidFill>
                <a:latin typeface="メイリオ" panose="020B0604030504040204" pitchFamily="50" charset="-128"/>
                <a:ea typeface="メイリオ" panose="020B0604030504040204" pitchFamily="50" charset="-128"/>
              </a:rPr>
              <a:t>五輪関連のプロモーションはスポーツ関連と相性のよい「夜刊」を推奨</a:t>
            </a:r>
            <a:r>
              <a:rPr lang="en-US" altLang="ja-JP" sz="1600" b="1" dirty="0">
                <a:solidFill>
                  <a:schemeClr val="accent3"/>
                </a:solidFill>
                <a:latin typeface="メイリオ" panose="020B0604030504040204" pitchFamily="50" charset="-128"/>
                <a:ea typeface="メイリオ" panose="020B0604030504040204" pitchFamily="50" charset="-128"/>
              </a:rPr>
              <a:t>)</a:t>
            </a:r>
            <a:endParaRPr lang="ja-JP" altLang="en-US" sz="1600" b="1" dirty="0">
              <a:solidFill>
                <a:schemeClr val="accent3"/>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32735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01</a:t>
            </a:r>
          </a:p>
          <a:p>
            <a:endParaRPr lang="en-US" altLang="ja-JP" dirty="0"/>
          </a:p>
          <a:p>
            <a:endParaRPr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685490" y="3909679"/>
            <a:ext cx="4851711" cy="1412875"/>
          </a:xfrm>
        </p:spPr>
        <p:txBody>
          <a:bodyPr/>
          <a:lstStyle/>
          <a:p>
            <a:pPr algn="ctr">
              <a:lnSpc>
                <a:spcPct val="150000"/>
              </a:lnSpc>
            </a:pPr>
            <a:r>
              <a:rPr kumimoji="1" lang="ja-JP" altLang="en-US" sz="2400" b="1" dirty="0">
                <a:solidFill>
                  <a:srgbClr val="002060"/>
                </a:solidFill>
              </a:rPr>
              <a:t>パリ</a:t>
            </a:r>
            <a:r>
              <a:rPr lang="en-US" altLang="ja-JP" dirty="0">
                <a:solidFill>
                  <a:srgbClr val="002060"/>
                </a:solidFill>
              </a:rPr>
              <a:t>2024</a:t>
            </a:r>
            <a:r>
              <a:rPr kumimoji="1" lang="ja-JP" altLang="en-US" sz="2400" b="1" dirty="0">
                <a:solidFill>
                  <a:srgbClr val="002060"/>
                </a:solidFill>
              </a:rPr>
              <a:t>プロモーション　</a:t>
            </a:r>
            <a:endParaRPr kumimoji="1" lang="en-US" altLang="ja-JP" sz="2400" b="1" dirty="0">
              <a:solidFill>
                <a:srgbClr val="002060"/>
              </a:solidFill>
            </a:endParaRPr>
          </a:p>
          <a:p>
            <a:pPr algn="ctr">
              <a:lnSpc>
                <a:spcPct val="150000"/>
              </a:lnSpc>
            </a:pPr>
            <a:r>
              <a:rPr kumimoji="1" lang="ja-JP" altLang="en-US" sz="2400" b="1" dirty="0">
                <a:solidFill>
                  <a:srgbClr val="002060"/>
                </a:solidFill>
              </a:rPr>
              <a:t>推奨広告商品一覧</a:t>
            </a:r>
          </a:p>
          <a:p>
            <a:pPr algn="ctr">
              <a:lnSpc>
                <a:spcPct val="150000"/>
              </a:lnSpc>
            </a:pPr>
            <a:endParaRPr kumimoji="1" lang="ja-JP" altLang="en-US" sz="2400" b="1" dirty="0">
              <a:solidFill>
                <a:srgbClr val="002060"/>
              </a:solidFill>
            </a:endParaRPr>
          </a:p>
        </p:txBody>
      </p:sp>
    </p:spTree>
    <p:extLst>
      <p:ext uri="{BB962C8B-B14F-4D97-AF65-F5344CB8AC3E}">
        <p14:creationId xmlns:p14="http://schemas.microsoft.com/office/powerpoint/2010/main" val="12719797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C239515-3FDD-EB4E-475B-6E0C77332BBD}"/>
              </a:ext>
            </a:extLst>
          </p:cNvPr>
          <p:cNvSpPr>
            <a:spLocks noGrp="1"/>
          </p:cNvSpPr>
          <p:nvPr>
            <p:ph type="body" sz="quarter" idx="10"/>
          </p:nvPr>
        </p:nvSpPr>
        <p:spPr>
          <a:xfrm>
            <a:off x="479425" y="252000"/>
            <a:ext cx="8640911" cy="335028"/>
          </a:xfrm>
        </p:spPr>
        <p:txBody>
          <a:bodyPr/>
          <a:lstStyle/>
          <a:p>
            <a:r>
              <a:rPr lang="en-US" altLang="ja-JP" dirty="0"/>
              <a:t>【</a:t>
            </a:r>
            <a:r>
              <a:rPr lang="ja-JP" altLang="en-US" dirty="0"/>
              <a:t>ユースケース</a:t>
            </a:r>
            <a:r>
              <a:rPr lang="en-US" altLang="ja-JP" dirty="0"/>
              <a:t>】 </a:t>
            </a:r>
            <a:r>
              <a:rPr kumimoji="1" lang="en-US" altLang="ja-JP" dirty="0"/>
              <a:t>LINE NEWS DIGEST Spot </a:t>
            </a:r>
            <a:endParaRPr kumimoji="1" lang="ja-JP" altLang="en-US" dirty="0"/>
          </a:p>
        </p:txBody>
      </p:sp>
      <p:sp>
        <p:nvSpPr>
          <p:cNvPr id="3" name="テキスト ボックス 2">
            <a:extLst>
              <a:ext uri="{FF2B5EF4-FFF2-40B4-BE49-F238E27FC236}">
                <a16:creationId xmlns:a16="http://schemas.microsoft.com/office/drawing/2014/main" id="{F311719D-7F73-E889-72E9-E876C41CB1C3}"/>
              </a:ext>
            </a:extLst>
          </p:cNvPr>
          <p:cNvSpPr txBox="1"/>
          <p:nvPr/>
        </p:nvSpPr>
        <p:spPr>
          <a:xfrm>
            <a:off x="6244856" y="2423377"/>
            <a:ext cx="5584255" cy="4035348"/>
          </a:xfrm>
          <a:prstGeom prst="rect">
            <a:avLst/>
          </a:prstGeom>
          <a:solidFill>
            <a:schemeClr val="bg1">
              <a:lumMod val="95000"/>
            </a:schemeClr>
          </a:solidFill>
          <a:ln>
            <a:noFill/>
          </a:ln>
          <a:effectLst>
            <a:outerShdw dist="25400" dir="2700000" algn="tl" rotWithShape="0">
              <a:schemeClr val="tx1">
                <a:alpha val="40000"/>
              </a:schemeClr>
            </a:outerShdw>
          </a:effectLst>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 name="テキスト ボックス 3">
            <a:extLst>
              <a:ext uri="{FF2B5EF4-FFF2-40B4-BE49-F238E27FC236}">
                <a16:creationId xmlns:a16="http://schemas.microsoft.com/office/drawing/2014/main" id="{B59289CA-360C-5F1C-9F0C-7AC3D56465A9}"/>
              </a:ext>
            </a:extLst>
          </p:cNvPr>
          <p:cNvSpPr txBox="1"/>
          <p:nvPr/>
        </p:nvSpPr>
        <p:spPr>
          <a:xfrm>
            <a:off x="653214" y="2428647"/>
            <a:ext cx="5301019" cy="4035348"/>
          </a:xfrm>
          <a:prstGeom prst="rect">
            <a:avLst/>
          </a:prstGeom>
          <a:solidFill>
            <a:schemeClr val="bg1">
              <a:lumMod val="95000"/>
            </a:schemeClr>
          </a:solidFill>
          <a:ln>
            <a:noFill/>
          </a:ln>
          <a:effectLst>
            <a:outerShdw dist="25400" dir="2700000" algn="tl" rotWithShape="0">
              <a:schemeClr val="tx1">
                <a:alpha val="40000"/>
              </a:schemeClr>
            </a:outerShdw>
          </a:effectLst>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1" lang="ja-JP" altLang="en-US" sz="14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5" name="フリーフォーム 6">
            <a:extLst>
              <a:ext uri="{FF2B5EF4-FFF2-40B4-BE49-F238E27FC236}">
                <a16:creationId xmlns:a16="http://schemas.microsoft.com/office/drawing/2014/main" id="{98F46D58-12C9-DB0C-2A4D-B66395C07CD9}"/>
              </a:ext>
            </a:extLst>
          </p:cNvPr>
          <p:cNvSpPr/>
          <p:nvPr/>
        </p:nvSpPr>
        <p:spPr>
          <a:xfrm>
            <a:off x="992285" y="2069542"/>
            <a:ext cx="4621706" cy="560083"/>
          </a:xfrm>
          <a:custGeom>
            <a:avLst/>
            <a:gdLst>
              <a:gd name="connsiteX0" fmla="*/ 0 w 5323056"/>
              <a:gd name="connsiteY0" fmla="*/ 0 h 647989"/>
              <a:gd name="connsiteX1" fmla="*/ 5323056 w 5323056"/>
              <a:gd name="connsiteY1" fmla="*/ 0 h 647989"/>
              <a:gd name="connsiteX2" fmla="*/ 5323056 w 5323056"/>
              <a:gd name="connsiteY2" fmla="*/ 547297 h 647989"/>
              <a:gd name="connsiteX3" fmla="*/ 2719929 w 5323056"/>
              <a:gd name="connsiteY3" fmla="*/ 547297 h 647989"/>
              <a:gd name="connsiteX4" fmla="*/ 2661528 w 5323056"/>
              <a:gd name="connsiteY4" fmla="*/ 647989 h 647989"/>
              <a:gd name="connsiteX5" fmla="*/ 2603127 w 5323056"/>
              <a:gd name="connsiteY5" fmla="*/ 547297 h 647989"/>
              <a:gd name="connsiteX6" fmla="*/ 0 w 5323056"/>
              <a:gd name="connsiteY6" fmla="*/ 547297 h 64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056" h="647989">
                <a:moveTo>
                  <a:pt x="0" y="0"/>
                </a:moveTo>
                <a:lnTo>
                  <a:pt x="5323056" y="0"/>
                </a:lnTo>
                <a:lnTo>
                  <a:pt x="5323056" y="547297"/>
                </a:lnTo>
                <a:lnTo>
                  <a:pt x="2719929" y="547297"/>
                </a:lnTo>
                <a:lnTo>
                  <a:pt x="2661528" y="647989"/>
                </a:lnTo>
                <a:lnTo>
                  <a:pt x="2603127" y="547297"/>
                </a:lnTo>
                <a:lnTo>
                  <a:pt x="0" y="547297"/>
                </a:lnTo>
                <a:close/>
              </a:path>
            </a:pathLst>
          </a:custGeom>
          <a:solidFill>
            <a:schemeClr val="bg1"/>
          </a:solidFill>
          <a:ln w="22225">
            <a:solidFill>
              <a:schemeClr val="tx2"/>
            </a:solidFill>
            <a:round/>
          </a:ln>
        </p:spPr>
        <p:style>
          <a:lnRef idx="2">
            <a:schemeClr val="accent1">
              <a:shade val="15000"/>
            </a:schemeClr>
          </a:lnRef>
          <a:fillRef idx="1">
            <a:schemeClr val="accent1"/>
          </a:fillRef>
          <a:effectRef idx="0">
            <a:schemeClr val="accent1"/>
          </a:effectRef>
          <a:fontRef idx="minor">
            <a:schemeClr val="lt1"/>
          </a:fontRef>
        </p:style>
        <p:txBody>
          <a:bodyPr wrap="square" tIns="0" bIns="72000" rtlCol="0" anchor="ctr">
            <a:noAutofit/>
          </a:bodyPr>
          <a:lstStyle/>
          <a:p>
            <a:pPr algn="ctr"/>
            <a:r>
              <a:rPr kumimoji="1" lang="ja-JP" altLang="en-US" sz="14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ユースケース</a:t>
            </a:r>
            <a:endParaRPr kumimoji="1" lang="ja-JP" altLang="en-US" sz="1200" dirty="0">
              <a:solidFill>
                <a:schemeClr val="tx2"/>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DC26C7F0-E779-0A1F-BF5C-ADA46D382249}"/>
              </a:ext>
            </a:extLst>
          </p:cNvPr>
          <p:cNvSpPr txBox="1"/>
          <p:nvPr/>
        </p:nvSpPr>
        <p:spPr>
          <a:xfrm>
            <a:off x="590517" y="1109888"/>
            <a:ext cx="11233149" cy="707886"/>
          </a:xfrm>
          <a:prstGeom prst="rect">
            <a:avLst/>
          </a:prstGeom>
          <a:noFill/>
        </p:spPr>
        <p:txBody>
          <a:bodyPr wrap="square" lIns="0" tIns="0" rIns="0" bIns="0" rtlCol="0">
            <a:spAutoFit/>
          </a:bodyPr>
          <a:lstStyle/>
          <a:p>
            <a:pPr>
              <a:lnSpc>
                <a:spcPct val="150000"/>
              </a:lnSpc>
            </a:pPr>
            <a:r>
              <a:rPr lang="en-US" altLang="ja-JP" sz="1600" b="1" dirty="0">
                <a:solidFill>
                  <a:schemeClr val="accent3"/>
                </a:solidFill>
                <a:latin typeface="メイリオ" panose="020B0604030504040204" pitchFamily="50" charset="-128"/>
                <a:ea typeface="メイリオ" panose="020B0604030504040204" pitchFamily="50" charset="-128"/>
              </a:rPr>
              <a:t>LINE</a:t>
            </a:r>
            <a:r>
              <a:rPr lang="ja-JP" altLang="en-US" sz="1600" b="1" dirty="0">
                <a:solidFill>
                  <a:schemeClr val="accent3"/>
                </a:solidFill>
                <a:latin typeface="メイリオ" panose="020B0604030504040204" pitchFamily="50" charset="-128"/>
                <a:ea typeface="メイリオ" panose="020B0604030504040204" pitchFamily="50" charset="-128"/>
              </a:rPr>
              <a:t> </a:t>
            </a:r>
            <a:r>
              <a:rPr lang="en-US" altLang="ja-JP" sz="1600" b="1" dirty="0">
                <a:solidFill>
                  <a:schemeClr val="accent3"/>
                </a:solidFill>
                <a:latin typeface="メイリオ" panose="020B0604030504040204" pitchFamily="50" charset="-128"/>
                <a:ea typeface="メイリオ" panose="020B0604030504040204" pitchFamily="50" charset="-128"/>
              </a:rPr>
              <a:t>NEWS</a:t>
            </a:r>
            <a:r>
              <a:rPr lang="ja-JP" altLang="en-US" sz="1600" b="1" dirty="0">
                <a:solidFill>
                  <a:schemeClr val="accent3"/>
                </a:solidFill>
                <a:latin typeface="メイリオ" panose="020B0604030504040204" pitchFamily="50" charset="-128"/>
                <a:ea typeface="メイリオ" panose="020B0604030504040204" pitchFamily="50" charset="-128"/>
              </a:rPr>
              <a:t>のトピックスの一つとしてオリジナル記事で伝えたい内容をユーザーに届けられるため</a:t>
            </a:r>
            <a:endParaRPr lang="en-US" altLang="ja-JP" sz="1600" b="1" dirty="0">
              <a:solidFill>
                <a:schemeClr val="accent3"/>
              </a:solidFill>
              <a:latin typeface="メイリオ" panose="020B0604030504040204" pitchFamily="50" charset="-128"/>
              <a:ea typeface="メイリオ" panose="020B0604030504040204" pitchFamily="50" charset="-128"/>
            </a:endParaRPr>
          </a:p>
          <a:p>
            <a:pPr>
              <a:lnSpc>
                <a:spcPct val="150000"/>
              </a:lnSpc>
            </a:pPr>
            <a:r>
              <a:rPr lang="ja-JP" altLang="en-US" sz="1600" b="1" dirty="0">
                <a:solidFill>
                  <a:schemeClr val="accent3"/>
                </a:solidFill>
                <a:latin typeface="メイリオ" panose="020B0604030504040204" pitchFamily="50" charset="-128"/>
                <a:ea typeface="メイリオ" panose="020B0604030504040204" pitchFamily="50" charset="-128"/>
              </a:rPr>
              <a:t>五輪にまつわるストーリーとプロモーションの相乗効果で認知を刷り込ませることが可能です。</a:t>
            </a:r>
            <a:endParaRPr lang="en-US" altLang="ja-JP" sz="1600" b="1" dirty="0">
              <a:solidFill>
                <a:schemeClr val="accent3"/>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85B3BE84-BAB1-6835-EF59-032A7D1ADC16}"/>
              </a:ext>
            </a:extLst>
          </p:cNvPr>
          <p:cNvSpPr txBox="1"/>
          <p:nvPr/>
        </p:nvSpPr>
        <p:spPr>
          <a:xfrm>
            <a:off x="1089828" y="2786138"/>
            <a:ext cx="4552516" cy="646331"/>
          </a:xfrm>
          <a:prstGeom prst="rect">
            <a:avLst/>
          </a:prstGeom>
          <a:noFill/>
        </p:spPr>
        <p:txBody>
          <a:bodyPr wrap="square" rtlCol="0">
            <a:spAutoFit/>
          </a:bodyPr>
          <a:lstStyle/>
          <a:p>
            <a:pPr algn="ctr"/>
            <a:r>
              <a:rPr lang="ja-JP" altLang="en-US" sz="3600" b="1" dirty="0">
                <a:solidFill>
                  <a:srgbClr val="002060"/>
                </a:solidFill>
              </a:rPr>
              <a:t>五輪関連の</a:t>
            </a:r>
            <a:r>
              <a:rPr kumimoji="1" lang="ja-JP" altLang="en-US" sz="3600" b="1" dirty="0">
                <a:solidFill>
                  <a:srgbClr val="002060"/>
                </a:solidFill>
              </a:rPr>
              <a:t>新情報</a:t>
            </a:r>
          </a:p>
        </p:txBody>
      </p:sp>
      <p:sp>
        <p:nvSpPr>
          <p:cNvPr id="8" name="テキスト ボックス 7">
            <a:extLst>
              <a:ext uri="{FF2B5EF4-FFF2-40B4-BE49-F238E27FC236}">
                <a16:creationId xmlns:a16="http://schemas.microsoft.com/office/drawing/2014/main" id="{73A62DEC-EEF1-A6C5-B734-AEA424CA8B85}"/>
              </a:ext>
            </a:extLst>
          </p:cNvPr>
          <p:cNvSpPr txBox="1"/>
          <p:nvPr/>
        </p:nvSpPr>
        <p:spPr>
          <a:xfrm>
            <a:off x="7004701" y="2764480"/>
            <a:ext cx="4209103" cy="646331"/>
          </a:xfrm>
          <a:prstGeom prst="rect">
            <a:avLst/>
          </a:prstGeom>
          <a:noFill/>
        </p:spPr>
        <p:txBody>
          <a:bodyPr wrap="square" rtlCol="0">
            <a:spAutoFit/>
          </a:bodyPr>
          <a:lstStyle/>
          <a:p>
            <a:pPr algn="ctr"/>
            <a:r>
              <a:rPr kumimoji="1" lang="ja-JP" altLang="en-US" sz="3600" b="1" dirty="0">
                <a:solidFill>
                  <a:srgbClr val="002060"/>
                </a:solidFill>
              </a:rPr>
              <a:t>話題性の高い試合</a:t>
            </a:r>
          </a:p>
        </p:txBody>
      </p:sp>
      <p:sp>
        <p:nvSpPr>
          <p:cNvPr id="9" name="テキスト ボックス 8">
            <a:extLst>
              <a:ext uri="{FF2B5EF4-FFF2-40B4-BE49-F238E27FC236}">
                <a16:creationId xmlns:a16="http://schemas.microsoft.com/office/drawing/2014/main" id="{C83933DF-3B71-B5C9-D868-84B1A47F2727}"/>
              </a:ext>
            </a:extLst>
          </p:cNvPr>
          <p:cNvSpPr txBox="1"/>
          <p:nvPr/>
        </p:nvSpPr>
        <p:spPr>
          <a:xfrm>
            <a:off x="852512" y="5129371"/>
            <a:ext cx="4967895" cy="1109214"/>
          </a:xfrm>
          <a:prstGeom prst="rect">
            <a:avLst/>
          </a:prstGeom>
          <a:noFill/>
        </p:spPr>
        <p:txBody>
          <a:bodyPr wrap="square" rtlCol="0">
            <a:spAutoFit/>
          </a:bodyPr>
          <a:lstStyle/>
          <a:p>
            <a:pPr algn="ctr">
              <a:lnSpc>
                <a:spcPct val="120000"/>
              </a:lnSpc>
            </a:pPr>
            <a:r>
              <a:rPr lang="ja-JP" altLang="en-US" sz="1400" dirty="0">
                <a:solidFill>
                  <a:schemeClr val="tx1">
                    <a:lumMod val="75000"/>
                    <a:lumOff val="25000"/>
                  </a:schemeClr>
                </a:solidFill>
              </a:rPr>
              <a:t>五輪に関するニュース性・話題性の高い新たな情報を</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ニュース記事としてユーザーに読み込ませることで</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認知を高めると同時に理解を促進させる</a:t>
            </a:r>
            <a:endParaRPr lang="en-US" altLang="ja-JP" sz="1400" dirty="0">
              <a:solidFill>
                <a:schemeClr val="tx1">
                  <a:lumMod val="75000"/>
                  <a:lumOff val="25000"/>
                </a:schemeClr>
              </a:solidFill>
            </a:endParaRPr>
          </a:p>
          <a:p>
            <a:pPr algn="ctr">
              <a:lnSpc>
                <a:spcPct val="120000"/>
              </a:lnSpc>
            </a:pPr>
            <a:endParaRPr lang="en-US" altLang="ja-JP" sz="1400" dirty="0">
              <a:solidFill>
                <a:schemeClr val="tx1">
                  <a:lumMod val="75000"/>
                  <a:lumOff val="25000"/>
                </a:schemeClr>
              </a:solidFill>
            </a:endParaRPr>
          </a:p>
        </p:txBody>
      </p:sp>
      <p:sp>
        <p:nvSpPr>
          <p:cNvPr id="10" name="テキスト ボックス 9">
            <a:extLst>
              <a:ext uri="{FF2B5EF4-FFF2-40B4-BE49-F238E27FC236}">
                <a16:creationId xmlns:a16="http://schemas.microsoft.com/office/drawing/2014/main" id="{A218914A-C260-4D4B-6AA8-BE0D31807D24}"/>
              </a:ext>
            </a:extLst>
          </p:cNvPr>
          <p:cNvSpPr txBox="1"/>
          <p:nvPr/>
        </p:nvSpPr>
        <p:spPr>
          <a:xfrm>
            <a:off x="1027383" y="3390416"/>
            <a:ext cx="4844027" cy="888705"/>
          </a:xfrm>
          <a:prstGeom prst="rect">
            <a:avLst/>
          </a:prstGeom>
          <a:noFill/>
        </p:spPr>
        <p:txBody>
          <a:bodyPr wrap="square" rtlCol="0">
            <a:spAutoFit/>
          </a:bodyPr>
          <a:lstStyle/>
          <a:p>
            <a:pPr algn="ctr">
              <a:lnSpc>
                <a:spcPct val="150000"/>
              </a:lnSpc>
            </a:pPr>
            <a:r>
              <a:rPr lang="ja-JP" altLang="en-US" b="1" dirty="0">
                <a:solidFill>
                  <a:srgbClr val="002060"/>
                </a:solidFill>
              </a:rPr>
              <a:t>五輪に関するキャンペーンや新商品リリースをニュース記事として伝えたい</a:t>
            </a:r>
            <a:endParaRPr lang="en-US" altLang="ja-JP" b="1" dirty="0">
              <a:solidFill>
                <a:srgbClr val="002060"/>
              </a:solidFill>
            </a:endParaRPr>
          </a:p>
        </p:txBody>
      </p:sp>
      <p:sp>
        <p:nvSpPr>
          <p:cNvPr id="11" name="テキスト ボックス 10">
            <a:extLst>
              <a:ext uri="{FF2B5EF4-FFF2-40B4-BE49-F238E27FC236}">
                <a16:creationId xmlns:a16="http://schemas.microsoft.com/office/drawing/2014/main" id="{F6E0BAF9-1E6B-F3B5-0BE7-31A3AE7A172D}"/>
              </a:ext>
            </a:extLst>
          </p:cNvPr>
          <p:cNvSpPr txBox="1"/>
          <p:nvPr/>
        </p:nvSpPr>
        <p:spPr>
          <a:xfrm>
            <a:off x="6783572" y="3353386"/>
            <a:ext cx="4837048" cy="888705"/>
          </a:xfrm>
          <a:prstGeom prst="rect">
            <a:avLst/>
          </a:prstGeom>
          <a:noFill/>
        </p:spPr>
        <p:txBody>
          <a:bodyPr wrap="square" rtlCol="0">
            <a:spAutoFit/>
          </a:bodyPr>
          <a:lstStyle/>
          <a:p>
            <a:pPr algn="ctr">
              <a:lnSpc>
                <a:spcPct val="150000"/>
              </a:lnSpc>
            </a:pPr>
            <a:r>
              <a:rPr lang="ja-JP" altLang="en-US" b="1" dirty="0">
                <a:solidFill>
                  <a:srgbClr val="002060"/>
                </a:solidFill>
              </a:rPr>
              <a:t>話題性がある情報と商材の相乗効果で</a:t>
            </a:r>
            <a:endParaRPr lang="en-US" altLang="ja-JP" b="1" dirty="0">
              <a:solidFill>
                <a:srgbClr val="002060"/>
              </a:solidFill>
            </a:endParaRPr>
          </a:p>
          <a:p>
            <a:pPr algn="ctr">
              <a:lnSpc>
                <a:spcPct val="150000"/>
              </a:lnSpc>
            </a:pPr>
            <a:r>
              <a:rPr lang="ja-JP" altLang="en-US" b="1" dirty="0">
                <a:solidFill>
                  <a:srgbClr val="002060"/>
                </a:solidFill>
              </a:rPr>
              <a:t>ユーザーの興味喚起</a:t>
            </a:r>
            <a:endParaRPr lang="en-US" altLang="ja-JP" b="1" dirty="0">
              <a:solidFill>
                <a:srgbClr val="002060"/>
              </a:solidFill>
            </a:endParaRPr>
          </a:p>
        </p:txBody>
      </p:sp>
      <p:cxnSp>
        <p:nvCxnSpPr>
          <p:cNvPr id="12" name="直線コネクタ 11">
            <a:extLst>
              <a:ext uri="{FF2B5EF4-FFF2-40B4-BE49-F238E27FC236}">
                <a16:creationId xmlns:a16="http://schemas.microsoft.com/office/drawing/2014/main" id="{46F56BF6-2DA7-60B2-97EB-D75AE9152897}"/>
              </a:ext>
            </a:extLst>
          </p:cNvPr>
          <p:cNvCxnSpPr>
            <a:cxnSpLocks/>
          </p:cNvCxnSpPr>
          <p:nvPr/>
        </p:nvCxnSpPr>
        <p:spPr>
          <a:xfrm>
            <a:off x="1572247" y="4295452"/>
            <a:ext cx="3276200" cy="0"/>
          </a:xfrm>
          <a:prstGeom prst="line">
            <a:avLst/>
          </a:prstGeom>
          <a:ln w="12700" cap="rnd">
            <a:solidFill>
              <a:srgbClr val="002060"/>
            </a:solidFill>
            <a:round/>
          </a:ln>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FF72F28B-4A5D-E5A6-3AB9-706C8DCEAE6F}"/>
              </a:ext>
            </a:extLst>
          </p:cNvPr>
          <p:cNvSpPr txBox="1"/>
          <p:nvPr/>
        </p:nvSpPr>
        <p:spPr>
          <a:xfrm>
            <a:off x="6663068" y="5151105"/>
            <a:ext cx="4997303" cy="850682"/>
          </a:xfrm>
          <a:prstGeom prst="rect">
            <a:avLst/>
          </a:prstGeom>
          <a:noFill/>
        </p:spPr>
        <p:txBody>
          <a:bodyPr wrap="square" rtlCol="0">
            <a:spAutoFit/>
          </a:bodyPr>
          <a:lstStyle/>
          <a:p>
            <a:pPr algn="ctr">
              <a:lnSpc>
                <a:spcPct val="120000"/>
              </a:lnSpc>
            </a:pPr>
            <a:r>
              <a:rPr lang="ja-JP" altLang="en-US" sz="1400" dirty="0">
                <a:solidFill>
                  <a:schemeClr val="tx1">
                    <a:lumMod val="75000"/>
                    <a:lumOff val="25000"/>
                  </a:schemeClr>
                </a:solidFill>
              </a:rPr>
              <a:t>協賛している選手の応援ストーリーなど</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高まるユーザーの五輪への興味にあわせて</a:t>
            </a:r>
            <a:endParaRPr lang="en-US" altLang="ja-JP" sz="1400" dirty="0">
              <a:solidFill>
                <a:schemeClr val="tx1">
                  <a:lumMod val="75000"/>
                  <a:lumOff val="25000"/>
                </a:schemeClr>
              </a:solidFill>
            </a:endParaRPr>
          </a:p>
          <a:p>
            <a:pPr algn="ctr">
              <a:lnSpc>
                <a:spcPct val="120000"/>
              </a:lnSpc>
            </a:pPr>
            <a:r>
              <a:rPr lang="ja-JP" altLang="en-US" sz="1400" dirty="0">
                <a:solidFill>
                  <a:schemeClr val="tx1">
                    <a:lumMod val="75000"/>
                    <a:lumOff val="25000"/>
                  </a:schemeClr>
                </a:solidFill>
              </a:rPr>
              <a:t>話題性のある情報を発信し興味を喚起させる</a:t>
            </a:r>
            <a:endParaRPr lang="en-US" altLang="ja-JP" sz="1400" dirty="0">
              <a:solidFill>
                <a:schemeClr val="tx1">
                  <a:lumMod val="75000"/>
                  <a:lumOff val="25000"/>
                </a:schemeClr>
              </a:solidFill>
            </a:endParaRPr>
          </a:p>
        </p:txBody>
      </p:sp>
      <p:sp>
        <p:nvSpPr>
          <p:cNvPr id="14" name="フリーフォーム 6">
            <a:extLst>
              <a:ext uri="{FF2B5EF4-FFF2-40B4-BE49-F238E27FC236}">
                <a16:creationId xmlns:a16="http://schemas.microsoft.com/office/drawing/2014/main" id="{03318BA7-B940-2E9B-62DC-3F7CA40F8668}"/>
              </a:ext>
            </a:extLst>
          </p:cNvPr>
          <p:cNvSpPr/>
          <p:nvPr/>
        </p:nvSpPr>
        <p:spPr>
          <a:xfrm>
            <a:off x="6765764" y="2080174"/>
            <a:ext cx="4621706" cy="560083"/>
          </a:xfrm>
          <a:custGeom>
            <a:avLst/>
            <a:gdLst>
              <a:gd name="connsiteX0" fmla="*/ 0 w 5323056"/>
              <a:gd name="connsiteY0" fmla="*/ 0 h 647989"/>
              <a:gd name="connsiteX1" fmla="*/ 5323056 w 5323056"/>
              <a:gd name="connsiteY1" fmla="*/ 0 h 647989"/>
              <a:gd name="connsiteX2" fmla="*/ 5323056 w 5323056"/>
              <a:gd name="connsiteY2" fmla="*/ 547297 h 647989"/>
              <a:gd name="connsiteX3" fmla="*/ 2719929 w 5323056"/>
              <a:gd name="connsiteY3" fmla="*/ 547297 h 647989"/>
              <a:gd name="connsiteX4" fmla="*/ 2661528 w 5323056"/>
              <a:gd name="connsiteY4" fmla="*/ 647989 h 647989"/>
              <a:gd name="connsiteX5" fmla="*/ 2603127 w 5323056"/>
              <a:gd name="connsiteY5" fmla="*/ 547297 h 647989"/>
              <a:gd name="connsiteX6" fmla="*/ 0 w 5323056"/>
              <a:gd name="connsiteY6" fmla="*/ 547297 h 64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3056" h="647989">
                <a:moveTo>
                  <a:pt x="0" y="0"/>
                </a:moveTo>
                <a:lnTo>
                  <a:pt x="5323056" y="0"/>
                </a:lnTo>
                <a:lnTo>
                  <a:pt x="5323056" y="547297"/>
                </a:lnTo>
                <a:lnTo>
                  <a:pt x="2719929" y="547297"/>
                </a:lnTo>
                <a:lnTo>
                  <a:pt x="2661528" y="647989"/>
                </a:lnTo>
                <a:lnTo>
                  <a:pt x="2603127" y="547297"/>
                </a:lnTo>
                <a:lnTo>
                  <a:pt x="0" y="547297"/>
                </a:lnTo>
                <a:close/>
              </a:path>
            </a:pathLst>
          </a:custGeom>
          <a:solidFill>
            <a:schemeClr val="bg1"/>
          </a:solidFill>
          <a:ln w="22225">
            <a:solidFill>
              <a:schemeClr val="tx2"/>
            </a:solidFill>
            <a:round/>
          </a:ln>
        </p:spPr>
        <p:style>
          <a:lnRef idx="2">
            <a:schemeClr val="accent1">
              <a:shade val="15000"/>
            </a:schemeClr>
          </a:lnRef>
          <a:fillRef idx="1">
            <a:schemeClr val="accent1"/>
          </a:fillRef>
          <a:effectRef idx="0">
            <a:schemeClr val="accent1"/>
          </a:effectRef>
          <a:fontRef idx="minor">
            <a:schemeClr val="lt1"/>
          </a:fontRef>
        </p:style>
        <p:txBody>
          <a:bodyPr wrap="square" tIns="0" bIns="72000" rtlCol="0" anchor="ctr">
            <a:noAutofit/>
          </a:bodyPr>
          <a:lstStyle/>
          <a:p>
            <a:pPr algn="ctr"/>
            <a:r>
              <a:rPr kumimoji="1" lang="ja-JP" altLang="en-US" sz="14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ユースケース</a:t>
            </a:r>
            <a:endParaRPr kumimoji="1" lang="ja-JP" altLang="en-US" sz="1200" dirty="0">
              <a:solidFill>
                <a:schemeClr val="tx2"/>
              </a:solidFill>
              <a:latin typeface="Meiryo" panose="020B0604030504040204" pitchFamily="34" charset="-128"/>
              <a:ea typeface="Meiryo" panose="020B0604030504040204" pitchFamily="34" charset="-128"/>
            </a:endParaRPr>
          </a:p>
        </p:txBody>
      </p:sp>
      <p:cxnSp>
        <p:nvCxnSpPr>
          <p:cNvPr id="15" name="直線コネクタ 14">
            <a:extLst>
              <a:ext uri="{FF2B5EF4-FFF2-40B4-BE49-F238E27FC236}">
                <a16:creationId xmlns:a16="http://schemas.microsoft.com/office/drawing/2014/main" id="{7F1A06FD-9C38-B8CE-7F0E-90A243B0A023}"/>
              </a:ext>
            </a:extLst>
          </p:cNvPr>
          <p:cNvCxnSpPr>
            <a:cxnSpLocks/>
          </p:cNvCxnSpPr>
          <p:nvPr/>
        </p:nvCxnSpPr>
        <p:spPr>
          <a:xfrm>
            <a:off x="7508759" y="4291908"/>
            <a:ext cx="3276200" cy="0"/>
          </a:xfrm>
          <a:prstGeom prst="line">
            <a:avLst/>
          </a:prstGeom>
          <a:ln w="12700" cap="rnd">
            <a:solidFill>
              <a:srgbClr val="002060"/>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234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DC48E91-4C46-B95E-B50D-58256C285D81}"/>
              </a:ext>
            </a:extLst>
          </p:cNvPr>
          <p:cNvSpPr>
            <a:spLocks noGrp="1"/>
          </p:cNvSpPr>
          <p:nvPr>
            <p:ph type="body" sz="quarter" idx="10"/>
          </p:nvPr>
        </p:nvSpPr>
        <p:spPr>
          <a:xfrm>
            <a:off x="479425" y="252000"/>
            <a:ext cx="8640911" cy="335028"/>
          </a:xfrm>
        </p:spPr>
        <p:txBody>
          <a:bodyPr/>
          <a:lstStyle/>
          <a:p>
            <a:r>
              <a:rPr kumimoji="1" lang="en-US" altLang="ja-JP" dirty="0">
                <a:latin typeface="+mn-ea"/>
                <a:ea typeface="+mn-ea"/>
              </a:rPr>
              <a:t>【</a:t>
            </a:r>
            <a:r>
              <a:rPr lang="ja-JP" altLang="en-US" dirty="0">
                <a:latin typeface="+mn-ea"/>
                <a:ea typeface="+mn-ea"/>
              </a:rPr>
              <a:t>商品詳細</a:t>
            </a:r>
            <a:r>
              <a:rPr kumimoji="1" lang="en-US" altLang="ja-JP" dirty="0">
                <a:latin typeface="+mn-ea"/>
                <a:ea typeface="+mn-ea"/>
              </a:rPr>
              <a:t>】</a:t>
            </a:r>
            <a:r>
              <a:rPr lang="en-US" altLang="ja-JP" dirty="0">
                <a:latin typeface="+mn-ea"/>
                <a:ea typeface="+mn-ea"/>
              </a:rPr>
              <a:t> </a:t>
            </a:r>
            <a:r>
              <a:rPr kumimoji="1" lang="en-US" altLang="ja-JP" dirty="0">
                <a:latin typeface="+mn-ea"/>
                <a:ea typeface="+mn-ea"/>
              </a:rPr>
              <a:t>LINE NEWS DIGEST Spot </a:t>
            </a:r>
            <a:endParaRPr lang="en-US" altLang="ja-JP" dirty="0">
              <a:latin typeface="+mn-ea"/>
              <a:ea typeface="+mn-ea"/>
            </a:endParaRPr>
          </a:p>
        </p:txBody>
      </p:sp>
      <p:pic>
        <p:nvPicPr>
          <p:cNvPr id="3" name="図 2" descr="グラフィカル ユーザー インターフェイス, Web サイト&#10;&#10;自動的に生成された説明">
            <a:extLst>
              <a:ext uri="{FF2B5EF4-FFF2-40B4-BE49-F238E27FC236}">
                <a16:creationId xmlns:a16="http://schemas.microsoft.com/office/drawing/2014/main" id="{591691A0-2B28-26D2-F3BE-914BB001292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94957" y="1241670"/>
            <a:ext cx="1456376" cy="2888128"/>
          </a:xfrm>
          <a:prstGeom prst="rect">
            <a:avLst/>
          </a:prstGeom>
        </p:spPr>
      </p:pic>
      <p:sp>
        <p:nvSpPr>
          <p:cNvPr id="4" name="object 5">
            <a:extLst>
              <a:ext uri="{FF2B5EF4-FFF2-40B4-BE49-F238E27FC236}">
                <a16:creationId xmlns:a16="http://schemas.microsoft.com/office/drawing/2014/main" id="{39DD3262-DFE3-C50B-45C7-9B81E1CF85BD}"/>
              </a:ext>
            </a:extLst>
          </p:cNvPr>
          <p:cNvSpPr/>
          <p:nvPr/>
        </p:nvSpPr>
        <p:spPr>
          <a:xfrm>
            <a:off x="3121116" y="1241670"/>
            <a:ext cx="1449628" cy="2934055"/>
          </a:xfrm>
          <a:prstGeom prst="rect">
            <a:avLst/>
          </a:prstGeom>
          <a:blipFill>
            <a:blip r:embed="rId3" cstate="print"/>
            <a:stretch>
              <a:fillRect/>
            </a:stretch>
          </a:blipFill>
        </p:spPr>
        <p:txBody>
          <a:bodyPr wrap="square" lIns="0" tIns="0" rIns="0" bIns="0" rtlCol="0"/>
          <a:lstStyle/>
          <a:p>
            <a:endParaRPr dirty="0">
              <a:latin typeface="+mn-ea"/>
            </a:endParaRPr>
          </a:p>
        </p:txBody>
      </p:sp>
      <p:sp>
        <p:nvSpPr>
          <p:cNvPr id="5" name="object 6">
            <a:extLst>
              <a:ext uri="{FF2B5EF4-FFF2-40B4-BE49-F238E27FC236}">
                <a16:creationId xmlns:a16="http://schemas.microsoft.com/office/drawing/2014/main" id="{EB0C98CF-CBB9-F798-48FE-7109EFC4290A}"/>
              </a:ext>
            </a:extLst>
          </p:cNvPr>
          <p:cNvSpPr/>
          <p:nvPr/>
        </p:nvSpPr>
        <p:spPr>
          <a:xfrm>
            <a:off x="1494957" y="2719949"/>
            <a:ext cx="548005" cy="502920"/>
          </a:xfrm>
          <a:custGeom>
            <a:avLst/>
            <a:gdLst/>
            <a:ahLst/>
            <a:cxnLst/>
            <a:rect l="l" t="t" r="r" b="b"/>
            <a:pathLst>
              <a:path w="548005" h="502920">
                <a:moveTo>
                  <a:pt x="547535" y="502475"/>
                </a:moveTo>
                <a:lnTo>
                  <a:pt x="0" y="502475"/>
                </a:lnTo>
                <a:lnTo>
                  <a:pt x="0" y="0"/>
                </a:lnTo>
                <a:lnTo>
                  <a:pt x="547535" y="0"/>
                </a:lnTo>
                <a:lnTo>
                  <a:pt x="547535" y="502475"/>
                </a:lnTo>
                <a:close/>
              </a:path>
            </a:pathLst>
          </a:custGeom>
          <a:ln w="25400">
            <a:solidFill>
              <a:srgbClr val="00C21B"/>
            </a:solidFill>
          </a:ln>
        </p:spPr>
        <p:txBody>
          <a:bodyPr wrap="square" lIns="0" tIns="0" rIns="0" bIns="0" rtlCol="0"/>
          <a:lstStyle/>
          <a:p>
            <a:endParaRPr dirty="0">
              <a:latin typeface="+mn-ea"/>
            </a:endParaRPr>
          </a:p>
        </p:txBody>
      </p:sp>
      <p:sp>
        <p:nvSpPr>
          <p:cNvPr id="6" name="object 7">
            <a:extLst>
              <a:ext uri="{FF2B5EF4-FFF2-40B4-BE49-F238E27FC236}">
                <a16:creationId xmlns:a16="http://schemas.microsoft.com/office/drawing/2014/main" id="{92EB27E9-30F5-DA0B-D010-9E71995E44C6}"/>
              </a:ext>
            </a:extLst>
          </p:cNvPr>
          <p:cNvSpPr/>
          <p:nvPr/>
        </p:nvSpPr>
        <p:spPr>
          <a:xfrm>
            <a:off x="2042962" y="3556040"/>
            <a:ext cx="875030" cy="158458"/>
          </a:xfrm>
          <a:custGeom>
            <a:avLst/>
            <a:gdLst/>
            <a:ahLst/>
            <a:cxnLst/>
            <a:rect l="l" t="t" r="r" b="b"/>
            <a:pathLst>
              <a:path w="875030" h="195579">
                <a:moveTo>
                  <a:pt x="874509" y="195186"/>
                </a:moveTo>
                <a:lnTo>
                  <a:pt x="0" y="195186"/>
                </a:lnTo>
                <a:lnTo>
                  <a:pt x="0" y="0"/>
                </a:lnTo>
                <a:lnTo>
                  <a:pt x="874509" y="0"/>
                </a:lnTo>
                <a:lnTo>
                  <a:pt x="874509" y="195186"/>
                </a:lnTo>
                <a:close/>
              </a:path>
            </a:pathLst>
          </a:custGeom>
          <a:ln w="25400">
            <a:solidFill>
              <a:srgbClr val="00C21B"/>
            </a:solidFill>
          </a:ln>
        </p:spPr>
        <p:txBody>
          <a:bodyPr wrap="square" lIns="0" tIns="0" rIns="0" bIns="0" rtlCol="0"/>
          <a:lstStyle/>
          <a:p>
            <a:endParaRPr dirty="0">
              <a:latin typeface="+mn-ea"/>
            </a:endParaRPr>
          </a:p>
        </p:txBody>
      </p:sp>
      <p:sp>
        <p:nvSpPr>
          <p:cNvPr id="7" name="object 8">
            <a:extLst>
              <a:ext uri="{FF2B5EF4-FFF2-40B4-BE49-F238E27FC236}">
                <a16:creationId xmlns:a16="http://schemas.microsoft.com/office/drawing/2014/main" id="{001B2679-0FBE-1E64-B0FA-09A363DAA0C3}"/>
              </a:ext>
            </a:extLst>
          </p:cNvPr>
          <p:cNvSpPr/>
          <p:nvPr/>
        </p:nvSpPr>
        <p:spPr>
          <a:xfrm>
            <a:off x="3172338" y="4017039"/>
            <a:ext cx="875030" cy="121920"/>
          </a:xfrm>
          <a:custGeom>
            <a:avLst/>
            <a:gdLst/>
            <a:ahLst/>
            <a:cxnLst/>
            <a:rect l="l" t="t" r="r" b="b"/>
            <a:pathLst>
              <a:path w="875029" h="121920">
                <a:moveTo>
                  <a:pt x="874509" y="121627"/>
                </a:moveTo>
                <a:lnTo>
                  <a:pt x="0" y="121627"/>
                </a:lnTo>
                <a:lnTo>
                  <a:pt x="0" y="0"/>
                </a:lnTo>
                <a:lnTo>
                  <a:pt x="874509" y="0"/>
                </a:lnTo>
                <a:lnTo>
                  <a:pt x="874509" y="121627"/>
                </a:lnTo>
                <a:close/>
              </a:path>
            </a:pathLst>
          </a:custGeom>
          <a:ln w="25400">
            <a:solidFill>
              <a:srgbClr val="00C21B"/>
            </a:solidFill>
          </a:ln>
        </p:spPr>
        <p:txBody>
          <a:bodyPr wrap="square" lIns="0" tIns="0" rIns="0" bIns="0" rtlCol="0"/>
          <a:lstStyle/>
          <a:p>
            <a:endParaRPr dirty="0">
              <a:latin typeface="+mn-ea"/>
            </a:endParaRPr>
          </a:p>
        </p:txBody>
      </p:sp>
      <p:sp>
        <p:nvSpPr>
          <p:cNvPr id="8" name="object 9">
            <a:extLst>
              <a:ext uri="{FF2B5EF4-FFF2-40B4-BE49-F238E27FC236}">
                <a16:creationId xmlns:a16="http://schemas.microsoft.com/office/drawing/2014/main" id="{FCA122D0-8089-1AFA-8F93-72290AC321E0}"/>
              </a:ext>
            </a:extLst>
          </p:cNvPr>
          <p:cNvSpPr txBox="1"/>
          <p:nvPr/>
        </p:nvSpPr>
        <p:spPr>
          <a:xfrm>
            <a:off x="1469378" y="4509722"/>
            <a:ext cx="388620" cy="166712"/>
          </a:xfrm>
          <a:prstGeom prst="rect">
            <a:avLst/>
          </a:prstGeom>
        </p:spPr>
        <p:txBody>
          <a:bodyPr vert="horz" wrap="square" lIns="0" tIns="12700" rIns="0" bIns="0" rtlCol="0">
            <a:spAutoFit/>
          </a:bodyPr>
          <a:lstStyle/>
          <a:p>
            <a:pPr marL="12700">
              <a:spcBef>
                <a:spcPts val="100"/>
              </a:spcBef>
            </a:pPr>
            <a:r>
              <a:rPr sz="1000" b="1" spc="-50" dirty="0">
                <a:solidFill>
                  <a:srgbClr val="999999"/>
                </a:solidFill>
                <a:latin typeface="+mn-ea"/>
                <a:cs typeface="HiraMinProN-W6"/>
              </a:rPr>
              <a:t>平日枠</a:t>
            </a:r>
            <a:endParaRPr sz="1000" b="1" dirty="0">
              <a:latin typeface="+mn-ea"/>
              <a:cs typeface="HiraMinProN-W6"/>
            </a:endParaRPr>
          </a:p>
        </p:txBody>
      </p:sp>
      <p:sp>
        <p:nvSpPr>
          <p:cNvPr id="9" name="object 10">
            <a:extLst>
              <a:ext uri="{FF2B5EF4-FFF2-40B4-BE49-F238E27FC236}">
                <a16:creationId xmlns:a16="http://schemas.microsoft.com/office/drawing/2014/main" id="{7C66D883-E672-FDB9-1721-076C3D869DC0}"/>
              </a:ext>
            </a:extLst>
          </p:cNvPr>
          <p:cNvSpPr txBox="1"/>
          <p:nvPr/>
        </p:nvSpPr>
        <p:spPr>
          <a:xfrm>
            <a:off x="1476994" y="4694901"/>
            <a:ext cx="3008027" cy="474489"/>
          </a:xfrm>
          <a:prstGeom prst="rect">
            <a:avLst/>
          </a:prstGeom>
        </p:spPr>
        <p:txBody>
          <a:bodyPr vert="horz" wrap="square" lIns="0" tIns="12700" rIns="0" bIns="0" rtlCol="0">
            <a:spAutoFit/>
          </a:bodyPr>
          <a:lstStyle/>
          <a:p>
            <a:pPr marL="12700">
              <a:spcBef>
                <a:spcPts val="100"/>
              </a:spcBef>
            </a:pPr>
            <a:r>
              <a:rPr sz="3000" b="1" spc="355" dirty="0">
                <a:solidFill>
                  <a:srgbClr val="00B800"/>
                </a:solidFill>
                <a:latin typeface="+mn-ea"/>
                <a:cs typeface="HiraMinProN-W6"/>
              </a:rPr>
              <a:t>¥5,000,000</a:t>
            </a:r>
            <a:endParaRPr sz="3000" b="1" dirty="0">
              <a:latin typeface="+mn-ea"/>
              <a:cs typeface="HiraMinProN-W6"/>
            </a:endParaRPr>
          </a:p>
        </p:txBody>
      </p:sp>
      <p:sp>
        <p:nvSpPr>
          <p:cNvPr id="10" name="object 11">
            <a:extLst>
              <a:ext uri="{FF2B5EF4-FFF2-40B4-BE49-F238E27FC236}">
                <a16:creationId xmlns:a16="http://schemas.microsoft.com/office/drawing/2014/main" id="{1BFC46E4-A109-8005-7A99-5A291B7E7C2F}"/>
              </a:ext>
            </a:extLst>
          </p:cNvPr>
          <p:cNvSpPr txBox="1"/>
          <p:nvPr/>
        </p:nvSpPr>
        <p:spPr>
          <a:xfrm>
            <a:off x="4180220" y="4948900"/>
            <a:ext cx="533400" cy="166712"/>
          </a:xfrm>
          <a:prstGeom prst="rect">
            <a:avLst/>
          </a:prstGeom>
        </p:spPr>
        <p:txBody>
          <a:bodyPr vert="horz" wrap="square" lIns="0" tIns="12700" rIns="0" bIns="0" rtlCol="0">
            <a:spAutoFit/>
          </a:bodyPr>
          <a:lstStyle/>
          <a:p>
            <a:pPr marL="12700">
              <a:spcBef>
                <a:spcPts val="100"/>
              </a:spcBef>
            </a:pPr>
            <a:r>
              <a:rPr sz="1000" b="1" dirty="0">
                <a:solidFill>
                  <a:srgbClr val="00B800"/>
                </a:solidFill>
                <a:latin typeface="+mn-ea"/>
                <a:cs typeface="HiraMinProN-W6"/>
              </a:rPr>
              <a:t>（税別）</a:t>
            </a:r>
            <a:endParaRPr sz="1000" b="1" dirty="0">
              <a:latin typeface="+mn-ea"/>
              <a:cs typeface="HiraMinProN-W6"/>
            </a:endParaRPr>
          </a:p>
        </p:txBody>
      </p:sp>
      <p:sp>
        <p:nvSpPr>
          <p:cNvPr id="11" name="object 12">
            <a:extLst>
              <a:ext uri="{FF2B5EF4-FFF2-40B4-BE49-F238E27FC236}">
                <a16:creationId xmlns:a16="http://schemas.microsoft.com/office/drawing/2014/main" id="{A8F78519-C964-19E5-31D8-925DD1AB2199}"/>
              </a:ext>
            </a:extLst>
          </p:cNvPr>
          <p:cNvSpPr txBox="1"/>
          <p:nvPr/>
        </p:nvSpPr>
        <p:spPr>
          <a:xfrm>
            <a:off x="4180220" y="5850600"/>
            <a:ext cx="533400" cy="166712"/>
          </a:xfrm>
          <a:prstGeom prst="rect">
            <a:avLst/>
          </a:prstGeom>
        </p:spPr>
        <p:txBody>
          <a:bodyPr vert="horz" wrap="square" lIns="0" tIns="12700" rIns="0" bIns="0" rtlCol="0">
            <a:spAutoFit/>
          </a:bodyPr>
          <a:lstStyle/>
          <a:p>
            <a:pPr marL="12700">
              <a:spcBef>
                <a:spcPts val="100"/>
              </a:spcBef>
            </a:pPr>
            <a:r>
              <a:rPr sz="1000" b="1" dirty="0">
                <a:solidFill>
                  <a:srgbClr val="00B800"/>
                </a:solidFill>
                <a:latin typeface="+mn-ea"/>
                <a:cs typeface="HiraMinProN-W6"/>
              </a:rPr>
              <a:t>（税別）</a:t>
            </a:r>
            <a:endParaRPr sz="1000" b="1" dirty="0">
              <a:latin typeface="+mn-ea"/>
              <a:cs typeface="HiraMinProN-W6"/>
            </a:endParaRPr>
          </a:p>
        </p:txBody>
      </p:sp>
      <p:sp>
        <p:nvSpPr>
          <p:cNvPr id="12" name="object 13">
            <a:extLst>
              <a:ext uri="{FF2B5EF4-FFF2-40B4-BE49-F238E27FC236}">
                <a16:creationId xmlns:a16="http://schemas.microsoft.com/office/drawing/2014/main" id="{177FEE3E-59EA-0006-E4AC-5CB975BEC8FD}"/>
              </a:ext>
            </a:extLst>
          </p:cNvPr>
          <p:cNvSpPr txBox="1"/>
          <p:nvPr/>
        </p:nvSpPr>
        <p:spPr>
          <a:xfrm>
            <a:off x="1469354" y="5424134"/>
            <a:ext cx="629920" cy="166712"/>
          </a:xfrm>
          <a:prstGeom prst="rect">
            <a:avLst/>
          </a:prstGeom>
        </p:spPr>
        <p:txBody>
          <a:bodyPr vert="horz" wrap="square" lIns="0" tIns="12700" rIns="0" bIns="0" rtlCol="0">
            <a:spAutoFit/>
          </a:bodyPr>
          <a:lstStyle/>
          <a:p>
            <a:pPr marL="12700">
              <a:spcBef>
                <a:spcPts val="100"/>
              </a:spcBef>
            </a:pPr>
            <a:r>
              <a:rPr sz="1000" b="1" spc="-50" dirty="0">
                <a:solidFill>
                  <a:srgbClr val="999999"/>
                </a:solidFill>
                <a:latin typeface="+mn-ea"/>
                <a:cs typeface="HiraMinProN-W6"/>
              </a:rPr>
              <a:t>土日祝日枠</a:t>
            </a:r>
            <a:endParaRPr sz="1000" b="1" dirty="0">
              <a:latin typeface="+mn-ea"/>
              <a:cs typeface="HiraMinProN-W6"/>
            </a:endParaRPr>
          </a:p>
        </p:txBody>
      </p:sp>
      <p:sp>
        <p:nvSpPr>
          <p:cNvPr id="13" name="object 14">
            <a:extLst>
              <a:ext uri="{FF2B5EF4-FFF2-40B4-BE49-F238E27FC236}">
                <a16:creationId xmlns:a16="http://schemas.microsoft.com/office/drawing/2014/main" id="{F7D42EBF-CCF8-78DE-A228-0995995BCDBA}"/>
              </a:ext>
            </a:extLst>
          </p:cNvPr>
          <p:cNvSpPr txBox="1"/>
          <p:nvPr/>
        </p:nvSpPr>
        <p:spPr>
          <a:xfrm>
            <a:off x="1476994" y="5609301"/>
            <a:ext cx="3008027" cy="474489"/>
          </a:xfrm>
          <a:prstGeom prst="rect">
            <a:avLst/>
          </a:prstGeom>
        </p:spPr>
        <p:txBody>
          <a:bodyPr vert="horz" wrap="square" lIns="0" tIns="12700" rIns="0" bIns="0" rtlCol="0">
            <a:spAutoFit/>
          </a:bodyPr>
          <a:lstStyle/>
          <a:p>
            <a:pPr marL="12700">
              <a:spcBef>
                <a:spcPts val="100"/>
              </a:spcBef>
            </a:pPr>
            <a:r>
              <a:rPr sz="3000" b="1" spc="355" dirty="0">
                <a:solidFill>
                  <a:srgbClr val="00B800"/>
                </a:solidFill>
                <a:latin typeface="+mn-ea"/>
                <a:cs typeface="HiraMinProN-W6"/>
              </a:rPr>
              <a:t>¥6,000,000</a:t>
            </a:r>
            <a:endParaRPr sz="3000" b="1" dirty="0">
              <a:latin typeface="+mn-ea"/>
              <a:cs typeface="HiraMinProN-W6"/>
            </a:endParaRPr>
          </a:p>
        </p:txBody>
      </p:sp>
      <p:sp>
        <p:nvSpPr>
          <p:cNvPr id="15" name="object 16">
            <a:extLst>
              <a:ext uri="{FF2B5EF4-FFF2-40B4-BE49-F238E27FC236}">
                <a16:creationId xmlns:a16="http://schemas.microsoft.com/office/drawing/2014/main" id="{9B775F95-3713-86BC-4EF1-7727632C85DE}"/>
              </a:ext>
            </a:extLst>
          </p:cNvPr>
          <p:cNvSpPr txBox="1"/>
          <p:nvPr/>
        </p:nvSpPr>
        <p:spPr>
          <a:xfrm>
            <a:off x="5483081" y="1334090"/>
            <a:ext cx="577217"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保証形式</a:t>
            </a:r>
            <a:endParaRPr sz="900" dirty="0">
              <a:latin typeface="+mn-ea"/>
              <a:cs typeface="Arial Unicode MS"/>
            </a:endParaRPr>
          </a:p>
        </p:txBody>
      </p:sp>
      <p:sp>
        <p:nvSpPr>
          <p:cNvPr id="16" name="object 17">
            <a:extLst>
              <a:ext uri="{FF2B5EF4-FFF2-40B4-BE49-F238E27FC236}">
                <a16:creationId xmlns:a16="http://schemas.microsoft.com/office/drawing/2014/main" id="{71AAE357-F266-EB70-D884-9FBCA0182C4E}"/>
              </a:ext>
            </a:extLst>
          </p:cNvPr>
          <p:cNvSpPr txBox="1"/>
          <p:nvPr/>
        </p:nvSpPr>
        <p:spPr>
          <a:xfrm>
            <a:off x="6553240" y="1320501"/>
            <a:ext cx="4187640" cy="156849"/>
          </a:xfrm>
          <a:prstGeom prst="rect">
            <a:avLst/>
          </a:prstGeom>
        </p:spPr>
        <p:txBody>
          <a:bodyPr vert="horz" wrap="square" lIns="0" tIns="12700" rIns="0" bIns="0" rtlCol="0">
            <a:spAutoFit/>
          </a:bodyPr>
          <a:lstStyle/>
          <a:p>
            <a:pPr marL="12700">
              <a:spcBef>
                <a:spcPts val="100"/>
              </a:spcBef>
            </a:pPr>
            <a:r>
              <a:rPr sz="900" spc="30" dirty="0">
                <a:solidFill>
                  <a:srgbClr val="333333"/>
                </a:solidFill>
                <a:latin typeface="+mn-ea"/>
                <a:cs typeface="Arial Unicode MS"/>
              </a:rPr>
              <a:t>掲載保証</a:t>
            </a:r>
            <a:endParaRPr sz="900" dirty="0">
              <a:latin typeface="+mn-ea"/>
              <a:cs typeface="Arial Unicode MS"/>
            </a:endParaRPr>
          </a:p>
        </p:txBody>
      </p:sp>
      <p:sp>
        <p:nvSpPr>
          <p:cNvPr id="17" name="object 18">
            <a:extLst>
              <a:ext uri="{FF2B5EF4-FFF2-40B4-BE49-F238E27FC236}">
                <a16:creationId xmlns:a16="http://schemas.microsoft.com/office/drawing/2014/main" id="{9D527B93-9C78-B0A5-2B18-5CEF07294E4B}"/>
              </a:ext>
            </a:extLst>
          </p:cNvPr>
          <p:cNvSpPr txBox="1"/>
          <p:nvPr/>
        </p:nvSpPr>
        <p:spPr>
          <a:xfrm>
            <a:off x="5500276" y="1651690"/>
            <a:ext cx="442533"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誘導枠</a:t>
            </a:r>
            <a:endParaRPr sz="900" dirty="0">
              <a:latin typeface="+mn-ea"/>
              <a:cs typeface="Arial Unicode MS"/>
            </a:endParaRPr>
          </a:p>
        </p:txBody>
      </p:sp>
      <p:sp>
        <p:nvSpPr>
          <p:cNvPr id="18" name="object 19">
            <a:extLst>
              <a:ext uri="{FF2B5EF4-FFF2-40B4-BE49-F238E27FC236}">
                <a16:creationId xmlns:a16="http://schemas.microsoft.com/office/drawing/2014/main" id="{5CEEDF11-08E6-AB4D-5621-09E307D5EA2C}"/>
              </a:ext>
            </a:extLst>
          </p:cNvPr>
          <p:cNvSpPr txBox="1"/>
          <p:nvPr/>
        </p:nvSpPr>
        <p:spPr>
          <a:xfrm>
            <a:off x="6549802" y="1566844"/>
            <a:ext cx="4191078" cy="348259"/>
          </a:xfrm>
          <a:prstGeom prst="rect">
            <a:avLst/>
          </a:prstGeom>
        </p:spPr>
        <p:txBody>
          <a:bodyPr vert="horz" wrap="square" lIns="0" tIns="33020" rIns="0" bIns="0" rtlCol="0">
            <a:spAutoFit/>
          </a:bodyPr>
          <a:lstStyle/>
          <a:p>
            <a:pPr marL="15875">
              <a:spcBef>
                <a:spcPts val="260"/>
              </a:spcBef>
            </a:pPr>
            <a:r>
              <a:rPr sz="900" spc="25" dirty="0">
                <a:solidFill>
                  <a:srgbClr val="333333"/>
                </a:solidFill>
                <a:latin typeface="+mn-ea"/>
                <a:cs typeface="Arial Unicode MS"/>
              </a:rPr>
              <a:t>LINE</a:t>
            </a:r>
            <a:r>
              <a:rPr sz="900" spc="110" dirty="0">
                <a:solidFill>
                  <a:srgbClr val="333333"/>
                </a:solidFill>
                <a:latin typeface="+mn-ea"/>
                <a:cs typeface="Arial Unicode MS"/>
              </a:rPr>
              <a:t> </a:t>
            </a:r>
            <a:r>
              <a:rPr sz="900" spc="30" dirty="0">
                <a:solidFill>
                  <a:srgbClr val="333333"/>
                </a:solidFill>
                <a:latin typeface="+mn-ea"/>
                <a:cs typeface="Arial Unicode MS"/>
              </a:rPr>
              <a:t>NEWS</a:t>
            </a:r>
            <a:r>
              <a:rPr sz="900" dirty="0">
                <a:solidFill>
                  <a:srgbClr val="333333"/>
                </a:solidFill>
                <a:latin typeface="+mn-ea"/>
                <a:cs typeface="Arial Unicode MS"/>
              </a:rPr>
              <a:t>の</a:t>
            </a:r>
            <a:r>
              <a:rPr sz="900" spc="25" dirty="0">
                <a:solidFill>
                  <a:srgbClr val="333333"/>
                </a:solidFill>
                <a:latin typeface="+mn-ea"/>
                <a:cs typeface="Arial Unicode MS"/>
              </a:rPr>
              <a:t>LINE</a:t>
            </a:r>
            <a:r>
              <a:rPr sz="900" spc="30" dirty="0">
                <a:solidFill>
                  <a:srgbClr val="333333"/>
                </a:solidFill>
                <a:latin typeface="+mn-ea"/>
                <a:cs typeface="Arial Unicode MS"/>
              </a:rPr>
              <a:t>公</a:t>
            </a:r>
            <a:r>
              <a:rPr sz="900" dirty="0">
                <a:solidFill>
                  <a:srgbClr val="333333"/>
                </a:solidFill>
                <a:latin typeface="+mn-ea"/>
                <a:cs typeface="Arial Unicode MS"/>
              </a:rPr>
              <a:t>式</a:t>
            </a:r>
            <a:r>
              <a:rPr sz="900" spc="-30" dirty="0">
                <a:solidFill>
                  <a:srgbClr val="333333"/>
                </a:solidFill>
                <a:latin typeface="+mn-ea"/>
                <a:cs typeface="Arial Unicode MS"/>
              </a:rPr>
              <a:t>ア</a:t>
            </a:r>
            <a:r>
              <a:rPr sz="900" spc="-40" dirty="0">
                <a:solidFill>
                  <a:srgbClr val="333333"/>
                </a:solidFill>
                <a:latin typeface="+mn-ea"/>
                <a:cs typeface="Arial Unicode MS"/>
              </a:rPr>
              <a:t>カ</a:t>
            </a:r>
            <a:r>
              <a:rPr sz="900" spc="-60" dirty="0">
                <a:solidFill>
                  <a:srgbClr val="333333"/>
                </a:solidFill>
                <a:latin typeface="+mn-ea"/>
                <a:cs typeface="Arial Unicode MS"/>
              </a:rPr>
              <a:t>ウ</a:t>
            </a:r>
            <a:r>
              <a:rPr sz="900" spc="-80" dirty="0">
                <a:solidFill>
                  <a:srgbClr val="333333"/>
                </a:solidFill>
                <a:latin typeface="+mn-ea"/>
                <a:cs typeface="Arial Unicode MS"/>
              </a:rPr>
              <a:t>ン</a:t>
            </a:r>
            <a:r>
              <a:rPr sz="900" spc="-30" dirty="0">
                <a:solidFill>
                  <a:srgbClr val="333333"/>
                </a:solidFill>
                <a:latin typeface="+mn-ea"/>
                <a:cs typeface="Arial Unicode MS"/>
              </a:rPr>
              <a:t>ト</a:t>
            </a:r>
            <a:r>
              <a:rPr sz="900" spc="25" dirty="0">
                <a:solidFill>
                  <a:srgbClr val="333333"/>
                </a:solidFill>
                <a:latin typeface="+mn-ea"/>
                <a:cs typeface="Arial Unicode MS"/>
              </a:rPr>
              <a:t>発</a:t>
            </a:r>
            <a:r>
              <a:rPr sz="900" dirty="0">
                <a:solidFill>
                  <a:srgbClr val="333333"/>
                </a:solidFill>
                <a:latin typeface="+mn-ea"/>
                <a:cs typeface="Arial Unicode MS"/>
              </a:rPr>
              <a:t>信</a:t>
            </a:r>
            <a:r>
              <a:rPr sz="900" spc="-50" dirty="0">
                <a:solidFill>
                  <a:srgbClr val="333333"/>
                </a:solidFill>
                <a:latin typeface="+mn-ea"/>
                <a:cs typeface="Arial Unicode MS"/>
              </a:rPr>
              <a:t>の</a:t>
            </a:r>
            <a:r>
              <a:rPr sz="900" spc="-100" dirty="0">
                <a:solidFill>
                  <a:srgbClr val="333333"/>
                </a:solidFill>
                <a:latin typeface="+mn-ea"/>
                <a:cs typeface="Arial Unicode MS"/>
              </a:rPr>
              <a:t>リ</a:t>
            </a:r>
            <a:r>
              <a:rPr sz="900" spc="-55" dirty="0">
                <a:solidFill>
                  <a:srgbClr val="333333"/>
                </a:solidFill>
                <a:latin typeface="+mn-ea"/>
                <a:cs typeface="Arial Unicode MS"/>
              </a:rPr>
              <a:t>ッ</a:t>
            </a:r>
            <a:r>
              <a:rPr sz="900" spc="-75" dirty="0">
                <a:solidFill>
                  <a:srgbClr val="333333"/>
                </a:solidFill>
                <a:latin typeface="+mn-ea"/>
                <a:cs typeface="Arial Unicode MS"/>
              </a:rPr>
              <a:t>チ</a:t>
            </a:r>
            <a:r>
              <a:rPr sz="900" spc="-95" dirty="0">
                <a:solidFill>
                  <a:srgbClr val="333333"/>
                </a:solidFill>
                <a:latin typeface="+mn-ea"/>
                <a:cs typeface="Arial Unicode MS"/>
              </a:rPr>
              <a:t>メ</a:t>
            </a:r>
            <a:r>
              <a:rPr sz="900" spc="-55" dirty="0">
                <a:solidFill>
                  <a:srgbClr val="333333"/>
                </a:solidFill>
                <a:latin typeface="+mn-ea"/>
                <a:cs typeface="Arial Unicode MS"/>
              </a:rPr>
              <a:t>ッ</a:t>
            </a:r>
            <a:r>
              <a:rPr sz="900" dirty="0">
                <a:solidFill>
                  <a:srgbClr val="333333"/>
                </a:solidFill>
                <a:latin typeface="+mn-ea"/>
                <a:cs typeface="Arial Unicode MS"/>
              </a:rPr>
              <a:t>セ</a:t>
            </a:r>
            <a:r>
              <a:rPr sz="900" spc="-5" dirty="0">
                <a:solidFill>
                  <a:srgbClr val="333333"/>
                </a:solidFill>
                <a:latin typeface="+mn-ea"/>
                <a:cs typeface="Arial Unicode MS"/>
              </a:rPr>
              <a:t>ー</a:t>
            </a:r>
            <a:r>
              <a:rPr sz="900" spc="10" dirty="0">
                <a:solidFill>
                  <a:srgbClr val="333333"/>
                </a:solidFill>
                <a:latin typeface="+mn-ea"/>
                <a:cs typeface="Arial Unicode MS"/>
              </a:rPr>
              <a:t>ジ</a:t>
            </a:r>
            <a:r>
              <a:rPr sz="900" dirty="0">
                <a:solidFill>
                  <a:srgbClr val="333333"/>
                </a:solidFill>
                <a:latin typeface="+mn-ea"/>
                <a:cs typeface="Arial Unicode MS"/>
              </a:rPr>
              <a:t>内</a:t>
            </a:r>
            <a:endParaRPr sz="900" dirty="0">
              <a:latin typeface="+mn-ea"/>
              <a:cs typeface="Arial Unicode MS"/>
            </a:endParaRPr>
          </a:p>
          <a:p>
            <a:pPr marL="12700">
              <a:spcBef>
                <a:spcPts val="160"/>
              </a:spcBef>
            </a:pPr>
            <a:r>
              <a:rPr sz="900" spc="-30" dirty="0">
                <a:solidFill>
                  <a:srgbClr val="333333"/>
                </a:solidFill>
                <a:latin typeface="+mn-ea"/>
                <a:cs typeface="Arial Unicode MS"/>
              </a:rPr>
              <a:t>※</a:t>
            </a:r>
            <a:r>
              <a:rPr sz="900" spc="-40" dirty="0">
                <a:solidFill>
                  <a:srgbClr val="333333"/>
                </a:solidFill>
                <a:latin typeface="+mn-ea"/>
                <a:cs typeface="Arial Unicode MS"/>
              </a:rPr>
              <a:t>ス</a:t>
            </a:r>
            <a:r>
              <a:rPr sz="900" spc="-30" dirty="0">
                <a:solidFill>
                  <a:srgbClr val="333333"/>
                </a:solidFill>
                <a:latin typeface="+mn-ea"/>
                <a:cs typeface="Arial Unicode MS"/>
              </a:rPr>
              <a:t>マ</a:t>
            </a:r>
            <a:r>
              <a:rPr sz="900" spc="-45" dirty="0">
                <a:solidFill>
                  <a:srgbClr val="333333"/>
                </a:solidFill>
                <a:latin typeface="+mn-ea"/>
                <a:cs typeface="Arial Unicode MS"/>
              </a:rPr>
              <a:t>ー</a:t>
            </a:r>
            <a:r>
              <a:rPr sz="900" spc="-135" dirty="0">
                <a:solidFill>
                  <a:srgbClr val="333333"/>
                </a:solidFill>
                <a:latin typeface="+mn-ea"/>
                <a:cs typeface="Arial Unicode MS"/>
              </a:rPr>
              <a:t>ト</a:t>
            </a:r>
            <a:r>
              <a:rPr sz="900" spc="-60" dirty="0">
                <a:solidFill>
                  <a:srgbClr val="333333"/>
                </a:solidFill>
                <a:latin typeface="+mn-ea"/>
                <a:cs typeface="Arial Unicode MS"/>
              </a:rPr>
              <a:t>フ</a:t>
            </a:r>
            <a:r>
              <a:rPr sz="900" spc="-105" dirty="0">
                <a:solidFill>
                  <a:srgbClr val="333333"/>
                </a:solidFill>
                <a:latin typeface="+mn-ea"/>
                <a:cs typeface="Arial Unicode MS"/>
              </a:rPr>
              <a:t>ォ</a:t>
            </a:r>
            <a:r>
              <a:rPr sz="900" spc="-25" dirty="0">
                <a:solidFill>
                  <a:srgbClr val="333333"/>
                </a:solidFill>
                <a:latin typeface="+mn-ea"/>
                <a:cs typeface="Arial Unicode MS"/>
              </a:rPr>
              <a:t>ン</a:t>
            </a:r>
            <a:r>
              <a:rPr sz="900" spc="-15" dirty="0">
                <a:solidFill>
                  <a:srgbClr val="333333"/>
                </a:solidFill>
                <a:latin typeface="+mn-ea"/>
                <a:cs typeface="Arial Unicode MS"/>
              </a:rPr>
              <a:t>の</a:t>
            </a:r>
            <a:r>
              <a:rPr sz="900" spc="5" dirty="0">
                <a:solidFill>
                  <a:srgbClr val="333333"/>
                </a:solidFill>
                <a:latin typeface="+mn-ea"/>
                <a:cs typeface="Arial Unicode MS"/>
              </a:rPr>
              <a:t>み</a:t>
            </a:r>
            <a:r>
              <a:rPr sz="900" spc="25" dirty="0">
                <a:solidFill>
                  <a:srgbClr val="333333"/>
                </a:solidFill>
                <a:latin typeface="+mn-ea"/>
                <a:cs typeface="Arial Unicode MS"/>
              </a:rPr>
              <a:t>対</a:t>
            </a:r>
            <a:r>
              <a:rPr sz="900" dirty="0">
                <a:solidFill>
                  <a:srgbClr val="333333"/>
                </a:solidFill>
                <a:latin typeface="+mn-ea"/>
                <a:cs typeface="Arial Unicode MS"/>
              </a:rPr>
              <a:t>象</a:t>
            </a:r>
            <a:endParaRPr sz="900" dirty="0">
              <a:latin typeface="+mn-ea"/>
              <a:cs typeface="Arial Unicode MS"/>
            </a:endParaRPr>
          </a:p>
        </p:txBody>
      </p:sp>
      <p:sp>
        <p:nvSpPr>
          <p:cNvPr id="19" name="object 20">
            <a:extLst>
              <a:ext uri="{FF2B5EF4-FFF2-40B4-BE49-F238E27FC236}">
                <a16:creationId xmlns:a16="http://schemas.microsoft.com/office/drawing/2014/main" id="{7E877930-4749-3484-EEFF-3796EFA77AE9}"/>
              </a:ext>
            </a:extLst>
          </p:cNvPr>
          <p:cNvSpPr txBox="1"/>
          <p:nvPr/>
        </p:nvSpPr>
        <p:spPr>
          <a:xfrm>
            <a:off x="5487935" y="2054644"/>
            <a:ext cx="575293"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誘</a:t>
            </a:r>
            <a:r>
              <a:rPr sz="900" spc="-10" dirty="0">
                <a:solidFill>
                  <a:srgbClr val="999999"/>
                </a:solidFill>
                <a:latin typeface="+mn-ea"/>
                <a:cs typeface="Arial Unicode MS"/>
              </a:rPr>
              <a:t>導内</a:t>
            </a:r>
            <a:r>
              <a:rPr sz="900" dirty="0">
                <a:solidFill>
                  <a:srgbClr val="999999"/>
                </a:solidFill>
                <a:latin typeface="+mn-ea"/>
                <a:cs typeface="Arial Unicode MS"/>
              </a:rPr>
              <a:t>容</a:t>
            </a:r>
            <a:endParaRPr sz="900" dirty="0">
              <a:latin typeface="+mn-ea"/>
              <a:cs typeface="Arial Unicode MS"/>
            </a:endParaRPr>
          </a:p>
        </p:txBody>
      </p:sp>
      <p:sp>
        <p:nvSpPr>
          <p:cNvPr id="20" name="object 21">
            <a:extLst>
              <a:ext uri="{FF2B5EF4-FFF2-40B4-BE49-F238E27FC236}">
                <a16:creationId xmlns:a16="http://schemas.microsoft.com/office/drawing/2014/main" id="{1208F2E5-2B7C-0AE6-EACF-A3EE34FCCD49}"/>
              </a:ext>
            </a:extLst>
          </p:cNvPr>
          <p:cNvSpPr txBox="1"/>
          <p:nvPr/>
        </p:nvSpPr>
        <p:spPr>
          <a:xfrm>
            <a:off x="6549802" y="1947514"/>
            <a:ext cx="4191078" cy="348259"/>
          </a:xfrm>
          <a:prstGeom prst="rect">
            <a:avLst/>
          </a:prstGeom>
        </p:spPr>
        <p:txBody>
          <a:bodyPr vert="horz" wrap="square" lIns="0" tIns="33020" rIns="0" bIns="0" rtlCol="0">
            <a:spAutoFit/>
          </a:bodyPr>
          <a:lstStyle/>
          <a:p>
            <a:pPr marL="15875">
              <a:spcBef>
                <a:spcPts val="260"/>
              </a:spcBef>
            </a:pPr>
            <a:r>
              <a:rPr sz="900" spc="25" dirty="0">
                <a:solidFill>
                  <a:srgbClr val="333333"/>
                </a:solidFill>
                <a:latin typeface="+mn-ea"/>
                <a:cs typeface="Arial Unicode MS"/>
              </a:rPr>
              <a:t>画</a:t>
            </a:r>
            <a:r>
              <a:rPr sz="900" spc="-10" dirty="0">
                <a:solidFill>
                  <a:srgbClr val="333333"/>
                </a:solidFill>
                <a:latin typeface="+mn-ea"/>
                <a:cs typeface="Arial Unicode MS"/>
              </a:rPr>
              <a:t>像</a:t>
            </a:r>
            <a:r>
              <a:rPr sz="900" spc="-35" dirty="0">
                <a:solidFill>
                  <a:srgbClr val="333333"/>
                </a:solidFill>
                <a:latin typeface="+mn-ea"/>
                <a:cs typeface="Arial Unicode MS"/>
              </a:rPr>
              <a:t>＋</a:t>
            </a:r>
            <a:r>
              <a:rPr sz="900" spc="-20" dirty="0">
                <a:solidFill>
                  <a:srgbClr val="333333"/>
                </a:solidFill>
                <a:latin typeface="+mn-ea"/>
                <a:cs typeface="Arial Unicode MS"/>
              </a:rPr>
              <a:t>テ</a:t>
            </a:r>
            <a:r>
              <a:rPr sz="900" spc="-65" dirty="0">
                <a:solidFill>
                  <a:srgbClr val="333333"/>
                </a:solidFill>
                <a:latin typeface="+mn-ea"/>
                <a:cs typeface="Arial Unicode MS"/>
              </a:rPr>
              <a:t>キ</a:t>
            </a:r>
            <a:r>
              <a:rPr sz="900" spc="-80" dirty="0">
                <a:solidFill>
                  <a:srgbClr val="333333"/>
                </a:solidFill>
                <a:latin typeface="+mn-ea"/>
                <a:cs typeface="Arial Unicode MS"/>
              </a:rPr>
              <a:t>ス</a:t>
            </a:r>
            <a:r>
              <a:rPr sz="900" spc="-380" dirty="0">
                <a:solidFill>
                  <a:srgbClr val="333333"/>
                </a:solidFill>
                <a:latin typeface="+mn-ea"/>
                <a:cs typeface="Arial Unicode MS"/>
              </a:rPr>
              <a:t>ト</a:t>
            </a:r>
            <a:r>
              <a:rPr sz="900" spc="25" dirty="0">
                <a:solidFill>
                  <a:srgbClr val="333333"/>
                </a:solidFill>
                <a:latin typeface="+mn-ea"/>
                <a:cs typeface="Arial Unicode MS"/>
              </a:rPr>
              <a:t>（</a:t>
            </a:r>
            <a:r>
              <a:rPr sz="900" spc="10" dirty="0">
                <a:solidFill>
                  <a:srgbClr val="333333"/>
                </a:solidFill>
                <a:latin typeface="+mn-ea"/>
                <a:cs typeface="Arial Unicode MS"/>
              </a:rPr>
              <a:t>全</a:t>
            </a:r>
            <a:r>
              <a:rPr sz="900" dirty="0">
                <a:solidFill>
                  <a:srgbClr val="333333"/>
                </a:solidFill>
                <a:latin typeface="+mn-ea"/>
                <a:cs typeface="Arial Unicode MS"/>
              </a:rPr>
              <a:t>角</a:t>
            </a:r>
            <a:r>
              <a:rPr sz="900" spc="30" dirty="0">
                <a:solidFill>
                  <a:srgbClr val="333333"/>
                </a:solidFill>
                <a:latin typeface="+mn-ea"/>
                <a:cs typeface="Arial Unicode MS"/>
              </a:rPr>
              <a:t>8</a:t>
            </a:r>
            <a:r>
              <a:rPr sz="900" spc="40" dirty="0">
                <a:solidFill>
                  <a:srgbClr val="333333"/>
                </a:solidFill>
                <a:latin typeface="+mn-ea"/>
                <a:cs typeface="Arial Unicode MS"/>
              </a:rPr>
              <a:t>文字程度</a:t>
            </a:r>
            <a:r>
              <a:rPr lang="ja-JP" altLang="en-US" sz="900" spc="-350">
                <a:solidFill>
                  <a:srgbClr val="333333"/>
                </a:solidFill>
                <a:latin typeface="+mn-ea"/>
                <a:cs typeface="Arial Unicode MS"/>
              </a:rPr>
              <a:t>）</a:t>
            </a:r>
            <a:r>
              <a:rPr sz="900" spc="-70" dirty="0">
                <a:solidFill>
                  <a:srgbClr val="333333"/>
                </a:solidFill>
                <a:latin typeface="+mn-ea"/>
                <a:cs typeface="Arial Unicode MS"/>
              </a:rPr>
              <a:t>も</a:t>
            </a:r>
            <a:r>
              <a:rPr sz="900" spc="-85" dirty="0">
                <a:solidFill>
                  <a:srgbClr val="333333"/>
                </a:solidFill>
                <a:latin typeface="+mn-ea"/>
                <a:cs typeface="Arial Unicode MS"/>
              </a:rPr>
              <a:t>し</a:t>
            </a:r>
            <a:r>
              <a:rPr sz="900" spc="-80" dirty="0">
                <a:solidFill>
                  <a:srgbClr val="333333"/>
                </a:solidFill>
                <a:latin typeface="+mn-ea"/>
                <a:cs typeface="Arial Unicode MS"/>
              </a:rPr>
              <a:t>く</a:t>
            </a:r>
            <a:r>
              <a:rPr sz="900" spc="-10" dirty="0">
                <a:solidFill>
                  <a:srgbClr val="333333"/>
                </a:solidFill>
                <a:latin typeface="+mn-ea"/>
                <a:cs typeface="Arial Unicode MS"/>
              </a:rPr>
              <a:t>は</a:t>
            </a:r>
            <a:r>
              <a:rPr sz="900" spc="-20" dirty="0">
                <a:solidFill>
                  <a:srgbClr val="333333"/>
                </a:solidFill>
                <a:latin typeface="+mn-ea"/>
                <a:cs typeface="Arial Unicode MS"/>
              </a:rPr>
              <a:t>テ</a:t>
            </a:r>
            <a:r>
              <a:rPr sz="900" spc="-65" dirty="0">
                <a:solidFill>
                  <a:srgbClr val="333333"/>
                </a:solidFill>
                <a:latin typeface="+mn-ea"/>
                <a:cs typeface="Arial Unicode MS"/>
              </a:rPr>
              <a:t>キ</a:t>
            </a:r>
            <a:r>
              <a:rPr sz="900" spc="-80" dirty="0">
                <a:solidFill>
                  <a:srgbClr val="333333"/>
                </a:solidFill>
                <a:latin typeface="+mn-ea"/>
                <a:cs typeface="Arial Unicode MS"/>
              </a:rPr>
              <a:t>ス</a:t>
            </a:r>
            <a:r>
              <a:rPr sz="900" spc="-380" dirty="0">
                <a:solidFill>
                  <a:srgbClr val="333333"/>
                </a:solidFill>
                <a:latin typeface="+mn-ea"/>
                <a:cs typeface="Arial Unicode MS"/>
              </a:rPr>
              <a:t>ト</a:t>
            </a:r>
            <a:r>
              <a:rPr sz="900" spc="25" dirty="0">
                <a:solidFill>
                  <a:srgbClr val="333333"/>
                </a:solidFill>
                <a:latin typeface="+mn-ea"/>
                <a:cs typeface="Arial Unicode MS"/>
              </a:rPr>
              <a:t>（</a:t>
            </a:r>
            <a:r>
              <a:rPr sz="900" spc="10" dirty="0">
                <a:solidFill>
                  <a:srgbClr val="333333"/>
                </a:solidFill>
                <a:latin typeface="+mn-ea"/>
                <a:cs typeface="Arial Unicode MS"/>
              </a:rPr>
              <a:t>全</a:t>
            </a:r>
            <a:r>
              <a:rPr sz="900" dirty="0">
                <a:solidFill>
                  <a:srgbClr val="333333"/>
                </a:solidFill>
                <a:latin typeface="+mn-ea"/>
                <a:cs typeface="Arial Unicode MS"/>
              </a:rPr>
              <a:t>角</a:t>
            </a:r>
            <a:r>
              <a:rPr sz="900" spc="35" dirty="0">
                <a:solidFill>
                  <a:srgbClr val="333333"/>
                </a:solidFill>
                <a:latin typeface="+mn-ea"/>
                <a:cs typeface="Arial Unicode MS"/>
              </a:rPr>
              <a:t>12</a:t>
            </a:r>
            <a:r>
              <a:rPr sz="900" spc="50" dirty="0">
                <a:solidFill>
                  <a:srgbClr val="333333"/>
                </a:solidFill>
                <a:latin typeface="+mn-ea"/>
                <a:cs typeface="Arial Unicode MS"/>
              </a:rPr>
              <a:t>文字程度）</a:t>
            </a:r>
            <a:endParaRPr sz="900" dirty="0">
              <a:latin typeface="+mn-ea"/>
              <a:cs typeface="Arial Unicode MS"/>
            </a:endParaRPr>
          </a:p>
          <a:p>
            <a:pPr marL="12700">
              <a:spcBef>
                <a:spcPts val="160"/>
              </a:spcBef>
            </a:pPr>
            <a:r>
              <a:rPr sz="900" spc="25" dirty="0">
                <a:solidFill>
                  <a:srgbClr val="333333"/>
                </a:solidFill>
                <a:latin typeface="+mn-ea"/>
                <a:cs typeface="Arial Unicode MS"/>
              </a:rPr>
              <a:t>※LINE</a:t>
            </a:r>
            <a:r>
              <a:rPr sz="900" spc="5" dirty="0">
                <a:solidFill>
                  <a:srgbClr val="333333"/>
                </a:solidFill>
                <a:latin typeface="+mn-ea"/>
                <a:cs typeface="Arial Unicode MS"/>
              </a:rPr>
              <a:t>社</a:t>
            </a:r>
            <a:r>
              <a:rPr sz="900" spc="-40" dirty="0">
                <a:solidFill>
                  <a:srgbClr val="333333"/>
                </a:solidFill>
                <a:latin typeface="+mn-ea"/>
                <a:cs typeface="Arial Unicode MS"/>
              </a:rPr>
              <a:t>に</a:t>
            </a:r>
            <a:r>
              <a:rPr sz="900" spc="-10" dirty="0">
                <a:solidFill>
                  <a:srgbClr val="333333"/>
                </a:solidFill>
                <a:latin typeface="+mn-ea"/>
                <a:cs typeface="Arial Unicode MS"/>
              </a:rPr>
              <a:t>て</a:t>
            </a:r>
            <a:r>
              <a:rPr sz="900" spc="25" dirty="0">
                <a:solidFill>
                  <a:srgbClr val="333333"/>
                </a:solidFill>
                <a:latin typeface="+mn-ea"/>
                <a:cs typeface="Arial Unicode MS"/>
              </a:rPr>
              <a:t>制</a:t>
            </a:r>
            <a:r>
              <a:rPr sz="900" spc="-320" dirty="0">
                <a:solidFill>
                  <a:srgbClr val="333333"/>
                </a:solidFill>
                <a:latin typeface="+mn-ea"/>
                <a:cs typeface="Arial Unicode MS"/>
              </a:rPr>
              <a:t>作</a:t>
            </a:r>
            <a:r>
              <a:rPr sz="900" spc="25" dirty="0">
                <a:solidFill>
                  <a:srgbClr val="333333"/>
                </a:solidFill>
                <a:latin typeface="+mn-ea"/>
                <a:cs typeface="Arial Unicode MS"/>
              </a:rPr>
              <a:t>（編集</a:t>
            </a:r>
            <a:r>
              <a:rPr sz="900" spc="5" dirty="0">
                <a:solidFill>
                  <a:srgbClr val="333333"/>
                </a:solidFill>
                <a:latin typeface="+mn-ea"/>
                <a:cs typeface="Arial Unicode MS"/>
              </a:rPr>
              <a:t>権</a:t>
            </a:r>
            <a:r>
              <a:rPr sz="900" dirty="0">
                <a:solidFill>
                  <a:srgbClr val="333333"/>
                </a:solidFill>
                <a:latin typeface="+mn-ea"/>
                <a:cs typeface="Arial Unicode MS"/>
              </a:rPr>
              <a:t>は</a:t>
            </a:r>
            <a:r>
              <a:rPr sz="900" spc="30" dirty="0">
                <a:solidFill>
                  <a:srgbClr val="333333"/>
                </a:solidFill>
                <a:latin typeface="+mn-ea"/>
                <a:cs typeface="Arial Unicode MS"/>
              </a:rPr>
              <a:t>LINE</a:t>
            </a:r>
            <a:r>
              <a:rPr sz="900" spc="5" dirty="0">
                <a:solidFill>
                  <a:srgbClr val="333333"/>
                </a:solidFill>
                <a:latin typeface="+mn-ea"/>
                <a:cs typeface="Arial Unicode MS"/>
              </a:rPr>
              <a:t>社</a:t>
            </a:r>
            <a:r>
              <a:rPr sz="900" spc="-5" dirty="0">
                <a:solidFill>
                  <a:srgbClr val="333333"/>
                </a:solidFill>
                <a:latin typeface="+mn-ea"/>
                <a:cs typeface="Arial Unicode MS"/>
              </a:rPr>
              <a:t>に</a:t>
            </a:r>
            <a:r>
              <a:rPr sz="900" spc="25" dirty="0">
                <a:solidFill>
                  <a:srgbClr val="333333"/>
                </a:solidFill>
                <a:latin typeface="+mn-ea"/>
                <a:cs typeface="Arial Unicode MS"/>
              </a:rPr>
              <a:t>帰属）</a:t>
            </a:r>
            <a:endParaRPr sz="900" dirty="0">
              <a:latin typeface="+mn-ea"/>
              <a:cs typeface="Arial Unicode MS"/>
            </a:endParaRPr>
          </a:p>
        </p:txBody>
      </p:sp>
      <p:sp>
        <p:nvSpPr>
          <p:cNvPr id="21" name="object 22">
            <a:extLst>
              <a:ext uri="{FF2B5EF4-FFF2-40B4-BE49-F238E27FC236}">
                <a16:creationId xmlns:a16="http://schemas.microsoft.com/office/drawing/2014/main" id="{3792E469-6C41-E222-5A90-A6188DC40B08}"/>
              </a:ext>
            </a:extLst>
          </p:cNvPr>
          <p:cNvSpPr/>
          <p:nvPr/>
        </p:nvSpPr>
        <p:spPr>
          <a:xfrm>
            <a:off x="5462994" y="1253343"/>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22" name="object 23">
            <a:extLst>
              <a:ext uri="{FF2B5EF4-FFF2-40B4-BE49-F238E27FC236}">
                <a16:creationId xmlns:a16="http://schemas.microsoft.com/office/drawing/2014/main" id="{4600474C-4BE7-BD64-7B5D-7ABCE752621D}"/>
              </a:ext>
            </a:extLst>
          </p:cNvPr>
          <p:cNvSpPr/>
          <p:nvPr/>
        </p:nvSpPr>
        <p:spPr>
          <a:xfrm flipV="1">
            <a:off x="5462994" y="1478578"/>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23" name="object 24">
            <a:extLst>
              <a:ext uri="{FF2B5EF4-FFF2-40B4-BE49-F238E27FC236}">
                <a16:creationId xmlns:a16="http://schemas.microsoft.com/office/drawing/2014/main" id="{C7FAAF43-2903-E976-DDB9-05EEF36867D0}"/>
              </a:ext>
            </a:extLst>
          </p:cNvPr>
          <p:cNvSpPr/>
          <p:nvPr/>
        </p:nvSpPr>
        <p:spPr>
          <a:xfrm flipV="1">
            <a:off x="5462994" y="1850612"/>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24" name="object 25">
            <a:extLst>
              <a:ext uri="{FF2B5EF4-FFF2-40B4-BE49-F238E27FC236}">
                <a16:creationId xmlns:a16="http://schemas.microsoft.com/office/drawing/2014/main" id="{FA9E39C8-7C79-C465-2012-21C683B0CCDF}"/>
              </a:ext>
            </a:extLst>
          </p:cNvPr>
          <p:cNvSpPr/>
          <p:nvPr/>
        </p:nvSpPr>
        <p:spPr>
          <a:xfrm flipV="1">
            <a:off x="5462994" y="2237390"/>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25" name="object 26">
            <a:extLst>
              <a:ext uri="{FF2B5EF4-FFF2-40B4-BE49-F238E27FC236}">
                <a16:creationId xmlns:a16="http://schemas.microsoft.com/office/drawing/2014/main" id="{87D69392-D520-63C8-5AB1-15CDA2A1498E}"/>
              </a:ext>
            </a:extLst>
          </p:cNvPr>
          <p:cNvSpPr txBox="1"/>
          <p:nvPr/>
        </p:nvSpPr>
        <p:spPr>
          <a:xfrm>
            <a:off x="5487935" y="2426593"/>
            <a:ext cx="442533"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掲載面</a:t>
            </a:r>
            <a:endParaRPr sz="900" dirty="0">
              <a:latin typeface="+mn-ea"/>
              <a:cs typeface="Arial Unicode MS"/>
            </a:endParaRPr>
          </a:p>
        </p:txBody>
      </p:sp>
      <p:sp>
        <p:nvSpPr>
          <p:cNvPr id="26" name="object 27">
            <a:extLst>
              <a:ext uri="{FF2B5EF4-FFF2-40B4-BE49-F238E27FC236}">
                <a16:creationId xmlns:a16="http://schemas.microsoft.com/office/drawing/2014/main" id="{19EC6E4F-A467-AC8E-3424-739D4A6D42E3}"/>
              </a:ext>
            </a:extLst>
          </p:cNvPr>
          <p:cNvSpPr txBox="1"/>
          <p:nvPr/>
        </p:nvSpPr>
        <p:spPr>
          <a:xfrm>
            <a:off x="6549800" y="2339144"/>
            <a:ext cx="4191079" cy="348259"/>
          </a:xfrm>
          <a:prstGeom prst="rect">
            <a:avLst/>
          </a:prstGeom>
        </p:spPr>
        <p:txBody>
          <a:bodyPr vert="horz" wrap="square" lIns="0" tIns="33020" rIns="0" bIns="0" rtlCol="0">
            <a:spAutoFit/>
          </a:bodyPr>
          <a:lstStyle/>
          <a:p>
            <a:pPr marL="13335">
              <a:spcBef>
                <a:spcPts val="260"/>
              </a:spcBef>
            </a:pPr>
            <a:r>
              <a:rPr sz="900" spc="-70" dirty="0">
                <a:solidFill>
                  <a:srgbClr val="333333"/>
                </a:solidFill>
                <a:latin typeface="+mn-ea"/>
                <a:cs typeface="Arial Unicode MS"/>
              </a:rPr>
              <a:t>ダ</a:t>
            </a:r>
            <a:r>
              <a:rPr sz="900" spc="-55" dirty="0">
                <a:solidFill>
                  <a:srgbClr val="333333"/>
                </a:solidFill>
                <a:latin typeface="+mn-ea"/>
                <a:cs typeface="Arial Unicode MS"/>
              </a:rPr>
              <a:t>イ</a:t>
            </a:r>
            <a:r>
              <a:rPr sz="900" spc="-50" dirty="0">
                <a:solidFill>
                  <a:srgbClr val="333333"/>
                </a:solidFill>
                <a:latin typeface="+mn-ea"/>
                <a:cs typeface="Arial Unicode MS"/>
              </a:rPr>
              <a:t>ジ</a:t>
            </a:r>
            <a:r>
              <a:rPr sz="900" spc="-45" dirty="0">
                <a:solidFill>
                  <a:srgbClr val="333333"/>
                </a:solidFill>
                <a:latin typeface="+mn-ea"/>
                <a:cs typeface="Arial Unicode MS"/>
              </a:rPr>
              <a:t>ェ</a:t>
            </a:r>
            <a:r>
              <a:rPr sz="900" spc="-80" dirty="0">
                <a:solidFill>
                  <a:srgbClr val="333333"/>
                </a:solidFill>
                <a:latin typeface="+mn-ea"/>
                <a:cs typeface="Arial Unicode MS"/>
              </a:rPr>
              <a:t>ス</a:t>
            </a:r>
            <a:r>
              <a:rPr sz="900" spc="-55" dirty="0">
                <a:solidFill>
                  <a:srgbClr val="333333"/>
                </a:solidFill>
                <a:latin typeface="+mn-ea"/>
                <a:cs typeface="Arial Unicode MS"/>
              </a:rPr>
              <a:t>ト</a:t>
            </a:r>
            <a:r>
              <a:rPr sz="900" spc="-95" dirty="0">
                <a:solidFill>
                  <a:srgbClr val="333333"/>
                </a:solidFill>
                <a:latin typeface="+mn-ea"/>
                <a:cs typeface="Arial Unicode MS"/>
              </a:rPr>
              <a:t>ニ</a:t>
            </a:r>
            <a:r>
              <a:rPr sz="900" spc="-25" dirty="0">
                <a:solidFill>
                  <a:srgbClr val="333333"/>
                </a:solidFill>
                <a:latin typeface="+mn-ea"/>
                <a:cs typeface="Arial Unicode MS"/>
              </a:rPr>
              <a:t>ュ</a:t>
            </a:r>
            <a:r>
              <a:rPr sz="900" spc="-75" dirty="0">
                <a:solidFill>
                  <a:srgbClr val="333333"/>
                </a:solidFill>
                <a:latin typeface="+mn-ea"/>
                <a:cs typeface="Arial Unicode MS"/>
              </a:rPr>
              <a:t>ー</a:t>
            </a:r>
            <a:r>
              <a:rPr sz="900" dirty="0">
                <a:solidFill>
                  <a:srgbClr val="333333"/>
                </a:solidFill>
                <a:latin typeface="+mn-ea"/>
                <a:cs typeface="Arial Unicode MS"/>
              </a:rPr>
              <a:t>ス</a:t>
            </a:r>
            <a:r>
              <a:rPr sz="900" spc="25" dirty="0">
                <a:solidFill>
                  <a:srgbClr val="333333"/>
                </a:solidFill>
                <a:latin typeface="+mn-ea"/>
                <a:cs typeface="Arial Unicode MS"/>
              </a:rPr>
              <a:t>一</a:t>
            </a:r>
            <a:r>
              <a:rPr sz="900" spc="10" dirty="0">
                <a:solidFill>
                  <a:srgbClr val="333333"/>
                </a:solidFill>
                <a:latin typeface="+mn-ea"/>
                <a:cs typeface="Arial Unicode MS"/>
              </a:rPr>
              <a:t>覧</a:t>
            </a:r>
            <a:r>
              <a:rPr sz="900" spc="-5" dirty="0">
                <a:solidFill>
                  <a:srgbClr val="333333"/>
                </a:solidFill>
                <a:latin typeface="+mn-ea"/>
                <a:cs typeface="Arial Unicode MS"/>
              </a:rPr>
              <a:t>ペー</a:t>
            </a:r>
            <a:r>
              <a:rPr sz="900" spc="-320" dirty="0">
                <a:solidFill>
                  <a:srgbClr val="333333"/>
                </a:solidFill>
                <a:latin typeface="+mn-ea"/>
                <a:cs typeface="Arial Unicode MS"/>
              </a:rPr>
              <a:t>ジ</a:t>
            </a:r>
            <a:r>
              <a:rPr sz="900" spc="50" dirty="0">
                <a:solidFill>
                  <a:srgbClr val="333333"/>
                </a:solidFill>
                <a:latin typeface="+mn-ea"/>
                <a:cs typeface="Arial Unicode MS"/>
              </a:rPr>
              <a:t>（300</a:t>
            </a:r>
            <a:r>
              <a:rPr sz="900" spc="60" dirty="0">
                <a:solidFill>
                  <a:srgbClr val="333333"/>
                </a:solidFill>
                <a:latin typeface="+mn-ea"/>
                <a:cs typeface="Arial Unicode MS"/>
              </a:rPr>
              <a:t>文字</a:t>
            </a:r>
            <a:r>
              <a:rPr sz="900" spc="55" dirty="0">
                <a:solidFill>
                  <a:srgbClr val="333333"/>
                </a:solidFill>
                <a:latin typeface="+mn-ea"/>
                <a:cs typeface="Arial Unicode MS"/>
              </a:rPr>
              <a:t>以</a:t>
            </a:r>
            <a:r>
              <a:rPr sz="900" spc="25" dirty="0">
                <a:solidFill>
                  <a:srgbClr val="333333"/>
                </a:solidFill>
                <a:latin typeface="+mn-ea"/>
                <a:cs typeface="Arial Unicode MS"/>
              </a:rPr>
              <a:t>内</a:t>
            </a:r>
            <a:r>
              <a:rPr sz="900" dirty="0">
                <a:solidFill>
                  <a:srgbClr val="333333"/>
                </a:solidFill>
                <a:latin typeface="+mn-ea"/>
                <a:cs typeface="Arial Unicode MS"/>
              </a:rPr>
              <a:t>）</a:t>
            </a:r>
            <a:endParaRPr sz="900" dirty="0">
              <a:latin typeface="+mn-ea"/>
              <a:cs typeface="Arial Unicode MS"/>
            </a:endParaRPr>
          </a:p>
          <a:p>
            <a:pPr marL="12700">
              <a:spcBef>
                <a:spcPts val="160"/>
              </a:spcBef>
            </a:pPr>
            <a:r>
              <a:rPr sz="900" dirty="0">
                <a:solidFill>
                  <a:srgbClr val="333333"/>
                </a:solidFill>
                <a:latin typeface="+mn-ea"/>
                <a:cs typeface="Arial Unicode MS"/>
              </a:rPr>
              <a:t>※</a:t>
            </a:r>
            <a:r>
              <a:rPr sz="900" spc="25" dirty="0">
                <a:solidFill>
                  <a:srgbClr val="333333"/>
                </a:solidFill>
                <a:latin typeface="+mn-ea"/>
                <a:cs typeface="Arial Unicode MS"/>
              </a:rPr>
              <a:t>両OS共通</a:t>
            </a:r>
            <a:endParaRPr sz="900" dirty="0">
              <a:latin typeface="+mn-ea"/>
              <a:cs typeface="Arial Unicode MS"/>
            </a:endParaRPr>
          </a:p>
        </p:txBody>
      </p:sp>
      <p:sp>
        <p:nvSpPr>
          <p:cNvPr id="27" name="object 28">
            <a:extLst>
              <a:ext uri="{FF2B5EF4-FFF2-40B4-BE49-F238E27FC236}">
                <a16:creationId xmlns:a16="http://schemas.microsoft.com/office/drawing/2014/main" id="{B7E220BB-E5C5-7D0C-51C5-B4EAC3C54153}"/>
              </a:ext>
            </a:extLst>
          </p:cNvPr>
          <p:cNvSpPr txBox="1"/>
          <p:nvPr/>
        </p:nvSpPr>
        <p:spPr>
          <a:xfrm>
            <a:off x="5485005" y="2745983"/>
            <a:ext cx="575293"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記</a:t>
            </a:r>
            <a:r>
              <a:rPr sz="900" spc="-10" dirty="0">
                <a:solidFill>
                  <a:srgbClr val="999999"/>
                </a:solidFill>
                <a:latin typeface="+mn-ea"/>
                <a:cs typeface="Arial Unicode MS"/>
              </a:rPr>
              <a:t>事内</a:t>
            </a:r>
            <a:r>
              <a:rPr sz="900" dirty="0">
                <a:solidFill>
                  <a:srgbClr val="999999"/>
                </a:solidFill>
                <a:latin typeface="+mn-ea"/>
                <a:cs typeface="Arial Unicode MS"/>
              </a:rPr>
              <a:t>容</a:t>
            </a:r>
            <a:endParaRPr sz="900" dirty="0">
              <a:latin typeface="+mn-ea"/>
              <a:cs typeface="Arial Unicode MS"/>
            </a:endParaRPr>
          </a:p>
        </p:txBody>
      </p:sp>
      <p:sp>
        <p:nvSpPr>
          <p:cNvPr id="28" name="object 29">
            <a:extLst>
              <a:ext uri="{FF2B5EF4-FFF2-40B4-BE49-F238E27FC236}">
                <a16:creationId xmlns:a16="http://schemas.microsoft.com/office/drawing/2014/main" id="{78B5FA92-EA64-627C-6685-3D97C320C117}"/>
              </a:ext>
            </a:extLst>
          </p:cNvPr>
          <p:cNvSpPr txBox="1"/>
          <p:nvPr/>
        </p:nvSpPr>
        <p:spPr>
          <a:xfrm>
            <a:off x="6553240" y="2742038"/>
            <a:ext cx="4187640" cy="156849"/>
          </a:xfrm>
          <a:prstGeom prst="rect">
            <a:avLst/>
          </a:prstGeom>
        </p:spPr>
        <p:txBody>
          <a:bodyPr vert="horz" wrap="square" lIns="0" tIns="12700" rIns="0" bIns="0" rtlCol="0">
            <a:spAutoFit/>
          </a:bodyPr>
          <a:lstStyle/>
          <a:p>
            <a:pPr marL="12700">
              <a:spcBef>
                <a:spcPts val="100"/>
              </a:spcBef>
            </a:pPr>
            <a:r>
              <a:rPr sz="900" spc="25" dirty="0">
                <a:solidFill>
                  <a:srgbClr val="333333"/>
                </a:solidFill>
                <a:latin typeface="+mn-ea"/>
                <a:cs typeface="Arial Unicode MS"/>
              </a:rPr>
              <a:t>画</a:t>
            </a:r>
            <a:r>
              <a:rPr sz="900" spc="-10" dirty="0">
                <a:solidFill>
                  <a:srgbClr val="333333"/>
                </a:solidFill>
                <a:latin typeface="+mn-ea"/>
                <a:cs typeface="Arial Unicode MS"/>
              </a:rPr>
              <a:t>像</a:t>
            </a:r>
            <a:r>
              <a:rPr sz="900" spc="-35" dirty="0">
                <a:solidFill>
                  <a:srgbClr val="333333"/>
                </a:solidFill>
                <a:latin typeface="+mn-ea"/>
                <a:cs typeface="Arial Unicode MS"/>
              </a:rPr>
              <a:t>＋</a:t>
            </a:r>
            <a:r>
              <a:rPr sz="900" spc="-20" dirty="0">
                <a:solidFill>
                  <a:srgbClr val="333333"/>
                </a:solidFill>
                <a:latin typeface="+mn-ea"/>
                <a:cs typeface="Arial Unicode MS"/>
              </a:rPr>
              <a:t>テ</a:t>
            </a:r>
            <a:r>
              <a:rPr sz="900" spc="-65" dirty="0">
                <a:solidFill>
                  <a:srgbClr val="333333"/>
                </a:solidFill>
                <a:latin typeface="+mn-ea"/>
                <a:cs typeface="Arial Unicode MS"/>
              </a:rPr>
              <a:t>キ</a:t>
            </a:r>
            <a:r>
              <a:rPr sz="900" spc="-80" dirty="0">
                <a:solidFill>
                  <a:srgbClr val="333333"/>
                </a:solidFill>
                <a:latin typeface="+mn-ea"/>
                <a:cs typeface="Arial Unicode MS"/>
              </a:rPr>
              <a:t>ス</a:t>
            </a:r>
            <a:r>
              <a:rPr sz="900" spc="-75" dirty="0">
                <a:solidFill>
                  <a:srgbClr val="333333"/>
                </a:solidFill>
                <a:latin typeface="+mn-ea"/>
                <a:cs typeface="Arial Unicode MS"/>
              </a:rPr>
              <a:t>ト＋</a:t>
            </a:r>
            <a:r>
              <a:rPr sz="900" spc="-80" dirty="0">
                <a:solidFill>
                  <a:srgbClr val="333333"/>
                </a:solidFill>
                <a:latin typeface="+mn-ea"/>
                <a:cs typeface="Arial Unicode MS"/>
              </a:rPr>
              <a:t>リ</a:t>
            </a:r>
            <a:r>
              <a:rPr sz="900" spc="-35" dirty="0">
                <a:solidFill>
                  <a:srgbClr val="333333"/>
                </a:solidFill>
                <a:latin typeface="+mn-ea"/>
                <a:cs typeface="Arial Unicode MS"/>
              </a:rPr>
              <a:t>ン</a:t>
            </a:r>
            <a:r>
              <a:rPr sz="900" spc="-25" dirty="0">
                <a:solidFill>
                  <a:srgbClr val="333333"/>
                </a:solidFill>
                <a:latin typeface="+mn-ea"/>
                <a:cs typeface="Arial Unicode MS"/>
              </a:rPr>
              <a:t>ク</a:t>
            </a:r>
            <a:r>
              <a:rPr sz="900" spc="50" dirty="0">
                <a:solidFill>
                  <a:srgbClr val="333333"/>
                </a:solidFill>
                <a:latin typeface="+mn-ea"/>
                <a:cs typeface="Arial Unicode MS"/>
              </a:rPr>
              <a:t>先</a:t>
            </a:r>
            <a:r>
              <a:rPr sz="900" spc="40" dirty="0">
                <a:solidFill>
                  <a:srgbClr val="333333"/>
                </a:solidFill>
                <a:latin typeface="+mn-ea"/>
                <a:cs typeface="Arial Unicode MS"/>
              </a:rPr>
              <a:t>URL</a:t>
            </a:r>
            <a:endParaRPr sz="900" dirty="0">
              <a:latin typeface="+mn-ea"/>
              <a:cs typeface="Arial Unicode MS"/>
            </a:endParaRPr>
          </a:p>
        </p:txBody>
      </p:sp>
      <p:sp>
        <p:nvSpPr>
          <p:cNvPr id="29" name="object 30">
            <a:extLst>
              <a:ext uri="{FF2B5EF4-FFF2-40B4-BE49-F238E27FC236}">
                <a16:creationId xmlns:a16="http://schemas.microsoft.com/office/drawing/2014/main" id="{0A5AB3A7-C285-4DF8-C290-72D91E49A613}"/>
              </a:ext>
            </a:extLst>
          </p:cNvPr>
          <p:cNvSpPr txBox="1"/>
          <p:nvPr/>
        </p:nvSpPr>
        <p:spPr>
          <a:xfrm>
            <a:off x="5485005" y="3179830"/>
            <a:ext cx="307849"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枠数</a:t>
            </a:r>
            <a:endParaRPr sz="900" dirty="0">
              <a:latin typeface="+mn-ea"/>
              <a:cs typeface="Arial Unicode MS"/>
            </a:endParaRPr>
          </a:p>
        </p:txBody>
      </p:sp>
      <p:sp>
        <p:nvSpPr>
          <p:cNvPr id="30" name="object 31">
            <a:extLst>
              <a:ext uri="{FF2B5EF4-FFF2-40B4-BE49-F238E27FC236}">
                <a16:creationId xmlns:a16="http://schemas.microsoft.com/office/drawing/2014/main" id="{DFE38AB1-39C5-EE69-1167-2DE1621E9B17}"/>
              </a:ext>
            </a:extLst>
          </p:cNvPr>
          <p:cNvSpPr txBox="1"/>
          <p:nvPr/>
        </p:nvSpPr>
        <p:spPr>
          <a:xfrm>
            <a:off x="6549801" y="2999581"/>
            <a:ext cx="4191078" cy="492443"/>
          </a:xfrm>
          <a:prstGeom prst="rect">
            <a:avLst/>
          </a:prstGeom>
        </p:spPr>
        <p:txBody>
          <a:bodyPr vert="horz" wrap="square" lIns="0" tIns="33020" rIns="0" bIns="0" rtlCol="0">
            <a:spAutoFit/>
          </a:bodyPr>
          <a:lstStyle/>
          <a:p>
            <a:pPr marL="15875">
              <a:spcBef>
                <a:spcPts val="260"/>
              </a:spcBef>
            </a:pPr>
            <a:r>
              <a:rPr sz="900" spc="85" dirty="0">
                <a:solidFill>
                  <a:srgbClr val="333333"/>
                </a:solidFill>
                <a:latin typeface="+mn-ea"/>
                <a:cs typeface="Arial Unicode MS"/>
              </a:rPr>
              <a:t>1</a:t>
            </a:r>
            <a:r>
              <a:rPr sz="900" spc="135" dirty="0">
                <a:solidFill>
                  <a:srgbClr val="333333"/>
                </a:solidFill>
                <a:latin typeface="+mn-ea"/>
                <a:cs typeface="Arial Unicode MS"/>
              </a:rPr>
              <a:t>枠</a:t>
            </a:r>
            <a:r>
              <a:rPr sz="900" spc="25" dirty="0">
                <a:solidFill>
                  <a:srgbClr val="333333"/>
                </a:solidFill>
                <a:latin typeface="+mn-ea"/>
                <a:cs typeface="Arial Unicode MS"/>
              </a:rPr>
              <a:t>/</a:t>
            </a:r>
            <a:r>
              <a:rPr sz="900" dirty="0">
                <a:solidFill>
                  <a:srgbClr val="333333"/>
                </a:solidFill>
                <a:latin typeface="+mn-ea"/>
                <a:cs typeface="Arial Unicode MS"/>
              </a:rPr>
              <a:t>日</a:t>
            </a:r>
            <a:endParaRPr sz="900" dirty="0">
              <a:latin typeface="+mn-ea"/>
              <a:cs typeface="Arial Unicode MS"/>
            </a:endParaRPr>
          </a:p>
          <a:p>
            <a:pPr marL="12700">
              <a:spcBef>
                <a:spcPts val="160"/>
              </a:spcBef>
            </a:pPr>
            <a:r>
              <a:rPr sz="900" dirty="0">
                <a:solidFill>
                  <a:srgbClr val="333333"/>
                </a:solidFill>
                <a:latin typeface="+mn-ea"/>
                <a:cs typeface="Arial Unicode MS"/>
              </a:rPr>
              <a:t>※土日祝</a:t>
            </a:r>
            <a:r>
              <a:rPr sz="900" spc="-25" dirty="0">
                <a:solidFill>
                  <a:srgbClr val="333333"/>
                </a:solidFill>
                <a:latin typeface="+mn-ea"/>
                <a:cs typeface="Arial Unicode MS"/>
              </a:rPr>
              <a:t>日</a:t>
            </a:r>
            <a:r>
              <a:rPr sz="900" spc="-5" dirty="0">
                <a:solidFill>
                  <a:srgbClr val="333333"/>
                </a:solidFill>
                <a:latin typeface="+mn-ea"/>
                <a:cs typeface="Arial Unicode MS"/>
              </a:rPr>
              <a:t>を</a:t>
            </a:r>
            <a:r>
              <a:rPr sz="900" dirty="0">
                <a:solidFill>
                  <a:srgbClr val="333333"/>
                </a:solidFill>
                <a:latin typeface="+mn-ea"/>
                <a:cs typeface="Arial Unicode MS"/>
              </a:rPr>
              <a:t>含む</a:t>
            </a:r>
            <a:endParaRPr sz="900" dirty="0">
              <a:latin typeface="+mn-ea"/>
              <a:cs typeface="Arial Unicode MS"/>
            </a:endParaRPr>
          </a:p>
          <a:p>
            <a:pPr marL="12700">
              <a:spcBef>
                <a:spcPts val="160"/>
              </a:spcBef>
            </a:pPr>
            <a:r>
              <a:rPr sz="850" dirty="0">
                <a:solidFill>
                  <a:srgbClr val="333333"/>
                </a:solidFill>
                <a:latin typeface="+mn-ea"/>
                <a:cs typeface="Arial Unicode MS"/>
              </a:rPr>
              <a:t>※</a:t>
            </a:r>
            <a:r>
              <a:rPr sz="850" spc="25" dirty="0">
                <a:solidFill>
                  <a:srgbClr val="333333"/>
                </a:solidFill>
                <a:latin typeface="+mn-ea"/>
                <a:cs typeface="Arial Unicode MS"/>
              </a:rPr>
              <a:t>昼</a:t>
            </a:r>
            <a:r>
              <a:rPr sz="850" spc="-320" dirty="0">
                <a:solidFill>
                  <a:srgbClr val="333333"/>
                </a:solidFill>
                <a:latin typeface="+mn-ea"/>
                <a:cs typeface="Arial Unicode MS"/>
              </a:rPr>
              <a:t>刊</a:t>
            </a:r>
            <a:r>
              <a:rPr sz="850" spc="40" dirty="0">
                <a:solidFill>
                  <a:srgbClr val="333333"/>
                </a:solidFill>
                <a:latin typeface="+mn-ea"/>
                <a:cs typeface="Arial Unicode MS"/>
              </a:rPr>
              <a:t>（12</a:t>
            </a:r>
            <a:r>
              <a:rPr sz="850" spc="50" dirty="0">
                <a:solidFill>
                  <a:srgbClr val="333333"/>
                </a:solidFill>
                <a:latin typeface="+mn-ea"/>
                <a:cs typeface="Arial Unicode MS"/>
              </a:rPr>
              <a:t>時頃配信</a:t>
            </a:r>
            <a:r>
              <a:rPr sz="850" spc="-350" dirty="0">
                <a:solidFill>
                  <a:srgbClr val="333333"/>
                </a:solidFill>
                <a:latin typeface="+mn-ea"/>
                <a:cs typeface="Arial Unicode MS"/>
              </a:rPr>
              <a:t>）</a:t>
            </a:r>
            <a:r>
              <a:rPr lang="ja-JP" altLang="en-US" sz="850" spc="-350">
                <a:solidFill>
                  <a:srgbClr val="333333"/>
                </a:solidFill>
                <a:latin typeface="+mn-ea"/>
                <a:cs typeface="Arial Unicode MS"/>
              </a:rPr>
              <a:t>、</a:t>
            </a:r>
            <a:r>
              <a:rPr sz="850" spc="-15" dirty="0">
                <a:solidFill>
                  <a:srgbClr val="333333"/>
                </a:solidFill>
                <a:latin typeface="+mn-ea"/>
                <a:cs typeface="Arial Unicode MS"/>
              </a:rPr>
              <a:t>夕</a:t>
            </a:r>
            <a:r>
              <a:rPr sz="850" spc="-315" dirty="0">
                <a:solidFill>
                  <a:srgbClr val="333333"/>
                </a:solidFill>
                <a:latin typeface="+mn-ea"/>
                <a:cs typeface="Arial Unicode MS"/>
              </a:rPr>
              <a:t>刊</a:t>
            </a:r>
            <a:r>
              <a:rPr sz="850" spc="40" dirty="0">
                <a:solidFill>
                  <a:srgbClr val="333333"/>
                </a:solidFill>
                <a:latin typeface="+mn-ea"/>
                <a:cs typeface="Arial Unicode MS"/>
              </a:rPr>
              <a:t>（</a:t>
            </a:r>
            <a:r>
              <a:rPr lang="en-US" sz="850" spc="40" dirty="0">
                <a:solidFill>
                  <a:srgbClr val="333333"/>
                </a:solidFill>
                <a:latin typeface="+mn-ea"/>
                <a:cs typeface="Arial Unicode MS"/>
              </a:rPr>
              <a:t>18</a:t>
            </a:r>
            <a:r>
              <a:rPr sz="850" spc="50" dirty="0">
                <a:solidFill>
                  <a:srgbClr val="333333"/>
                </a:solidFill>
                <a:latin typeface="+mn-ea"/>
                <a:cs typeface="Arial Unicode MS"/>
              </a:rPr>
              <a:t>時頃配信</a:t>
            </a:r>
            <a:r>
              <a:rPr sz="850" spc="-345" dirty="0">
                <a:solidFill>
                  <a:srgbClr val="333333"/>
                </a:solidFill>
                <a:latin typeface="+mn-ea"/>
                <a:cs typeface="Arial Unicode MS"/>
              </a:rPr>
              <a:t>）</a:t>
            </a:r>
            <a:r>
              <a:rPr lang="ja-JP" altLang="en-US" sz="850" spc="-345">
                <a:solidFill>
                  <a:srgbClr val="333333"/>
                </a:solidFill>
                <a:latin typeface="+mn-ea"/>
                <a:cs typeface="Arial Unicode MS"/>
              </a:rPr>
              <a:t>、</a:t>
            </a:r>
            <a:r>
              <a:rPr lang="ja-JP" altLang="en-US" sz="850" spc="14">
                <a:solidFill>
                  <a:srgbClr val="333333"/>
                </a:solidFill>
                <a:latin typeface="+mn-ea"/>
                <a:cs typeface="Arial Unicode MS"/>
              </a:rPr>
              <a:t>夜刊（</a:t>
            </a:r>
            <a:r>
              <a:rPr lang="en-US" altLang="ja-JP" sz="850" spc="14" dirty="0">
                <a:solidFill>
                  <a:srgbClr val="333333"/>
                </a:solidFill>
                <a:latin typeface="+mn-ea"/>
                <a:cs typeface="Arial Unicode MS"/>
              </a:rPr>
              <a:t>22</a:t>
            </a:r>
            <a:r>
              <a:rPr lang="ja-JP" altLang="en-US" sz="850" spc="14">
                <a:solidFill>
                  <a:srgbClr val="333333"/>
                </a:solidFill>
                <a:latin typeface="+mn-ea"/>
                <a:cs typeface="Arial Unicode MS"/>
              </a:rPr>
              <a:t>時頃配信）をご指定ください</a:t>
            </a:r>
            <a:endParaRPr sz="850" dirty="0">
              <a:latin typeface="+mn-ea"/>
              <a:cs typeface="Arial Unicode MS"/>
            </a:endParaRPr>
          </a:p>
        </p:txBody>
      </p:sp>
      <p:sp>
        <p:nvSpPr>
          <p:cNvPr id="31" name="object 32">
            <a:extLst>
              <a:ext uri="{FF2B5EF4-FFF2-40B4-BE49-F238E27FC236}">
                <a16:creationId xmlns:a16="http://schemas.microsoft.com/office/drawing/2014/main" id="{10BFB30A-19EA-9830-ED90-768FBA84E292}"/>
              </a:ext>
            </a:extLst>
          </p:cNvPr>
          <p:cNvSpPr txBox="1"/>
          <p:nvPr/>
        </p:nvSpPr>
        <p:spPr>
          <a:xfrm>
            <a:off x="5485639" y="3713738"/>
            <a:ext cx="558938"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制</a:t>
            </a:r>
            <a:r>
              <a:rPr sz="900" spc="-35" dirty="0">
                <a:solidFill>
                  <a:srgbClr val="999999"/>
                </a:solidFill>
                <a:latin typeface="+mn-ea"/>
                <a:cs typeface="Arial Unicode MS"/>
              </a:rPr>
              <a:t>作日数</a:t>
            </a:r>
            <a:endParaRPr sz="900" dirty="0">
              <a:latin typeface="+mn-ea"/>
              <a:cs typeface="Arial Unicode MS"/>
            </a:endParaRPr>
          </a:p>
        </p:txBody>
      </p:sp>
      <p:sp>
        <p:nvSpPr>
          <p:cNvPr id="32" name="object 33">
            <a:extLst>
              <a:ext uri="{FF2B5EF4-FFF2-40B4-BE49-F238E27FC236}">
                <a16:creationId xmlns:a16="http://schemas.microsoft.com/office/drawing/2014/main" id="{2206B7B9-7169-80B2-3C3B-543431A416DE}"/>
              </a:ext>
            </a:extLst>
          </p:cNvPr>
          <p:cNvSpPr txBox="1"/>
          <p:nvPr/>
        </p:nvSpPr>
        <p:spPr>
          <a:xfrm>
            <a:off x="6549801" y="3532981"/>
            <a:ext cx="4191078" cy="518401"/>
          </a:xfrm>
          <a:prstGeom prst="rect">
            <a:avLst/>
          </a:prstGeom>
        </p:spPr>
        <p:txBody>
          <a:bodyPr vert="horz" wrap="square" lIns="0" tIns="33020" rIns="0" bIns="0" rtlCol="0">
            <a:spAutoFit/>
          </a:bodyPr>
          <a:lstStyle/>
          <a:p>
            <a:pPr marL="15875">
              <a:spcBef>
                <a:spcPts val="260"/>
              </a:spcBef>
            </a:pPr>
            <a:r>
              <a:rPr sz="900" spc="50" dirty="0">
                <a:solidFill>
                  <a:srgbClr val="333333"/>
                </a:solidFill>
                <a:latin typeface="+mn-ea"/>
                <a:cs typeface="Arial Unicode MS"/>
              </a:rPr>
              <a:t>最短</a:t>
            </a:r>
            <a:r>
              <a:rPr sz="900" spc="40" dirty="0">
                <a:solidFill>
                  <a:srgbClr val="333333"/>
                </a:solidFill>
                <a:latin typeface="+mn-ea"/>
                <a:cs typeface="Arial Unicode MS"/>
              </a:rPr>
              <a:t>10</a:t>
            </a:r>
            <a:r>
              <a:rPr sz="900" spc="50" dirty="0">
                <a:solidFill>
                  <a:srgbClr val="333333"/>
                </a:solidFill>
                <a:latin typeface="+mn-ea"/>
                <a:cs typeface="Arial Unicode MS"/>
              </a:rPr>
              <a:t>営</a:t>
            </a:r>
            <a:r>
              <a:rPr sz="900" spc="25" dirty="0">
                <a:solidFill>
                  <a:srgbClr val="333333"/>
                </a:solidFill>
                <a:latin typeface="+mn-ea"/>
                <a:cs typeface="Arial Unicode MS"/>
              </a:rPr>
              <a:t>業</a:t>
            </a:r>
            <a:r>
              <a:rPr sz="900" spc="-15" dirty="0">
                <a:solidFill>
                  <a:srgbClr val="333333"/>
                </a:solidFill>
                <a:latin typeface="+mn-ea"/>
                <a:cs typeface="Arial Unicode MS"/>
              </a:rPr>
              <a:t>日</a:t>
            </a:r>
            <a:r>
              <a:rPr sz="900" spc="-45" dirty="0">
                <a:solidFill>
                  <a:srgbClr val="333333"/>
                </a:solidFill>
                <a:latin typeface="+mn-ea"/>
                <a:cs typeface="Arial Unicode MS"/>
              </a:rPr>
              <a:t>ほ</a:t>
            </a:r>
            <a:r>
              <a:rPr sz="900" dirty="0">
                <a:solidFill>
                  <a:srgbClr val="333333"/>
                </a:solidFill>
                <a:latin typeface="+mn-ea"/>
                <a:cs typeface="Arial Unicode MS"/>
              </a:rPr>
              <a:t>ど</a:t>
            </a:r>
            <a:endParaRPr sz="900" dirty="0">
              <a:latin typeface="+mn-ea"/>
              <a:cs typeface="Arial Unicode MS"/>
            </a:endParaRPr>
          </a:p>
          <a:p>
            <a:pPr marL="12700">
              <a:spcBef>
                <a:spcPts val="160"/>
              </a:spcBef>
            </a:pPr>
            <a:r>
              <a:rPr sz="900" dirty="0">
                <a:solidFill>
                  <a:srgbClr val="333333"/>
                </a:solidFill>
                <a:latin typeface="+mn-ea"/>
                <a:cs typeface="Arial Unicode MS"/>
              </a:rPr>
              <a:t>※</a:t>
            </a:r>
            <a:r>
              <a:rPr sz="900" spc="25" dirty="0">
                <a:solidFill>
                  <a:srgbClr val="333333"/>
                </a:solidFill>
                <a:latin typeface="+mn-ea"/>
                <a:cs typeface="Arial Unicode MS"/>
              </a:rPr>
              <a:t>実制</a:t>
            </a:r>
            <a:r>
              <a:rPr sz="900" dirty="0">
                <a:solidFill>
                  <a:srgbClr val="333333"/>
                </a:solidFill>
                <a:latin typeface="+mn-ea"/>
                <a:cs typeface="Arial Unicode MS"/>
              </a:rPr>
              <a:t>作</a:t>
            </a:r>
            <a:r>
              <a:rPr sz="900" spc="-5" dirty="0">
                <a:solidFill>
                  <a:srgbClr val="333333"/>
                </a:solidFill>
                <a:latin typeface="+mn-ea"/>
                <a:cs typeface="Arial Unicode MS"/>
              </a:rPr>
              <a:t>を</a:t>
            </a:r>
            <a:r>
              <a:rPr sz="900" spc="25" dirty="0">
                <a:solidFill>
                  <a:srgbClr val="333333"/>
                </a:solidFill>
                <a:latin typeface="+mn-ea"/>
                <a:cs typeface="Arial Unicode MS"/>
              </a:rPr>
              <a:t>開</a:t>
            </a:r>
            <a:r>
              <a:rPr sz="900" spc="-20" dirty="0">
                <a:solidFill>
                  <a:srgbClr val="333333"/>
                </a:solidFill>
                <a:latin typeface="+mn-ea"/>
                <a:cs typeface="Arial Unicode MS"/>
              </a:rPr>
              <a:t>始</a:t>
            </a:r>
            <a:r>
              <a:rPr sz="900" spc="-40" dirty="0">
                <a:solidFill>
                  <a:srgbClr val="333333"/>
                </a:solidFill>
                <a:latin typeface="+mn-ea"/>
                <a:cs typeface="Arial Unicode MS"/>
              </a:rPr>
              <a:t>し</a:t>
            </a:r>
            <a:r>
              <a:rPr sz="900" dirty="0">
                <a:solidFill>
                  <a:srgbClr val="333333"/>
                </a:solidFill>
                <a:latin typeface="+mn-ea"/>
                <a:cs typeface="Arial Unicode MS"/>
              </a:rPr>
              <a:t>た</a:t>
            </a:r>
            <a:r>
              <a:rPr sz="900" spc="25" dirty="0">
                <a:solidFill>
                  <a:srgbClr val="333333"/>
                </a:solidFill>
                <a:latin typeface="+mn-ea"/>
                <a:cs typeface="Arial Unicode MS"/>
              </a:rPr>
              <a:t>時</a:t>
            </a:r>
            <a:r>
              <a:rPr sz="900" dirty="0">
                <a:solidFill>
                  <a:srgbClr val="333333"/>
                </a:solidFill>
                <a:latin typeface="+mn-ea"/>
                <a:cs typeface="Arial Unicode MS"/>
              </a:rPr>
              <a:t>点で</a:t>
            </a:r>
            <a:r>
              <a:rPr sz="900" spc="25" dirty="0">
                <a:solidFill>
                  <a:srgbClr val="333333"/>
                </a:solidFill>
                <a:latin typeface="+mn-ea"/>
                <a:cs typeface="Arial Unicode MS"/>
              </a:rPr>
              <a:t>起算</a:t>
            </a:r>
            <a:endParaRPr sz="900" dirty="0">
              <a:latin typeface="+mn-ea"/>
              <a:cs typeface="Arial Unicode MS"/>
            </a:endParaRPr>
          </a:p>
          <a:p>
            <a:pPr marL="12700">
              <a:spcBef>
                <a:spcPts val="160"/>
              </a:spcBef>
            </a:pPr>
            <a:r>
              <a:rPr sz="900" dirty="0">
                <a:solidFill>
                  <a:srgbClr val="333333"/>
                </a:solidFill>
                <a:latin typeface="+mn-ea"/>
                <a:cs typeface="Arial Unicode MS"/>
              </a:rPr>
              <a:t>※</a:t>
            </a:r>
            <a:r>
              <a:rPr sz="900" spc="25" dirty="0">
                <a:solidFill>
                  <a:srgbClr val="333333"/>
                </a:solidFill>
                <a:latin typeface="+mn-ea"/>
                <a:cs typeface="Arial Unicode MS"/>
              </a:rPr>
              <a:t>薬機</a:t>
            </a:r>
            <a:r>
              <a:rPr sz="900" spc="-140" dirty="0">
                <a:solidFill>
                  <a:srgbClr val="333333"/>
                </a:solidFill>
                <a:latin typeface="+mn-ea"/>
                <a:cs typeface="Arial Unicode MS"/>
              </a:rPr>
              <a:t>法</a:t>
            </a:r>
            <a:r>
              <a:rPr sz="900" spc="-145" dirty="0">
                <a:solidFill>
                  <a:srgbClr val="333333"/>
                </a:solidFill>
                <a:latin typeface="+mn-ea"/>
                <a:cs typeface="Arial Unicode MS"/>
              </a:rPr>
              <a:t>・</a:t>
            </a:r>
            <a:r>
              <a:rPr sz="900" spc="25" dirty="0">
                <a:solidFill>
                  <a:srgbClr val="333333"/>
                </a:solidFill>
                <a:latin typeface="+mn-ea"/>
                <a:cs typeface="Arial Unicode MS"/>
              </a:rPr>
              <a:t>景表法準</a:t>
            </a:r>
            <a:r>
              <a:rPr sz="900" dirty="0">
                <a:solidFill>
                  <a:srgbClr val="333333"/>
                </a:solidFill>
                <a:latin typeface="+mn-ea"/>
                <a:cs typeface="Arial Unicode MS"/>
              </a:rPr>
              <a:t>拠の</a:t>
            </a:r>
            <a:r>
              <a:rPr sz="900" spc="25" dirty="0">
                <a:solidFill>
                  <a:srgbClr val="333333"/>
                </a:solidFill>
                <a:latin typeface="+mn-ea"/>
                <a:cs typeface="Arial Unicode MS"/>
              </a:rPr>
              <a:t>審</a:t>
            </a:r>
            <a:r>
              <a:rPr sz="900" dirty="0">
                <a:solidFill>
                  <a:srgbClr val="333333"/>
                </a:solidFill>
                <a:latin typeface="+mn-ea"/>
                <a:cs typeface="Arial Unicode MS"/>
              </a:rPr>
              <a:t>査</a:t>
            </a:r>
            <a:r>
              <a:rPr sz="900" spc="-5" dirty="0">
                <a:solidFill>
                  <a:srgbClr val="333333"/>
                </a:solidFill>
                <a:latin typeface="+mn-ea"/>
                <a:cs typeface="Arial Unicode MS"/>
              </a:rPr>
              <a:t>を</a:t>
            </a:r>
            <a:r>
              <a:rPr sz="900" spc="25" dirty="0">
                <a:solidFill>
                  <a:srgbClr val="333333"/>
                </a:solidFill>
                <a:latin typeface="+mn-ea"/>
                <a:cs typeface="Arial Unicode MS"/>
              </a:rPr>
              <a:t>必</a:t>
            </a:r>
            <a:r>
              <a:rPr sz="900" spc="-30" dirty="0">
                <a:solidFill>
                  <a:srgbClr val="333333"/>
                </a:solidFill>
                <a:latin typeface="+mn-ea"/>
                <a:cs typeface="Arial Unicode MS"/>
              </a:rPr>
              <a:t>要</a:t>
            </a:r>
            <a:r>
              <a:rPr sz="900" spc="-50" dirty="0">
                <a:solidFill>
                  <a:srgbClr val="333333"/>
                </a:solidFill>
                <a:latin typeface="+mn-ea"/>
                <a:cs typeface="Arial Unicode MS"/>
              </a:rPr>
              <a:t>と</a:t>
            </a:r>
            <a:r>
              <a:rPr sz="900" spc="-35" dirty="0">
                <a:solidFill>
                  <a:srgbClr val="333333"/>
                </a:solidFill>
                <a:latin typeface="+mn-ea"/>
                <a:cs typeface="Arial Unicode MS"/>
              </a:rPr>
              <a:t>す</a:t>
            </a:r>
            <a:r>
              <a:rPr sz="900" spc="-5" dirty="0">
                <a:solidFill>
                  <a:srgbClr val="333333"/>
                </a:solidFill>
                <a:latin typeface="+mn-ea"/>
                <a:cs typeface="Arial Unicode MS"/>
              </a:rPr>
              <a:t>る</a:t>
            </a:r>
            <a:r>
              <a:rPr sz="900" spc="25" dirty="0">
                <a:solidFill>
                  <a:srgbClr val="333333"/>
                </a:solidFill>
                <a:latin typeface="+mn-ea"/>
                <a:cs typeface="Arial Unicode MS"/>
              </a:rPr>
              <a:t>案</a:t>
            </a:r>
            <a:r>
              <a:rPr sz="900" spc="5" dirty="0">
                <a:solidFill>
                  <a:srgbClr val="333333"/>
                </a:solidFill>
                <a:latin typeface="+mn-ea"/>
                <a:cs typeface="Arial Unicode MS"/>
              </a:rPr>
              <a:t>件</a:t>
            </a:r>
            <a:r>
              <a:rPr sz="900" dirty="0">
                <a:solidFill>
                  <a:srgbClr val="333333"/>
                </a:solidFill>
                <a:latin typeface="+mn-ea"/>
                <a:cs typeface="Arial Unicode MS"/>
              </a:rPr>
              <a:t>は</a:t>
            </a:r>
            <a:r>
              <a:rPr sz="900" spc="50" dirty="0">
                <a:solidFill>
                  <a:srgbClr val="333333"/>
                </a:solidFill>
                <a:latin typeface="+mn-ea"/>
                <a:cs typeface="Arial Unicode MS"/>
              </a:rPr>
              <a:t>最短</a:t>
            </a:r>
            <a:r>
              <a:rPr sz="900" spc="40" dirty="0">
                <a:solidFill>
                  <a:srgbClr val="333333"/>
                </a:solidFill>
                <a:latin typeface="+mn-ea"/>
                <a:cs typeface="Arial Unicode MS"/>
              </a:rPr>
              <a:t>16</a:t>
            </a:r>
            <a:r>
              <a:rPr sz="900" spc="50" dirty="0">
                <a:solidFill>
                  <a:srgbClr val="333333"/>
                </a:solidFill>
                <a:latin typeface="+mn-ea"/>
                <a:cs typeface="Arial Unicode MS"/>
              </a:rPr>
              <a:t>営</a:t>
            </a:r>
            <a:r>
              <a:rPr sz="900" spc="25" dirty="0">
                <a:solidFill>
                  <a:srgbClr val="333333"/>
                </a:solidFill>
                <a:latin typeface="+mn-ea"/>
                <a:cs typeface="Arial Unicode MS"/>
              </a:rPr>
              <a:t>業</a:t>
            </a:r>
            <a:r>
              <a:rPr sz="900" dirty="0">
                <a:solidFill>
                  <a:srgbClr val="333333"/>
                </a:solidFill>
                <a:latin typeface="+mn-ea"/>
                <a:cs typeface="Arial Unicode MS"/>
              </a:rPr>
              <a:t>日</a:t>
            </a:r>
            <a:endParaRPr sz="900" dirty="0">
              <a:latin typeface="+mn-ea"/>
              <a:cs typeface="Arial Unicode MS"/>
            </a:endParaRPr>
          </a:p>
        </p:txBody>
      </p:sp>
      <p:sp>
        <p:nvSpPr>
          <p:cNvPr id="33" name="object 34">
            <a:extLst>
              <a:ext uri="{FF2B5EF4-FFF2-40B4-BE49-F238E27FC236}">
                <a16:creationId xmlns:a16="http://schemas.microsoft.com/office/drawing/2014/main" id="{1D3FA4B4-4EC9-AB64-7BAC-C15910658982}"/>
              </a:ext>
            </a:extLst>
          </p:cNvPr>
          <p:cNvSpPr txBox="1"/>
          <p:nvPr/>
        </p:nvSpPr>
        <p:spPr>
          <a:xfrm>
            <a:off x="5472075" y="4093051"/>
            <a:ext cx="794635" cy="151323"/>
          </a:xfrm>
          <a:prstGeom prst="rect">
            <a:avLst/>
          </a:prstGeom>
        </p:spPr>
        <p:txBody>
          <a:bodyPr vert="horz" wrap="square" lIns="0" tIns="12700" rIns="0" bIns="0" rtlCol="0">
            <a:spAutoFit/>
          </a:bodyPr>
          <a:lstStyle/>
          <a:p>
            <a:pPr marL="12700">
              <a:spcBef>
                <a:spcPts val="100"/>
              </a:spcBef>
            </a:pPr>
            <a:r>
              <a:rPr sz="900" spc="-65" dirty="0">
                <a:solidFill>
                  <a:srgbClr val="999999"/>
                </a:solidFill>
                <a:latin typeface="+mn-ea"/>
                <a:cs typeface="Arial Unicode MS"/>
              </a:rPr>
              <a:t>レ</a:t>
            </a:r>
            <a:r>
              <a:rPr sz="900" spc="-40" dirty="0">
                <a:solidFill>
                  <a:srgbClr val="999999"/>
                </a:solidFill>
                <a:latin typeface="+mn-ea"/>
                <a:cs typeface="Arial Unicode MS"/>
              </a:rPr>
              <a:t>ポ</a:t>
            </a:r>
            <a:r>
              <a:rPr sz="900" spc="-80" dirty="0">
                <a:solidFill>
                  <a:srgbClr val="999999"/>
                </a:solidFill>
                <a:latin typeface="+mn-ea"/>
                <a:cs typeface="Arial Unicode MS"/>
              </a:rPr>
              <a:t>ー</a:t>
            </a:r>
            <a:r>
              <a:rPr sz="900" spc="-65" dirty="0">
                <a:solidFill>
                  <a:srgbClr val="999999"/>
                </a:solidFill>
                <a:latin typeface="+mn-ea"/>
                <a:cs typeface="Arial Unicode MS"/>
              </a:rPr>
              <a:t>ト</a:t>
            </a:r>
            <a:r>
              <a:rPr sz="900" spc="-35" dirty="0">
                <a:solidFill>
                  <a:srgbClr val="999999"/>
                </a:solidFill>
                <a:latin typeface="+mn-ea"/>
                <a:cs typeface="Arial Unicode MS"/>
              </a:rPr>
              <a:t>項</a:t>
            </a:r>
            <a:r>
              <a:rPr sz="900" dirty="0">
                <a:solidFill>
                  <a:srgbClr val="999999"/>
                </a:solidFill>
                <a:latin typeface="+mn-ea"/>
                <a:cs typeface="Arial Unicode MS"/>
              </a:rPr>
              <a:t>目</a:t>
            </a:r>
            <a:endParaRPr sz="900" dirty="0">
              <a:latin typeface="+mn-ea"/>
              <a:cs typeface="Arial Unicode MS"/>
            </a:endParaRPr>
          </a:p>
        </p:txBody>
      </p:sp>
      <p:sp>
        <p:nvSpPr>
          <p:cNvPr id="34" name="object 35">
            <a:extLst>
              <a:ext uri="{FF2B5EF4-FFF2-40B4-BE49-F238E27FC236}">
                <a16:creationId xmlns:a16="http://schemas.microsoft.com/office/drawing/2014/main" id="{DBAAF270-2DE1-4321-F7A7-A38FA1346B0C}"/>
              </a:ext>
            </a:extLst>
          </p:cNvPr>
          <p:cNvSpPr txBox="1"/>
          <p:nvPr/>
        </p:nvSpPr>
        <p:spPr>
          <a:xfrm>
            <a:off x="6553240" y="4096340"/>
            <a:ext cx="4187638" cy="156849"/>
          </a:xfrm>
          <a:prstGeom prst="rect">
            <a:avLst/>
          </a:prstGeom>
        </p:spPr>
        <p:txBody>
          <a:bodyPr vert="horz" wrap="square" lIns="0" tIns="12700" rIns="0" bIns="0" rtlCol="0">
            <a:spAutoFit/>
          </a:bodyPr>
          <a:lstStyle/>
          <a:p>
            <a:pPr marL="12700">
              <a:spcBef>
                <a:spcPts val="100"/>
              </a:spcBef>
            </a:pPr>
            <a:r>
              <a:rPr sz="900" spc="30" dirty="0">
                <a:solidFill>
                  <a:srgbClr val="333333"/>
                </a:solidFill>
                <a:latin typeface="+mn-ea"/>
                <a:cs typeface="Arial Unicode MS"/>
              </a:rPr>
              <a:t>記事</a:t>
            </a:r>
            <a:r>
              <a:rPr sz="900" spc="25" dirty="0">
                <a:solidFill>
                  <a:srgbClr val="333333"/>
                </a:solidFill>
                <a:latin typeface="+mn-ea"/>
                <a:cs typeface="Arial Unicode MS"/>
              </a:rPr>
              <a:t>PV</a:t>
            </a:r>
            <a:r>
              <a:rPr sz="900" spc="30" dirty="0">
                <a:solidFill>
                  <a:srgbClr val="333333"/>
                </a:solidFill>
                <a:latin typeface="+mn-ea"/>
                <a:cs typeface="Arial Unicode MS"/>
              </a:rPr>
              <a:t>数</a:t>
            </a:r>
            <a:r>
              <a:rPr sz="900" spc="-320" dirty="0">
                <a:solidFill>
                  <a:srgbClr val="333333"/>
                </a:solidFill>
                <a:latin typeface="+mn-ea"/>
                <a:cs typeface="Arial Unicode MS"/>
              </a:rPr>
              <a:t>、</a:t>
            </a:r>
            <a:r>
              <a:rPr sz="900" spc="25" dirty="0">
                <a:solidFill>
                  <a:srgbClr val="333333"/>
                </a:solidFill>
                <a:latin typeface="+mn-ea"/>
                <a:cs typeface="Arial Unicode MS"/>
              </a:rPr>
              <a:t>指</a:t>
            </a:r>
            <a:r>
              <a:rPr sz="900" spc="-30" dirty="0">
                <a:solidFill>
                  <a:srgbClr val="333333"/>
                </a:solidFill>
                <a:latin typeface="+mn-ea"/>
                <a:cs typeface="Arial Unicode MS"/>
              </a:rPr>
              <a:t>定</a:t>
            </a:r>
            <a:r>
              <a:rPr sz="900" spc="-80" dirty="0">
                <a:solidFill>
                  <a:srgbClr val="333333"/>
                </a:solidFill>
                <a:latin typeface="+mn-ea"/>
                <a:cs typeface="Arial Unicode MS"/>
              </a:rPr>
              <a:t>リ</a:t>
            </a:r>
            <a:r>
              <a:rPr sz="900" spc="-35" dirty="0">
                <a:solidFill>
                  <a:srgbClr val="333333"/>
                </a:solidFill>
                <a:latin typeface="+mn-ea"/>
                <a:cs typeface="Arial Unicode MS"/>
              </a:rPr>
              <a:t>ン</a:t>
            </a:r>
            <a:r>
              <a:rPr sz="900" spc="-25" dirty="0">
                <a:solidFill>
                  <a:srgbClr val="333333"/>
                </a:solidFill>
                <a:latin typeface="+mn-ea"/>
                <a:cs typeface="Arial Unicode MS"/>
              </a:rPr>
              <a:t>ク</a:t>
            </a:r>
            <a:r>
              <a:rPr sz="900" spc="10" dirty="0">
                <a:solidFill>
                  <a:srgbClr val="333333"/>
                </a:solidFill>
                <a:latin typeface="+mn-ea"/>
                <a:cs typeface="Arial Unicode MS"/>
              </a:rPr>
              <a:t>先</a:t>
            </a:r>
            <a:r>
              <a:rPr sz="900" spc="-5" dirty="0">
                <a:solidFill>
                  <a:srgbClr val="333333"/>
                </a:solidFill>
                <a:latin typeface="+mn-ea"/>
                <a:cs typeface="Arial Unicode MS"/>
              </a:rPr>
              <a:t>へ</a:t>
            </a:r>
            <a:r>
              <a:rPr sz="900" dirty="0">
                <a:solidFill>
                  <a:srgbClr val="333333"/>
                </a:solidFill>
                <a:latin typeface="+mn-ea"/>
                <a:cs typeface="Arial Unicode MS"/>
              </a:rPr>
              <a:t>の</a:t>
            </a:r>
            <a:r>
              <a:rPr sz="900" spc="25" dirty="0">
                <a:solidFill>
                  <a:srgbClr val="333333"/>
                </a:solidFill>
                <a:latin typeface="+mn-ea"/>
                <a:cs typeface="Arial Unicode MS"/>
              </a:rPr>
              <a:t>遷移数</a:t>
            </a:r>
            <a:endParaRPr sz="900" dirty="0">
              <a:latin typeface="+mn-ea"/>
              <a:cs typeface="Arial Unicode MS"/>
            </a:endParaRPr>
          </a:p>
        </p:txBody>
      </p:sp>
      <p:sp>
        <p:nvSpPr>
          <p:cNvPr id="35" name="object 36">
            <a:extLst>
              <a:ext uri="{FF2B5EF4-FFF2-40B4-BE49-F238E27FC236}">
                <a16:creationId xmlns:a16="http://schemas.microsoft.com/office/drawing/2014/main" id="{C072CC0F-CAD0-2F76-2FDC-0AB5697099B2}"/>
              </a:ext>
            </a:extLst>
          </p:cNvPr>
          <p:cNvSpPr txBox="1"/>
          <p:nvPr/>
        </p:nvSpPr>
        <p:spPr>
          <a:xfrm>
            <a:off x="5485005" y="4459176"/>
            <a:ext cx="923547" cy="151323"/>
          </a:xfrm>
          <a:prstGeom prst="rect">
            <a:avLst/>
          </a:prstGeom>
        </p:spPr>
        <p:txBody>
          <a:bodyPr vert="horz" wrap="square" lIns="0" tIns="12700" rIns="0" bIns="0" rtlCol="0">
            <a:spAutoFit/>
          </a:bodyPr>
          <a:lstStyle/>
          <a:p>
            <a:pPr marL="12700">
              <a:spcBef>
                <a:spcPts val="100"/>
              </a:spcBef>
            </a:pPr>
            <a:r>
              <a:rPr sz="900" spc="-65" dirty="0">
                <a:solidFill>
                  <a:srgbClr val="999999"/>
                </a:solidFill>
                <a:latin typeface="+mn-ea"/>
                <a:cs typeface="Arial Unicode MS"/>
              </a:rPr>
              <a:t>レ</a:t>
            </a:r>
            <a:r>
              <a:rPr sz="900" spc="-40" dirty="0">
                <a:solidFill>
                  <a:srgbClr val="999999"/>
                </a:solidFill>
                <a:latin typeface="+mn-ea"/>
                <a:cs typeface="Arial Unicode MS"/>
              </a:rPr>
              <a:t>ポ</a:t>
            </a:r>
            <a:r>
              <a:rPr sz="900" spc="-80" dirty="0">
                <a:solidFill>
                  <a:srgbClr val="999999"/>
                </a:solidFill>
                <a:latin typeface="+mn-ea"/>
                <a:cs typeface="Arial Unicode MS"/>
              </a:rPr>
              <a:t>ー</a:t>
            </a:r>
            <a:r>
              <a:rPr sz="900" spc="-65" dirty="0">
                <a:solidFill>
                  <a:srgbClr val="999999"/>
                </a:solidFill>
                <a:latin typeface="+mn-ea"/>
                <a:cs typeface="Arial Unicode MS"/>
              </a:rPr>
              <a:t>ト</a:t>
            </a:r>
            <a:r>
              <a:rPr sz="900" spc="-20" dirty="0">
                <a:solidFill>
                  <a:srgbClr val="999999"/>
                </a:solidFill>
                <a:latin typeface="+mn-ea"/>
                <a:cs typeface="Arial Unicode MS"/>
              </a:rPr>
              <a:t>提</a:t>
            </a:r>
            <a:r>
              <a:rPr sz="900" spc="-50" dirty="0">
                <a:solidFill>
                  <a:srgbClr val="999999"/>
                </a:solidFill>
                <a:latin typeface="+mn-ea"/>
                <a:cs typeface="Arial Unicode MS"/>
              </a:rPr>
              <a:t>出</a:t>
            </a:r>
            <a:r>
              <a:rPr sz="900" dirty="0">
                <a:solidFill>
                  <a:srgbClr val="999999"/>
                </a:solidFill>
                <a:latin typeface="+mn-ea"/>
                <a:cs typeface="Arial Unicode MS"/>
              </a:rPr>
              <a:t>日</a:t>
            </a:r>
            <a:endParaRPr sz="900" dirty="0">
              <a:latin typeface="+mn-ea"/>
              <a:cs typeface="Arial Unicode MS"/>
            </a:endParaRPr>
          </a:p>
        </p:txBody>
      </p:sp>
      <p:sp>
        <p:nvSpPr>
          <p:cNvPr id="36" name="object 37">
            <a:extLst>
              <a:ext uri="{FF2B5EF4-FFF2-40B4-BE49-F238E27FC236}">
                <a16:creationId xmlns:a16="http://schemas.microsoft.com/office/drawing/2014/main" id="{F295A711-2FCC-2233-9991-4C1D79034E43}"/>
              </a:ext>
            </a:extLst>
          </p:cNvPr>
          <p:cNvSpPr txBox="1"/>
          <p:nvPr/>
        </p:nvSpPr>
        <p:spPr>
          <a:xfrm>
            <a:off x="6553240" y="4357115"/>
            <a:ext cx="3183417" cy="348259"/>
          </a:xfrm>
          <a:prstGeom prst="rect">
            <a:avLst/>
          </a:prstGeom>
        </p:spPr>
        <p:txBody>
          <a:bodyPr vert="horz" wrap="square" lIns="0" tIns="33020" rIns="0" bIns="0" rtlCol="0">
            <a:spAutoFit/>
          </a:bodyPr>
          <a:lstStyle/>
          <a:p>
            <a:pPr marL="15875">
              <a:spcBef>
                <a:spcPts val="260"/>
              </a:spcBef>
            </a:pPr>
            <a:r>
              <a:rPr sz="900" spc="25" dirty="0">
                <a:solidFill>
                  <a:srgbClr val="333333"/>
                </a:solidFill>
                <a:latin typeface="+mn-ea"/>
                <a:cs typeface="Arial Unicode MS"/>
              </a:rPr>
              <a:t>掲載開</a:t>
            </a:r>
            <a:r>
              <a:rPr sz="900" dirty="0">
                <a:solidFill>
                  <a:srgbClr val="333333"/>
                </a:solidFill>
                <a:latin typeface="+mn-ea"/>
                <a:cs typeface="Arial Unicode MS"/>
              </a:rPr>
              <a:t>始</a:t>
            </a:r>
            <a:r>
              <a:rPr sz="900" spc="-45" dirty="0">
                <a:solidFill>
                  <a:srgbClr val="333333"/>
                </a:solidFill>
                <a:latin typeface="+mn-ea"/>
                <a:cs typeface="Arial Unicode MS"/>
              </a:rPr>
              <a:t>日</a:t>
            </a:r>
            <a:r>
              <a:rPr sz="900" spc="-70" dirty="0">
                <a:solidFill>
                  <a:srgbClr val="333333"/>
                </a:solidFill>
                <a:latin typeface="+mn-ea"/>
                <a:cs typeface="Arial Unicode MS"/>
              </a:rPr>
              <a:t>よ</a:t>
            </a:r>
            <a:r>
              <a:rPr sz="900" spc="-25" dirty="0">
                <a:solidFill>
                  <a:srgbClr val="333333"/>
                </a:solidFill>
                <a:latin typeface="+mn-ea"/>
                <a:cs typeface="Arial Unicode MS"/>
              </a:rPr>
              <a:t>り</a:t>
            </a:r>
            <a:r>
              <a:rPr sz="900" spc="50" dirty="0">
                <a:solidFill>
                  <a:srgbClr val="333333"/>
                </a:solidFill>
                <a:latin typeface="+mn-ea"/>
                <a:cs typeface="Arial Unicode MS"/>
              </a:rPr>
              <a:t>10</a:t>
            </a:r>
            <a:r>
              <a:rPr sz="900" spc="75" dirty="0">
                <a:solidFill>
                  <a:srgbClr val="333333"/>
                </a:solidFill>
                <a:latin typeface="+mn-ea"/>
                <a:cs typeface="Arial Unicode MS"/>
              </a:rPr>
              <a:t>営</a:t>
            </a:r>
            <a:r>
              <a:rPr sz="900" spc="40" dirty="0">
                <a:solidFill>
                  <a:srgbClr val="333333"/>
                </a:solidFill>
                <a:latin typeface="+mn-ea"/>
                <a:cs typeface="Arial Unicode MS"/>
              </a:rPr>
              <a:t>業</a:t>
            </a:r>
            <a:r>
              <a:rPr sz="900" dirty="0">
                <a:solidFill>
                  <a:srgbClr val="333333"/>
                </a:solidFill>
                <a:latin typeface="+mn-ea"/>
                <a:cs typeface="Arial Unicode MS"/>
              </a:rPr>
              <a:t>日</a:t>
            </a:r>
            <a:r>
              <a:rPr sz="900" spc="25" dirty="0">
                <a:solidFill>
                  <a:srgbClr val="333333"/>
                </a:solidFill>
                <a:latin typeface="+mn-ea"/>
                <a:cs typeface="Arial Unicode MS"/>
              </a:rPr>
              <a:t>以</a:t>
            </a:r>
            <a:r>
              <a:rPr sz="900" dirty="0">
                <a:solidFill>
                  <a:srgbClr val="333333"/>
                </a:solidFill>
                <a:latin typeface="+mn-ea"/>
                <a:cs typeface="Arial Unicode MS"/>
              </a:rPr>
              <a:t>内</a:t>
            </a:r>
            <a:endParaRPr sz="900" dirty="0">
              <a:latin typeface="+mn-ea"/>
              <a:cs typeface="Arial Unicode MS"/>
            </a:endParaRPr>
          </a:p>
          <a:p>
            <a:pPr marL="12700">
              <a:spcBef>
                <a:spcPts val="160"/>
              </a:spcBef>
            </a:pPr>
            <a:r>
              <a:rPr sz="900" dirty="0">
                <a:solidFill>
                  <a:srgbClr val="333333"/>
                </a:solidFill>
                <a:latin typeface="+mn-ea"/>
                <a:cs typeface="Arial Unicode MS"/>
              </a:rPr>
              <a:t>※</a:t>
            </a:r>
            <a:r>
              <a:rPr sz="900" spc="25" dirty="0">
                <a:solidFill>
                  <a:srgbClr val="333333"/>
                </a:solidFill>
                <a:latin typeface="+mn-ea"/>
                <a:cs typeface="Arial Unicode MS"/>
              </a:rPr>
              <a:t>掲</a:t>
            </a:r>
            <a:r>
              <a:rPr sz="900" dirty="0">
                <a:solidFill>
                  <a:srgbClr val="333333"/>
                </a:solidFill>
                <a:latin typeface="+mn-ea"/>
                <a:cs typeface="Arial Unicode MS"/>
              </a:rPr>
              <a:t>載</a:t>
            </a:r>
            <a:r>
              <a:rPr sz="900" spc="-45" dirty="0">
                <a:solidFill>
                  <a:srgbClr val="333333"/>
                </a:solidFill>
                <a:latin typeface="+mn-ea"/>
                <a:cs typeface="Arial Unicode MS"/>
              </a:rPr>
              <a:t>日</a:t>
            </a:r>
            <a:r>
              <a:rPr sz="900" spc="-70" dirty="0">
                <a:solidFill>
                  <a:srgbClr val="333333"/>
                </a:solidFill>
                <a:latin typeface="+mn-ea"/>
                <a:cs typeface="Arial Unicode MS"/>
              </a:rPr>
              <a:t>よ</a:t>
            </a:r>
            <a:r>
              <a:rPr sz="900" spc="-25" dirty="0">
                <a:solidFill>
                  <a:srgbClr val="333333"/>
                </a:solidFill>
                <a:latin typeface="+mn-ea"/>
                <a:cs typeface="Arial Unicode MS"/>
              </a:rPr>
              <a:t>り</a:t>
            </a:r>
            <a:r>
              <a:rPr sz="900" spc="25" dirty="0">
                <a:solidFill>
                  <a:srgbClr val="333333"/>
                </a:solidFill>
                <a:latin typeface="+mn-ea"/>
                <a:cs typeface="Arial Unicode MS"/>
              </a:rPr>
              <a:t>7</a:t>
            </a:r>
            <a:r>
              <a:rPr sz="900" spc="40" dirty="0">
                <a:solidFill>
                  <a:srgbClr val="333333"/>
                </a:solidFill>
                <a:latin typeface="+mn-ea"/>
                <a:cs typeface="Arial Unicode MS"/>
              </a:rPr>
              <a:t>日</a:t>
            </a:r>
            <a:r>
              <a:rPr sz="900" dirty="0">
                <a:solidFill>
                  <a:srgbClr val="333333"/>
                </a:solidFill>
                <a:latin typeface="+mn-ea"/>
                <a:cs typeface="Arial Unicode MS"/>
              </a:rPr>
              <a:t>分</a:t>
            </a:r>
            <a:r>
              <a:rPr sz="900" spc="-5" dirty="0">
                <a:solidFill>
                  <a:srgbClr val="333333"/>
                </a:solidFill>
                <a:latin typeface="+mn-ea"/>
                <a:cs typeface="Arial Unicode MS"/>
              </a:rPr>
              <a:t>を</a:t>
            </a:r>
            <a:r>
              <a:rPr sz="900" spc="25" dirty="0">
                <a:solidFill>
                  <a:srgbClr val="333333"/>
                </a:solidFill>
                <a:latin typeface="+mn-ea"/>
                <a:cs typeface="Arial Unicode MS"/>
              </a:rPr>
              <a:t>集</a:t>
            </a:r>
            <a:r>
              <a:rPr sz="900" dirty="0">
                <a:solidFill>
                  <a:srgbClr val="333333"/>
                </a:solidFill>
                <a:latin typeface="+mn-ea"/>
                <a:cs typeface="Arial Unicode MS"/>
              </a:rPr>
              <a:t>計</a:t>
            </a:r>
            <a:r>
              <a:rPr sz="900" spc="-15" dirty="0">
                <a:solidFill>
                  <a:srgbClr val="333333"/>
                </a:solidFill>
                <a:latin typeface="+mn-ea"/>
                <a:cs typeface="Arial Unicode MS"/>
              </a:rPr>
              <a:t>い</a:t>
            </a:r>
            <a:r>
              <a:rPr sz="900" spc="-45" dirty="0">
                <a:solidFill>
                  <a:srgbClr val="333333"/>
                </a:solidFill>
                <a:latin typeface="+mn-ea"/>
                <a:cs typeface="Arial Unicode MS"/>
              </a:rPr>
              <a:t>た</a:t>
            </a:r>
            <a:r>
              <a:rPr sz="900" spc="-50" dirty="0">
                <a:solidFill>
                  <a:srgbClr val="333333"/>
                </a:solidFill>
                <a:latin typeface="+mn-ea"/>
                <a:cs typeface="Arial Unicode MS"/>
              </a:rPr>
              <a:t>し</a:t>
            </a:r>
            <a:r>
              <a:rPr sz="900" spc="-30" dirty="0">
                <a:solidFill>
                  <a:srgbClr val="333333"/>
                </a:solidFill>
                <a:latin typeface="+mn-ea"/>
                <a:cs typeface="Arial Unicode MS"/>
              </a:rPr>
              <a:t>ま</a:t>
            </a:r>
            <a:r>
              <a:rPr sz="900" dirty="0">
                <a:solidFill>
                  <a:srgbClr val="333333"/>
                </a:solidFill>
                <a:latin typeface="+mn-ea"/>
                <a:cs typeface="Arial Unicode MS"/>
              </a:rPr>
              <a:t>す</a:t>
            </a:r>
            <a:endParaRPr sz="900" dirty="0">
              <a:latin typeface="+mn-ea"/>
              <a:cs typeface="Arial Unicode MS"/>
            </a:endParaRPr>
          </a:p>
        </p:txBody>
      </p:sp>
      <p:sp>
        <p:nvSpPr>
          <p:cNvPr id="37" name="object 38">
            <a:extLst>
              <a:ext uri="{FF2B5EF4-FFF2-40B4-BE49-F238E27FC236}">
                <a16:creationId xmlns:a16="http://schemas.microsoft.com/office/drawing/2014/main" id="{1ABE7F8E-E364-F4D9-8AE9-B1FCB8AC5944}"/>
              </a:ext>
            </a:extLst>
          </p:cNvPr>
          <p:cNvSpPr txBox="1"/>
          <p:nvPr/>
        </p:nvSpPr>
        <p:spPr>
          <a:xfrm>
            <a:off x="5485005" y="5007553"/>
            <a:ext cx="1074585" cy="151323"/>
          </a:xfrm>
          <a:prstGeom prst="rect">
            <a:avLst/>
          </a:prstGeom>
        </p:spPr>
        <p:txBody>
          <a:bodyPr vert="horz" wrap="square" lIns="0" tIns="12700" rIns="0" bIns="0" rtlCol="0">
            <a:spAutoFit/>
          </a:bodyPr>
          <a:lstStyle/>
          <a:p>
            <a:pPr marL="12700">
              <a:spcBef>
                <a:spcPts val="100"/>
              </a:spcBef>
            </a:pPr>
            <a:r>
              <a:rPr sz="900" dirty="0">
                <a:solidFill>
                  <a:srgbClr val="999999"/>
                </a:solidFill>
                <a:latin typeface="+mn-ea"/>
                <a:cs typeface="Arial Unicode MS"/>
              </a:rPr>
              <a:t>配信時</a:t>
            </a:r>
            <a:r>
              <a:rPr sz="900" spc="-25" dirty="0">
                <a:solidFill>
                  <a:srgbClr val="999999"/>
                </a:solidFill>
                <a:latin typeface="+mn-ea"/>
                <a:cs typeface="Arial Unicode MS"/>
              </a:rPr>
              <a:t>間</a:t>
            </a:r>
            <a:r>
              <a:rPr sz="900" spc="-70" dirty="0">
                <a:solidFill>
                  <a:srgbClr val="999999"/>
                </a:solidFill>
                <a:latin typeface="+mn-ea"/>
                <a:cs typeface="Arial Unicode MS"/>
              </a:rPr>
              <a:t>に</a:t>
            </a:r>
            <a:r>
              <a:rPr sz="900" spc="-50" dirty="0">
                <a:solidFill>
                  <a:srgbClr val="999999"/>
                </a:solidFill>
                <a:latin typeface="+mn-ea"/>
                <a:cs typeface="Arial Unicode MS"/>
              </a:rPr>
              <a:t>つ</a:t>
            </a:r>
            <a:r>
              <a:rPr sz="900" spc="-85" dirty="0">
                <a:solidFill>
                  <a:srgbClr val="999999"/>
                </a:solidFill>
                <a:latin typeface="+mn-ea"/>
                <a:cs typeface="Arial Unicode MS"/>
              </a:rPr>
              <a:t>い</a:t>
            </a:r>
            <a:r>
              <a:rPr sz="900" dirty="0">
                <a:solidFill>
                  <a:srgbClr val="999999"/>
                </a:solidFill>
                <a:latin typeface="+mn-ea"/>
                <a:cs typeface="Arial Unicode MS"/>
              </a:rPr>
              <a:t>て</a:t>
            </a:r>
            <a:endParaRPr sz="900" dirty="0">
              <a:latin typeface="+mn-ea"/>
              <a:cs typeface="Arial Unicode MS"/>
            </a:endParaRPr>
          </a:p>
        </p:txBody>
      </p:sp>
      <p:sp>
        <p:nvSpPr>
          <p:cNvPr id="38" name="object 39">
            <a:extLst>
              <a:ext uri="{FF2B5EF4-FFF2-40B4-BE49-F238E27FC236}">
                <a16:creationId xmlns:a16="http://schemas.microsoft.com/office/drawing/2014/main" id="{6C5243B4-B253-1AD9-DA95-16FB56B85DE4}"/>
              </a:ext>
            </a:extLst>
          </p:cNvPr>
          <p:cNvSpPr/>
          <p:nvPr/>
        </p:nvSpPr>
        <p:spPr>
          <a:xfrm flipV="1">
            <a:off x="5347491" y="2629084"/>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39" name="object 40">
            <a:extLst>
              <a:ext uri="{FF2B5EF4-FFF2-40B4-BE49-F238E27FC236}">
                <a16:creationId xmlns:a16="http://schemas.microsoft.com/office/drawing/2014/main" id="{F14C9563-E71F-113C-A2DF-33428BD5E51B}"/>
              </a:ext>
            </a:extLst>
          </p:cNvPr>
          <p:cNvSpPr/>
          <p:nvPr/>
        </p:nvSpPr>
        <p:spPr>
          <a:xfrm flipV="1">
            <a:off x="5462994" y="2900965"/>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40" name="object 41">
            <a:extLst>
              <a:ext uri="{FF2B5EF4-FFF2-40B4-BE49-F238E27FC236}">
                <a16:creationId xmlns:a16="http://schemas.microsoft.com/office/drawing/2014/main" id="{1DA44255-04DD-F0F7-3EBA-F6C6BA8B9F63}"/>
              </a:ext>
            </a:extLst>
          </p:cNvPr>
          <p:cNvSpPr/>
          <p:nvPr/>
        </p:nvSpPr>
        <p:spPr>
          <a:xfrm flipV="1">
            <a:off x="5462994" y="3431190"/>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41" name="object 42">
            <a:extLst>
              <a:ext uri="{FF2B5EF4-FFF2-40B4-BE49-F238E27FC236}">
                <a16:creationId xmlns:a16="http://schemas.microsoft.com/office/drawing/2014/main" id="{728B80E8-9857-8DC6-990F-DAD648824AFD}"/>
              </a:ext>
            </a:extLst>
          </p:cNvPr>
          <p:cNvSpPr/>
          <p:nvPr/>
        </p:nvSpPr>
        <p:spPr>
          <a:xfrm flipV="1">
            <a:off x="5462994" y="3976579"/>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42" name="object 43">
            <a:extLst>
              <a:ext uri="{FF2B5EF4-FFF2-40B4-BE49-F238E27FC236}">
                <a16:creationId xmlns:a16="http://schemas.microsoft.com/office/drawing/2014/main" id="{9AAE01BB-FC1A-8624-317C-B9BDCC133FD8}"/>
              </a:ext>
            </a:extLst>
          </p:cNvPr>
          <p:cNvSpPr/>
          <p:nvPr/>
        </p:nvSpPr>
        <p:spPr>
          <a:xfrm flipV="1">
            <a:off x="5462994" y="4256690"/>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43" name="object 44">
            <a:extLst>
              <a:ext uri="{FF2B5EF4-FFF2-40B4-BE49-F238E27FC236}">
                <a16:creationId xmlns:a16="http://schemas.microsoft.com/office/drawing/2014/main" id="{79F17232-4017-2AF8-D616-D1A73F623BE6}"/>
              </a:ext>
            </a:extLst>
          </p:cNvPr>
          <p:cNvSpPr/>
          <p:nvPr/>
        </p:nvSpPr>
        <p:spPr>
          <a:xfrm flipV="1">
            <a:off x="5462994" y="4657820"/>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44" name="object 45">
            <a:extLst>
              <a:ext uri="{FF2B5EF4-FFF2-40B4-BE49-F238E27FC236}">
                <a16:creationId xmlns:a16="http://schemas.microsoft.com/office/drawing/2014/main" id="{C813E613-1C9D-D11B-C4E2-21DCCC6485E9}"/>
              </a:ext>
            </a:extLst>
          </p:cNvPr>
          <p:cNvSpPr/>
          <p:nvPr/>
        </p:nvSpPr>
        <p:spPr>
          <a:xfrm flipV="1">
            <a:off x="5462994" y="5644432"/>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45" name="object 46">
            <a:extLst>
              <a:ext uri="{FF2B5EF4-FFF2-40B4-BE49-F238E27FC236}">
                <a16:creationId xmlns:a16="http://schemas.microsoft.com/office/drawing/2014/main" id="{27148E05-3FBD-4BE4-B235-35F94A11D48B}"/>
              </a:ext>
            </a:extLst>
          </p:cNvPr>
          <p:cNvSpPr/>
          <p:nvPr/>
        </p:nvSpPr>
        <p:spPr>
          <a:xfrm flipV="1">
            <a:off x="5462994" y="6425482"/>
            <a:ext cx="5277887" cy="59485"/>
          </a:xfrm>
          <a:custGeom>
            <a:avLst/>
            <a:gdLst/>
            <a:ahLst/>
            <a:cxnLst/>
            <a:rect l="l" t="t" r="r" b="b"/>
            <a:pathLst>
              <a:path w="3644900">
                <a:moveTo>
                  <a:pt x="0" y="0"/>
                </a:moveTo>
                <a:lnTo>
                  <a:pt x="3644900" y="0"/>
                </a:lnTo>
              </a:path>
            </a:pathLst>
          </a:custGeom>
          <a:ln w="3810">
            <a:solidFill>
              <a:srgbClr val="999999"/>
            </a:solidFill>
          </a:ln>
        </p:spPr>
        <p:txBody>
          <a:bodyPr wrap="square" lIns="0" tIns="0" rIns="0" bIns="0" rtlCol="0"/>
          <a:lstStyle/>
          <a:p>
            <a:endParaRPr dirty="0">
              <a:latin typeface="+mn-ea"/>
            </a:endParaRPr>
          </a:p>
        </p:txBody>
      </p:sp>
      <p:sp>
        <p:nvSpPr>
          <p:cNvPr id="46" name="object 49">
            <a:extLst>
              <a:ext uri="{FF2B5EF4-FFF2-40B4-BE49-F238E27FC236}">
                <a16:creationId xmlns:a16="http://schemas.microsoft.com/office/drawing/2014/main" id="{D3A8F805-2690-18EA-BE74-614E14C256D6}"/>
              </a:ext>
            </a:extLst>
          </p:cNvPr>
          <p:cNvSpPr txBox="1"/>
          <p:nvPr/>
        </p:nvSpPr>
        <p:spPr>
          <a:xfrm>
            <a:off x="5483081" y="5867422"/>
            <a:ext cx="939901" cy="387284"/>
          </a:xfrm>
          <a:prstGeom prst="rect">
            <a:avLst/>
          </a:prstGeom>
        </p:spPr>
        <p:txBody>
          <a:bodyPr vert="horz" wrap="square" lIns="0" tIns="58419" rIns="0" bIns="0" rtlCol="0">
            <a:spAutoFit/>
          </a:bodyPr>
          <a:lstStyle/>
          <a:p>
            <a:pPr marL="12700">
              <a:spcBef>
                <a:spcPts val="459"/>
              </a:spcBef>
            </a:pPr>
            <a:r>
              <a:rPr sz="900" spc="-35" dirty="0">
                <a:solidFill>
                  <a:srgbClr val="999999"/>
                </a:solidFill>
                <a:latin typeface="+mn-ea"/>
                <a:cs typeface="Arial Unicode MS"/>
              </a:rPr>
              <a:t>土日祝日</a:t>
            </a:r>
            <a:endParaRPr sz="900" dirty="0">
              <a:latin typeface="+mn-ea"/>
              <a:cs typeface="Arial Unicode MS"/>
            </a:endParaRPr>
          </a:p>
          <a:p>
            <a:pPr marL="12700">
              <a:spcBef>
                <a:spcPts val="359"/>
              </a:spcBef>
            </a:pPr>
            <a:r>
              <a:rPr sz="900" dirty="0">
                <a:solidFill>
                  <a:srgbClr val="999999"/>
                </a:solidFill>
                <a:latin typeface="+mn-ea"/>
                <a:cs typeface="Arial Unicode MS"/>
              </a:rPr>
              <a:t>配信</a:t>
            </a:r>
            <a:r>
              <a:rPr sz="900" spc="-25" dirty="0">
                <a:solidFill>
                  <a:srgbClr val="999999"/>
                </a:solidFill>
                <a:latin typeface="+mn-ea"/>
                <a:cs typeface="Arial Unicode MS"/>
              </a:rPr>
              <a:t>枠</a:t>
            </a:r>
            <a:r>
              <a:rPr sz="900" spc="-70" dirty="0">
                <a:solidFill>
                  <a:srgbClr val="999999"/>
                </a:solidFill>
                <a:latin typeface="+mn-ea"/>
                <a:cs typeface="Arial Unicode MS"/>
              </a:rPr>
              <a:t>に</a:t>
            </a:r>
            <a:r>
              <a:rPr sz="900" spc="-50" dirty="0">
                <a:solidFill>
                  <a:srgbClr val="999999"/>
                </a:solidFill>
                <a:latin typeface="+mn-ea"/>
                <a:cs typeface="Arial Unicode MS"/>
              </a:rPr>
              <a:t>つ</a:t>
            </a:r>
            <a:r>
              <a:rPr sz="900" spc="-85" dirty="0">
                <a:solidFill>
                  <a:srgbClr val="999999"/>
                </a:solidFill>
                <a:latin typeface="+mn-ea"/>
                <a:cs typeface="Arial Unicode MS"/>
              </a:rPr>
              <a:t>い</a:t>
            </a:r>
            <a:r>
              <a:rPr sz="900" dirty="0">
                <a:solidFill>
                  <a:srgbClr val="999999"/>
                </a:solidFill>
                <a:latin typeface="+mn-ea"/>
                <a:cs typeface="Arial Unicode MS"/>
              </a:rPr>
              <a:t>て</a:t>
            </a:r>
            <a:endParaRPr sz="900" dirty="0">
              <a:latin typeface="+mn-ea"/>
              <a:cs typeface="Arial Unicode MS"/>
            </a:endParaRPr>
          </a:p>
        </p:txBody>
      </p:sp>
      <p:sp>
        <p:nvSpPr>
          <p:cNvPr id="47" name="スライド番号プレースホルダー 59">
            <a:extLst>
              <a:ext uri="{FF2B5EF4-FFF2-40B4-BE49-F238E27FC236}">
                <a16:creationId xmlns:a16="http://schemas.microsoft.com/office/drawing/2014/main" id="{C104BFF1-E750-FB29-1CCD-01A90C95908C}"/>
              </a:ext>
            </a:extLst>
          </p:cNvPr>
          <p:cNvSpPr txBox="1">
            <a:spLocks/>
          </p:cNvSpPr>
          <p:nvPr/>
        </p:nvSpPr>
        <p:spPr>
          <a:xfrm>
            <a:off x="10793785" y="6931884"/>
            <a:ext cx="345391" cy="153888"/>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5400">
              <a:spcBef>
                <a:spcPts val="245"/>
              </a:spcBef>
            </a:pPr>
            <a:fld id="{81D60167-4931-47E6-BA6A-407CBD079E47}" type="slidenum">
              <a:rPr lang="en-US" altLang="ja-JP" spc="-65" smtClean="0">
                <a:solidFill>
                  <a:schemeClr val="tx1">
                    <a:lumMod val="75000"/>
                    <a:lumOff val="25000"/>
                  </a:schemeClr>
                </a:solidFill>
                <a:latin typeface="+mn-ea"/>
              </a:rPr>
              <a:pPr marL="25400">
                <a:spcBef>
                  <a:spcPts val="245"/>
                </a:spcBef>
              </a:pPr>
              <a:t>31</a:t>
            </a:fld>
            <a:endParaRPr lang="en-US" altLang="ja-JP" spc="-65" dirty="0">
              <a:solidFill>
                <a:schemeClr val="tx1">
                  <a:lumMod val="75000"/>
                  <a:lumOff val="25000"/>
                </a:schemeClr>
              </a:solidFill>
              <a:latin typeface="+mn-ea"/>
            </a:endParaRPr>
          </a:p>
        </p:txBody>
      </p:sp>
      <p:sp>
        <p:nvSpPr>
          <p:cNvPr id="48" name="テキスト ボックス 5">
            <a:extLst>
              <a:ext uri="{FF2B5EF4-FFF2-40B4-BE49-F238E27FC236}">
                <a16:creationId xmlns:a16="http://schemas.microsoft.com/office/drawing/2014/main" id="{B5C9A158-714D-81EE-E3ED-203DF48B9A74}"/>
              </a:ext>
            </a:extLst>
          </p:cNvPr>
          <p:cNvSpPr txBox="1"/>
          <p:nvPr/>
        </p:nvSpPr>
        <p:spPr>
          <a:xfrm>
            <a:off x="6549800" y="5733371"/>
            <a:ext cx="4191078" cy="798182"/>
          </a:xfrm>
          <a:prstGeom prst="rect">
            <a:avLst/>
          </a:prstGeom>
          <a:noFill/>
        </p:spPr>
        <p:txBody>
          <a:bodyPr wrap="square" lIns="0" tIns="36000" rIns="0" bIns="0" rtlCol="0" anchor="t">
            <a:noAutofit/>
          </a:bodyPr>
          <a:lstStyle/>
          <a:p>
            <a:pPr marL="12700" marR="5080" indent="7620">
              <a:lnSpc>
                <a:spcPct val="119100"/>
              </a:lnSpc>
              <a:spcBef>
                <a:spcPts val="100"/>
              </a:spcBef>
            </a:pPr>
            <a:r>
              <a:rPr lang="ja-JP" altLang="en-US" sz="900" spc="25">
                <a:solidFill>
                  <a:srgbClr val="333333"/>
                </a:solidFill>
                <a:latin typeface="+mn-ea"/>
                <a:cs typeface="Arial Unicode MS"/>
              </a:rPr>
              <a:t>配信内</a:t>
            </a:r>
            <a:r>
              <a:rPr lang="ja-JP" altLang="en-US" sz="900">
                <a:solidFill>
                  <a:srgbClr val="333333"/>
                </a:solidFill>
                <a:latin typeface="+mn-ea"/>
                <a:cs typeface="Arial Unicode MS"/>
              </a:rPr>
              <a:t>容</a:t>
            </a:r>
            <a:r>
              <a:rPr lang="ja-JP" altLang="en-US" sz="900" spc="-5">
                <a:solidFill>
                  <a:srgbClr val="333333"/>
                </a:solidFill>
                <a:latin typeface="+mn-ea"/>
                <a:cs typeface="Arial Unicode MS"/>
              </a:rPr>
              <a:t>を</a:t>
            </a:r>
            <a:r>
              <a:rPr lang="ja-JP" altLang="en-US" sz="900">
                <a:solidFill>
                  <a:srgbClr val="333333"/>
                </a:solidFill>
                <a:latin typeface="+mn-ea"/>
                <a:cs typeface="Arial Unicode MS"/>
              </a:rPr>
              <a:t>平日</a:t>
            </a:r>
            <a:r>
              <a:rPr lang="ja-JP" altLang="en-US" sz="900" spc="25">
                <a:solidFill>
                  <a:srgbClr val="333333"/>
                </a:solidFill>
                <a:latin typeface="+mn-ea"/>
                <a:cs typeface="Arial Unicode MS"/>
              </a:rPr>
              <a:t>営</a:t>
            </a:r>
            <a:r>
              <a:rPr lang="ja-JP" altLang="en-US" sz="900">
                <a:solidFill>
                  <a:srgbClr val="333333"/>
                </a:solidFill>
                <a:latin typeface="+mn-ea"/>
                <a:cs typeface="Arial Unicode MS"/>
              </a:rPr>
              <a:t>業</a:t>
            </a:r>
            <a:r>
              <a:rPr lang="ja-JP" altLang="en-US" sz="900" spc="-10">
                <a:solidFill>
                  <a:srgbClr val="333333"/>
                </a:solidFill>
                <a:latin typeface="+mn-ea"/>
                <a:cs typeface="Arial Unicode MS"/>
              </a:rPr>
              <a:t>日</a:t>
            </a:r>
            <a:r>
              <a:rPr lang="ja-JP" altLang="en-US" sz="900" spc="-5">
                <a:solidFill>
                  <a:srgbClr val="333333"/>
                </a:solidFill>
                <a:latin typeface="+mn-ea"/>
                <a:cs typeface="Arial Unicode MS"/>
              </a:rPr>
              <a:t>中に</a:t>
            </a:r>
            <a:r>
              <a:rPr lang="en" altLang="ja-JP" sz="900" spc="15" dirty="0">
                <a:solidFill>
                  <a:srgbClr val="333333"/>
                </a:solidFill>
                <a:latin typeface="+mn-ea"/>
                <a:cs typeface="Arial Unicode MS"/>
              </a:rPr>
              <a:t>FIX</a:t>
            </a:r>
            <a:r>
              <a:rPr lang="ja-JP" altLang="en-US" sz="900" spc="-15">
                <a:solidFill>
                  <a:srgbClr val="333333"/>
                </a:solidFill>
                <a:latin typeface="+mn-ea"/>
                <a:cs typeface="Arial Unicode MS"/>
              </a:rPr>
              <a:t>い</a:t>
            </a:r>
            <a:r>
              <a:rPr lang="ja-JP" altLang="en-US" sz="900" spc="-20">
                <a:solidFill>
                  <a:srgbClr val="333333"/>
                </a:solidFill>
                <a:latin typeface="+mn-ea"/>
                <a:cs typeface="Arial Unicode MS"/>
              </a:rPr>
              <a:t>た</a:t>
            </a:r>
            <a:r>
              <a:rPr lang="ja-JP" altLang="en-US" sz="900" spc="-65">
                <a:solidFill>
                  <a:srgbClr val="333333"/>
                </a:solidFill>
                <a:latin typeface="+mn-ea"/>
                <a:cs typeface="Arial Unicode MS"/>
              </a:rPr>
              <a:t>だ</a:t>
            </a:r>
            <a:r>
              <a:rPr lang="ja-JP" altLang="en-US" sz="900" spc="-114">
                <a:solidFill>
                  <a:srgbClr val="333333"/>
                </a:solidFill>
                <a:latin typeface="+mn-ea"/>
                <a:cs typeface="Arial Unicode MS"/>
              </a:rPr>
              <a:t>く</a:t>
            </a:r>
            <a:r>
              <a:rPr lang="ja-JP" altLang="en-US" sz="900" spc="-90">
                <a:solidFill>
                  <a:srgbClr val="333333"/>
                </a:solidFill>
                <a:latin typeface="+mn-ea"/>
                <a:cs typeface="Arial Unicode MS"/>
              </a:rPr>
              <a:t>こ</a:t>
            </a:r>
            <a:r>
              <a:rPr lang="ja-JP" altLang="en-US" sz="900" spc="-40">
                <a:solidFill>
                  <a:srgbClr val="333333"/>
                </a:solidFill>
                <a:latin typeface="+mn-ea"/>
                <a:cs typeface="Arial Unicode MS"/>
              </a:rPr>
              <a:t>と</a:t>
            </a:r>
            <a:r>
              <a:rPr lang="ja-JP" altLang="en-US" sz="900" spc="25">
                <a:solidFill>
                  <a:srgbClr val="333333"/>
                </a:solidFill>
                <a:latin typeface="+mn-ea"/>
                <a:cs typeface="Arial Unicode MS"/>
              </a:rPr>
              <a:t>が配</a:t>
            </a:r>
            <a:r>
              <a:rPr lang="ja-JP" altLang="en-US" sz="900">
                <a:solidFill>
                  <a:srgbClr val="333333"/>
                </a:solidFill>
                <a:latin typeface="+mn-ea"/>
                <a:cs typeface="Arial Unicode MS"/>
              </a:rPr>
              <a:t>信の</a:t>
            </a:r>
            <a:r>
              <a:rPr lang="ja-JP" altLang="en-US" sz="900" spc="25">
                <a:solidFill>
                  <a:srgbClr val="333333"/>
                </a:solidFill>
                <a:latin typeface="+mn-ea"/>
                <a:cs typeface="Arial Unicode MS"/>
              </a:rPr>
              <a:t>条</a:t>
            </a:r>
            <a:r>
              <a:rPr lang="ja-JP" altLang="en-US" sz="900">
                <a:solidFill>
                  <a:srgbClr val="333333"/>
                </a:solidFill>
                <a:latin typeface="+mn-ea"/>
                <a:cs typeface="Arial Unicode MS"/>
              </a:rPr>
              <a:t>件</a:t>
            </a:r>
            <a:r>
              <a:rPr lang="ja-JP" altLang="en-US" sz="900" spc="-15">
                <a:solidFill>
                  <a:srgbClr val="333333"/>
                </a:solidFill>
                <a:latin typeface="+mn-ea"/>
                <a:cs typeface="Arial Unicode MS"/>
              </a:rPr>
              <a:t>で</a:t>
            </a:r>
            <a:r>
              <a:rPr lang="ja-JP" altLang="en-US" sz="900" spc="-65">
                <a:solidFill>
                  <a:srgbClr val="333333"/>
                </a:solidFill>
                <a:latin typeface="+mn-ea"/>
                <a:cs typeface="Arial Unicode MS"/>
              </a:rPr>
              <a:t>す</a:t>
            </a:r>
            <a:r>
              <a:rPr lang="ja-JP" altLang="en-US" sz="900" spc="-50">
                <a:solidFill>
                  <a:srgbClr val="333333"/>
                </a:solidFill>
                <a:latin typeface="+mn-ea"/>
                <a:cs typeface="Arial Unicode MS"/>
              </a:rPr>
              <a:t>。</a:t>
            </a:r>
            <a:r>
              <a:rPr lang="ja-JP" altLang="en-US" sz="900">
                <a:solidFill>
                  <a:srgbClr val="333333"/>
                </a:solidFill>
                <a:latin typeface="+mn-ea"/>
                <a:cs typeface="Arial Unicode MS"/>
              </a:rPr>
              <a:t>予め</a:t>
            </a:r>
            <a:r>
              <a:rPr lang="ja-JP" altLang="en-US" sz="900" spc="-35">
                <a:solidFill>
                  <a:srgbClr val="333333"/>
                </a:solidFill>
                <a:latin typeface="+mn-ea"/>
                <a:cs typeface="Arial Unicode MS"/>
              </a:rPr>
              <a:t>ご</a:t>
            </a:r>
            <a:r>
              <a:rPr lang="ja-JP" altLang="en-US" sz="900" spc="-5">
                <a:solidFill>
                  <a:srgbClr val="333333"/>
                </a:solidFill>
                <a:latin typeface="+mn-ea"/>
                <a:cs typeface="Arial Unicode MS"/>
              </a:rPr>
              <a:t>了</a:t>
            </a:r>
            <a:r>
              <a:rPr lang="ja-JP" altLang="en-US" sz="900" spc="-35">
                <a:solidFill>
                  <a:srgbClr val="333333"/>
                </a:solidFill>
                <a:latin typeface="+mn-ea"/>
                <a:cs typeface="Arial Unicode MS"/>
              </a:rPr>
              <a:t>承</a:t>
            </a:r>
            <a:r>
              <a:rPr lang="ja-JP" altLang="en-US" sz="900" spc="-85">
                <a:solidFill>
                  <a:srgbClr val="333333"/>
                </a:solidFill>
                <a:latin typeface="+mn-ea"/>
                <a:cs typeface="Arial Unicode MS"/>
              </a:rPr>
              <a:t>く</a:t>
            </a:r>
            <a:r>
              <a:rPr lang="ja-JP" altLang="en-US" sz="900" spc="-30">
                <a:solidFill>
                  <a:srgbClr val="333333"/>
                </a:solidFill>
                <a:latin typeface="+mn-ea"/>
                <a:cs typeface="Arial Unicode MS"/>
              </a:rPr>
              <a:t>だ</a:t>
            </a:r>
            <a:r>
              <a:rPr lang="ja-JP" altLang="en-US" sz="900" spc="-45">
                <a:solidFill>
                  <a:srgbClr val="333333"/>
                </a:solidFill>
                <a:latin typeface="+mn-ea"/>
                <a:cs typeface="Arial Unicode MS"/>
              </a:rPr>
              <a:t>さ</a:t>
            </a:r>
            <a:r>
              <a:rPr lang="ja-JP" altLang="en-US" sz="900">
                <a:solidFill>
                  <a:srgbClr val="333333"/>
                </a:solidFill>
                <a:latin typeface="+mn-ea"/>
                <a:cs typeface="Arial Unicode MS"/>
              </a:rPr>
              <a:t>い</a:t>
            </a:r>
            <a:r>
              <a:rPr lang="ja-JP" altLang="en-US" sz="900" spc="-315">
                <a:solidFill>
                  <a:srgbClr val="333333"/>
                </a:solidFill>
                <a:latin typeface="+mn-ea"/>
                <a:cs typeface="Arial Unicode MS"/>
              </a:rPr>
              <a:t>。</a:t>
            </a:r>
            <a:r>
              <a:rPr lang="ja-JP" altLang="en-US" sz="900" spc="25">
                <a:solidFill>
                  <a:srgbClr val="333333"/>
                </a:solidFill>
                <a:latin typeface="+mn-ea"/>
                <a:cs typeface="Arial Unicode MS"/>
              </a:rPr>
              <a:t>天</a:t>
            </a:r>
            <a:r>
              <a:rPr lang="ja-JP" altLang="en-US" sz="900" spc="-140">
                <a:solidFill>
                  <a:srgbClr val="333333"/>
                </a:solidFill>
                <a:latin typeface="+mn-ea"/>
                <a:cs typeface="Arial Unicode MS"/>
              </a:rPr>
              <a:t>災・</a:t>
            </a:r>
            <a:r>
              <a:rPr lang="ja-JP" altLang="en-US" sz="900" spc="25">
                <a:solidFill>
                  <a:srgbClr val="333333"/>
                </a:solidFill>
                <a:latin typeface="+mn-ea"/>
                <a:cs typeface="Arial Unicode MS"/>
              </a:rPr>
              <a:t>事</a:t>
            </a:r>
            <a:r>
              <a:rPr lang="ja-JP" altLang="en-US" sz="900" spc="-140">
                <a:solidFill>
                  <a:srgbClr val="333333"/>
                </a:solidFill>
                <a:latin typeface="+mn-ea"/>
                <a:cs typeface="Arial Unicode MS"/>
              </a:rPr>
              <a:t>件・</a:t>
            </a:r>
            <a:r>
              <a:rPr lang="ja-JP" altLang="en-US" sz="900" spc="25">
                <a:solidFill>
                  <a:srgbClr val="333333"/>
                </a:solidFill>
                <a:latin typeface="+mn-ea"/>
                <a:cs typeface="Arial Unicode MS"/>
              </a:rPr>
              <a:t>事故</a:t>
            </a:r>
            <a:r>
              <a:rPr lang="ja-JP" altLang="en-US" sz="900" spc="5">
                <a:solidFill>
                  <a:srgbClr val="333333"/>
                </a:solidFill>
                <a:latin typeface="+mn-ea"/>
                <a:cs typeface="Arial Unicode MS"/>
              </a:rPr>
              <a:t>等</a:t>
            </a:r>
            <a:r>
              <a:rPr lang="ja-JP" altLang="en-US" sz="900" spc="25">
                <a:solidFill>
                  <a:srgbClr val="333333"/>
                </a:solidFill>
                <a:latin typeface="+mn-ea"/>
                <a:cs typeface="Arial Unicode MS"/>
              </a:rPr>
              <a:t>が発</a:t>
            </a:r>
            <a:r>
              <a:rPr lang="ja-JP" altLang="en-US" sz="900" spc="-20">
                <a:solidFill>
                  <a:srgbClr val="333333"/>
                </a:solidFill>
                <a:latin typeface="+mn-ea"/>
                <a:cs typeface="Arial Unicode MS"/>
              </a:rPr>
              <a:t>生</a:t>
            </a:r>
            <a:r>
              <a:rPr lang="ja-JP" altLang="en-US" sz="900" spc="-15">
                <a:solidFill>
                  <a:srgbClr val="333333"/>
                </a:solidFill>
                <a:latin typeface="+mn-ea"/>
                <a:cs typeface="Arial Unicode MS"/>
              </a:rPr>
              <a:t>し</a:t>
            </a:r>
            <a:r>
              <a:rPr lang="ja-JP" altLang="en-US" sz="900" spc="-320">
                <a:solidFill>
                  <a:srgbClr val="333333"/>
                </a:solidFill>
                <a:latin typeface="+mn-ea"/>
                <a:cs typeface="Arial Unicode MS"/>
              </a:rPr>
              <a:t>、</a:t>
            </a:r>
            <a:r>
              <a:rPr lang="ja-JP" altLang="en-US" sz="900" spc="25">
                <a:solidFill>
                  <a:srgbClr val="333333"/>
                </a:solidFill>
                <a:latin typeface="+mn-ea"/>
                <a:cs typeface="Arial Unicode MS"/>
              </a:rPr>
              <a:t>本広告商</a:t>
            </a:r>
            <a:r>
              <a:rPr lang="ja-JP" altLang="en-US" sz="900">
                <a:solidFill>
                  <a:srgbClr val="333333"/>
                </a:solidFill>
                <a:latin typeface="+mn-ea"/>
                <a:cs typeface="Arial Unicode MS"/>
              </a:rPr>
              <a:t>品の</a:t>
            </a:r>
            <a:r>
              <a:rPr lang="ja-JP" altLang="en-US" sz="900" spc="25">
                <a:solidFill>
                  <a:srgbClr val="333333"/>
                </a:solidFill>
                <a:latin typeface="+mn-ea"/>
                <a:cs typeface="Arial Unicode MS"/>
              </a:rPr>
              <a:t>記事内</a:t>
            </a:r>
            <a:r>
              <a:rPr lang="ja-JP" altLang="en-US" sz="900">
                <a:solidFill>
                  <a:srgbClr val="333333"/>
                </a:solidFill>
                <a:latin typeface="+mn-ea"/>
                <a:cs typeface="Arial Unicode MS"/>
              </a:rPr>
              <a:t>容</a:t>
            </a:r>
            <a:r>
              <a:rPr lang="ja-JP" altLang="en-US" sz="900" spc="-25">
                <a:solidFill>
                  <a:srgbClr val="333333"/>
                </a:solidFill>
                <a:latin typeface="+mn-ea"/>
                <a:cs typeface="Arial Unicode MS"/>
              </a:rPr>
              <a:t>と</a:t>
            </a:r>
            <a:r>
              <a:rPr lang="ja-JP" altLang="en-US" sz="900">
                <a:solidFill>
                  <a:srgbClr val="333333"/>
                </a:solidFill>
                <a:latin typeface="+mn-ea"/>
                <a:cs typeface="Arial Unicode MS"/>
              </a:rPr>
              <a:t>強い</a:t>
            </a:r>
            <a:r>
              <a:rPr lang="ja-JP" altLang="en-US" sz="900" spc="25">
                <a:solidFill>
                  <a:srgbClr val="333333"/>
                </a:solidFill>
                <a:latin typeface="+mn-ea"/>
                <a:cs typeface="Arial Unicode MS"/>
              </a:rPr>
              <a:t>関連</a:t>
            </a:r>
            <a:r>
              <a:rPr lang="ja-JP" altLang="en-US" sz="900" spc="5">
                <a:solidFill>
                  <a:srgbClr val="333333"/>
                </a:solidFill>
                <a:latin typeface="+mn-ea"/>
                <a:cs typeface="Arial Unicode MS"/>
              </a:rPr>
              <a:t>性</a:t>
            </a:r>
            <a:r>
              <a:rPr lang="ja-JP" altLang="en-US" sz="900" spc="25">
                <a:solidFill>
                  <a:srgbClr val="333333"/>
                </a:solidFill>
                <a:latin typeface="+mn-ea"/>
                <a:cs typeface="Arial Unicode MS"/>
              </a:rPr>
              <a:t>が</a:t>
            </a:r>
            <a:r>
              <a:rPr lang="ja-JP" altLang="en-US" sz="900">
                <a:solidFill>
                  <a:srgbClr val="333333"/>
                </a:solidFill>
                <a:latin typeface="+mn-ea"/>
                <a:cs typeface="Arial Unicode MS"/>
              </a:rPr>
              <a:t>認</a:t>
            </a:r>
            <a:r>
              <a:rPr lang="ja-JP" altLang="en-US" sz="900" spc="-35">
                <a:solidFill>
                  <a:srgbClr val="333333"/>
                </a:solidFill>
                <a:latin typeface="+mn-ea"/>
                <a:cs typeface="Arial Unicode MS"/>
              </a:rPr>
              <a:t>め</a:t>
            </a:r>
            <a:r>
              <a:rPr lang="ja-JP" altLang="en-US" sz="900" spc="-30">
                <a:solidFill>
                  <a:srgbClr val="333333"/>
                </a:solidFill>
                <a:latin typeface="+mn-ea"/>
                <a:cs typeface="Arial Unicode MS"/>
              </a:rPr>
              <a:t>ら</a:t>
            </a:r>
            <a:r>
              <a:rPr lang="ja-JP" altLang="en-US" sz="900" spc="10">
                <a:solidFill>
                  <a:srgbClr val="333333"/>
                </a:solidFill>
                <a:latin typeface="+mn-ea"/>
                <a:cs typeface="Arial Unicode MS"/>
              </a:rPr>
              <a:t>れ</a:t>
            </a:r>
            <a:r>
              <a:rPr lang="ja-JP" altLang="en-US" sz="900" spc="-315">
                <a:solidFill>
                  <a:srgbClr val="333333"/>
                </a:solidFill>
                <a:latin typeface="+mn-ea"/>
                <a:cs typeface="Arial Unicode MS"/>
              </a:rPr>
              <a:t>、</a:t>
            </a:r>
            <a:r>
              <a:rPr lang="ja-JP" altLang="en-US" sz="900" spc="25">
                <a:solidFill>
                  <a:srgbClr val="333333"/>
                </a:solidFill>
                <a:latin typeface="+mn-ea"/>
                <a:cs typeface="Arial Unicode MS"/>
              </a:rPr>
              <a:t>広告主</a:t>
            </a:r>
            <a:r>
              <a:rPr lang="ja-JP" altLang="en-US" sz="900" spc="5">
                <a:solidFill>
                  <a:srgbClr val="333333"/>
                </a:solidFill>
                <a:latin typeface="+mn-ea"/>
                <a:cs typeface="Arial Unicode MS"/>
              </a:rPr>
              <a:t>様</a:t>
            </a:r>
            <a:r>
              <a:rPr lang="ja-JP" altLang="en-US" sz="900" spc="25">
                <a:solidFill>
                  <a:srgbClr val="333333"/>
                </a:solidFill>
                <a:latin typeface="+mn-ea"/>
                <a:cs typeface="Arial Unicode MS"/>
              </a:rPr>
              <a:t>が掲載</a:t>
            </a:r>
            <a:r>
              <a:rPr lang="ja-JP" altLang="en-US" sz="900" spc="-25">
                <a:solidFill>
                  <a:srgbClr val="333333"/>
                </a:solidFill>
                <a:latin typeface="+mn-ea"/>
                <a:cs typeface="Arial Unicode MS"/>
              </a:rPr>
              <a:t>取り</a:t>
            </a:r>
            <a:r>
              <a:rPr lang="ja-JP" altLang="en-US" sz="900">
                <a:solidFill>
                  <a:srgbClr val="333333"/>
                </a:solidFill>
                <a:latin typeface="+mn-ea"/>
                <a:cs typeface="Arial Unicode MS"/>
              </a:rPr>
              <a:t>止め</a:t>
            </a:r>
            <a:r>
              <a:rPr lang="ja-JP" altLang="en-US" sz="900" spc="-350">
                <a:solidFill>
                  <a:srgbClr val="333333"/>
                </a:solidFill>
                <a:latin typeface="+mn-ea"/>
                <a:cs typeface="Arial Unicode MS"/>
              </a:rPr>
              <a:t>、</a:t>
            </a:r>
            <a:r>
              <a:rPr lang="ja-JP" altLang="en-US" sz="900">
                <a:solidFill>
                  <a:srgbClr val="333333"/>
                </a:solidFill>
                <a:latin typeface="+mn-ea"/>
                <a:cs typeface="Arial Unicode MS"/>
              </a:rPr>
              <a:t>日</a:t>
            </a:r>
            <a:r>
              <a:rPr lang="ja-JP" altLang="en-US" sz="900" spc="25">
                <a:solidFill>
                  <a:srgbClr val="333333"/>
                </a:solidFill>
                <a:latin typeface="+mn-ea"/>
                <a:cs typeface="Arial Unicode MS"/>
              </a:rPr>
              <a:t>程変更</a:t>
            </a:r>
            <a:r>
              <a:rPr lang="ja-JP" altLang="en-US" sz="900">
                <a:solidFill>
                  <a:srgbClr val="333333"/>
                </a:solidFill>
                <a:latin typeface="+mn-ea"/>
                <a:cs typeface="Arial Unicode MS"/>
              </a:rPr>
              <a:t>等</a:t>
            </a:r>
            <a:r>
              <a:rPr lang="ja-JP" altLang="en-US" sz="900" spc="-5">
                <a:solidFill>
                  <a:srgbClr val="333333"/>
                </a:solidFill>
                <a:latin typeface="+mn-ea"/>
                <a:cs typeface="Arial Unicode MS"/>
              </a:rPr>
              <a:t>を</a:t>
            </a:r>
            <a:r>
              <a:rPr lang="ja-JP" altLang="en-US" sz="900">
                <a:solidFill>
                  <a:srgbClr val="333333"/>
                </a:solidFill>
                <a:latin typeface="+mn-ea"/>
                <a:cs typeface="Arial Unicode MS"/>
              </a:rPr>
              <a:t>希</a:t>
            </a:r>
            <a:r>
              <a:rPr lang="ja-JP" altLang="en-US" sz="900" spc="-5">
                <a:solidFill>
                  <a:srgbClr val="333333"/>
                </a:solidFill>
                <a:latin typeface="+mn-ea"/>
                <a:cs typeface="Arial Unicode MS"/>
              </a:rPr>
              <a:t>望</a:t>
            </a:r>
            <a:r>
              <a:rPr lang="ja-JP" altLang="en-US" sz="900" spc="-35">
                <a:solidFill>
                  <a:srgbClr val="333333"/>
                </a:solidFill>
                <a:latin typeface="+mn-ea"/>
                <a:cs typeface="Arial Unicode MS"/>
              </a:rPr>
              <a:t>さ</a:t>
            </a:r>
            <a:r>
              <a:rPr lang="ja-JP" altLang="en-US" sz="900" spc="-20">
                <a:solidFill>
                  <a:srgbClr val="333333"/>
                </a:solidFill>
                <a:latin typeface="+mn-ea"/>
                <a:cs typeface="Arial Unicode MS"/>
              </a:rPr>
              <a:t>れ</a:t>
            </a:r>
            <a:r>
              <a:rPr lang="ja-JP" altLang="en-US" sz="900" spc="-5">
                <a:solidFill>
                  <a:srgbClr val="333333"/>
                </a:solidFill>
                <a:latin typeface="+mn-ea"/>
                <a:cs typeface="Arial Unicode MS"/>
              </a:rPr>
              <a:t>る</a:t>
            </a:r>
            <a:r>
              <a:rPr lang="ja-JP" altLang="en-US" sz="900" spc="25">
                <a:solidFill>
                  <a:srgbClr val="333333"/>
                </a:solidFill>
                <a:latin typeface="+mn-ea"/>
                <a:cs typeface="Arial Unicode MS"/>
              </a:rPr>
              <a:t>場</a:t>
            </a:r>
            <a:r>
              <a:rPr lang="ja-JP" altLang="en-US" sz="900">
                <a:solidFill>
                  <a:srgbClr val="333333"/>
                </a:solidFill>
                <a:latin typeface="+mn-ea"/>
                <a:cs typeface="Arial Unicode MS"/>
              </a:rPr>
              <a:t>合</a:t>
            </a:r>
            <a:r>
              <a:rPr lang="ja-JP" altLang="en-US" sz="900" spc="-5">
                <a:solidFill>
                  <a:srgbClr val="333333"/>
                </a:solidFill>
                <a:latin typeface="+mn-ea"/>
                <a:cs typeface="Arial Unicode MS"/>
              </a:rPr>
              <a:t>を</a:t>
            </a:r>
            <a:r>
              <a:rPr lang="ja-JP" altLang="en-US" sz="900">
                <a:solidFill>
                  <a:srgbClr val="333333"/>
                </a:solidFill>
                <a:latin typeface="+mn-ea"/>
                <a:cs typeface="Arial Unicode MS"/>
              </a:rPr>
              <a:t>除</a:t>
            </a:r>
            <a:r>
              <a:rPr lang="ja-JP" altLang="en-US" sz="900" spc="-15">
                <a:solidFill>
                  <a:srgbClr val="333333"/>
                </a:solidFill>
                <a:latin typeface="+mn-ea"/>
                <a:cs typeface="Arial Unicode MS"/>
              </a:rPr>
              <a:t>き</a:t>
            </a:r>
            <a:r>
              <a:rPr lang="ja-JP" altLang="en-US" sz="900" spc="-315">
                <a:solidFill>
                  <a:srgbClr val="333333"/>
                </a:solidFill>
                <a:latin typeface="+mn-ea"/>
                <a:cs typeface="Arial Unicode MS"/>
              </a:rPr>
              <a:t>、</a:t>
            </a:r>
            <a:r>
              <a:rPr lang="ja-JP" altLang="en-US" sz="900" spc="25">
                <a:solidFill>
                  <a:srgbClr val="333333"/>
                </a:solidFill>
                <a:latin typeface="+mn-ea"/>
                <a:cs typeface="Arial Unicode MS"/>
              </a:rPr>
              <a:t>営</a:t>
            </a:r>
            <a:r>
              <a:rPr lang="ja-JP" altLang="en-US" sz="900">
                <a:solidFill>
                  <a:srgbClr val="333333"/>
                </a:solidFill>
                <a:latin typeface="+mn-ea"/>
                <a:cs typeface="Arial Unicode MS"/>
              </a:rPr>
              <a:t>業日</a:t>
            </a:r>
            <a:r>
              <a:rPr lang="ja-JP" altLang="en-US" sz="900" spc="25">
                <a:solidFill>
                  <a:srgbClr val="333333"/>
                </a:solidFill>
                <a:latin typeface="+mn-ea"/>
                <a:cs typeface="Arial Unicode MS"/>
              </a:rPr>
              <a:t>以</a:t>
            </a:r>
            <a:r>
              <a:rPr lang="ja-JP" altLang="en-US" sz="900">
                <a:solidFill>
                  <a:srgbClr val="333333"/>
                </a:solidFill>
                <a:latin typeface="+mn-ea"/>
                <a:cs typeface="Arial Unicode MS"/>
              </a:rPr>
              <a:t>外</a:t>
            </a:r>
            <a:r>
              <a:rPr lang="ja-JP" altLang="en-US" sz="900" spc="-10">
                <a:solidFill>
                  <a:srgbClr val="333333"/>
                </a:solidFill>
                <a:latin typeface="+mn-ea"/>
                <a:cs typeface="Arial Unicode MS"/>
              </a:rPr>
              <a:t>で</a:t>
            </a:r>
            <a:r>
              <a:rPr lang="ja-JP" altLang="en-US" sz="900">
                <a:solidFill>
                  <a:srgbClr val="333333"/>
                </a:solidFill>
                <a:latin typeface="+mn-ea"/>
                <a:cs typeface="Arial Unicode MS"/>
              </a:rPr>
              <a:t>の</a:t>
            </a:r>
            <a:r>
              <a:rPr lang="ja-JP" altLang="en-US" sz="900" spc="25">
                <a:solidFill>
                  <a:srgbClr val="333333"/>
                </a:solidFill>
                <a:latin typeface="+mn-ea"/>
                <a:cs typeface="Arial Unicode MS"/>
              </a:rPr>
              <a:t>記事修</a:t>
            </a:r>
            <a:r>
              <a:rPr lang="ja-JP" altLang="en-US" sz="900" spc="5">
                <a:solidFill>
                  <a:srgbClr val="333333"/>
                </a:solidFill>
                <a:latin typeface="+mn-ea"/>
                <a:cs typeface="Arial Unicode MS"/>
              </a:rPr>
              <a:t>正</a:t>
            </a:r>
            <a:r>
              <a:rPr lang="ja-JP" altLang="en-US" sz="900" spc="-45">
                <a:solidFill>
                  <a:srgbClr val="333333"/>
                </a:solidFill>
                <a:latin typeface="+mn-ea"/>
                <a:cs typeface="Arial Unicode MS"/>
              </a:rPr>
              <a:t>な</a:t>
            </a:r>
            <a:r>
              <a:rPr lang="ja-JP" altLang="en-US" sz="900" spc="-50">
                <a:solidFill>
                  <a:srgbClr val="333333"/>
                </a:solidFill>
                <a:latin typeface="+mn-ea"/>
                <a:cs typeface="Arial Unicode MS"/>
              </a:rPr>
              <a:t>ど</a:t>
            </a:r>
            <a:r>
              <a:rPr lang="ja-JP" altLang="en-US" sz="900">
                <a:solidFill>
                  <a:srgbClr val="333333"/>
                </a:solidFill>
                <a:latin typeface="+mn-ea"/>
                <a:cs typeface="Arial Unicode MS"/>
              </a:rPr>
              <a:t>の</a:t>
            </a:r>
            <a:r>
              <a:rPr lang="ja-JP" altLang="en-US" sz="900" spc="25">
                <a:solidFill>
                  <a:srgbClr val="333333"/>
                </a:solidFill>
                <a:latin typeface="+mn-ea"/>
                <a:cs typeface="Arial Unicode MS"/>
              </a:rPr>
              <a:t>変更依</a:t>
            </a:r>
            <a:r>
              <a:rPr lang="ja-JP" altLang="en-US" sz="900">
                <a:solidFill>
                  <a:srgbClr val="333333"/>
                </a:solidFill>
                <a:latin typeface="+mn-ea"/>
                <a:cs typeface="Arial Unicode MS"/>
              </a:rPr>
              <a:t>頼</a:t>
            </a:r>
            <a:r>
              <a:rPr lang="ja-JP" altLang="en-US" sz="900" spc="-35">
                <a:solidFill>
                  <a:srgbClr val="333333"/>
                </a:solidFill>
                <a:latin typeface="+mn-ea"/>
                <a:cs typeface="Arial Unicode MS"/>
              </a:rPr>
              <a:t>に</a:t>
            </a:r>
            <a:r>
              <a:rPr lang="ja-JP" altLang="en-US" sz="900" spc="-15">
                <a:solidFill>
                  <a:srgbClr val="333333"/>
                </a:solidFill>
                <a:latin typeface="+mn-ea"/>
                <a:cs typeface="Arial Unicode MS"/>
              </a:rPr>
              <a:t>つ</a:t>
            </a:r>
            <a:r>
              <a:rPr lang="ja-JP" altLang="en-US" sz="900">
                <a:solidFill>
                  <a:srgbClr val="333333"/>
                </a:solidFill>
                <a:latin typeface="+mn-ea"/>
                <a:cs typeface="Arial Unicode MS"/>
              </a:rPr>
              <a:t>い</a:t>
            </a:r>
            <a:r>
              <a:rPr lang="ja-JP" altLang="en-US" sz="900" spc="-30">
                <a:solidFill>
                  <a:srgbClr val="333333"/>
                </a:solidFill>
                <a:latin typeface="+mn-ea"/>
                <a:cs typeface="Arial Unicode MS"/>
              </a:rPr>
              <a:t>て</a:t>
            </a:r>
            <a:r>
              <a:rPr lang="ja-JP" altLang="en-US" sz="900" spc="-10">
                <a:solidFill>
                  <a:srgbClr val="333333"/>
                </a:solidFill>
                <a:latin typeface="+mn-ea"/>
                <a:cs typeface="Arial Unicode MS"/>
              </a:rPr>
              <a:t>は</a:t>
            </a:r>
            <a:r>
              <a:rPr lang="ja-JP" altLang="en-US" sz="900" spc="5">
                <a:solidFill>
                  <a:srgbClr val="333333"/>
                </a:solidFill>
                <a:latin typeface="+mn-ea"/>
                <a:cs typeface="Arial Unicode MS"/>
              </a:rPr>
              <a:t>お</a:t>
            </a:r>
            <a:r>
              <a:rPr lang="ja-JP" altLang="en-US" sz="900">
                <a:solidFill>
                  <a:srgbClr val="333333"/>
                </a:solidFill>
                <a:latin typeface="+mn-ea"/>
                <a:cs typeface="Arial Unicode MS"/>
              </a:rPr>
              <a:t>受</a:t>
            </a:r>
            <a:r>
              <a:rPr lang="ja-JP" altLang="en-US" sz="900" spc="-20">
                <a:solidFill>
                  <a:srgbClr val="333333"/>
                </a:solidFill>
                <a:latin typeface="+mn-ea"/>
                <a:cs typeface="Arial Unicode MS"/>
              </a:rPr>
              <a:t>け</a:t>
            </a:r>
            <a:r>
              <a:rPr lang="ja-JP" altLang="en-US" sz="900" spc="5">
                <a:solidFill>
                  <a:srgbClr val="333333"/>
                </a:solidFill>
                <a:latin typeface="+mn-ea"/>
                <a:cs typeface="Arial Unicode MS"/>
              </a:rPr>
              <a:t>出</a:t>
            </a:r>
            <a:r>
              <a:rPr lang="ja-JP" altLang="en-US" sz="900">
                <a:solidFill>
                  <a:srgbClr val="333333"/>
                </a:solidFill>
                <a:latin typeface="+mn-ea"/>
                <a:cs typeface="Arial Unicode MS"/>
              </a:rPr>
              <a:t>来か</a:t>
            </a:r>
            <a:r>
              <a:rPr lang="ja-JP" altLang="en-US" sz="900" spc="-15">
                <a:solidFill>
                  <a:srgbClr val="333333"/>
                </a:solidFill>
                <a:latin typeface="+mn-ea"/>
                <a:cs typeface="Arial Unicode MS"/>
              </a:rPr>
              <a:t>ね</a:t>
            </a:r>
            <a:r>
              <a:rPr lang="ja-JP" altLang="en-US" sz="900" spc="-30">
                <a:solidFill>
                  <a:srgbClr val="333333"/>
                </a:solidFill>
                <a:latin typeface="+mn-ea"/>
                <a:cs typeface="Arial Unicode MS"/>
              </a:rPr>
              <a:t>ま</a:t>
            </a:r>
            <a:r>
              <a:rPr lang="ja-JP" altLang="en-US" sz="900" spc="-20">
                <a:solidFill>
                  <a:srgbClr val="333333"/>
                </a:solidFill>
                <a:latin typeface="+mn-ea"/>
                <a:cs typeface="Arial Unicode MS"/>
              </a:rPr>
              <a:t>すの</a:t>
            </a:r>
            <a:r>
              <a:rPr lang="ja-JP" altLang="en-US" sz="900" spc="-35">
                <a:solidFill>
                  <a:srgbClr val="333333"/>
                </a:solidFill>
                <a:latin typeface="+mn-ea"/>
                <a:cs typeface="Arial Unicode MS"/>
              </a:rPr>
              <a:t>でご</a:t>
            </a:r>
            <a:r>
              <a:rPr lang="ja-JP" altLang="en-US" sz="900" spc="-5">
                <a:solidFill>
                  <a:srgbClr val="333333"/>
                </a:solidFill>
                <a:latin typeface="+mn-ea"/>
                <a:cs typeface="Arial Unicode MS"/>
              </a:rPr>
              <a:t>了</a:t>
            </a:r>
            <a:r>
              <a:rPr lang="ja-JP" altLang="en-US" sz="900" spc="-35">
                <a:solidFill>
                  <a:srgbClr val="333333"/>
                </a:solidFill>
                <a:latin typeface="+mn-ea"/>
                <a:cs typeface="Arial Unicode MS"/>
              </a:rPr>
              <a:t>承</a:t>
            </a:r>
            <a:r>
              <a:rPr lang="ja-JP" altLang="en-US" sz="900" spc="-85">
                <a:solidFill>
                  <a:srgbClr val="333333"/>
                </a:solidFill>
                <a:latin typeface="+mn-ea"/>
                <a:cs typeface="Arial Unicode MS"/>
              </a:rPr>
              <a:t>く</a:t>
            </a:r>
            <a:r>
              <a:rPr lang="ja-JP" altLang="en-US" sz="900" spc="-30">
                <a:solidFill>
                  <a:srgbClr val="333333"/>
                </a:solidFill>
                <a:latin typeface="+mn-ea"/>
                <a:cs typeface="Arial Unicode MS"/>
              </a:rPr>
              <a:t>だ</a:t>
            </a:r>
            <a:r>
              <a:rPr lang="ja-JP" altLang="en-US" sz="900" spc="-45">
                <a:solidFill>
                  <a:srgbClr val="333333"/>
                </a:solidFill>
                <a:latin typeface="+mn-ea"/>
                <a:cs typeface="Arial Unicode MS"/>
              </a:rPr>
              <a:t>さ</a:t>
            </a:r>
            <a:r>
              <a:rPr lang="ja-JP" altLang="en-US" sz="900">
                <a:solidFill>
                  <a:srgbClr val="333333"/>
                </a:solidFill>
                <a:latin typeface="+mn-ea"/>
                <a:cs typeface="Arial Unicode MS"/>
              </a:rPr>
              <a:t>い。</a:t>
            </a:r>
            <a:endParaRPr lang="ja-JP" altLang="en-US" sz="900">
              <a:latin typeface="+mn-ea"/>
              <a:cs typeface="Arial Unicode MS"/>
            </a:endParaRPr>
          </a:p>
        </p:txBody>
      </p:sp>
      <p:sp>
        <p:nvSpPr>
          <p:cNvPr id="49" name="テキスト ボックス 5">
            <a:extLst>
              <a:ext uri="{FF2B5EF4-FFF2-40B4-BE49-F238E27FC236}">
                <a16:creationId xmlns:a16="http://schemas.microsoft.com/office/drawing/2014/main" id="{E34EF368-5F6E-AD5B-7337-F20A513A2C9E}"/>
              </a:ext>
            </a:extLst>
          </p:cNvPr>
          <p:cNvSpPr txBox="1"/>
          <p:nvPr/>
        </p:nvSpPr>
        <p:spPr>
          <a:xfrm>
            <a:off x="6548084" y="4771757"/>
            <a:ext cx="4191078" cy="798182"/>
          </a:xfrm>
          <a:prstGeom prst="rect">
            <a:avLst/>
          </a:prstGeom>
          <a:noFill/>
        </p:spPr>
        <p:txBody>
          <a:bodyPr wrap="square" lIns="0" tIns="36000" rIns="0" bIns="0" rtlCol="0" anchor="t">
            <a:noAutofit/>
          </a:bodyPr>
          <a:lstStyle/>
          <a:p>
            <a:pPr marL="12700" marR="5080" indent="7620">
              <a:lnSpc>
                <a:spcPct val="119100"/>
              </a:lnSpc>
              <a:spcBef>
                <a:spcPts val="100"/>
              </a:spcBef>
            </a:pPr>
            <a:r>
              <a:rPr lang="ja-JP" altLang="en-US" sz="900" spc="25">
                <a:solidFill>
                  <a:srgbClr val="333333"/>
                </a:solidFill>
                <a:latin typeface="+mn-ea"/>
                <a:cs typeface="Arial Unicode MS"/>
              </a:rPr>
              <a:t>配信時の混雑緩和のため、昼刊は</a:t>
            </a:r>
            <a:r>
              <a:rPr lang="en-US" altLang="ja-JP" sz="900" spc="25" dirty="0">
                <a:solidFill>
                  <a:srgbClr val="333333"/>
                </a:solidFill>
                <a:latin typeface="+mn-ea"/>
                <a:cs typeface="Arial Unicode MS"/>
              </a:rPr>
              <a:t>12</a:t>
            </a:r>
            <a:r>
              <a:rPr lang="ja-JP" altLang="en-US" sz="900" spc="25">
                <a:solidFill>
                  <a:srgbClr val="333333"/>
                </a:solidFill>
                <a:latin typeface="+mn-ea"/>
                <a:cs typeface="Arial Unicode MS"/>
              </a:rPr>
              <a:t>時の前後</a:t>
            </a:r>
            <a:r>
              <a:rPr lang="en-US" altLang="ja-JP" sz="900" spc="25" dirty="0">
                <a:solidFill>
                  <a:srgbClr val="333333"/>
                </a:solidFill>
                <a:latin typeface="+mn-ea"/>
                <a:cs typeface="Arial Unicode MS"/>
              </a:rPr>
              <a:t>10</a:t>
            </a:r>
            <a:r>
              <a:rPr lang="ja-JP" altLang="en-US" sz="900" spc="25">
                <a:solidFill>
                  <a:srgbClr val="333333"/>
                </a:solidFill>
                <a:latin typeface="+mn-ea"/>
                <a:cs typeface="Arial Unicode MS"/>
              </a:rPr>
              <a:t>分頃、夕刊は</a:t>
            </a:r>
            <a:r>
              <a:rPr lang="en-US" altLang="ja-JP" sz="900" spc="25" dirty="0">
                <a:solidFill>
                  <a:srgbClr val="333333"/>
                </a:solidFill>
                <a:latin typeface="+mn-ea"/>
                <a:cs typeface="Arial Unicode MS"/>
              </a:rPr>
              <a:t>18</a:t>
            </a:r>
            <a:r>
              <a:rPr lang="ja-JP" altLang="en-US" sz="900" spc="25">
                <a:solidFill>
                  <a:srgbClr val="333333"/>
                </a:solidFill>
                <a:latin typeface="+mn-ea"/>
                <a:cs typeface="Arial Unicode MS"/>
              </a:rPr>
              <a:t>時の前後</a:t>
            </a:r>
            <a:r>
              <a:rPr lang="en-US" altLang="ja-JP" sz="900" spc="25" dirty="0">
                <a:solidFill>
                  <a:srgbClr val="333333"/>
                </a:solidFill>
                <a:latin typeface="+mn-ea"/>
                <a:cs typeface="Arial Unicode MS"/>
              </a:rPr>
              <a:t>10</a:t>
            </a:r>
            <a:r>
              <a:rPr lang="ja-JP" altLang="en-US" sz="900" spc="25">
                <a:solidFill>
                  <a:srgbClr val="333333"/>
                </a:solidFill>
                <a:latin typeface="+mn-ea"/>
                <a:cs typeface="Arial Unicode MS"/>
              </a:rPr>
              <a:t>分頃、夜刊は</a:t>
            </a:r>
            <a:r>
              <a:rPr lang="en-US" altLang="ja-JP" sz="900" spc="25" dirty="0">
                <a:solidFill>
                  <a:srgbClr val="333333"/>
                </a:solidFill>
                <a:latin typeface="+mn-ea"/>
                <a:cs typeface="Arial Unicode MS"/>
              </a:rPr>
              <a:t>22</a:t>
            </a:r>
            <a:r>
              <a:rPr lang="ja-JP" altLang="en-US" sz="900" spc="25">
                <a:solidFill>
                  <a:srgbClr val="333333"/>
                </a:solidFill>
                <a:latin typeface="+mn-ea"/>
                <a:cs typeface="Arial Unicode MS"/>
              </a:rPr>
              <a:t>時の前後</a:t>
            </a:r>
            <a:r>
              <a:rPr lang="en-US" altLang="ja-JP" sz="900" spc="25" dirty="0">
                <a:solidFill>
                  <a:srgbClr val="333333"/>
                </a:solidFill>
                <a:latin typeface="+mn-ea"/>
                <a:cs typeface="Arial Unicode MS"/>
              </a:rPr>
              <a:t>10</a:t>
            </a:r>
            <a:r>
              <a:rPr lang="ja-JP" altLang="en-US" sz="900" spc="25">
                <a:solidFill>
                  <a:srgbClr val="333333"/>
                </a:solidFill>
                <a:latin typeface="+mn-ea"/>
                <a:cs typeface="Arial Unicode MS"/>
              </a:rPr>
              <a:t>分頃から順次配信を開始しております。ただし、通信環境や混雑状況によって、メッセージ到達まで数分遅延する可能性がございますのでご了承ください。</a:t>
            </a:r>
            <a:endParaRPr lang="en-US" altLang="ja-JP" sz="900" spc="25" dirty="0">
              <a:solidFill>
                <a:srgbClr val="333333"/>
              </a:solidFill>
              <a:latin typeface="+mn-ea"/>
              <a:cs typeface="Arial Unicode MS"/>
            </a:endParaRPr>
          </a:p>
          <a:p>
            <a:pPr marL="12700" marR="5080" indent="7620">
              <a:lnSpc>
                <a:spcPct val="119100"/>
              </a:lnSpc>
              <a:spcBef>
                <a:spcPts val="100"/>
              </a:spcBef>
            </a:pPr>
            <a:r>
              <a:rPr lang="en-US" altLang="ja-JP" sz="900" spc="25" dirty="0">
                <a:solidFill>
                  <a:srgbClr val="333333"/>
                </a:solidFill>
                <a:latin typeface="+mn-ea"/>
                <a:cs typeface="Arial Unicode MS"/>
              </a:rPr>
              <a:t>※</a:t>
            </a:r>
            <a:r>
              <a:rPr lang="ja-JP" altLang="en-US" sz="900" spc="25">
                <a:solidFill>
                  <a:srgbClr val="333333"/>
                </a:solidFill>
                <a:latin typeface="+mn-ea"/>
                <a:cs typeface="Arial Unicode MS"/>
              </a:rPr>
              <a:t>記事は遷移チェックを行う関係で配信時間の</a:t>
            </a:r>
            <a:r>
              <a:rPr lang="en-US" altLang="ja-JP" sz="900" spc="25" dirty="0">
                <a:solidFill>
                  <a:srgbClr val="333333"/>
                </a:solidFill>
                <a:latin typeface="+mn-ea"/>
                <a:cs typeface="Arial Unicode MS"/>
              </a:rPr>
              <a:t>1</a:t>
            </a:r>
            <a:r>
              <a:rPr lang="ja-JP" altLang="en-US" sz="900" spc="25">
                <a:solidFill>
                  <a:srgbClr val="333333"/>
                </a:solidFill>
                <a:latin typeface="+mn-ea"/>
                <a:cs typeface="Arial Unicode MS"/>
              </a:rPr>
              <a:t>時間前に公開となります</a:t>
            </a:r>
            <a:endParaRPr lang="ja-JP" altLang="en-US" sz="900">
              <a:latin typeface="+mn-ea"/>
              <a:cs typeface="Arial Unicode MS"/>
            </a:endParaRPr>
          </a:p>
        </p:txBody>
      </p:sp>
      <p:sp>
        <p:nvSpPr>
          <p:cNvPr id="50" name="テキスト ボックス 49">
            <a:extLst>
              <a:ext uri="{FF2B5EF4-FFF2-40B4-BE49-F238E27FC236}">
                <a16:creationId xmlns:a16="http://schemas.microsoft.com/office/drawing/2014/main" id="{5C9FBBE4-02BE-8FB7-3C5E-850326F9C00D}"/>
              </a:ext>
            </a:extLst>
          </p:cNvPr>
          <p:cNvSpPr txBox="1"/>
          <p:nvPr/>
        </p:nvSpPr>
        <p:spPr>
          <a:xfrm>
            <a:off x="5490579" y="925493"/>
            <a:ext cx="1107996" cy="276999"/>
          </a:xfrm>
          <a:prstGeom prst="rect">
            <a:avLst/>
          </a:prstGeom>
          <a:noFill/>
        </p:spPr>
        <p:txBody>
          <a:bodyPr wrap="square" rtlCol="0">
            <a:spAutoFit/>
          </a:bodyPr>
          <a:lstStyle/>
          <a:p>
            <a:r>
              <a:rPr kumimoji="1" lang="ja-JP" altLang="en-US" sz="1200" b="1">
                <a:solidFill>
                  <a:schemeClr val="tx1">
                    <a:lumMod val="75000"/>
                    <a:lumOff val="25000"/>
                  </a:schemeClr>
                </a:solidFill>
                <a:latin typeface="+mn-ea"/>
              </a:rPr>
              <a:t>メニュー概要</a:t>
            </a:r>
          </a:p>
        </p:txBody>
      </p:sp>
      <p:sp>
        <p:nvSpPr>
          <p:cNvPr id="51" name="正方形/長方形 50">
            <a:extLst>
              <a:ext uri="{FF2B5EF4-FFF2-40B4-BE49-F238E27FC236}">
                <a16:creationId xmlns:a16="http://schemas.microsoft.com/office/drawing/2014/main" id="{AD68335A-F2DA-A91A-8393-DA04A01D367C}"/>
              </a:ext>
            </a:extLst>
          </p:cNvPr>
          <p:cNvSpPr/>
          <p:nvPr/>
        </p:nvSpPr>
        <p:spPr>
          <a:xfrm>
            <a:off x="1145406" y="6487427"/>
            <a:ext cx="9981398" cy="370573"/>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rgbClr val="C00000"/>
                </a:solidFill>
                <a:latin typeface="+mn-ea"/>
              </a:rPr>
              <a:t>報道特集広告商品とのセットパッケージのみ実施可。単体での実施は原則不可。</a:t>
            </a:r>
          </a:p>
        </p:txBody>
      </p:sp>
      <p:sp>
        <p:nvSpPr>
          <p:cNvPr id="53" name="object 15">
            <a:extLst>
              <a:ext uri="{FF2B5EF4-FFF2-40B4-BE49-F238E27FC236}">
                <a16:creationId xmlns:a16="http://schemas.microsoft.com/office/drawing/2014/main" id="{C1EA005D-67D1-A908-21E3-51B3015D564C}"/>
              </a:ext>
            </a:extLst>
          </p:cNvPr>
          <p:cNvSpPr txBox="1"/>
          <p:nvPr/>
        </p:nvSpPr>
        <p:spPr>
          <a:xfrm>
            <a:off x="1439928" y="6083669"/>
            <a:ext cx="3800924" cy="387284"/>
          </a:xfrm>
          <a:prstGeom prst="rect">
            <a:avLst/>
          </a:prstGeom>
        </p:spPr>
        <p:txBody>
          <a:bodyPr vert="horz" wrap="square" lIns="0" tIns="58419" rIns="0" bIns="0" rtlCol="0">
            <a:spAutoFit/>
          </a:bodyPr>
          <a:lstStyle/>
          <a:p>
            <a:pPr marL="12700">
              <a:spcBef>
                <a:spcPts val="459"/>
              </a:spcBef>
            </a:pPr>
            <a:r>
              <a:rPr sz="900" dirty="0">
                <a:solidFill>
                  <a:srgbClr val="999999"/>
                </a:solidFill>
                <a:latin typeface="Yu Gothic" panose="020B0400000000000000" pitchFamily="34" charset="-128"/>
                <a:ea typeface="Yu Gothic" panose="020B0400000000000000" pitchFamily="34" charset="-128"/>
                <a:cs typeface="Arial Unicode MS"/>
              </a:rPr>
              <a:t>※</a:t>
            </a:r>
            <a:r>
              <a:rPr lang="en-US" altLang="ja-JP" sz="900" dirty="0">
                <a:solidFill>
                  <a:srgbClr val="999999"/>
                </a:solidFill>
                <a:latin typeface="Yu Gothic" panose="020B0400000000000000" pitchFamily="34" charset="-128"/>
                <a:ea typeface="Yu Gothic" panose="020B0400000000000000" pitchFamily="34" charset="-128"/>
                <a:cs typeface="Arial Unicode MS"/>
              </a:rPr>
              <a:t> </a:t>
            </a:r>
            <a:r>
              <a:rPr sz="900" spc="30" dirty="0">
                <a:solidFill>
                  <a:srgbClr val="999999"/>
                </a:solidFill>
                <a:latin typeface="Yu Gothic" panose="020B0400000000000000" pitchFamily="34" charset="-128"/>
                <a:ea typeface="Yu Gothic" panose="020B0400000000000000" pitchFamily="34" charset="-128"/>
                <a:cs typeface="Arial Unicode MS"/>
              </a:rPr>
              <a:t>想定PV</a:t>
            </a:r>
            <a:r>
              <a:rPr sz="900" spc="-140" dirty="0">
                <a:solidFill>
                  <a:srgbClr val="999999"/>
                </a:solidFill>
                <a:latin typeface="Yu Gothic" panose="020B0400000000000000" pitchFamily="34" charset="-128"/>
                <a:ea typeface="Yu Gothic" panose="020B0400000000000000" pitchFamily="34" charset="-128"/>
                <a:cs typeface="Arial Unicode MS"/>
              </a:rPr>
              <a:t>数</a:t>
            </a:r>
            <a:r>
              <a:rPr sz="900" spc="-10" dirty="0">
                <a:solidFill>
                  <a:srgbClr val="999999"/>
                </a:solidFill>
                <a:latin typeface="Yu Gothic" panose="020B0400000000000000" pitchFamily="34" charset="-128"/>
                <a:ea typeface="Yu Gothic" panose="020B0400000000000000" pitchFamily="34" charset="-128"/>
                <a:cs typeface="Arial Unicode MS"/>
              </a:rPr>
              <a:t>：</a:t>
            </a:r>
            <a:r>
              <a:rPr lang="en-US" sz="900" spc="-10" dirty="0">
                <a:solidFill>
                  <a:srgbClr val="999999"/>
                </a:solidFill>
                <a:latin typeface="Yu Gothic" panose="020B0400000000000000" pitchFamily="34" charset="-128"/>
                <a:ea typeface="Yu Gothic" panose="020B0400000000000000" pitchFamily="34" charset="-128"/>
                <a:cs typeface="Arial Unicode MS"/>
              </a:rPr>
              <a:t>2</a:t>
            </a:r>
            <a:r>
              <a:rPr lang="en-US" altLang="ja-JP" sz="900" spc="-10" dirty="0">
                <a:solidFill>
                  <a:srgbClr val="999999"/>
                </a:solidFill>
                <a:latin typeface="Yu Gothic" panose="020B0400000000000000" pitchFamily="34" charset="-128"/>
                <a:ea typeface="Yu Gothic" panose="020B0400000000000000" pitchFamily="34" charset="-128"/>
                <a:cs typeface="Arial Unicode MS"/>
              </a:rPr>
              <a:t>0</a:t>
            </a:r>
            <a:r>
              <a:rPr sz="900" spc="75" dirty="0">
                <a:solidFill>
                  <a:srgbClr val="999999"/>
                </a:solidFill>
                <a:latin typeface="Yu Gothic" panose="020B0400000000000000" pitchFamily="34" charset="-128"/>
                <a:ea typeface="Yu Gothic" panose="020B0400000000000000" pitchFamily="34" charset="-128"/>
                <a:cs typeface="Arial Unicode MS"/>
              </a:rPr>
              <a:t>万</a:t>
            </a:r>
            <a:r>
              <a:rPr sz="900" spc="60" dirty="0">
                <a:solidFill>
                  <a:srgbClr val="999999"/>
                </a:solidFill>
                <a:latin typeface="Yu Gothic" panose="020B0400000000000000" pitchFamily="34" charset="-128"/>
                <a:ea typeface="Yu Gothic" panose="020B0400000000000000" pitchFamily="34" charset="-128"/>
                <a:cs typeface="Arial Unicode MS"/>
              </a:rPr>
              <a:t>～</a:t>
            </a:r>
            <a:r>
              <a:rPr lang="en-US" sz="900" spc="60" dirty="0">
                <a:solidFill>
                  <a:srgbClr val="999999"/>
                </a:solidFill>
                <a:latin typeface="Yu Gothic" panose="020B0400000000000000" pitchFamily="34" charset="-128"/>
                <a:ea typeface="Yu Gothic" panose="020B0400000000000000" pitchFamily="34" charset="-128"/>
                <a:cs typeface="Arial Unicode MS"/>
              </a:rPr>
              <a:t>7</a:t>
            </a:r>
            <a:r>
              <a:rPr sz="900" spc="60" dirty="0">
                <a:solidFill>
                  <a:srgbClr val="999999"/>
                </a:solidFill>
                <a:latin typeface="Yu Gothic" panose="020B0400000000000000" pitchFamily="34" charset="-128"/>
                <a:ea typeface="Yu Gothic" panose="020B0400000000000000" pitchFamily="34" charset="-128"/>
                <a:cs typeface="Arial Unicode MS"/>
              </a:rPr>
              <a:t>0</a:t>
            </a:r>
            <a:r>
              <a:rPr sz="900" spc="75" dirty="0">
                <a:solidFill>
                  <a:srgbClr val="999999"/>
                </a:solidFill>
                <a:latin typeface="Yu Gothic" panose="020B0400000000000000" pitchFamily="34" charset="-128"/>
                <a:ea typeface="Yu Gothic" panose="020B0400000000000000" pitchFamily="34" charset="-128"/>
                <a:cs typeface="Arial Unicode MS"/>
              </a:rPr>
              <a:t>万</a:t>
            </a:r>
            <a:r>
              <a:rPr sz="900" spc="60" dirty="0">
                <a:solidFill>
                  <a:srgbClr val="999999"/>
                </a:solidFill>
                <a:latin typeface="Yu Gothic" panose="020B0400000000000000" pitchFamily="34" charset="-128"/>
                <a:ea typeface="Yu Gothic" panose="020B0400000000000000" pitchFamily="34" charset="-128"/>
                <a:cs typeface="Arial Unicode MS"/>
              </a:rPr>
              <a:t>PV</a:t>
            </a:r>
            <a:endParaRPr sz="900" dirty="0">
              <a:solidFill>
                <a:srgbClr val="999999"/>
              </a:solidFill>
              <a:latin typeface="Yu Gothic" panose="020B0400000000000000" pitchFamily="34" charset="-128"/>
              <a:ea typeface="Yu Gothic" panose="020B0400000000000000" pitchFamily="34" charset="-128"/>
              <a:cs typeface="Arial Unicode MS"/>
            </a:endParaRPr>
          </a:p>
          <a:p>
            <a:pPr marL="12700">
              <a:spcBef>
                <a:spcPts val="359"/>
              </a:spcBef>
            </a:pPr>
            <a:r>
              <a:rPr sz="900" dirty="0">
                <a:solidFill>
                  <a:srgbClr val="999999"/>
                </a:solidFill>
                <a:latin typeface="Yu Gothic" panose="020B0400000000000000" pitchFamily="34" charset="-128"/>
                <a:ea typeface="Yu Gothic" panose="020B0400000000000000" pitchFamily="34" charset="-128"/>
                <a:cs typeface="Arial Unicode MS"/>
              </a:rPr>
              <a:t>※</a:t>
            </a:r>
            <a:r>
              <a:rPr lang="en-US" altLang="ja-JP" sz="900" dirty="0">
                <a:solidFill>
                  <a:srgbClr val="999999"/>
                </a:solidFill>
                <a:latin typeface="Yu Gothic" panose="020B0400000000000000" pitchFamily="34" charset="-128"/>
                <a:ea typeface="Yu Gothic" panose="020B0400000000000000" pitchFamily="34" charset="-128"/>
                <a:cs typeface="Arial Unicode MS"/>
              </a:rPr>
              <a:t> </a:t>
            </a:r>
            <a:r>
              <a:rPr sz="900" spc="25" dirty="0">
                <a:solidFill>
                  <a:srgbClr val="999999"/>
                </a:solidFill>
                <a:latin typeface="Yu Gothic" panose="020B0400000000000000" pitchFamily="34" charset="-128"/>
                <a:ea typeface="Yu Gothic" panose="020B0400000000000000" pitchFamily="34" charset="-128"/>
                <a:cs typeface="Arial Unicode MS"/>
              </a:rPr>
              <a:t>対象期</a:t>
            </a:r>
            <a:r>
              <a:rPr sz="900" spc="-145" dirty="0">
                <a:solidFill>
                  <a:srgbClr val="999999"/>
                </a:solidFill>
                <a:latin typeface="Yu Gothic" panose="020B0400000000000000" pitchFamily="34" charset="-128"/>
                <a:ea typeface="Yu Gothic" panose="020B0400000000000000" pitchFamily="34" charset="-128"/>
                <a:cs typeface="Arial Unicode MS"/>
              </a:rPr>
              <a:t>間</a:t>
            </a:r>
            <a:r>
              <a:rPr sz="900" spc="30" dirty="0">
                <a:solidFill>
                  <a:srgbClr val="999999"/>
                </a:solidFill>
                <a:latin typeface="Yu Gothic" panose="020B0400000000000000" pitchFamily="34" charset="-128"/>
                <a:ea typeface="Yu Gothic" panose="020B0400000000000000" pitchFamily="34" charset="-128"/>
                <a:cs typeface="Arial Unicode MS"/>
              </a:rPr>
              <a:t>：20</a:t>
            </a:r>
            <a:r>
              <a:rPr lang="en-US" altLang="ja-JP" sz="900" spc="30" dirty="0">
                <a:solidFill>
                  <a:srgbClr val="999999"/>
                </a:solidFill>
                <a:latin typeface="Yu Gothic" panose="020B0400000000000000" pitchFamily="34" charset="-128"/>
                <a:ea typeface="Yu Gothic" panose="020B0400000000000000" pitchFamily="34" charset="-128"/>
                <a:cs typeface="Arial Unicode MS"/>
              </a:rPr>
              <a:t>24</a:t>
            </a:r>
            <a:r>
              <a:rPr sz="900" spc="114" dirty="0">
                <a:solidFill>
                  <a:srgbClr val="999999"/>
                </a:solidFill>
                <a:latin typeface="Yu Gothic" panose="020B0400000000000000" pitchFamily="34" charset="-128"/>
                <a:ea typeface="Yu Gothic" panose="020B0400000000000000" pitchFamily="34" charset="-128"/>
                <a:cs typeface="Arial Unicode MS"/>
              </a:rPr>
              <a:t>年</a:t>
            </a:r>
            <a:r>
              <a:rPr lang="en-US" sz="900" spc="50" dirty="0">
                <a:solidFill>
                  <a:srgbClr val="999999"/>
                </a:solidFill>
                <a:latin typeface="Yu Gothic" panose="020B0400000000000000" pitchFamily="34" charset="-128"/>
                <a:ea typeface="Yu Gothic" panose="020B0400000000000000" pitchFamily="34" charset="-128"/>
                <a:cs typeface="Arial Unicode MS"/>
              </a:rPr>
              <a:t>7</a:t>
            </a:r>
            <a:r>
              <a:rPr lang="ja-JP" altLang="en-US" sz="900" spc="50" dirty="0">
                <a:solidFill>
                  <a:srgbClr val="999999"/>
                </a:solidFill>
                <a:latin typeface="Yu Gothic" panose="020B0400000000000000" pitchFamily="34" charset="-128"/>
                <a:ea typeface="Yu Gothic" panose="020B0400000000000000" pitchFamily="34" charset="-128"/>
                <a:cs typeface="Arial Unicode MS"/>
              </a:rPr>
              <a:t>月</a:t>
            </a:r>
            <a:r>
              <a:rPr lang="en-US" altLang="ja-JP" sz="900" spc="50" dirty="0">
                <a:solidFill>
                  <a:srgbClr val="999999"/>
                </a:solidFill>
                <a:latin typeface="Yu Gothic" panose="020B0400000000000000" pitchFamily="34" charset="-128"/>
                <a:ea typeface="Yu Gothic" panose="020B0400000000000000" pitchFamily="34" charset="-128"/>
                <a:cs typeface="Arial Unicode MS"/>
              </a:rPr>
              <a:t>1</a:t>
            </a:r>
            <a:r>
              <a:rPr lang="ja-JP" altLang="en-US" sz="900" spc="50" dirty="0">
                <a:solidFill>
                  <a:srgbClr val="999999"/>
                </a:solidFill>
                <a:latin typeface="Yu Gothic" panose="020B0400000000000000" pitchFamily="34" charset="-128"/>
                <a:ea typeface="Yu Gothic" panose="020B0400000000000000" pitchFamily="34" charset="-128"/>
                <a:cs typeface="Arial Unicode MS"/>
              </a:rPr>
              <a:t>日（月）～</a:t>
            </a:r>
            <a:r>
              <a:rPr lang="en-US" altLang="ja-JP" sz="900" spc="50" dirty="0">
                <a:solidFill>
                  <a:srgbClr val="999999"/>
                </a:solidFill>
                <a:latin typeface="Yu Gothic" panose="020B0400000000000000" pitchFamily="34" charset="-128"/>
                <a:ea typeface="Yu Gothic" panose="020B0400000000000000" pitchFamily="34" charset="-128"/>
                <a:cs typeface="Arial Unicode MS"/>
              </a:rPr>
              <a:t>2024</a:t>
            </a:r>
            <a:r>
              <a:rPr lang="ja-JP" altLang="en-US" sz="900" spc="50" dirty="0">
                <a:solidFill>
                  <a:srgbClr val="999999"/>
                </a:solidFill>
                <a:latin typeface="Yu Gothic" panose="020B0400000000000000" pitchFamily="34" charset="-128"/>
                <a:ea typeface="Yu Gothic" panose="020B0400000000000000" pitchFamily="34" charset="-128"/>
                <a:cs typeface="Arial Unicode MS"/>
              </a:rPr>
              <a:t>年</a:t>
            </a:r>
            <a:r>
              <a:rPr lang="en-US" altLang="ja-JP" sz="900" spc="50" dirty="0">
                <a:solidFill>
                  <a:srgbClr val="999999"/>
                </a:solidFill>
                <a:latin typeface="Yu Gothic" panose="020B0400000000000000" pitchFamily="34" charset="-128"/>
                <a:ea typeface="Yu Gothic" panose="020B0400000000000000" pitchFamily="34" charset="-128"/>
                <a:cs typeface="Arial Unicode MS"/>
              </a:rPr>
              <a:t>9</a:t>
            </a:r>
            <a:r>
              <a:rPr lang="ja-JP" altLang="en-US" sz="900" spc="50" dirty="0">
                <a:solidFill>
                  <a:srgbClr val="999999"/>
                </a:solidFill>
                <a:latin typeface="Yu Gothic" panose="020B0400000000000000" pitchFamily="34" charset="-128"/>
                <a:ea typeface="Yu Gothic" panose="020B0400000000000000" pitchFamily="34" charset="-128"/>
                <a:cs typeface="Arial Unicode MS"/>
              </a:rPr>
              <a:t>月</a:t>
            </a:r>
            <a:r>
              <a:rPr lang="en-US" altLang="ja-JP" sz="900" spc="50" dirty="0">
                <a:solidFill>
                  <a:srgbClr val="999999"/>
                </a:solidFill>
                <a:latin typeface="Yu Gothic" panose="020B0400000000000000" pitchFamily="34" charset="-128"/>
                <a:ea typeface="Yu Gothic" panose="020B0400000000000000" pitchFamily="34" charset="-128"/>
                <a:cs typeface="Arial Unicode MS"/>
              </a:rPr>
              <a:t>30</a:t>
            </a:r>
            <a:r>
              <a:rPr lang="ja-JP" altLang="en-US" sz="900" spc="50" dirty="0">
                <a:solidFill>
                  <a:srgbClr val="999999"/>
                </a:solidFill>
                <a:latin typeface="Yu Gothic" panose="020B0400000000000000" pitchFamily="34" charset="-128"/>
                <a:ea typeface="Yu Gothic" panose="020B0400000000000000" pitchFamily="34" charset="-128"/>
                <a:cs typeface="Arial Unicode MS"/>
              </a:rPr>
              <a:t>日（月）</a:t>
            </a:r>
            <a:endParaRPr sz="900" dirty="0">
              <a:solidFill>
                <a:prstClr val="black"/>
              </a:solidFill>
              <a:latin typeface="Yu Gothic" panose="020B0400000000000000" pitchFamily="34" charset="-128"/>
              <a:ea typeface="Yu Gothic" panose="020B0400000000000000" pitchFamily="34" charset="-128"/>
              <a:cs typeface="Arial Unicode MS"/>
            </a:endParaRPr>
          </a:p>
        </p:txBody>
      </p:sp>
    </p:spTree>
    <p:extLst>
      <p:ext uri="{BB962C8B-B14F-4D97-AF65-F5344CB8AC3E}">
        <p14:creationId xmlns:p14="http://schemas.microsoft.com/office/powerpoint/2010/main" val="7012483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9CC8D9-AE4C-C571-E3FB-D15C049E3F72}"/>
              </a:ext>
            </a:extLst>
          </p:cNvPr>
          <p:cNvSpPr>
            <a:spLocks noGrp="1"/>
          </p:cNvSpPr>
          <p:nvPr>
            <p:ph type="body" sz="quarter" idx="10"/>
          </p:nvPr>
        </p:nvSpPr>
        <p:spPr>
          <a:xfrm>
            <a:off x="479425" y="252000"/>
            <a:ext cx="8640911" cy="335028"/>
          </a:xfrm>
        </p:spPr>
        <p:txBody>
          <a:bodyPr/>
          <a:lstStyle/>
          <a:p>
            <a:r>
              <a:rPr kumimoji="1" lang="ja-JP" altLang="en-US" dirty="0"/>
              <a:t>スペック一覧表</a:t>
            </a:r>
          </a:p>
        </p:txBody>
      </p:sp>
      <p:graphicFrame>
        <p:nvGraphicFramePr>
          <p:cNvPr id="3" name="表 2">
            <a:extLst>
              <a:ext uri="{FF2B5EF4-FFF2-40B4-BE49-F238E27FC236}">
                <a16:creationId xmlns:a16="http://schemas.microsoft.com/office/drawing/2014/main" id="{893CFDD1-EC8A-278E-A485-B0696B928D28}"/>
              </a:ext>
            </a:extLst>
          </p:cNvPr>
          <p:cNvGraphicFramePr>
            <a:graphicFrameLocks noGrp="1"/>
          </p:cNvGraphicFramePr>
          <p:nvPr>
            <p:extLst>
              <p:ext uri="{D42A27DB-BD31-4B8C-83A1-F6EECF244321}">
                <p14:modId xmlns:p14="http://schemas.microsoft.com/office/powerpoint/2010/main" val="2475860748"/>
              </p:ext>
            </p:extLst>
          </p:nvPr>
        </p:nvGraphicFramePr>
        <p:xfrm>
          <a:off x="507621" y="960479"/>
          <a:ext cx="11004195" cy="5344068"/>
        </p:xfrm>
        <a:graphic>
          <a:graphicData uri="http://schemas.openxmlformats.org/drawingml/2006/table">
            <a:tbl>
              <a:tblPr firstRow="1" firstCol="1" bandRow="1"/>
              <a:tblGrid>
                <a:gridCol w="907451">
                  <a:extLst>
                    <a:ext uri="{9D8B030D-6E8A-4147-A177-3AD203B41FA5}">
                      <a16:colId xmlns:a16="http://schemas.microsoft.com/office/drawing/2014/main" val="1827546654"/>
                    </a:ext>
                  </a:extLst>
                </a:gridCol>
                <a:gridCol w="2487644">
                  <a:extLst>
                    <a:ext uri="{9D8B030D-6E8A-4147-A177-3AD203B41FA5}">
                      <a16:colId xmlns:a16="http://schemas.microsoft.com/office/drawing/2014/main" val="3641677205"/>
                    </a:ext>
                  </a:extLst>
                </a:gridCol>
                <a:gridCol w="2487644">
                  <a:extLst>
                    <a:ext uri="{9D8B030D-6E8A-4147-A177-3AD203B41FA5}">
                      <a16:colId xmlns:a16="http://schemas.microsoft.com/office/drawing/2014/main" val="153290640"/>
                    </a:ext>
                  </a:extLst>
                </a:gridCol>
                <a:gridCol w="2487644">
                  <a:extLst>
                    <a:ext uri="{9D8B030D-6E8A-4147-A177-3AD203B41FA5}">
                      <a16:colId xmlns:a16="http://schemas.microsoft.com/office/drawing/2014/main" val="2804269284"/>
                    </a:ext>
                  </a:extLst>
                </a:gridCol>
                <a:gridCol w="2633812">
                  <a:extLst>
                    <a:ext uri="{9D8B030D-6E8A-4147-A177-3AD203B41FA5}">
                      <a16:colId xmlns:a16="http://schemas.microsoft.com/office/drawing/2014/main" val="492347380"/>
                    </a:ext>
                  </a:extLst>
                </a:gridCol>
              </a:tblGrid>
              <a:tr h="9805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endParaRPr kumimoji="1" lang="ja-JP" altLang="en-US" sz="1400" dirty="0">
                        <a:latin typeface="メイリオ" panose="020B0604030504040204" pitchFamily="50" charset="-128"/>
                        <a:ea typeface="メイリオ" panose="020B0604030504040204" pitchFamily="50" charset="-128"/>
                      </a:endParaRP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11506" algn="ctr" defTabSz="828446">
                        <a:spcBef>
                          <a:spcPts val="195"/>
                        </a:spcBef>
                      </a:pPr>
                      <a:r>
                        <a:rPr kumimoji="0" lang="ja-JP" altLang="en-US" sz="1400" kern="0" dirty="0">
                          <a:solidFill>
                            <a:schemeClr val="bg1"/>
                          </a:solidFill>
                          <a:latin typeface="メイリオ" panose="020B0604030504040204" pitchFamily="50" charset="-128"/>
                          <a:ea typeface="メイリオ" panose="020B0604030504040204" pitchFamily="50" charset="-128"/>
                          <a:cs typeface="游ゴシック"/>
                        </a:rPr>
                        <a:t>パリ</a:t>
                      </a:r>
                      <a:r>
                        <a:rPr kumimoji="0" lang="en-US" altLang="ja-JP" sz="1400" kern="0" dirty="0">
                          <a:solidFill>
                            <a:schemeClr val="bg1"/>
                          </a:solidFill>
                          <a:latin typeface="メイリオ" panose="020B0604030504040204" pitchFamily="50" charset="-128"/>
                          <a:ea typeface="メイリオ" panose="020B0604030504040204" pitchFamily="50" charset="-128"/>
                          <a:cs typeface="游ゴシック"/>
                        </a:rPr>
                        <a:t>2024</a:t>
                      </a:r>
                    </a:p>
                    <a:p>
                      <a:pPr marL="11506" algn="ctr" defTabSz="828446">
                        <a:spcBef>
                          <a:spcPts val="195"/>
                        </a:spcBef>
                      </a:pPr>
                      <a:r>
                        <a:rPr kumimoji="0" lang="ja-JP" altLang="en-US" sz="1400" kern="0" dirty="0">
                          <a:solidFill>
                            <a:schemeClr val="bg1"/>
                          </a:solidFill>
                          <a:latin typeface="メイリオ" panose="020B0604030504040204" pitchFamily="50" charset="-128"/>
                          <a:ea typeface="メイリオ" panose="020B0604030504040204" pitchFamily="50" charset="-128"/>
                          <a:cs typeface="游ゴシック"/>
                        </a:rPr>
                        <a:t>報道特集商品</a:t>
                      </a: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3E"/>
                    </a:solidFill>
                  </a:tcPr>
                </a:tc>
                <a:tc>
                  <a:txBody>
                    <a:bodyPr/>
                    <a:lstStyle/>
                    <a:p>
                      <a:pPr marL="11506" algn="ctr" defTabSz="828446">
                        <a:spcBef>
                          <a:spcPts val="195"/>
                        </a:spcBef>
                      </a:pPr>
                      <a:r>
                        <a:rPr kumimoji="0" lang="en-US" altLang="ja-JP" sz="1400" b="1" kern="0" dirty="0" err="1">
                          <a:solidFill>
                            <a:schemeClr val="bg1"/>
                          </a:solidFill>
                          <a:latin typeface="メイリオ" panose="020B0604030504040204" pitchFamily="50" charset="-128"/>
                          <a:ea typeface="+mn-ea"/>
                          <a:cs typeface="游ゴシック"/>
                        </a:rPr>
                        <a:t>Yahoo!JAPAN</a:t>
                      </a:r>
                      <a:endParaRPr kumimoji="0" lang="en-US" altLang="ja-JP" sz="1400" b="1" kern="0" dirty="0">
                        <a:solidFill>
                          <a:schemeClr val="bg1"/>
                        </a:solidFill>
                        <a:latin typeface="メイリオ" panose="020B0604030504040204" pitchFamily="50" charset="-128"/>
                        <a:ea typeface="+mn-ea"/>
                        <a:cs typeface="游ゴシック"/>
                      </a:endParaRPr>
                    </a:p>
                    <a:p>
                      <a:pPr marL="11506" algn="ctr" defTabSz="828446">
                        <a:spcBef>
                          <a:spcPts val="195"/>
                        </a:spcBef>
                      </a:pPr>
                      <a:r>
                        <a:rPr kumimoji="0" lang="ja-JP" altLang="en-US" sz="1400" b="1" kern="0" dirty="0">
                          <a:solidFill>
                            <a:schemeClr val="bg1"/>
                          </a:solidFill>
                          <a:latin typeface="メイリオ" panose="020B0604030504040204" pitchFamily="50" charset="-128"/>
                          <a:ea typeface="+mn-ea"/>
                          <a:cs typeface="游ゴシック"/>
                        </a:rPr>
                        <a:t>ブランドパネル</a:t>
                      </a:r>
                    </a:p>
                    <a:p>
                      <a:pPr marL="11506" algn="ctr" defTabSz="828446">
                        <a:spcBef>
                          <a:spcPts val="195"/>
                        </a:spcBef>
                      </a:pPr>
                      <a:r>
                        <a:rPr kumimoji="0" lang="en-US" altLang="ja-JP" sz="1400" b="1" kern="0" dirty="0">
                          <a:solidFill>
                            <a:schemeClr val="bg1"/>
                          </a:solidFill>
                          <a:latin typeface="メイリオ" panose="020B0604030504040204" pitchFamily="50" charset="-128"/>
                          <a:ea typeface="+mn-ea"/>
                          <a:cs typeface="游ゴシック"/>
                        </a:rPr>
                        <a:t>(</a:t>
                      </a:r>
                      <a:r>
                        <a:rPr kumimoji="0" lang="ja-JP" altLang="en-US" sz="1400" b="1" kern="0" dirty="0">
                          <a:solidFill>
                            <a:schemeClr val="bg1"/>
                          </a:solidFill>
                          <a:latin typeface="メイリオ" panose="020B0604030504040204" pitchFamily="50" charset="-128"/>
                          <a:ea typeface="+mn-ea"/>
                          <a:cs typeface="游ゴシック"/>
                        </a:rPr>
                        <a:t>時間帯ジャック</a:t>
                      </a:r>
                      <a:r>
                        <a:rPr kumimoji="0" lang="en-US" altLang="ja-JP" sz="1400" b="1" kern="0" dirty="0">
                          <a:solidFill>
                            <a:schemeClr val="bg1"/>
                          </a:solidFill>
                          <a:latin typeface="メイリオ" panose="020B0604030504040204" pitchFamily="50" charset="-128"/>
                          <a:ea typeface="+mn-ea"/>
                          <a:cs typeface="游ゴシック"/>
                        </a:rPr>
                        <a:t>)</a:t>
                      </a:r>
                      <a:endParaRPr kumimoji="0" lang="ja-JP" altLang="en-US" sz="1400" b="1" kern="0" dirty="0">
                        <a:solidFill>
                          <a:schemeClr val="bg1"/>
                        </a:solidFill>
                        <a:latin typeface="メイリオ" panose="020B0604030504040204" pitchFamily="50" charset="-128"/>
                        <a:ea typeface="メイリオ" panose="020B0604030504040204" pitchFamily="50" charset="-128"/>
                        <a:cs typeface="游ゴシック"/>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11506" algn="ctr" defTabSz="828446">
                        <a:spcBef>
                          <a:spcPts val="195"/>
                        </a:spcBef>
                      </a:pPr>
                      <a:r>
                        <a:rPr kumimoji="0" lang="en-US" altLang="ja-JP" sz="1400" b="1" kern="0" dirty="0" err="1">
                          <a:solidFill>
                            <a:schemeClr val="bg1"/>
                          </a:solidFill>
                          <a:latin typeface="メイリオ" panose="020B0604030504040204" pitchFamily="50" charset="-128"/>
                          <a:ea typeface="+mn-ea"/>
                          <a:cs typeface="游ゴシック"/>
                        </a:rPr>
                        <a:t>Yahoo!JAPAN</a:t>
                      </a:r>
                      <a:endParaRPr kumimoji="0" lang="en-US" altLang="ja-JP" sz="1400" b="1" kern="0" dirty="0">
                        <a:solidFill>
                          <a:schemeClr val="bg1"/>
                        </a:solidFill>
                        <a:latin typeface="メイリオ" panose="020B0604030504040204" pitchFamily="50" charset="-128"/>
                        <a:ea typeface="+mn-ea"/>
                        <a:cs typeface="游ゴシック"/>
                      </a:endParaRPr>
                    </a:p>
                    <a:p>
                      <a:pPr marL="11506" algn="ctr" defTabSz="828446">
                        <a:spcBef>
                          <a:spcPts val="195"/>
                        </a:spcBef>
                      </a:pPr>
                      <a:r>
                        <a:rPr kumimoji="0" lang="ja-JP" altLang="en-US" sz="1400" b="1" kern="0" dirty="0">
                          <a:solidFill>
                            <a:schemeClr val="bg1"/>
                          </a:solidFill>
                          <a:latin typeface="メイリオ" panose="020B0604030504040204" pitchFamily="50" charset="-128"/>
                          <a:ea typeface="+mn-ea"/>
                          <a:cs typeface="游ゴシック"/>
                        </a:rPr>
                        <a:t>トピックス</a:t>
                      </a:r>
                      <a:r>
                        <a:rPr kumimoji="0" lang="en-US" altLang="ja-JP" sz="1400" b="1" kern="0" dirty="0">
                          <a:solidFill>
                            <a:schemeClr val="bg1"/>
                          </a:solidFill>
                          <a:latin typeface="メイリオ" panose="020B0604030504040204" pitchFamily="50" charset="-128"/>
                          <a:ea typeface="+mn-ea"/>
                          <a:cs typeface="游ゴシック"/>
                        </a:rPr>
                        <a:t>PR</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11506" algn="ctr" defTabSz="828446">
                        <a:spcBef>
                          <a:spcPts val="195"/>
                        </a:spcBef>
                      </a:pPr>
                      <a:r>
                        <a:rPr kumimoji="0" lang="en-US" altLang="ja-JP" sz="1400" b="1" kern="0" dirty="0">
                          <a:solidFill>
                            <a:schemeClr val="bg1"/>
                          </a:solidFill>
                          <a:latin typeface="メイリオ" panose="020B0604030504040204" pitchFamily="50" charset="-128"/>
                          <a:ea typeface="メイリオ" panose="020B0604030504040204" pitchFamily="50" charset="-128"/>
                          <a:cs typeface="游ゴシック"/>
                        </a:rPr>
                        <a:t>LINE NEWS </a:t>
                      </a:r>
                    </a:p>
                    <a:p>
                      <a:pPr marL="11506" algn="ctr" defTabSz="828446">
                        <a:spcBef>
                          <a:spcPts val="195"/>
                        </a:spcBef>
                      </a:pPr>
                      <a:r>
                        <a:rPr kumimoji="0" lang="en-US" altLang="ja-JP" sz="1400" b="1" kern="0" dirty="0">
                          <a:solidFill>
                            <a:schemeClr val="bg1"/>
                          </a:solidFill>
                          <a:latin typeface="メイリオ" panose="020B0604030504040204" pitchFamily="50" charset="-128"/>
                          <a:ea typeface="メイリオ" panose="020B0604030504040204" pitchFamily="50" charset="-128"/>
                          <a:cs typeface="游ゴシック"/>
                        </a:rPr>
                        <a:t>DIGEST Spot </a:t>
                      </a:r>
                      <a:endParaRPr kumimoji="0" lang="ja-JP" altLang="en-US" sz="1400" b="1" kern="0" dirty="0">
                        <a:solidFill>
                          <a:schemeClr val="bg1"/>
                        </a:solidFill>
                        <a:latin typeface="メイリオ" panose="020B0604030504040204" pitchFamily="50" charset="-128"/>
                        <a:ea typeface="メイリオ" panose="020B0604030504040204" pitchFamily="50" charset="-128"/>
                        <a:cs typeface="游ゴシック"/>
                      </a:endParaRPr>
                    </a:p>
                  </a:txBody>
                  <a:tcPr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918229957"/>
                  </a:ext>
                </a:extLst>
              </a:tr>
              <a:tr h="16810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400" dirty="0">
                          <a:latin typeface="メイリオ" panose="020B0604030504040204" pitchFamily="50" charset="-128"/>
                          <a:ea typeface="メイリオ" panose="020B0604030504040204" pitchFamily="50" charset="-128"/>
                        </a:rPr>
                        <a:t>料金</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ゴールド：</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30,000,000</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円</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シルバー：</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10,000,000</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円</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ブロンズ：</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5,000,000</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円</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全てグロス</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D5D5D5"/>
                    </a:solidFill>
                  </a:tcPr>
                </a:tc>
                <a:tc>
                  <a:txBody>
                    <a:bodyPr/>
                    <a:lstStyle/>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1,500,000</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円～</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時間帯によって異なります</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グロス</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10,000,000</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円～</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商品によって異なります</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グロス</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p>
                  </a:txBody>
                  <a:tcPr anchor="ct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▼通常単価</a:t>
                      </a:r>
                      <a:endPar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平日枠　　：</a:t>
                      </a:r>
                      <a:r>
                        <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5,000,000</a:t>
                      </a: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円</a:t>
                      </a:r>
                      <a:endPar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土日祝日枠：</a:t>
                      </a:r>
                      <a:r>
                        <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6,000,000</a:t>
                      </a: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円</a:t>
                      </a:r>
                      <a:endPar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endPar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▼通常単価</a:t>
                      </a:r>
                      <a:endPar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平日枠　　：</a:t>
                      </a:r>
                      <a:r>
                        <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5,000,000</a:t>
                      </a: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円</a:t>
                      </a:r>
                      <a:endPar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土日祝日枠：</a:t>
                      </a:r>
                      <a:r>
                        <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6,000,000</a:t>
                      </a: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円</a:t>
                      </a:r>
                      <a:endPar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endParaRPr>
                    </a:p>
                    <a:p>
                      <a:pPr marL="11506" marR="0" lvl="0" indent="0" algn="l" defTabSz="828446" rtl="0" eaLnBrk="1" fontAlgn="auto" latinLnBrk="0" hangingPunct="1">
                        <a:lnSpc>
                          <a:spcPct val="100000"/>
                        </a:lnSpc>
                        <a:spcBef>
                          <a:spcPts val="91"/>
                        </a:spcBef>
                        <a:spcAft>
                          <a:spcPts val="0"/>
                        </a:spcAft>
                        <a:buClrTx/>
                        <a:buSzTx/>
                        <a:buFontTx/>
                        <a:buNone/>
                        <a:tabLst/>
                        <a:defRPr/>
                      </a:pPr>
                      <a:r>
                        <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グロス</a:t>
                      </a:r>
                      <a:r>
                        <a:rPr kumimoji="1" lang="en-US" altLang="ja-JP" sz="1200" b="0"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mn-cs"/>
                        </a:rPr>
                        <a:t>)</a:t>
                      </a:r>
                    </a:p>
                  </a:txBody>
                  <a:tcPr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1893386021"/>
                  </a:ext>
                </a:extLst>
              </a:tr>
              <a:tr h="5826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400" dirty="0">
                          <a:latin typeface="メイリオ" panose="020B0604030504040204" pitchFamily="50" charset="-128"/>
                          <a:ea typeface="メイリオ" panose="020B0604030504040204" pitchFamily="50" charset="-128"/>
                        </a:rPr>
                        <a:t>掲載期間</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2024</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年</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7</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月</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17</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日（水）～</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2024</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年</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9</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月</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10</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日（火）</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定常的にリリース</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通常の商品リリースに則る</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定常的にリリース</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通常の商品リリースに則る</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2024</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年</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7</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月</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17</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日（水）～</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2024</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年</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9</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月</a:t>
                      </a: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10</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日（火）</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622881224"/>
                  </a:ext>
                </a:extLst>
              </a:tr>
              <a:tr h="68368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400" dirty="0">
                          <a:latin typeface="メイリオ" panose="020B0604030504040204" pitchFamily="50" charset="-128"/>
                          <a:ea typeface="メイリオ" panose="020B0604030504040204" pitchFamily="50" charset="-128"/>
                        </a:rPr>
                        <a:t>購入期間</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lang="en-US" altLang="ja-JP" sz="1200" b="0" i="0" u="none" strike="noStrike" dirty="0">
                          <a:solidFill>
                            <a:srgbClr val="545454"/>
                          </a:solidFill>
                          <a:effectLst/>
                          <a:latin typeface="メイリオ" panose="020B0604030504040204" pitchFamily="50" charset="-128"/>
                          <a:ea typeface="メイリオ" panose="020B0604030504040204" pitchFamily="50" charset="-128"/>
                        </a:rPr>
                        <a:t>1</a:t>
                      </a:r>
                      <a:r>
                        <a:rPr lang="zh-TW" altLang="en-US" sz="1200" b="0" i="0" u="none" strike="noStrike" dirty="0">
                          <a:solidFill>
                            <a:srgbClr val="545454"/>
                          </a:solidFill>
                          <a:effectLst/>
                          <a:latin typeface="メイリオ" panose="020B0604030504040204" pitchFamily="50" charset="-128"/>
                          <a:ea typeface="メイリオ" panose="020B0604030504040204" pitchFamily="50" charset="-128"/>
                        </a:rPr>
                        <a:t>日間</a:t>
                      </a:r>
                      <a:r>
                        <a:rPr lang="ja-JP" altLang="en-US" sz="1200" b="0" i="0" u="none" strike="noStrike" dirty="0">
                          <a:solidFill>
                            <a:srgbClr val="545454"/>
                          </a:solidFill>
                          <a:effectLst/>
                          <a:latin typeface="メイリオ" panose="020B0604030504040204" pitchFamily="50" charset="-128"/>
                          <a:ea typeface="メイリオ" panose="020B0604030504040204" pitchFamily="50" charset="-128"/>
                        </a:rPr>
                        <a:t>～</a:t>
                      </a:r>
                      <a:r>
                        <a:rPr lang="en-US" altLang="ja-JP" sz="1200" b="0" i="0" u="none" strike="noStrike" dirty="0">
                          <a:solidFill>
                            <a:srgbClr val="545454"/>
                          </a:solidFill>
                          <a:effectLst/>
                          <a:latin typeface="メイリオ" panose="020B0604030504040204" pitchFamily="50" charset="-128"/>
                          <a:ea typeface="メイリオ" panose="020B0604030504040204" pitchFamily="50" charset="-128"/>
                        </a:rPr>
                        <a:t>56</a:t>
                      </a:r>
                      <a:r>
                        <a:rPr lang="zh-TW" altLang="en-US" sz="1200" b="0" i="0" u="none" strike="noStrike" dirty="0">
                          <a:solidFill>
                            <a:srgbClr val="545454"/>
                          </a:solidFill>
                          <a:effectLst/>
                          <a:latin typeface="メイリオ" panose="020B0604030504040204" pitchFamily="50" charset="-128"/>
                          <a:ea typeface="メイリオ" panose="020B0604030504040204" pitchFamily="50" charset="-128"/>
                        </a:rPr>
                        <a:t>日間</a:t>
                      </a:r>
                      <a:endParaRPr lang="en-US" altLang="zh-TW" sz="1200" b="0" i="0" u="none" strike="noStrike" dirty="0">
                        <a:solidFill>
                          <a:srgbClr val="C9002C"/>
                        </a:solidFill>
                        <a:effectLst/>
                        <a:latin typeface="メイリオ" panose="020B0604030504040204" pitchFamily="50" charset="-128"/>
                        <a:ea typeface="メイリオ" panose="020B0604030504040204" pitchFamily="50" charset="-128"/>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5D5D5"/>
                    </a:solidFill>
                  </a:tcPr>
                </a:tc>
                <a:tc>
                  <a:txBody>
                    <a:bodyPr/>
                    <a:lstStyle/>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日のうち指定の時間帯</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p>
                      <a:pPr marL="14383" marR="0" lvl="0" indent="0" algn="l" defTabSz="828446" rtl="0" eaLnBrk="1" fontAlgn="auto" latinLnBrk="0" hangingPunct="1">
                        <a:lnSpc>
                          <a:spcPct val="100000"/>
                        </a:lnSpc>
                        <a:spcBef>
                          <a:spcPts val="285"/>
                        </a:spcBef>
                        <a:spcAft>
                          <a:spcPts val="0"/>
                        </a:spcAft>
                        <a:buClrTx/>
                        <a:buSzTx/>
                        <a:buFontTx/>
                        <a:buNone/>
                        <a:tabLst/>
                        <a:defRPr/>
                      </a:pPr>
                      <a:r>
                        <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1</a:t>
                      </a:r>
                      <a:r>
                        <a:rPr kumimoji="1" lang="ja-JP" altLang="en-US"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日</a:t>
                      </a:r>
                      <a:endParaRPr kumimoji="1" lang="en-US" altLang="ja-JP" sz="1200" b="0"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5D5D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昼刊</a:t>
                      </a:r>
                      <a:r>
                        <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夕刊</a:t>
                      </a:r>
                      <a:r>
                        <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夜刊のいずれか</a:t>
                      </a:r>
                      <a:r>
                        <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1</a:t>
                      </a: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回</a:t>
                      </a:r>
                      <a:endPar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夜刊を推奨</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D5D5D5"/>
                    </a:solidFill>
                  </a:tcPr>
                </a:tc>
                <a:extLst>
                  <a:ext uri="{0D108BD9-81ED-4DB2-BD59-A6C34878D82A}">
                    <a16:rowId xmlns:a16="http://schemas.microsoft.com/office/drawing/2014/main" val="4294015610"/>
                  </a:ext>
                </a:extLst>
              </a:tr>
              <a:tr h="6818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400" dirty="0">
                          <a:latin typeface="メイリオ" panose="020B0604030504040204" pitchFamily="50" charset="-128"/>
                          <a:ea typeface="メイリオ" panose="020B0604030504040204" pitchFamily="50" charset="-128"/>
                        </a:rPr>
                        <a:t>対象</a:t>
                      </a:r>
                      <a:endParaRPr kumimoji="1" lang="en-US" altLang="ja-JP" sz="1400" dirty="0">
                        <a:latin typeface="メイリオ" panose="020B0604030504040204" pitchFamily="50" charset="-128"/>
                        <a:ea typeface="メイリオ" panose="020B0604030504040204" pitchFamily="50" charset="-128"/>
                      </a:endParaRPr>
                    </a:p>
                    <a:p>
                      <a:pPr algn="ctr"/>
                      <a:r>
                        <a:rPr kumimoji="1" lang="ja-JP" altLang="en-US" sz="1400" dirty="0">
                          <a:latin typeface="メイリオ" panose="020B0604030504040204" pitchFamily="50" charset="-128"/>
                          <a:ea typeface="メイリオ" panose="020B0604030504040204" pitchFamily="50" charset="-128"/>
                        </a:rPr>
                        <a:t>デバイス</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PC/SP</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確認</a:t>
                      </a:r>
                      <a:endPar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lumMod val="75000"/>
                              <a:lumOff val="25000"/>
                            </a:schemeClr>
                          </a:solidFill>
                          <a:latin typeface="メイリオ" panose="020B0604030504040204" pitchFamily="50" charset="-128"/>
                          <a:ea typeface="+mn-ea"/>
                        </a:rPr>
                        <a:t>SP</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SP</a:t>
                      </a:r>
                    </a:p>
                  </a:txBody>
                  <a:tcPr anchor="ctr">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942411801"/>
                  </a:ext>
                </a:extLst>
              </a:tr>
              <a:tr h="734342">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単体実施</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可</a:t>
                      </a:r>
                      <a:endPar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可</a:t>
                      </a:r>
                      <a:endPar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75000"/>
                              <a:lumOff val="25000"/>
                            </a:schemeClr>
                          </a:solidFill>
                          <a:latin typeface="メイリオ" panose="020B0604030504040204" pitchFamily="50" charset="-128"/>
                          <a:ea typeface="+mn-ea"/>
                        </a:rPr>
                        <a:t>可</a:t>
                      </a:r>
                      <a:endParaRPr kumimoji="1" lang="en-US" altLang="ja-JP" sz="1200" dirty="0">
                        <a:solidFill>
                          <a:schemeClr val="tx1">
                            <a:lumMod val="75000"/>
                            <a:lumOff val="25000"/>
                          </a:schemeClr>
                        </a:solidFill>
                        <a:latin typeface="メイリオ" panose="020B0604030504040204" pitchFamily="50" charset="-128"/>
                        <a:ea typeface="+mn-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FFFF">
                        <a:lumMod val="9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不可</a:t>
                      </a:r>
                      <a:endPar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200" dirty="0">
                          <a:solidFill>
                            <a:schemeClr val="tx1">
                              <a:lumMod val="75000"/>
                              <a:lumOff val="25000"/>
                            </a:schemeClr>
                          </a:solidFill>
                          <a:latin typeface="メイリオ" panose="020B0604030504040204" pitchFamily="50" charset="-128"/>
                          <a:ea typeface="メイリオ" panose="020B0604030504040204" pitchFamily="50" charset="-128"/>
                        </a:rPr>
                        <a:t>報道特集とのセットパッケージのみ可</a:t>
                      </a:r>
                      <a:endParaRPr kumimoji="1" lang="en-US" altLang="ja-JP" sz="1200" dirty="0">
                        <a:solidFill>
                          <a:schemeClr val="tx1">
                            <a:lumMod val="75000"/>
                            <a:lumOff val="2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881061399"/>
                  </a:ext>
                </a:extLst>
              </a:tr>
            </a:tbl>
          </a:graphicData>
        </a:graphic>
      </p:graphicFrame>
    </p:spTree>
    <p:extLst>
      <p:ext uri="{BB962C8B-B14F-4D97-AF65-F5344CB8AC3E}">
        <p14:creationId xmlns:p14="http://schemas.microsoft.com/office/powerpoint/2010/main" val="674140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BF39EB4-100A-8E32-BCD5-780453BE0B51}"/>
              </a:ext>
            </a:extLst>
          </p:cNvPr>
          <p:cNvSpPr>
            <a:spLocks noGrp="1"/>
          </p:cNvSpPr>
          <p:nvPr>
            <p:ph type="body" sz="quarter" idx="10"/>
          </p:nvPr>
        </p:nvSpPr>
        <p:spPr>
          <a:xfrm>
            <a:off x="479425" y="252000"/>
            <a:ext cx="8640911" cy="335028"/>
          </a:xfrm>
        </p:spPr>
        <p:txBody>
          <a:bodyPr/>
          <a:lstStyle/>
          <a:p>
            <a:r>
              <a:rPr kumimoji="1" lang="ja-JP" altLang="en-US" dirty="0"/>
              <a:t>関連資料一覧</a:t>
            </a:r>
          </a:p>
        </p:txBody>
      </p:sp>
      <p:sp>
        <p:nvSpPr>
          <p:cNvPr id="3" name="テキスト ボックス 2">
            <a:extLst>
              <a:ext uri="{FF2B5EF4-FFF2-40B4-BE49-F238E27FC236}">
                <a16:creationId xmlns:a16="http://schemas.microsoft.com/office/drawing/2014/main" id="{D7FA6E14-14CB-D419-2D8E-198A3A057E74}"/>
              </a:ext>
            </a:extLst>
          </p:cNvPr>
          <p:cNvSpPr txBox="1"/>
          <p:nvPr/>
        </p:nvSpPr>
        <p:spPr>
          <a:xfrm>
            <a:off x="476523" y="2056126"/>
            <a:ext cx="11059426" cy="4493538"/>
          </a:xfrm>
          <a:prstGeom prst="rect">
            <a:avLst/>
          </a:prstGeom>
          <a:noFill/>
        </p:spPr>
        <p:txBody>
          <a:bodyPr wrap="square" lIns="91440" tIns="45720" rIns="91440" bIns="45720" rtlCol="0" anchor="t">
            <a:spAutoFit/>
          </a:bodyPr>
          <a:lstStyle/>
          <a:p>
            <a:r>
              <a:rPr kumimoji="0" lang="ja-JP" altLang="en-US" sz="1800" b="1" kern="0" dirty="0">
                <a:solidFill>
                  <a:srgbClr val="C00000"/>
                </a:solidFill>
                <a:latin typeface="メイリオ" panose="020B0604030504040204" pitchFamily="50" charset="-128"/>
                <a:ea typeface="+mn-ea"/>
                <a:cs typeface="游ゴシック"/>
              </a:rPr>
              <a:t>・</a:t>
            </a:r>
            <a:r>
              <a:rPr kumimoji="0" lang="en-US" altLang="ja-JP" sz="1800" b="1" kern="0" dirty="0">
                <a:solidFill>
                  <a:srgbClr val="C00000"/>
                </a:solidFill>
                <a:latin typeface="メイリオ" panose="020B0604030504040204" pitchFamily="50" charset="-128"/>
                <a:ea typeface="+mn-ea"/>
                <a:cs typeface="游ゴシック"/>
              </a:rPr>
              <a:t>Yahoo!</a:t>
            </a:r>
            <a:r>
              <a:rPr kumimoji="0" lang="ja-JP" altLang="en-US" b="1" kern="0" dirty="0">
                <a:solidFill>
                  <a:srgbClr val="C00000"/>
                </a:solidFill>
                <a:latin typeface="メイリオ" panose="020B0604030504040204" pitchFamily="50" charset="-128"/>
                <a:cs typeface="游ゴシック"/>
              </a:rPr>
              <a:t> </a:t>
            </a:r>
            <a:r>
              <a:rPr kumimoji="0" lang="en-US" altLang="ja-JP" sz="1800" b="1" kern="0" dirty="0">
                <a:solidFill>
                  <a:srgbClr val="C00000"/>
                </a:solidFill>
                <a:latin typeface="メイリオ" panose="020B0604030504040204" pitchFamily="50" charset="-128"/>
                <a:ea typeface="+mn-ea"/>
                <a:cs typeface="游ゴシック"/>
              </a:rPr>
              <a:t>JAPAN </a:t>
            </a:r>
            <a:r>
              <a:rPr kumimoji="1" lang="ja-JP" altLang="en-US" b="1" dirty="0">
                <a:solidFill>
                  <a:srgbClr val="C00000"/>
                </a:solidFill>
              </a:rPr>
              <a:t>パリ</a:t>
            </a:r>
            <a:r>
              <a:rPr kumimoji="1" lang="en-US" altLang="ja-JP" b="1" dirty="0">
                <a:solidFill>
                  <a:srgbClr val="C00000"/>
                </a:solidFill>
              </a:rPr>
              <a:t>2024</a:t>
            </a:r>
            <a:r>
              <a:rPr kumimoji="1" lang="ja-JP" altLang="en-US" b="1" dirty="0">
                <a:solidFill>
                  <a:srgbClr val="C00000"/>
                </a:solidFill>
              </a:rPr>
              <a:t>報道特集</a:t>
            </a:r>
            <a:endParaRPr kumimoji="1" lang="en-US" altLang="ja-JP" b="1" dirty="0">
              <a:solidFill>
                <a:srgbClr val="C00000"/>
              </a:solidFill>
            </a:endParaRPr>
          </a:p>
          <a:p>
            <a:pPr algn="l"/>
            <a:r>
              <a:rPr lang="en-US" altLang="ja-JP" b="0" i="0" dirty="0">
                <a:solidFill>
                  <a:srgbClr val="0052CC"/>
                </a:solidFill>
                <a:effectLst/>
                <a:latin typeface="Calibri"/>
                <a:ea typeface="メイリオ"/>
                <a:cs typeface="Calibri"/>
                <a:hlinkClick r:id="rId2"/>
              </a:rPr>
              <a:t>https://s.yimg.jp/dl/displayads-guarantee/01/displayads-guarantee_salessheet_sportsnavi_paris2024.zip</a:t>
            </a:r>
            <a:endParaRPr lang="en-US" altLang="ja-JP" b="0" i="0" dirty="0">
              <a:solidFill>
                <a:srgbClr val="0052CC"/>
              </a:solidFill>
              <a:effectLst/>
              <a:latin typeface="Calibri"/>
              <a:ea typeface="メイリオ"/>
              <a:cs typeface="Calibri"/>
            </a:endParaRPr>
          </a:p>
          <a:p>
            <a:pPr algn="l"/>
            <a:endParaRPr lang="en-US" altLang="ja-JP" dirty="0"/>
          </a:p>
          <a:p>
            <a:pPr algn="l"/>
            <a:endParaRPr kumimoji="1" lang="en-US" altLang="ja-JP" dirty="0"/>
          </a:p>
          <a:p>
            <a:pPr algn="l"/>
            <a:r>
              <a:rPr kumimoji="0" lang="ja-JP" altLang="en-US" sz="1800" b="1" kern="0" dirty="0">
                <a:solidFill>
                  <a:srgbClr val="C00000"/>
                </a:solidFill>
                <a:latin typeface="メイリオ" panose="020B0604030504040204" pitchFamily="50" charset="-128"/>
                <a:ea typeface="+mn-ea"/>
                <a:cs typeface="游ゴシック"/>
              </a:rPr>
              <a:t>・</a:t>
            </a:r>
            <a:r>
              <a:rPr kumimoji="0" lang="en-US" altLang="ja-JP" sz="1800" b="1" kern="0" dirty="0">
                <a:solidFill>
                  <a:srgbClr val="C00000"/>
                </a:solidFill>
                <a:latin typeface="メイリオ" panose="020B0604030504040204" pitchFamily="50" charset="-128"/>
                <a:ea typeface="+mn-ea"/>
                <a:cs typeface="游ゴシック"/>
              </a:rPr>
              <a:t>Yahoo!</a:t>
            </a:r>
            <a:r>
              <a:rPr kumimoji="0" lang="ja-JP" altLang="en-US" b="1" kern="0" dirty="0">
                <a:solidFill>
                  <a:srgbClr val="C00000"/>
                </a:solidFill>
                <a:latin typeface="メイリオ" panose="020B0604030504040204" pitchFamily="50" charset="-128"/>
                <a:cs typeface="游ゴシック"/>
              </a:rPr>
              <a:t> </a:t>
            </a:r>
            <a:r>
              <a:rPr kumimoji="0" lang="en-US" altLang="ja-JP" sz="1800" b="1" kern="0" dirty="0">
                <a:solidFill>
                  <a:srgbClr val="C00000"/>
                </a:solidFill>
                <a:latin typeface="メイリオ" panose="020B0604030504040204" pitchFamily="50" charset="-128"/>
                <a:ea typeface="+mn-ea"/>
                <a:cs typeface="游ゴシック"/>
              </a:rPr>
              <a:t>JAPAN </a:t>
            </a:r>
            <a:r>
              <a:rPr lang="ja-JP" altLang="en-US" b="1" dirty="0">
                <a:solidFill>
                  <a:srgbClr val="C00000"/>
                </a:solidFill>
              </a:rPr>
              <a:t>ブランドパネル</a:t>
            </a:r>
            <a:r>
              <a:rPr lang="en-US" altLang="ja-JP" b="1" dirty="0">
                <a:solidFill>
                  <a:srgbClr val="C00000"/>
                </a:solidFill>
              </a:rPr>
              <a:t>(</a:t>
            </a:r>
            <a:r>
              <a:rPr lang="ja-JP" altLang="en-US" b="1" dirty="0">
                <a:solidFill>
                  <a:srgbClr val="C00000"/>
                </a:solidFill>
              </a:rPr>
              <a:t>時間帯ジャック</a:t>
            </a:r>
            <a:r>
              <a:rPr lang="en-US" altLang="ja-JP" b="1" dirty="0">
                <a:solidFill>
                  <a:srgbClr val="C00000"/>
                </a:solidFill>
              </a:rPr>
              <a:t>)</a:t>
            </a:r>
          </a:p>
          <a:p>
            <a:pPr algn="l"/>
            <a:r>
              <a:rPr kumimoji="1" lang="en-US" altLang="ja-JP" dirty="0">
                <a:hlinkClick r:id="rId3"/>
              </a:rPr>
              <a:t>https://s.yimg.jp/dl/displayads-guarantee/01/displayads-guarantee_salessheet_BP_2024H1.zip</a:t>
            </a:r>
            <a:endParaRPr kumimoji="1" lang="en-US" altLang="ja-JP" dirty="0"/>
          </a:p>
          <a:p>
            <a:pPr algn="l"/>
            <a:endParaRPr lang="en-US" altLang="ja-JP" dirty="0"/>
          </a:p>
          <a:p>
            <a:pPr algn="l"/>
            <a:endParaRPr kumimoji="1" lang="en-US" altLang="ja-JP" dirty="0"/>
          </a:p>
          <a:p>
            <a:pPr algn="l"/>
            <a:r>
              <a:rPr kumimoji="0" lang="ja-JP" altLang="en-US" sz="1800" b="1" kern="0" dirty="0">
                <a:solidFill>
                  <a:srgbClr val="C00000"/>
                </a:solidFill>
                <a:latin typeface="メイリオ" panose="020B0604030504040204" pitchFamily="50" charset="-128"/>
                <a:ea typeface="+mn-ea"/>
                <a:cs typeface="游ゴシック"/>
              </a:rPr>
              <a:t>・</a:t>
            </a:r>
            <a:r>
              <a:rPr kumimoji="0" lang="en-US" altLang="ja-JP" sz="1800" b="1" kern="0" dirty="0">
                <a:solidFill>
                  <a:srgbClr val="C00000"/>
                </a:solidFill>
                <a:latin typeface="メイリオ" panose="020B0604030504040204" pitchFamily="50" charset="-128"/>
                <a:ea typeface="+mn-ea"/>
                <a:cs typeface="游ゴシック"/>
              </a:rPr>
              <a:t>Yahoo!</a:t>
            </a:r>
            <a:r>
              <a:rPr kumimoji="0" lang="ja-JP" altLang="en-US" b="1" kern="0" dirty="0">
                <a:solidFill>
                  <a:srgbClr val="C00000"/>
                </a:solidFill>
                <a:latin typeface="メイリオ" panose="020B0604030504040204" pitchFamily="50" charset="-128"/>
                <a:cs typeface="游ゴシック"/>
              </a:rPr>
              <a:t> </a:t>
            </a:r>
            <a:r>
              <a:rPr kumimoji="0" lang="en-US" altLang="ja-JP" sz="1800" b="1" kern="0" dirty="0">
                <a:solidFill>
                  <a:srgbClr val="C00000"/>
                </a:solidFill>
                <a:latin typeface="メイリオ" panose="020B0604030504040204" pitchFamily="50" charset="-128"/>
                <a:ea typeface="+mn-ea"/>
                <a:cs typeface="游ゴシック"/>
              </a:rPr>
              <a:t>JAPAN </a:t>
            </a:r>
            <a:r>
              <a:rPr lang="ja-JP" altLang="en-US" b="1" dirty="0">
                <a:solidFill>
                  <a:srgbClr val="C00000"/>
                </a:solidFill>
              </a:rPr>
              <a:t>トピックス</a:t>
            </a:r>
            <a:r>
              <a:rPr lang="en-US" altLang="ja-JP" b="1" dirty="0">
                <a:solidFill>
                  <a:srgbClr val="C00000"/>
                </a:solidFill>
              </a:rPr>
              <a:t>PR</a:t>
            </a:r>
          </a:p>
          <a:p>
            <a:pPr algn="l"/>
            <a:r>
              <a:rPr lang="en-US" altLang="ja-JP" dirty="0">
                <a:hlinkClick r:id="rId4"/>
              </a:rPr>
              <a:t>https://s.yimg.jp/dl/displayads-guarantee/01/displayads-guarantee_salessheet_toppage_topics_pr_2024H1.zip</a:t>
            </a:r>
            <a:endParaRPr lang="en-US" altLang="ja-JP" dirty="0"/>
          </a:p>
          <a:p>
            <a:pPr algn="l"/>
            <a:endParaRPr lang="en-US" dirty="0">
              <a:ea typeface="+mn-lt"/>
              <a:cs typeface="+mn-lt"/>
            </a:endParaRPr>
          </a:p>
          <a:p>
            <a:pPr algn="l"/>
            <a:endParaRPr lang="en-US" dirty="0">
              <a:ea typeface="+mn-lt"/>
              <a:cs typeface="+mn-lt"/>
            </a:endParaRPr>
          </a:p>
          <a:p>
            <a:pPr algn="l"/>
            <a:r>
              <a:rPr kumimoji="1" lang="ja-JP" altLang="en-US" b="1" dirty="0">
                <a:solidFill>
                  <a:srgbClr val="00CB42"/>
                </a:solidFill>
                <a:latin typeface="+mn-ea"/>
                <a:ea typeface="+mn-ea"/>
              </a:rPr>
              <a:t>・</a:t>
            </a:r>
            <a:r>
              <a:rPr kumimoji="1" lang="en-US" altLang="ja-JP" b="1" dirty="0">
                <a:solidFill>
                  <a:srgbClr val="00CB42"/>
                </a:solidFill>
                <a:latin typeface="+mn-ea"/>
                <a:ea typeface="+mn-ea"/>
              </a:rPr>
              <a:t>LINE NEWS</a:t>
            </a:r>
            <a:r>
              <a:rPr lang="ja-JP" altLang="en-US" b="1" dirty="0">
                <a:solidFill>
                  <a:srgbClr val="00CB42"/>
                </a:solidFill>
                <a:latin typeface="+mn-ea"/>
                <a:ea typeface="+mn-ea"/>
              </a:rPr>
              <a:t>　</a:t>
            </a:r>
            <a:r>
              <a:rPr lang="en-US" altLang="ja-JP" b="1" dirty="0">
                <a:solidFill>
                  <a:srgbClr val="00CB42"/>
                </a:solidFill>
                <a:latin typeface="+mn-ea"/>
                <a:ea typeface="+mn-ea"/>
              </a:rPr>
              <a:t>DIGEST Spot</a:t>
            </a:r>
          </a:p>
          <a:p>
            <a:r>
              <a:rPr lang="en-US" b="0" dirty="0">
                <a:solidFill>
                  <a:schemeClr val="tx1">
                    <a:lumMod val="75000"/>
                    <a:lumOff val="25000"/>
                  </a:schemeClr>
                </a:solidFill>
                <a:ea typeface="+mn-lt"/>
                <a:cs typeface="+mn-lt"/>
                <a:hlinkClick r:id="rId5"/>
              </a:rPr>
              <a:t>https://www.lycbiz.com/sites/default/files/media/jp/download/LINE%20NEWS_mediaguide_</a:t>
            </a:r>
            <a:r>
              <a:rPr lang="en-US" dirty="0">
                <a:solidFill>
                  <a:schemeClr val="tx1">
                    <a:lumMod val="75000"/>
                    <a:lumOff val="25000"/>
                  </a:schemeClr>
                </a:solidFill>
                <a:ea typeface="+mn-lt"/>
                <a:cs typeface="+mn-lt"/>
                <a:hlinkClick r:id="rId5"/>
              </a:rPr>
              <a:t>2024_7-9</a:t>
            </a:r>
            <a:r>
              <a:rPr lang="en-US" b="0" dirty="0">
                <a:solidFill>
                  <a:schemeClr val="tx1">
                    <a:lumMod val="75000"/>
                    <a:lumOff val="25000"/>
                  </a:schemeClr>
                </a:solidFill>
                <a:ea typeface="+mn-lt"/>
                <a:cs typeface="+mn-lt"/>
                <a:hlinkClick r:id="rId5"/>
              </a:rPr>
              <a:t>.pdf</a:t>
            </a:r>
            <a:endParaRPr lang="en-US">
              <a:solidFill>
                <a:schemeClr val="tx1">
                  <a:lumMod val="75000"/>
                  <a:lumOff val="25000"/>
                </a:schemeClr>
              </a:solidFill>
              <a:hlinkClick r:id="rId5"/>
            </a:endParaRPr>
          </a:p>
          <a:p>
            <a:pPr algn="l"/>
            <a:endParaRPr lang="en-US" sz="1600" dirty="0">
              <a:solidFill>
                <a:schemeClr val="tx1">
                  <a:lumMod val="75000"/>
                  <a:lumOff val="25000"/>
                </a:schemeClr>
              </a:solidFill>
              <a:cs typeface="Calibri"/>
            </a:endParaRPr>
          </a:p>
          <a:p>
            <a:endParaRPr lang="ja-JP" altLang="en-US" dirty="0">
              <a:cs typeface="Calibri" panose="020F0502020204030204"/>
            </a:endParaRPr>
          </a:p>
        </p:txBody>
      </p:sp>
      <p:sp>
        <p:nvSpPr>
          <p:cNvPr id="4" name="テキスト ボックス 3">
            <a:extLst>
              <a:ext uri="{FF2B5EF4-FFF2-40B4-BE49-F238E27FC236}">
                <a16:creationId xmlns:a16="http://schemas.microsoft.com/office/drawing/2014/main" id="{4AFEFB62-571D-79CF-E7C6-3BD98446C0E4}"/>
              </a:ext>
            </a:extLst>
          </p:cNvPr>
          <p:cNvSpPr txBox="1"/>
          <p:nvPr/>
        </p:nvSpPr>
        <p:spPr>
          <a:xfrm>
            <a:off x="567891" y="1097280"/>
            <a:ext cx="9355756" cy="338554"/>
          </a:xfrm>
          <a:prstGeom prst="rect">
            <a:avLst/>
          </a:prstGeom>
          <a:noFill/>
        </p:spPr>
        <p:txBody>
          <a:bodyPr wrap="square" rtlCol="0">
            <a:spAutoFit/>
          </a:bodyPr>
          <a:lstStyle/>
          <a:p>
            <a:pPr algn="l"/>
            <a:r>
              <a:rPr kumimoji="1" lang="ja-JP" altLang="en-US" sz="1600" b="1" dirty="0">
                <a:solidFill>
                  <a:schemeClr val="tx1">
                    <a:lumMod val="75000"/>
                    <a:lumOff val="25000"/>
                  </a:schemeClr>
                </a:solidFill>
              </a:rPr>
              <a:t>各商品の詳細に関してはセールスシート・媒体資料をご確認の上お申込みください。</a:t>
            </a:r>
            <a:endParaRPr lang="en-US" altLang="ja-JP" sz="1600" b="1" dirty="0">
              <a:solidFill>
                <a:schemeClr val="tx1">
                  <a:lumMod val="75000"/>
                  <a:lumOff val="25000"/>
                </a:schemeClr>
              </a:solidFill>
            </a:endParaRPr>
          </a:p>
        </p:txBody>
      </p:sp>
    </p:spTree>
    <p:extLst>
      <p:ext uri="{BB962C8B-B14F-4D97-AF65-F5344CB8AC3E}">
        <p14:creationId xmlns:p14="http://schemas.microsoft.com/office/powerpoint/2010/main" val="3383721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04</a:t>
            </a:r>
          </a:p>
          <a:p>
            <a:endParaRPr lang="en-US" altLang="ja-JP" dirty="0"/>
          </a:p>
          <a:p>
            <a:endParaRPr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685490" y="3909679"/>
            <a:ext cx="4851711" cy="1412875"/>
          </a:xfrm>
        </p:spPr>
        <p:txBody>
          <a:bodyPr/>
          <a:lstStyle/>
          <a:p>
            <a:pPr algn="ctr">
              <a:lnSpc>
                <a:spcPct val="150000"/>
              </a:lnSpc>
            </a:pPr>
            <a:r>
              <a:rPr kumimoji="1" lang="ja-JP" altLang="en-US" sz="2400" b="1" dirty="0">
                <a:solidFill>
                  <a:srgbClr val="002060"/>
                </a:solidFill>
              </a:rPr>
              <a:t>パリ</a:t>
            </a:r>
            <a:r>
              <a:rPr lang="en-US" altLang="ja-JP" dirty="0">
                <a:solidFill>
                  <a:srgbClr val="002060"/>
                </a:solidFill>
              </a:rPr>
              <a:t>2024</a:t>
            </a:r>
            <a:r>
              <a:rPr kumimoji="1" lang="ja-JP" altLang="en-US" sz="2400" b="1" dirty="0">
                <a:solidFill>
                  <a:srgbClr val="002060"/>
                </a:solidFill>
              </a:rPr>
              <a:t>専用</a:t>
            </a:r>
            <a:endParaRPr kumimoji="1" lang="en-US" altLang="ja-JP" sz="2400" b="1" dirty="0">
              <a:solidFill>
                <a:srgbClr val="002060"/>
              </a:solidFill>
            </a:endParaRPr>
          </a:p>
          <a:p>
            <a:pPr algn="ctr">
              <a:lnSpc>
                <a:spcPct val="150000"/>
              </a:lnSpc>
            </a:pPr>
            <a:r>
              <a:rPr kumimoji="1" lang="en-US" altLang="ja-JP" sz="2400" b="1" dirty="0">
                <a:solidFill>
                  <a:srgbClr val="002060"/>
                </a:solidFill>
              </a:rPr>
              <a:t>LY</a:t>
            </a:r>
            <a:r>
              <a:rPr kumimoji="1" lang="ja-JP" altLang="en-US" sz="2400" b="1" dirty="0">
                <a:solidFill>
                  <a:srgbClr val="002060"/>
                </a:solidFill>
              </a:rPr>
              <a:t>広告商品パッケージ</a:t>
            </a:r>
          </a:p>
        </p:txBody>
      </p:sp>
    </p:spTree>
    <p:extLst>
      <p:ext uri="{BB962C8B-B14F-4D97-AF65-F5344CB8AC3E}">
        <p14:creationId xmlns:p14="http://schemas.microsoft.com/office/powerpoint/2010/main" val="3003957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a:extLst>
              <a:ext uri="{FF2B5EF4-FFF2-40B4-BE49-F238E27FC236}">
                <a16:creationId xmlns:a16="http://schemas.microsoft.com/office/drawing/2014/main" id="{D7215ADB-B4D5-6333-96CC-6ED939CD5593}"/>
              </a:ext>
            </a:extLst>
          </p:cNvPr>
          <p:cNvSpPr/>
          <p:nvPr/>
        </p:nvSpPr>
        <p:spPr>
          <a:xfrm>
            <a:off x="1168640" y="2639787"/>
            <a:ext cx="4212325" cy="3909032"/>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373260D0-12BA-F00E-2723-6352654007C2}"/>
              </a:ext>
            </a:extLst>
          </p:cNvPr>
          <p:cNvSpPr/>
          <p:nvPr/>
        </p:nvSpPr>
        <p:spPr>
          <a:xfrm>
            <a:off x="6737082" y="2639785"/>
            <a:ext cx="4309677" cy="3902209"/>
          </a:xfrm>
          <a:prstGeom prst="rect">
            <a:avLst/>
          </a:prstGeom>
          <a:solidFill>
            <a:srgbClr val="E6FEF0"/>
          </a:solidFill>
          <a:ln w="28575">
            <a:noFill/>
          </a:ln>
          <a:effectLst>
            <a:outerShdw blurRad="50800" dist="38100" dir="2700000" algn="tl" rotWithShape="0">
              <a:srgbClr val="06C75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1">
            <a:extLst>
              <a:ext uri="{FF2B5EF4-FFF2-40B4-BE49-F238E27FC236}">
                <a16:creationId xmlns:a16="http://schemas.microsoft.com/office/drawing/2014/main" id="{B9386256-94F4-32C8-CF50-32A338AEB980}"/>
              </a:ext>
            </a:extLst>
          </p:cNvPr>
          <p:cNvSpPr>
            <a:spLocks noGrp="1"/>
          </p:cNvSpPr>
          <p:nvPr>
            <p:ph type="body" sz="quarter" idx="10"/>
          </p:nvPr>
        </p:nvSpPr>
        <p:spPr>
          <a:xfrm>
            <a:off x="479425" y="252000"/>
            <a:ext cx="8640911" cy="335028"/>
          </a:xfrm>
        </p:spPr>
        <p:txBody>
          <a:bodyPr/>
          <a:lstStyle/>
          <a:p>
            <a:r>
              <a:rPr kumimoji="1" lang="ja-JP" altLang="en-US" dirty="0"/>
              <a:t>パリ</a:t>
            </a:r>
            <a:r>
              <a:rPr lang="en-US" altLang="ja-JP" dirty="0"/>
              <a:t>2024</a:t>
            </a:r>
            <a:r>
              <a:rPr kumimoji="1" lang="ja-JP" altLang="en-US" dirty="0"/>
              <a:t>専用　</a:t>
            </a:r>
            <a:r>
              <a:rPr kumimoji="1" lang="en-US" altLang="ja-JP" dirty="0"/>
              <a:t>LY</a:t>
            </a:r>
            <a:r>
              <a:rPr kumimoji="1" lang="ja-JP" altLang="en-US" dirty="0"/>
              <a:t>広告商品パッケージ</a:t>
            </a:r>
            <a:r>
              <a:rPr lang="ja-JP" altLang="en-US" dirty="0"/>
              <a:t>概要</a:t>
            </a:r>
            <a:endParaRPr kumimoji="1" lang="ja-JP" altLang="en-US" dirty="0"/>
          </a:p>
        </p:txBody>
      </p:sp>
      <p:sp>
        <p:nvSpPr>
          <p:cNvPr id="4" name="テキスト ボックス 3">
            <a:extLst>
              <a:ext uri="{FF2B5EF4-FFF2-40B4-BE49-F238E27FC236}">
                <a16:creationId xmlns:a16="http://schemas.microsoft.com/office/drawing/2014/main" id="{1BE3A543-088D-3C13-E9C7-5CBD92AF9BBC}"/>
              </a:ext>
            </a:extLst>
          </p:cNvPr>
          <p:cNvSpPr txBox="1"/>
          <p:nvPr/>
        </p:nvSpPr>
        <p:spPr>
          <a:xfrm>
            <a:off x="401132" y="923978"/>
            <a:ext cx="11233149" cy="923330"/>
          </a:xfrm>
          <a:prstGeom prst="rect">
            <a:avLst/>
          </a:prstGeom>
          <a:noFill/>
        </p:spPr>
        <p:txBody>
          <a:bodyPr wrap="square" lIns="0" tIns="0" rIns="0" bIns="0" rtlCol="0">
            <a:spAutoFit/>
          </a:bodyPr>
          <a:lstStyle/>
          <a:p>
            <a:pPr algn="ctr">
              <a:lnSpc>
                <a:spcPct val="150000"/>
              </a:lnSpc>
            </a:pPr>
            <a:r>
              <a:rPr lang="ja-JP" altLang="en-US" b="1" u="sng" dirty="0">
                <a:solidFill>
                  <a:schemeClr val="tx1">
                    <a:lumMod val="65000"/>
                    <a:lumOff val="35000"/>
                  </a:schemeClr>
                </a:solidFill>
                <a:latin typeface="メイリオ" panose="020B0604030504040204" pitchFamily="50" charset="-128"/>
                <a:ea typeface="メイリオ" panose="020B0604030504040204" pitchFamily="50" charset="-128"/>
              </a:rPr>
              <a:t>パリ</a:t>
            </a:r>
            <a:r>
              <a:rPr lang="en-US" altLang="ja-JP" b="1" u="sng" dirty="0">
                <a:solidFill>
                  <a:schemeClr val="tx1">
                    <a:lumMod val="65000"/>
                    <a:lumOff val="35000"/>
                  </a:schemeClr>
                </a:solidFill>
                <a:latin typeface="メイリオ" panose="020B0604030504040204" pitchFamily="50" charset="-128"/>
                <a:ea typeface="メイリオ" panose="020B0604030504040204" pitchFamily="50" charset="-128"/>
              </a:rPr>
              <a:t>2024</a:t>
            </a:r>
            <a:r>
              <a:rPr lang="ja-JP" altLang="en-US" b="1" u="sng" dirty="0">
                <a:solidFill>
                  <a:schemeClr val="tx1">
                    <a:lumMod val="65000"/>
                    <a:lumOff val="35000"/>
                  </a:schemeClr>
                </a:solidFill>
                <a:latin typeface="メイリオ" panose="020B0604030504040204" pitchFamily="50" charset="-128"/>
                <a:ea typeface="メイリオ" panose="020B0604030504040204" pitchFamily="50" charset="-128"/>
              </a:rPr>
              <a:t>報道特集の広告商品をご購入いただいた場合に限り</a:t>
            </a:r>
            <a:endParaRPr lang="en-US" altLang="ja-JP" b="1" u="sng"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lnSpc>
                <a:spcPct val="150000"/>
              </a:lnSpc>
            </a:pPr>
            <a:r>
              <a:rPr lang="en-US" altLang="ja-JP" sz="2400" b="1" dirty="0">
                <a:solidFill>
                  <a:srgbClr val="FF0000"/>
                </a:solidFill>
                <a:latin typeface="メイリオ" panose="020B0604030504040204" pitchFamily="50" charset="-128"/>
                <a:ea typeface="メイリオ" panose="020B0604030504040204" pitchFamily="50" charset="-128"/>
              </a:rPr>
              <a:t>LINE NEWS DIGEST Spot</a:t>
            </a:r>
            <a:r>
              <a:rPr lang="ja-JP" altLang="en-US" sz="2400" b="1" dirty="0">
                <a:solidFill>
                  <a:srgbClr val="FF0000"/>
                </a:solidFill>
                <a:latin typeface="メイリオ" panose="020B0604030504040204" pitchFamily="50" charset="-128"/>
                <a:ea typeface="メイリオ" panose="020B0604030504040204" pitchFamily="50" charset="-128"/>
              </a:rPr>
              <a:t>が実施可能＆特別価格にてご提供いたします</a:t>
            </a:r>
            <a:endParaRPr lang="en-US" altLang="ja-JP" b="1" dirty="0">
              <a:solidFill>
                <a:srgbClr val="FF0000"/>
              </a:solidFill>
              <a:latin typeface="メイリオ" panose="020B0604030504040204" pitchFamily="50" charset="-128"/>
              <a:ea typeface="メイリオ" panose="020B0604030504040204" pitchFamily="50" charset="-128"/>
            </a:endParaRPr>
          </a:p>
        </p:txBody>
      </p:sp>
      <p:sp>
        <p:nvSpPr>
          <p:cNvPr id="5" name="Google Shape;231;p53">
            <a:extLst>
              <a:ext uri="{FF2B5EF4-FFF2-40B4-BE49-F238E27FC236}">
                <a16:creationId xmlns:a16="http://schemas.microsoft.com/office/drawing/2014/main" id="{D7FA4A43-A489-2A47-262F-D5C3935CFEA5}"/>
              </a:ext>
            </a:extLst>
          </p:cNvPr>
          <p:cNvSpPr txBox="1"/>
          <p:nvPr/>
        </p:nvSpPr>
        <p:spPr>
          <a:xfrm>
            <a:off x="1183906" y="2488565"/>
            <a:ext cx="4235117" cy="630019"/>
          </a:xfrm>
          <a:prstGeom prst="rect">
            <a:avLst/>
          </a:prstGeom>
          <a:solidFill>
            <a:srgbClr val="C00000"/>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j-ea"/>
                <a:ea typeface="+mj-ea"/>
                <a:cs typeface="Arial"/>
                <a:sym typeface="Arial"/>
              </a:rPr>
              <a:t>Yahoo!</a:t>
            </a:r>
            <a:r>
              <a:rPr lang="ja-JP" altLang="en-US" b="1" dirty="0">
                <a:solidFill>
                  <a:schemeClr val="bg1"/>
                </a:solidFill>
                <a:latin typeface="+mj-ea"/>
                <a:ea typeface="+mj-ea"/>
                <a:cs typeface="Arial"/>
                <a:sym typeface="Arial"/>
              </a:rPr>
              <a:t> </a:t>
            </a:r>
            <a:r>
              <a:rPr lang="en-US" altLang="ja-JP" b="1" dirty="0">
                <a:solidFill>
                  <a:schemeClr val="bg1"/>
                </a:solidFill>
                <a:latin typeface="+mj-ea"/>
                <a:ea typeface="+mj-ea"/>
                <a:cs typeface="Arial"/>
                <a:sym typeface="Arial"/>
              </a:rPr>
              <a:t>JAPAN</a:t>
            </a:r>
          </a:p>
          <a:p>
            <a:pPr algn="ctr">
              <a:buClr>
                <a:srgbClr val="000000"/>
              </a:buClr>
              <a:buSzPts val="2100"/>
            </a:pPr>
            <a:r>
              <a:rPr lang="ja-JP" altLang="en-US" b="1" dirty="0">
                <a:solidFill>
                  <a:schemeClr val="bg1"/>
                </a:solidFill>
                <a:latin typeface="+mj-ea"/>
                <a:ea typeface="+mj-ea"/>
                <a:cs typeface="Arial"/>
                <a:sym typeface="Arial"/>
              </a:rPr>
              <a:t>パリ</a:t>
            </a:r>
            <a:r>
              <a:rPr lang="en-US" altLang="ja-JP" b="1" dirty="0">
                <a:solidFill>
                  <a:schemeClr val="bg1"/>
                </a:solidFill>
                <a:latin typeface="+mj-ea"/>
                <a:ea typeface="+mj-ea"/>
                <a:cs typeface="Arial"/>
                <a:sym typeface="Arial"/>
              </a:rPr>
              <a:t>2024</a:t>
            </a:r>
            <a:r>
              <a:rPr lang="ja-JP" altLang="en-US" b="1" dirty="0">
                <a:solidFill>
                  <a:schemeClr val="bg1"/>
                </a:solidFill>
                <a:latin typeface="+mj-ea"/>
                <a:ea typeface="+mj-ea"/>
                <a:cs typeface="Arial"/>
                <a:sym typeface="Arial"/>
              </a:rPr>
              <a:t>報道特集　広告商品</a:t>
            </a:r>
            <a:endParaRPr lang="en-US" b="1" dirty="0">
              <a:solidFill>
                <a:schemeClr val="bg1"/>
              </a:solidFill>
              <a:latin typeface="+mj-ea"/>
              <a:ea typeface="+mj-ea"/>
              <a:cs typeface="Arial"/>
              <a:sym typeface="Arial"/>
            </a:endParaRPr>
          </a:p>
        </p:txBody>
      </p:sp>
      <p:sp>
        <p:nvSpPr>
          <p:cNvPr id="6" name="Google Shape;231;p53">
            <a:extLst>
              <a:ext uri="{FF2B5EF4-FFF2-40B4-BE49-F238E27FC236}">
                <a16:creationId xmlns:a16="http://schemas.microsoft.com/office/drawing/2014/main" id="{0F95224D-4199-DB85-FC31-5FCF25EE171F}"/>
              </a:ext>
            </a:extLst>
          </p:cNvPr>
          <p:cNvSpPr txBox="1"/>
          <p:nvPr/>
        </p:nvSpPr>
        <p:spPr>
          <a:xfrm>
            <a:off x="6710083" y="2552754"/>
            <a:ext cx="4343400" cy="673408"/>
          </a:xfrm>
          <a:prstGeom prst="rect">
            <a:avLst/>
          </a:prstGeom>
          <a:solidFill>
            <a:srgbClr val="06C7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j-ea"/>
                <a:ea typeface="+mj-ea"/>
                <a:cs typeface="Arial"/>
                <a:sym typeface="Arial"/>
              </a:rPr>
              <a:t>LINE</a:t>
            </a:r>
          </a:p>
          <a:p>
            <a:pPr algn="ctr">
              <a:buClr>
                <a:srgbClr val="000000"/>
              </a:buClr>
              <a:buSzPts val="2100"/>
            </a:pPr>
            <a:r>
              <a:rPr lang="en-US" altLang="ja-JP" b="1" dirty="0">
                <a:solidFill>
                  <a:schemeClr val="bg1"/>
                </a:solidFill>
                <a:latin typeface="+mj-ea"/>
                <a:ea typeface="+mj-ea"/>
                <a:cs typeface="Arial"/>
                <a:sym typeface="Arial"/>
              </a:rPr>
              <a:t>DIGEST Spot</a:t>
            </a:r>
            <a:endParaRPr lang="en-US" b="1" dirty="0">
              <a:solidFill>
                <a:schemeClr val="bg1"/>
              </a:solidFill>
              <a:latin typeface="+mj-ea"/>
              <a:ea typeface="+mj-ea"/>
              <a:cs typeface="Arial"/>
              <a:sym typeface="Arial"/>
            </a:endParaRPr>
          </a:p>
        </p:txBody>
      </p:sp>
      <p:sp>
        <p:nvSpPr>
          <p:cNvPr id="7" name="テキスト ボックス 6">
            <a:extLst>
              <a:ext uri="{FF2B5EF4-FFF2-40B4-BE49-F238E27FC236}">
                <a16:creationId xmlns:a16="http://schemas.microsoft.com/office/drawing/2014/main" id="{8C4E96C8-480A-EE60-9BBC-A8CD0ED99D89}"/>
              </a:ext>
            </a:extLst>
          </p:cNvPr>
          <p:cNvSpPr txBox="1"/>
          <p:nvPr/>
        </p:nvSpPr>
        <p:spPr>
          <a:xfrm>
            <a:off x="1171899" y="6596390"/>
            <a:ext cx="5502731" cy="261610"/>
          </a:xfrm>
          <a:prstGeom prst="rect">
            <a:avLst/>
          </a:prstGeom>
          <a:noFill/>
        </p:spPr>
        <p:txBody>
          <a:bodyPr wrap="square" rtlCol="0">
            <a:spAutoFit/>
          </a:bodyPr>
          <a:lstStyle/>
          <a:p>
            <a:r>
              <a:rPr lang="en-US" altLang="ja-JP" sz="1100" dirty="0">
                <a:solidFill>
                  <a:schemeClr val="accent3"/>
                </a:solidFill>
                <a:latin typeface="メイリオ" panose="020B0604030504040204" pitchFamily="50" charset="-128"/>
                <a:ea typeface="メイリオ" panose="020B0604030504040204" pitchFamily="50" charset="-128"/>
              </a:rPr>
              <a:t>※</a:t>
            </a:r>
            <a:r>
              <a:rPr lang="ja-JP" altLang="en-US" sz="1100" dirty="0">
                <a:solidFill>
                  <a:schemeClr val="accent3"/>
                </a:solidFill>
                <a:latin typeface="メイリオ" panose="020B0604030504040204" pitchFamily="50" charset="-128"/>
                <a:ea typeface="メイリオ" panose="020B0604030504040204" pitchFamily="50" charset="-128"/>
              </a:rPr>
              <a:t>キャンペーンの適用条件詳細は</a:t>
            </a:r>
            <a:r>
              <a:rPr lang="en-US" altLang="ja-JP" sz="1100" dirty="0">
                <a:solidFill>
                  <a:schemeClr val="accent3"/>
                </a:solidFill>
                <a:latin typeface="メイリオ" panose="020B0604030504040204" pitchFamily="50" charset="-128"/>
                <a:ea typeface="メイリオ" panose="020B0604030504040204" pitchFamily="50" charset="-128"/>
              </a:rPr>
              <a:t>P37</a:t>
            </a:r>
            <a:r>
              <a:rPr lang="ja-JP" altLang="en-US" sz="1100" dirty="0">
                <a:solidFill>
                  <a:schemeClr val="accent3"/>
                </a:solidFill>
                <a:latin typeface="メイリオ" panose="020B0604030504040204" pitchFamily="50" charset="-128"/>
                <a:ea typeface="メイリオ" panose="020B0604030504040204" pitchFamily="50" charset="-128"/>
              </a:rPr>
              <a:t>をご確認ください。</a:t>
            </a:r>
            <a:endParaRPr lang="en-US" altLang="ja-JP" sz="1100" dirty="0">
              <a:solidFill>
                <a:schemeClr val="accent3"/>
              </a:solidFill>
              <a:latin typeface="メイリオ" panose="020B0604030504040204" pitchFamily="50" charset="-128"/>
              <a:ea typeface="メイリオ" panose="020B0604030504040204" pitchFamily="50" charset="-128"/>
            </a:endParaRPr>
          </a:p>
        </p:txBody>
      </p:sp>
      <p:grpSp>
        <p:nvGrpSpPr>
          <p:cNvPr id="9" name="グループ化 8">
            <a:extLst>
              <a:ext uri="{FF2B5EF4-FFF2-40B4-BE49-F238E27FC236}">
                <a16:creationId xmlns:a16="http://schemas.microsoft.com/office/drawing/2014/main" id="{8DDB700B-A283-B5CF-8AC9-CEDD513C67F0}"/>
              </a:ext>
            </a:extLst>
          </p:cNvPr>
          <p:cNvGrpSpPr/>
          <p:nvPr/>
        </p:nvGrpSpPr>
        <p:grpSpPr>
          <a:xfrm>
            <a:off x="5669279" y="4061861"/>
            <a:ext cx="804397" cy="784917"/>
            <a:chOff x="6304547" y="4090737"/>
            <a:chExt cx="804397" cy="784917"/>
          </a:xfrm>
        </p:grpSpPr>
        <p:cxnSp>
          <p:nvCxnSpPr>
            <p:cNvPr id="10" name="直線コネクタ 9">
              <a:extLst>
                <a:ext uri="{FF2B5EF4-FFF2-40B4-BE49-F238E27FC236}">
                  <a16:creationId xmlns:a16="http://schemas.microsoft.com/office/drawing/2014/main" id="{893E2F91-46F0-1D48-8D0E-7AB9B704DC7D}"/>
                </a:ext>
              </a:extLst>
            </p:cNvPr>
            <p:cNvCxnSpPr/>
            <p:nvPr/>
          </p:nvCxnSpPr>
          <p:spPr>
            <a:xfrm>
              <a:off x="6304547" y="4468872"/>
              <a:ext cx="804397" cy="0"/>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B17CA92C-206F-BD66-0C2A-3EE54F7D9D58}"/>
                </a:ext>
              </a:extLst>
            </p:cNvPr>
            <p:cNvCxnSpPr>
              <a:cxnSpLocks/>
            </p:cNvCxnSpPr>
            <p:nvPr/>
          </p:nvCxnSpPr>
          <p:spPr>
            <a:xfrm>
              <a:off x="6711329" y="4090737"/>
              <a:ext cx="0" cy="784917"/>
            </a:xfrm>
            <a:prstGeom prst="line">
              <a:avLst/>
            </a:prstGeom>
            <a:ln w="76200">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12" name="グループ化 11">
            <a:extLst>
              <a:ext uri="{FF2B5EF4-FFF2-40B4-BE49-F238E27FC236}">
                <a16:creationId xmlns:a16="http://schemas.microsoft.com/office/drawing/2014/main" id="{9456B79F-4D82-982F-DFD2-061FC5AFDE00}"/>
              </a:ext>
            </a:extLst>
          </p:cNvPr>
          <p:cNvGrpSpPr>
            <a:grpSpLocks noChangeAspect="1"/>
          </p:cNvGrpSpPr>
          <p:nvPr/>
        </p:nvGrpSpPr>
        <p:grpSpPr>
          <a:xfrm>
            <a:off x="8061305" y="3297391"/>
            <a:ext cx="1752338" cy="2700798"/>
            <a:chOff x="3101763" y="1851267"/>
            <a:chExt cx="1980000" cy="3051683"/>
          </a:xfrm>
        </p:grpSpPr>
        <p:sp>
          <p:nvSpPr>
            <p:cNvPr id="13" name="Round Same Side Corner Rectangle 18">
              <a:extLst>
                <a:ext uri="{FF2B5EF4-FFF2-40B4-BE49-F238E27FC236}">
                  <a16:creationId xmlns:a16="http://schemas.microsoft.com/office/drawing/2014/main" id="{887EC757-9710-D0F1-4A6D-BB18D21A9648}"/>
                </a:ext>
              </a:extLst>
            </p:cNvPr>
            <p:cNvSpPr/>
            <p:nvPr/>
          </p:nvSpPr>
          <p:spPr>
            <a:xfrm>
              <a:off x="3245994"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14" name="図 13" descr="グラフィカル ユーザー インターフェイス, Web サイト&#10;&#10;自動的に生成された説明">
              <a:extLst>
                <a:ext uri="{FF2B5EF4-FFF2-40B4-BE49-F238E27FC236}">
                  <a16:creationId xmlns:a16="http://schemas.microsoft.com/office/drawing/2014/main" id="{9FA79181-D9B3-B076-CB56-2717DE93FEE6}"/>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380713" y="2185048"/>
              <a:ext cx="1424063" cy="2451804"/>
            </a:xfrm>
            <a:prstGeom prst="rect">
              <a:avLst/>
            </a:prstGeom>
          </p:spPr>
        </p:pic>
        <p:pic>
          <p:nvPicPr>
            <p:cNvPr id="15" name="図 14" descr="グラフィカル ユーザー インターフェイス, Web サイト&#10;&#10;自動的に生成された説明">
              <a:extLst>
                <a:ext uri="{FF2B5EF4-FFF2-40B4-BE49-F238E27FC236}">
                  <a16:creationId xmlns:a16="http://schemas.microsoft.com/office/drawing/2014/main" id="{C46100D4-789E-B898-F6AE-EC99E3EF1F7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101763" y="3113453"/>
              <a:ext cx="1980000" cy="1789497"/>
            </a:xfrm>
            <a:prstGeom prst="rect">
              <a:avLst/>
            </a:prstGeom>
            <a:effectLst>
              <a:outerShdw dist="25400" dir="2700000" algn="ctr" rotWithShape="0">
                <a:schemeClr val="accent5">
                  <a:lumMod val="75000"/>
                  <a:alpha val="40000"/>
                </a:schemeClr>
              </a:outerShdw>
            </a:effectLst>
          </p:spPr>
        </p:pic>
        <p:sp>
          <p:nvSpPr>
            <p:cNvPr id="16" name="object 20">
              <a:extLst>
                <a:ext uri="{FF2B5EF4-FFF2-40B4-BE49-F238E27FC236}">
                  <a16:creationId xmlns:a16="http://schemas.microsoft.com/office/drawing/2014/main" id="{4EA2421E-0E36-C5C1-CD56-E94697C2ACC4}"/>
                </a:ext>
              </a:extLst>
            </p:cNvPr>
            <p:cNvSpPr/>
            <p:nvPr/>
          </p:nvSpPr>
          <p:spPr>
            <a:xfrm>
              <a:off x="3105289" y="3481843"/>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7" name="object 21">
              <a:extLst>
                <a:ext uri="{FF2B5EF4-FFF2-40B4-BE49-F238E27FC236}">
                  <a16:creationId xmlns:a16="http://schemas.microsoft.com/office/drawing/2014/main" id="{7499F4D3-5B2D-C3E4-D8BB-43A891C2A6EC}"/>
                </a:ext>
              </a:extLst>
            </p:cNvPr>
            <p:cNvSpPr/>
            <p:nvPr/>
          </p:nvSpPr>
          <p:spPr>
            <a:xfrm>
              <a:off x="3840239" y="4625611"/>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sp>
        <p:nvSpPr>
          <p:cNvPr id="18" name="テキスト ボックス 17">
            <a:extLst>
              <a:ext uri="{FF2B5EF4-FFF2-40B4-BE49-F238E27FC236}">
                <a16:creationId xmlns:a16="http://schemas.microsoft.com/office/drawing/2014/main" id="{2F92E57F-BF91-9C7A-C3EA-C42C20CB6A9A}"/>
              </a:ext>
            </a:extLst>
          </p:cNvPr>
          <p:cNvSpPr txBox="1"/>
          <p:nvPr/>
        </p:nvSpPr>
        <p:spPr>
          <a:xfrm>
            <a:off x="6873857" y="2051531"/>
            <a:ext cx="4070110" cy="523220"/>
          </a:xfrm>
          <a:prstGeom prst="rect">
            <a:avLst/>
          </a:prstGeom>
          <a:noFill/>
        </p:spPr>
        <p:txBody>
          <a:bodyPr wrap="square" rtlCol="0">
            <a:spAutoFit/>
          </a:bodyPr>
          <a:lstStyle/>
          <a:p>
            <a:pPr algn="ctr"/>
            <a:r>
              <a:rPr lang="ja-JP" altLang="en-US" sz="1600" dirty="0">
                <a:solidFill>
                  <a:srgbClr val="002060"/>
                </a:solidFill>
              </a:rPr>
              <a:t>通常価格より</a:t>
            </a:r>
            <a:r>
              <a:rPr lang="en-US" altLang="ja-JP" sz="2800" b="1" dirty="0">
                <a:solidFill>
                  <a:srgbClr val="002060"/>
                </a:solidFill>
              </a:rPr>
              <a:t>100</a:t>
            </a:r>
            <a:r>
              <a:rPr lang="ja-JP" altLang="en-US" sz="2800" b="1" dirty="0">
                <a:solidFill>
                  <a:srgbClr val="002060"/>
                </a:solidFill>
              </a:rPr>
              <a:t>万円</a:t>
            </a:r>
            <a:r>
              <a:rPr lang="ja-JP" altLang="en-US" sz="2400" b="1" dirty="0">
                <a:solidFill>
                  <a:srgbClr val="002060"/>
                </a:solidFill>
              </a:rPr>
              <a:t>お値引き</a:t>
            </a:r>
            <a:endParaRPr kumimoji="1" lang="ja-JP" altLang="en-US" b="1" dirty="0">
              <a:solidFill>
                <a:srgbClr val="002060"/>
              </a:solidFill>
            </a:endParaRPr>
          </a:p>
        </p:txBody>
      </p:sp>
      <p:cxnSp>
        <p:nvCxnSpPr>
          <p:cNvPr id="19" name="直線コネクタ 18">
            <a:extLst>
              <a:ext uri="{FF2B5EF4-FFF2-40B4-BE49-F238E27FC236}">
                <a16:creationId xmlns:a16="http://schemas.microsoft.com/office/drawing/2014/main" id="{2136AB61-CD75-C720-B1F4-AFB2D5991788}"/>
              </a:ext>
            </a:extLst>
          </p:cNvPr>
          <p:cNvCxnSpPr/>
          <p:nvPr/>
        </p:nvCxnSpPr>
        <p:spPr>
          <a:xfrm>
            <a:off x="6675476" y="2188009"/>
            <a:ext cx="213131" cy="302508"/>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F6A5DCA5-C3F5-8265-F02A-E2B613CD505F}"/>
              </a:ext>
            </a:extLst>
          </p:cNvPr>
          <p:cNvCxnSpPr>
            <a:cxnSpLocks/>
          </p:cNvCxnSpPr>
          <p:nvPr/>
        </p:nvCxnSpPr>
        <p:spPr>
          <a:xfrm flipH="1">
            <a:off x="10879685" y="2153026"/>
            <a:ext cx="246360" cy="358655"/>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67F74F6E-B9DB-37D5-DE72-77543DDEAC30}"/>
              </a:ext>
            </a:extLst>
          </p:cNvPr>
          <p:cNvSpPr txBox="1"/>
          <p:nvPr/>
        </p:nvSpPr>
        <p:spPr>
          <a:xfrm>
            <a:off x="6853187" y="6002824"/>
            <a:ext cx="4278660" cy="523220"/>
          </a:xfrm>
          <a:prstGeom prst="rect">
            <a:avLst/>
          </a:prstGeom>
          <a:noFill/>
        </p:spPr>
        <p:txBody>
          <a:bodyPr wrap="square" rtlCol="0">
            <a:spAutoFit/>
          </a:bodyPr>
          <a:lstStyle/>
          <a:p>
            <a:pPr algn="ctr"/>
            <a:r>
              <a:rPr kumimoji="1" lang="ja-JP" altLang="en-US" sz="1400" dirty="0">
                <a:solidFill>
                  <a:srgbClr val="002060"/>
                </a:solidFill>
              </a:rPr>
              <a:t>スポーツライト関心層に対し</a:t>
            </a:r>
            <a:endParaRPr kumimoji="1" lang="en-US" altLang="ja-JP" sz="1400" dirty="0">
              <a:solidFill>
                <a:srgbClr val="002060"/>
              </a:solidFill>
            </a:endParaRPr>
          </a:p>
          <a:p>
            <a:pPr algn="ctr"/>
            <a:r>
              <a:rPr lang="ja-JP" altLang="en-US" sz="1400" dirty="0">
                <a:solidFill>
                  <a:srgbClr val="002060"/>
                </a:solidFill>
              </a:rPr>
              <a:t>トピックスとしてリーチし認知を高める</a:t>
            </a:r>
            <a:endParaRPr kumimoji="1" lang="en-US" altLang="ja-JP" sz="1400" dirty="0">
              <a:solidFill>
                <a:srgbClr val="002060"/>
              </a:solidFill>
            </a:endParaRPr>
          </a:p>
        </p:txBody>
      </p:sp>
      <p:sp>
        <p:nvSpPr>
          <p:cNvPr id="22" name="テキスト ボックス 21">
            <a:extLst>
              <a:ext uri="{FF2B5EF4-FFF2-40B4-BE49-F238E27FC236}">
                <a16:creationId xmlns:a16="http://schemas.microsoft.com/office/drawing/2014/main" id="{92F0C34E-5D49-7951-9C15-B789E38EE8A6}"/>
              </a:ext>
            </a:extLst>
          </p:cNvPr>
          <p:cNvSpPr txBox="1"/>
          <p:nvPr/>
        </p:nvSpPr>
        <p:spPr>
          <a:xfrm>
            <a:off x="1163052" y="5962719"/>
            <a:ext cx="4278660" cy="523220"/>
          </a:xfrm>
          <a:prstGeom prst="rect">
            <a:avLst/>
          </a:prstGeom>
          <a:noFill/>
        </p:spPr>
        <p:txBody>
          <a:bodyPr wrap="square" rtlCol="0">
            <a:spAutoFit/>
          </a:bodyPr>
          <a:lstStyle/>
          <a:p>
            <a:pPr algn="ctr"/>
            <a:r>
              <a:rPr kumimoji="1" lang="ja-JP" altLang="en-US" sz="1400" dirty="0">
                <a:solidFill>
                  <a:srgbClr val="002060"/>
                </a:solidFill>
              </a:rPr>
              <a:t>スポーツコア関心層に対し</a:t>
            </a:r>
            <a:endParaRPr kumimoji="1" lang="en-US" altLang="ja-JP" sz="1400" dirty="0">
              <a:solidFill>
                <a:srgbClr val="002060"/>
              </a:solidFill>
            </a:endParaRPr>
          </a:p>
          <a:p>
            <a:pPr algn="ctr"/>
            <a:r>
              <a:rPr lang="ja-JP" altLang="en-US" sz="1400" dirty="0">
                <a:solidFill>
                  <a:srgbClr val="002060"/>
                </a:solidFill>
              </a:rPr>
              <a:t>エンゲージメントを高めるアプローチ</a:t>
            </a:r>
            <a:endParaRPr kumimoji="1" lang="en-US" altLang="ja-JP" sz="1400" dirty="0">
              <a:solidFill>
                <a:srgbClr val="002060"/>
              </a:solidFill>
            </a:endParaRPr>
          </a:p>
        </p:txBody>
      </p:sp>
      <p:pic>
        <p:nvPicPr>
          <p:cNvPr id="2" name="図 1">
            <a:extLst>
              <a:ext uri="{FF2B5EF4-FFF2-40B4-BE49-F238E27FC236}">
                <a16:creationId xmlns:a16="http://schemas.microsoft.com/office/drawing/2014/main" id="{FEAE7656-7607-F9E5-5E38-8B8D0C524E61}"/>
              </a:ext>
            </a:extLst>
          </p:cNvPr>
          <p:cNvPicPr>
            <a:picLocks noChangeAspect="1"/>
          </p:cNvPicPr>
          <p:nvPr/>
        </p:nvPicPr>
        <p:blipFill>
          <a:blip r:embed="rId4"/>
          <a:stretch>
            <a:fillRect/>
          </a:stretch>
        </p:blipFill>
        <p:spPr>
          <a:xfrm>
            <a:off x="1468520" y="3441104"/>
            <a:ext cx="949406" cy="2014662"/>
          </a:xfrm>
          <a:prstGeom prst="rect">
            <a:avLst/>
          </a:prstGeom>
          <a:ln>
            <a:solidFill>
              <a:schemeClr val="bg1">
                <a:lumMod val="85000"/>
              </a:schemeClr>
            </a:solidFill>
          </a:ln>
        </p:spPr>
      </p:pic>
      <p:pic>
        <p:nvPicPr>
          <p:cNvPr id="8" name="図 7">
            <a:extLst>
              <a:ext uri="{FF2B5EF4-FFF2-40B4-BE49-F238E27FC236}">
                <a16:creationId xmlns:a16="http://schemas.microsoft.com/office/drawing/2014/main" id="{88FB6D4B-C5EC-7A27-DD91-6866226689B0}"/>
              </a:ext>
            </a:extLst>
          </p:cNvPr>
          <p:cNvPicPr>
            <a:picLocks noChangeAspect="1"/>
          </p:cNvPicPr>
          <p:nvPr/>
        </p:nvPicPr>
        <p:blipFill>
          <a:blip r:embed="rId5"/>
          <a:stretch>
            <a:fillRect/>
          </a:stretch>
        </p:blipFill>
        <p:spPr>
          <a:xfrm>
            <a:off x="2579885" y="3428403"/>
            <a:ext cx="2640934" cy="1631075"/>
          </a:xfrm>
          <a:prstGeom prst="rect">
            <a:avLst/>
          </a:prstGeom>
          <a:ln>
            <a:solidFill>
              <a:schemeClr val="bg1">
                <a:lumMod val="85000"/>
              </a:schemeClr>
            </a:solidFill>
          </a:ln>
        </p:spPr>
      </p:pic>
    </p:spTree>
    <p:extLst>
      <p:ext uri="{BB962C8B-B14F-4D97-AF65-F5344CB8AC3E}">
        <p14:creationId xmlns:p14="http://schemas.microsoft.com/office/powerpoint/2010/main" val="3482936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6479EFC9-6A97-825D-0CE0-357134726EA8}"/>
              </a:ext>
            </a:extLst>
          </p:cNvPr>
          <p:cNvGrpSpPr/>
          <p:nvPr/>
        </p:nvGrpSpPr>
        <p:grpSpPr>
          <a:xfrm>
            <a:off x="1540042" y="1567331"/>
            <a:ext cx="9009238" cy="4883183"/>
            <a:chOff x="2993458" y="2868330"/>
            <a:chExt cx="5987681" cy="3104562"/>
          </a:xfrm>
        </p:grpSpPr>
        <p:sp>
          <p:nvSpPr>
            <p:cNvPr id="3" name="楕円 2">
              <a:extLst>
                <a:ext uri="{FF2B5EF4-FFF2-40B4-BE49-F238E27FC236}">
                  <a16:creationId xmlns:a16="http://schemas.microsoft.com/office/drawing/2014/main" id="{19A00C1B-393C-FF68-6383-DD23E48C14A3}"/>
                </a:ext>
              </a:extLst>
            </p:cNvPr>
            <p:cNvSpPr/>
            <p:nvPr/>
          </p:nvSpPr>
          <p:spPr>
            <a:xfrm>
              <a:off x="2993458" y="2868330"/>
              <a:ext cx="3254942" cy="3091314"/>
            </a:xfrm>
            <a:prstGeom prst="ellipse">
              <a:avLst/>
            </a:prstGeom>
            <a:solidFill>
              <a:schemeClr val="accent2">
                <a:alpha val="34902"/>
              </a:scheme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楕円 3">
              <a:extLst>
                <a:ext uri="{FF2B5EF4-FFF2-40B4-BE49-F238E27FC236}">
                  <a16:creationId xmlns:a16="http://schemas.microsoft.com/office/drawing/2014/main" id="{FBDEFA21-4721-E489-E676-8929A357B4DA}"/>
                </a:ext>
              </a:extLst>
            </p:cNvPr>
            <p:cNvSpPr/>
            <p:nvPr/>
          </p:nvSpPr>
          <p:spPr>
            <a:xfrm>
              <a:off x="5726197" y="2881578"/>
              <a:ext cx="3254942" cy="3091314"/>
            </a:xfrm>
            <a:prstGeom prst="ellipse">
              <a:avLst/>
            </a:prstGeom>
            <a:solidFill>
              <a:srgbClr val="ECFEF3">
                <a:alpha val="38039"/>
              </a:srgbClr>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5" name="矢印: 五方向 4">
            <a:extLst>
              <a:ext uri="{FF2B5EF4-FFF2-40B4-BE49-F238E27FC236}">
                <a16:creationId xmlns:a16="http://schemas.microsoft.com/office/drawing/2014/main" id="{634BB5C6-B8CA-114A-A574-979CC469CA64}"/>
              </a:ext>
            </a:extLst>
          </p:cNvPr>
          <p:cNvSpPr/>
          <p:nvPr/>
        </p:nvSpPr>
        <p:spPr>
          <a:xfrm>
            <a:off x="577516" y="2107933"/>
            <a:ext cx="2415941" cy="731520"/>
          </a:xfrm>
          <a:prstGeom prst="homePlate">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プレースホルダー 1">
            <a:extLst>
              <a:ext uri="{FF2B5EF4-FFF2-40B4-BE49-F238E27FC236}">
                <a16:creationId xmlns:a16="http://schemas.microsoft.com/office/drawing/2014/main" id="{B64A73AA-88C9-E920-09C3-07DCFC4EB62B}"/>
              </a:ext>
            </a:extLst>
          </p:cNvPr>
          <p:cNvSpPr>
            <a:spLocks noGrp="1"/>
          </p:cNvSpPr>
          <p:nvPr>
            <p:ph type="body" sz="quarter" idx="10"/>
          </p:nvPr>
        </p:nvSpPr>
        <p:spPr>
          <a:xfrm>
            <a:off x="479425" y="252000"/>
            <a:ext cx="8640911" cy="335028"/>
          </a:xfrm>
        </p:spPr>
        <p:txBody>
          <a:bodyPr/>
          <a:lstStyle/>
          <a:p>
            <a:r>
              <a:rPr kumimoji="1" lang="en-US" altLang="ja-JP" dirty="0"/>
              <a:t>LY</a:t>
            </a:r>
            <a:r>
              <a:rPr kumimoji="1" lang="ja-JP" altLang="en-US" dirty="0"/>
              <a:t>同時出稿による相乗効果</a:t>
            </a:r>
          </a:p>
        </p:txBody>
      </p:sp>
      <p:sp>
        <p:nvSpPr>
          <p:cNvPr id="7" name="テキスト プレースホルダー 2">
            <a:extLst>
              <a:ext uri="{FF2B5EF4-FFF2-40B4-BE49-F238E27FC236}">
                <a16:creationId xmlns:a16="http://schemas.microsoft.com/office/drawing/2014/main" id="{9544E3CE-2578-8E9A-D34B-37077CA9C8CC}"/>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LY</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広告商品を同時に出稿することで幅広いユーザーにリーチし、認知を拡大させることが可能です。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8" name="テキスト ボックス 7">
            <a:extLst>
              <a:ext uri="{FF2B5EF4-FFF2-40B4-BE49-F238E27FC236}">
                <a16:creationId xmlns:a16="http://schemas.microsoft.com/office/drawing/2014/main" id="{5AAACC61-853E-AC3E-3A5F-5034924C776E}"/>
              </a:ext>
            </a:extLst>
          </p:cNvPr>
          <p:cNvSpPr txBox="1"/>
          <p:nvPr/>
        </p:nvSpPr>
        <p:spPr>
          <a:xfrm>
            <a:off x="2934104" y="2703094"/>
            <a:ext cx="8308204" cy="977191"/>
          </a:xfrm>
          <a:prstGeom prst="rect">
            <a:avLst/>
          </a:prstGeom>
          <a:noFill/>
        </p:spPr>
        <p:txBody>
          <a:bodyPr wrap="square" rtlCol="0">
            <a:spAutoFit/>
          </a:bodyPr>
          <a:lstStyle/>
          <a:p>
            <a:pPr algn="l">
              <a:lnSpc>
                <a:spcPct val="150000"/>
              </a:lnSpc>
            </a:pPr>
            <a:r>
              <a:rPr kumimoji="1" lang="ja-JP" altLang="en-US" sz="2000" dirty="0">
                <a:solidFill>
                  <a:srgbClr val="002060"/>
                </a:solidFill>
              </a:rPr>
              <a:t>✓ スポーツコア関心層</a:t>
            </a:r>
            <a:r>
              <a:rPr lang="ja-JP" altLang="en-US" sz="2000" dirty="0">
                <a:solidFill>
                  <a:srgbClr val="002060"/>
                </a:solidFill>
              </a:rPr>
              <a:t>～ライト関心層まで幅広い興味関心層にリーチ</a:t>
            </a:r>
            <a:endParaRPr lang="en-US" altLang="ja-JP" sz="2000" dirty="0">
              <a:solidFill>
                <a:srgbClr val="002060"/>
              </a:solidFill>
            </a:endParaRPr>
          </a:p>
          <a:p>
            <a:pPr algn="l">
              <a:lnSpc>
                <a:spcPct val="150000"/>
              </a:lnSpc>
            </a:pPr>
            <a:r>
              <a:rPr kumimoji="1" lang="ja-JP" altLang="en-US" sz="2000" dirty="0">
                <a:solidFill>
                  <a:srgbClr val="002060"/>
                </a:solidFill>
              </a:rPr>
              <a:t>✓ ユーザー属性が異なるため幅広い性年代にリーチ可能</a:t>
            </a:r>
            <a:endParaRPr kumimoji="1" lang="en-US" altLang="ja-JP" sz="2000" dirty="0">
              <a:solidFill>
                <a:srgbClr val="002060"/>
              </a:solidFill>
            </a:endParaRPr>
          </a:p>
        </p:txBody>
      </p:sp>
      <p:sp>
        <p:nvSpPr>
          <p:cNvPr id="9" name="テキスト ボックス 8">
            <a:extLst>
              <a:ext uri="{FF2B5EF4-FFF2-40B4-BE49-F238E27FC236}">
                <a16:creationId xmlns:a16="http://schemas.microsoft.com/office/drawing/2014/main" id="{095CF842-53E5-94F5-2C58-273C0749198D}"/>
              </a:ext>
            </a:extLst>
          </p:cNvPr>
          <p:cNvSpPr txBox="1"/>
          <p:nvPr/>
        </p:nvSpPr>
        <p:spPr>
          <a:xfrm>
            <a:off x="856649" y="2146434"/>
            <a:ext cx="8200723" cy="707886"/>
          </a:xfrm>
          <a:prstGeom prst="rect">
            <a:avLst/>
          </a:prstGeom>
          <a:noFill/>
        </p:spPr>
        <p:txBody>
          <a:bodyPr wrap="square" rtlCol="0">
            <a:spAutoFit/>
          </a:bodyPr>
          <a:lstStyle/>
          <a:p>
            <a:pPr algn="l"/>
            <a:r>
              <a:rPr kumimoji="1" lang="en-US" altLang="ja-JP" sz="4000" b="1" i="1" dirty="0">
                <a:solidFill>
                  <a:schemeClr val="bg1"/>
                </a:solidFill>
              </a:rPr>
              <a:t>POINT1</a:t>
            </a:r>
            <a:r>
              <a:rPr lang="ja-JP" altLang="en-US" sz="4000" b="1" i="1" dirty="0">
                <a:solidFill>
                  <a:srgbClr val="002060"/>
                </a:solidFill>
              </a:rPr>
              <a:t>　</a:t>
            </a:r>
            <a:r>
              <a:rPr lang="ja-JP" altLang="en-US" sz="2800" b="1" u="sng" dirty="0">
                <a:solidFill>
                  <a:srgbClr val="002060"/>
                </a:solidFill>
              </a:rPr>
              <a:t>インクリメンタルリーチの拡大</a:t>
            </a:r>
            <a:endParaRPr kumimoji="1" lang="ja-JP" altLang="en-US" sz="2800" b="1" u="sng" dirty="0">
              <a:solidFill>
                <a:srgbClr val="002060"/>
              </a:solidFill>
            </a:endParaRPr>
          </a:p>
        </p:txBody>
      </p:sp>
      <p:sp>
        <p:nvSpPr>
          <p:cNvPr id="10" name="矢印: 五方向 9">
            <a:extLst>
              <a:ext uri="{FF2B5EF4-FFF2-40B4-BE49-F238E27FC236}">
                <a16:creationId xmlns:a16="http://schemas.microsoft.com/office/drawing/2014/main" id="{C3670FCA-0EFB-FBF7-1D44-8A645FF54F3F}"/>
              </a:ext>
            </a:extLst>
          </p:cNvPr>
          <p:cNvSpPr/>
          <p:nvPr/>
        </p:nvSpPr>
        <p:spPr>
          <a:xfrm>
            <a:off x="596766" y="4023360"/>
            <a:ext cx="2415941" cy="731520"/>
          </a:xfrm>
          <a:prstGeom prst="homePlate">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ボックス 10">
            <a:extLst>
              <a:ext uri="{FF2B5EF4-FFF2-40B4-BE49-F238E27FC236}">
                <a16:creationId xmlns:a16="http://schemas.microsoft.com/office/drawing/2014/main" id="{A4EFCF40-110C-7EE1-0CC0-29F2EBF1188E}"/>
              </a:ext>
            </a:extLst>
          </p:cNvPr>
          <p:cNvSpPr txBox="1"/>
          <p:nvPr/>
        </p:nvSpPr>
        <p:spPr>
          <a:xfrm>
            <a:off x="2953354" y="4618521"/>
            <a:ext cx="9145602" cy="977191"/>
          </a:xfrm>
          <a:prstGeom prst="rect">
            <a:avLst/>
          </a:prstGeom>
          <a:noFill/>
        </p:spPr>
        <p:txBody>
          <a:bodyPr wrap="square" rtlCol="0">
            <a:spAutoFit/>
          </a:bodyPr>
          <a:lstStyle/>
          <a:p>
            <a:pPr algn="l">
              <a:lnSpc>
                <a:spcPct val="150000"/>
              </a:lnSpc>
            </a:pPr>
            <a:r>
              <a:rPr kumimoji="1" lang="ja-JP" altLang="en-US" sz="2000" dirty="0">
                <a:solidFill>
                  <a:srgbClr val="002060"/>
                </a:solidFill>
              </a:rPr>
              <a:t>✓報道特集では世界観をマッチさせユーザーとのエンゲージメントを高める</a:t>
            </a:r>
            <a:endParaRPr lang="en-US" altLang="ja-JP" sz="2000" dirty="0">
              <a:solidFill>
                <a:srgbClr val="002060"/>
              </a:solidFill>
            </a:endParaRPr>
          </a:p>
          <a:p>
            <a:pPr algn="l">
              <a:lnSpc>
                <a:spcPct val="150000"/>
              </a:lnSpc>
            </a:pPr>
            <a:r>
              <a:rPr kumimoji="1" lang="ja-JP" altLang="en-US" sz="2000" dirty="0">
                <a:solidFill>
                  <a:srgbClr val="002060"/>
                </a:solidFill>
              </a:rPr>
              <a:t>✓ </a:t>
            </a:r>
            <a:r>
              <a:rPr kumimoji="1" lang="en-US" altLang="ja-JP" sz="2000" dirty="0">
                <a:solidFill>
                  <a:srgbClr val="002060"/>
                </a:solidFill>
              </a:rPr>
              <a:t>DIGEST Spot</a:t>
            </a:r>
            <a:r>
              <a:rPr kumimoji="1" lang="ja-JP" altLang="en-US" sz="2000" dirty="0">
                <a:solidFill>
                  <a:srgbClr val="002060"/>
                </a:solidFill>
              </a:rPr>
              <a:t>ではトピックスとしてニュース記事を読ませ認知を拡大</a:t>
            </a:r>
          </a:p>
        </p:txBody>
      </p:sp>
      <p:sp>
        <p:nvSpPr>
          <p:cNvPr id="12" name="テキスト ボックス 11">
            <a:extLst>
              <a:ext uri="{FF2B5EF4-FFF2-40B4-BE49-F238E27FC236}">
                <a16:creationId xmlns:a16="http://schemas.microsoft.com/office/drawing/2014/main" id="{5AE057CF-EB93-B724-A353-4EEB5111627C}"/>
              </a:ext>
            </a:extLst>
          </p:cNvPr>
          <p:cNvSpPr txBox="1"/>
          <p:nvPr/>
        </p:nvSpPr>
        <p:spPr>
          <a:xfrm>
            <a:off x="875899" y="4061861"/>
            <a:ext cx="8200723" cy="707886"/>
          </a:xfrm>
          <a:prstGeom prst="rect">
            <a:avLst/>
          </a:prstGeom>
          <a:noFill/>
        </p:spPr>
        <p:txBody>
          <a:bodyPr wrap="square" rtlCol="0">
            <a:spAutoFit/>
          </a:bodyPr>
          <a:lstStyle/>
          <a:p>
            <a:pPr algn="l"/>
            <a:r>
              <a:rPr kumimoji="1" lang="en-US" altLang="ja-JP" sz="4000" b="1" i="1" dirty="0">
                <a:solidFill>
                  <a:schemeClr val="bg1"/>
                </a:solidFill>
              </a:rPr>
              <a:t>POINT2</a:t>
            </a:r>
            <a:r>
              <a:rPr lang="ja-JP" altLang="en-US" sz="4000" b="1" i="1" dirty="0">
                <a:solidFill>
                  <a:srgbClr val="002060"/>
                </a:solidFill>
              </a:rPr>
              <a:t>　</a:t>
            </a:r>
            <a:r>
              <a:rPr lang="ja-JP" altLang="en-US" sz="2800" b="1" u="sng" dirty="0">
                <a:solidFill>
                  <a:srgbClr val="002060"/>
                </a:solidFill>
              </a:rPr>
              <a:t>高いブランディング効果</a:t>
            </a:r>
            <a:endParaRPr kumimoji="1" lang="ja-JP" altLang="en-US" sz="2800" b="1" u="sng" dirty="0">
              <a:solidFill>
                <a:srgbClr val="002060"/>
              </a:solidFill>
            </a:endParaRPr>
          </a:p>
        </p:txBody>
      </p:sp>
    </p:spTree>
    <p:extLst>
      <p:ext uri="{BB962C8B-B14F-4D97-AF65-F5344CB8AC3E}">
        <p14:creationId xmlns:p14="http://schemas.microsoft.com/office/powerpoint/2010/main" val="696053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正方形/長方形 35">
            <a:extLst>
              <a:ext uri="{FF2B5EF4-FFF2-40B4-BE49-F238E27FC236}">
                <a16:creationId xmlns:a16="http://schemas.microsoft.com/office/drawing/2014/main" id="{45B74E19-F500-D132-297D-3A493353FE8D}"/>
              </a:ext>
            </a:extLst>
          </p:cNvPr>
          <p:cNvSpPr/>
          <p:nvPr/>
        </p:nvSpPr>
        <p:spPr>
          <a:xfrm>
            <a:off x="482843" y="2256544"/>
            <a:ext cx="5514546" cy="4158343"/>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正方形/長方形 36">
            <a:extLst>
              <a:ext uri="{FF2B5EF4-FFF2-40B4-BE49-F238E27FC236}">
                <a16:creationId xmlns:a16="http://schemas.microsoft.com/office/drawing/2014/main" id="{BB5023EF-7D64-7854-1E6E-C056C5B5318D}"/>
              </a:ext>
            </a:extLst>
          </p:cNvPr>
          <p:cNvSpPr/>
          <p:nvPr/>
        </p:nvSpPr>
        <p:spPr>
          <a:xfrm>
            <a:off x="6205924" y="2269990"/>
            <a:ext cx="5653567" cy="4151085"/>
          </a:xfrm>
          <a:prstGeom prst="rect">
            <a:avLst/>
          </a:prstGeom>
          <a:solidFill>
            <a:srgbClr val="E6FEF0"/>
          </a:solidFill>
          <a:ln w="28575">
            <a:noFill/>
          </a:ln>
          <a:effectLst>
            <a:outerShdw blurRad="50800" dist="38100" dir="2700000" algn="tl" rotWithShape="0">
              <a:srgbClr val="06C75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1">
            <a:extLst>
              <a:ext uri="{FF2B5EF4-FFF2-40B4-BE49-F238E27FC236}">
                <a16:creationId xmlns:a16="http://schemas.microsoft.com/office/drawing/2014/main" id="{D04FCDBE-0D1A-7F22-5D2B-4924D7EC808B}"/>
              </a:ext>
            </a:extLst>
          </p:cNvPr>
          <p:cNvSpPr>
            <a:spLocks noGrp="1"/>
          </p:cNvSpPr>
          <p:nvPr>
            <p:ph type="body" sz="quarter" idx="10"/>
          </p:nvPr>
        </p:nvSpPr>
        <p:spPr>
          <a:xfrm>
            <a:off x="479425" y="252000"/>
            <a:ext cx="8640911" cy="335028"/>
          </a:xfrm>
        </p:spPr>
        <p:txBody>
          <a:bodyPr/>
          <a:lstStyle/>
          <a:p>
            <a:r>
              <a:rPr kumimoji="1" lang="en-US" altLang="ja-JP" dirty="0"/>
              <a:t>LY</a:t>
            </a:r>
            <a:r>
              <a:rPr kumimoji="1" lang="ja-JP" altLang="en-US" dirty="0"/>
              <a:t>同時出稿による相乗効果</a:t>
            </a:r>
            <a:r>
              <a:rPr kumimoji="1" lang="en-US" altLang="ja-JP" dirty="0"/>
              <a:t>(</a:t>
            </a:r>
            <a:r>
              <a:rPr kumimoji="1" lang="ja-JP" altLang="en-US" dirty="0"/>
              <a:t>利用傾向</a:t>
            </a:r>
            <a:r>
              <a:rPr kumimoji="1" lang="en-US" altLang="ja-JP" dirty="0"/>
              <a:t>)</a:t>
            </a:r>
            <a:endParaRPr kumimoji="1" lang="ja-JP" altLang="en-US" dirty="0"/>
          </a:p>
        </p:txBody>
      </p:sp>
      <p:sp>
        <p:nvSpPr>
          <p:cNvPr id="5" name="テキスト プレースホルダー 2">
            <a:extLst>
              <a:ext uri="{FF2B5EF4-FFF2-40B4-BE49-F238E27FC236}">
                <a16:creationId xmlns:a16="http://schemas.microsoft.com/office/drawing/2014/main" id="{D503A23A-4039-7A61-75FA-14BAD6DC77C1}"/>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lang="ja-JP" altLang="en-US" sz="1600" b="1" dirty="0">
                <a:solidFill>
                  <a:schemeClr val="tx1">
                    <a:lumMod val="75000"/>
                    <a:lumOff val="25000"/>
                  </a:schemeClr>
                </a:solidFill>
              </a:rPr>
              <a:t>能動的に情報を取得しにいくユーザーが多い一方で、</a:t>
            </a:r>
            <a:r>
              <a:rPr lang="en-US" altLang="ja-JP" sz="1600" b="1" dirty="0">
                <a:solidFill>
                  <a:schemeClr val="tx1">
                    <a:lumMod val="75000"/>
                    <a:lumOff val="25000"/>
                  </a:schemeClr>
                </a:solidFill>
              </a:rPr>
              <a:t>LINE</a:t>
            </a:r>
            <a:r>
              <a:rPr lang="ja-JP" altLang="en-US" sz="1600" b="1" dirty="0">
                <a:solidFill>
                  <a:schemeClr val="tx1">
                    <a:lumMod val="75000"/>
                    <a:lumOff val="25000"/>
                  </a:schemeClr>
                </a:solidFill>
              </a:rPr>
              <a:t> </a:t>
            </a:r>
            <a:r>
              <a:rPr lang="en-US" altLang="ja-JP" sz="1600" b="1" dirty="0">
                <a:solidFill>
                  <a:schemeClr val="tx1">
                    <a:lumMod val="75000"/>
                    <a:lumOff val="25000"/>
                  </a:schemeClr>
                </a:solidFill>
              </a:rPr>
              <a:t>NEWS</a:t>
            </a:r>
            <a:r>
              <a:rPr lang="ja-JP" altLang="en-US" sz="1600" b="1" dirty="0">
                <a:solidFill>
                  <a:schemeClr val="tx1">
                    <a:lumMod val="75000"/>
                    <a:lumOff val="25000"/>
                  </a:schemeClr>
                </a:solidFill>
              </a:rPr>
              <a:t>は受動的に世の中ゴトに敏感なユーザーが</a:t>
            </a:r>
            <a:endParaRPr lang="en-US" altLang="ja-JP" sz="1600" b="1" dirty="0">
              <a:solidFill>
                <a:schemeClr val="tx1">
                  <a:lumMod val="75000"/>
                  <a:lumOff val="25000"/>
                </a:schemeClr>
              </a:solidFill>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気軽に情報を取得する傾向が強く、スポーツコア関心層～ライト関心層まで幅広くリーチが可能です。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aphicFrame>
        <p:nvGraphicFramePr>
          <p:cNvPr id="6" name="表 5">
            <a:extLst>
              <a:ext uri="{FF2B5EF4-FFF2-40B4-BE49-F238E27FC236}">
                <a16:creationId xmlns:a16="http://schemas.microsoft.com/office/drawing/2014/main" id="{2253894E-E0C6-2EC2-52F3-46D1F688FEC2}"/>
              </a:ext>
            </a:extLst>
          </p:cNvPr>
          <p:cNvGraphicFramePr>
            <a:graphicFrameLocks noGrp="1"/>
          </p:cNvGraphicFramePr>
          <p:nvPr>
            <p:extLst>
              <p:ext uri="{D42A27DB-BD31-4B8C-83A1-F6EECF244321}">
                <p14:modId xmlns:p14="http://schemas.microsoft.com/office/powerpoint/2010/main" val="1599349470"/>
              </p:ext>
            </p:extLst>
          </p:nvPr>
        </p:nvGraphicFramePr>
        <p:xfrm>
          <a:off x="2876346" y="3625368"/>
          <a:ext cx="3048000" cy="2399555"/>
        </p:xfrm>
        <a:graphic>
          <a:graphicData uri="http://schemas.openxmlformats.org/drawingml/2006/table">
            <a:tbl>
              <a:tblPr/>
              <a:tblGrid>
                <a:gridCol w="536713">
                  <a:extLst>
                    <a:ext uri="{9D8B030D-6E8A-4147-A177-3AD203B41FA5}">
                      <a16:colId xmlns:a16="http://schemas.microsoft.com/office/drawing/2014/main" val="1825727916"/>
                    </a:ext>
                  </a:extLst>
                </a:gridCol>
                <a:gridCol w="2511287">
                  <a:extLst>
                    <a:ext uri="{9D8B030D-6E8A-4147-A177-3AD203B41FA5}">
                      <a16:colId xmlns:a16="http://schemas.microsoft.com/office/drawing/2014/main" val="1883910397"/>
                    </a:ext>
                  </a:extLst>
                </a:gridCol>
              </a:tblGrid>
              <a:tr h="403272">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順位</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tc>
                  <a:txBody>
                    <a:bodyPr/>
                    <a:lstStyle/>
                    <a:p>
                      <a:pPr algn="ctr" fontAlgn="t"/>
                      <a:r>
                        <a:rPr lang="ja-JP" altLang="en-US" sz="1400" b="1" i="0" u="none" strike="noStrike" dirty="0">
                          <a:solidFill>
                            <a:schemeClr val="bg1"/>
                          </a:solidFill>
                          <a:effectLst/>
                          <a:latin typeface="+mn-ea"/>
                          <a:ea typeface="+mn-ea"/>
                        </a:rPr>
                        <a:t>利用目的</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5000"/>
                      </a:schemeClr>
                    </a:solidFill>
                  </a:tcPr>
                </a:tc>
                <a:extLst>
                  <a:ext uri="{0D108BD9-81ED-4DB2-BD59-A6C34878D82A}">
                    <a16:rowId xmlns:a16="http://schemas.microsoft.com/office/drawing/2014/main" val="1615976358"/>
                  </a:ext>
                </a:extLst>
              </a:tr>
              <a:tr h="403272">
                <a:tc>
                  <a:txBody>
                    <a:bodyPr/>
                    <a:lstStyle/>
                    <a:p>
                      <a:pPr algn="ctr" fontAlgn="ctr"/>
                      <a:r>
                        <a:rPr lang="en-US" altLang="ja-JP" sz="1400" b="1" i="0" u="none" strike="noStrike" dirty="0">
                          <a:solidFill>
                            <a:srgbClr val="C00000"/>
                          </a:solidFill>
                          <a:effectLst/>
                          <a:latin typeface="メイリオ" panose="020B0604030504040204" pitchFamily="50" charset="-128"/>
                          <a:ea typeface="メイリオ" panose="020B0604030504040204" pitchFamily="50" charset="-128"/>
                        </a:rPr>
                        <a:t>1</a:t>
                      </a:r>
                      <a:r>
                        <a:rPr lang="ja-JP" altLang="en-US" sz="1400" b="1" i="0" u="none" strike="noStrike" dirty="0">
                          <a:solidFill>
                            <a:srgbClr val="C00000"/>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C00000"/>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ja-JP" altLang="en-US" sz="1400" b="1" i="0" u="none" strike="noStrike" dirty="0">
                          <a:solidFill>
                            <a:srgbClr val="C00000"/>
                          </a:solidFill>
                          <a:effectLst/>
                          <a:latin typeface="+mn-ea"/>
                          <a:ea typeface="+mn-ea"/>
                        </a:rPr>
                        <a:t>試合の結果を確認するため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83002899"/>
                  </a:ext>
                </a:extLst>
              </a:tr>
              <a:tr h="403272">
                <a:tc>
                  <a:txBody>
                    <a:bodyPr/>
                    <a:lstStyle/>
                    <a:p>
                      <a:pPr algn="ctr" fontAlgn="ctr"/>
                      <a:r>
                        <a:rPr lang="en-US" altLang="ja-JP" sz="1400" b="1"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C00000"/>
                          </a:solidFill>
                          <a:effectLst/>
                          <a:latin typeface="メイリオ" panose="020B0604030504040204" pitchFamily="50" charset="-128"/>
                          <a:ea typeface="メイリオ" panose="020B0604030504040204" pitchFamily="50" charset="-128"/>
                        </a:rPr>
                        <a:t>位</a:t>
                      </a:r>
                      <a:endParaRPr lang="en-US" altLang="ja-JP" sz="1400" b="1" i="0" u="none" strike="noStrike" dirty="0">
                        <a:solidFill>
                          <a:srgbClr val="C00000"/>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ja-JP" altLang="en-US" sz="1400" b="1" i="0" u="none" strike="noStrike" dirty="0">
                          <a:solidFill>
                            <a:srgbClr val="C00000"/>
                          </a:solidFill>
                          <a:effectLst/>
                          <a:latin typeface="+mn-ea"/>
                          <a:ea typeface="+mn-ea"/>
                        </a:rPr>
                        <a:t>試合の経過・速報を見るため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08781815"/>
                  </a:ext>
                </a:extLst>
              </a:tr>
              <a:tr h="403272">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65000"/>
                              <a:lumOff val="35000"/>
                            </a:schemeClr>
                          </a:solidFill>
                          <a:effectLst/>
                          <a:latin typeface="+mn-ea"/>
                          <a:ea typeface="+mn-ea"/>
                        </a:rPr>
                        <a:t>興味のある競技情報を見るため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69035442"/>
                  </a:ext>
                </a:extLst>
              </a:tr>
              <a:tr h="403272">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65000"/>
                              <a:lumOff val="35000"/>
                            </a:schemeClr>
                          </a:solidFill>
                          <a:effectLst/>
                          <a:latin typeface="+mn-ea"/>
                          <a:ea typeface="+mn-ea"/>
                        </a:rPr>
                        <a:t>注目している選手・チームの情報を得るため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32577015"/>
                  </a:ext>
                </a:extLst>
              </a:tr>
              <a:tr h="383195">
                <a:tc>
                  <a:txBody>
                    <a:bodyPr/>
                    <a:lstStyle/>
                    <a:p>
                      <a:pPr algn="ctr"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位</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l" fontAlgn="t"/>
                      <a:r>
                        <a:rPr lang="ja-JP" altLang="en-US" sz="1100" b="0" i="0" u="none" strike="noStrike" dirty="0">
                          <a:solidFill>
                            <a:schemeClr val="tx1">
                              <a:lumMod val="65000"/>
                              <a:lumOff val="35000"/>
                            </a:schemeClr>
                          </a:solidFill>
                          <a:effectLst/>
                          <a:latin typeface="+mn-ea"/>
                          <a:ea typeface="+mn-ea"/>
                        </a:rPr>
                        <a:t>大会関連のニュース・記事を見るため</a:t>
                      </a:r>
                    </a:p>
                  </a:txBody>
                  <a:tcPr marL="6350" marR="6350" marT="6350" marB="0" anchor="ctr">
                    <a:lnL w="9525" cap="flat" cmpd="sng" algn="ctr">
                      <a:solidFill>
                        <a:schemeClr val="bg2"/>
                      </a:solidFill>
                      <a:prstDash val="solid"/>
                      <a:round/>
                      <a:headEnd type="none" w="med" len="med"/>
                      <a:tailEnd type="none" w="med" len="med"/>
                    </a:lnL>
                    <a:lnR w="9525" cap="flat" cmpd="sng" algn="ctr">
                      <a:solidFill>
                        <a:schemeClr val="bg2"/>
                      </a:solidFill>
                      <a:prstDash val="solid"/>
                      <a:round/>
                      <a:headEnd type="none" w="med" len="med"/>
                      <a:tailEnd type="none" w="med" len="med"/>
                    </a:lnR>
                    <a:lnT w="9525" cap="flat" cmpd="sng" algn="ctr">
                      <a:solidFill>
                        <a:schemeClr val="bg2"/>
                      </a:solidFill>
                      <a:prstDash val="solid"/>
                      <a:round/>
                      <a:headEnd type="none" w="med" len="med"/>
                      <a:tailEnd type="none" w="med" len="med"/>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94539001"/>
                  </a:ext>
                </a:extLst>
              </a:tr>
            </a:tbl>
          </a:graphicData>
        </a:graphic>
      </p:graphicFrame>
      <p:sp>
        <p:nvSpPr>
          <p:cNvPr id="7" name="テキスト ボックス 6">
            <a:extLst>
              <a:ext uri="{FF2B5EF4-FFF2-40B4-BE49-F238E27FC236}">
                <a16:creationId xmlns:a16="http://schemas.microsoft.com/office/drawing/2014/main" id="{64587F98-41EC-39B9-71D1-D3FFBDEC0BCB}"/>
              </a:ext>
            </a:extLst>
          </p:cNvPr>
          <p:cNvSpPr txBox="1"/>
          <p:nvPr/>
        </p:nvSpPr>
        <p:spPr>
          <a:xfrm>
            <a:off x="492203" y="2748942"/>
            <a:ext cx="5532782" cy="584775"/>
          </a:xfrm>
          <a:prstGeom prst="rect">
            <a:avLst/>
          </a:prstGeom>
          <a:noFill/>
        </p:spPr>
        <p:txBody>
          <a:bodyPr wrap="square" rtlCol="0">
            <a:spAutoFit/>
          </a:bodyPr>
          <a:lstStyle/>
          <a:p>
            <a:pPr algn="ctr"/>
            <a:r>
              <a:rPr kumimoji="1" lang="ja-JP" altLang="en-US" sz="1600" dirty="0">
                <a:solidFill>
                  <a:schemeClr val="tx1">
                    <a:lumMod val="65000"/>
                    <a:lumOff val="35000"/>
                  </a:schemeClr>
                </a:solidFill>
              </a:rPr>
              <a:t>網羅性や速報性への期待から</a:t>
            </a:r>
            <a:endParaRPr kumimoji="1" lang="en-US" altLang="ja-JP" sz="1600" dirty="0">
              <a:solidFill>
                <a:schemeClr val="tx1">
                  <a:lumMod val="65000"/>
                  <a:lumOff val="35000"/>
                </a:schemeClr>
              </a:solidFill>
            </a:endParaRPr>
          </a:p>
          <a:p>
            <a:pPr algn="ctr"/>
            <a:r>
              <a:rPr kumimoji="1" lang="ja-JP" altLang="en-US" sz="1600" dirty="0">
                <a:solidFill>
                  <a:schemeClr val="tx1">
                    <a:lumMod val="65000"/>
                    <a:lumOff val="35000"/>
                  </a:schemeClr>
                </a:solidFill>
              </a:rPr>
              <a:t>毎日報道特集を訪問する関心が強いユーザーが多い</a:t>
            </a:r>
          </a:p>
        </p:txBody>
      </p:sp>
      <p:graphicFrame>
        <p:nvGraphicFramePr>
          <p:cNvPr id="8" name="グラフ 7">
            <a:extLst>
              <a:ext uri="{FF2B5EF4-FFF2-40B4-BE49-F238E27FC236}">
                <a16:creationId xmlns:a16="http://schemas.microsoft.com/office/drawing/2014/main" id="{C76FB270-145E-D353-F5CD-6B0C62497FC5}"/>
              </a:ext>
            </a:extLst>
          </p:cNvPr>
          <p:cNvGraphicFramePr/>
          <p:nvPr>
            <p:extLst>
              <p:ext uri="{D42A27DB-BD31-4B8C-83A1-F6EECF244321}">
                <p14:modId xmlns:p14="http://schemas.microsoft.com/office/powerpoint/2010/main" val="1070597223"/>
              </p:ext>
            </p:extLst>
          </p:nvPr>
        </p:nvGraphicFramePr>
        <p:xfrm>
          <a:off x="198710" y="3825382"/>
          <a:ext cx="2802718" cy="2372608"/>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 Box 5">
            <a:extLst>
              <a:ext uri="{FF2B5EF4-FFF2-40B4-BE49-F238E27FC236}">
                <a16:creationId xmlns:a16="http://schemas.microsoft.com/office/drawing/2014/main" id="{BF71DA5F-6E36-9FD6-8EF7-1B958702F4F8}"/>
              </a:ext>
            </a:extLst>
          </p:cNvPr>
          <p:cNvSpPr txBox="1">
            <a:spLocks noChangeArrowheads="1"/>
          </p:cNvSpPr>
          <p:nvPr/>
        </p:nvSpPr>
        <p:spPr bwMode="auto">
          <a:xfrm>
            <a:off x="963042" y="4615284"/>
            <a:ext cx="1568640" cy="923330"/>
          </a:xfrm>
          <a:prstGeom prst="rect">
            <a:avLst/>
          </a:prstGeom>
          <a:noFill/>
          <a:ln w="9525">
            <a:noFill/>
            <a:miter lim="800000"/>
            <a:headEnd/>
            <a:tailEnd/>
          </a:ln>
        </p:spPr>
        <p:txBody>
          <a:bodyPr wrap="square">
            <a:spAutoFit/>
          </a:bodyPr>
          <a:lstStyle/>
          <a:p>
            <a:r>
              <a:rPr lang="en-US" altLang="ja-JP" sz="5400" b="1" dirty="0">
                <a:solidFill>
                  <a:schemeClr val="accent6"/>
                </a:solidFill>
                <a:latin typeface="メイリオ" panose="020B0604030504040204" pitchFamily="50" charset="-128"/>
                <a:ea typeface="メイリオ" panose="020B0604030504040204" pitchFamily="50" charset="-128"/>
              </a:rPr>
              <a:t>72</a:t>
            </a:r>
            <a:r>
              <a:rPr lang="en-US" altLang="ja-JP" sz="2400" b="1" dirty="0">
                <a:solidFill>
                  <a:schemeClr val="accent6"/>
                </a:solidFill>
                <a:latin typeface="メイリオ" panose="020B0604030504040204" pitchFamily="50" charset="-128"/>
                <a:ea typeface="メイリオ" panose="020B0604030504040204" pitchFamily="50" charset="-128"/>
              </a:rPr>
              <a:t>%</a:t>
            </a:r>
            <a:endParaRPr lang="en-US" altLang="ja-JP" sz="2400" dirty="0">
              <a:solidFill>
                <a:schemeClr val="accent6"/>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4756F71A-3D7A-3E55-6401-4F110E8A7390}"/>
              </a:ext>
            </a:extLst>
          </p:cNvPr>
          <p:cNvSpPr>
            <a:spLocks noChangeArrowheads="1"/>
          </p:cNvSpPr>
          <p:nvPr/>
        </p:nvSpPr>
        <p:spPr bwMode="auto">
          <a:xfrm>
            <a:off x="379472" y="3632285"/>
            <a:ext cx="2319807" cy="307777"/>
          </a:xfrm>
          <a:prstGeom prst="rect">
            <a:avLst/>
          </a:prstGeom>
          <a:noFill/>
          <a:ln w="9525">
            <a:noFill/>
            <a:miter lim="800000"/>
            <a:headEnd/>
            <a:tailEnd/>
          </a:ln>
        </p:spPr>
        <p:txBody>
          <a:bodyPr wrap="square">
            <a:spAutoFit/>
          </a:bodyPr>
          <a:lstStyle/>
          <a:p>
            <a:pPr algn="ctr" eaLnBrk="0" hangingPunct="0"/>
            <a:r>
              <a:rPr kumimoji="0" lang="ja-JP" altLang="en-US" sz="1400" b="1" dirty="0">
                <a:solidFill>
                  <a:schemeClr val="accent3"/>
                </a:solidFill>
                <a:latin typeface="メイリオ" panose="020B0604030504040204" pitchFamily="50" charset="-128"/>
                <a:ea typeface="メイリオ" panose="020B0604030504040204" pitchFamily="50" charset="-128"/>
              </a:rPr>
              <a:t>▼特集を毎日閲覧した</a:t>
            </a:r>
            <a:endParaRPr kumimoji="0" lang="en-US" altLang="ja-JP" sz="1400" b="1" dirty="0">
              <a:solidFill>
                <a:schemeClr val="accent3"/>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0C19CCDF-0FAA-988A-D903-0EB18C2F1151}"/>
              </a:ext>
            </a:extLst>
          </p:cNvPr>
          <p:cNvSpPr/>
          <p:nvPr/>
        </p:nvSpPr>
        <p:spPr>
          <a:xfrm>
            <a:off x="491172" y="2089590"/>
            <a:ext cx="5544152" cy="537136"/>
          </a:xfrm>
          <a:prstGeom prst="rect">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rPr>
              <a:t>報道特集の利用傾向</a:t>
            </a:r>
          </a:p>
        </p:txBody>
      </p:sp>
      <p:sp>
        <p:nvSpPr>
          <p:cNvPr id="12" name="正方形/長方形 11">
            <a:extLst>
              <a:ext uri="{FF2B5EF4-FFF2-40B4-BE49-F238E27FC236}">
                <a16:creationId xmlns:a16="http://schemas.microsoft.com/office/drawing/2014/main" id="{5839314D-866B-212C-184A-77775889FE06}"/>
              </a:ext>
            </a:extLst>
          </p:cNvPr>
          <p:cNvSpPr/>
          <p:nvPr/>
        </p:nvSpPr>
        <p:spPr>
          <a:xfrm>
            <a:off x="6192371" y="2079057"/>
            <a:ext cx="5694829" cy="580366"/>
          </a:xfrm>
          <a:prstGeom prst="rect">
            <a:avLst/>
          </a:prstGeom>
          <a:solidFill>
            <a:srgbClr val="06C75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b="1" dirty="0">
                <a:solidFill>
                  <a:schemeClr val="bg1"/>
                </a:solidFill>
              </a:rPr>
              <a:t>LINE NEWS</a:t>
            </a:r>
            <a:r>
              <a:rPr kumimoji="1" lang="ja-JP" altLang="en-US" b="1" dirty="0">
                <a:solidFill>
                  <a:schemeClr val="bg1"/>
                </a:solidFill>
              </a:rPr>
              <a:t>の利用傾向</a:t>
            </a:r>
          </a:p>
        </p:txBody>
      </p:sp>
      <p:sp>
        <p:nvSpPr>
          <p:cNvPr id="13" name="object 17">
            <a:extLst>
              <a:ext uri="{FF2B5EF4-FFF2-40B4-BE49-F238E27FC236}">
                <a16:creationId xmlns:a16="http://schemas.microsoft.com/office/drawing/2014/main" id="{BE4845A3-F778-F2FC-705D-D9FA1AFEDF8B}"/>
              </a:ext>
            </a:extLst>
          </p:cNvPr>
          <p:cNvSpPr/>
          <p:nvPr/>
        </p:nvSpPr>
        <p:spPr>
          <a:xfrm>
            <a:off x="8295306" y="3845502"/>
            <a:ext cx="3032300" cy="247506"/>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B800"/>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4" name="object 17">
            <a:extLst>
              <a:ext uri="{FF2B5EF4-FFF2-40B4-BE49-F238E27FC236}">
                <a16:creationId xmlns:a16="http://schemas.microsoft.com/office/drawing/2014/main" id="{F1D1A448-04BF-5215-14F9-E9124C193E16}"/>
              </a:ext>
            </a:extLst>
          </p:cNvPr>
          <p:cNvSpPr/>
          <p:nvPr/>
        </p:nvSpPr>
        <p:spPr>
          <a:xfrm>
            <a:off x="8295306" y="4234767"/>
            <a:ext cx="1939478" cy="226881"/>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B800"/>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5" name="object 17">
            <a:extLst>
              <a:ext uri="{FF2B5EF4-FFF2-40B4-BE49-F238E27FC236}">
                <a16:creationId xmlns:a16="http://schemas.microsoft.com/office/drawing/2014/main" id="{D9075AC3-F8F7-00D9-912F-96374166184C}"/>
              </a:ext>
            </a:extLst>
          </p:cNvPr>
          <p:cNvSpPr/>
          <p:nvPr/>
        </p:nvSpPr>
        <p:spPr>
          <a:xfrm>
            <a:off x="8295306" y="6077968"/>
            <a:ext cx="1327011" cy="226881"/>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B800"/>
          </a:solidFill>
        </p:spPr>
        <p:txBody>
          <a:bodyPr wrap="square" lIns="0" tIns="0" rIns="0" bIns="0" rtlCol="0"/>
          <a:lstStyle/>
          <a:p>
            <a:endParaRPr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6" name="object 17">
            <a:extLst>
              <a:ext uri="{FF2B5EF4-FFF2-40B4-BE49-F238E27FC236}">
                <a16:creationId xmlns:a16="http://schemas.microsoft.com/office/drawing/2014/main" id="{7C49F915-3B9F-1DDC-6122-111EEBD8511E}"/>
              </a:ext>
            </a:extLst>
          </p:cNvPr>
          <p:cNvSpPr/>
          <p:nvPr/>
        </p:nvSpPr>
        <p:spPr>
          <a:xfrm>
            <a:off x="8295306" y="5709327"/>
            <a:ext cx="1429089" cy="226881"/>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B800"/>
          </a:solidFill>
        </p:spPr>
        <p:txBody>
          <a:bodyPr wrap="square" lIns="0" tIns="0" rIns="0" bIns="0" rtlCol="0"/>
          <a:lstStyle/>
          <a:p>
            <a:endParaRPr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7" name="object 6">
            <a:extLst>
              <a:ext uri="{FF2B5EF4-FFF2-40B4-BE49-F238E27FC236}">
                <a16:creationId xmlns:a16="http://schemas.microsoft.com/office/drawing/2014/main" id="{8164B2B9-7E07-38F5-8C16-13BA016F146B}"/>
              </a:ext>
            </a:extLst>
          </p:cNvPr>
          <p:cNvSpPr txBox="1"/>
          <p:nvPr/>
        </p:nvSpPr>
        <p:spPr>
          <a:xfrm>
            <a:off x="11358747" y="3847063"/>
            <a:ext cx="468024" cy="232756"/>
          </a:xfrm>
          <a:prstGeom prst="rect">
            <a:avLst/>
          </a:prstGeom>
        </p:spPr>
        <p:txBody>
          <a:bodyPr vert="horz" wrap="square" lIns="0" tIns="0" rIns="0" bIns="0" rtlCol="0">
            <a:spAutoFit/>
          </a:bodyPr>
          <a:lstStyle/>
          <a:p>
            <a:pPr marL="12700">
              <a:lnSpc>
                <a:spcPts val="1880"/>
              </a:lnSpc>
            </a:pPr>
            <a:r>
              <a:rPr lang="en-US" altLang="ja-JP" sz="1400" b="1" spc="210" dirty="0">
                <a:solidFill>
                  <a:srgbClr val="00B800"/>
                </a:solidFill>
                <a:latin typeface="Yu Gothic" panose="020B0400000000000000" pitchFamily="34" charset="-128"/>
                <a:ea typeface="Yu Gothic" panose="020B0400000000000000" pitchFamily="34" charset="-128"/>
                <a:cs typeface="HiraMinProN-W6"/>
              </a:rPr>
              <a:t>29</a:t>
            </a:r>
            <a:r>
              <a:rPr sz="1400" b="1" spc="-330" dirty="0">
                <a:solidFill>
                  <a:srgbClr val="00B800"/>
                </a:solidFill>
                <a:latin typeface="Yu Gothic" panose="020B0400000000000000" pitchFamily="34" charset="-128"/>
                <a:ea typeface="Yu Gothic" panose="020B0400000000000000" pitchFamily="34" charset="-128"/>
                <a:cs typeface="HiraMinProN-W6"/>
              </a:rPr>
              <a:t> </a:t>
            </a:r>
            <a:r>
              <a:rPr sz="1400" b="1" spc="175" dirty="0">
                <a:solidFill>
                  <a:srgbClr val="00B800"/>
                </a:solidFill>
                <a:latin typeface="Yu Gothic" panose="020B0400000000000000" pitchFamily="34" charset="-128"/>
                <a:ea typeface="Yu Gothic" panose="020B0400000000000000" pitchFamily="34" charset="-128"/>
                <a:cs typeface="HiraMinProN-W6"/>
              </a:rPr>
              <a:t>%</a:t>
            </a:r>
            <a:endParaRPr sz="1400" b="1" dirty="0">
              <a:latin typeface="Yu Gothic" panose="020B0400000000000000" pitchFamily="34" charset="-128"/>
              <a:ea typeface="Yu Gothic" panose="020B0400000000000000" pitchFamily="34" charset="-128"/>
              <a:cs typeface="HiraMinProN-W6"/>
            </a:endParaRPr>
          </a:p>
        </p:txBody>
      </p:sp>
      <p:sp>
        <p:nvSpPr>
          <p:cNvPr id="18" name="object 6">
            <a:extLst>
              <a:ext uri="{FF2B5EF4-FFF2-40B4-BE49-F238E27FC236}">
                <a16:creationId xmlns:a16="http://schemas.microsoft.com/office/drawing/2014/main" id="{319178BA-B42E-5BFA-1C04-B1194587E185}"/>
              </a:ext>
            </a:extLst>
          </p:cNvPr>
          <p:cNvSpPr txBox="1"/>
          <p:nvPr/>
        </p:nvSpPr>
        <p:spPr>
          <a:xfrm>
            <a:off x="10095749" y="4881177"/>
            <a:ext cx="468024" cy="232756"/>
          </a:xfrm>
          <a:prstGeom prst="rect">
            <a:avLst/>
          </a:prstGeom>
        </p:spPr>
        <p:txBody>
          <a:bodyPr vert="horz" wrap="square" lIns="0" tIns="0" rIns="0" bIns="0" rtlCol="0">
            <a:spAutoFit/>
          </a:bodyPr>
          <a:lstStyle/>
          <a:p>
            <a:pPr marL="12700">
              <a:lnSpc>
                <a:spcPts val="1880"/>
              </a:lnSpc>
            </a:pPr>
            <a:r>
              <a:rPr lang="en-US" sz="1400" b="1" spc="210" dirty="0">
                <a:solidFill>
                  <a:srgbClr val="00B800"/>
                </a:solidFill>
                <a:latin typeface="Yu Gothic" panose="020B0400000000000000" pitchFamily="34" charset="-128"/>
                <a:ea typeface="Yu Gothic" panose="020B0400000000000000" pitchFamily="34" charset="-128"/>
                <a:cs typeface="HiraMinProN-W6"/>
              </a:rPr>
              <a:t>17</a:t>
            </a:r>
            <a:r>
              <a:rPr sz="1400" b="1" spc="-330" dirty="0">
                <a:solidFill>
                  <a:srgbClr val="00B800"/>
                </a:solidFill>
                <a:latin typeface="Yu Gothic" panose="020B0400000000000000" pitchFamily="34" charset="-128"/>
                <a:ea typeface="Yu Gothic" panose="020B0400000000000000" pitchFamily="34" charset="-128"/>
                <a:cs typeface="HiraMinProN-W6"/>
              </a:rPr>
              <a:t> </a:t>
            </a:r>
            <a:r>
              <a:rPr sz="1400" b="1" spc="175" dirty="0">
                <a:solidFill>
                  <a:srgbClr val="00B800"/>
                </a:solidFill>
                <a:latin typeface="Yu Gothic" panose="020B0400000000000000" pitchFamily="34" charset="-128"/>
                <a:ea typeface="Yu Gothic" panose="020B0400000000000000" pitchFamily="34" charset="-128"/>
                <a:cs typeface="HiraMinProN-W6"/>
              </a:rPr>
              <a:t>%</a:t>
            </a:r>
            <a:endParaRPr sz="1400" b="1" dirty="0">
              <a:latin typeface="Yu Gothic" panose="020B0400000000000000" pitchFamily="34" charset="-128"/>
              <a:ea typeface="Yu Gothic" panose="020B0400000000000000" pitchFamily="34" charset="-128"/>
              <a:cs typeface="HiraMinProN-W6"/>
            </a:endParaRPr>
          </a:p>
        </p:txBody>
      </p:sp>
      <p:sp>
        <p:nvSpPr>
          <p:cNvPr id="19" name="object 6">
            <a:extLst>
              <a:ext uri="{FF2B5EF4-FFF2-40B4-BE49-F238E27FC236}">
                <a16:creationId xmlns:a16="http://schemas.microsoft.com/office/drawing/2014/main" id="{BD303107-76E7-EF76-891D-563E6E5779D0}"/>
              </a:ext>
            </a:extLst>
          </p:cNvPr>
          <p:cNvSpPr txBox="1"/>
          <p:nvPr/>
        </p:nvSpPr>
        <p:spPr>
          <a:xfrm>
            <a:off x="10295001" y="4213310"/>
            <a:ext cx="468024" cy="232756"/>
          </a:xfrm>
          <a:prstGeom prst="rect">
            <a:avLst/>
          </a:prstGeom>
        </p:spPr>
        <p:txBody>
          <a:bodyPr vert="horz" wrap="square" lIns="0" tIns="0" rIns="0" bIns="0" rtlCol="0">
            <a:spAutoFit/>
          </a:bodyPr>
          <a:lstStyle/>
          <a:p>
            <a:pPr marL="12700">
              <a:lnSpc>
                <a:spcPts val="1880"/>
              </a:lnSpc>
            </a:pPr>
            <a:r>
              <a:rPr lang="en-US" sz="1400" b="1" spc="210" dirty="0">
                <a:solidFill>
                  <a:srgbClr val="00B800"/>
                </a:solidFill>
                <a:latin typeface="Yu Gothic" panose="020B0400000000000000" pitchFamily="34" charset="-128"/>
                <a:ea typeface="Yu Gothic" panose="020B0400000000000000" pitchFamily="34" charset="-128"/>
                <a:cs typeface="HiraMinProN-W6"/>
              </a:rPr>
              <a:t>19</a:t>
            </a:r>
            <a:r>
              <a:rPr sz="1400" b="1" spc="-330" dirty="0">
                <a:solidFill>
                  <a:srgbClr val="00B800"/>
                </a:solidFill>
                <a:latin typeface="Yu Gothic" panose="020B0400000000000000" pitchFamily="34" charset="-128"/>
                <a:ea typeface="Yu Gothic" panose="020B0400000000000000" pitchFamily="34" charset="-128"/>
                <a:cs typeface="HiraMinProN-W6"/>
              </a:rPr>
              <a:t> </a:t>
            </a:r>
            <a:r>
              <a:rPr sz="1400" b="1" spc="175" dirty="0">
                <a:solidFill>
                  <a:srgbClr val="00B800"/>
                </a:solidFill>
                <a:latin typeface="Yu Gothic" panose="020B0400000000000000" pitchFamily="34" charset="-128"/>
                <a:ea typeface="Yu Gothic" panose="020B0400000000000000" pitchFamily="34" charset="-128"/>
                <a:cs typeface="HiraMinProN-W6"/>
              </a:rPr>
              <a:t>%</a:t>
            </a:r>
            <a:endParaRPr sz="1400" b="1" dirty="0">
              <a:latin typeface="Yu Gothic" panose="020B0400000000000000" pitchFamily="34" charset="-128"/>
              <a:ea typeface="Yu Gothic" panose="020B0400000000000000" pitchFamily="34" charset="-128"/>
              <a:cs typeface="HiraMinProN-W6"/>
            </a:endParaRPr>
          </a:p>
        </p:txBody>
      </p:sp>
      <p:sp>
        <p:nvSpPr>
          <p:cNvPr id="20" name="object 6">
            <a:extLst>
              <a:ext uri="{FF2B5EF4-FFF2-40B4-BE49-F238E27FC236}">
                <a16:creationId xmlns:a16="http://schemas.microsoft.com/office/drawing/2014/main" id="{56752A9B-B85E-8534-8A30-85E6EEF3AC38}"/>
              </a:ext>
            </a:extLst>
          </p:cNvPr>
          <p:cNvSpPr txBox="1"/>
          <p:nvPr/>
        </p:nvSpPr>
        <p:spPr>
          <a:xfrm>
            <a:off x="9854534" y="5296290"/>
            <a:ext cx="468024" cy="232756"/>
          </a:xfrm>
          <a:prstGeom prst="rect">
            <a:avLst/>
          </a:prstGeom>
        </p:spPr>
        <p:txBody>
          <a:bodyPr vert="horz" wrap="square" lIns="0" tIns="0" rIns="0" bIns="0" rtlCol="0">
            <a:spAutoFit/>
          </a:bodyPr>
          <a:lstStyle/>
          <a:p>
            <a:pPr marL="12700">
              <a:lnSpc>
                <a:spcPts val="1880"/>
              </a:lnSpc>
            </a:pPr>
            <a:r>
              <a:rPr lang="en-US" sz="1400" b="1" spc="210" dirty="0">
                <a:solidFill>
                  <a:srgbClr val="00B800"/>
                </a:solidFill>
                <a:latin typeface="Yu Gothic" panose="020B0400000000000000" pitchFamily="34" charset="-128"/>
                <a:ea typeface="Yu Gothic" panose="020B0400000000000000" pitchFamily="34" charset="-128"/>
                <a:cs typeface="HiraMinProN-W6"/>
              </a:rPr>
              <a:t>15</a:t>
            </a:r>
            <a:r>
              <a:rPr sz="1400" b="1" spc="-330" dirty="0">
                <a:solidFill>
                  <a:srgbClr val="00B800"/>
                </a:solidFill>
                <a:latin typeface="Yu Gothic" panose="020B0400000000000000" pitchFamily="34" charset="-128"/>
                <a:ea typeface="Yu Gothic" panose="020B0400000000000000" pitchFamily="34" charset="-128"/>
                <a:cs typeface="HiraMinProN-W6"/>
              </a:rPr>
              <a:t> </a:t>
            </a:r>
            <a:r>
              <a:rPr sz="1400" b="1" spc="175" dirty="0">
                <a:solidFill>
                  <a:srgbClr val="00B800"/>
                </a:solidFill>
                <a:latin typeface="Yu Gothic" panose="020B0400000000000000" pitchFamily="34" charset="-128"/>
                <a:ea typeface="Yu Gothic" panose="020B0400000000000000" pitchFamily="34" charset="-128"/>
                <a:cs typeface="HiraMinProN-W6"/>
              </a:rPr>
              <a:t>%</a:t>
            </a:r>
            <a:endParaRPr sz="1400" b="1" dirty="0">
              <a:latin typeface="Yu Gothic" panose="020B0400000000000000" pitchFamily="34" charset="-128"/>
              <a:ea typeface="Yu Gothic" panose="020B0400000000000000" pitchFamily="34" charset="-128"/>
              <a:cs typeface="HiraMinProN-W6"/>
            </a:endParaRPr>
          </a:p>
        </p:txBody>
      </p:sp>
      <p:sp>
        <p:nvSpPr>
          <p:cNvPr id="21" name="object 6">
            <a:extLst>
              <a:ext uri="{FF2B5EF4-FFF2-40B4-BE49-F238E27FC236}">
                <a16:creationId xmlns:a16="http://schemas.microsoft.com/office/drawing/2014/main" id="{6CF8A985-864E-0385-B498-99AE837E51D0}"/>
              </a:ext>
            </a:extLst>
          </p:cNvPr>
          <p:cNvSpPr txBox="1"/>
          <p:nvPr/>
        </p:nvSpPr>
        <p:spPr>
          <a:xfrm>
            <a:off x="9779287" y="6083146"/>
            <a:ext cx="468024" cy="232756"/>
          </a:xfrm>
          <a:prstGeom prst="rect">
            <a:avLst/>
          </a:prstGeom>
        </p:spPr>
        <p:txBody>
          <a:bodyPr vert="horz" wrap="square" lIns="0" tIns="0" rIns="0" bIns="0" rtlCol="0">
            <a:spAutoFit/>
          </a:bodyPr>
          <a:lstStyle/>
          <a:p>
            <a:pPr marL="12700">
              <a:lnSpc>
                <a:spcPts val="1880"/>
              </a:lnSpc>
            </a:pPr>
            <a:r>
              <a:rPr lang="en-US" sz="1400" b="1" spc="210" dirty="0">
                <a:solidFill>
                  <a:srgbClr val="00B800"/>
                </a:solidFill>
                <a:latin typeface="Yu Gothic" panose="020B0400000000000000" pitchFamily="34" charset="-128"/>
                <a:ea typeface="Yu Gothic" panose="020B0400000000000000" pitchFamily="34" charset="-128"/>
                <a:cs typeface="HiraMinProN-W6"/>
              </a:rPr>
              <a:t>13</a:t>
            </a:r>
            <a:r>
              <a:rPr sz="1400" b="1" spc="-330" dirty="0">
                <a:solidFill>
                  <a:srgbClr val="00B800"/>
                </a:solidFill>
                <a:latin typeface="Yu Gothic" panose="020B0400000000000000" pitchFamily="34" charset="-128"/>
                <a:ea typeface="Yu Gothic" panose="020B0400000000000000" pitchFamily="34" charset="-128"/>
                <a:cs typeface="HiraMinProN-W6"/>
              </a:rPr>
              <a:t> </a:t>
            </a:r>
            <a:r>
              <a:rPr sz="1400" b="1" spc="175" dirty="0">
                <a:solidFill>
                  <a:srgbClr val="00B800"/>
                </a:solidFill>
                <a:latin typeface="Yu Gothic" panose="020B0400000000000000" pitchFamily="34" charset="-128"/>
                <a:ea typeface="Yu Gothic" panose="020B0400000000000000" pitchFamily="34" charset="-128"/>
                <a:cs typeface="HiraMinProN-W6"/>
              </a:rPr>
              <a:t>%</a:t>
            </a:r>
            <a:endParaRPr sz="1400" b="1" dirty="0">
              <a:latin typeface="Yu Gothic" panose="020B0400000000000000" pitchFamily="34" charset="-128"/>
              <a:ea typeface="Yu Gothic" panose="020B0400000000000000" pitchFamily="34" charset="-128"/>
              <a:cs typeface="HiraMinProN-W6"/>
            </a:endParaRPr>
          </a:p>
        </p:txBody>
      </p:sp>
      <p:sp>
        <p:nvSpPr>
          <p:cNvPr id="22" name="object 6">
            <a:extLst>
              <a:ext uri="{FF2B5EF4-FFF2-40B4-BE49-F238E27FC236}">
                <a16:creationId xmlns:a16="http://schemas.microsoft.com/office/drawing/2014/main" id="{DD89622B-7493-A7ED-C42C-33BDC08B7562}"/>
              </a:ext>
            </a:extLst>
          </p:cNvPr>
          <p:cNvSpPr txBox="1"/>
          <p:nvPr/>
        </p:nvSpPr>
        <p:spPr>
          <a:xfrm>
            <a:off x="10330958" y="4535036"/>
            <a:ext cx="468024" cy="232756"/>
          </a:xfrm>
          <a:prstGeom prst="rect">
            <a:avLst/>
          </a:prstGeom>
        </p:spPr>
        <p:txBody>
          <a:bodyPr vert="horz" wrap="square" lIns="0" tIns="0" rIns="0" bIns="0" rtlCol="0">
            <a:spAutoFit/>
          </a:bodyPr>
          <a:lstStyle/>
          <a:p>
            <a:pPr marL="12700">
              <a:lnSpc>
                <a:spcPts val="1880"/>
              </a:lnSpc>
            </a:pPr>
            <a:r>
              <a:rPr lang="en-US" sz="1400" b="1" spc="210" dirty="0">
                <a:solidFill>
                  <a:srgbClr val="00B800"/>
                </a:solidFill>
                <a:latin typeface="Yu Gothic" panose="020B0400000000000000" pitchFamily="34" charset="-128"/>
                <a:ea typeface="Yu Gothic" panose="020B0400000000000000" pitchFamily="34" charset="-128"/>
                <a:cs typeface="HiraMinProN-W6"/>
              </a:rPr>
              <a:t>19</a:t>
            </a:r>
            <a:r>
              <a:rPr sz="1400" b="1" spc="-330" dirty="0">
                <a:solidFill>
                  <a:srgbClr val="00B800"/>
                </a:solidFill>
                <a:latin typeface="Yu Gothic" panose="020B0400000000000000" pitchFamily="34" charset="-128"/>
                <a:ea typeface="Yu Gothic" panose="020B0400000000000000" pitchFamily="34" charset="-128"/>
                <a:cs typeface="HiraMinProN-W6"/>
              </a:rPr>
              <a:t> </a:t>
            </a:r>
            <a:r>
              <a:rPr sz="1400" b="1" spc="175" dirty="0">
                <a:solidFill>
                  <a:srgbClr val="00B800"/>
                </a:solidFill>
                <a:latin typeface="Yu Gothic" panose="020B0400000000000000" pitchFamily="34" charset="-128"/>
                <a:ea typeface="Yu Gothic" panose="020B0400000000000000" pitchFamily="34" charset="-128"/>
                <a:cs typeface="HiraMinProN-W6"/>
              </a:rPr>
              <a:t>%</a:t>
            </a:r>
            <a:endParaRPr sz="1400" b="1" dirty="0">
              <a:latin typeface="Yu Gothic" panose="020B0400000000000000" pitchFamily="34" charset="-128"/>
              <a:ea typeface="Yu Gothic" panose="020B0400000000000000" pitchFamily="34" charset="-128"/>
              <a:cs typeface="HiraMinProN-W6"/>
            </a:endParaRPr>
          </a:p>
        </p:txBody>
      </p:sp>
      <p:sp>
        <p:nvSpPr>
          <p:cNvPr id="23" name="object 6">
            <a:extLst>
              <a:ext uri="{FF2B5EF4-FFF2-40B4-BE49-F238E27FC236}">
                <a16:creationId xmlns:a16="http://schemas.microsoft.com/office/drawing/2014/main" id="{34160B4C-ACA9-BB24-579C-A540636ACF6B}"/>
              </a:ext>
            </a:extLst>
          </p:cNvPr>
          <p:cNvSpPr txBox="1"/>
          <p:nvPr/>
        </p:nvSpPr>
        <p:spPr>
          <a:xfrm>
            <a:off x="9778710" y="5674762"/>
            <a:ext cx="468024" cy="232756"/>
          </a:xfrm>
          <a:prstGeom prst="rect">
            <a:avLst/>
          </a:prstGeom>
        </p:spPr>
        <p:txBody>
          <a:bodyPr vert="horz" wrap="square" lIns="0" tIns="0" rIns="0" bIns="0" rtlCol="0">
            <a:spAutoFit/>
          </a:bodyPr>
          <a:lstStyle/>
          <a:p>
            <a:pPr marL="12700">
              <a:lnSpc>
                <a:spcPts val="1880"/>
              </a:lnSpc>
            </a:pPr>
            <a:r>
              <a:rPr lang="en-US" sz="1400" b="1" spc="210" dirty="0">
                <a:solidFill>
                  <a:srgbClr val="00B800"/>
                </a:solidFill>
                <a:latin typeface="Yu Gothic" panose="020B0400000000000000" pitchFamily="34" charset="-128"/>
                <a:ea typeface="Yu Gothic" panose="020B0400000000000000" pitchFamily="34" charset="-128"/>
                <a:cs typeface="HiraMinProN-W6"/>
              </a:rPr>
              <a:t>14</a:t>
            </a:r>
            <a:r>
              <a:rPr sz="1400" b="1" spc="175" dirty="0">
                <a:solidFill>
                  <a:srgbClr val="00B800"/>
                </a:solidFill>
                <a:latin typeface="Yu Gothic" panose="020B0400000000000000" pitchFamily="34" charset="-128"/>
                <a:ea typeface="Yu Gothic" panose="020B0400000000000000" pitchFamily="34" charset="-128"/>
                <a:cs typeface="HiraMinProN-W6"/>
              </a:rPr>
              <a:t>%</a:t>
            </a:r>
            <a:endParaRPr sz="1400" b="1" dirty="0">
              <a:latin typeface="Yu Gothic" panose="020B0400000000000000" pitchFamily="34" charset="-128"/>
              <a:ea typeface="Yu Gothic" panose="020B0400000000000000" pitchFamily="34" charset="-128"/>
              <a:cs typeface="HiraMinProN-W6"/>
            </a:endParaRPr>
          </a:p>
        </p:txBody>
      </p:sp>
      <p:sp>
        <p:nvSpPr>
          <p:cNvPr id="24" name="object 7">
            <a:extLst>
              <a:ext uri="{FF2B5EF4-FFF2-40B4-BE49-F238E27FC236}">
                <a16:creationId xmlns:a16="http://schemas.microsoft.com/office/drawing/2014/main" id="{57D29773-2F34-0987-814D-70527F462904}"/>
              </a:ext>
            </a:extLst>
          </p:cNvPr>
          <p:cNvSpPr txBox="1"/>
          <p:nvPr/>
        </p:nvSpPr>
        <p:spPr>
          <a:xfrm>
            <a:off x="6451916" y="3915269"/>
            <a:ext cx="1604705" cy="135935"/>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1" lang="ja-JP" altLang="en-US" sz="800" b="1" u="none" strike="noStrike" kern="1200" cap="none" spc="50" normalizeH="0" baseline="0" noProof="0" dirty="0">
                <a:ln>
                  <a:noFill/>
                </a:ln>
                <a:solidFill>
                  <a:schemeClr val="tx1">
                    <a:lumMod val="65000"/>
                    <a:lumOff val="35000"/>
                  </a:schemeClr>
                </a:solidFill>
                <a:effectLst/>
                <a:uLnTx/>
                <a:uFillTx/>
                <a:latin typeface="+mn-ea"/>
                <a:cs typeface="Arial Unicode MS"/>
              </a:rPr>
              <a:t>気軽に読める</a:t>
            </a:r>
            <a:endParaRPr kumimoji="1" sz="800" b="1" u="none" strike="noStrike" kern="1200" cap="none" spc="0" normalizeH="0" baseline="0" noProof="0" dirty="0">
              <a:ln>
                <a:noFill/>
              </a:ln>
              <a:solidFill>
                <a:schemeClr val="tx1">
                  <a:lumMod val="65000"/>
                  <a:lumOff val="35000"/>
                </a:schemeClr>
              </a:solidFill>
              <a:effectLst/>
              <a:uLnTx/>
              <a:uFillTx/>
              <a:latin typeface="+mn-ea"/>
              <a:cs typeface="Arial Unicode MS"/>
            </a:endParaRPr>
          </a:p>
        </p:txBody>
      </p:sp>
      <p:sp>
        <p:nvSpPr>
          <p:cNvPr id="25" name="object 7">
            <a:extLst>
              <a:ext uri="{FF2B5EF4-FFF2-40B4-BE49-F238E27FC236}">
                <a16:creationId xmlns:a16="http://schemas.microsoft.com/office/drawing/2014/main" id="{A4D6175D-3DAD-15AF-BB34-418C8F73F618}"/>
              </a:ext>
            </a:extLst>
          </p:cNvPr>
          <p:cNvSpPr txBox="1"/>
          <p:nvPr/>
        </p:nvSpPr>
        <p:spPr>
          <a:xfrm>
            <a:off x="6451916" y="4212027"/>
            <a:ext cx="3012064" cy="271869"/>
          </a:xfrm>
          <a:prstGeom prst="rect">
            <a:avLst/>
          </a:prstGeom>
        </p:spPr>
        <p:txBody>
          <a:bodyPr vert="horz" wrap="square" lIns="0" tIns="12700" rIns="0" bIns="0" rtlCol="0">
            <a:spAutoFit/>
          </a:bodyPr>
          <a:lstStyle/>
          <a:p>
            <a:pPr marL="12700" lvl="0">
              <a:spcBef>
                <a:spcPts val="100"/>
              </a:spcBef>
              <a:defRPr/>
            </a:pPr>
            <a:r>
              <a:rPr lang="ja-JP" altLang="en-US" sz="800" b="1" spc="50" dirty="0">
                <a:solidFill>
                  <a:schemeClr val="tx1">
                    <a:lumMod val="65000"/>
                    <a:lumOff val="35000"/>
                  </a:schemeClr>
                </a:solidFill>
                <a:latin typeface="+mn-ea"/>
                <a:cs typeface="Arial Unicode MS"/>
              </a:rPr>
              <a:t>ヒマつぶしするのに</a:t>
            </a:r>
            <a:endParaRPr lang="en-US" altLang="ja-JP" sz="800" b="1" spc="50" dirty="0">
              <a:solidFill>
                <a:schemeClr val="tx1">
                  <a:lumMod val="65000"/>
                  <a:lumOff val="35000"/>
                </a:schemeClr>
              </a:solidFill>
              <a:latin typeface="+mn-ea"/>
              <a:cs typeface="Arial Unicode MS"/>
            </a:endParaRPr>
          </a:p>
          <a:p>
            <a:pPr marL="12700" lvl="0">
              <a:spcBef>
                <a:spcPts val="100"/>
              </a:spcBef>
              <a:defRPr/>
            </a:pPr>
            <a:r>
              <a:rPr lang="ja-JP" altLang="en-US" sz="800" b="1" spc="50" dirty="0">
                <a:solidFill>
                  <a:schemeClr val="tx1">
                    <a:lumMod val="65000"/>
                    <a:lumOff val="35000"/>
                  </a:schemeClr>
                </a:solidFill>
                <a:latin typeface="+mn-ea"/>
                <a:cs typeface="Arial Unicode MS"/>
              </a:rPr>
              <a:t>向いている</a:t>
            </a:r>
            <a:endParaRPr kumimoji="1" sz="800" b="1" u="none" strike="noStrike" kern="1200" cap="none" spc="0" normalizeH="0" baseline="0" noProof="0" dirty="0">
              <a:ln>
                <a:noFill/>
              </a:ln>
              <a:solidFill>
                <a:schemeClr val="tx1">
                  <a:lumMod val="65000"/>
                  <a:lumOff val="35000"/>
                </a:schemeClr>
              </a:solidFill>
              <a:effectLst/>
              <a:uLnTx/>
              <a:uFillTx/>
              <a:latin typeface="+mn-ea"/>
              <a:cs typeface="Arial Unicode MS"/>
            </a:endParaRPr>
          </a:p>
        </p:txBody>
      </p:sp>
      <p:sp>
        <p:nvSpPr>
          <p:cNvPr id="26" name="object 7">
            <a:extLst>
              <a:ext uri="{FF2B5EF4-FFF2-40B4-BE49-F238E27FC236}">
                <a16:creationId xmlns:a16="http://schemas.microsoft.com/office/drawing/2014/main" id="{FC0ED559-3604-9200-8241-8301CC8F755B}"/>
              </a:ext>
            </a:extLst>
          </p:cNvPr>
          <p:cNvSpPr txBox="1"/>
          <p:nvPr/>
        </p:nvSpPr>
        <p:spPr>
          <a:xfrm>
            <a:off x="6451916" y="5064587"/>
            <a:ext cx="3012064" cy="135935"/>
          </a:xfrm>
          <a:prstGeom prst="rect">
            <a:avLst/>
          </a:prstGeom>
        </p:spPr>
        <p:txBody>
          <a:bodyPr vert="horz" wrap="square" lIns="0" tIns="12700" rIns="0" bIns="0" rtlCol="0">
            <a:spAutoFit/>
          </a:bodyPr>
          <a:lstStyle/>
          <a:p>
            <a:pPr marL="12700" lvl="0">
              <a:spcBef>
                <a:spcPts val="100"/>
              </a:spcBef>
              <a:defRPr/>
            </a:pPr>
            <a:r>
              <a:rPr lang="ja-JP" altLang="en-US" sz="800" b="1" spc="50" dirty="0">
                <a:solidFill>
                  <a:schemeClr val="tx1">
                    <a:lumMod val="65000"/>
                    <a:lumOff val="35000"/>
                  </a:schemeClr>
                </a:solidFill>
                <a:latin typeface="+mn-ea"/>
                <a:cs typeface="Arial Unicode MS"/>
              </a:rPr>
              <a:t>速報が早い</a:t>
            </a:r>
            <a:endParaRPr kumimoji="1" sz="800" b="1" u="none" strike="noStrike" kern="1200" cap="none" spc="0" normalizeH="0" baseline="0" noProof="0" dirty="0">
              <a:ln>
                <a:noFill/>
              </a:ln>
              <a:solidFill>
                <a:schemeClr val="tx1">
                  <a:lumMod val="65000"/>
                  <a:lumOff val="35000"/>
                </a:schemeClr>
              </a:solidFill>
              <a:effectLst/>
              <a:uLnTx/>
              <a:uFillTx/>
              <a:latin typeface="+mn-ea"/>
              <a:cs typeface="Arial Unicode MS"/>
            </a:endParaRPr>
          </a:p>
        </p:txBody>
      </p:sp>
      <p:sp>
        <p:nvSpPr>
          <p:cNvPr id="27" name="object 7">
            <a:extLst>
              <a:ext uri="{FF2B5EF4-FFF2-40B4-BE49-F238E27FC236}">
                <a16:creationId xmlns:a16="http://schemas.microsoft.com/office/drawing/2014/main" id="{3E99F96E-C927-D36E-E046-EA42A0462969}"/>
              </a:ext>
            </a:extLst>
          </p:cNvPr>
          <p:cNvSpPr txBox="1"/>
          <p:nvPr/>
        </p:nvSpPr>
        <p:spPr>
          <a:xfrm>
            <a:off x="6451916" y="5361345"/>
            <a:ext cx="3012064" cy="135935"/>
          </a:xfrm>
          <a:prstGeom prst="rect">
            <a:avLst/>
          </a:prstGeom>
        </p:spPr>
        <p:txBody>
          <a:bodyPr vert="horz" wrap="square" lIns="0" tIns="12700" rIns="0" bIns="0" rtlCol="0">
            <a:spAutoFit/>
          </a:bodyPr>
          <a:lstStyle/>
          <a:p>
            <a:pPr marL="12700" lvl="0">
              <a:spcBef>
                <a:spcPts val="100"/>
              </a:spcBef>
              <a:defRPr/>
            </a:pPr>
            <a:r>
              <a:rPr kumimoji="1" lang="ja-JP" altLang="en-US" sz="800" b="1" u="none" strike="noStrike" kern="1200" cap="none" spc="50" normalizeH="0" baseline="0" noProof="0" dirty="0">
                <a:ln>
                  <a:noFill/>
                </a:ln>
                <a:solidFill>
                  <a:schemeClr val="tx1">
                    <a:lumMod val="65000"/>
                    <a:lumOff val="35000"/>
                  </a:schemeClr>
                </a:solidFill>
                <a:effectLst/>
                <a:uLnTx/>
                <a:uFillTx/>
                <a:latin typeface="+mn-ea"/>
                <a:cs typeface="Arial Unicode MS"/>
              </a:rPr>
              <a:t>サクサク読める</a:t>
            </a:r>
            <a:endParaRPr kumimoji="1" sz="800" b="1" u="none" strike="noStrike" kern="1200" cap="none" spc="0" normalizeH="0" baseline="0" noProof="0" dirty="0">
              <a:ln>
                <a:noFill/>
              </a:ln>
              <a:solidFill>
                <a:schemeClr val="tx1">
                  <a:lumMod val="65000"/>
                  <a:lumOff val="35000"/>
                </a:schemeClr>
              </a:solidFill>
              <a:effectLst/>
              <a:uLnTx/>
              <a:uFillTx/>
              <a:latin typeface="+mn-ea"/>
              <a:cs typeface="Arial Unicode MS"/>
            </a:endParaRPr>
          </a:p>
        </p:txBody>
      </p:sp>
      <p:sp>
        <p:nvSpPr>
          <p:cNvPr id="28" name="object 7">
            <a:extLst>
              <a:ext uri="{FF2B5EF4-FFF2-40B4-BE49-F238E27FC236}">
                <a16:creationId xmlns:a16="http://schemas.microsoft.com/office/drawing/2014/main" id="{8A257B39-3B44-9C65-0FBD-C3294C334A45}"/>
              </a:ext>
            </a:extLst>
          </p:cNvPr>
          <p:cNvSpPr txBox="1"/>
          <p:nvPr/>
        </p:nvSpPr>
        <p:spPr>
          <a:xfrm>
            <a:off x="6451916" y="6077968"/>
            <a:ext cx="3012064" cy="271869"/>
          </a:xfrm>
          <a:prstGeom prst="rect">
            <a:avLst/>
          </a:prstGeom>
        </p:spPr>
        <p:txBody>
          <a:bodyPr vert="horz" wrap="square" lIns="0" tIns="12700" rIns="0" bIns="0" rtlCol="0">
            <a:spAutoFit/>
          </a:bodyPr>
          <a:lstStyle/>
          <a:p>
            <a:pPr marL="12700" lvl="0">
              <a:spcBef>
                <a:spcPts val="100"/>
              </a:spcBef>
              <a:defRPr/>
            </a:pPr>
            <a:r>
              <a:rPr lang="ja-JP" altLang="en-US" sz="800" b="1" spc="50" dirty="0">
                <a:solidFill>
                  <a:schemeClr val="tx1">
                    <a:lumMod val="65000"/>
                    <a:lumOff val="35000"/>
                  </a:schemeClr>
                </a:solidFill>
                <a:latin typeface="+mn-ea"/>
                <a:cs typeface="Arial Unicode MS"/>
              </a:rPr>
              <a:t>世の中で話題になっている</a:t>
            </a:r>
          </a:p>
          <a:p>
            <a:pPr marL="12700" lvl="0">
              <a:spcBef>
                <a:spcPts val="100"/>
              </a:spcBef>
              <a:defRPr/>
            </a:pPr>
            <a:r>
              <a:rPr lang="ja-JP" altLang="en-US" sz="800" b="1" spc="50" dirty="0">
                <a:solidFill>
                  <a:schemeClr val="tx1">
                    <a:lumMod val="65000"/>
                    <a:lumOff val="35000"/>
                  </a:schemeClr>
                </a:solidFill>
                <a:latin typeface="+mn-ea"/>
                <a:cs typeface="Arial Unicode MS"/>
              </a:rPr>
              <a:t>ことにくわしくなれる</a:t>
            </a:r>
            <a:endParaRPr kumimoji="1" sz="800" b="1" u="none" strike="noStrike" kern="1200" cap="none" spc="0" normalizeH="0" baseline="0" noProof="0" dirty="0">
              <a:ln>
                <a:noFill/>
              </a:ln>
              <a:solidFill>
                <a:schemeClr val="tx1">
                  <a:lumMod val="65000"/>
                  <a:lumOff val="35000"/>
                </a:schemeClr>
              </a:solidFill>
              <a:effectLst/>
              <a:uLnTx/>
              <a:uFillTx/>
              <a:latin typeface="+mn-ea"/>
              <a:cs typeface="Arial Unicode MS"/>
            </a:endParaRPr>
          </a:p>
        </p:txBody>
      </p:sp>
      <p:sp>
        <p:nvSpPr>
          <p:cNvPr id="29" name="object 7">
            <a:extLst>
              <a:ext uri="{FF2B5EF4-FFF2-40B4-BE49-F238E27FC236}">
                <a16:creationId xmlns:a16="http://schemas.microsoft.com/office/drawing/2014/main" id="{81BF07BE-CE47-12DA-CAF4-710BF69C67B6}"/>
              </a:ext>
            </a:extLst>
          </p:cNvPr>
          <p:cNvSpPr txBox="1"/>
          <p:nvPr/>
        </p:nvSpPr>
        <p:spPr>
          <a:xfrm>
            <a:off x="6451916" y="4644719"/>
            <a:ext cx="3012064" cy="259045"/>
          </a:xfrm>
          <a:prstGeom prst="rect">
            <a:avLst/>
          </a:prstGeom>
        </p:spPr>
        <p:txBody>
          <a:bodyPr vert="horz" wrap="square" lIns="0" tIns="12700" rIns="0" bIns="0" rtlCol="0">
            <a:spAutoFit/>
          </a:bodyPr>
          <a:lstStyle/>
          <a:p>
            <a:pPr marL="12700" lvl="0">
              <a:spcBef>
                <a:spcPts val="100"/>
              </a:spcBef>
              <a:defRPr/>
            </a:pPr>
            <a:r>
              <a:rPr lang="ja-JP" altLang="en-US" sz="800" b="1" spc="50" dirty="0">
                <a:solidFill>
                  <a:schemeClr val="tx1">
                    <a:lumMod val="65000"/>
                    <a:lumOff val="35000"/>
                  </a:schemeClr>
                </a:solidFill>
                <a:latin typeface="+mn-ea"/>
                <a:cs typeface="Arial Unicode MS"/>
              </a:rPr>
              <a:t>自分でわざわざ探しに行かなくても</a:t>
            </a:r>
            <a:br>
              <a:rPr lang="en-US" altLang="ja-JP" sz="800" b="1" spc="50" dirty="0">
                <a:solidFill>
                  <a:schemeClr val="tx1">
                    <a:lumMod val="65000"/>
                    <a:lumOff val="35000"/>
                  </a:schemeClr>
                </a:solidFill>
                <a:latin typeface="+mn-ea"/>
                <a:cs typeface="Arial Unicode MS"/>
              </a:rPr>
            </a:br>
            <a:r>
              <a:rPr lang="ja-JP" altLang="en-US" sz="800" b="1" spc="50" dirty="0">
                <a:solidFill>
                  <a:schemeClr val="tx1">
                    <a:lumMod val="65000"/>
                    <a:lumOff val="35000"/>
                  </a:schemeClr>
                </a:solidFill>
                <a:latin typeface="+mn-ea"/>
                <a:cs typeface="Arial Unicode MS"/>
              </a:rPr>
              <a:t>重要なニュース</a:t>
            </a:r>
            <a:r>
              <a:rPr lang="en-US" altLang="ja-JP" sz="800" b="1" spc="50" dirty="0">
                <a:solidFill>
                  <a:schemeClr val="tx1">
                    <a:lumMod val="65000"/>
                    <a:lumOff val="35000"/>
                  </a:schemeClr>
                </a:solidFill>
                <a:latin typeface="+mn-ea"/>
                <a:cs typeface="Arial Unicode MS"/>
              </a:rPr>
              <a:t>/</a:t>
            </a:r>
            <a:r>
              <a:rPr lang="ja-JP" altLang="en-US" sz="800" b="1" spc="50" dirty="0">
                <a:solidFill>
                  <a:schemeClr val="tx1">
                    <a:lumMod val="65000"/>
                    <a:lumOff val="35000"/>
                  </a:schemeClr>
                </a:solidFill>
                <a:latin typeface="+mn-ea"/>
                <a:cs typeface="Arial Unicode MS"/>
              </a:rPr>
              <a:t>情報が見られる</a:t>
            </a:r>
            <a:endParaRPr kumimoji="1" sz="800" b="1" u="none" strike="noStrike" kern="1200" cap="none" spc="0" normalizeH="0" baseline="0" noProof="0" dirty="0">
              <a:ln>
                <a:noFill/>
              </a:ln>
              <a:solidFill>
                <a:schemeClr val="tx1">
                  <a:lumMod val="65000"/>
                  <a:lumOff val="35000"/>
                </a:schemeClr>
              </a:solidFill>
              <a:effectLst/>
              <a:uLnTx/>
              <a:uFillTx/>
              <a:latin typeface="+mn-ea"/>
              <a:cs typeface="Arial Unicode MS"/>
            </a:endParaRPr>
          </a:p>
        </p:txBody>
      </p:sp>
      <p:sp>
        <p:nvSpPr>
          <p:cNvPr id="30" name="object 7">
            <a:extLst>
              <a:ext uri="{FF2B5EF4-FFF2-40B4-BE49-F238E27FC236}">
                <a16:creationId xmlns:a16="http://schemas.microsoft.com/office/drawing/2014/main" id="{B208F1C9-29A0-D8D7-8412-1F2F44E87973}"/>
              </a:ext>
            </a:extLst>
          </p:cNvPr>
          <p:cNvSpPr txBox="1"/>
          <p:nvPr/>
        </p:nvSpPr>
        <p:spPr>
          <a:xfrm>
            <a:off x="6451916" y="5692737"/>
            <a:ext cx="3012064" cy="259045"/>
          </a:xfrm>
          <a:prstGeom prst="rect">
            <a:avLst/>
          </a:prstGeom>
        </p:spPr>
        <p:txBody>
          <a:bodyPr vert="horz" wrap="square" lIns="0" tIns="12700" rIns="0" bIns="0" rtlCol="0">
            <a:spAutoFit/>
          </a:bodyPr>
          <a:lstStyle/>
          <a:p>
            <a:pPr marL="12700" lvl="0">
              <a:spcBef>
                <a:spcPts val="100"/>
              </a:spcBef>
              <a:defRPr/>
            </a:pPr>
            <a:r>
              <a:rPr lang="ja-JP" altLang="en-US" sz="800" b="1" spc="50" dirty="0">
                <a:solidFill>
                  <a:schemeClr val="tx1">
                    <a:lumMod val="65000"/>
                    <a:lumOff val="35000"/>
                  </a:schemeClr>
                </a:solidFill>
                <a:latin typeface="+mn-ea"/>
                <a:cs typeface="Arial Unicode MS"/>
              </a:rPr>
              <a:t>短い時間でも</a:t>
            </a:r>
            <a:br>
              <a:rPr lang="en-US" altLang="ja-JP" sz="800" b="1" spc="50" dirty="0">
                <a:solidFill>
                  <a:schemeClr val="tx1">
                    <a:lumMod val="65000"/>
                    <a:lumOff val="35000"/>
                  </a:schemeClr>
                </a:solidFill>
                <a:latin typeface="+mn-ea"/>
                <a:cs typeface="Arial Unicode MS"/>
              </a:rPr>
            </a:br>
            <a:r>
              <a:rPr lang="ja-JP" altLang="en-US" sz="800" b="1" spc="50" dirty="0">
                <a:solidFill>
                  <a:schemeClr val="tx1">
                    <a:lumMod val="65000"/>
                    <a:lumOff val="35000"/>
                  </a:schemeClr>
                </a:solidFill>
                <a:latin typeface="+mn-ea"/>
                <a:cs typeface="Arial Unicode MS"/>
              </a:rPr>
              <a:t>重要なニュース</a:t>
            </a:r>
            <a:r>
              <a:rPr lang="en-US" altLang="ja-JP" sz="800" b="1" spc="50" dirty="0">
                <a:solidFill>
                  <a:schemeClr val="tx1">
                    <a:lumMod val="65000"/>
                    <a:lumOff val="35000"/>
                  </a:schemeClr>
                </a:solidFill>
                <a:latin typeface="+mn-ea"/>
                <a:cs typeface="Arial Unicode MS"/>
              </a:rPr>
              <a:t>/</a:t>
            </a:r>
            <a:r>
              <a:rPr lang="ja-JP" altLang="en-US" sz="800" b="1" spc="50" dirty="0">
                <a:solidFill>
                  <a:schemeClr val="tx1">
                    <a:lumMod val="65000"/>
                    <a:lumOff val="35000"/>
                  </a:schemeClr>
                </a:solidFill>
                <a:latin typeface="+mn-ea"/>
                <a:cs typeface="Arial Unicode MS"/>
              </a:rPr>
              <a:t>情報をカバーできる</a:t>
            </a:r>
            <a:endParaRPr kumimoji="1" sz="800" b="1" u="none" strike="noStrike" kern="1200" cap="none" spc="0" normalizeH="0" baseline="0" noProof="0" dirty="0">
              <a:ln>
                <a:noFill/>
              </a:ln>
              <a:solidFill>
                <a:schemeClr val="tx1">
                  <a:lumMod val="65000"/>
                  <a:lumOff val="35000"/>
                </a:schemeClr>
              </a:solidFill>
              <a:effectLst/>
              <a:uLnTx/>
              <a:uFillTx/>
              <a:latin typeface="+mn-ea"/>
              <a:cs typeface="Arial Unicode MS"/>
            </a:endParaRPr>
          </a:p>
        </p:txBody>
      </p:sp>
      <p:sp>
        <p:nvSpPr>
          <p:cNvPr id="31" name="object 17">
            <a:extLst>
              <a:ext uri="{FF2B5EF4-FFF2-40B4-BE49-F238E27FC236}">
                <a16:creationId xmlns:a16="http://schemas.microsoft.com/office/drawing/2014/main" id="{9F0C677F-AC0A-0633-16CB-151D7F45DE1D}"/>
              </a:ext>
            </a:extLst>
          </p:cNvPr>
          <p:cNvSpPr/>
          <p:nvPr/>
        </p:nvSpPr>
        <p:spPr>
          <a:xfrm>
            <a:off x="8295306" y="4603407"/>
            <a:ext cx="1939478" cy="226881"/>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B800"/>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32" name="object 17">
            <a:extLst>
              <a:ext uri="{FF2B5EF4-FFF2-40B4-BE49-F238E27FC236}">
                <a16:creationId xmlns:a16="http://schemas.microsoft.com/office/drawing/2014/main" id="{044F53F2-9909-C4EB-B1DA-7BD7733FC355}"/>
              </a:ext>
            </a:extLst>
          </p:cNvPr>
          <p:cNvSpPr/>
          <p:nvPr/>
        </p:nvSpPr>
        <p:spPr>
          <a:xfrm>
            <a:off x="8295306" y="4972047"/>
            <a:ext cx="1738615" cy="226881"/>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B800"/>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33" name="object 17">
            <a:extLst>
              <a:ext uri="{FF2B5EF4-FFF2-40B4-BE49-F238E27FC236}">
                <a16:creationId xmlns:a16="http://schemas.microsoft.com/office/drawing/2014/main" id="{CB1282BF-0A93-9023-FC1C-CF948098BC75}"/>
              </a:ext>
            </a:extLst>
          </p:cNvPr>
          <p:cNvSpPr/>
          <p:nvPr/>
        </p:nvSpPr>
        <p:spPr>
          <a:xfrm>
            <a:off x="8295306" y="5340687"/>
            <a:ext cx="1534459" cy="226881"/>
          </a:xfrm>
          <a:custGeom>
            <a:avLst/>
            <a:gdLst/>
            <a:ahLst/>
            <a:cxnLst/>
            <a:rect l="l" t="t" r="r" b="b"/>
            <a:pathLst>
              <a:path w="5387340" h="381000">
                <a:moveTo>
                  <a:pt x="5387009" y="381000"/>
                </a:moveTo>
                <a:lnTo>
                  <a:pt x="0" y="381000"/>
                </a:lnTo>
                <a:lnTo>
                  <a:pt x="0" y="0"/>
                </a:lnTo>
                <a:lnTo>
                  <a:pt x="5387009" y="0"/>
                </a:lnTo>
                <a:lnTo>
                  <a:pt x="5387009" y="381000"/>
                </a:lnTo>
                <a:close/>
              </a:path>
            </a:pathLst>
          </a:custGeom>
          <a:solidFill>
            <a:srgbClr val="00B800"/>
          </a:solidFill>
        </p:spPr>
        <p:txBody>
          <a:bodyPr wrap="square" lIns="0" tIns="0" rIns="0" bIns="0" rtlCol="0"/>
          <a:lstStyle/>
          <a:p>
            <a:endParaRPr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34" name="object 3">
            <a:extLst>
              <a:ext uri="{FF2B5EF4-FFF2-40B4-BE49-F238E27FC236}">
                <a16:creationId xmlns:a16="http://schemas.microsoft.com/office/drawing/2014/main" id="{0CD20E3D-FD4A-C289-0B8B-3873588A64F4}"/>
              </a:ext>
            </a:extLst>
          </p:cNvPr>
          <p:cNvSpPr txBox="1"/>
          <p:nvPr/>
        </p:nvSpPr>
        <p:spPr>
          <a:xfrm>
            <a:off x="6351253" y="6446935"/>
            <a:ext cx="5840747" cy="252211"/>
          </a:xfrm>
          <a:prstGeom prst="rect">
            <a:avLst/>
          </a:prstGeom>
        </p:spPr>
        <p:txBody>
          <a:bodyPr vert="horz" wrap="square" lIns="0" tIns="36412" rIns="0" bIns="0" rtlCol="0">
            <a:spAutoFit/>
          </a:bodyPr>
          <a:lstStyle/>
          <a:p>
            <a:pPr marL="12700" lvl="0">
              <a:spcBef>
                <a:spcPts val="190"/>
              </a:spcBef>
              <a:defRPr/>
            </a:pPr>
            <a:r>
              <a:rPr lang="en-US" altLang="ja-JP" sz="700" dirty="0">
                <a:solidFill>
                  <a:srgbClr val="999999"/>
                </a:solidFill>
                <a:latin typeface="メイリオ" panose="020B0604030504040204" pitchFamily="50" charset="-128"/>
                <a:ea typeface="メイリオ" panose="020B0604030504040204" pitchFamily="50" charset="-128"/>
                <a:cs typeface="Arial Unicode MS"/>
              </a:rPr>
              <a:t>※</a:t>
            </a:r>
            <a:r>
              <a:rPr lang="ja-JP" altLang="en-US" sz="700" spc="90" dirty="0">
                <a:solidFill>
                  <a:srgbClr val="999999"/>
                </a:solidFill>
                <a:latin typeface="メイリオ" panose="020B0604030504040204" pitchFamily="50" charset="-128"/>
                <a:ea typeface="メイリオ" panose="020B0604030504040204" pitchFamily="50" charset="-128"/>
                <a:cs typeface="Arial Unicode MS"/>
              </a:rPr>
              <a:t> </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出</a:t>
            </a:r>
            <a:r>
              <a:rPr lang="ja-JP" altLang="en-US" sz="700" spc="-140" dirty="0">
                <a:solidFill>
                  <a:srgbClr val="999999"/>
                </a:solidFill>
                <a:latin typeface="メイリオ" panose="020B0604030504040204" pitchFamily="50" charset="-128"/>
                <a:ea typeface="メイリオ" panose="020B0604030504040204" pitchFamily="50" charset="-128"/>
                <a:cs typeface="Arial Unicode MS"/>
              </a:rPr>
              <a:t>典</a:t>
            </a:r>
            <a:r>
              <a:rPr lang="ja-JP" altLang="en-US" sz="700" spc="-180" dirty="0">
                <a:solidFill>
                  <a:srgbClr val="999999"/>
                </a:solidFill>
                <a:latin typeface="メイリオ" panose="020B0604030504040204" pitchFamily="50" charset="-128"/>
                <a:ea typeface="メイリオ" panose="020B0604030504040204" pitchFamily="50" charset="-128"/>
                <a:cs typeface="Arial Unicode MS"/>
              </a:rPr>
              <a:t>：</a:t>
            </a:r>
            <a:r>
              <a:rPr lang="ja-JP" altLang="en-US" sz="700" spc="-70" dirty="0">
                <a:solidFill>
                  <a:srgbClr val="999999"/>
                </a:solidFill>
                <a:latin typeface="メイリオ" panose="020B0604030504040204" pitchFamily="50" charset="-128"/>
                <a:ea typeface="メイリオ" panose="020B0604030504040204" pitchFamily="50" charset="-128"/>
                <a:cs typeface="Arial Unicode MS"/>
              </a:rPr>
              <a:t>スマートアンサー</a:t>
            </a:r>
            <a:r>
              <a:rPr lang="ja-JP" altLang="en-US" sz="700" spc="25" dirty="0">
                <a:solidFill>
                  <a:srgbClr val="999999"/>
                </a:solidFill>
                <a:latin typeface="メイリオ" panose="020B0604030504040204" pitchFamily="50" charset="-128"/>
                <a:ea typeface="メイリオ" panose="020B0604030504040204" pitchFamily="50" charset="-128"/>
                <a:cs typeface="Arial Unicode MS"/>
              </a:rPr>
              <a:t>調</a:t>
            </a:r>
            <a:r>
              <a:rPr lang="ja-JP" altLang="en-US" sz="700" spc="-315" dirty="0">
                <a:solidFill>
                  <a:srgbClr val="999999"/>
                </a:solidFill>
                <a:latin typeface="メイリオ" panose="020B0604030504040204" pitchFamily="50" charset="-128"/>
                <a:ea typeface="メイリオ" panose="020B0604030504040204" pitchFamily="50" charset="-128"/>
                <a:cs typeface="Arial Unicode MS"/>
              </a:rPr>
              <a:t>査</a:t>
            </a:r>
            <a:r>
              <a:rPr lang="ja-JP" altLang="en-US" sz="700" spc="75" dirty="0">
                <a:solidFill>
                  <a:srgbClr val="999999"/>
                </a:solidFill>
                <a:latin typeface="メイリオ" panose="020B0604030504040204" pitchFamily="50" charset="-128"/>
                <a:ea typeface="メイリオ" panose="020B0604030504040204" pitchFamily="50" charset="-128"/>
                <a:cs typeface="Arial Unicode MS"/>
              </a:rPr>
              <a:t>（</a:t>
            </a:r>
            <a:r>
              <a:rPr lang="en-US" altLang="ja-JP" sz="700" spc="75" dirty="0">
                <a:solidFill>
                  <a:srgbClr val="999999"/>
                </a:solidFill>
                <a:latin typeface="メイリオ" panose="020B0604030504040204" pitchFamily="50" charset="-128"/>
                <a:ea typeface="メイリオ" panose="020B0604030504040204" pitchFamily="50" charset="-128"/>
                <a:cs typeface="Arial Unicode MS"/>
              </a:rPr>
              <a:t>2021</a:t>
            </a:r>
            <a:r>
              <a:rPr lang="ja-JP" altLang="en-US" sz="700" spc="100" dirty="0">
                <a:solidFill>
                  <a:srgbClr val="999999"/>
                </a:solidFill>
                <a:latin typeface="メイリオ" panose="020B0604030504040204" pitchFamily="50" charset="-128"/>
                <a:ea typeface="メイリオ" panose="020B0604030504040204" pitchFamily="50" charset="-128"/>
                <a:cs typeface="Arial Unicode MS"/>
              </a:rPr>
              <a:t>年</a:t>
            </a:r>
            <a:r>
              <a:rPr lang="en-US" altLang="ja-JP" sz="700" spc="35" dirty="0">
                <a:solidFill>
                  <a:srgbClr val="999999"/>
                </a:solidFill>
                <a:latin typeface="メイリオ" panose="020B0604030504040204" pitchFamily="50" charset="-128"/>
                <a:ea typeface="メイリオ" panose="020B0604030504040204" pitchFamily="50" charset="-128"/>
                <a:cs typeface="Arial Unicode MS"/>
              </a:rPr>
              <a:t>10</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月</a:t>
            </a:r>
            <a:r>
              <a:rPr lang="ja-JP" altLang="en-US" sz="700" spc="80" dirty="0">
                <a:solidFill>
                  <a:srgbClr val="999999"/>
                </a:solidFill>
                <a:latin typeface="メイリオ" panose="020B0604030504040204" pitchFamily="50" charset="-128"/>
                <a:ea typeface="メイリオ" panose="020B0604030504040204" pitchFamily="50" charset="-128"/>
                <a:cs typeface="Arial Unicode MS"/>
              </a:rPr>
              <a:t>実施</a:t>
            </a:r>
            <a:r>
              <a:rPr lang="en-US" altLang="ja-JP" sz="700" spc="40" dirty="0">
                <a:solidFill>
                  <a:srgbClr val="999999"/>
                </a:solidFill>
                <a:latin typeface="メイリオ" panose="020B0604030504040204" pitchFamily="50" charset="-128"/>
                <a:ea typeface="メイリオ" panose="020B0604030504040204" pitchFamily="50" charset="-128"/>
                <a:cs typeface="Arial Unicode MS"/>
              </a:rPr>
              <a:t>/</a:t>
            </a:r>
            <a:r>
              <a:rPr lang="ja-JP" altLang="en-US" sz="700" spc="80" dirty="0">
                <a:solidFill>
                  <a:srgbClr val="999999"/>
                </a:solidFill>
                <a:latin typeface="メイリオ" panose="020B0604030504040204" pitchFamily="50" charset="-128"/>
                <a:ea typeface="メイリオ" panose="020B0604030504040204" pitchFamily="50" charset="-128"/>
                <a:cs typeface="Arial Unicode MS"/>
              </a:rPr>
              <a:t>全国</a:t>
            </a:r>
            <a: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t>15~59</a:t>
            </a:r>
            <a:r>
              <a:rPr lang="ja-JP" altLang="en-US" sz="700" spc="55" dirty="0">
                <a:solidFill>
                  <a:srgbClr val="999999"/>
                </a:solidFill>
                <a:latin typeface="メイリオ" panose="020B0604030504040204" pitchFamily="50" charset="-128"/>
                <a:ea typeface="メイリオ" panose="020B0604030504040204" pitchFamily="50" charset="-128"/>
                <a:cs typeface="Arial Unicode MS"/>
              </a:rPr>
              <a:t>歳</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の</a:t>
            </a:r>
            <a:r>
              <a:rPr lang="ja-JP" altLang="en-US" sz="700" dirty="0">
                <a:solidFill>
                  <a:srgbClr val="999999"/>
                </a:solidFill>
                <a:latin typeface="メイリオ" panose="020B0604030504040204" pitchFamily="50" charset="-128"/>
                <a:ea typeface="メイリオ" panose="020B0604030504040204" pitchFamily="50" charset="-128"/>
                <a:cs typeface="Arial Unicode MS"/>
              </a:rPr>
              <a:t>男女</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を</a:t>
            </a:r>
            <a:r>
              <a:rPr lang="ja-JP" altLang="en-US" sz="700" spc="25" dirty="0">
                <a:solidFill>
                  <a:srgbClr val="999999"/>
                </a:solidFill>
                <a:latin typeface="メイリオ" panose="020B0604030504040204" pitchFamily="50" charset="-128"/>
                <a:ea typeface="メイリオ" panose="020B0604030504040204" pitchFamily="50" charset="-128"/>
                <a:cs typeface="Arial Unicode MS"/>
              </a:rPr>
              <a:t>対</a:t>
            </a:r>
            <a:r>
              <a:rPr lang="ja-JP" altLang="en-US" sz="700" dirty="0">
                <a:solidFill>
                  <a:srgbClr val="999999"/>
                </a:solidFill>
                <a:latin typeface="メイリオ" panose="020B0604030504040204" pitchFamily="50" charset="-128"/>
                <a:ea typeface="メイリオ" panose="020B0604030504040204" pitchFamily="50" charset="-128"/>
                <a:cs typeface="Arial Unicode MS"/>
              </a:rPr>
              <a:t>象</a:t>
            </a:r>
            <a:r>
              <a:rPr lang="ja-JP" altLang="en-US" sz="700" spc="114" dirty="0">
                <a:solidFill>
                  <a:srgbClr val="999999"/>
                </a:solidFill>
                <a:latin typeface="メイリオ" panose="020B0604030504040204" pitchFamily="50" charset="-128"/>
                <a:ea typeface="メイリオ" panose="020B0604030504040204" pitchFamily="50" charset="-128"/>
                <a:cs typeface="Arial Unicode MS"/>
              </a:rPr>
              <a:t> </a:t>
            </a:r>
            <a:r>
              <a:rPr lang="ja-JP" altLang="en-US" sz="700" spc="-40" dirty="0">
                <a:solidFill>
                  <a:srgbClr val="999999"/>
                </a:solidFill>
                <a:latin typeface="メイリオ" panose="020B0604030504040204" pitchFamily="50" charset="-128"/>
                <a:ea typeface="メイリオ" panose="020B0604030504040204" pitchFamily="50" charset="-128"/>
                <a:cs typeface="Arial Unicode MS"/>
              </a:rPr>
              <a:t>サ</a:t>
            </a:r>
            <a:r>
              <a:rPr lang="ja-JP" altLang="en-US" sz="700" spc="-50" dirty="0">
                <a:solidFill>
                  <a:srgbClr val="999999"/>
                </a:solidFill>
                <a:latin typeface="メイリオ" panose="020B0604030504040204" pitchFamily="50" charset="-128"/>
                <a:ea typeface="メイリオ" panose="020B0604030504040204" pitchFamily="50" charset="-128"/>
                <a:cs typeface="Arial Unicode MS"/>
              </a:rPr>
              <a:t>ン</a:t>
            </a:r>
            <a:r>
              <a:rPr lang="ja-JP" altLang="en-US" sz="700" spc="-35" dirty="0">
                <a:solidFill>
                  <a:srgbClr val="999999"/>
                </a:solidFill>
                <a:latin typeface="メイリオ" panose="020B0604030504040204" pitchFamily="50" charset="-128"/>
                <a:ea typeface="メイリオ" panose="020B0604030504040204" pitchFamily="50" charset="-128"/>
                <a:cs typeface="Arial Unicode MS"/>
              </a:rPr>
              <a:t>プ</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ル</a:t>
            </a:r>
            <a:r>
              <a:rPr lang="ja-JP" altLang="en-US" sz="700" spc="80" dirty="0">
                <a:solidFill>
                  <a:srgbClr val="999999"/>
                </a:solidFill>
                <a:latin typeface="メイリオ" panose="020B0604030504040204" pitchFamily="50" charset="-128"/>
                <a:ea typeface="メイリオ" panose="020B0604030504040204" pitchFamily="50" charset="-128"/>
                <a:cs typeface="Arial Unicode MS"/>
              </a:rPr>
              <a:t>数</a:t>
            </a:r>
            <a: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t>213</a:t>
            </a:r>
            <a:r>
              <a:rPr lang="ja-JP" altLang="en-US" sz="700" spc="55" dirty="0">
                <a:solidFill>
                  <a:srgbClr val="999999"/>
                </a:solidFill>
                <a:latin typeface="メイリオ" panose="020B0604030504040204" pitchFamily="50" charset="-128"/>
                <a:ea typeface="メイリオ" panose="020B0604030504040204" pitchFamily="50" charset="-128"/>
                <a:cs typeface="Arial Unicode MS"/>
              </a:rPr>
              <a:t>）</a:t>
            </a:r>
            <a:b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br>
            <a:endParaRPr lang="ja-JP" altLang="en-US" sz="700" dirty="0">
              <a:solidFill>
                <a:srgbClr val="999999"/>
              </a:solidFill>
              <a:latin typeface="メイリオ" panose="020B0604030504040204" pitchFamily="50" charset="-128"/>
              <a:ea typeface="メイリオ" panose="020B0604030504040204" pitchFamily="50" charset="-128"/>
              <a:cs typeface="Arial Unicode MS"/>
            </a:endParaRPr>
          </a:p>
        </p:txBody>
      </p:sp>
      <p:sp>
        <p:nvSpPr>
          <p:cNvPr id="35" name="テキスト ボックス 34">
            <a:extLst>
              <a:ext uri="{FF2B5EF4-FFF2-40B4-BE49-F238E27FC236}">
                <a16:creationId xmlns:a16="http://schemas.microsoft.com/office/drawing/2014/main" id="{6E4B0FD5-B6CA-4204-6BF6-9F39592A4B16}"/>
              </a:ext>
            </a:extLst>
          </p:cNvPr>
          <p:cNvSpPr txBox="1"/>
          <p:nvPr/>
        </p:nvSpPr>
        <p:spPr>
          <a:xfrm>
            <a:off x="6313599" y="2722284"/>
            <a:ext cx="5532782" cy="584775"/>
          </a:xfrm>
          <a:prstGeom prst="rect">
            <a:avLst/>
          </a:prstGeom>
          <a:noFill/>
        </p:spPr>
        <p:txBody>
          <a:bodyPr wrap="square" rtlCol="0">
            <a:spAutoFit/>
          </a:bodyPr>
          <a:lstStyle/>
          <a:p>
            <a:pPr algn="ctr"/>
            <a:r>
              <a:rPr lang="ja-JP" altLang="en-US" sz="1600" dirty="0">
                <a:solidFill>
                  <a:schemeClr val="tx1">
                    <a:lumMod val="65000"/>
                    <a:lumOff val="35000"/>
                  </a:schemeClr>
                </a:solidFill>
              </a:rPr>
              <a:t>世の中ゴトへの関心が高く</a:t>
            </a:r>
            <a:endParaRPr lang="en-US" altLang="ja-JP" sz="1600" dirty="0">
              <a:solidFill>
                <a:schemeClr val="tx1">
                  <a:lumMod val="65000"/>
                  <a:lumOff val="35000"/>
                </a:schemeClr>
              </a:solidFill>
            </a:endParaRPr>
          </a:p>
          <a:p>
            <a:pPr algn="ctr"/>
            <a:r>
              <a:rPr lang="ja-JP" altLang="en-US" sz="1600" dirty="0">
                <a:solidFill>
                  <a:schemeClr val="tx1">
                    <a:lumMod val="65000"/>
                    <a:lumOff val="35000"/>
                  </a:schemeClr>
                </a:solidFill>
              </a:rPr>
              <a:t>話題性のあるニュースを気軽に読むユーザーが多い</a:t>
            </a:r>
            <a:endParaRPr lang="en-US" altLang="ja-JP" sz="1600" dirty="0">
              <a:solidFill>
                <a:schemeClr val="tx1">
                  <a:lumMod val="65000"/>
                  <a:lumOff val="35000"/>
                </a:schemeClr>
              </a:solidFill>
            </a:endParaRPr>
          </a:p>
        </p:txBody>
      </p:sp>
      <p:sp>
        <p:nvSpPr>
          <p:cNvPr id="38" name="正方形/長方形 37">
            <a:extLst>
              <a:ext uri="{FF2B5EF4-FFF2-40B4-BE49-F238E27FC236}">
                <a16:creationId xmlns:a16="http://schemas.microsoft.com/office/drawing/2014/main" id="{8E8A78EB-431D-1337-4016-99C547EC0019}"/>
              </a:ext>
            </a:extLst>
          </p:cNvPr>
          <p:cNvSpPr>
            <a:spLocks noChangeArrowheads="1"/>
          </p:cNvSpPr>
          <p:nvPr/>
        </p:nvSpPr>
        <p:spPr bwMode="auto">
          <a:xfrm>
            <a:off x="384968" y="6444953"/>
            <a:ext cx="4204284" cy="307777"/>
          </a:xfrm>
          <a:prstGeom prst="rect">
            <a:avLst/>
          </a:prstGeom>
          <a:noFill/>
          <a:ln w="9525">
            <a:noFill/>
            <a:miter lim="800000"/>
            <a:headEnd/>
            <a:tailEnd/>
          </a:ln>
        </p:spPr>
        <p:txBody>
          <a:bodyPr wrap="square">
            <a:spAutoFit/>
          </a:bodyPr>
          <a:lstStyle/>
          <a:p>
            <a:r>
              <a:rPr lang="en-US" altLang="ja-JP" sz="700" dirty="0">
                <a:solidFill>
                  <a:schemeClr val="bg1">
                    <a:lumMod val="65000"/>
                  </a:schemeClr>
                </a:solidFill>
                <a:latin typeface="メイリオ" panose="020B0604030504040204" pitchFamily="50" charset="-128"/>
                <a:ea typeface="メイリオ" panose="020B0604030504040204" pitchFamily="50" charset="-128"/>
              </a:rPr>
              <a:t>※Source: Yahoo! JAPAN </a:t>
            </a:r>
            <a:r>
              <a:rPr lang="ja-JP" altLang="en-US" sz="700" dirty="0">
                <a:solidFill>
                  <a:schemeClr val="bg1">
                    <a:lumMod val="65000"/>
                  </a:schemeClr>
                </a:solidFill>
                <a:latin typeface="メイリオ" panose="020B0604030504040204" pitchFamily="50" charset="-128"/>
                <a:ea typeface="メイリオ" panose="020B0604030504040204" pitchFamily="50" charset="-128"/>
              </a:rPr>
              <a:t>自社調査 </a:t>
            </a:r>
            <a:r>
              <a:rPr lang="zh-TW" altLang="en-US" sz="700" dirty="0">
                <a:solidFill>
                  <a:schemeClr val="bg1">
                    <a:lumMod val="65000"/>
                  </a:schemeClr>
                </a:solidFill>
                <a:latin typeface="メイリオ" panose="020B0604030504040204" pitchFamily="50" charset="-128"/>
                <a:ea typeface="メイリオ" panose="020B0604030504040204" pitchFamily="50" charset="-128"/>
              </a:rPr>
              <a:t>東京</a:t>
            </a:r>
            <a:r>
              <a:rPr lang="en-US" altLang="zh-TW" sz="700" dirty="0">
                <a:solidFill>
                  <a:schemeClr val="bg1">
                    <a:lumMod val="65000"/>
                  </a:schemeClr>
                </a:solidFill>
                <a:latin typeface="メイリオ" panose="020B0604030504040204" pitchFamily="50" charset="-128"/>
                <a:ea typeface="メイリオ" panose="020B0604030504040204" pitchFamily="50" charset="-128"/>
              </a:rPr>
              <a:t>2020</a:t>
            </a:r>
            <a:r>
              <a:rPr lang="zh-TW" altLang="en-US" sz="700" dirty="0">
                <a:solidFill>
                  <a:schemeClr val="bg1">
                    <a:lumMod val="65000"/>
                  </a:schemeClr>
                </a:solidFill>
                <a:latin typeface="メイリオ" panose="020B0604030504040204" pitchFamily="50" charset="-128"/>
                <a:ea typeface="メイリオ" panose="020B0604030504040204" pitchFamily="50" charset="-128"/>
              </a:rPr>
              <a:t>報道特集</a:t>
            </a:r>
            <a:r>
              <a:rPr lang="ja-JP" altLang="en-US" sz="700" dirty="0">
                <a:solidFill>
                  <a:schemeClr val="bg1">
                    <a:lumMod val="65000"/>
                  </a:schemeClr>
                </a:solidFill>
                <a:latin typeface="メイリオ" panose="020B0604030504040204" pitchFamily="50" charset="-128"/>
                <a:ea typeface="メイリオ" panose="020B0604030504040204" pitchFamily="50" charset="-128"/>
              </a:rPr>
              <a:t>閲覧者を対象にアンケート</a:t>
            </a:r>
            <a:endParaRPr lang="en-US" altLang="ja-JP" sz="700" dirty="0">
              <a:solidFill>
                <a:schemeClr val="bg1">
                  <a:lumMod val="65000"/>
                </a:schemeClr>
              </a:solidFill>
              <a:latin typeface="メイリオ" panose="020B0604030504040204" pitchFamily="50" charset="-128"/>
              <a:ea typeface="メイリオ" panose="020B0604030504040204" pitchFamily="50" charset="-128"/>
            </a:endParaRPr>
          </a:p>
          <a:p>
            <a:r>
              <a:rPr lang="ja-JP" altLang="en-US" sz="700" dirty="0">
                <a:solidFill>
                  <a:schemeClr val="bg1">
                    <a:lumMod val="65000"/>
                  </a:schemeClr>
                </a:solidFill>
                <a:latin typeface="メイリオ" panose="020B0604030504040204" pitchFamily="50" charset="-128"/>
                <a:ea typeface="メイリオ" panose="020B0604030504040204" pitchFamily="50" charset="-128"/>
              </a:rPr>
              <a:t>   調査時期：</a:t>
            </a:r>
            <a:r>
              <a:rPr lang="en-US" altLang="ja-JP" sz="700" dirty="0">
                <a:solidFill>
                  <a:schemeClr val="bg1">
                    <a:lumMod val="65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65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65000"/>
                  </a:schemeClr>
                </a:solidFill>
                <a:latin typeface="メイリオ" panose="020B0604030504040204" pitchFamily="50" charset="-128"/>
                <a:ea typeface="メイリオ" panose="020B0604030504040204" pitchFamily="50" charset="-128"/>
              </a:rPr>
              <a:t>8</a:t>
            </a:r>
            <a:r>
              <a:rPr lang="ja-JP" altLang="en-US" sz="700" dirty="0">
                <a:solidFill>
                  <a:schemeClr val="bg1">
                    <a:lumMod val="65000"/>
                  </a:schemeClr>
                </a:solidFill>
                <a:latin typeface="メイリオ" panose="020B0604030504040204" pitchFamily="50" charset="-128"/>
                <a:ea typeface="メイリオ" panose="020B0604030504040204" pitchFamily="50" charset="-128"/>
              </a:rPr>
              <a:t>月 </a:t>
            </a:r>
            <a:r>
              <a:rPr lang="en-US" altLang="ja-JP" sz="700" dirty="0">
                <a:solidFill>
                  <a:schemeClr val="bg1">
                    <a:lumMod val="65000"/>
                  </a:schemeClr>
                </a:solidFill>
                <a:latin typeface="メイリオ" panose="020B0604030504040204" pitchFamily="50" charset="-128"/>
                <a:ea typeface="メイリオ" panose="020B0604030504040204" pitchFamily="50" charset="-128"/>
              </a:rPr>
              <a:t>(n</a:t>
            </a:r>
            <a:r>
              <a:rPr lang="ja-JP" altLang="en-US" sz="700" dirty="0">
                <a:solidFill>
                  <a:schemeClr val="bg1">
                    <a:lumMod val="65000"/>
                  </a:schemeClr>
                </a:solidFill>
                <a:latin typeface="メイリオ" panose="020B0604030504040204" pitchFamily="50" charset="-128"/>
                <a:ea typeface="メイリオ" panose="020B0604030504040204" pitchFamily="50" charset="-128"/>
              </a:rPr>
              <a:t>＝</a:t>
            </a:r>
            <a:r>
              <a:rPr lang="en-US" altLang="ja-JP" sz="700" dirty="0">
                <a:solidFill>
                  <a:schemeClr val="bg1">
                    <a:lumMod val="65000"/>
                  </a:schemeClr>
                </a:solidFill>
                <a:latin typeface="メイリオ" panose="020B0604030504040204" pitchFamily="50" charset="-128"/>
                <a:ea typeface="メイリオ" panose="020B0604030504040204" pitchFamily="50" charset="-128"/>
              </a:rPr>
              <a:t>548</a:t>
            </a:r>
            <a:r>
              <a:rPr lang="ja-JP" altLang="en-US" sz="700" dirty="0">
                <a:solidFill>
                  <a:schemeClr val="bg1">
                    <a:lumMod val="65000"/>
                  </a:schemeClr>
                </a:solidFill>
                <a:latin typeface="メイリオ" panose="020B0604030504040204" pitchFamily="50" charset="-128"/>
                <a:ea typeface="メイリオ" panose="020B0604030504040204" pitchFamily="50" charset="-128"/>
              </a:rPr>
              <a:t>人</a:t>
            </a:r>
            <a:r>
              <a:rPr lang="en-US" altLang="ja-JP" sz="700" dirty="0">
                <a:solidFill>
                  <a:schemeClr val="bg1">
                    <a:lumMod val="65000"/>
                  </a:schemeClr>
                </a:solidFill>
                <a:latin typeface="メイリオ" panose="020B0604030504040204" pitchFamily="50" charset="-128"/>
                <a:ea typeface="メイリオ" panose="020B0604030504040204" pitchFamily="50" charset="-128"/>
              </a:rPr>
              <a:t>)</a:t>
            </a:r>
            <a:endParaRPr lang="ja-JP" altLang="en-US" sz="700" dirty="0">
              <a:solidFill>
                <a:schemeClr val="bg1">
                  <a:lumMod val="65000"/>
                </a:schemeClr>
              </a:solidFill>
              <a:latin typeface="メイリオ" panose="020B0604030504040204" pitchFamily="50" charset="-128"/>
              <a:ea typeface="メイリオ" panose="020B0604030504040204" pitchFamily="50" charset="-128"/>
            </a:endParaRPr>
          </a:p>
        </p:txBody>
      </p:sp>
      <p:sp>
        <p:nvSpPr>
          <p:cNvPr id="42" name="テキスト ボックス 41">
            <a:extLst>
              <a:ext uri="{FF2B5EF4-FFF2-40B4-BE49-F238E27FC236}">
                <a16:creationId xmlns:a16="http://schemas.microsoft.com/office/drawing/2014/main" id="{C69F35AC-5028-8703-BE2F-3E5D5BF35194}"/>
              </a:ext>
            </a:extLst>
          </p:cNvPr>
          <p:cNvSpPr txBox="1"/>
          <p:nvPr/>
        </p:nvSpPr>
        <p:spPr>
          <a:xfrm>
            <a:off x="6823364" y="3542204"/>
            <a:ext cx="4461165" cy="307777"/>
          </a:xfrm>
          <a:prstGeom prst="rect">
            <a:avLst/>
          </a:prstGeom>
          <a:noFill/>
        </p:spPr>
        <p:txBody>
          <a:bodyPr wrap="square">
            <a:spAutoFit/>
          </a:bodyPr>
          <a:lstStyle/>
          <a:p>
            <a:r>
              <a:rPr lang="ja-JP" altLang="en-US" sz="1400" b="1" dirty="0">
                <a:solidFill>
                  <a:schemeClr val="tx1">
                    <a:lumMod val="65000"/>
                    <a:lumOff val="35000"/>
                  </a:schemeClr>
                </a:solidFill>
              </a:rPr>
              <a:t>▼</a:t>
            </a:r>
            <a:r>
              <a:rPr lang="en-US" altLang="ja-JP" sz="1400" b="1" dirty="0">
                <a:solidFill>
                  <a:schemeClr val="tx1">
                    <a:lumMod val="65000"/>
                    <a:lumOff val="35000"/>
                  </a:schemeClr>
                </a:solidFill>
              </a:rPr>
              <a:t>LINE NEWS</a:t>
            </a:r>
            <a:r>
              <a:rPr lang="ja-JP" altLang="en-US" sz="1400" b="1" dirty="0">
                <a:solidFill>
                  <a:schemeClr val="tx1">
                    <a:lumMod val="65000"/>
                    <a:lumOff val="35000"/>
                  </a:schemeClr>
                </a:solidFill>
              </a:rPr>
              <a:t>の</a:t>
            </a:r>
            <a:r>
              <a:rPr lang="en-US" altLang="ja-JP" sz="1400" b="1" dirty="0">
                <a:solidFill>
                  <a:schemeClr val="tx1">
                    <a:lumMod val="65000"/>
                    <a:lumOff val="35000"/>
                  </a:schemeClr>
                </a:solidFill>
              </a:rPr>
              <a:t>LINE</a:t>
            </a:r>
            <a:r>
              <a:rPr lang="ja-JP" altLang="en-US" sz="1400" b="1" dirty="0">
                <a:solidFill>
                  <a:schemeClr val="tx1">
                    <a:lumMod val="65000"/>
                    <a:lumOff val="35000"/>
                  </a:schemeClr>
                </a:solidFill>
              </a:rPr>
              <a:t>公式アカウントに対するイメージ</a:t>
            </a:r>
          </a:p>
        </p:txBody>
      </p:sp>
    </p:spTree>
    <p:extLst>
      <p:ext uri="{BB962C8B-B14F-4D97-AF65-F5344CB8AC3E}">
        <p14:creationId xmlns:p14="http://schemas.microsoft.com/office/powerpoint/2010/main" val="2507152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正方形/長方形 99">
            <a:extLst>
              <a:ext uri="{FF2B5EF4-FFF2-40B4-BE49-F238E27FC236}">
                <a16:creationId xmlns:a16="http://schemas.microsoft.com/office/drawing/2014/main" id="{269B7F73-5303-85F0-DBB3-D22C38CDBE79}"/>
              </a:ext>
            </a:extLst>
          </p:cNvPr>
          <p:cNvSpPr/>
          <p:nvPr/>
        </p:nvSpPr>
        <p:spPr>
          <a:xfrm>
            <a:off x="462061" y="2415871"/>
            <a:ext cx="5514546" cy="4158343"/>
          </a:xfrm>
          <a:prstGeom prst="rect">
            <a:avLst/>
          </a:prstGeom>
          <a:solidFill>
            <a:schemeClr val="accent2"/>
          </a:solidFill>
          <a:ln w="19050">
            <a:noFill/>
          </a:ln>
          <a:effectLst>
            <a:outerShdw blurRad="50800" dist="38100" dir="2700000" algn="tl" rotWithShape="0">
              <a:schemeClr val="accent6">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1" name="正方形/長方形 100">
            <a:extLst>
              <a:ext uri="{FF2B5EF4-FFF2-40B4-BE49-F238E27FC236}">
                <a16:creationId xmlns:a16="http://schemas.microsoft.com/office/drawing/2014/main" id="{A2A628D3-054E-511B-F5FB-D108C359B9EF}"/>
              </a:ext>
            </a:extLst>
          </p:cNvPr>
          <p:cNvSpPr/>
          <p:nvPr/>
        </p:nvSpPr>
        <p:spPr>
          <a:xfrm>
            <a:off x="6185142" y="2429317"/>
            <a:ext cx="5653567" cy="4151085"/>
          </a:xfrm>
          <a:prstGeom prst="rect">
            <a:avLst/>
          </a:prstGeom>
          <a:solidFill>
            <a:srgbClr val="E6FEF0"/>
          </a:solidFill>
          <a:ln w="28575">
            <a:noFill/>
          </a:ln>
          <a:effectLst>
            <a:outerShdw blurRad="50800" dist="38100" dir="2700000" algn="tl" rotWithShape="0">
              <a:srgbClr val="06C75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1">
            <a:extLst>
              <a:ext uri="{FF2B5EF4-FFF2-40B4-BE49-F238E27FC236}">
                <a16:creationId xmlns:a16="http://schemas.microsoft.com/office/drawing/2014/main" id="{E6C49D88-6CD4-BD9D-606A-6B4A1E9C6D9A}"/>
              </a:ext>
            </a:extLst>
          </p:cNvPr>
          <p:cNvSpPr>
            <a:spLocks noGrp="1"/>
          </p:cNvSpPr>
          <p:nvPr>
            <p:ph type="body" sz="quarter" idx="10"/>
          </p:nvPr>
        </p:nvSpPr>
        <p:spPr>
          <a:xfrm>
            <a:off x="479425" y="252000"/>
            <a:ext cx="8640911" cy="335028"/>
          </a:xfrm>
        </p:spPr>
        <p:txBody>
          <a:bodyPr/>
          <a:lstStyle/>
          <a:p>
            <a:r>
              <a:rPr kumimoji="1" lang="en-US" altLang="ja-JP" dirty="0"/>
              <a:t>LY</a:t>
            </a:r>
            <a:r>
              <a:rPr kumimoji="1" lang="ja-JP" altLang="en-US" dirty="0"/>
              <a:t>同時出稿による相乗効果</a:t>
            </a:r>
            <a:r>
              <a:rPr kumimoji="1" lang="en-US" altLang="ja-JP" dirty="0"/>
              <a:t>(</a:t>
            </a:r>
            <a:r>
              <a:rPr kumimoji="1" lang="ja-JP" altLang="en-US" dirty="0"/>
              <a:t>ユーザー属性</a:t>
            </a:r>
            <a:r>
              <a:rPr kumimoji="1" lang="en-US" altLang="ja-JP" dirty="0"/>
              <a:t>)</a:t>
            </a:r>
            <a:endParaRPr kumimoji="1" lang="ja-JP" altLang="en-US" dirty="0"/>
          </a:p>
        </p:txBody>
      </p:sp>
      <p:sp>
        <p:nvSpPr>
          <p:cNvPr id="5" name="テキスト プレースホルダー 2">
            <a:extLst>
              <a:ext uri="{FF2B5EF4-FFF2-40B4-BE49-F238E27FC236}">
                <a16:creationId xmlns:a16="http://schemas.microsoft.com/office/drawing/2014/main" id="{F0D22BD0-C91A-3ECC-4D20-96103A4FDAA7}"/>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報道特集</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スポーツナビ</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では男性や</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40</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代以上のユーザー比率が高いが、</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LINE</a:t>
            </a:r>
            <a:r>
              <a:rPr lang="en-US" altLang="ja-JP" sz="1600" b="1" dirty="0">
                <a:solidFill>
                  <a:schemeClr val="tx1">
                    <a:lumMod val="75000"/>
                    <a:lumOff val="25000"/>
                  </a:schemeClr>
                </a:solidFill>
              </a:rPr>
              <a:t> </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NEWS</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は女性や</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30</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代以下の比率が高く</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同時出稿により幅広い年代へのリーチが可能です。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6" name="Google Shape;231;p53">
            <a:extLst>
              <a:ext uri="{FF2B5EF4-FFF2-40B4-BE49-F238E27FC236}">
                <a16:creationId xmlns:a16="http://schemas.microsoft.com/office/drawing/2014/main" id="{57080D91-FD6B-2961-BEDB-0CBA8399BBC0}"/>
              </a:ext>
            </a:extLst>
          </p:cNvPr>
          <p:cNvSpPr txBox="1"/>
          <p:nvPr/>
        </p:nvSpPr>
        <p:spPr>
          <a:xfrm>
            <a:off x="455158" y="2129881"/>
            <a:ext cx="5544151" cy="568169"/>
          </a:xfrm>
          <a:prstGeom prst="rect">
            <a:avLst/>
          </a:prstGeom>
          <a:solidFill>
            <a:srgbClr val="C00000"/>
          </a:solidFill>
          <a:ln>
            <a:noFill/>
          </a:ln>
        </p:spPr>
        <p:txBody>
          <a:bodyPr spcFirstLastPara="1" wrap="square" lIns="0" tIns="0" rIns="0" bIns="0" anchor="ctr" anchorCtr="0">
            <a:noAutofit/>
          </a:bodyPr>
          <a:lstStyle/>
          <a:p>
            <a:pPr algn="ctr">
              <a:buClr>
                <a:srgbClr val="000000"/>
              </a:buClr>
              <a:buSzPts val="2100"/>
            </a:pPr>
            <a:r>
              <a:rPr lang="en-US" altLang="ja-JP" sz="1600" b="1" dirty="0">
                <a:solidFill>
                  <a:schemeClr val="bg1"/>
                </a:solidFill>
                <a:latin typeface="+mj-ea"/>
                <a:ea typeface="+mj-ea"/>
                <a:cs typeface="Arial"/>
                <a:sym typeface="Arial"/>
              </a:rPr>
              <a:t>Yahoo!</a:t>
            </a:r>
            <a:r>
              <a:rPr lang="ja-JP" altLang="en-US" sz="1600" b="1" dirty="0">
                <a:solidFill>
                  <a:schemeClr val="bg1"/>
                </a:solidFill>
                <a:latin typeface="+mj-ea"/>
                <a:ea typeface="+mj-ea"/>
                <a:cs typeface="Arial"/>
                <a:sym typeface="Arial"/>
              </a:rPr>
              <a:t> </a:t>
            </a:r>
            <a:r>
              <a:rPr lang="en-US" altLang="ja-JP" sz="1600" b="1" dirty="0">
                <a:solidFill>
                  <a:schemeClr val="bg1"/>
                </a:solidFill>
                <a:latin typeface="+mj-ea"/>
                <a:ea typeface="+mj-ea"/>
                <a:cs typeface="Arial"/>
                <a:sym typeface="Arial"/>
              </a:rPr>
              <a:t>JAPAN</a:t>
            </a:r>
            <a:r>
              <a:rPr lang="ja-JP" altLang="en-US" sz="1600" b="1" dirty="0">
                <a:solidFill>
                  <a:schemeClr val="bg1"/>
                </a:solidFill>
                <a:latin typeface="+mj-ea"/>
                <a:ea typeface="+mj-ea"/>
                <a:cs typeface="Arial"/>
                <a:sym typeface="Arial"/>
              </a:rPr>
              <a:t>　報道特集</a:t>
            </a:r>
            <a:r>
              <a:rPr lang="en-US" altLang="ja-JP" sz="1600" b="1" dirty="0">
                <a:solidFill>
                  <a:schemeClr val="bg1"/>
                </a:solidFill>
                <a:latin typeface="+mj-ea"/>
                <a:ea typeface="+mj-ea"/>
                <a:cs typeface="Arial"/>
                <a:sym typeface="Arial"/>
              </a:rPr>
              <a:t>(</a:t>
            </a:r>
            <a:r>
              <a:rPr lang="ja-JP" altLang="en-US" sz="1600" b="1" dirty="0">
                <a:solidFill>
                  <a:schemeClr val="bg1"/>
                </a:solidFill>
                <a:latin typeface="+mj-ea"/>
                <a:ea typeface="+mj-ea"/>
                <a:cs typeface="Arial"/>
                <a:sym typeface="Arial"/>
              </a:rPr>
              <a:t>スポーツナビ</a:t>
            </a:r>
            <a:r>
              <a:rPr lang="en-US" altLang="ja-JP" sz="1600" b="1" dirty="0">
                <a:solidFill>
                  <a:schemeClr val="bg1"/>
                </a:solidFill>
                <a:latin typeface="+mj-ea"/>
                <a:ea typeface="+mj-ea"/>
                <a:cs typeface="Arial"/>
                <a:sym typeface="Arial"/>
              </a:rPr>
              <a:t>)</a:t>
            </a:r>
            <a:r>
              <a:rPr lang="ja-JP" altLang="en-US" sz="1600" b="1" dirty="0">
                <a:solidFill>
                  <a:schemeClr val="bg1"/>
                </a:solidFill>
                <a:latin typeface="+mj-ea"/>
                <a:ea typeface="+mj-ea"/>
                <a:cs typeface="Arial"/>
                <a:sym typeface="Arial"/>
              </a:rPr>
              <a:t>　</a:t>
            </a:r>
            <a:endParaRPr lang="en-US" sz="1600" b="1" dirty="0">
              <a:solidFill>
                <a:schemeClr val="bg1"/>
              </a:solidFill>
              <a:latin typeface="+mj-ea"/>
              <a:ea typeface="+mj-ea"/>
              <a:cs typeface="Arial"/>
              <a:sym typeface="Arial"/>
            </a:endParaRPr>
          </a:p>
        </p:txBody>
      </p:sp>
      <p:sp>
        <p:nvSpPr>
          <p:cNvPr id="7" name="Google Shape;231;p53">
            <a:extLst>
              <a:ext uri="{FF2B5EF4-FFF2-40B4-BE49-F238E27FC236}">
                <a16:creationId xmlns:a16="http://schemas.microsoft.com/office/drawing/2014/main" id="{8E7DEA0F-DB61-A528-CB13-FD0DA6AD689D}"/>
              </a:ext>
            </a:extLst>
          </p:cNvPr>
          <p:cNvSpPr txBox="1"/>
          <p:nvPr/>
        </p:nvSpPr>
        <p:spPr>
          <a:xfrm>
            <a:off x="6185409" y="2110631"/>
            <a:ext cx="5694863" cy="548918"/>
          </a:xfrm>
          <a:prstGeom prst="rect">
            <a:avLst/>
          </a:prstGeom>
          <a:solidFill>
            <a:srgbClr val="06C755"/>
          </a:solidFill>
          <a:ln>
            <a:noFill/>
          </a:ln>
        </p:spPr>
        <p:txBody>
          <a:bodyPr spcFirstLastPara="1" wrap="square" lIns="0" tIns="0" rIns="0" bIns="0" anchor="ctr" anchorCtr="0">
            <a:noAutofit/>
          </a:bodyPr>
          <a:lstStyle/>
          <a:p>
            <a:pPr algn="ctr">
              <a:buClr>
                <a:srgbClr val="000000"/>
              </a:buClr>
              <a:buSzPts val="2100"/>
            </a:pPr>
            <a:r>
              <a:rPr lang="en-US" altLang="ja-JP" sz="1600" b="1">
                <a:solidFill>
                  <a:schemeClr val="bg1"/>
                </a:solidFill>
                <a:latin typeface="メイリオ"/>
                <a:ea typeface="メイリオ"/>
                <a:cs typeface="Arial"/>
                <a:sym typeface="Arial"/>
              </a:rPr>
              <a:t>LINE NEWS DIGEST</a:t>
            </a:r>
            <a:endParaRPr lang="en-US" sz="1600" b="1" dirty="0">
              <a:solidFill>
                <a:schemeClr val="bg1"/>
              </a:solidFill>
              <a:latin typeface="+mj-ea"/>
              <a:ea typeface="+mj-ea"/>
              <a:cs typeface="Arial"/>
              <a:sym typeface="Arial"/>
            </a:endParaRPr>
          </a:p>
        </p:txBody>
      </p:sp>
      <p:grpSp>
        <p:nvGrpSpPr>
          <p:cNvPr id="8" name="グループ化 7">
            <a:extLst>
              <a:ext uri="{FF2B5EF4-FFF2-40B4-BE49-F238E27FC236}">
                <a16:creationId xmlns:a16="http://schemas.microsoft.com/office/drawing/2014/main" id="{9C184E0D-4EE0-9BDF-40A4-B5EFDDFB27F6}"/>
              </a:ext>
            </a:extLst>
          </p:cNvPr>
          <p:cNvGrpSpPr/>
          <p:nvPr/>
        </p:nvGrpSpPr>
        <p:grpSpPr>
          <a:xfrm>
            <a:off x="608068" y="2925422"/>
            <a:ext cx="5024387" cy="3423137"/>
            <a:chOff x="601487" y="2506877"/>
            <a:chExt cx="5578188" cy="3967468"/>
          </a:xfrm>
        </p:grpSpPr>
        <p:grpSp>
          <p:nvGrpSpPr>
            <p:cNvPr id="9" name="Group 5">
              <a:extLst>
                <a:ext uri="{FF2B5EF4-FFF2-40B4-BE49-F238E27FC236}">
                  <a16:creationId xmlns:a16="http://schemas.microsoft.com/office/drawing/2014/main" id="{54F9997F-4C63-FD96-1287-FC6D3DBE607D}"/>
                </a:ext>
              </a:extLst>
            </p:cNvPr>
            <p:cNvGrpSpPr>
              <a:grpSpLocks/>
            </p:cNvGrpSpPr>
            <p:nvPr/>
          </p:nvGrpSpPr>
          <p:grpSpPr bwMode="auto">
            <a:xfrm>
              <a:off x="4647917" y="4849763"/>
              <a:ext cx="301625" cy="769938"/>
              <a:chOff x="905" y="940"/>
              <a:chExt cx="190" cy="485"/>
            </a:xfrm>
            <a:solidFill>
              <a:srgbClr val="4B62A1"/>
            </a:solidFill>
          </p:grpSpPr>
          <p:sp>
            <p:nvSpPr>
              <p:cNvPr id="42" name="Freeform 6">
                <a:extLst>
                  <a:ext uri="{FF2B5EF4-FFF2-40B4-BE49-F238E27FC236}">
                    <a16:creationId xmlns:a16="http://schemas.microsoft.com/office/drawing/2014/main" id="{1561F2DB-2EC0-67A7-8308-96BDEFFE4E63}"/>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43" name="Freeform 7">
                <a:extLst>
                  <a:ext uri="{FF2B5EF4-FFF2-40B4-BE49-F238E27FC236}">
                    <a16:creationId xmlns:a16="http://schemas.microsoft.com/office/drawing/2014/main" id="{C52C04BF-8213-6D7D-3952-D4C86DCCFFD6}"/>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10" name="Freeform 24">
              <a:extLst>
                <a:ext uri="{FF2B5EF4-FFF2-40B4-BE49-F238E27FC236}">
                  <a16:creationId xmlns:a16="http://schemas.microsoft.com/office/drawing/2014/main" id="{997529E6-0982-22B4-1380-9D6272A4FB42}"/>
                </a:ext>
              </a:extLst>
            </p:cNvPr>
            <p:cNvSpPr>
              <a:spLocks noChangeArrowheads="1"/>
            </p:cNvSpPr>
            <p:nvPr/>
          </p:nvSpPr>
          <p:spPr bwMode="auto">
            <a:xfrm>
              <a:off x="933938" y="2646881"/>
              <a:ext cx="416845" cy="72094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テキスト ボックス 10">
              <a:extLst>
                <a:ext uri="{FF2B5EF4-FFF2-40B4-BE49-F238E27FC236}">
                  <a16:creationId xmlns:a16="http://schemas.microsoft.com/office/drawing/2014/main" id="{1074105F-FA64-C979-00B4-A8BCB55D013B}"/>
                </a:ext>
              </a:extLst>
            </p:cNvPr>
            <p:cNvSpPr txBox="1"/>
            <p:nvPr/>
          </p:nvSpPr>
          <p:spPr>
            <a:xfrm>
              <a:off x="1392183" y="2602605"/>
              <a:ext cx="434734" cy="276999"/>
            </a:xfrm>
            <a:prstGeom prst="rect">
              <a:avLst/>
            </a:prstGeom>
            <a:noFill/>
          </p:spPr>
          <p:txBody>
            <a:bodyPr wrap="none" rtlCol="0">
              <a:spAutoFit/>
            </a:bodyPr>
            <a:lstStyle/>
            <a:p>
              <a:r>
                <a:rPr lang="en-US" altLang="ja-JP" sz="1200" dirty="0">
                  <a:latin typeface="メイリオ" panose="020B0604030504040204" pitchFamily="50" charset="-128"/>
                  <a:ea typeface="メイリオ" panose="020B0604030504040204" pitchFamily="50" charset="-128"/>
                </a:rPr>
                <a:t>※1</a:t>
              </a:r>
              <a:endParaRPr lang="ja-JP" altLang="en-US" sz="1200" dirty="0">
                <a:latin typeface="メイリオ" panose="020B0604030504040204" pitchFamily="50" charset="-128"/>
                <a:ea typeface="メイリオ" panose="020B0604030504040204" pitchFamily="50" charset="-128"/>
              </a:endParaRPr>
            </a:p>
          </p:txBody>
        </p:sp>
        <p:graphicFrame>
          <p:nvGraphicFramePr>
            <p:cNvPr id="12" name="グラフ 11">
              <a:extLst>
                <a:ext uri="{FF2B5EF4-FFF2-40B4-BE49-F238E27FC236}">
                  <a16:creationId xmlns:a16="http://schemas.microsoft.com/office/drawing/2014/main" id="{6FB8DFF5-7CD8-ABFC-C6A2-509C120610E0}"/>
                </a:ext>
              </a:extLst>
            </p:cNvPr>
            <p:cNvGraphicFramePr>
              <a:graphicFrameLocks/>
            </p:cNvGraphicFramePr>
            <p:nvPr>
              <p:extLst>
                <p:ext uri="{D42A27DB-BD31-4B8C-83A1-F6EECF244321}">
                  <p14:modId xmlns:p14="http://schemas.microsoft.com/office/powerpoint/2010/main" val="778550504"/>
                </p:ext>
              </p:extLst>
            </p:nvPr>
          </p:nvGraphicFramePr>
          <p:xfrm>
            <a:off x="2371316" y="2506877"/>
            <a:ext cx="2474323" cy="2186475"/>
          </p:xfrm>
          <a:graphic>
            <a:graphicData uri="http://schemas.openxmlformats.org/drawingml/2006/chart">
              <c:chart xmlns:c="http://schemas.openxmlformats.org/drawingml/2006/chart" xmlns:r="http://schemas.openxmlformats.org/officeDocument/2006/relationships" r:id="rId2"/>
            </a:graphicData>
          </a:graphic>
        </p:graphicFrame>
        <p:sp>
          <p:nvSpPr>
            <p:cNvPr id="13" name="テキスト ボックス 12">
              <a:extLst>
                <a:ext uri="{FF2B5EF4-FFF2-40B4-BE49-F238E27FC236}">
                  <a16:creationId xmlns:a16="http://schemas.microsoft.com/office/drawing/2014/main" id="{63549B77-6667-4364-00B6-4B54B5AB5E88}"/>
                </a:ext>
              </a:extLst>
            </p:cNvPr>
            <p:cNvSpPr txBox="1"/>
            <p:nvPr/>
          </p:nvSpPr>
          <p:spPr>
            <a:xfrm>
              <a:off x="2580029" y="3275469"/>
              <a:ext cx="948083"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14" name="テキスト ボックス 13">
              <a:extLst>
                <a:ext uri="{FF2B5EF4-FFF2-40B4-BE49-F238E27FC236}">
                  <a16:creationId xmlns:a16="http://schemas.microsoft.com/office/drawing/2014/main" id="{9FD2571F-C567-B908-408C-09A5416425DF}"/>
                </a:ext>
              </a:extLst>
            </p:cNvPr>
            <p:cNvSpPr txBox="1"/>
            <p:nvPr/>
          </p:nvSpPr>
          <p:spPr>
            <a:xfrm>
              <a:off x="2654831" y="3731235"/>
              <a:ext cx="948083"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68%</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15" name="テキスト ボックス 14">
              <a:extLst>
                <a:ext uri="{FF2B5EF4-FFF2-40B4-BE49-F238E27FC236}">
                  <a16:creationId xmlns:a16="http://schemas.microsoft.com/office/drawing/2014/main" id="{34B85068-47EF-733B-604B-8B96615F8EF2}"/>
                </a:ext>
              </a:extLst>
            </p:cNvPr>
            <p:cNvSpPr txBox="1"/>
            <p:nvPr/>
          </p:nvSpPr>
          <p:spPr>
            <a:xfrm>
              <a:off x="3669731" y="3286281"/>
              <a:ext cx="923825"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32</a:t>
              </a:r>
              <a:r>
                <a:rPr kumimoji="1" lang="en-US" altLang="ja-JP" dirty="0">
                  <a:solidFill>
                    <a:schemeClr val="bg1"/>
                  </a:solidFill>
                  <a:latin typeface="メイリオ" panose="020B0604030504040204" pitchFamily="50" charset="-128"/>
                  <a:ea typeface="メイリオ" panose="020B0604030504040204" pitchFamily="50" charset="-128"/>
                </a:rPr>
                <a:t>%</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385CAF46-502A-5AD3-8DCF-E1CA410A7B60}"/>
                </a:ext>
              </a:extLst>
            </p:cNvPr>
            <p:cNvSpPr txBox="1"/>
            <p:nvPr/>
          </p:nvSpPr>
          <p:spPr>
            <a:xfrm>
              <a:off x="3465330" y="2834201"/>
              <a:ext cx="805329" cy="369332"/>
            </a:xfrm>
            <a:prstGeom prst="rect">
              <a:avLst/>
            </a:prstGeom>
            <a:noFill/>
          </p:spPr>
          <p:txBody>
            <a:bodyPr wrap="square" rtlCol="0">
              <a:spAutoFit/>
            </a:bodyPr>
            <a:lstStyle/>
            <a:p>
              <a:r>
                <a:rPr lang="ja-JP" altLang="en-US" dirty="0">
                  <a:solidFill>
                    <a:schemeClr val="bg1"/>
                  </a:solidFill>
                  <a:latin typeface="メイリオ" panose="020B0604030504040204" pitchFamily="50" charset="-128"/>
                  <a:ea typeface="メイリオ" panose="020B0604030504040204" pitchFamily="50" charset="-128"/>
                </a:rPr>
                <a:t>女</a:t>
              </a:r>
              <a:r>
                <a:rPr kumimoji="1" lang="ja-JP" altLang="en-US" dirty="0">
                  <a:solidFill>
                    <a:schemeClr val="bg1"/>
                  </a:solidFill>
                  <a:latin typeface="メイリオ" panose="020B0604030504040204" pitchFamily="50" charset="-128"/>
                  <a:ea typeface="メイリオ" panose="020B0604030504040204" pitchFamily="50" charset="-128"/>
                </a:rPr>
                <a:t>性</a:t>
              </a:r>
            </a:p>
          </p:txBody>
        </p:sp>
        <p:graphicFrame>
          <p:nvGraphicFramePr>
            <p:cNvPr id="17" name="グラフ 16">
              <a:extLst>
                <a:ext uri="{FF2B5EF4-FFF2-40B4-BE49-F238E27FC236}">
                  <a16:creationId xmlns:a16="http://schemas.microsoft.com/office/drawing/2014/main" id="{7E0564CC-954D-12B8-AD9D-D3F6467E42DC}"/>
                </a:ext>
              </a:extLst>
            </p:cNvPr>
            <p:cNvGraphicFramePr>
              <a:graphicFrameLocks/>
            </p:cNvGraphicFramePr>
            <p:nvPr>
              <p:extLst>
                <p:ext uri="{D42A27DB-BD31-4B8C-83A1-F6EECF244321}">
                  <p14:modId xmlns:p14="http://schemas.microsoft.com/office/powerpoint/2010/main" val="666418675"/>
                </p:ext>
              </p:extLst>
            </p:nvPr>
          </p:nvGraphicFramePr>
          <p:xfrm>
            <a:off x="3559178" y="4152493"/>
            <a:ext cx="2620497" cy="2321852"/>
          </p:xfrm>
          <a:graphic>
            <a:graphicData uri="http://schemas.openxmlformats.org/drawingml/2006/chart">
              <c:chart xmlns:c="http://schemas.openxmlformats.org/drawingml/2006/chart" xmlns:r="http://schemas.openxmlformats.org/officeDocument/2006/relationships" r:id="rId3"/>
            </a:graphicData>
          </a:graphic>
        </p:graphicFrame>
        <p:sp>
          <p:nvSpPr>
            <p:cNvPr id="18" name="円/楕円 50">
              <a:extLst>
                <a:ext uri="{FF2B5EF4-FFF2-40B4-BE49-F238E27FC236}">
                  <a16:creationId xmlns:a16="http://schemas.microsoft.com/office/drawing/2014/main" id="{A2F2453C-805D-FA9D-61E6-F218A11E61C3}"/>
                </a:ext>
              </a:extLst>
            </p:cNvPr>
            <p:cNvSpPr/>
            <p:nvPr/>
          </p:nvSpPr>
          <p:spPr>
            <a:xfrm>
              <a:off x="4360400" y="4787652"/>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19" name="Group 5">
              <a:extLst>
                <a:ext uri="{FF2B5EF4-FFF2-40B4-BE49-F238E27FC236}">
                  <a16:creationId xmlns:a16="http://schemas.microsoft.com/office/drawing/2014/main" id="{F5EBF34C-0ED8-6FB4-26DE-F387A97756A4}"/>
                </a:ext>
              </a:extLst>
            </p:cNvPr>
            <p:cNvGrpSpPr>
              <a:grpSpLocks/>
            </p:cNvGrpSpPr>
            <p:nvPr/>
          </p:nvGrpSpPr>
          <p:grpSpPr bwMode="auto">
            <a:xfrm>
              <a:off x="4712353" y="4910376"/>
              <a:ext cx="301625" cy="769938"/>
              <a:chOff x="905" y="940"/>
              <a:chExt cx="190" cy="485"/>
            </a:xfrm>
            <a:solidFill>
              <a:srgbClr val="4B62A1"/>
            </a:solidFill>
          </p:grpSpPr>
          <p:sp>
            <p:nvSpPr>
              <p:cNvPr id="40" name="Freeform 6">
                <a:extLst>
                  <a:ext uri="{FF2B5EF4-FFF2-40B4-BE49-F238E27FC236}">
                    <a16:creationId xmlns:a16="http://schemas.microsoft.com/office/drawing/2014/main" id="{96D7964C-59A4-00D1-7C54-D99FA9D38532}"/>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41" name="Freeform 7">
                <a:extLst>
                  <a:ext uri="{FF2B5EF4-FFF2-40B4-BE49-F238E27FC236}">
                    <a16:creationId xmlns:a16="http://schemas.microsoft.com/office/drawing/2014/main" id="{A3FE8FBF-E666-3341-25EF-C7AB9113C103}"/>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20" name="テキスト ボックス 19">
              <a:extLst>
                <a:ext uri="{FF2B5EF4-FFF2-40B4-BE49-F238E27FC236}">
                  <a16:creationId xmlns:a16="http://schemas.microsoft.com/office/drawing/2014/main" id="{4D0196B3-17B8-7639-A40A-471C023A7985}"/>
                </a:ext>
              </a:extLst>
            </p:cNvPr>
            <p:cNvSpPr txBox="1"/>
            <p:nvPr/>
          </p:nvSpPr>
          <p:spPr>
            <a:xfrm>
              <a:off x="4712353" y="3884911"/>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10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21" name="テキスト ボックス 20">
              <a:extLst>
                <a:ext uri="{FF2B5EF4-FFF2-40B4-BE49-F238E27FC236}">
                  <a16:creationId xmlns:a16="http://schemas.microsoft.com/office/drawing/2014/main" id="{F1EE149C-FC4D-B0CF-94F9-A84A18D35C87}"/>
                </a:ext>
              </a:extLst>
            </p:cNvPr>
            <p:cNvSpPr txBox="1"/>
            <p:nvPr/>
          </p:nvSpPr>
          <p:spPr>
            <a:xfrm>
              <a:off x="4657076" y="4044809"/>
              <a:ext cx="517689" cy="230832"/>
            </a:xfrm>
            <a:prstGeom prst="rect">
              <a:avLst/>
            </a:prstGeom>
            <a:noFill/>
          </p:spPr>
          <p:txBody>
            <a:bodyPr wrap="square" rtlCol="0">
              <a:spAutoFit/>
            </a:bodyPr>
            <a:lstStyle/>
            <a:p>
              <a:pPr algn="ctr"/>
              <a:r>
                <a:rPr kumimoji="1" lang="en-US" altLang="ja-JP" sz="900" b="1" dirty="0">
                  <a:solidFill>
                    <a:srgbClr val="4985B6"/>
                  </a:solidFill>
                  <a:latin typeface="メイリオ" panose="020B0604030504040204" pitchFamily="50" charset="-128"/>
                  <a:ea typeface="メイリオ" panose="020B0604030504040204" pitchFamily="50" charset="-128"/>
                </a:rPr>
                <a:t>2%</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sp>
          <p:nvSpPr>
            <p:cNvPr id="22" name="テキスト ボックス 21">
              <a:extLst>
                <a:ext uri="{FF2B5EF4-FFF2-40B4-BE49-F238E27FC236}">
                  <a16:creationId xmlns:a16="http://schemas.microsoft.com/office/drawing/2014/main" id="{5F0DD01A-5021-3A8D-5A6B-B7EFCD3E0F0D}"/>
                </a:ext>
              </a:extLst>
            </p:cNvPr>
            <p:cNvSpPr txBox="1"/>
            <p:nvPr/>
          </p:nvSpPr>
          <p:spPr>
            <a:xfrm>
              <a:off x="5015566" y="4431438"/>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C0AD495D-78DB-DAB5-3D72-91EE6F64D386}"/>
                </a:ext>
              </a:extLst>
            </p:cNvPr>
            <p:cNvSpPr txBox="1"/>
            <p:nvPr/>
          </p:nvSpPr>
          <p:spPr>
            <a:xfrm>
              <a:off x="4960289" y="4591336"/>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15</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aphicFrame>
          <p:nvGraphicFramePr>
            <p:cNvPr id="24" name="グラフ 23">
              <a:extLst>
                <a:ext uri="{FF2B5EF4-FFF2-40B4-BE49-F238E27FC236}">
                  <a16:creationId xmlns:a16="http://schemas.microsoft.com/office/drawing/2014/main" id="{A1CC8D6A-C92A-4819-AB1E-84ED26EAE860}"/>
                </a:ext>
              </a:extLst>
            </p:cNvPr>
            <p:cNvGraphicFramePr>
              <a:graphicFrameLocks/>
            </p:cNvGraphicFramePr>
            <p:nvPr>
              <p:extLst>
                <p:ext uri="{D42A27DB-BD31-4B8C-83A1-F6EECF244321}">
                  <p14:modId xmlns:p14="http://schemas.microsoft.com/office/powerpoint/2010/main" val="834324688"/>
                </p:ext>
              </p:extLst>
            </p:nvPr>
          </p:nvGraphicFramePr>
          <p:xfrm>
            <a:off x="601487" y="4245233"/>
            <a:ext cx="2474323" cy="2138945"/>
          </p:xfrm>
          <a:graphic>
            <a:graphicData uri="http://schemas.openxmlformats.org/drawingml/2006/chart">
              <c:chart xmlns:c="http://schemas.openxmlformats.org/drawingml/2006/chart" xmlns:r="http://schemas.openxmlformats.org/officeDocument/2006/relationships" r:id="rId4"/>
            </a:graphicData>
          </a:graphic>
        </p:graphicFrame>
        <p:sp>
          <p:nvSpPr>
            <p:cNvPr id="25" name="テキスト ボックス 24">
              <a:extLst>
                <a:ext uri="{FF2B5EF4-FFF2-40B4-BE49-F238E27FC236}">
                  <a16:creationId xmlns:a16="http://schemas.microsoft.com/office/drawing/2014/main" id="{8655D740-6C22-360C-847E-43D2C06A0C7A}"/>
                </a:ext>
              </a:extLst>
            </p:cNvPr>
            <p:cNvSpPr txBox="1"/>
            <p:nvPr/>
          </p:nvSpPr>
          <p:spPr>
            <a:xfrm>
              <a:off x="1877090" y="3859589"/>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A49D105C-5883-E8F7-E5A5-4C720D5F7562}"/>
                </a:ext>
              </a:extLst>
            </p:cNvPr>
            <p:cNvSpPr txBox="1"/>
            <p:nvPr/>
          </p:nvSpPr>
          <p:spPr>
            <a:xfrm>
              <a:off x="1821813" y="4019487"/>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230545C5-D1FF-7A7C-3395-5D030C4D8F29}"/>
                </a:ext>
              </a:extLst>
            </p:cNvPr>
            <p:cNvSpPr txBox="1"/>
            <p:nvPr/>
          </p:nvSpPr>
          <p:spPr>
            <a:xfrm>
              <a:off x="2081376" y="4321164"/>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71BB0BB1-956A-E0F3-FB41-92FAE103F86C}"/>
                </a:ext>
              </a:extLst>
            </p:cNvPr>
            <p:cNvSpPr txBox="1"/>
            <p:nvPr/>
          </p:nvSpPr>
          <p:spPr>
            <a:xfrm>
              <a:off x="2059231" y="4480698"/>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B3B4C70C-24C0-5BD5-4CEB-1C3A0AFF47D4}"/>
                </a:ext>
              </a:extLst>
            </p:cNvPr>
            <p:cNvSpPr txBox="1"/>
            <p:nvPr/>
          </p:nvSpPr>
          <p:spPr>
            <a:xfrm>
              <a:off x="2540763" y="512665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210588C1-CF53-04B4-9D47-64B29E71A289}"/>
                </a:ext>
              </a:extLst>
            </p:cNvPr>
            <p:cNvSpPr txBox="1"/>
            <p:nvPr/>
          </p:nvSpPr>
          <p:spPr>
            <a:xfrm>
              <a:off x="2508545" y="5315964"/>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17%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694DEB01-A11B-1A7C-0467-328173B16ADD}"/>
                </a:ext>
              </a:extLst>
            </p:cNvPr>
            <p:cNvSpPr txBox="1"/>
            <p:nvPr/>
          </p:nvSpPr>
          <p:spPr>
            <a:xfrm>
              <a:off x="1997331" y="584207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32" name="テキスト ボックス 31">
              <a:extLst>
                <a:ext uri="{FF2B5EF4-FFF2-40B4-BE49-F238E27FC236}">
                  <a16:creationId xmlns:a16="http://schemas.microsoft.com/office/drawing/2014/main" id="{1E8C1503-B4C5-C541-D3AF-E147B5A208BB}"/>
                </a:ext>
              </a:extLst>
            </p:cNvPr>
            <p:cNvSpPr txBox="1"/>
            <p:nvPr/>
          </p:nvSpPr>
          <p:spPr>
            <a:xfrm>
              <a:off x="1973588" y="601305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19</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3F1CEEDE-D3EA-A9F7-DDE3-6AC14C296687}"/>
                </a:ext>
              </a:extLst>
            </p:cNvPr>
            <p:cNvSpPr txBox="1"/>
            <p:nvPr/>
          </p:nvSpPr>
          <p:spPr>
            <a:xfrm>
              <a:off x="1028697" y="499386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E1639E7E-24AD-60B3-3194-EA2A1E10F30D}"/>
                </a:ext>
              </a:extLst>
            </p:cNvPr>
            <p:cNvSpPr txBox="1"/>
            <p:nvPr/>
          </p:nvSpPr>
          <p:spPr>
            <a:xfrm>
              <a:off x="994663" y="5196557"/>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46</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D13D234E-53A2-3B7D-C680-09EBCE632C67}"/>
                </a:ext>
              </a:extLst>
            </p:cNvPr>
            <p:cNvSpPr txBox="1"/>
            <p:nvPr/>
          </p:nvSpPr>
          <p:spPr>
            <a:xfrm>
              <a:off x="2417716" y="4514969"/>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705C2D48-30A9-6D96-52AA-E509EB15B37E}"/>
                </a:ext>
              </a:extLst>
            </p:cNvPr>
            <p:cNvSpPr txBox="1"/>
            <p:nvPr/>
          </p:nvSpPr>
          <p:spPr>
            <a:xfrm>
              <a:off x="2395571" y="4674503"/>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pSp>
          <p:nvGrpSpPr>
            <p:cNvPr id="37" name="Group 8">
              <a:extLst>
                <a:ext uri="{FF2B5EF4-FFF2-40B4-BE49-F238E27FC236}">
                  <a16:creationId xmlns:a16="http://schemas.microsoft.com/office/drawing/2014/main" id="{5992D0BD-64DD-FCD4-562F-027877710FEF}"/>
                </a:ext>
              </a:extLst>
            </p:cNvPr>
            <p:cNvGrpSpPr>
              <a:grpSpLocks/>
            </p:cNvGrpSpPr>
            <p:nvPr/>
          </p:nvGrpSpPr>
          <p:grpSpPr bwMode="auto">
            <a:xfrm>
              <a:off x="1829849" y="4918426"/>
              <a:ext cx="334963" cy="738187"/>
              <a:chOff x="940" y="1807"/>
              <a:chExt cx="211" cy="465"/>
            </a:xfrm>
            <a:solidFill>
              <a:srgbClr val="C00000"/>
            </a:solidFill>
          </p:grpSpPr>
          <p:sp>
            <p:nvSpPr>
              <p:cNvPr id="38" name="Freeform 9">
                <a:extLst>
                  <a:ext uri="{FF2B5EF4-FFF2-40B4-BE49-F238E27FC236}">
                    <a16:creationId xmlns:a16="http://schemas.microsoft.com/office/drawing/2014/main" id="{1620FFD6-DEEC-3F3F-D7F6-F31465234C7E}"/>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39" name="Freeform 10">
                <a:extLst>
                  <a:ext uri="{FF2B5EF4-FFF2-40B4-BE49-F238E27FC236}">
                    <a16:creationId xmlns:a16="http://schemas.microsoft.com/office/drawing/2014/main" id="{FD2F49AD-0AF8-429B-A479-FE61BAD89D92}"/>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pSp>
      <p:graphicFrame>
        <p:nvGraphicFramePr>
          <p:cNvPr id="44" name="グラフ 43">
            <a:extLst>
              <a:ext uri="{FF2B5EF4-FFF2-40B4-BE49-F238E27FC236}">
                <a16:creationId xmlns:a16="http://schemas.microsoft.com/office/drawing/2014/main" id="{0984F2AF-3F0B-247F-6993-9BBA4D5E056C}"/>
              </a:ext>
            </a:extLst>
          </p:cNvPr>
          <p:cNvGraphicFramePr/>
          <p:nvPr>
            <p:extLst>
              <p:ext uri="{D42A27DB-BD31-4B8C-83A1-F6EECF244321}">
                <p14:modId xmlns:p14="http://schemas.microsoft.com/office/powerpoint/2010/main" val="1578913854"/>
              </p:ext>
            </p:extLst>
          </p:nvPr>
        </p:nvGraphicFramePr>
        <p:xfrm>
          <a:off x="6625094" y="3243372"/>
          <a:ext cx="4652029" cy="3135587"/>
        </p:xfrm>
        <a:graphic>
          <a:graphicData uri="http://schemas.openxmlformats.org/drawingml/2006/chart">
            <c:chart xmlns:c="http://schemas.openxmlformats.org/drawingml/2006/chart" xmlns:r="http://schemas.openxmlformats.org/officeDocument/2006/relationships" r:id="rId5"/>
          </a:graphicData>
        </a:graphic>
      </p:graphicFrame>
      <p:grpSp>
        <p:nvGrpSpPr>
          <p:cNvPr id="45" name="グループ化 44">
            <a:extLst>
              <a:ext uri="{FF2B5EF4-FFF2-40B4-BE49-F238E27FC236}">
                <a16:creationId xmlns:a16="http://schemas.microsoft.com/office/drawing/2014/main" id="{EE219DE5-DB9B-F460-E763-F088DA83DE23}"/>
              </a:ext>
            </a:extLst>
          </p:cNvPr>
          <p:cNvGrpSpPr/>
          <p:nvPr/>
        </p:nvGrpSpPr>
        <p:grpSpPr>
          <a:xfrm>
            <a:off x="7277803" y="3421746"/>
            <a:ext cx="101600" cy="2628000"/>
            <a:chOff x="10542141" y="3511750"/>
            <a:chExt cx="101600" cy="2628000"/>
          </a:xfrm>
        </p:grpSpPr>
        <p:sp>
          <p:nvSpPr>
            <p:cNvPr id="46" name="object 25">
              <a:extLst>
                <a:ext uri="{FF2B5EF4-FFF2-40B4-BE49-F238E27FC236}">
                  <a16:creationId xmlns:a16="http://schemas.microsoft.com/office/drawing/2014/main" id="{9E965B7C-2B33-3C48-E8E2-46B955E6C1F2}"/>
                </a:ext>
              </a:extLst>
            </p:cNvPr>
            <p:cNvSpPr/>
            <p:nvPr/>
          </p:nvSpPr>
          <p:spPr>
            <a:xfrm>
              <a:off x="10542141" y="5614150"/>
              <a:ext cx="101600" cy="525600"/>
            </a:xfrm>
            <a:custGeom>
              <a:avLst/>
              <a:gdLst/>
              <a:ahLst/>
              <a:cxnLst/>
              <a:rect l="l" t="t" r="r" b="b"/>
              <a:pathLst>
                <a:path w="101600" h="436879">
                  <a:moveTo>
                    <a:pt x="0" y="436841"/>
                  </a:moveTo>
                  <a:lnTo>
                    <a:pt x="101600" y="436841"/>
                  </a:lnTo>
                  <a:lnTo>
                    <a:pt x="101600" y="0"/>
                  </a:lnTo>
                  <a:lnTo>
                    <a:pt x="0" y="0"/>
                  </a:lnTo>
                  <a:lnTo>
                    <a:pt x="0" y="436841"/>
                  </a:lnTo>
                  <a:close/>
                </a:path>
              </a:pathLst>
            </a:custGeom>
            <a:solidFill>
              <a:srgbClr val="FBD4DB"/>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47" name="object 26">
              <a:extLst>
                <a:ext uri="{FF2B5EF4-FFF2-40B4-BE49-F238E27FC236}">
                  <a16:creationId xmlns:a16="http://schemas.microsoft.com/office/drawing/2014/main" id="{C07A5137-03E4-CB03-6CA8-82474F9D6A59}"/>
                </a:ext>
              </a:extLst>
            </p:cNvPr>
            <p:cNvSpPr/>
            <p:nvPr/>
          </p:nvSpPr>
          <p:spPr>
            <a:xfrm>
              <a:off x="10542141" y="5088550"/>
              <a:ext cx="101600" cy="525600"/>
            </a:xfrm>
            <a:custGeom>
              <a:avLst/>
              <a:gdLst/>
              <a:ahLst/>
              <a:cxnLst/>
              <a:rect l="l" t="t" r="r" b="b"/>
              <a:pathLst>
                <a:path w="101600" h="436879">
                  <a:moveTo>
                    <a:pt x="0" y="436854"/>
                  </a:moveTo>
                  <a:lnTo>
                    <a:pt x="101600" y="436854"/>
                  </a:lnTo>
                  <a:lnTo>
                    <a:pt x="101600" y="0"/>
                  </a:lnTo>
                  <a:lnTo>
                    <a:pt x="0" y="0"/>
                  </a:lnTo>
                  <a:lnTo>
                    <a:pt x="0" y="436854"/>
                  </a:lnTo>
                  <a:close/>
                </a:path>
              </a:pathLst>
            </a:custGeom>
            <a:solidFill>
              <a:srgbClr val="F9C6D0"/>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48" name="object 27">
              <a:extLst>
                <a:ext uri="{FF2B5EF4-FFF2-40B4-BE49-F238E27FC236}">
                  <a16:creationId xmlns:a16="http://schemas.microsoft.com/office/drawing/2014/main" id="{BDF5A18A-E248-762B-4123-FAD90E906E63}"/>
                </a:ext>
              </a:extLst>
            </p:cNvPr>
            <p:cNvSpPr/>
            <p:nvPr/>
          </p:nvSpPr>
          <p:spPr>
            <a:xfrm>
              <a:off x="10542141" y="4562950"/>
              <a:ext cx="101600" cy="525600"/>
            </a:xfrm>
            <a:custGeom>
              <a:avLst/>
              <a:gdLst/>
              <a:ahLst/>
              <a:cxnLst/>
              <a:rect l="l" t="t" r="r" b="b"/>
              <a:pathLst>
                <a:path w="101600" h="436879">
                  <a:moveTo>
                    <a:pt x="0" y="436841"/>
                  </a:moveTo>
                  <a:lnTo>
                    <a:pt x="101600" y="436841"/>
                  </a:lnTo>
                  <a:lnTo>
                    <a:pt x="101600" y="0"/>
                  </a:lnTo>
                  <a:lnTo>
                    <a:pt x="0" y="0"/>
                  </a:lnTo>
                  <a:lnTo>
                    <a:pt x="0" y="436841"/>
                  </a:lnTo>
                  <a:close/>
                </a:path>
              </a:pathLst>
            </a:custGeom>
            <a:solidFill>
              <a:srgbClr val="F8B8C4"/>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49" name="object 28">
              <a:extLst>
                <a:ext uri="{FF2B5EF4-FFF2-40B4-BE49-F238E27FC236}">
                  <a16:creationId xmlns:a16="http://schemas.microsoft.com/office/drawing/2014/main" id="{FDE0F551-81A4-F388-9D5B-64277C08DA71}"/>
                </a:ext>
              </a:extLst>
            </p:cNvPr>
            <p:cNvSpPr/>
            <p:nvPr/>
          </p:nvSpPr>
          <p:spPr>
            <a:xfrm>
              <a:off x="10542141" y="4037350"/>
              <a:ext cx="101600" cy="525600"/>
            </a:xfrm>
            <a:custGeom>
              <a:avLst/>
              <a:gdLst/>
              <a:ahLst/>
              <a:cxnLst/>
              <a:rect l="l" t="t" r="r" b="b"/>
              <a:pathLst>
                <a:path w="101600" h="436879">
                  <a:moveTo>
                    <a:pt x="0" y="436841"/>
                  </a:moveTo>
                  <a:lnTo>
                    <a:pt x="101600" y="436841"/>
                  </a:lnTo>
                  <a:lnTo>
                    <a:pt x="101600" y="0"/>
                  </a:lnTo>
                  <a:lnTo>
                    <a:pt x="0" y="0"/>
                  </a:lnTo>
                  <a:lnTo>
                    <a:pt x="0" y="436841"/>
                  </a:lnTo>
                  <a:close/>
                </a:path>
              </a:pathLst>
            </a:custGeom>
            <a:solidFill>
              <a:srgbClr val="F7AAB8"/>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50" name="object 29">
              <a:extLst>
                <a:ext uri="{FF2B5EF4-FFF2-40B4-BE49-F238E27FC236}">
                  <a16:creationId xmlns:a16="http://schemas.microsoft.com/office/drawing/2014/main" id="{140FB164-A10C-E36F-A3F5-DD60B53D92CF}"/>
                </a:ext>
              </a:extLst>
            </p:cNvPr>
            <p:cNvSpPr/>
            <p:nvPr/>
          </p:nvSpPr>
          <p:spPr>
            <a:xfrm>
              <a:off x="10542141" y="3511750"/>
              <a:ext cx="101600" cy="525600"/>
            </a:xfrm>
            <a:custGeom>
              <a:avLst/>
              <a:gdLst/>
              <a:ahLst/>
              <a:cxnLst/>
              <a:rect l="l" t="t" r="r" b="b"/>
              <a:pathLst>
                <a:path w="101600" h="442595">
                  <a:moveTo>
                    <a:pt x="0" y="0"/>
                  </a:moveTo>
                  <a:lnTo>
                    <a:pt x="101600" y="0"/>
                  </a:lnTo>
                  <a:lnTo>
                    <a:pt x="101600" y="442074"/>
                  </a:lnTo>
                  <a:lnTo>
                    <a:pt x="0" y="442074"/>
                  </a:lnTo>
                  <a:lnTo>
                    <a:pt x="0" y="0"/>
                  </a:lnTo>
                  <a:close/>
                </a:path>
              </a:pathLst>
            </a:custGeom>
            <a:solidFill>
              <a:srgbClr val="F59CAD"/>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grpSp>
      <p:graphicFrame>
        <p:nvGraphicFramePr>
          <p:cNvPr id="51" name="グラフ 50">
            <a:extLst>
              <a:ext uri="{FF2B5EF4-FFF2-40B4-BE49-F238E27FC236}">
                <a16:creationId xmlns:a16="http://schemas.microsoft.com/office/drawing/2014/main" id="{0F63D3B5-7ECD-569F-5409-9F2E5FC51F7B}"/>
              </a:ext>
            </a:extLst>
          </p:cNvPr>
          <p:cNvGraphicFramePr>
            <a:graphicFrameLocks/>
          </p:cNvGraphicFramePr>
          <p:nvPr>
            <p:extLst>
              <p:ext uri="{D42A27DB-BD31-4B8C-83A1-F6EECF244321}">
                <p14:modId xmlns:p14="http://schemas.microsoft.com/office/powerpoint/2010/main" val="3327297180"/>
              </p:ext>
            </p:extLst>
          </p:nvPr>
        </p:nvGraphicFramePr>
        <p:xfrm>
          <a:off x="6989114" y="3588325"/>
          <a:ext cx="3918844" cy="245918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2" name="グラフ 51">
            <a:extLst>
              <a:ext uri="{FF2B5EF4-FFF2-40B4-BE49-F238E27FC236}">
                <a16:creationId xmlns:a16="http://schemas.microsoft.com/office/drawing/2014/main" id="{F30D09EA-E519-7E25-6C3F-D0246799EED2}"/>
              </a:ext>
            </a:extLst>
          </p:cNvPr>
          <p:cNvGraphicFramePr>
            <a:graphicFrameLocks/>
          </p:cNvGraphicFramePr>
          <p:nvPr>
            <p:extLst>
              <p:ext uri="{D42A27DB-BD31-4B8C-83A1-F6EECF244321}">
                <p14:modId xmlns:p14="http://schemas.microsoft.com/office/powerpoint/2010/main" val="3957631329"/>
              </p:ext>
            </p:extLst>
          </p:nvPr>
        </p:nvGraphicFramePr>
        <p:xfrm>
          <a:off x="6434590" y="3569314"/>
          <a:ext cx="5033039" cy="2487026"/>
        </p:xfrm>
        <a:graphic>
          <a:graphicData uri="http://schemas.openxmlformats.org/drawingml/2006/chart">
            <c:chart xmlns:c="http://schemas.openxmlformats.org/drawingml/2006/chart" xmlns:r="http://schemas.openxmlformats.org/officeDocument/2006/relationships" r:id="rId7"/>
          </a:graphicData>
        </a:graphic>
      </p:graphicFrame>
      <p:sp>
        <p:nvSpPr>
          <p:cNvPr id="53" name="object 30">
            <a:extLst>
              <a:ext uri="{FF2B5EF4-FFF2-40B4-BE49-F238E27FC236}">
                <a16:creationId xmlns:a16="http://schemas.microsoft.com/office/drawing/2014/main" id="{1244881F-A6D6-1964-1CEA-1AC63AC6788D}"/>
              </a:ext>
            </a:extLst>
          </p:cNvPr>
          <p:cNvSpPr txBox="1"/>
          <p:nvPr/>
        </p:nvSpPr>
        <p:spPr>
          <a:xfrm>
            <a:off x="6492250" y="3633638"/>
            <a:ext cx="677545" cy="2150589"/>
          </a:xfrm>
          <a:prstGeom prst="rect">
            <a:avLst/>
          </a:prstGeom>
        </p:spPr>
        <p:txBody>
          <a:bodyPr vert="horz" wrap="square" lIns="0" tIns="46990" rIns="0" bIns="0" rtlCol="0" anchor="ctr">
            <a:spAutoFit/>
          </a:bodyPr>
          <a:lstStyle/>
          <a:p>
            <a:pPr marL="12700" algn="r">
              <a:spcBef>
                <a:spcPts val="370"/>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15～19歳</a:t>
            </a:r>
            <a:endParaRPr sz="1100" b="1" dirty="0">
              <a:latin typeface="Yu Gothic" panose="020B0400000000000000" pitchFamily="34" charset="-128"/>
              <a:ea typeface="Yu Gothic" panose="020B0400000000000000" pitchFamily="34" charset="-128"/>
              <a:cs typeface="ヒラギノ角ゴ StdN W8"/>
            </a:endParaRPr>
          </a:p>
          <a:p>
            <a:pPr marL="393065" algn="r">
              <a:spcBef>
                <a:spcPts val="229"/>
              </a:spcBef>
            </a:pPr>
            <a:r>
              <a:rPr lang="en-US" sz="800" b="1" spc="-65" dirty="0">
                <a:solidFill>
                  <a:srgbClr val="F17189"/>
                </a:solidFill>
                <a:latin typeface="Yu Gothic" panose="020B0400000000000000" pitchFamily="34" charset="-128"/>
                <a:ea typeface="Yu Gothic" panose="020B0400000000000000" pitchFamily="34" charset="-128"/>
                <a:cs typeface="ヒラギノ角ゴ StdN W8"/>
              </a:rPr>
              <a:t>5</a:t>
            </a:r>
            <a:r>
              <a:rPr sz="800" b="1" spc="-65" dirty="0">
                <a:solidFill>
                  <a:srgbClr val="F17189"/>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325120" algn="r">
              <a:spcBef>
                <a:spcPts val="994"/>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20代</a:t>
            </a:r>
            <a:endParaRPr sz="1100" b="1" dirty="0">
              <a:latin typeface="Yu Gothic" panose="020B0400000000000000" pitchFamily="34" charset="-128"/>
              <a:ea typeface="Yu Gothic" panose="020B0400000000000000" pitchFamily="34" charset="-128"/>
              <a:cs typeface="ヒラギノ角ゴ StdN W8"/>
            </a:endParaRPr>
          </a:p>
          <a:p>
            <a:pPr marL="322580" algn="r">
              <a:spcBef>
                <a:spcPts val="229"/>
              </a:spcBef>
            </a:pPr>
            <a:r>
              <a:rPr lang="en-US" sz="800" b="1" spc="-65" dirty="0">
                <a:solidFill>
                  <a:srgbClr val="F17189"/>
                </a:solidFill>
                <a:latin typeface="Yu Gothic" panose="020B0400000000000000" pitchFamily="34" charset="-128"/>
                <a:ea typeface="Yu Gothic" panose="020B0400000000000000" pitchFamily="34" charset="-128"/>
                <a:cs typeface="ヒラギノ角ゴ StdN W8"/>
              </a:rPr>
              <a:t>11</a:t>
            </a:r>
            <a:r>
              <a:rPr sz="800" b="1" spc="-65" dirty="0">
                <a:solidFill>
                  <a:srgbClr val="F17189"/>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325120" algn="r">
              <a:spcBef>
                <a:spcPts val="1000"/>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30代</a:t>
            </a:r>
            <a:endParaRPr sz="1100" b="1" dirty="0">
              <a:latin typeface="Yu Gothic" panose="020B0400000000000000" pitchFamily="34" charset="-128"/>
              <a:ea typeface="Yu Gothic" panose="020B0400000000000000" pitchFamily="34" charset="-128"/>
              <a:cs typeface="ヒラギノ角ゴ StdN W8"/>
            </a:endParaRPr>
          </a:p>
          <a:p>
            <a:pPr marL="323215" algn="r">
              <a:spcBef>
                <a:spcPts val="225"/>
              </a:spcBef>
            </a:pPr>
            <a:r>
              <a:rPr lang="en-US" sz="800" b="1" spc="-65" dirty="0">
                <a:solidFill>
                  <a:srgbClr val="F17189"/>
                </a:solidFill>
                <a:latin typeface="Yu Gothic" panose="020B0400000000000000" pitchFamily="34" charset="-128"/>
                <a:ea typeface="Yu Gothic" panose="020B0400000000000000" pitchFamily="34" charset="-128"/>
                <a:cs typeface="ヒラギノ角ゴ StdN W8"/>
              </a:rPr>
              <a:t>15</a:t>
            </a:r>
            <a:r>
              <a:rPr sz="800" b="1" spc="-65" dirty="0">
                <a:solidFill>
                  <a:srgbClr val="F17189"/>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324485" algn="r">
              <a:spcBef>
                <a:spcPts val="1000"/>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40代</a:t>
            </a:r>
            <a:endParaRPr sz="1100" b="1" dirty="0">
              <a:latin typeface="Yu Gothic" panose="020B0400000000000000" pitchFamily="34" charset="-128"/>
              <a:ea typeface="Yu Gothic" panose="020B0400000000000000" pitchFamily="34" charset="-128"/>
              <a:cs typeface="ヒラギノ角ゴ StdN W8"/>
            </a:endParaRPr>
          </a:p>
          <a:p>
            <a:pPr marL="323215" algn="r">
              <a:spcBef>
                <a:spcPts val="229"/>
              </a:spcBef>
            </a:pPr>
            <a:r>
              <a:rPr lang="en-US" altLang="ja-JP" sz="800" b="1" spc="-65" dirty="0">
                <a:solidFill>
                  <a:srgbClr val="F17189"/>
                </a:solidFill>
                <a:latin typeface="Yu Gothic" panose="020B0400000000000000" pitchFamily="34" charset="-128"/>
                <a:ea typeface="Yu Gothic" panose="020B0400000000000000" pitchFamily="34" charset="-128"/>
                <a:cs typeface="ヒラギノ角ゴ StdN W8"/>
              </a:rPr>
              <a:t>20</a:t>
            </a:r>
            <a:r>
              <a:rPr sz="800" b="1" spc="-65" dirty="0">
                <a:solidFill>
                  <a:srgbClr val="F17189"/>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325120" algn="r">
              <a:spcBef>
                <a:spcPts val="994"/>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50代</a:t>
            </a:r>
            <a:r>
              <a:rPr lang="en-US" sz="800" b="1" spc="-65" dirty="0">
                <a:solidFill>
                  <a:srgbClr val="F17189"/>
                </a:solidFill>
                <a:latin typeface="Yu Gothic" panose="020B0400000000000000" pitchFamily="34" charset="-128"/>
                <a:ea typeface="Yu Gothic" panose="020B0400000000000000" pitchFamily="34" charset="-128"/>
                <a:cs typeface="ヒラギノ角ゴ StdN W8"/>
              </a:rPr>
              <a:t>16</a:t>
            </a:r>
            <a:r>
              <a:rPr sz="800" b="1" spc="-65" dirty="0">
                <a:solidFill>
                  <a:srgbClr val="F17189"/>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p:txBody>
      </p:sp>
      <p:sp>
        <p:nvSpPr>
          <p:cNvPr id="54" name="object 38">
            <a:extLst>
              <a:ext uri="{FF2B5EF4-FFF2-40B4-BE49-F238E27FC236}">
                <a16:creationId xmlns:a16="http://schemas.microsoft.com/office/drawing/2014/main" id="{57505336-D0B2-8C4D-59FC-DF1A29CC8B39}"/>
              </a:ext>
            </a:extLst>
          </p:cNvPr>
          <p:cNvSpPr txBox="1"/>
          <p:nvPr/>
        </p:nvSpPr>
        <p:spPr>
          <a:xfrm>
            <a:off x="10709373" y="3633638"/>
            <a:ext cx="676910" cy="2150589"/>
          </a:xfrm>
          <a:prstGeom prst="rect">
            <a:avLst/>
          </a:prstGeom>
        </p:spPr>
        <p:txBody>
          <a:bodyPr vert="horz" wrap="square" lIns="0" tIns="46990" rIns="0" bIns="0" rtlCol="0" anchor="ctr">
            <a:spAutoFit/>
          </a:bodyPr>
          <a:lstStyle/>
          <a:p>
            <a:pPr marL="12700">
              <a:spcBef>
                <a:spcPts val="370"/>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15～19</a:t>
            </a:r>
            <a:r>
              <a:rPr sz="1100" b="1" spc="-95" dirty="0">
                <a:solidFill>
                  <a:srgbClr val="333333"/>
                </a:solidFill>
                <a:latin typeface="Yu Gothic" panose="020B0400000000000000" pitchFamily="34" charset="-128"/>
                <a:ea typeface="Yu Gothic" panose="020B0400000000000000" pitchFamily="34" charset="-128"/>
                <a:cs typeface="ヒラギノ角ゴ StdN W8"/>
              </a:rPr>
              <a:t>歳</a:t>
            </a:r>
            <a:endParaRPr sz="1100" b="1" dirty="0">
              <a:latin typeface="Yu Gothic" panose="020B0400000000000000" pitchFamily="34" charset="-128"/>
              <a:ea typeface="Yu Gothic" panose="020B0400000000000000" pitchFamily="34" charset="-128"/>
              <a:cs typeface="ヒラギノ角ゴ StdN W8"/>
            </a:endParaRPr>
          </a:p>
          <a:p>
            <a:pPr marL="12700">
              <a:spcBef>
                <a:spcPts val="229"/>
              </a:spcBef>
            </a:pPr>
            <a:r>
              <a:rPr lang="en-US" sz="800" b="1" spc="-65" dirty="0">
                <a:solidFill>
                  <a:srgbClr val="008DE3"/>
                </a:solidFill>
                <a:latin typeface="Yu Gothic" panose="020B0400000000000000" pitchFamily="34" charset="-128"/>
                <a:ea typeface="Yu Gothic" panose="020B0400000000000000" pitchFamily="34" charset="-128"/>
                <a:cs typeface="ヒラギノ角ゴ StdN W8"/>
              </a:rPr>
              <a:t>3</a:t>
            </a:r>
            <a:r>
              <a:rPr sz="800" b="1" spc="-65" dirty="0">
                <a:solidFill>
                  <a:srgbClr val="008DE3"/>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12700">
              <a:spcBef>
                <a:spcPts val="994"/>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20代</a:t>
            </a:r>
            <a:endParaRPr sz="1100" b="1" dirty="0">
              <a:latin typeface="Yu Gothic" panose="020B0400000000000000" pitchFamily="34" charset="-128"/>
              <a:ea typeface="Yu Gothic" panose="020B0400000000000000" pitchFamily="34" charset="-128"/>
              <a:cs typeface="ヒラギノ角ゴ StdN W8"/>
            </a:endParaRPr>
          </a:p>
          <a:p>
            <a:pPr marL="12700">
              <a:spcBef>
                <a:spcPts val="229"/>
              </a:spcBef>
            </a:pPr>
            <a:r>
              <a:rPr lang="en-US" sz="800" b="1" spc="-65" dirty="0">
                <a:solidFill>
                  <a:srgbClr val="008DE3"/>
                </a:solidFill>
                <a:latin typeface="Yu Gothic" panose="020B0400000000000000" pitchFamily="34" charset="-128"/>
                <a:ea typeface="Yu Gothic" panose="020B0400000000000000" pitchFamily="34" charset="-128"/>
                <a:cs typeface="ヒラギノ角ゴ StdN W8"/>
              </a:rPr>
              <a:t>9</a:t>
            </a:r>
            <a:r>
              <a:rPr sz="800" b="1" spc="-65" dirty="0">
                <a:solidFill>
                  <a:srgbClr val="008DE3"/>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12700">
              <a:spcBef>
                <a:spcPts val="1000"/>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30代</a:t>
            </a:r>
            <a:endParaRPr sz="1100" b="1" dirty="0">
              <a:latin typeface="Yu Gothic" panose="020B0400000000000000" pitchFamily="34" charset="-128"/>
              <a:ea typeface="Yu Gothic" panose="020B0400000000000000" pitchFamily="34" charset="-128"/>
              <a:cs typeface="ヒラギノ角ゴ StdN W8"/>
            </a:endParaRPr>
          </a:p>
          <a:p>
            <a:pPr marL="12700">
              <a:spcBef>
                <a:spcPts val="225"/>
              </a:spcBef>
            </a:pPr>
            <a:r>
              <a:rPr lang="en-US" sz="800" b="1" spc="-65" dirty="0">
                <a:solidFill>
                  <a:srgbClr val="008DE3"/>
                </a:solidFill>
                <a:latin typeface="Yu Gothic" panose="020B0400000000000000" pitchFamily="34" charset="-128"/>
                <a:ea typeface="Yu Gothic" panose="020B0400000000000000" pitchFamily="34" charset="-128"/>
                <a:cs typeface="ヒラギノ角ゴ StdN W8"/>
              </a:rPr>
              <a:t>6</a:t>
            </a:r>
            <a:r>
              <a:rPr sz="800" b="1" spc="-65" dirty="0">
                <a:solidFill>
                  <a:srgbClr val="008DE3"/>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12700">
              <a:spcBef>
                <a:spcPts val="1000"/>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40代</a:t>
            </a:r>
            <a:endParaRPr sz="1100" b="1" dirty="0">
              <a:latin typeface="Yu Gothic" panose="020B0400000000000000" pitchFamily="34" charset="-128"/>
              <a:ea typeface="Yu Gothic" panose="020B0400000000000000" pitchFamily="34" charset="-128"/>
              <a:cs typeface="ヒラギノ角ゴ StdN W8"/>
            </a:endParaRPr>
          </a:p>
          <a:p>
            <a:pPr marL="12700">
              <a:spcBef>
                <a:spcPts val="229"/>
              </a:spcBef>
            </a:pPr>
            <a:r>
              <a:rPr lang="en-US" sz="800" b="1" spc="-65" dirty="0">
                <a:solidFill>
                  <a:srgbClr val="008DE3"/>
                </a:solidFill>
                <a:latin typeface="Yu Gothic" panose="020B0400000000000000" pitchFamily="34" charset="-128"/>
                <a:ea typeface="Yu Gothic" panose="020B0400000000000000" pitchFamily="34" charset="-128"/>
                <a:cs typeface="ヒラギノ角ゴ StdN W8"/>
              </a:rPr>
              <a:t>5</a:t>
            </a:r>
            <a:r>
              <a:rPr sz="800" b="1" spc="-65" dirty="0">
                <a:solidFill>
                  <a:srgbClr val="008DE3"/>
                </a:solidFill>
                <a:latin typeface="Yu Gothic" panose="020B0400000000000000" pitchFamily="34" charset="-128"/>
                <a:ea typeface="Yu Gothic" panose="020B0400000000000000" pitchFamily="34" charset="-128"/>
                <a:cs typeface="ヒラギノ角ゴ StdN W8"/>
              </a:rPr>
              <a:t>%</a:t>
            </a:r>
            <a:endParaRPr sz="800" b="1" dirty="0">
              <a:latin typeface="Yu Gothic" panose="020B0400000000000000" pitchFamily="34" charset="-128"/>
              <a:ea typeface="Yu Gothic" panose="020B0400000000000000" pitchFamily="34" charset="-128"/>
              <a:cs typeface="ヒラギノ角ゴ StdN W8"/>
            </a:endParaRPr>
          </a:p>
          <a:p>
            <a:pPr marL="12700">
              <a:spcBef>
                <a:spcPts val="994"/>
              </a:spcBef>
            </a:pPr>
            <a:r>
              <a:rPr sz="1100" b="1" spc="-85" dirty="0">
                <a:solidFill>
                  <a:srgbClr val="333333"/>
                </a:solidFill>
                <a:latin typeface="Yu Gothic" panose="020B0400000000000000" pitchFamily="34" charset="-128"/>
                <a:ea typeface="Yu Gothic" panose="020B0400000000000000" pitchFamily="34" charset="-128"/>
                <a:cs typeface="ヒラギノ角ゴ StdN W8"/>
              </a:rPr>
              <a:t>50代</a:t>
            </a:r>
            <a:endParaRPr sz="1100" b="1" dirty="0">
              <a:latin typeface="Yu Gothic" panose="020B0400000000000000" pitchFamily="34" charset="-128"/>
              <a:ea typeface="Yu Gothic" panose="020B0400000000000000" pitchFamily="34" charset="-128"/>
              <a:cs typeface="ヒラギノ角ゴ StdN W8"/>
            </a:endParaRPr>
          </a:p>
          <a:p>
            <a:pPr marL="12700">
              <a:spcBef>
                <a:spcPts val="229"/>
              </a:spcBef>
            </a:pPr>
            <a:r>
              <a:rPr lang="en-US" altLang="ja-JP" sz="800" b="1" spc="-65" dirty="0">
                <a:solidFill>
                  <a:srgbClr val="008DE3"/>
                </a:solidFill>
                <a:latin typeface="Yu Gothic" panose="020B0400000000000000" pitchFamily="34" charset="-128"/>
                <a:ea typeface="Yu Gothic" panose="020B0400000000000000" pitchFamily="34" charset="-128"/>
                <a:cs typeface="ヒラギノ角ゴ StdN W8"/>
              </a:rPr>
              <a:t>10%</a:t>
            </a:r>
            <a:endParaRPr sz="800" b="1" dirty="0">
              <a:latin typeface="Yu Gothic" panose="020B0400000000000000" pitchFamily="34" charset="-128"/>
              <a:ea typeface="Yu Gothic" panose="020B0400000000000000" pitchFamily="34" charset="-128"/>
              <a:cs typeface="ヒラギノ角ゴ StdN W8"/>
            </a:endParaRPr>
          </a:p>
        </p:txBody>
      </p:sp>
      <p:sp>
        <p:nvSpPr>
          <p:cNvPr id="55" name="object 46">
            <a:extLst>
              <a:ext uri="{FF2B5EF4-FFF2-40B4-BE49-F238E27FC236}">
                <a16:creationId xmlns:a16="http://schemas.microsoft.com/office/drawing/2014/main" id="{E7D2E015-2BB4-9FF8-19E8-30D65BE4F1CD}"/>
              </a:ext>
            </a:extLst>
          </p:cNvPr>
          <p:cNvSpPr txBox="1"/>
          <p:nvPr/>
        </p:nvSpPr>
        <p:spPr>
          <a:xfrm>
            <a:off x="8399427" y="2990555"/>
            <a:ext cx="1010919" cy="279564"/>
          </a:xfrm>
          <a:prstGeom prst="rect">
            <a:avLst/>
          </a:prstGeom>
        </p:spPr>
        <p:txBody>
          <a:bodyPr vert="horz" wrap="square" lIns="0" tIns="17780" rIns="0" bIns="0" rtlCol="0">
            <a:spAutoFit/>
          </a:bodyPr>
          <a:lstStyle/>
          <a:p>
            <a:pPr marL="12700">
              <a:spcBef>
                <a:spcPts val="140"/>
              </a:spcBef>
            </a:pPr>
            <a:r>
              <a:rPr sz="1700" b="1" spc="15" dirty="0">
                <a:solidFill>
                  <a:srgbClr val="999999"/>
                </a:solidFill>
                <a:latin typeface="Yu Gothic" panose="020B0400000000000000" pitchFamily="34" charset="-128"/>
                <a:ea typeface="Yu Gothic" panose="020B0400000000000000" pitchFamily="34" charset="-128"/>
                <a:cs typeface="HiraMinProN-W6"/>
              </a:rPr>
              <a:t>性</a:t>
            </a:r>
            <a:r>
              <a:rPr sz="1700" b="1" spc="-420" dirty="0">
                <a:solidFill>
                  <a:srgbClr val="999999"/>
                </a:solidFill>
                <a:latin typeface="Yu Gothic" panose="020B0400000000000000" pitchFamily="34" charset="-128"/>
                <a:ea typeface="Yu Gothic" panose="020B0400000000000000" pitchFamily="34" charset="-128"/>
                <a:cs typeface="HiraMinProN-W6"/>
              </a:rPr>
              <a:t>別・</a:t>
            </a:r>
            <a:r>
              <a:rPr sz="1700" b="1" spc="15" dirty="0">
                <a:solidFill>
                  <a:srgbClr val="999999"/>
                </a:solidFill>
                <a:latin typeface="Yu Gothic" panose="020B0400000000000000" pitchFamily="34" charset="-128"/>
                <a:ea typeface="Yu Gothic" panose="020B0400000000000000" pitchFamily="34" charset="-128"/>
                <a:cs typeface="HiraMinProN-W6"/>
              </a:rPr>
              <a:t>年</a:t>
            </a:r>
            <a:r>
              <a:rPr sz="1700" b="1" spc="30" dirty="0">
                <a:solidFill>
                  <a:srgbClr val="999999"/>
                </a:solidFill>
                <a:latin typeface="Yu Gothic" panose="020B0400000000000000" pitchFamily="34" charset="-128"/>
                <a:ea typeface="Yu Gothic" panose="020B0400000000000000" pitchFamily="34" charset="-128"/>
                <a:cs typeface="HiraMinProN-W6"/>
              </a:rPr>
              <a:t>代</a:t>
            </a:r>
            <a:endParaRPr sz="1700" b="1" dirty="0">
              <a:latin typeface="Yu Gothic" panose="020B0400000000000000" pitchFamily="34" charset="-128"/>
              <a:ea typeface="Yu Gothic" panose="020B0400000000000000" pitchFamily="34" charset="-128"/>
              <a:cs typeface="HiraMinProN-W6"/>
            </a:endParaRPr>
          </a:p>
        </p:txBody>
      </p:sp>
      <p:sp>
        <p:nvSpPr>
          <p:cNvPr id="56" name="object 31">
            <a:extLst>
              <a:ext uri="{FF2B5EF4-FFF2-40B4-BE49-F238E27FC236}">
                <a16:creationId xmlns:a16="http://schemas.microsoft.com/office/drawing/2014/main" id="{752ECD9C-1714-E7E2-FEFA-1177C5D61FA8}"/>
              </a:ext>
            </a:extLst>
          </p:cNvPr>
          <p:cNvSpPr txBox="1"/>
          <p:nvPr/>
        </p:nvSpPr>
        <p:spPr>
          <a:xfrm>
            <a:off x="8065773" y="4756706"/>
            <a:ext cx="766272" cy="451406"/>
          </a:xfrm>
          <a:prstGeom prst="rect">
            <a:avLst/>
          </a:prstGeom>
        </p:spPr>
        <p:txBody>
          <a:bodyPr vert="horz" wrap="square" lIns="0" tIns="40640" rIns="0" bIns="0" rtlCol="0">
            <a:spAutoFit/>
          </a:bodyPr>
          <a:lstStyle/>
          <a:p>
            <a:pPr algn="ctr">
              <a:spcBef>
                <a:spcPts val="320"/>
              </a:spcBef>
            </a:pPr>
            <a:r>
              <a:rPr sz="1200" b="1" spc="-15" dirty="0">
                <a:solidFill>
                  <a:srgbClr val="FFFFFF"/>
                </a:solidFill>
                <a:latin typeface="Yu Gothic" panose="020B0400000000000000" pitchFamily="34" charset="-128"/>
                <a:ea typeface="Yu Gothic" panose="020B0400000000000000" pitchFamily="34" charset="-128"/>
                <a:cs typeface="HiraMinProN-W6"/>
              </a:rPr>
              <a:t>女性</a:t>
            </a:r>
            <a:endParaRPr sz="1200" b="1" dirty="0">
              <a:latin typeface="Yu Gothic" panose="020B0400000000000000" pitchFamily="34" charset="-128"/>
              <a:ea typeface="Yu Gothic" panose="020B0400000000000000" pitchFamily="34" charset="-128"/>
              <a:cs typeface="HiraMinProN-W6"/>
            </a:endParaRPr>
          </a:p>
          <a:p>
            <a:pPr algn="ctr">
              <a:spcBef>
                <a:spcPts val="245"/>
              </a:spcBef>
            </a:pPr>
            <a:r>
              <a:rPr lang="en-US" sz="1300" b="1" spc="135" dirty="0">
                <a:solidFill>
                  <a:srgbClr val="FFFFFF"/>
                </a:solidFill>
                <a:latin typeface="Yu Gothic" panose="020B0400000000000000" pitchFamily="34" charset="-128"/>
                <a:ea typeface="Yu Gothic" panose="020B0400000000000000" pitchFamily="34" charset="-128"/>
                <a:cs typeface="HiraMinProN-W6"/>
              </a:rPr>
              <a:t>67</a:t>
            </a:r>
            <a:r>
              <a:rPr sz="1300" b="1" spc="135" dirty="0">
                <a:solidFill>
                  <a:srgbClr val="FFFFFF"/>
                </a:solidFill>
                <a:latin typeface="Yu Gothic" panose="020B0400000000000000" pitchFamily="34" charset="-128"/>
                <a:ea typeface="Yu Gothic" panose="020B0400000000000000" pitchFamily="34" charset="-128"/>
                <a:cs typeface="HiraMinProN-W6"/>
              </a:rPr>
              <a:t>%</a:t>
            </a:r>
            <a:endParaRPr sz="1300" b="1" dirty="0">
              <a:latin typeface="Yu Gothic" panose="020B0400000000000000" pitchFamily="34" charset="-128"/>
              <a:ea typeface="Yu Gothic" panose="020B0400000000000000" pitchFamily="34" charset="-128"/>
              <a:cs typeface="HiraMinProN-W6"/>
            </a:endParaRPr>
          </a:p>
        </p:txBody>
      </p:sp>
      <p:sp>
        <p:nvSpPr>
          <p:cNvPr id="57" name="object 39">
            <a:extLst>
              <a:ext uri="{FF2B5EF4-FFF2-40B4-BE49-F238E27FC236}">
                <a16:creationId xmlns:a16="http://schemas.microsoft.com/office/drawing/2014/main" id="{818D97A2-FDBF-6995-BC12-3663B94B5778}"/>
              </a:ext>
            </a:extLst>
          </p:cNvPr>
          <p:cNvSpPr txBox="1"/>
          <p:nvPr/>
        </p:nvSpPr>
        <p:spPr>
          <a:xfrm>
            <a:off x="9126337" y="4322713"/>
            <a:ext cx="728955" cy="421269"/>
          </a:xfrm>
          <a:prstGeom prst="rect">
            <a:avLst/>
          </a:prstGeom>
        </p:spPr>
        <p:txBody>
          <a:bodyPr vert="horz" wrap="square" lIns="0" tIns="23495" rIns="0" bIns="0" rtlCol="0">
            <a:spAutoFit/>
          </a:bodyPr>
          <a:lstStyle/>
          <a:p>
            <a:pPr algn="ctr">
              <a:spcBef>
                <a:spcPts val="185"/>
              </a:spcBef>
            </a:pPr>
            <a:r>
              <a:rPr sz="1200" b="1" spc="-20" dirty="0">
                <a:solidFill>
                  <a:srgbClr val="FFFFFF"/>
                </a:solidFill>
                <a:latin typeface="Yu Gothic" panose="020B0400000000000000" pitchFamily="34" charset="-128"/>
                <a:ea typeface="Yu Gothic" panose="020B0400000000000000" pitchFamily="34" charset="-128"/>
                <a:cs typeface="HiraMinProN-W6"/>
              </a:rPr>
              <a:t>男性</a:t>
            </a:r>
            <a:endParaRPr sz="1200" b="1" dirty="0">
              <a:latin typeface="Yu Gothic" panose="020B0400000000000000" pitchFamily="34" charset="-128"/>
              <a:ea typeface="Yu Gothic" panose="020B0400000000000000" pitchFamily="34" charset="-128"/>
              <a:cs typeface="HiraMinProN-W6"/>
            </a:endParaRPr>
          </a:p>
          <a:p>
            <a:pPr algn="ctr">
              <a:spcBef>
                <a:spcPts val="90"/>
              </a:spcBef>
            </a:pPr>
            <a:r>
              <a:rPr lang="en-US" sz="1300" b="1" spc="135" dirty="0">
                <a:solidFill>
                  <a:srgbClr val="FFFFFF"/>
                </a:solidFill>
                <a:latin typeface="Yu Gothic" panose="020B0400000000000000" pitchFamily="34" charset="-128"/>
                <a:ea typeface="Yu Gothic" panose="020B0400000000000000" pitchFamily="34" charset="-128"/>
                <a:cs typeface="HiraMinProN-W6"/>
              </a:rPr>
              <a:t>33</a:t>
            </a:r>
            <a:r>
              <a:rPr sz="1300" b="1" spc="135" dirty="0">
                <a:solidFill>
                  <a:srgbClr val="FFFFFF"/>
                </a:solidFill>
                <a:latin typeface="Yu Gothic" panose="020B0400000000000000" pitchFamily="34" charset="-128"/>
                <a:ea typeface="Yu Gothic" panose="020B0400000000000000" pitchFamily="34" charset="-128"/>
                <a:cs typeface="HiraMinProN-W6"/>
              </a:rPr>
              <a:t>%</a:t>
            </a:r>
            <a:endParaRPr sz="1300" b="1" dirty="0">
              <a:latin typeface="Yu Gothic" panose="020B0400000000000000" pitchFamily="34" charset="-128"/>
              <a:ea typeface="Yu Gothic" panose="020B0400000000000000" pitchFamily="34" charset="-128"/>
              <a:cs typeface="HiraMinProN-W6"/>
            </a:endParaRPr>
          </a:p>
        </p:txBody>
      </p:sp>
      <p:sp>
        <p:nvSpPr>
          <p:cNvPr id="58" name="object 32">
            <a:extLst>
              <a:ext uri="{FF2B5EF4-FFF2-40B4-BE49-F238E27FC236}">
                <a16:creationId xmlns:a16="http://schemas.microsoft.com/office/drawing/2014/main" id="{620DA4B9-4AD0-E867-C459-E6EDB8D7E259}"/>
              </a:ext>
            </a:extLst>
          </p:cNvPr>
          <p:cNvSpPr/>
          <p:nvPr/>
        </p:nvSpPr>
        <p:spPr>
          <a:xfrm>
            <a:off x="10498060" y="3421746"/>
            <a:ext cx="101600" cy="525600"/>
          </a:xfrm>
          <a:custGeom>
            <a:avLst/>
            <a:gdLst/>
            <a:ahLst/>
            <a:cxnLst/>
            <a:rect l="l" t="t" r="r" b="b"/>
            <a:pathLst>
              <a:path w="101600" h="436879">
                <a:moveTo>
                  <a:pt x="0" y="436854"/>
                </a:moveTo>
                <a:lnTo>
                  <a:pt x="101600" y="436854"/>
                </a:lnTo>
                <a:lnTo>
                  <a:pt x="101600" y="0"/>
                </a:lnTo>
                <a:lnTo>
                  <a:pt x="0" y="0"/>
                </a:lnTo>
                <a:lnTo>
                  <a:pt x="0" y="436854"/>
                </a:lnTo>
                <a:close/>
              </a:path>
            </a:pathLst>
          </a:custGeom>
          <a:solidFill>
            <a:srgbClr val="4CAFEC"/>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59" name="object 33">
            <a:extLst>
              <a:ext uri="{FF2B5EF4-FFF2-40B4-BE49-F238E27FC236}">
                <a16:creationId xmlns:a16="http://schemas.microsoft.com/office/drawing/2014/main" id="{F8AE2ED6-440E-9F0B-432D-92CEAD72D4EB}"/>
              </a:ext>
            </a:extLst>
          </p:cNvPr>
          <p:cNvSpPr/>
          <p:nvPr/>
        </p:nvSpPr>
        <p:spPr>
          <a:xfrm>
            <a:off x="10498060" y="3947654"/>
            <a:ext cx="101600" cy="525600"/>
          </a:xfrm>
          <a:custGeom>
            <a:avLst/>
            <a:gdLst/>
            <a:ahLst/>
            <a:cxnLst/>
            <a:rect l="l" t="t" r="r" b="b"/>
            <a:pathLst>
              <a:path w="101600" h="436879">
                <a:moveTo>
                  <a:pt x="0" y="436841"/>
                </a:moveTo>
                <a:lnTo>
                  <a:pt x="101600" y="436841"/>
                </a:lnTo>
                <a:lnTo>
                  <a:pt x="101600" y="0"/>
                </a:lnTo>
                <a:lnTo>
                  <a:pt x="0" y="0"/>
                </a:lnTo>
                <a:lnTo>
                  <a:pt x="0" y="436841"/>
                </a:lnTo>
                <a:close/>
              </a:path>
            </a:pathLst>
          </a:custGeom>
          <a:solidFill>
            <a:srgbClr val="66BAEE"/>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60" name="object 34">
            <a:extLst>
              <a:ext uri="{FF2B5EF4-FFF2-40B4-BE49-F238E27FC236}">
                <a16:creationId xmlns:a16="http://schemas.microsoft.com/office/drawing/2014/main" id="{BCB4C3FB-C97E-2491-291C-7CC50296F2ED}"/>
              </a:ext>
            </a:extLst>
          </p:cNvPr>
          <p:cNvSpPr/>
          <p:nvPr/>
        </p:nvSpPr>
        <p:spPr>
          <a:xfrm>
            <a:off x="10498060" y="4473514"/>
            <a:ext cx="101600" cy="525600"/>
          </a:xfrm>
          <a:custGeom>
            <a:avLst/>
            <a:gdLst/>
            <a:ahLst/>
            <a:cxnLst/>
            <a:rect l="l" t="t" r="r" b="b"/>
            <a:pathLst>
              <a:path w="101600" h="436879">
                <a:moveTo>
                  <a:pt x="0" y="436841"/>
                </a:moveTo>
                <a:lnTo>
                  <a:pt x="101600" y="436841"/>
                </a:lnTo>
                <a:lnTo>
                  <a:pt x="101600" y="0"/>
                </a:lnTo>
                <a:lnTo>
                  <a:pt x="0" y="0"/>
                </a:lnTo>
                <a:lnTo>
                  <a:pt x="0" y="436841"/>
                </a:lnTo>
                <a:close/>
              </a:path>
            </a:pathLst>
          </a:custGeom>
          <a:solidFill>
            <a:srgbClr val="7FC5F1"/>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61" name="object 35">
            <a:extLst>
              <a:ext uri="{FF2B5EF4-FFF2-40B4-BE49-F238E27FC236}">
                <a16:creationId xmlns:a16="http://schemas.microsoft.com/office/drawing/2014/main" id="{8911C01E-64B2-A663-E01E-79D28C6CCA7A}"/>
              </a:ext>
            </a:extLst>
          </p:cNvPr>
          <p:cNvSpPr/>
          <p:nvPr/>
        </p:nvSpPr>
        <p:spPr>
          <a:xfrm>
            <a:off x="10498060" y="4998546"/>
            <a:ext cx="101600" cy="525600"/>
          </a:xfrm>
          <a:custGeom>
            <a:avLst/>
            <a:gdLst/>
            <a:ahLst/>
            <a:cxnLst/>
            <a:rect l="l" t="t" r="r" b="b"/>
            <a:pathLst>
              <a:path w="101600" h="436879">
                <a:moveTo>
                  <a:pt x="0" y="436854"/>
                </a:moveTo>
                <a:lnTo>
                  <a:pt x="101600" y="436854"/>
                </a:lnTo>
                <a:lnTo>
                  <a:pt x="101600" y="0"/>
                </a:lnTo>
                <a:lnTo>
                  <a:pt x="0" y="0"/>
                </a:lnTo>
                <a:lnTo>
                  <a:pt x="0" y="436854"/>
                </a:lnTo>
                <a:close/>
              </a:path>
            </a:pathLst>
          </a:custGeom>
          <a:solidFill>
            <a:srgbClr val="99D1F4"/>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62" name="object 36">
            <a:extLst>
              <a:ext uri="{FF2B5EF4-FFF2-40B4-BE49-F238E27FC236}">
                <a16:creationId xmlns:a16="http://schemas.microsoft.com/office/drawing/2014/main" id="{51FCE917-3973-DB69-B2B9-2A9425A967CF}"/>
              </a:ext>
            </a:extLst>
          </p:cNvPr>
          <p:cNvSpPr/>
          <p:nvPr/>
        </p:nvSpPr>
        <p:spPr>
          <a:xfrm>
            <a:off x="10498060" y="5520643"/>
            <a:ext cx="101600" cy="525600"/>
          </a:xfrm>
          <a:custGeom>
            <a:avLst/>
            <a:gdLst/>
            <a:ahLst/>
            <a:cxnLst/>
            <a:rect l="l" t="t" r="r" b="b"/>
            <a:pathLst>
              <a:path w="101600" h="436879">
                <a:moveTo>
                  <a:pt x="0" y="436829"/>
                </a:moveTo>
                <a:lnTo>
                  <a:pt x="101600" y="436829"/>
                </a:lnTo>
                <a:lnTo>
                  <a:pt x="101600" y="0"/>
                </a:lnTo>
                <a:lnTo>
                  <a:pt x="0" y="0"/>
                </a:lnTo>
                <a:lnTo>
                  <a:pt x="0" y="436829"/>
                </a:lnTo>
                <a:close/>
              </a:path>
            </a:pathLst>
          </a:custGeom>
          <a:solidFill>
            <a:srgbClr val="B2DCF6"/>
          </a:solidFill>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102" name="正方形/長方形 101">
            <a:extLst>
              <a:ext uri="{FF2B5EF4-FFF2-40B4-BE49-F238E27FC236}">
                <a16:creationId xmlns:a16="http://schemas.microsoft.com/office/drawing/2014/main" id="{BCADE731-509E-6994-B561-F0104BC2BD15}"/>
              </a:ext>
            </a:extLst>
          </p:cNvPr>
          <p:cNvSpPr/>
          <p:nvPr/>
        </p:nvSpPr>
        <p:spPr>
          <a:xfrm>
            <a:off x="477537" y="6273225"/>
            <a:ext cx="5403717" cy="523220"/>
          </a:xfrm>
          <a:prstGeom prst="rect">
            <a:avLst/>
          </a:prstGeom>
        </p:spPr>
        <p:txBody>
          <a:bodyPr wrap="square">
            <a:spAutoFit/>
          </a:bodyPr>
          <a:lstStyle/>
          <a:p>
            <a:r>
              <a:rPr lang="ja-JP" altLang="en-US" sz="700" dirty="0">
                <a:solidFill>
                  <a:schemeClr val="bg1">
                    <a:lumMod val="50000"/>
                  </a:schemeClr>
                </a:solidFill>
                <a:latin typeface="メイリオ" panose="020B0604030504040204" pitchFamily="50" charset="-128"/>
                <a:ea typeface="メイリオ" panose="020B0604030504040204" pitchFamily="50" charset="-128"/>
              </a:rPr>
              <a:t>出典：「</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Nielsen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NetView</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/Mobile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NetView</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 Custom Data Feed</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」を元に</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Yahoo! JAPAN</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が独自に作成。</a:t>
            </a:r>
          </a:p>
          <a:p>
            <a:r>
              <a:rPr lang="en-US" altLang="ja-JP" sz="700" dirty="0">
                <a:solidFill>
                  <a:schemeClr val="bg1">
                    <a:lumMod val="50000"/>
                  </a:schemeClr>
                </a:solidFill>
                <a:latin typeface="メイリオ" panose="020B0604030504040204" pitchFamily="50" charset="-128"/>
                <a:ea typeface="メイリオ" panose="020B0604030504040204" pitchFamily="50" charset="-128"/>
              </a:rPr>
              <a:t>※1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　出典： 「</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Nielsen Mobile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NetView</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 スマートフォン からのアクセス（アプリの利用を含む）</a:t>
            </a:r>
            <a:endParaRPr lang="en-US" altLang="ja-JP" sz="700" dirty="0">
              <a:solidFill>
                <a:schemeClr val="bg1">
                  <a:lumMod val="50000"/>
                </a:schemeClr>
              </a:solidFill>
              <a:latin typeface="メイリオ" panose="020B0604030504040204" pitchFamily="50" charset="-128"/>
              <a:ea typeface="メイリオ" panose="020B0604030504040204" pitchFamily="50" charset="-128"/>
            </a:endParaRPr>
          </a:p>
          <a:p>
            <a:r>
              <a:rPr lang="ja-JP" altLang="en-US" sz="700" dirty="0">
                <a:solidFill>
                  <a:schemeClr val="bg1">
                    <a:lumMod val="50000"/>
                  </a:schemeClr>
                </a:solidFill>
                <a:latin typeface="メイリオ" panose="020B0604030504040204" pitchFamily="50" charset="-128"/>
                <a:ea typeface="メイリオ" panose="020B0604030504040204" pitchFamily="50" charset="-128"/>
              </a:rPr>
              <a:t>　　</a:t>
            </a:r>
            <a:r>
              <a:rPr lang="en-US" altLang="ja-JP" sz="700" dirty="0" err="1">
                <a:solidFill>
                  <a:schemeClr val="bg1">
                    <a:lumMod val="50000"/>
                  </a:schemeClr>
                </a:solidFill>
                <a:latin typeface="メイリオ" panose="020B0604030504040204" pitchFamily="50" charset="-128"/>
                <a:ea typeface="メイリオ" panose="020B0604030504040204" pitchFamily="50" charset="-128"/>
              </a:rPr>
              <a:t>Sportsnavi</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（チャネルレベル）。</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6</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2021</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年</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12</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月　利用者平均。</a:t>
            </a:r>
          </a:p>
          <a:p>
            <a:r>
              <a:rPr lang="en-US" altLang="ja-JP" sz="700" dirty="0">
                <a:solidFill>
                  <a:schemeClr val="bg1">
                    <a:lumMod val="50000"/>
                  </a:schemeClr>
                </a:solidFill>
                <a:latin typeface="メイリオ" panose="020B0604030504040204" pitchFamily="50" charset="-128"/>
                <a:ea typeface="メイリオ" panose="020B0604030504040204" pitchFamily="50" charset="-128"/>
              </a:rPr>
              <a:t>※</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小数点以下を四捨五入しているため、合計しても必ずしも</a:t>
            </a:r>
            <a:r>
              <a:rPr lang="en-US" altLang="ja-JP" sz="700" dirty="0">
                <a:solidFill>
                  <a:schemeClr val="bg1">
                    <a:lumMod val="50000"/>
                  </a:schemeClr>
                </a:solidFill>
                <a:latin typeface="メイリオ" panose="020B0604030504040204" pitchFamily="50" charset="-128"/>
                <a:ea typeface="メイリオ" panose="020B0604030504040204" pitchFamily="50" charset="-128"/>
              </a:rPr>
              <a:t>100</a:t>
            </a:r>
            <a:r>
              <a:rPr lang="ja-JP" altLang="en-US" sz="700" dirty="0">
                <a:solidFill>
                  <a:schemeClr val="bg1">
                    <a:lumMod val="50000"/>
                  </a:schemeClr>
                </a:solidFill>
                <a:latin typeface="メイリオ" panose="020B0604030504040204" pitchFamily="50" charset="-128"/>
                <a:ea typeface="メイリオ" panose="020B0604030504040204" pitchFamily="50" charset="-128"/>
              </a:rPr>
              <a:t>とはならない場合がある。</a:t>
            </a:r>
          </a:p>
        </p:txBody>
      </p:sp>
      <p:sp>
        <p:nvSpPr>
          <p:cNvPr id="103" name="object 3">
            <a:extLst>
              <a:ext uri="{FF2B5EF4-FFF2-40B4-BE49-F238E27FC236}">
                <a16:creationId xmlns:a16="http://schemas.microsoft.com/office/drawing/2014/main" id="{E1B0251C-36D5-09AC-E0B5-DA0596E28CAF}"/>
              </a:ext>
            </a:extLst>
          </p:cNvPr>
          <p:cNvSpPr txBox="1"/>
          <p:nvPr/>
        </p:nvSpPr>
        <p:spPr>
          <a:xfrm>
            <a:off x="6332203" y="6289098"/>
            <a:ext cx="5568852" cy="252211"/>
          </a:xfrm>
          <a:prstGeom prst="rect">
            <a:avLst/>
          </a:prstGeom>
        </p:spPr>
        <p:txBody>
          <a:bodyPr vert="horz" wrap="square" lIns="0" tIns="36412" rIns="0" bIns="0" rtlCol="0">
            <a:spAutoFit/>
          </a:bodyPr>
          <a:lstStyle/>
          <a:p>
            <a:pPr marL="12700">
              <a:spcBef>
                <a:spcPts val="190"/>
              </a:spcBef>
            </a:pPr>
            <a:r>
              <a:rPr lang="en-US" altLang="ja-JP" sz="700" dirty="0">
                <a:solidFill>
                  <a:srgbClr val="999999"/>
                </a:solidFill>
                <a:latin typeface="メイリオ" panose="020B0604030504040204" pitchFamily="50" charset="-128"/>
                <a:ea typeface="メイリオ" panose="020B0604030504040204" pitchFamily="50" charset="-128"/>
                <a:cs typeface="Arial Unicode MS"/>
              </a:rPr>
              <a:t>※</a:t>
            </a:r>
            <a:r>
              <a:rPr lang="ja-JP" altLang="en-US" sz="700" spc="90" dirty="0">
                <a:solidFill>
                  <a:srgbClr val="999999"/>
                </a:solidFill>
                <a:latin typeface="メイリオ" panose="020B0604030504040204" pitchFamily="50" charset="-128"/>
                <a:ea typeface="メイリオ" panose="020B0604030504040204" pitchFamily="50" charset="-128"/>
                <a:cs typeface="Arial Unicode MS"/>
              </a:rPr>
              <a:t> </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出</a:t>
            </a:r>
            <a:r>
              <a:rPr lang="ja-JP" altLang="en-US" sz="700" spc="-140" dirty="0">
                <a:solidFill>
                  <a:srgbClr val="999999"/>
                </a:solidFill>
                <a:latin typeface="メイリオ" panose="020B0604030504040204" pitchFamily="50" charset="-128"/>
                <a:ea typeface="メイリオ" panose="020B0604030504040204" pitchFamily="50" charset="-128"/>
                <a:cs typeface="Arial Unicode MS"/>
              </a:rPr>
              <a:t>典</a:t>
            </a:r>
            <a:r>
              <a:rPr lang="ja-JP" altLang="en-US" sz="700" spc="-180" dirty="0">
                <a:solidFill>
                  <a:srgbClr val="999999"/>
                </a:solidFill>
                <a:latin typeface="メイリオ" panose="020B0604030504040204" pitchFamily="50" charset="-128"/>
                <a:ea typeface="メイリオ" panose="020B0604030504040204" pitchFamily="50" charset="-128"/>
                <a:cs typeface="Arial Unicode MS"/>
              </a:rPr>
              <a:t>：</a:t>
            </a:r>
            <a:r>
              <a:rPr lang="ja-JP" altLang="en-US" sz="700" spc="-70" dirty="0">
                <a:solidFill>
                  <a:srgbClr val="999999"/>
                </a:solidFill>
                <a:latin typeface="メイリオ" panose="020B0604030504040204" pitchFamily="50" charset="-128"/>
                <a:ea typeface="メイリオ" panose="020B0604030504040204" pitchFamily="50" charset="-128"/>
                <a:cs typeface="Arial Unicode MS"/>
              </a:rPr>
              <a:t>スマートアンサー</a:t>
            </a:r>
            <a:r>
              <a:rPr lang="ja-JP" altLang="en-US" sz="700" spc="25" dirty="0">
                <a:solidFill>
                  <a:srgbClr val="999999"/>
                </a:solidFill>
                <a:latin typeface="メイリオ" panose="020B0604030504040204" pitchFamily="50" charset="-128"/>
                <a:ea typeface="メイリオ" panose="020B0604030504040204" pitchFamily="50" charset="-128"/>
                <a:cs typeface="Arial Unicode MS"/>
              </a:rPr>
              <a:t>調</a:t>
            </a:r>
            <a:r>
              <a:rPr lang="ja-JP" altLang="en-US" sz="700" spc="-315" dirty="0">
                <a:solidFill>
                  <a:srgbClr val="999999"/>
                </a:solidFill>
                <a:latin typeface="メイリオ" panose="020B0604030504040204" pitchFamily="50" charset="-128"/>
                <a:ea typeface="メイリオ" panose="020B0604030504040204" pitchFamily="50" charset="-128"/>
                <a:cs typeface="Arial Unicode MS"/>
              </a:rPr>
              <a:t>査</a:t>
            </a:r>
            <a:r>
              <a:rPr lang="ja-JP" altLang="en-US" sz="700" spc="75" dirty="0">
                <a:solidFill>
                  <a:srgbClr val="999999"/>
                </a:solidFill>
                <a:latin typeface="メイリオ" panose="020B0604030504040204" pitchFamily="50" charset="-128"/>
                <a:ea typeface="メイリオ" panose="020B0604030504040204" pitchFamily="50" charset="-128"/>
                <a:cs typeface="Arial Unicode MS"/>
              </a:rPr>
              <a:t>（</a:t>
            </a:r>
            <a:r>
              <a:rPr lang="en-US" altLang="ja-JP" sz="700" spc="75" dirty="0">
                <a:solidFill>
                  <a:srgbClr val="999999"/>
                </a:solidFill>
                <a:latin typeface="メイリオ" panose="020B0604030504040204" pitchFamily="50" charset="-128"/>
                <a:ea typeface="メイリオ" panose="020B0604030504040204" pitchFamily="50" charset="-128"/>
                <a:cs typeface="Arial Unicode MS"/>
              </a:rPr>
              <a:t>2021</a:t>
            </a:r>
            <a:r>
              <a:rPr lang="ja-JP" altLang="en-US" sz="700" spc="100" dirty="0">
                <a:solidFill>
                  <a:srgbClr val="999999"/>
                </a:solidFill>
                <a:latin typeface="メイリオ" panose="020B0604030504040204" pitchFamily="50" charset="-128"/>
                <a:ea typeface="メイリオ" panose="020B0604030504040204" pitchFamily="50" charset="-128"/>
                <a:cs typeface="Arial Unicode MS"/>
              </a:rPr>
              <a:t>年</a:t>
            </a:r>
            <a:r>
              <a:rPr lang="en-US" altLang="ja-JP" sz="700" spc="35" dirty="0">
                <a:solidFill>
                  <a:srgbClr val="999999"/>
                </a:solidFill>
                <a:latin typeface="メイリオ" panose="020B0604030504040204" pitchFamily="50" charset="-128"/>
                <a:ea typeface="メイリオ" panose="020B0604030504040204" pitchFamily="50" charset="-128"/>
                <a:cs typeface="Arial Unicode MS"/>
              </a:rPr>
              <a:t>10</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月</a:t>
            </a:r>
            <a:r>
              <a:rPr lang="ja-JP" altLang="en-US" sz="700" spc="80" dirty="0">
                <a:solidFill>
                  <a:srgbClr val="999999"/>
                </a:solidFill>
                <a:latin typeface="メイリオ" panose="020B0604030504040204" pitchFamily="50" charset="-128"/>
                <a:ea typeface="メイリオ" panose="020B0604030504040204" pitchFamily="50" charset="-128"/>
                <a:cs typeface="Arial Unicode MS"/>
              </a:rPr>
              <a:t>実施</a:t>
            </a:r>
            <a:r>
              <a:rPr lang="en-US" altLang="ja-JP" sz="700" spc="40" dirty="0">
                <a:solidFill>
                  <a:srgbClr val="999999"/>
                </a:solidFill>
                <a:latin typeface="メイリオ" panose="020B0604030504040204" pitchFamily="50" charset="-128"/>
                <a:ea typeface="メイリオ" panose="020B0604030504040204" pitchFamily="50" charset="-128"/>
                <a:cs typeface="Arial Unicode MS"/>
              </a:rPr>
              <a:t>/</a:t>
            </a:r>
            <a:r>
              <a:rPr lang="ja-JP" altLang="en-US" sz="700" spc="80" dirty="0">
                <a:solidFill>
                  <a:srgbClr val="999999"/>
                </a:solidFill>
                <a:latin typeface="メイリオ" panose="020B0604030504040204" pitchFamily="50" charset="-128"/>
                <a:ea typeface="メイリオ" panose="020B0604030504040204" pitchFamily="50" charset="-128"/>
                <a:cs typeface="Arial Unicode MS"/>
              </a:rPr>
              <a:t>全国</a:t>
            </a:r>
            <a: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t>15~59</a:t>
            </a:r>
            <a:r>
              <a:rPr lang="ja-JP" altLang="en-US" sz="700" spc="55" dirty="0">
                <a:solidFill>
                  <a:srgbClr val="999999"/>
                </a:solidFill>
                <a:latin typeface="メイリオ" panose="020B0604030504040204" pitchFamily="50" charset="-128"/>
                <a:ea typeface="メイリオ" panose="020B0604030504040204" pitchFamily="50" charset="-128"/>
                <a:cs typeface="Arial Unicode MS"/>
              </a:rPr>
              <a:t>歳</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の</a:t>
            </a:r>
            <a:r>
              <a:rPr lang="ja-JP" altLang="en-US" sz="700" dirty="0">
                <a:solidFill>
                  <a:srgbClr val="999999"/>
                </a:solidFill>
                <a:latin typeface="メイリオ" panose="020B0604030504040204" pitchFamily="50" charset="-128"/>
                <a:ea typeface="メイリオ" panose="020B0604030504040204" pitchFamily="50" charset="-128"/>
                <a:cs typeface="Arial Unicode MS"/>
              </a:rPr>
              <a:t>男女</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を</a:t>
            </a:r>
            <a:r>
              <a:rPr lang="ja-JP" altLang="en-US" sz="700" spc="25" dirty="0">
                <a:solidFill>
                  <a:srgbClr val="999999"/>
                </a:solidFill>
                <a:latin typeface="メイリオ" panose="020B0604030504040204" pitchFamily="50" charset="-128"/>
                <a:ea typeface="メイリオ" panose="020B0604030504040204" pitchFamily="50" charset="-128"/>
                <a:cs typeface="Arial Unicode MS"/>
              </a:rPr>
              <a:t>対</a:t>
            </a:r>
            <a:r>
              <a:rPr lang="ja-JP" altLang="en-US" sz="700" dirty="0">
                <a:solidFill>
                  <a:srgbClr val="999999"/>
                </a:solidFill>
                <a:latin typeface="メイリオ" panose="020B0604030504040204" pitchFamily="50" charset="-128"/>
                <a:ea typeface="メイリオ" panose="020B0604030504040204" pitchFamily="50" charset="-128"/>
                <a:cs typeface="Arial Unicode MS"/>
              </a:rPr>
              <a:t>象</a:t>
            </a:r>
            <a:r>
              <a:rPr lang="ja-JP" altLang="en-US" sz="700" spc="114" dirty="0">
                <a:solidFill>
                  <a:srgbClr val="999999"/>
                </a:solidFill>
                <a:latin typeface="メイリオ" panose="020B0604030504040204" pitchFamily="50" charset="-128"/>
                <a:ea typeface="メイリオ" panose="020B0604030504040204" pitchFamily="50" charset="-128"/>
                <a:cs typeface="Arial Unicode MS"/>
              </a:rPr>
              <a:t> </a:t>
            </a:r>
            <a:r>
              <a:rPr lang="ja-JP" altLang="en-US" sz="700" spc="-40" dirty="0">
                <a:solidFill>
                  <a:srgbClr val="999999"/>
                </a:solidFill>
                <a:latin typeface="メイリオ" panose="020B0604030504040204" pitchFamily="50" charset="-128"/>
                <a:ea typeface="メイリオ" panose="020B0604030504040204" pitchFamily="50" charset="-128"/>
                <a:cs typeface="Arial Unicode MS"/>
              </a:rPr>
              <a:t>サ</a:t>
            </a:r>
            <a:r>
              <a:rPr lang="ja-JP" altLang="en-US" sz="700" spc="-50" dirty="0">
                <a:solidFill>
                  <a:srgbClr val="999999"/>
                </a:solidFill>
                <a:latin typeface="メイリオ" panose="020B0604030504040204" pitchFamily="50" charset="-128"/>
                <a:ea typeface="メイリオ" panose="020B0604030504040204" pitchFamily="50" charset="-128"/>
                <a:cs typeface="Arial Unicode MS"/>
              </a:rPr>
              <a:t>ン</a:t>
            </a:r>
            <a:r>
              <a:rPr lang="ja-JP" altLang="en-US" sz="700" spc="-35" dirty="0">
                <a:solidFill>
                  <a:srgbClr val="999999"/>
                </a:solidFill>
                <a:latin typeface="メイリオ" panose="020B0604030504040204" pitchFamily="50" charset="-128"/>
                <a:ea typeface="メイリオ" panose="020B0604030504040204" pitchFamily="50" charset="-128"/>
                <a:cs typeface="Arial Unicode MS"/>
              </a:rPr>
              <a:t>プ</a:t>
            </a:r>
            <a:r>
              <a:rPr lang="ja-JP" altLang="en-US" sz="700" spc="5" dirty="0">
                <a:solidFill>
                  <a:srgbClr val="999999"/>
                </a:solidFill>
                <a:latin typeface="メイリオ" panose="020B0604030504040204" pitchFamily="50" charset="-128"/>
                <a:ea typeface="メイリオ" panose="020B0604030504040204" pitchFamily="50" charset="-128"/>
                <a:cs typeface="Arial Unicode MS"/>
              </a:rPr>
              <a:t>ル</a:t>
            </a:r>
            <a:r>
              <a:rPr lang="ja-JP" altLang="en-US" sz="700" spc="80" dirty="0">
                <a:solidFill>
                  <a:srgbClr val="999999"/>
                </a:solidFill>
                <a:latin typeface="メイリオ" panose="020B0604030504040204" pitchFamily="50" charset="-128"/>
                <a:ea typeface="メイリオ" panose="020B0604030504040204" pitchFamily="50" charset="-128"/>
                <a:cs typeface="Arial Unicode MS"/>
              </a:rPr>
              <a:t>数</a:t>
            </a:r>
            <a: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t>213</a:t>
            </a:r>
            <a:r>
              <a:rPr lang="ja-JP" altLang="en-US" sz="700" spc="55" dirty="0">
                <a:solidFill>
                  <a:srgbClr val="999999"/>
                </a:solidFill>
                <a:latin typeface="メイリオ" panose="020B0604030504040204" pitchFamily="50" charset="-128"/>
                <a:ea typeface="メイリオ" panose="020B0604030504040204" pitchFamily="50" charset="-128"/>
                <a:cs typeface="Arial Unicode MS"/>
              </a:rPr>
              <a:t>）</a:t>
            </a:r>
            <a:b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br>
            <a: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t>※ </a:t>
            </a:r>
            <a:r>
              <a:rPr lang="ja-JP" altLang="en-US" sz="700" spc="55" dirty="0">
                <a:solidFill>
                  <a:srgbClr val="999999"/>
                </a:solidFill>
                <a:latin typeface="メイリオ" panose="020B0604030504040204" pitchFamily="50" charset="-128"/>
                <a:ea typeface="メイリオ" panose="020B0604030504040204" pitchFamily="50" charset="-128"/>
                <a:cs typeface="Arial Unicode MS"/>
              </a:rPr>
              <a:t>データの数値は、小数第</a:t>
            </a:r>
            <a: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t>1</a:t>
            </a:r>
            <a:r>
              <a:rPr lang="ja-JP" altLang="en-US" sz="700" spc="55" dirty="0">
                <a:solidFill>
                  <a:srgbClr val="999999"/>
                </a:solidFill>
                <a:latin typeface="メイリオ" panose="020B0604030504040204" pitchFamily="50" charset="-128"/>
                <a:ea typeface="メイリオ" panose="020B0604030504040204" pitchFamily="50" charset="-128"/>
                <a:cs typeface="Arial Unicode MS"/>
              </a:rPr>
              <a:t>位を四捨五入しているため、合計した数が</a:t>
            </a:r>
            <a:r>
              <a:rPr lang="en-US" altLang="ja-JP" sz="700" spc="55" dirty="0">
                <a:solidFill>
                  <a:srgbClr val="999999"/>
                </a:solidFill>
                <a:latin typeface="メイリオ" panose="020B0604030504040204" pitchFamily="50" charset="-128"/>
                <a:ea typeface="メイリオ" panose="020B0604030504040204" pitchFamily="50" charset="-128"/>
                <a:cs typeface="Arial Unicode MS"/>
              </a:rPr>
              <a:t>100%</a:t>
            </a:r>
            <a:r>
              <a:rPr lang="ja-JP" altLang="en-US" sz="700" spc="55" dirty="0">
                <a:solidFill>
                  <a:srgbClr val="999999"/>
                </a:solidFill>
                <a:latin typeface="メイリオ" panose="020B0604030504040204" pitchFamily="50" charset="-128"/>
                <a:ea typeface="メイリオ" panose="020B0604030504040204" pitchFamily="50" charset="-128"/>
                <a:cs typeface="Arial Unicode MS"/>
              </a:rPr>
              <a:t>にならないことがあります。</a:t>
            </a:r>
            <a:endParaRPr lang="ja-JP" altLang="en-US" sz="700" dirty="0">
              <a:solidFill>
                <a:srgbClr val="999999"/>
              </a:solidFill>
              <a:latin typeface="メイリオ" panose="020B0604030504040204" pitchFamily="50" charset="-128"/>
              <a:ea typeface="メイリオ" panose="020B0604030504040204" pitchFamily="50" charset="-128"/>
              <a:cs typeface="Arial Unicode MS"/>
            </a:endParaRPr>
          </a:p>
        </p:txBody>
      </p:sp>
    </p:spTree>
    <p:extLst>
      <p:ext uri="{BB962C8B-B14F-4D97-AF65-F5344CB8AC3E}">
        <p14:creationId xmlns:p14="http://schemas.microsoft.com/office/powerpoint/2010/main" val="1269616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318B1CD-667D-29A0-23AC-44E32D4A35E4}"/>
              </a:ext>
            </a:extLst>
          </p:cNvPr>
          <p:cNvSpPr>
            <a:spLocks noGrp="1"/>
          </p:cNvSpPr>
          <p:nvPr>
            <p:ph type="body" sz="quarter" idx="10"/>
          </p:nvPr>
        </p:nvSpPr>
        <p:spPr>
          <a:xfrm>
            <a:off x="479425" y="252000"/>
            <a:ext cx="8640911" cy="335028"/>
          </a:xfrm>
        </p:spPr>
        <p:txBody>
          <a:bodyPr/>
          <a:lstStyle/>
          <a:p>
            <a:r>
              <a:rPr kumimoji="1" lang="ja-JP" altLang="en-US" dirty="0"/>
              <a:t>特別パッケージ適用条件</a:t>
            </a:r>
          </a:p>
        </p:txBody>
      </p:sp>
      <p:graphicFrame>
        <p:nvGraphicFramePr>
          <p:cNvPr id="3" name="表 2">
            <a:extLst>
              <a:ext uri="{FF2B5EF4-FFF2-40B4-BE49-F238E27FC236}">
                <a16:creationId xmlns:a16="http://schemas.microsoft.com/office/drawing/2014/main" id="{BC3E7A4D-6A9D-3F76-8B87-6957F7553960}"/>
              </a:ext>
            </a:extLst>
          </p:cNvPr>
          <p:cNvGraphicFramePr>
            <a:graphicFrameLocks noGrp="1"/>
          </p:cNvGraphicFramePr>
          <p:nvPr>
            <p:extLst>
              <p:ext uri="{D42A27DB-BD31-4B8C-83A1-F6EECF244321}">
                <p14:modId xmlns:p14="http://schemas.microsoft.com/office/powerpoint/2010/main" val="3016744330"/>
              </p:ext>
            </p:extLst>
          </p:nvPr>
        </p:nvGraphicFramePr>
        <p:xfrm>
          <a:off x="555420" y="2820572"/>
          <a:ext cx="11242402" cy="2491016"/>
        </p:xfrm>
        <a:graphic>
          <a:graphicData uri="http://schemas.openxmlformats.org/drawingml/2006/table">
            <a:tbl>
              <a:tblPr/>
              <a:tblGrid>
                <a:gridCol w="2400911">
                  <a:extLst>
                    <a:ext uri="{9D8B030D-6E8A-4147-A177-3AD203B41FA5}">
                      <a16:colId xmlns:a16="http://schemas.microsoft.com/office/drawing/2014/main" val="645405953"/>
                    </a:ext>
                  </a:extLst>
                </a:gridCol>
                <a:gridCol w="3338591">
                  <a:extLst>
                    <a:ext uri="{9D8B030D-6E8A-4147-A177-3AD203B41FA5}">
                      <a16:colId xmlns:a16="http://schemas.microsoft.com/office/drawing/2014/main" val="4225100490"/>
                    </a:ext>
                  </a:extLst>
                </a:gridCol>
                <a:gridCol w="5502900">
                  <a:extLst>
                    <a:ext uri="{9D8B030D-6E8A-4147-A177-3AD203B41FA5}">
                      <a16:colId xmlns:a16="http://schemas.microsoft.com/office/drawing/2014/main" val="2569690539"/>
                    </a:ext>
                  </a:extLst>
                </a:gridCol>
              </a:tblGrid>
              <a:tr h="552616">
                <a:tc>
                  <a:txBody>
                    <a:bodyPr/>
                    <a:lstStyle/>
                    <a:p>
                      <a:pPr algn="ctr" rtl="0" fontAlgn="ctr"/>
                      <a:endParaRPr kumimoji="1" lang="ja-JP" altLang="en-US" sz="1800" b="0" i="0" u="none" strike="noStrike" kern="1200" dirty="0">
                        <a:solidFill>
                          <a:srgbClr val="F2F2F2"/>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algn="ctr" rtl="0" fontAlgn="ctr"/>
                      <a:r>
                        <a:rPr kumimoji="1" lang="ja-JP" altLang="en-US" sz="1800" b="0" i="0" u="none" strike="noStrike" kern="1200" dirty="0">
                          <a:solidFill>
                            <a:srgbClr val="F2F2F2"/>
                          </a:solidFill>
                          <a:effectLst/>
                          <a:latin typeface="メイリオ" panose="020B0604030504040204" pitchFamily="50" charset="-128"/>
                          <a:ea typeface="メイリオ" panose="020B0604030504040204" pitchFamily="50" charset="-128"/>
                          <a:cs typeface="+mn-cs"/>
                        </a:rPr>
                        <a:t>対象商品</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rtl="0" fontAlgn="ctr"/>
                      <a:r>
                        <a:rPr kumimoji="1" lang="ja-JP" altLang="en-US" sz="1800" b="0" i="0" u="none" strike="noStrike" kern="1200" dirty="0">
                          <a:solidFill>
                            <a:srgbClr val="F2F2F2"/>
                          </a:solidFill>
                          <a:effectLst/>
                          <a:latin typeface="メイリオ" panose="020B0604030504040204" pitchFamily="50" charset="-128"/>
                          <a:ea typeface="メイリオ" panose="020B0604030504040204" pitchFamily="50" charset="-128"/>
                          <a:cs typeface="+mn-cs"/>
                        </a:rPr>
                        <a:t>パッケージ特別価格</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620721856"/>
                  </a:ext>
                </a:extLst>
              </a:tr>
              <a:tr h="828427">
                <a:tc>
                  <a:txBody>
                    <a:bodyPr/>
                    <a:lstStyle/>
                    <a:p>
                      <a:pPr lvl="0" algn="ctr" rtl="0" fontAlgn="ctr"/>
                      <a:r>
                        <a:rPr kumimoji="1" lang="en-US" altLang="ja-JP" sz="1600" b="1" i="0" kern="1200" dirty="0">
                          <a:solidFill>
                            <a:schemeClr val="accent3"/>
                          </a:solidFill>
                          <a:effectLst/>
                          <a:latin typeface="メイリオ" panose="020B0604030504040204" pitchFamily="50" charset="-128"/>
                          <a:ea typeface="メイリオ" panose="020B0604030504040204" pitchFamily="50" charset="-128"/>
                          <a:cs typeface="+mn-cs"/>
                        </a:rPr>
                        <a:t>Yahoo!</a:t>
                      </a:r>
                      <a:r>
                        <a:rPr kumimoji="1" lang="ja-JP" altLang="en-US" sz="1600" b="1" i="0" kern="1200" dirty="0">
                          <a:solidFill>
                            <a:schemeClr val="accent3"/>
                          </a:solidFill>
                          <a:effectLst/>
                          <a:latin typeface="メイリオ" panose="020B0604030504040204" pitchFamily="50" charset="-128"/>
                          <a:ea typeface="メイリオ" panose="020B0604030504040204" pitchFamily="50" charset="-128"/>
                          <a:cs typeface="+mn-cs"/>
                        </a:rPr>
                        <a:t> </a:t>
                      </a:r>
                      <a:r>
                        <a:rPr kumimoji="1" lang="en-US" altLang="ja-JP" sz="1600" b="1" i="0" kern="1200" dirty="0">
                          <a:solidFill>
                            <a:schemeClr val="accent3"/>
                          </a:solidFill>
                          <a:effectLst/>
                          <a:latin typeface="メイリオ" panose="020B0604030504040204" pitchFamily="50" charset="-128"/>
                          <a:ea typeface="メイリオ" panose="020B0604030504040204" pitchFamily="50" charset="-128"/>
                          <a:cs typeface="+mn-cs"/>
                        </a:rPr>
                        <a:t>JAPAN</a:t>
                      </a:r>
                      <a:r>
                        <a:rPr kumimoji="1" lang="ja-JP" altLang="en-US" sz="1600" b="1" i="0" kern="1200" dirty="0">
                          <a:solidFill>
                            <a:schemeClr val="accent3"/>
                          </a:solidFill>
                          <a:effectLst/>
                          <a:latin typeface="メイリオ" panose="020B0604030504040204" pitchFamily="50" charset="-128"/>
                          <a:ea typeface="メイリオ" panose="020B0604030504040204" pitchFamily="50" charset="-128"/>
                          <a:cs typeface="+mn-cs"/>
                        </a:rPr>
                        <a:t>商品</a:t>
                      </a:r>
                      <a:endParaRPr kumimoji="1" lang="en-US" altLang="ja-JP" sz="1600" b="1" i="0" kern="1200" dirty="0">
                        <a:solidFill>
                          <a:schemeClr val="accent3"/>
                        </a:solidFill>
                        <a:effectLst/>
                        <a:latin typeface="メイリオ" panose="020B0604030504040204" pitchFamily="50" charset="-128"/>
                        <a:ea typeface="メイリオ" panose="020B0604030504040204" pitchFamily="50" charset="-128"/>
                        <a:cs typeface="+mn-cs"/>
                      </a:endParaRPr>
                    </a:p>
                    <a:p>
                      <a:pPr lvl="0" algn="ctr" rtl="0" fontAlgn="ctr"/>
                      <a:r>
                        <a:rPr kumimoji="1" lang="en-US" altLang="ja-JP" sz="1600" b="0" i="0" kern="1200" dirty="0">
                          <a:solidFill>
                            <a:schemeClr val="accent3"/>
                          </a:solidFill>
                          <a:effectLst/>
                          <a:latin typeface="メイリオ" panose="020B0604030504040204" pitchFamily="50" charset="-128"/>
                          <a:ea typeface="メイリオ" panose="020B0604030504040204" pitchFamily="50" charset="-128"/>
                          <a:cs typeface="+mn-cs"/>
                        </a:rPr>
                        <a:t>(</a:t>
                      </a:r>
                      <a:r>
                        <a:rPr kumimoji="1" lang="ja-JP" altLang="en-US" sz="1600" b="0" i="0" kern="1200" dirty="0">
                          <a:solidFill>
                            <a:schemeClr val="accent3"/>
                          </a:solidFill>
                          <a:effectLst/>
                          <a:latin typeface="メイリオ" panose="020B0604030504040204" pitchFamily="50" charset="-128"/>
                          <a:ea typeface="メイリオ" panose="020B0604030504040204" pitchFamily="50" charset="-128"/>
                          <a:cs typeface="+mn-cs"/>
                        </a:rPr>
                        <a:t>購入必須</a:t>
                      </a:r>
                      <a:r>
                        <a:rPr kumimoji="1" lang="en-US" altLang="ja-JP" sz="1600" b="0" i="0" kern="1200" dirty="0">
                          <a:solidFill>
                            <a:schemeClr val="accent3"/>
                          </a:solidFill>
                          <a:effectLst/>
                          <a:latin typeface="メイリオ" panose="020B0604030504040204" pitchFamily="50" charset="-128"/>
                          <a:ea typeface="メイリオ" panose="020B0604030504040204" pitchFamily="50" charset="-128"/>
                          <a:cs typeface="+mn-cs"/>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rtl="0" fontAlgn="ctr"/>
                      <a:r>
                        <a:rPr kumimoji="1" lang="ja-JP" altLang="en-US" sz="1600" b="0" i="0" kern="1200" dirty="0">
                          <a:solidFill>
                            <a:schemeClr val="accent3"/>
                          </a:solidFill>
                          <a:effectLst/>
                          <a:latin typeface="メイリオ" panose="020B0604030504040204" pitchFamily="50" charset="-128"/>
                          <a:ea typeface="メイリオ" panose="020B0604030504040204" pitchFamily="50" charset="-128"/>
                          <a:cs typeface="+mn-cs"/>
                        </a:rPr>
                        <a:t>パリ</a:t>
                      </a:r>
                      <a:r>
                        <a:rPr kumimoji="1" lang="en-US" altLang="ja-JP" sz="1600" b="0" i="0" kern="1200" dirty="0">
                          <a:solidFill>
                            <a:schemeClr val="accent3"/>
                          </a:solidFill>
                          <a:effectLst/>
                          <a:latin typeface="メイリオ" panose="020B0604030504040204" pitchFamily="50" charset="-128"/>
                          <a:ea typeface="メイリオ" panose="020B0604030504040204" pitchFamily="50" charset="-128"/>
                          <a:cs typeface="+mn-cs"/>
                        </a:rPr>
                        <a:t>2024</a:t>
                      </a:r>
                      <a:r>
                        <a:rPr kumimoji="1" lang="ja-JP" altLang="en-US" sz="1600" b="0" i="0" kern="1200" dirty="0">
                          <a:solidFill>
                            <a:schemeClr val="accent3"/>
                          </a:solidFill>
                          <a:effectLst/>
                          <a:latin typeface="メイリオ" panose="020B0604030504040204" pitchFamily="50" charset="-128"/>
                          <a:ea typeface="メイリオ" panose="020B0604030504040204" pitchFamily="50" charset="-128"/>
                          <a:cs typeface="+mn-cs"/>
                        </a:rPr>
                        <a:t>報道特集　全商品</a:t>
                      </a:r>
                      <a:endParaRPr kumimoji="1" lang="en-US" altLang="ja-JP" sz="1600" b="0" i="0" kern="1200" dirty="0">
                        <a:solidFill>
                          <a:schemeClr val="accent3"/>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lvl="0" algn="ctr" rtl="0" fontAlgn="ctr"/>
                      <a:r>
                        <a:rPr kumimoji="1" lang="ja-JP" altLang="en-US" sz="24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ー</a:t>
                      </a:r>
                      <a:endParaRPr kumimoji="1" lang="en-US" altLang="ja-JP" sz="24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79924255"/>
                  </a:ext>
                </a:extLst>
              </a:tr>
              <a:tr h="1109973">
                <a:tc>
                  <a:txBody>
                    <a:bodyPr/>
                    <a:lstStyle/>
                    <a:p>
                      <a:pPr lvl="0" algn="ctr" rtl="0" fontAlgn="ctr"/>
                      <a:r>
                        <a:rPr kumimoji="1" lang="en-US" altLang="ja-JP" sz="1600" b="1" i="0" kern="1200" dirty="0">
                          <a:solidFill>
                            <a:schemeClr val="accent3"/>
                          </a:solidFill>
                          <a:effectLst/>
                          <a:latin typeface="メイリオ" panose="020B0604030504040204" pitchFamily="50" charset="-128"/>
                          <a:ea typeface="メイリオ" panose="020B0604030504040204" pitchFamily="50" charset="-128"/>
                          <a:cs typeface="+mn-cs"/>
                        </a:rPr>
                        <a:t>LINE</a:t>
                      </a:r>
                      <a:r>
                        <a:rPr kumimoji="1" lang="ja-JP" altLang="en-US" sz="1600" b="1" i="0" kern="1200" dirty="0">
                          <a:solidFill>
                            <a:schemeClr val="accent3"/>
                          </a:solidFill>
                          <a:effectLst/>
                          <a:latin typeface="メイリオ" panose="020B0604030504040204" pitchFamily="50" charset="-128"/>
                          <a:ea typeface="メイリオ" panose="020B0604030504040204" pitchFamily="50" charset="-128"/>
                          <a:cs typeface="+mn-cs"/>
                        </a:rPr>
                        <a:t>商品</a:t>
                      </a:r>
                      <a:endParaRPr kumimoji="1" lang="en-US" altLang="ja-JP" sz="1600" b="1" i="0" kern="1200" dirty="0">
                        <a:solidFill>
                          <a:schemeClr val="accent3"/>
                        </a:solidFill>
                        <a:effectLst/>
                        <a:latin typeface="メイリオ" panose="020B0604030504040204" pitchFamily="50" charset="-128"/>
                        <a:ea typeface="メイリオ" panose="020B0604030504040204" pitchFamily="50" charset="-128"/>
                        <a:cs typeface="+mn-cs"/>
                      </a:endParaRPr>
                    </a:p>
                    <a:p>
                      <a:pPr lvl="0" algn="ctr" rtl="0" fontAlgn="ctr"/>
                      <a:r>
                        <a:rPr kumimoji="1" lang="en-US" altLang="ja-JP" sz="1600" b="0" i="0" kern="1200" dirty="0">
                          <a:solidFill>
                            <a:schemeClr val="accent3"/>
                          </a:solidFill>
                          <a:effectLst/>
                          <a:latin typeface="メイリオ" panose="020B0604030504040204" pitchFamily="50" charset="-128"/>
                          <a:ea typeface="メイリオ" panose="020B0604030504040204" pitchFamily="50" charset="-128"/>
                          <a:cs typeface="+mn-cs"/>
                        </a:rPr>
                        <a:t>(</a:t>
                      </a:r>
                      <a:r>
                        <a:rPr kumimoji="1" lang="ja-JP" altLang="en-US" sz="1600" b="0" i="0" kern="1200" dirty="0">
                          <a:solidFill>
                            <a:schemeClr val="accent3"/>
                          </a:solidFill>
                          <a:effectLst/>
                          <a:latin typeface="メイリオ" panose="020B0604030504040204" pitchFamily="50" charset="-128"/>
                          <a:ea typeface="メイリオ" panose="020B0604030504040204" pitchFamily="50" charset="-128"/>
                          <a:cs typeface="+mn-cs"/>
                        </a:rPr>
                        <a:t>購入必須</a:t>
                      </a:r>
                      <a:r>
                        <a:rPr kumimoji="1" lang="en-US" altLang="ja-JP" sz="1600" b="0" i="0" kern="1200" dirty="0">
                          <a:solidFill>
                            <a:schemeClr val="accent3"/>
                          </a:solidFill>
                          <a:effectLst/>
                          <a:latin typeface="メイリオ" panose="020B0604030504040204" pitchFamily="50" charset="-128"/>
                          <a:ea typeface="メイリオ" panose="020B0604030504040204" pitchFamily="50" charset="-128"/>
                          <a:cs typeface="+mn-cs"/>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ctr" rtl="0" fontAlgn="ctr"/>
                      <a:r>
                        <a:rPr kumimoji="1" lang="en-US" altLang="ja-JP" sz="1600" b="0" i="0" kern="1200" dirty="0">
                          <a:solidFill>
                            <a:schemeClr val="accent3"/>
                          </a:solidFill>
                          <a:effectLst/>
                          <a:latin typeface="メイリオ"/>
                          <a:ea typeface="+mn-ea"/>
                          <a:cs typeface="+mn-cs"/>
                        </a:rPr>
                        <a:t>LINE NEWS DIGEST Spot</a:t>
                      </a:r>
                      <a:endParaRPr kumimoji="1" lang="en-US" altLang="ja-JP" sz="1600" b="0" i="0" kern="1200" dirty="0">
                        <a:solidFill>
                          <a:schemeClr val="accent3"/>
                        </a:solidFill>
                        <a:effectLst/>
                        <a:latin typeface="メイリオ"/>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lvl="0" algn="l" rtl="0" fontAlgn="ctr"/>
                      <a:r>
                        <a:rPr kumimoji="1" lang="ja-JP" altLang="en-US" sz="16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平日枠　　　通常</a:t>
                      </a:r>
                      <a:r>
                        <a:rPr kumimoji="1" lang="en-US" altLang="ja-JP" sz="16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500</a:t>
                      </a:r>
                      <a:r>
                        <a:rPr kumimoji="1" lang="ja-JP" altLang="en-US" sz="16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万円</a:t>
                      </a:r>
                      <a:r>
                        <a:rPr kumimoji="1" lang="ja-JP" altLang="en-US" sz="1600" b="0" i="0" kern="1200" dirty="0">
                          <a:solidFill>
                            <a:schemeClr val="accent6"/>
                          </a:solidFill>
                          <a:effectLst/>
                          <a:latin typeface="メイリオ" panose="020B0604030504040204" pitchFamily="50" charset="-128"/>
                          <a:ea typeface="メイリオ" panose="020B0604030504040204" pitchFamily="50" charset="-128"/>
                          <a:cs typeface="+mn-cs"/>
                        </a:rPr>
                        <a:t>→</a:t>
                      </a:r>
                      <a:r>
                        <a:rPr kumimoji="1" lang="ja-JP" altLang="en-US" sz="1600" b="1" i="0" kern="1200" dirty="0">
                          <a:solidFill>
                            <a:schemeClr val="accent6"/>
                          </a:solidFill>
                          <a:effectLst/>
                          <a:latin typeface="メイリオ" panose="020B0604030504040204" pitchFamily="50" charset="-128"/>
                          <a:ea typeface="メイリオ" panose="020B0604030504040204" pitchFamily="50" charset="-128"/>
                          <a:cs typeface="+mn-cs"/>
                        </a:rPr>
                        <a:t>特別価格</a:t>
                      </a:r>
                      <a:r>
                        <a:rPr kumimoji="1" lang="en-US" altLang="ja-JP" sz="2800" b="1" i="0" kern="1200" dirty="0">
                          <a:solidFill>
                            <a:schemeClr val="accent6"/>
                          </a:solidFill>
                          <a:effectLst/>
                          <a:latin typeface="メイリオ" panose="020B0604030504040204" pitchFamily="50" charset="-128"/>
                          <a:ea typeface="メイリオ" panose="020B0604030504040204" pitchFamily="50" charset="-128"/>
                          <a:cs typeface="+mn-cs"/>
                        </a:rPr>
                        <a:t>400</a:t>
                      </a:r>
                      <a:r>
                        <a:rPr kumimoji="1" lang="ja-JP" altLang="en-US" sz="2800" b="1" i="0" kern="1200" dirty="0">
                          <a:solidFill>
                            <a:schemeClr val="accent6"/>
                          </a:solidFill>
                          <a:effectLst/>
                          <a:latin typeface="メイリオ" panose="020B0604030504040204" pitchFamily="50" charset="-128"/>
                          <a:ea typeface="メイリオ" panose="020B0604030504040204" pitchFamily="50" charset="-128"/>
                          <a:cs typeface="+mn-cs"/>
                        </a:rPr>
                        <a:t>万円</a:t>
                      </a:r>
                      <a:r>
                        <a:rPr kumimoji="1" lang="en-US" altLang="ja-JP" sz="1200" b="1" i="0" kern="1200" dirty="0">
                          <a:solidFill>
                            <a:schemeClr val="accent6"/>
                          </a:solidFill>
                          <a:effectLst/>
                          <a:latin typeface="メイリオ" panose="020B0604030504040204" pitchFamily="50" charset="-128"/>
                          <a:ea typeface="メイリオ" panose="020B0604030504040204" pitchFamily="50" charset="-128"/>
                          <a:cs typeface="+mn-cs"/>
                        </a:rPr>
                        <a:t>(</a:t>
                      </a:r>
                      <a:r>
                        <a:rPr kumimoji="1" lang="ja-JP" altLang="en-US" sz="1200" b="1" i="0" kern="1200" dirty="0">
                          <a:solidFill>
                            <a:schemeClr val="accent6"/>
                          </a:solidFill>
                          <a:effectLst/>
                          <a:latin typeface="メイリオ" panose="020B0604030504040204" pitchFamily="50" charset="-128"/>
                          <a:ea typeface="メイリオ" panose="020B0604030504040204" pitchFamily="50" charset="-128"/>
                          <a:cs typeface="+mn-cs"/>
                        </a:rPr>
                        <a:t>グロス</a:t>
                      </a:r>
                      <a:r>
                        <a:rPr kumimoji="1" lang="en-US" altLang="ja-JP" sz="1200" b="1" i="0" kern="1200" dirty="0">
                          <a:solidFill>
                            <a:schemeClr val="accent6"/>
                          </a:solidFill>
                          <a:effectLst/>
                          <a:latin typeface="メイリオ" panose="020B0604030504040204" pitchFamily="50" charset="-128"/>
                          <a:ea typeface="メイリオ" panose="020B0604030504040204" pitchFamily="50" charset="-128"/>
                          <a:cs typeface="+mn-cs"/>
                        </a:rPr>
                        <a:t>)</a:t>
                      </a:r>
                      <a:endParaRPr kumimoji="1" lang="en-US" altLang="ja-JP" sz="1800" b="1" i="0" kern="1200" dirty="0">
                        <a:solidFill>
                          <a:schemeClr val="accent6"/>
                        </a:solidFill>
                        <a:effectLst/>
                        <a:latin typeface="メイリオ" panose="020B0604030504040204" pitchFamily="50" charset="-128"/>
                        <a:ea typeface="メイリオ" panose="020B0604030504040204" pitchFamily="50" charset="-128"/>
                        <a:cs typeface="+mn-cs"/>
                      </a:endParaRPr>
                    </a:p>
                    <a:p>
                      <a:pPr lvl="0" algn="l" rtl="0" fontAlgn="ctr"/>
                      <a:r>
                        <a:rPr kumimoji="1" lang="ja-JP" altLang="en-US" sz="16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土日祝日枠　通常</a:t>
                      </a:r>
                      <a:r>
                        <a:rPr kumimoji="1" lang="en-US" altLang="ja-JP" sz="16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600</a:t>
                      </a:r>
                      <a:r>
                        <a:rPr kumimoji="1" lang="ja-JP" altLang="en-US" sz="1600" b="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万円</a:t>
                      </a:r>
                      <a:r>
                        <a:rPr kumimoji="1" lang="ja-JP" altLang="en-US" sz="1600" b="0" i="0" kern="1200" dirty="0">
                          <a:solidFill>
                            <a:schemeClr val="accent6"/>
                          </a:solidFill>
                          <a:effectLst/>
                          <a:latin typeface="メイリオ" panose="020B0604030504040204" pitchFamily="50" charset="-128"/>
                          <a:ea typeface="メイリオ" panose="020B0604030504040204" pitchFamily="50" charset="-128"/>
                          <a:cs typeface="+mn-cs"/>
                        </a:rPr>
                        <a:t>→</a:t>
                      </a:r>
                      <a:r>
                        <a:rPr kumimoji="1" lang="ja-JP" altLang="en-US" sz="1600" b="1" i="0" kern="1200" dirty="0">
                          <a:solidFill>
                            <a:schemeClr val="accent6"/>
                          </a:solidFill>
                          <a:effectLst/>
                          <a:latin typeface="メイリオ" panose="020B0604030504040204" pitchFamily="50" charset="-128"/>
                          <a:ea typeface="メイリオ" panose="020B0604030504040204" pitchFamily="50" charset="-128"/>
                          <a:cs typeface="+mn-cs"/>
                        </a:rPr>
                        <a:t>特別価格</a:t>
                      </a:r>
                      <a:r>
                        <a:rPr kumimoji="1" lang="en-US" altLang="ja-JP" sz="2800" b="1" i="0" kern="1200" dirty="0">
                          <a:solidFill>
                            <a:schemeClr val="accent6"/>
                          </a:solidFill>
                          <a:effectLst/>
                          <a:latin typeface="メイリオ" panose="020B0604030504040204" pitchFamily="50" charset="-128"/>
                          <a:ea typeface="メイリオ" panose="020B0604030504040204" pitchFamily="50" charset="-128"/>
                          <a:cs typeface="+mn-cs"/>
                        </a:rPr>
                        <a:t>500</a:t>
                      </a:r>
                      <a:r>
                        <a:rPr kumimoji="1" lang="ja-JP" altLang="en-US" sz="2800" b="1" i="0" kern="1200" dirty="0">
                          <a:solidFill>
                            <a:schemeClr val="accent6"/>
                          </a:solidFill>
                          <a:effectLst/>
                          <a:latin typeface="メイリオ" panose="020B0604030504040204" pitchFamily="50" charset="-128"/>
                          <a:ea typeface="メイリオ" panose="020B0604030504040204" pitchFamily="50" charset="-128"/>
                          <a:cs typeface="+mn-cs"/>
                        </a:rPr>
                        <a:t>万円</a:t>
                      </a:r>
                      <a:r>
                        <a:rPr kumimoji="1" lang="en-US" altLang="ja-JP" sz="1200" b="1" i="0" kern="1200" dirty="0">
                          <a:solidFill>
                            <a:schemeClr val="accent6"/>
                          </a:solidFill>
                          <a:effectLst/>
                          <a:latin typeface="メイリオ" panose="020B0604030504040204" pitchFamily="50" charset="-128"/>
                          <a:ea typeface="メイリオ" panose="020B0604030504040204" pitchFamily="50" charset="-128"/>
                          <a:cs typeface="+mn-cs"/>
                        </a:rPr>
                        <a:t>(</a:t>
                      </a:r>
                      <a:r>
                        <a:rPr kumimoji="1" lang="ja-JP" altLang="en-US" sz="1200" b="1" i="0" kern="1200" dirty="0">
                          <a:solidFill>
                            <a:schemeClr val="accent6"/>
                          </a:solidFill>
                          <a:effectLst/>
                          <a:latin typeface="メイリオ" panose="020B0604030504040204" pitchFamily="50" charset="-128"/>
                          <a:ea typeface="メイリオ" panose="020B0604030504040204" pitchFamily="50" charset="-128"/>
                          <a:cs typeface="+mn-cs"/>
                        </a:rPr>
                        <a:t>グロス</a:t>
                      </a:r>
                      <a:r>
                        <a:rPr kumimoji="1" lang="en-US" altLang="ja-JP" sz="1200" b="1" i="0" kern="1200" dirty="0">
                          <a:solidFill>
                            <a:schemeClr val="accent6"/>
                          </a:solidFill>
                          <a:effectLst/>
                          <a:latin typeface="メイリオ" panose="020B0604030504040204" pitchFamily="50" charset="-128"/>
                          <a:ea typeface="メイリオ" panose="020B0604030504040204" pitchFamily="50" charset="-128"/>
                          <a:cs typeface="+mn-cs"/>
                        </a:rPr>
                        <a:t>)</a:t>
                      </a:r>
                      <a:endParaRPr kumimoji="1" lang="en-US" altLang="ja-JP" sz="1800" b="1" i="0" kern="1200" dirty="0">
                        <a:solidFill>
                          <a:schemeClr val="accent6"/>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333986"/>
                  </a:ext>
                </a:extLst>
              </a:tr>
            </a:tbl>
          </a:graphicData>
        </a:graphic>
      </p:graphicFrame>
      <p:sp>
        <p:nvSpPr>
          <p:cNvPr id="4" name="テキスト ボックス 3">
            <a:extLst>
              <a:ext uri="{FF2B5EF4-FFF2-40B4-BE49-F238E27FC236}">
                <a16:creationId xmlns:a16="http://schemas.microsoft.com/office/drawing/2014/main" id="{F7335019-1EAB-CB58-6EE3-FA66E1CFC295}"/>
              </a:ext>
            </a:extLst>
          </p:cNvPr>
          <p:cNvSpPr txBox="1"/>
          <p:nvPr/>
        </p:nvSpPr>
        <p:spPr>
          <a:xfrm>
            <a:off x="457965" y="5442303"/>
            <a:ext cx="10832104" cy="1277273"/>
          </a:xfrm>
          <a:prstGeom prst="rect">
            <a:avLst/>
          </a:prstGeom>
          <a:noFill/>
        </p:spPr>
        <p:txBody>
          <a:bodyPr wrap="square" lIns="91440" tIns="45720" rIns="91440" bIns="45720" rtlCol="0" anchor="t">
            <a:spAutoFit/>
          </a:bodyPr>
          <a:lstStyle/>
          <a:p>
            <a:r>
              <a:rPr lang="en-US" altLang="ja-JP" sz="1100" dirty="0">
                <a:solidFill>
                  <a:schemeClr val="accent3"/>
                </a:solidFill>
                <a:latin typeface="Meiryo"/>
                <a:ea typeface="+mn-lt"/>
              </a:rPr>
              <a:t>※</a:t>
            </a:r>
            <a:r>
              <a:rPr lang="ja-JP" sz="1100" dirty="0">
                <a:solidFill>
                  <a:schemeClr val="accent3"/>
                </a:solidFill>
                <a:latin typeface="Meiryo"/>
                <a:ea typeface="Meiryo"/>
              </a:rPr>
              <a:t>　適用</a:t>
            </a:r>
            <a:r>
              <a:rPr lang="ja-JP" altLang="en-US" sz="1100" dirty="0">
                <a:solidFill>
                  <a:schemeClr val="accent3"/>
                </a:solidFill>
                <a:latin typeface="Meiryo"/>
                <a:ea typeface="Meiryo"/>
              </a:rPr>
              <a:t>は原則一度のみとなります</a:t>
            </a:r>
            <a:r>
              <a:rPr lang="ja-JP" sz="1100" dirty="0">
                <a:solidFill>
                  <a:schemeClr val="accent3"/>
                </a:solidFill>
                <a:latin typeface="Meiryo"/>
                <a:ea typeface="Meiryo"/>
              </a:rPr>
              <a:t>。</a:t>
            </a:r>
            <a:endParaRPr lang="ja-JP" sz="1400" dirty="0">
              <a:solidFill>
                <a:schemeClr val="accent3"/>
              </a:solidFill>
            </a:endParaRPr>
          </a:p>
          <a:p>
            <a:r>
              <a:rPr lang="ja-JP" altLang="en-US" sz="1100" dirty="0">
                <a:solidFill>
                  <a:schemeClr val="accent3"/>
                </a:solidFill>
                <a:latin typeface="メイリオ"/>
                <a:ea typeface="メイリオ"/>
              </a:rPr>
              <a:t>※　各商品の商流は同一の場合のみ適用可能です。</a:t>
            </a:r>
            <a:endParaRPr lang="en-US" altLang="ja-JP" sz="1100" dirty="0">
              <a:solidFill>
                <a:schemeClr val="accent3"/>
              </a:solidFill>
              <a:latin typeface="メイリオ"/>
              <a:ea typeface="メイリオ"/>
            </a:endParaRPr>
          </a:p>
          <a:p>
            <a:r>
              <a:rPr lang="en-US" altLang="ja-JP" sz="1100" dirty="0">
                <a:solidFill>
                  <a:schemeClr val="accent3"/>
                </a:solidFill>
                <a:latin typeface="メイリオ" panose="020B0604030504040204" pitchFamily="50" charset="-128"/>
                <a:ea typeface="メイリオ" panose="020B0604030504040204" pitchFamily="50" charset="-128"/>
              </a:rPr>
              <a:t>※</a:t>
            </a:r>
            <a:r>
              <a:rPr lang="ja-JP" altLang="en-US" sz="1100" dirty="0">
                <a:solidFill>
                  <a:schemeClr val="accent3"/>
                </a:solidFill>
                <a:latin typeface="メイリオ" panose="020B0604030504040204" pitchFamily="50" charset="-128"/>
                <a:ea typeface="メイリオ" panose="020B0604030504040204" pitchFamily="50" charset="-128"/>
              </a:rPr>
              <a:t>　他割引プランとの併用は不可です。</a:t>
            </a:r>
            <a:endParaRPr lang="en-US" altLang="ja-JP" sz="1100" dirty="0">
              <a:solidFill>
                <a:schemeClr val="accent3"/>
              </a:solidFill>
              <a:latin typeface="メイリオ" panose="020B0604030504040204" pitchFamily="50" charset="-128"/>
              <a:ea typeface="メイリオ" panose="020B0604030504040204" pitchFamily="50" charset="-128"/>
            </a:endParaRPr>
          </a:p>
          <a:p>
            <a:r>
              <a:rPr lang="en-US" altLang="ja-JP" sz="1100" dirty="0">
                <a:solidFill>
                  <a:schemeClr val="accent3"/>
                </a:solidFill>
                <a:latin typeface="メイリオ" panose="020B0604030504040204" pitchFamily="50" charset="-128"/>
                <a:ea typeface="メイリオ" panose="020B0604030504040204" pitchFamily="50" charset="-128"/>
              </a:rPr>
              <a:t>※</a:t>
            </a:r>
            <a:r>
              <a:rPr lang="ja-JP" altLang="en-US" sz="1100" dirty="0">
                <a:solidFill>
                  <a:schemeClr val="accent3"/>
                </a:solidFill>
                <a:latin typeface="メイリオ" panose="020B0604030504040204" pitchFamily="50" charset="-128"/>
                <a:ea typeface="メイリオ" panose="020B0604030504040204" pitchFamily="50" charset="-128"/>
              </a:rPr>
              <a:t>　</a:t>
            </a:r>
            <a:r>
              <a:rPr lang="en-US" altLang="ja-JP" sz="1100" dirty="0">
                <a:solidFill>
                  <a:schemeClr val="accent3"/>
                </a:solidFill>
                <a:latin typeface="メイリオ" panose="020B0604030504040204" pitchFamily="50" charset="-128"/>
                <a:ea typeface="メイリオ" panose="020B0604030504040204" pitchFamily="50" charset="-128"/>
              </a:rPr>
              <a:t>LINE</a:t>
            </a:r>
            <a:r>
              <a:rPr lang="ja-JP" altLang="en-US" sz="1100" dirty="0">
                <a:solidFill>
                  <a:schemeClr val="accent3"/>
                </a:solidFill>
                <a:latin typeface="メイリオ" panose="020B0604030504040204" pitchFamily="50" charset="-128"/>
                <a:ea typeface="メイリオ" panose="020B0604030504040204" pitchFamily="50" charset="-128"/>
              </a:rPr>
              <a:t>商品：実施確定後は、値引き後の金額で予約ください。お申し込み時のメールにて必ずお値引き対象の旨ご記載ください。</a:t>
            </a:r>
            <a:endParaRPr lang="en-US" altLang="ja-JP" sz="1100" dirty="0">
              <a:solidFill>
                <a:schemeClr val="accent3"/>
              </a:solidFill>
              <a:latin typeface="メイリオ" panose="020B0604030504040204" pitchFamily="50" charset="-128"/>
              <a:ea typeface="メイリオ" panose="020B0604030504040204" pitchFamily="50" charset="-128"/>
            </a:endParaRPr>
          </a:p>
          <a:p>
            <a:r>
              <a:rPr lang="ja-JP" altLang="en-US" sz="1100" dirty="0">
                <a:solidFill>
                  <a:schemeClr val="accent3"/>
                </a:solidFill>
                <a:latin typeface="メイリオ"/>
                <a:ea typeface="メイリオ"/>
              </a:rPr>
              <a:t>※　</a:t>
            </a:r>
            <a:r>
              <a:rPr lang="en-US" altLang="ja-JP" sz="1100" dirty="0">
                <a:solidFill>
                  <a:schemeClr val="tx1">
                    <a:lumMod val="65000"/>
                    <a:lumOff val="35000"/>
                  </a:schemeClr>
                </a:solidFill>
                <a:latin typeface="メイリオ"/>
                <a:ea typeface="メイリオ"/>
              </a:rPr>
              <a:t>DIGEST Spot</a:t>
            </a:r>
            <a:r>
              <a:rPr lang="ja-JP" altLang="en-US" sz="1100" dirty="0">
                <a:solidFill>
                  <a:schemeClr val="accent3"/>
                </a:solidFill>
                <a:latin typeface="メイリオ"/>
                <a:ea typeface="メイリオ"/>
              </a:rPr>
              <a:t>の実施可否に関しては通常のフローでご確認ください。</a:t>
            </a:r>
            <a:endParaRPr lang="en-US" altLang="ja-JP" sz="1100" dirty="0">
              <a:solidFill>
                <a:schemeClr val="accent3"/>
              </a:solidFill>
              <a:latin typeface="メイリオ"/>
              <a:ea typeface="メイリオ"/>
            </a:endParaRPr>
          </a:p>
          <a:p>
            <a:r>
              <a:rPr lang="ja-JP" altLang="en-US" sz="1100" dirty="0">
                <a:solidFill>
                  <a:schemeClr val="accent3"/>
                </a:solidFill>
                <a:latin typeface="メイリオ"/>
                <a:ea typeface="メイリオ"/>
              </a:rPr>
              <a:t>　　</a:t>
            </a:r>
            <a:r>
              <a:rPr lang="ja-JP" altLang="en-US" sz="1100" dirty="0">
                <a:solidFill>
                  <a:schemeClr val="accent6"/>
                </a:solidFill>
                <a:latin typeface="メイリオ"/>
                <a:ea typeface="メイリオ"/>
              </a:rPr>
              <a:t>報道特集に出稿するプロモーションが必ずしも実施可になるわけではないため、必ず事前に実施可否の確認をお願いいたします。</a:t>
            </a:r>
            <a:endParaRPr lang="en-US" altLang="ja-JP" sz="1100" dirty="0">
              <a:solidFill>
                <a:schemeClr val="accent6"/>
              </a:solidFill>
              <a:latin typeface="メイリオ"/>
              <a:ea typeface="メイリオ"/>
            </a:endParaRPr>
          </a:p>
          <a:p>
            <a:r>
              <a:rPr lang="en-US" altLang="ja-JP" sz="1100" dirty="0">
                <a:solidFill>
                  <a:schemeClr val="tx1">
                    <a:lumMod val="65000"/>
                    <a:lumOff val="35000"/>
                  </a:schemeClr>
                </a:solidFill>
                <a:latin typeface="メイリオ"/>
                <a:ea typeface="メイリオ"/>
              </a:rPr>
              <a:t>※</a:t>
            </a:r>
            <a:r>
              <a:rPr lang="ja-JP" altLang="en-US" sz="1100" dirty="0">
                <a:solidFill>
                  <a:schemeClr val="tx1">
                    <a:lumMod val="65000"/>
                    <a:lumOff val="35000"/>
                  </a:schemeClr>
                </a:solidFill>
                <a:latin typeface="メイリオ"/>
                <a:ea typeface="メイリオ"/>
              </a:rPr>
              <a:t>　適用期間前に</a:t>
            </a:r>
            <a:r>
              <a:rPr lang="en-US" altLang="ja-JP" sz="1100" dirty="0">
                <a:solidFill>
                  <a:schemeClr val="tx1">
                    <a:lumMod val="65000"/>
                    <a:lumOff val="35000"/>
                  </a:schemeClr>
                </a:solidFill>
                <a:latin typeface="メイリオ"/>
                <a:ea typeface="メイリオ"/>
              </a:rPr>
              <a:t>DIGEST Spot</a:t>
            </a:r>
            <a:r>
              <a:rPr lang="ja-JP" altLang="en-US" sz="1100" dirty="0">
                <a:solidFill>
                  <a:schemeClr val="tx1">
                    <a:lumMod val="65000"/>
                    <a:lumOff val="35000"/>
                  </a:schemeClr>
                </a:solidFill>
                <a:latin typeface="メイリオ"/>
                <a:ea typeface="メイリオ"/>
              </a:rPr>
              <a:t>を実施希望の場合、ご相談ください。</a:t>
            </a:r>
            <a:endParaRPr lang="en-US" altLang="ja-JP" sz="1100" dirty="0">
              <a:solidFill>
                <a:schemeClr val="tx1">
                  <a:lumMod val="65000"/>
                  <a:lumOff val="35000"/>
                </a:schemeClr>
              </a:solidFill>
              <a:latin typeface="メイリオ"/>
              <a:ea typeface="メイリオ"/>
            </a:endParaRPr>
          </a:p>
        </p:txBody>
      </p:sp>
      <p:graphicFrame>
        <p:nvGraphicFramePr>
          <p:cNvPr id="5" name="表 4">
            <a:extLst>
              <a:ext uri="{FF2B5EF4-FFF2-40B4-BE49-F238E27FC236}">
                <a16:creationId xmlns:a16="http://schemas.microsoft.com/office/drawing/2014/main" id="{9BCF03AE-A8EC-79BB-784B-6ADCF0482E3E}"/>
              </a:ext>
            </a:extLst>
          </p:cNvPr>
          <p:cNvGraphicFramePr>
            <a:graphicFrameLocks noGrp="1"/>
          </p:cNvGraphicFramePr>
          <p:nvPr>
            <p:extLst>
              <p:ext uri="{D42A27DB-BD31-4B8C-83A1-F6EECF244321}">
                <p14:modId xmlns:p14="http://schemas.microsoft.com/office/powerpoint/2010/main" val="1628743696"/>
              </p:ext>
            </p:extLst>
          </p:nvPr>
        </p:nvGraphicFramePr>
        <p:xfrm>
          <a:off x="357709" y="1141439"/>
          <a:ext cx="1574800" cy="396240"/>
        </p:xfrm>
        <a:graphic>
          <a:graphicData uri="http://schemas.openxmlformats.org/drawingml/2006/table">
            <a:tbl>
              <a:tblPr/>
              <a:tblGrid>
                <a:gridCol w="1574800">
                  <a:extLst>
                    <a:ext uri="{9D8B030D-6E8A-4147-A177-3AD203B41FA5}">
                      <a16:colId xmlns:a16="http://schemas.microsoft.com/office/drawing/2014/main" val="3166909502"/>
                    </a:ext>
                  </a:extLst>
                </a:gridCol>
              </a:tblGrid>
              <a:tr h="186502">
                <a:tc>
                  <a:txBody>
                    <a:bodyPr/>
                    <a:lstStyle/>
                    <a:p>
                      <a:pPr algn="ctr" fontAlgn="base"/>
                      <a:r>
                        <a:rPr lang="ja-JP" altLang="en-US" sz="2000" b="1" i="0" u="none" strike="noStrike" dirty="0">
                          <a:solidFill>
                            <a:srgbClr val="F2F2F2"/>
                          </a:solidFill>
                          <a:effectLst/>
                          <a:ea typeface="メイリオ" panose="020B0604030504040204" pitchFamily="50" charset="-128"/>
                        </a:rPr>
                        <a:t>適用条件</a:t>
                      </a:r>
                      <a:r>
                        <a:rPr lang="ja-JP" altLang="en-US" sz="2000" b="0" i="0" dirty="0">
                          <a:solidFill>
                            <a:srgbClr val="F2F2F2"/>
                          </a:solidFill>
                          <a:effectLst/>
                          <a:latin typeface="メイリオ" panose="020B0604030504040204" pitchFamily="50" charset="-128"/>
                        </a:rPr>
                        <a:t>​</a:t>
                      </a:r>
                      <a:endParaRPr lang="ja-JP" altLang="en-US" sz="1600" b="0" i="0" dirty="0">
                        <a:solidFill>
                          <a:srgbClr val="000000"/>
                        </a:solidFill>
                        <a:effectLst/>
                      </a:endParaRPr>
                    </a:p>
                  </a:txBody>
                  <a:tcPr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3E"/>
                    </a:solidFill>
                  </a:tcPr>
                </a:tc>
                <a:extLst>
                  <a:ext uri="{0D108BD9-81ED-4DB2-BD59-A6C34878D82A}">
                    <a16:rowId xmlns:a16="http://schemas.microsoft.com/office/drawing/2014/main" val="3518692515"/>
                  </a:ext>
                </a:extLst>
              </a:tr>
            </a:tbl>
          </a:graphicData>
        </a:graphic>
      </p:graphicFrame>
      <p:sp>
        <p:nvSpPr>
          <p:cNvPr id="6" name="テキスト ボックス 1">
            <a:extLst>
              <a:ext uri="{FF2B5EF4-FFF2-40B4-BE49-F238E27FC236}">
                <a16:creationId xmlns:a16="http://schemas.microsoft.com/office/drawing/2014/main" id="{63C4526E-4958-36CA-23A5-9847D01C6560}"/>
              </a:ext>
            </a:extLst>
          </p:cNvPr>
          <p:cNvSpPr txBox="1"/>
          <p:nvPr/>
        </p:nvSpPr>
        <p:spPr>
          <a:xfrm>
            <a:off x="328834" y="1670091"/>
            <a:ext cx="11490580" cy="966418"/>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ctr">
              <a:lnSpc>
                <a:spcPct val="120000"/>
              </a:lnSpc>
              <a:defRPr/>
            </a:pPr>
            <a:r>
              <a:rPr kumimoji="1" lang="ja-JP" altLang="en-US" sz="160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a:t>
            </a:r>
            <a:r>
              <a:rPr kumimoji="1" lang="en-US" altLang="ja-JP" sz="160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Yahoo!</a:t>
            </a:r>
            <a:r>
              <a:rPr kumimoji="1" lang="ja-JP" altLang="en-US" sz="160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 </a:t>
            </a:r>
            <a:r>
              <a:rPr kumimoji="1" lang="en-US" altLang="ja-JP" sz="160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JAPAN</a:t>
            </a:r>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 パリ</a:t>
            </a:r>
            <a:r>
              <a:rPr lang="en-US" altLang="ja-JP" sz="1600"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報道特集広告商品と</a:t>
            </a:r>
            <a:r>
              <a:rPr lang="en-US" altLang="ja-JP" sz="1600" dirty="0">
                <a:solidFill>
                  <a:schemeClr val="tx1">
                    <a:lumMod val="75000"/>
                    <a:lumOff val="25000"/>
                  </a:schemeClr>
                </a:solidFill>
                <a:latin typeface="メイリオ" panose="020B0604030504040204" pitchFamily="50" charset="-128"/>
                <a:ea typeface="メイリオ" panose="020B0604030504040204" pitchFamily="50" charset="-128"/>
              </a:rPr>
              <a:t>LINE NEWS DIGEST Spot</a:t>
            </a:r>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を</a:t>
            </a:r>
            <a:r>
              <a:rPr lang="ja-JP" altLang="en-US" sz="1600" b="1" dirty="0">
                <a:solidFill>
                  <a:schemeClr val="accent6"/>
                </a:solidFill>
                <a:latin typeface="メイリオ" panose="020B0604030504040204" pitchFamily="50" charset="-128"/>
                <a:ea typeface="メイリオ" panose="020B0604030504040204" pitchFamily="50" charset="-128"/>
              </a:rPr>
              <a:t>同一プロモーション</a:t>
            </a:r>
            <a:r>
              <a:rPr lang="ja-JP" altLang="en-US" sz="1600" dirty="0">
                <a:solidFill>
                  <a:schemeClr val="accent6"/>
                </a:solidFill>
                <a:latin typeface="メイリオ" panose="020B0604030504040204" pitchFamily="50" charset="-128"/>
                <a:ea typeface="メイリオ" panose="020B0604030504040204" pitchFamily="50" charset="-128"/>
              </a:rPr>
              <a:t>でのご出稿　</a:t>
            </a:r>
            <a:r>
              <a:rPr lang="en-US" altLang="ja-JP" sz="1600" dirty="0">
                <a:solidFill>
                  <a:schemeClr val="accent3"/>
                </a:solidFill>
                <a:latin typeface="メイリオ" panose="020B0604030504040204" pitchFamily="50" charset="-128"/>
                <a:ea typeface="メイリオ" panose="020B0604030504040204" pitchFamily="50" charset="-128"/>
              </a:rPr>
              <a:t>※</a:t>
            </a:r>
          </a:p>
          <a:p>
            <a:pPr fontAlgn="ctr">
              <a:lnSpc>
                <a:spcPct val="120000"/>
              </a:lnSpc>
              <a:defRPr/>
            </a:pPr>
            <a:r>
              <a:rPr lang="ja-JP" altLang="en-US" sz="1600" dirty="0">
                <a:solidFill>
                  <a:schemeClr val="accent3"/>
                </a:solidFill>
                <a:latin typeface="メイリオ" panose="020B0604030504040204" pitchFamily="50" charset="-128"/>
                <a:ea typeface="メイリオ" panose="020B0604030504040204" pitchFamily="50" charset="-128"/>
              </a:rPr>
              <a:t>・</a:t>
            </a:r>
            <a:r>
              <a:rPr kumimoji="1" lang="en-US" altLang="ja-JP" sz="160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Yahoo!</a:t>
            </a:r>
            <a:r>
              <a:rPr kumimoji="1" lang="ja-JP" altLang="en-US" sz="160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 </a:t>
            </a:r>
            <a:r>
              <a:rPr kumimoji="1" lang="en-US" altLang="ja-JP" sz="1600" i="0" kern="1200" dirty="0">
                <a:solidFill>
                  <a:schemeClr val="tx1">
                    <a:lumMod val="75000"/>
                    <a:lumOff val="25000"/>
                  </a:schemeClr>
                </a:solidFill>
                <a:effectLst/>
                <a:latin typeface="メイリオ" panose="020B0604030504040204" pitchFamily="50" charset="-128"/>
                <a:ea typeface="メイリオ" panose="020B0604030504040204" pitchFamily="50" charset="-128"/>
                <a:cs typeface="+mn-cs"/>
              </a:rPr>
              <a:t>JAPAN</a:t>
            </a:r>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 パリ</a:t>
            </a:r>
            <a:r>
              <a:rPr lang="en-US" altLang="ja-JP" sz="1600" dirty="0">
                <a:solidFill>
                  <a:schemeClr val="tx1">
                    <a:lumMod val="75000"/>
                    <a:lumOff val="25000"/>
                  </a:schemeClr>
                </a:solidFill>
                <a:latin typeface="メイリオ" panose="020B0604030504040204" pitchFamily="50" charset="-128"/>
                <a:ea typeface="メイリオ" panose="020B0604030504040204" pitchFamily="50" charset="-128"/>
              </a:rPr>
              <a:t>2024</a:t>
            </a:r>
            <a:r>
              <a:rPr lang="ja-JP" altLang="en-US" sz="1600" dirty="0">
                <a:solidFill>
                  <a:schemeClr val="tx1">
                    <a:lumMod val="75000"/>
                    <a:lumOff val="25000"/>
                  </a:schemeClr>
                </a:solidFill>
                <a:latin typeface="メイリオ" panose="020B0604030504040204" pitchFamily="50" charset="-128"/>
                <a:ea typeface="メイリオ" panose="020B0604030504040204" pitchFamily="50" charset="-128"/>
              </a:rPr>
              <a:t>報道特集広告商品</a:t>
            </a:r>
            <a:r>
              <a:rPr lang="ja-JP" altLang="en-US" sz="1600" dirty="0">
                <a:solidFill>
                  <a:schemeClr val="accent3"/>
                </a:solidFill>
                <a:latin typeface="メイリオ" panose="020B0604030504040204" pitchFamily="50" charset="-128"/>
                <a:ea typeface="メイリオ" panose="020B0604030504040204" pitchFamily="50" charset="-128"/>
              </a:rPr>
              <a:t>と</a:t>
            </a:r>
            <a:r>
              <a:rPr lang="en-US" altLang="ja-JP" sz="1600" dirty="0">
                <a:solidFill>
                  <a:schemeClr val="accent3"/>
                </a:solidFill>
                <a:latin typeface="メイリオ" panose="020B0604030504040204" pitchFamily="50" charset="-128"/>
                <a:ea typeface="メイリオ" panose="020B0604030504040204" pitchFamily="50" charset="-128"/>
              </a:rPr>
              <a:t>LINE NEWS DIGEST Spot</a:t>
            </a:r>
            <a:r>
              <a:rPr lang="ja-JP" altLang="en-US" sz="1600" dirty="0">
                <a:solidFill>
                  <a:schemeClr val="accent3"/>
                </a:solidFill>
                <a:latin typeface="メイリオ" panose="020B0604030504040204" pitchFamily="50" charset="-128"/>
                <a:ea typeface="メイリオ" panose="020B0604030504040204" pitchFamily="50" charset="-128"/>
              </a:rPr>
              <a:t>合計で</a:t>
            </a:r>
            <a:r>
              <a:rPr lang="en-US" altLang="ja-JP" sz="1600" b="1" dirty="0">
                <a:solidFill>
                  <a:schemeClr val="accent6"/>
                </a:solidFill>
                <a:latin typeface="メイリオ" panose="020B0604030504040204" pitchFamily="50" charset="-128"/>
                <a:ea typeface="メイリオ" panose="020B0604030504040204" pitchFamily="50" charset="-128"/>
              </a:rPr>
              <a:t>1,000</a:t>
            </a:r>
            <a:r>
              <a:rPr lang="ja-JP" altLang="en-US" sz="1600" b="1" dirty="0">
                <a:solidFill>
                  <a:schemeClr val="accent6"/>
                </a:solidFill>
                <a:latin typeface="メイリオ" panose="020B0604030504040204" pitchFamily="50" charset="-128"/>
                <a:ea typeface="メイリオ" panose="020B0604030504040204" pitchFamily="50" charset="-128"/>
              </a:rPr>
              <a:t>万円以上（割引前）</a:t>
            </a:r>
            <a:r>
              <a:rPr lang="ja-JP" altLang="en-US" sz="1600" dirty="0">
                <a:solidFill>
                  <a:schemeClr val="accent3"/>
                </a:solidFill>
                <a:latin typeface="メイリオ" panose="020B0604030504040204" pitchFamily="50" charset="-128"/>
                <a:ea typeface="メイリオ" panose="020B0604030504040204" pitchFamily="50" charset="-128"/>
              </a:rPr>
              <a:t>のご出稿</a:t>
            </a:r>
            <a:endParaRPr lang="en-US" altLang="ja-JP" sz="1600" dirty="0">
              <a:solidFill>
                <a:schemeClr val="accent3"/>
              </a:solidFill>
              <a:latin typeface="メイリオ" panose="020B0604030504040204" pitchFamily="50" charset="-128"/>
              <a:ea typeface="メイリオ" panose="020B0604030504040204" pitchFamily="50" charset="-128"/>
            </a:endParaRPr>
          </a:p>
          <a:p>
            <a:pPr>
              <a:lnSpc>
                <a:spcPct val="120000"/>
              </a:lnSpc>
            </a:pPr>
            <a:r>
              <a:rPr lang="ja-JP" altLang="en-US" sz="1600" dirty="0">
                <a:solidFill>
                  <a:schemeClr val="accent3"/>
                </a:solidFill>
                <a:latin typeface="メイリオ" panose="020B0604030504040204" pitchFamily="50" charset="-128"/>
                <a:ea typeface="メイリオ" panose="020B0604030504040204" pitchFamily="50" charset="-128"/>
              </a:rPr>
              <a:t>・適用期間：</a:t>
            </a:r>
            <a:r>
              <a:rPr lang="en-US" altLang="ja-JP" sz="1600" dirty="0">
                <a:solidFill>
                  <a:schemeClr val="accent3"/>
                </a:solidFill>
                <a:latin typeface="メイリオ" panose="020B0604030504040204" pitchFamily="50" charset="-128"/>
                <a:ea typeface="メイリオ" panose="020B0604030504040204" pitchFamily="50" charset="-128"/>
              </a:rPr>
              <a:t>2024</a:t>
            </a:r>
            <a:r>
              <a:rPr lang="ja-JP" altLang="en-US" sz="1600" dirty="0">
                <a:solidFill>
                  <a:schemeClr val="accent3"/>
                </a:solidFill>
                <a:latin typeface="メイリオ" panose="020B0604030504040204" pitchFamily="50" charset="-128"/>
                <a:ea typeface="メイリオ" panose="020B0604030504040204" pitchFamily="50" charset="-128"/>
              </a:rPr>
              <a:t>年</a:t>
            </a:r>
            <a:r>
              <a:rPr lang="en-US" altLang="ja-JP" sz="1600" dirty="0">
                <a:solidFill>
                  <a:schemeClr val="accent3"/>
                </a:solidFill>
                <a:latin typeface="メイリオ" panose="020B0604030504040204" pitchFamily="50" charset="-128"/>
                <a:ea typeface="メイリオ" panose="020B0604030504040204" pitchFamily="50" charset="-128"/>
              </a:rPr>
              <a:t>7</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17</a:t>
            </a:r>
            <a:r>
              <a:rPr lang="ja-JP" altLang="en-US" sz="1600" dirty="0">
                <a:solidFill>
                  <a:schemeClr val="accent3"/>
                </a:solidFill>
                <a:latin typeface="メイリオ" panose="020B0604030504040204" pitchFamily="50" charset="-128"/>
                <a:ea typeface="メイリオ" panose="020B0604030504040204" pitchFamily="50" charset="-128"/>
              </a:rPr>
              <a:t>日</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水</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a:t>
            </a:r>
            <a:r>
              <a:rPr lang="en-US" altLang="ja-JP" sz="1600" dirty="0">
                <a:solidFill>
                  <a:schemeClr val="accent3"/>
                </a:solidFill>
                <a:latin typeface="メイリオ" panose="020B0604030504040204" pitchFamily="50" charset="-128"/>
                <a:ea typeface="メイリオ" panose="020B0604030504040204" pitchFamily="50" charset="-128"/>
              </a:rPr>
              <a:t>2024</a:t>
            </a:r>
            <a:r>
              <a:rPr lang="ja-JP" altLang="en-US" sz="1600" dirty="0">
                <a:solidFill>
                  <a:schemeClr val="accent3"/>
                </a:solidFill>
                <a:latin typeface="メイリオ" panose="020B0604030504040204" pitchFamily="50" charset="-128"/>
                <a:ea typeface="メイリオ" panose="020B0604030504040204" pitchFamily="50" charset="-128"/>
              </a:rPr>
              <a:t>年</a:t>
            </a:r>
            <a:r>
              <a:rPr lang="en-US" altLang="ja-JP" sz="1600" dirty="0">
                <a:solidFill>
                  <a:schemeClr val="accent3"/>
                </a:solidFill>
                <a:latin typeface="メイリオ" panose="020B0604030504040204" pitchFamily="50" charset="-128"/>
                <a:ea typeface="メイリオ" panose="020B0604030504040204" pitchFamily="50" charset="-128"/>
              </a:rPr>
              <a:t>9</a:t>
            </a:r>
            <a:r>
              <a:rPr lang="ja-JP" altLang="en-US" sz="1600" dirty="0">
                <a:solidFill>
                  <a:schemeClr val="accent3"/>
                </a:solidFill>
                <a:latin typeface="メイリオ" panose="020B0604030504040204" pitchFamily="50" charset="-128"/>
                <a:ea typeface="メイリオ" panose="020B0604030504040204" pitchFamily="50" charset="-128"/>
              </a:rPr>
              <a:t>月</a:t>
            </a:r>
            <a:r>
              <a:rPr lang="en-US" altLang="ja-JP" sz="1600" dirty="0">
                <a:solidFill>
                  <a:schemeClr val="accent3"/>
                </a:solidFill>
                <a:latin typeface="メイリオ" panose="020B0604030504040204" pitchFamily="50" charset="-128"/>
                <a:ea typeface="メイリオ" panose="020B0604030504040204" pitchFamily="50" charset="-128"/>
              </a:rPr>
              <a:t>10</a:t>
            </a:r>
            <a:r>
              <a:rPr lang="ja-JP" altLang="en-US" sz="1600" dirty="0">
                <a:solidFill>
                  <a:schemeClr val="accent3"/>
                </a:solidFill>
                <a:latin typeface="メイリオ" panose="020B0604030504040204" pitchFamily="50" charset="-128"/>
                <a:ea typeface="メイリオ" panose="020B0604030504040204" pitchFamily="50" charset="-128"/>
              </a:rPr>
              <a:t>日</a:t>
            </a: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火</a:t>
            </a:r>
            <a:r>
              <a:rPr lang="en-US" altLang="ja-JP" sz="1600" dirty="0">
                <a:solidFill>
                  <a:schemeClr val="accent3"/>
                </a:solidFill>
                <a:latin typeface="メイリオ" panose="020B0604030504040204" pitchFamily="50" charset="-128"/>
                <a:ea typeface="メイリオ" panose="020B0604030504040204" pitchFamily="50" charset="-128"/>
              </a:rPr>
              <a:t>)</a:t>
            </a:r>
            <a:endParaRPr lang="en-US" altLang="ja-JP" sz="1600" dirty="0">
              <a:solidFill>
                <a:schemeClr val="accent3"/>
              </a:solidFill>
              <a:latin typeface="メイリオ"/>
              <a:ea typeface="メイリオ"/>
            </a:endParaRPr>
          </a:p>
        </p:txBody>
      </p:sp>
    </p:spTree>
    <p:extLst>
      <p:ext uri="{BB962C8B-B14F-4D97-AF65-F5344CB8AC3E}">
        <p14:creationId xmlns:p14="http://schemas.microsoft.com/office/powerpoint/2010/main" val="3702911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F3B2B466-2F8C-DC28-06E5-05AB7B25C849}"/>
              </a:ext>
            </a:extLst>
          </p:cNvPr>
          <p:cNvSpPr/>
          <p:nvPr/>
        </p:nvSpPr>
        <p:spPr>
          <a:xfrm>
            <a:off x="542149" y="2945331"/>
            <a:ext cx="2674449" cy="256185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61ADD28A-3E9D-F996-8697-CBAA06223BAF}"/>
              </a:ext>
            </a:extLst>
          </p:cNvPr>
          <p:cNvSpPr/>
          <p:nvPr/>
        </p:nvSpPr>
        <p:spPr>
          <a:xfrm>
            <a:off x="3311016" y="2945331"/>
            <a:ext cx="2674449" cy="256185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1443741-CA41-32DE-08EB-CE4E495DFA26}"/>
              </a:ext>
            </a:extLst>
          </p:cNvPr>
          <p:cNvSpPr/>
          <p:nvPr/>
        </p:nvSpPr>
        <p:spPr>
          <a:xfrm>
            <a:off x="6079883" y="2945331"/>
            <a:ext cx="2674449" cy="256185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C1D5C66-8ECE-991F-B8E9-22B3F3ECDBE4}"/>
              </a:ext>
            </a:extLst>
          </p:cNvPr>
          <p:cNvSpPr/>
          <p:nvPr/>
        </p:nvSpPr>
        <p:spPr>
          <a:xfrm>
            <a:off x="8848751" y="2945331"/>
            <a:ext cx="2674449" cy="2561851"/>
          </a:xfrm>
          <a:prstGeom prst="rect">
            <a:avLst/>
          </a:prstGeom>
          <a:solidFill>
            <a:srgbClr val="ECFE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
            <a:extLst>
              <a:ext uri="{FF2B5EF4-FFF2-40B4-BE49-F238E27FC236}">
                <a16:creationId xmlns:a16="http://schemas.microsoft.com/office/drawing/2014/main" id="{0715341C-8117-D6A0-A6EC-929A730C692E}"/>
              </a:ext>
            </a:extLst>
          </p:cNvPr>
          <p:cNvSpPr txBox="1">
            <a:spLocks/>
          </p:cNvSpPr>
          <p:nvPr/>
        </p:nvSpPr>
        <p:spPr>
          <a:xfrm>
            <a:off x="479425" y="252000"/>
            <a:ext cx="8640911"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18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パリ</a:t>
            </a:r>
            <a:r>
              <a:rPr lang="en-US" altLang="ja-JP" dirty="0"/>
              <a:t>2024</a:t>
            </a:r>
            <a:r>
              <a:rPr lang="ja-JP" altLang="en-US" dirty="0"/>
              <a:t>プロモーション　推奨広告商品一覧</a:t>
            </a:r>
          </a:p>
        </p:txBody>
      </p:sp>
      <p:sp>
        <p:nvSpPr>
          <p:cNvPr id="12" name="テキスト プレースホルダー 2">
            <a:extLst>
              <a:ext uri="{FF2B5EF4-FFF2-40B4-BE49-F238E27FC236}">
                <a16:creationId xmlns:a16="http://schemas.microsoft.com/office/drawing/2014/main" id="{C3CD6271-C973-6C91-AD0D-54E049275E00}"/>
              </a:ext>
            </a:extLst>
          </p:cNvPr>
          <p:cNvSpPr txBox="1">
            <a:spLocks/>
          </p:cNvSpPr>
          <p:nvPr/>
        </p:nvSpPr>
        <p:spPr>
          <a:xfrm>
            <a:off x="587374" y="1098189"/>
            <a:ext cx="11509053"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lang="ja-JP" altLang="en-US" sz="1600" b="1" dirty="0">
                <a:solidFill>
                  <a:schemeClr val="tx1">
                    <a:lumMod val="75000"/>
                    <a:lumOff val="25000"/>
                  </a:schemeClr>
                </a:solidFill>
              </a:rPr>
              <a:t>五輪関連の情報発信と親和性の高い掲載面でスポーツ関心層にリーチすることで</a:t>
            </a:r>
            <a:endParaRPr lang="en-US" altLang="ja-JP" sz="1600" b="1" dirty="0">
              <a:solidFill>
                <a:schemeClr val="tx1">
                  <a:lumMod val="75000"/>
                  <a:lumOff val="25000"/>
                </a:schemeClr>
              </a:solidFill>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lang="ja-JP" altLang="en-US" sz="1600" b="1" dirty="0">
                <a:solidFill>
                  <a:schemeClr val="tx1">
                    <a:lumMod val="75000"/>
                    <a:lumOff val="25000"/>
                  </a:schemeClr>
                </a:solidFill>
              </a:rPr>
              <a:t>高いブランディング効果が期待できる広告商品のラインナップとなります。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 name="テキスト ボックス 12">
            <a:extLst>
              <a:ext uri="{FF2B5EF4-FFF2-40B4-BE49-F238E27FC236}">
                <a16:creationId xmlns:a16="http://schemas.microsoft.com/office/drawing/2014/main" id="{9A37FC24-A210-B431-800B-B2D8D4A8D967}"/>
              </a:ext>
            </a:extLst>
          </p:cNvPr>
          <p:cNvSpPr txBox="1"/>
          <p:nvPr/>
        </p:nvSpPr>
        <p:spPr>
          <a:xfrm>
            <a:off x="8891378" y="2314561"/>
            <a:ext cx="2640072" cy="519351"/>
          </a:xfrm>
          <a:prstGeom prst="roundRect">
            <a:avLst>
              <a:gd name="adj" fmla="val 50000"/>
            </a:avLst>
          </a:prstGeom>
          <a:solidFill>
            <a:srgbClr val="33CC33"/>
          </a:solidFill>
        </p:spPr>
        <p:txBody>
          <a:bodyPr wrap="square" rtlCol="0" anchor="ctr">
            <a:spAutoFit/>
          </a:bodyPr>
          <a:lstStyle/>
          <a:p>
            <a:pPr algn="ctr"/>
            <a:r>
              <a:rPr kumimoji="1" lang="en-US" altLang="ja-JP" b="1" dirty="0">
                <a:solidFill>
                  <a:schemeClr val="bg1"/>
                </a:solidFill>
              </a:rPr>
              <a:t>LINE NEWS</a:t>
            </a:r>
            <a:endParaRPr kumimoji="1" lang="ja-JP" altLang="en-US" b="1" dirty="0">
              <a:solidFill>
                <a:schemeClr val="bg1"/>
              </a:solidFill>
            </a:endParaRPr>
          </a:p>
        </p:txBody>
      </p:sp>
      <p:sp>
        <p:nvSpPr>
          <p:cNvPr id="14" name="正方形/長方形 13">
            <a:extLst>
              <a:ext uri="{FF2B5EF4-FFF2-40B4-BE49-F238E27FC236}">
                <a16:creationId xmlns:a16="http://schemas.microsoft.com/office/drawing/2014/main" id="{29BD3568-C9CA-B4DE-D9E5-F6EAB114C7D1}"/>
              </a:ext>
            </a:extLst>
          </p:cNvPr>
          <p:cNvSpPr/>
          <p:nvPr/>
        </p:nvSpPr>
        <p:spPr>
          <a:xfrm>
            <a:off x="513273" y="3046084"/>
            <a:ext cx="2674449" cy="5315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rgbClr val="C00000"/>
                </a:solidFill>
              </a:rPr>
              <a:t>パリ</a:t>
            </a:r>
            <a:r>
              <a:rPr kumimoji="1" lang="en-US" altLang="ja-JP" sz="1600" b="1" dirty="0">
                <a:solidFill>
                  <a:srgbClr val="C00000"/>
                </a:solidFill>
              </a:rPr>
              <a:t>2024</a:t>
            </a:r>
            <a:r>
              <a:rPr kumimoji="1" lang="ja-JP" altLang="en-US" sz="1600" b="1" dirty="0">
                <a:solidFill>
                  <a:srgbClr val="C00000"/>
                </a:solidFill>
              </a:rPr>
              <a:t>報道特集</a:t>
            </a:r>
          </a:p>
        </p:txBody>
      </p:sp>
      <p:sp>
        <p:nvSpPr>
          <p:cNvPr id="15" name="正方形/長方形 14">
            <a:extLst>
              <a:ext uri="{FF2B5EF4-FFF2-40B4-BE49-F238E27FC236}">
                <a16:creationId xmlns:a16="http://schemas.microsoft.com/office/drawing/2014/main" id="{12934E96-C10D-6561-BE7D-89AAE8BFC004}"/>
              </a:ext>
            </a:extLst>
          </p:cNvPr>
          <p:cNvSpPr/>
          <p:nvPr/>
        </p:nvSpPr>
        <p:spPr>
          <a:xfrm>
            <a:off x="3448979" y="3046084"/>
            <a:ext cx="2481943" cy="5315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rgbClr val="C00000"/>
                </a:solidFill>
              </a:rPr>
              <a:t>ブランドパネル</a:t>
            </a:r>
            <a:endParaRPr kumimoji="1" lang="en-US" altLang="ja-JP" sz="1600" b="1" dirty="0">
              <a:solidFill>
                <a:srgbClr val="C00000"/>
              </a:solidFill>
            </a:endParaRPr>
          </a:p>
          <a:p>
            <a:pPr algn="ctr"/>
            <a:r>
              <a:rPr lang="ja-JP" altLang="en-US" sz="1600" b="1" dirty="0">
                <a:solidFill>
                  <a:srgbClr val="C00000"/>
                </a:solidFill>
              </a:rPr>
              <a:t>時間帯ジャック</a:t>
            </a:r>
            <a:endParaRPr kumimoji="1" lang="ja-JP" altLang="en-US" sz="1600" b="1" dirty="0">
              <a:solidFill>
                <a:srgbClr val="C00000"/>
              </a:solidFill>
            </a:endParaRPr>
          </a:p>
        </p:txBody>
      </p:sp>
      <p:sp>
        <p:nvSpPr>
          <p:cNvPr id="16" name="正方形/長方形 15">
            <a:extLst>
              <a:ext uri="{FF2B5EF4-FFF2-40B4-BE49-F238E27FC236}">
                <a16:creationId xmlns:a16="http://schemas.microsoft.com/office/drawing/2014/main" id="{3BE99EA9-E6DB-9A4D-2F6C-92EE56D20E72}"/>
              </a:ext>
            </a:extLst>
          </p:cNvPr>
          <p:cNvSpPr/>
          <p:nvPr/>
        </p:nvSpPr>
        <p:spPr>
          <a:xfrm>
            <a:off x="6192179" y="3046084"/>
            <a:ext cx="2481943" cy="5315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a:solidFill>
                  <a:srgbClr val="C00000"/>
                </a:solidFill>
              </a:rPr>
              <a:t>トピックス</a:t>
            </a:r>
            <a:r>
              <a:rPr kumimoji="1" lang="en-US" altLang="ja-JP" sz="1600" b="1" dirty="0">
                <a:solidFill>
                  <a:srgbClr val="C00000"/>
                </a:solidFill>
              </a:rPr>
              <a:t>PR</a:t>
            </a:r>
            <a:endParaRPr kumimoji="1" lang="ja-JP" altLang="en-US" sz="1600" b="1" dirty="0">
              <a:solidFill>
                <a:srgbClr val="C00000"/>
              </a:solidFill>
            </a:endParaRPr>
          </a:p>
        </p:txBody>
      </p:sp>
      <p:sp>
        <p:nvSpPr>
          <p:cNvPr id="17" name="正方形/長方形 16">
            <a:extLst>
              <a:ext uri="{FF2B5EF4-FFF2-40B4-BE49-F238E27FC236}">
                <a16:creationId xmlns:a16="http://schemas.microsoft.com/office/drawing/2014/main" id="{8D2FA6F6-4090-30A7-AB24-FD8B94340B3A}"/>
              </a:ext>
            </a:extLst>
          </p:cNvPr>
          <p:cNvSpPr/>
          <p:nvPr/>
        </p:nvSpPr>
        <p:spPr>
          <a:xfrm>
            <a:off x="8964254" y="3036459"/>
            <a:ext cx="2481943" cy="5315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600" b="1" dirty="0">
                <a:solidFill>
                  <a:srgbClr val="06C755"/>
                </a:solidFill>
              </a:rPr>
              <a:t>DIGEST Spot</a:t>
            </a:r>
            <a:endParaRPr kumimoji="1" lang="ja-JP" altLang="en-US" sz="1600" b="1" dirty="0">
              <a:solidFill>
                <a:srgbClr val="06C755"/>
              </a:solidFill>
            </a:endParaRPr>
          </a:p>
        </p:txBody>
      </p:sp>
      <p:sp>
        <p:nvSpPr>
          <p:cNvPr id="18" name="テキスト ボックス 17">
            <a:extLst>
              <a:ext uri="{FF2B5EF4-FFF2-40B4-BE49-F238E27FC236}">
                <a16:creationId xmlns:a16="http://schemas.microsoft.com/office/drawing/2014/main" id="{E809C8E4-6A52-4F70-C184-4AEB232A7B71}"/>
              </a:ext>
            </a:extLst>
          </p:cNvPr>
          <p:cNvSpPr txBox="1"/>
          <p:nvPr/>
        </p:nvSpPr>
        <p:spPr>
          <a:xfrm>
            <a:off x="510524" y="2314561"/>
            <a:ext cx="8222724" cy="519351"/>
          </a:xfrm>
          <a:prstGeom prst="roundRect">
            <a:avLst>
              <a:gd name="adj" fmla="val 50000"/>
            </a:avLst>
          </a:prstGeom>
          <a:solidFill>
            <a:srgbClr val="C00000"/>
          </a:solidFill>
        </p:spPr>
        <p:txBody>
          <a:bodyPr wrap="square" rtlCol="0" anchor="ctr">
            <a:spAutoFit/>
          </a:bodyPr>
          <a:lstStyle/>
          <a:p>
            <a:pPr algn="ctr"/>
            <a:r>
              <a:rPr lang="en-US" altLang="ja-JP" b="1" dirty="0">
                <a:solidFill>
                  <a:schemeClr val="bg1"/>
                </a:solidFill>
              </a:rPr>
              <a:t>Yahoo! JAPAN</a:t>
            </a:r>
            <a:endParaRPr kumimoji="1" lang="ja-JP" altLang="en-US" b="1" dirty="0">
              <a:solidFill>
                <a:schemeClr val="bg1"/>
              </a:solidFill>
            </a:endParaRPr>
          </a:p>
        </p:txBody>
      </p:sp>
      <p:pic>
        <p:nvPicPr>
          <p:cNvPr id="19" name="図 18">
            <a:extLst>
              <a:ext uri="{FF2B5EF4-FFF2-40B4-BE49-F238E27FC236}">
                <a16:creationId xmlns:a16="http://schemas.microsoft.com/office/drawing/2014/main" id="{409226FA-5ED9-48FA-5EE6-A488CB2AB096}"/>
              </a:ext>
            </a:extLst>
          </p:cNvPr>
          <p:cNvPicPr>
            <a:picLocks noChangeAspect="1"/>
          </p:cNvPicPr>
          <p:nvPr/>
        </p:nvPicPr>
        <p:blipFill>
          <a:blip r:embed="rId2"/>
          <a:stretch>
            <a:fillRect/>
          </a:stretch>
        </p:blipFill>
        <p:spPr>
          <a:xfrm>
            <a:off x="4271982" y="3713904"/>
            <a:ext cx="1096198" cy="1788534"/>
          </a:xfrm>
          <a:prstGeom prst="rect">
            <a:avLst/>
          </a:prstGeom>
        </p:spPr>
      </p:pic>
      <p:pic>
        <p:nvPicPr>
          <p:cNvPr id="20" name="図 19" descr="グラフィカル ユーザー インターフェイス が含まれている画像&#10;&#10;自動的に生成された説明">
            <a:extLst>
              <a:ext uri="{FF2B5EF4-FFF2-40B4-BE49-F238E27FC236}">
                <a16:creationId xmlns:a16="http://schemas.microsoft.com/office/drawing/2014/main" id="{F7908470-2D34-C3D7-027F-40BDF4AC35C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140963" y="3640406"/>
            <a:ext cx="1249185" cy="1862032"/>
          </a:xfrm>
          <a:prstGeom prst="rect">
            <a:avLst/>
          </a:prstGeom>
          <a:effectLst/>
        </p:spPr>
      </p:pic>
      <p:grpSp>
        <p:nvGrpSpPr>
          <p:cNvPr id="21" name="グループ化 20">
            <a:extLst>
              <a:ext uri="{FF2B5EF4-FFF2-40B4-BE49-F238E27FC236}">
                <a16:creationId xmlns:a16="http://schemas.microsoft.com/office/drawing/2014/main" id="{44CED1D8-2233-D52C-562F-F980E4C92125}"/>
              </a:ext>
            </a:extLst>
          </p:cNvPr>
          <p:cNvGrpSpPr>
            <a:grpSpLocks noChangeAspect="1"/>
          </p:cNvGrpSpPr>
          <p:nvPr/>
        </p:nvGrpSpPr>
        <p:grpSpPr>
          <a:xfrm>
            <a:off x="6886038" y="3623225"/>
            <a:ext cx="1196507" cy="1851010"/>
            <a:chOff x="769474" y="1851267"/>
            <a:chExt cx="2014502" cy="3116457"/>
          </a:xfrm>
        </p:grpSpPr>
        <p:sp>
          <p:nvSpPr>
            <p:cNvPr id="22" name="Round Same Side Corner Rectangle 18">
              <a:extLst>
                <a:ext uri="{FF2B5EF4-FFF2-40B4-BE49-F238E27FC236}">
                  <a16:creationId xmlns:a16="http://schemas.microsoft.com/office/drawing/2014/main" id="{ABFADF61-4ACD-1CC5-FE59-77CB470101E7}"/>
                </a:ext>
              </a:extLst>
            </p:cNvPr>
            <p:cNvSpPr/>
            <p:nvPr/>
          </p:nvSpPr>
          <p:spPr>
            <a:xfrm>
              <a:off x="934481"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23" name="図 22">
              <a:extLst>
                <a:ext uri="{FF2B5EF4-FFF2-40B4-BE49-F238E27FC236}">
                  <a16:creationId xmlns:a16="http://schemas.microsoft.com/office/drawing/2014/main" id="{BAD7A291-C8FF-6838-4E48-E5348ED8A23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67450" y="2232571"/>
              <a:ext cx="1425600" cy="366852"/>
            </a:xfrm>
            <a:prstGeom prst="rect">
              <a:avLst/>
            </a:prstGeom>
          </p:spPr>
        </p:pic>
        <p:pic>
          <p:nvPicPr>
            <p:cNvPr id="24" name="図 23">
              <a:extLst>
                <a:ext uri="{FF2B5EF4-FFF2-40B4-BE49-F238E27FC236}">
                  <a16:creationId xmlns:a16="http://schemas.microsoft.com/office/drawing/2014/main" id="{52577536-AB64-3B26-EEA4-D04B258C69F9}"/>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067450" y="2599423"/>
              <a:ext cx="1425600" cy="1560206"/>
            </a:xfrm>
            <a:prstGeom prst="rect">
              <a:avLst/>
            </a:prstGeom>
          </p:spPr>
        </p:pic>
        <p:pic>
          <p:nvPicPr>
            <p:cNvPr id="25" name="図 24">
              <a:extLst>
                <a:ext uri="{FF2B5EF4-FFF2-40B4-BE49-F238E27FC236}">
                  <a16:creationId xmlns:a16="http://schemas.microsoft.com/office/drawing/2014/main" id="{0F3C1613-E19E-FBA1-A55A-F83CB38433A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1100" t="15558" r="1378" b="69756"/>
            <a:stretch/>
          </p:blipFill>
          <p:spPr>
            <a:xfrm>
              <a:off x="803976" y="3160976"/>
              <a:ext cx="1980000" cy="1789497"/>
            </a:xfrm>
            <a:prstGeom prst="rect">
              <a:avLst/>
            </a:prstGeom>
            <a:ln w="15875">
              <a:solidFill>
                <a:schemeClr val="accent5"/>
              </a:solidFill>
            </a:ln>
            <a:effectLst>
              <a:outerShdw dist="25400" dir="2700000" algn="tl" rotWithShape="0">
                <a:schemeClr val="accent5">
                  <a:lumMod val="75000"/>
                  <a:alpha val="40000"/>
                </a:schemeClr>
              </a:outerShdw>
            </a:effectLst>
          </p:spPr>
        </p:pic>
        <p:sp>
          <p:nvSpPr>
            <p:cNvPr id="26" name="object 20">
              <a:extLst>
                <a:ext uri="{FF2B5EF4-FFF2-40B4-BE49-F238E27FC236}">
                  <a16:creationId xmlns:a16="http://schemas.microsoft.com/office/drawing/2014/main" id="{66D04074-5B89-0FFC-23A1-E1C7BC4BB886}"/>
                </a:ext>
              </a:extLst>
            </p:cNvPr>
            <p:cNvSpPr/>
            <p:nvPr/>
          </p:nvSpPr>
          <p:spPr>
            <a:xfrm>
              <a:off x="769474"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3"/>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grpSp>
        <p:nvGrpSpPr>
          <p:cNvPr id="27" name="グループ化 26">
            <a:extLst>
              <a:ext uri="{FF2B5EF4-FFF2-40B4-BE49-F238E27FC236}">
                <a16:creationId xmlns:a16="http://schemas.microsoft.com/office/drawing/2014/main" id="{6A41B87A-955E-9DAA-3400-0667B38468B4}"/>
              </a:ext>
            </a:extLst>
          </p:cNvPr>
          <p:cNvGrpSpPr>
            <a:grpSpLocks noChangeAspect="1"/>
          </p:cNvGrpSpPr>
          <p:nvPr/>
        </p:nvGrpSpPr>
        <p:grpSpPr>
          <a:xfrm>
            <a:off x="9637923" y="3588213"/>
            <a:ext cx="1252375" cy="1930228"/>
            <a:chOff x="3101763" y="1851267"/>
            <a:chExt cx="1980000" cy="3051683"/>
          </a:xfrm>
        </p:grpSpPr>
        <p:sp>
          <p:nvSpPr>
            <p:cNvPr id="28" name="Round Same Side Corner Rectangle 18">
              <a:extLst>
                <a:ext uri="{FF2B5EF4-FFF2-40B4-BE49-F238E27FC236}">
                  <a16:creationId xmlns:a16="http://schemas.microsoft.com/office/drawing/2014/main" id="{83F851CE-4A10-53F9-CE0C-3F2BB6E6B26D}"/>
                </a:ext>
              </a:extLst>
            </p:cNvPr>
            <p:cNvSpPr/>
            <p:nvPr/>
          </p:nvSpPr>
          <p:spPr>
            <a:xfrm>
              <a:off x="3245994" y="1851267"/>
              <a:ext cx="1691538" cy="2833108"/>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85" dirty="0">
                <a:latin typeface="+mn-ea"/>
              </a:endParaRPr>
            </a:p>
          </p:txBody>
        </p:sp>
        <p:pic>
          <p:nvPicPr>
            <p:cNvPr id="29" name="図 28" descr="グラフィカル ユーザー インターフェイス, Web サイト&#10;&#10;自動的に生成された説明">
              <a:extLst>
                <a:ext uri="{FF2B5EF4-FFF2-40B4-BE49-F238E27FC236}">
                  <a16:creationId xmlns:a16="http://schemas.microsoft.com/office/drawing/2014/main" id="{61D76CDC-C6B9-537B-B4E2-95A70BF284F6}"/>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3380713" y="2185048"/>
              <a:ext cx="1424063" cy="2451804"/>
            </a:xfrm>
            <a:prstGeom prst="rect">
              <a:avLst/>
            </a:prstGeom>
          </p:spPr>
        </p:pic>
        <p:pic>
          <p:nvPicPr>
            <p:cNvPr id="30" name="図 29" descr="グラフィカル ユーザー インターフェイス, Web サイト&#10;&#10;自動的に生成された説明">
              <a:extLst>
                <a:ext uri="{FF2B5EF4-FFF2-40B4-BE49-F238E27FC236}">
                  <a16:creationId xmlns:a16="http://schemas.microsoft.com/office/drawing/2014/main" id="{3C13FE3E-51AD-3BB2-F570-5212A18F7159}"/>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3101763" y="3113453"/>
              <a:ext cx="1980000" cy="1789497"/>
            </a:xfrm>
            <a:prstGeom prst="rect">
              <a:avLst/>
            </a:prstGeom>
            <a:effectLst>
              <a:outerShdw dist="25400" dir="2700000" algn="ctr" rotWithShape="0">
                <a:schemeClr val="accent5">
                  <a:lumMod val="75000"/>
                  <a:alpha val="40000"/>
                </a:schemeClr>
              </a:outerShdw>
            </a:effectLst>
          </p:spPr>
        </p:pic>
        <p:sp>
          <p:nvSpPr>
            <p:cNvPr id="31" name="object 20">
              <a:extLst>
                <a:ext uri="{FF2B5EF4-FFF2-40B4-BE49-F238E27FC236}">
                  <a16:creationId xmlns:a16="http://schemas.microsoft.com/office/drawing/2014/main" id="{A167888B-3BE3-25FB-4E29-E9EC7B686776}"/>
                </a:ext>
              </a:extLst>
            </p:cNvPr>
            <p:cNvSpPr/>
            <p:nvPr/>
          </p:nvSpPr>
          <p:spPr>
            <a:xfrm>
              <a:off x="3105289" y="3481843"/>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sp>
          <p:nvSpPr>
            <p:cNvPr id="32" name="object 21">
              <a:extLst>
                <a:ext uri="{FF2B5EF4-FFF2-40B4-BE49-F238E27FC236}">
                  <a16:creationId xmlns:a16="http://schemas.microsoft.com/office/drawing/2014/main" id="{220DB334-B1FF-CB02-359D-B901BF281460}"/>
                </a:ext>
              </a:extLst>
            </p:cNvPr>
            <p:cNvSpPr/>
            <p:nvPr/>
          </p:nvSpPr>
          <p:spPr>
            <a:xfrm>
              <a:off x="3840239" y="4625611"/>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a:solidFill>
                <a:schemeClr val="accent2"/>
              </a:solidFill>
            </a:ln>
          </p:spPr>
          <p:txBody>
            <a:bodyPr wrap="square" lIns="0" tIns="0" rIns="0" bIns="0" rtlCol="0"/>
            <a:lstStyle/>
            <a:p>
              <a:endParaRPr dirty="0">
                <a:latin typeface="Meiryo" panose="020B0604030504040204" pitchFamily="34" charset="-128"/>
                <a:ea typeface="Meiryo" panose="020B0604030504040204" pitchFamily="34" charset="-128"/>
              </a:endParaRPr>
            </a:p>
          </p:txBody>
        </p:sp>
      </p:grpSp>
      <p:sp>
        <p:nvSpPr>
          <p:cNvPr id="34" name="テキスト ボックス 33">
            <a:extLst>
              <a:ext uri="{FF2B5EF4-FFF2-40B4-BE49-F238E27FC236}">
                <a16:creationId xmlns:a16="http://schemas.microsoft.com/office/drawing/2014/main" id="{4BA9C9F9-13CC-A8E5-B2E1-3E765BBE5713}"/>
              </a:ext>
            </a:extLst>
          </p:cNvPr>
          <p:cNvSpPr txBox="1"/>
          <p:nvPr/>
        </p:nvSpPr>
        <p:spPr>
          <a:xfrm>
            <a:off x="645048" y="1827680"/>
            <a:ext cx="2557415" cy="367873"/>
          </a:xfrm>
          <a:prstGeom prst="roundRect">
            <a:avLst>
              <a:gd name="adj" fmla="val 50000"/>
            </a:avLst>
          </a:prstGeom>
          <a:solidFill>
            <a:schemeClr val="accent1">
              <a:lumMod val="90000"/>
            </a:schemeClr>
          </a:solidFill>
          <a:ln w="28575">
            <a:solidFill>
              <a:schemeClr val="tx1">
                <a:lumMod val="75000"/>
                <a:lumOff val="25000"/>
              </a:schemeClr>
            </a:solidFill>
          </a:ln>
        </p:spPr>
        <p:txBody>
          <a:bodyPr wrap="square" rtlCol="0" anchor="ctr">
            <a:spAutoFit/>
          </a:bodyPr>
          <a:lstStyle/>
          <a:p>
            <a:pPr algn="ctr"/>
            <a:r>
              <a:rPr lang="ja-JP" altLang="en-US" sz="1100" b="1" dirty="0">
                <a:solidFill>
                  <a:schemeClr val="tx1">
                    <a:lumMod val="65000"/>
                    <a:lumOff val="35000"/>
                  </a:schemeClr>
                </a:solidFill>
              </a:rPr>
              <a:t>スポーツコア関心層</a:t>
            </a:r>
            <a:endParaRPr kumimoji="1" lang="ja-JP" altLang="en-US" sz="1100" b="1" dirty="0">
              <a:solidFill>
                <a:schemeClr val="tx1">
                  <a:lumMod val="65000"/>
                  <a:lumOff val="35000"/>
                </a:schemeClr>
              </a:solidFill>
            </a:endParaRPr>
          </a:p>
        </p:txBody>
      </p:sp>
      <p:sp>
        <p:nvSpPr>
          <p:cNvPr id="35" name="テキスト ボックス 34">
            <a:extLst>
              <a:ext uri="{FF2B5EF4-FFF2-40B4-BE49-F238E27FC236}">
                <a16:creationId xmlns:a16="http://schemas.microsoft.com/office/drawing/2014/main" id="{E90F0D90-C8E6-7324-9ECB-157608CBDC5E}"/>
              </a:ext>
            </a:extLst>
          </p:cNvPr>
          <p:cNvSpPr txBox="1"/>
          <p:nvPr/>
        </p:nvSpPr>
        <p:spPr>
          <a:xfrm>
            <a:off x="3491376" y="1827680"/>
            <a:ext cx="8133192" cy="367873"/>
          </a:xfrm>
          <a:prstGeom prst="roundRect">
            <a:avLst>
              <a:gd name="adj" fmla="val 50000"/>
            </a:avLst>
          </a:prstGeom>
          <a:solidFill>
            <a:srgbClr val="DDF4FF"/>
          </a:solidFill>
          <a:ln w="28575">
            <a:solidFill>
              <a:srgbClr val="002060"/>
            </a:solidFill>
          </a:ln>
        </p:spPr>
        <p:txBody>
          <a:bodyPr wrap="square" rtlCol="0" anchor="ctr">
            <a:spAutoFit/>
          </a:bodyPr>
          <a:lstStyle/>
          <a:p>
            <a:pPr algn="ctr"/>
            <a:r>
              <a:rPr lang="ja-JP" altLang="en-US" sz="1100" b="1" dirty="0">
                <a:solidFill>
                  <a:srgbClr val="002060"/>
                </a:solidFill>
              </a:rPr>
              <a:t>スポーツライト関心層</a:t>
            </a:r>
            <a:endParaRPr kumimoji="1" lang="ja-JP" altLang="en-US" sz="1100" b="1" dirty="0">
              <a:solidFill>
                <a:srgbClr val="002060"/>
              </a:solidFill>
            </a:endParaRPr>
          </a:p>
        </p:txBody>
      </p:sp>
      <p:sp>
        <p:nvSpPr>
          <p:cNvPr id="36" name="テキスト ボックス 35">
            <a:extLst>
              <a:ext uri="{FF2B5EF4-FFF2-40B4-BE49-F238E27FC236}">
                <a16:creationId xmlns:a16="http://schemas.microsoft.com/office/drawing/2014/main" id="{ACE924F4-6C8C-64AF-1620-AF02FD0FFE59}"/>
              </a:ext>
            </a:extLst>
          </p:cNvPr>
          <p:cNvSpPr txBox="1"/>
          <p:nvPr/>
        </p:nvSpPr>
        <p:spPr>
          <a:xfrm>
            <a:off x="231006" y="5718763"/>
            <a:ext cx="3214839" cy="738664"/>
          </a:xfrm>
          <a:prstGeom prst="rect">
            <a:avLst/>
          </a:prstGeom>
          <a:noFill/>
        </p:spPr>
        <p:txBody>
          <a:bodyPr wrap="square" rtlCol="0">
            <a:spAutoFit/>
          </a:bodyPr>
          <a:lstStyle/>
          <a:p>
            <a:pPr algn="ctr"/>
            <a:r>
              <a:rPr kumimoji="1" lang="ja-JP" altLang="en-US" sz="1400" dirty="0">
                <a:solidFill>
                  <a:srgbClr val="002060"/>
                </a:solidFill>
              </a:rPr>
              <a:t>関心度が高いユーザーにリーチし</a:t>
            </a:r>
            <a:endParaRPr kumimoji="1" lang="en-US" altLang="ja-JP" sz="1400" dirty="0">
              <a:solidFill>
                <a:srgbClr val="002060"/>
              </a:solidFill>
            </a:endParaRPr>
          </a:p>
          <a:p>
            <a:pPr algn="ctr"/>
            <a:r>
              <a:rPr kumimoji="1" lang="ja-JP" altLang="en-US" sz="1400" dirty="0">
                <a:solidFill>
                  <a:srgbClr val="002060"/>
                </a:solidFill>
              </a:rPr>
              <a:t>エンゲージメントを高める</a:t>
            </a:r>
            <a:endParaRPr kumimoji="1" lang="en-US" altLang="ja-JP" sz="1400" dirty="0">
              <a:solidFill>
                <a:srgbClr val="002060"/>
              </a:solidFill>
            </a:endParaRPr>
          </a:p>
          <a:p>
            <a:pPr algn="ctr"/>
            <a:r>
              <a:rPr kumimoji="1" lang="ja-JP" altLang="en-US" sz="1400" dirty="0">
                <a:solidFill>
                  <a:srgbClr val="002060"/>
                </a:solidFill>
              </a:rPr>
              <a:t>動画や</a:t>
            </a:r>
            <a:r>
              <a:rPr kumimoji="1" lang="en-US" altLang="ja-JP" sz="1400" dirty="0">
                <a:solidFill>
                  <a:srgbClr val="002060"/>
                </a:solidFill>
              </a:rPr>
              <a:t>PC</a:t>
            </a:r>
            <a:r>
              <a:rPr kumimoji="1" lang="ja-JP" altLang="en-US" sz="1400" dirty="0">
                <a:solidFill>
                  <a:srgbClr val="002060"/>
                </a:solidFill>
              </a:rPr>
              <a:t>面でも配信可能</a:t>
            </a:r>
            <a:endParaRPr kumimoji="1" lang="en-US" altLang="ja-JP" sz="1400" dirty="0">
              <a:solidFill>
                <a:srgbClr val="002060"/>
              </a:solidFill>
            </a:endParaRPr>
          </a:p>
        </p:txBody>
      </p:sp>
      <p:sp>
        <p:nvSpPr>
          <p:cNvPr id="37" name="テキスト ボックス 36">
            <a:extLst>
              <a:ext uri="{FF2B5EF4-FFF2-40B4-BE49-F238E27FC236}">
                <a16:creationId xmlns:a16="http://schemas.microsoft.com/office/drawing/2014/main" id="{F5289A3E-C21B-365C-00A6-887BB627AC7E}"/>
              </a:ext>
            </a:extLst>
          </p:cNvPr>
          <p:cNvSpPr txBox="1"/>
          <p:nvPr/>
        </p:nvSpPr>
        <p:spPr>
          <a:xfrm>
            <a:off x="3208207" y="5696647"/>
            <a:ext cx="2884586" cy="738664"/>
          </a:xfrm>
          <a:prstGeom prst="rect">
            <a:avLst/>
          </a:prstGeom>
          <a:noFill/>
        </p:spPr>
        <p:txBody>
          <a:bodyPr wrap="square" rtlCol="0">
            <a:spAutoFit/>
          </a:bodyPr>
          <a:lstStyle/>
          <a:p>
            <a:pPr algn="ctr"/>
            <a:r>
              <a:rPr lang="en-US" altLang="ja-JP" sz="1400" dirty="0">
                <a:solidFill>
                  <a:srgbClr val="002060"/>
                </a:solidFill>
              </a:rPr>
              <a:t>1stView</a:t>
            </a:r>
            <a:r>
              <a:rPr lang="ja-JP" altLang="en-US" sz="1400" dirty="0">
                <a:solidFill>
                  <a:srgbClr val="002060"/>
                </a:solidFill>
              </a:rPr>
              <a:t>で視認性が高く</a:t>
            </a:r>
            <a:endParaRPr lang="en-US" altLang="ja-JP" sz="1400" dirty="0">
              <a:solidFill>
                <a:srgbClr val="002060"/>
              </a:solidFill>
            </a:endParaRPr>
          </a:p>
          <a:p>
            <a:pPr algn="ctr"/>
            <a:r>
              <a:rPr kumimoji="1" lang="ja-JP" altLang="en-US" sz="1400" dirty="0">
                <a:solidFill>
                  <a:srgbClr val="002060"/>
                </a:solidFill>
              </a:rPr>
              <a:t>動画での訴求も可能な</a:t>
            </a:r>
            <a:r>
              <a:rPr kumimoji="1" lang="en-US" altLang="ja-JP" sz="1400" dirty="0">
                <a:solidFill>
                  <a:srgbClr val="002060"/>
                </a:solidFill>
              </a:rPr>
              <a:t>BP</a:t>
            </a:r>
            <a:r>
              <a:rPr kumimoji="1" lang="ja-JP" altLang="en-US" sz="1400" dirty="0">
                <a:solidFill>
                  <a:srgbClr val="002060"/>
                </a:solidFill>
              </a:rPr>
              <a:t>枠を</a:t>
            </a:r>
            <a:endParaRPr kumimoji="1" lang="en-US" altLang="ja-JP" sz="1400" dirty="0">
              <a:solidFill>
                <a:srgbClr val="002060"/>
              </a:solidFill>
            </a:endParaRPr>
          </a:p>
          <a:p>
            <a:pPr algn="ctr"/>
            <a:r>
              <a:rPr kumimoji="1" lang="ja-JP" altLang="en-US" sz="1400" dirty="0">
                <a:solidFill>
                  <a:srgbClr val="002060"/>
                </a:solidFill>
              </a:rPr>
              <a:t>時間帯で買い切り</a:t>
            </a:r>
            <a:endParaRPr kumimoji="1" lang="en-US" altLang="ja-JP" sz="1400" dirty="0">
              <a:solidFill>
                <a:srgbClr val="002060"/>
              </a:solidFill>
            </a:endParaRPr>
          </a:p>
        </p:txBody>
      </p:sp>
      <p:sp>
        <p:nvSpPr>
          <p:cNvPr id="38" name="テキスト ボックス 37">
            <a:extLst>
              <a:ext uri="{FF2B5EF4-FFF2-40B4-BE49-F238E27FC236}">
                <a16:creationId xmlns:a16="http://schemas.microsoft.com/office/drawing/2014/main" id="{EE87C0E0-E920-6155-771D-96B2F633831C}"/>
              </a:ext>
            </a:extLst>
          </p:cNvPr>
          <p:cNvSpPr txBox="1"/>
          <p:nvPr/>
        </p:nvSpPr>
        <p:spPr>
          <a:xfrm>
            <a:off x="5964928" y="5673044"/>
            <a:ext cx="2884586" cy="738664"/>
          </a:xfrm>
          <a:prstGeom prst="rect">
            <a:avLst/>
          </a:prstGeom>
          <a:noFill/>
        </p:spPr>
        <p:txBody>
          <a:bodyPr wrap="square" rtlCol="0">
            <a:spAutoFit/>
          </a:bodyPr>
          <a:lstStyle/>
          <a:p>
            <a:pPr algn="ctr"/>
            <a:r>
              <a:rPr lang="ja-JP" altLang="en-US" sz="1400" dirty="0">
                <a:solidFill>
                  <a:srgbClr val="002060"/>
                </a:solidFill>
                <a:latin typeface="+mn-ea"/>
              </a:rPr>
              <a:t>注目度の高い</a:t>
            </a:r>
            <a:r>
              <a:rPr lang="en-US" altLang="ja-JP" sz="1400" dirty="0">
                <a:solidFill>
                  <a:srgbClr val="002060"/>
                </a:solidFill>
                <a:latin typeface="+mn-ea"/>
              </a:rPr>
              <a:t>Yahoo!</a:t>
            </a:r>
            <a:r>
              <a:rPr lang="ja-JP" altLang="en-US" sz="1400" dirty="0">
                <a:solidFill>
                  <a:srgbClr val="002060"/>
                </a:solidFill>
                <a:latin typeface="+mn-ea"/>
              </a:rPr>
              <a:t>ニュース </a:t>
            </a:r>
            <a:endParaRPr lang="en-US" altLang="ja-JP" sz="1400" dirty="0">
              <a:solidFill>
                <a:srgbClr val="002060"/>
              </a:solidFill>
              <a:latin typeface="+mn-ea"/>
            </a:endParaRPr>
          </a:p>
          <a:p>
            <a:pPr algn="ctr"/>
            <a:r>
              <a:rPr lang="ja-JP" altLang="en-US" sz="1400" dirty="0">
                <a:solidFill>
                  <a:srgbClr val="002060"/>
                </a:solidFill>
                <a:latin typeface="+mn-ea"/>
              </a:rPr>
              <a:t>トピックスに近い広告形式で</a:t>
            </a:r>
            <a:endParaRPr lang="en-US" altLang="ja-JP" sz="1400" dirty="0">
              <a:solidFill>
                <a:srgbClr val="002060"/>
              </a:solidFill>
              <a:latin typeface="+mn-ea"/>
            </a:endParaRPr>
          </a:p>
          <a:p>
            <a:pPr algn="ctr"/>
            <a:r>
              <a:rPr lang="en-US" altLang="ja-JP" sz="1400" dirty="0">
                <a:solidFill>
                  <a:srgbClr val="002060"/>
                </a:solidFill>
                <a:latin typeface="+mn-ea"/>
              </a:rPr>
              <a:t>PR</a:t>
            </a:r>
            <a:r>
              <a:rPr lang="ja-JP" altLang="en-US" sz="1400" dirty="0">
                <a:solidFill>
                  <a:srgbClr val="002060"/>
                </a:solidFill>
                <a:latin typeface="+mn-ea"/>
              </a:rPr>
              <a:t>可能</a:t>
            </a:r>
          </a:p>
        </p:txBody>
      </p:sp>
      <p:sp>
        <p:nvSpPr>
          <p:cNvPr id="39" name="テキスト ボックス 38">
            <a:extLst>
              <a:ext uri="{FF2B5EF4-FFF2-40B4-BE49-F238E27FC236}">
                <a16:creationId xmlns:a16="http://schemas.microsoft.com/office/drawing/2014/main" id="{F78484CA-A960-E9C5-376D-4A117FB4BE4C}"/>
              </a:ext>
            </a:extLst>
          </p:cNvPr>
          <p:cNvSpPr txBox="1"/>
          <p:nvPr/>
        </p:nvSpPr>
        <p:spPr>
          <a:xfrm>
            <a:off x="8767026" y="5627439"/>
            <a:ext cx="2884586" cy="738664"/>
          </a:xfrm>
          <a:prstGeom prst="rect">
            <a:avLst/>
          </a:prstGeom>
          <a:noFill/>
        </p:spPr>
        <p:txBody>
          <a:bodyPr wrap="square" rtlCol="0">
            <a:spAutoFit/>
          </a:bodyPr>
          <a:lstStyle/>
          <a:p>
            <a:pPr algn="ctr"/>
            <a:r>
              <a:rPr lang="en-US" altLang="ja-JP" sz="1400" dirty="0">
                <a:solidFill>
                  <a:srgbClr val="002060"/>
                </a:solidFill>
                <a:latin typeface="メイリオ" panose="020B0604030504040204" pitchFamily="50" charset="-128"/>
                <a:ea typeface="メイリオ" panose="020B0604030504040204" pitchFamily="50" charset="-128"/>
              </a:rPr>
              <a:t>LINE</a:t>
            </a:r>
            <a:r>
              <a:rPr lang="ja-JP" altLang="en-US" sz="1400" dirty="0">
                <a:solidFill>
                  <a:srgbClr val="002060"/>
                </a:solidFill>
                <a:latin typeface="メイリオ" panose="020B0604030504040204" pitchFamily="50" charset="-128"/>
                <a:ea typeface="メイリオ" panose="020B0604030504040204" pitchFamily="50" charset="-128"/>
              </a:rPr>
              <a:t> </a:t>
            </a:r>
            <a:r>
              <a:rPr lang="en-US" altLang="ja-JP" sz="1400" dirty="0">
                <a:solidFill>
                  <a:srgbClr val="002060"/>
                </a:solidFill>
                <a:latin typeface="メイリオ" panose="020B0604030504040204" pitchFamily="50" charset="-128"/>
                <a:ea typeface="メイリオ" panose="020B0604030504040204" pitchFamily="50" charset="-128"/>
              </a:rPr>
              <a:t>NEWS</a:t>
            </a:r>
            <a:r>
              <a:rPr lang="ja-JP" altLang="en-US" sz="1400" dirty="0">
                <a:solidFill>
                  <a:srgbClr val="002060"/>
                </a:solidFill>
                <a:latin typeface="メイリオ" panose="020B0604030504040204" pitchFamily="50" charset="-128"/>
                <a:ea typeface="メイリオ" panose="020B0604030504040204" pitchFamily="50" charset="-128"/>
              </a:rPr>
              <a:t>のトピックスとしてオリジナル記事で</a:t>
            </a:r>
            <a:endParaRPr lang="en-US" altLang="ja-JP" sz="1400" dirty="0">
              <a:solidFill>
                <a:srgbClr val="002060"/>
              </a:solidFill>
              <a:latin typeface="メイリオ" panose="020B0604030504040204" pitchFamily="50" charset="-128"/>
              <a:ea typeface="メイリオ" panose="020B0604030504040204" pitchFamily="50" charset="-128"/>
            </a:endParaRPr>
          </a:p>
          <a:p>
            <a:pPr algn="ctr"/>
            <a:r>
              <a:rPr lang="ja-JP" altLang="en-US" sz="1400" dirty="0">
                <a:solidFill>
                  <a:srgbClr val="002060"/>
                </a:solidFill>
                <a:latin typeface="メイリオ" panose="020B0604030504040204" pitchFamily="50" charset="-128"/>
                <a:ea typeface="メイリオ" panose="020B0604030504040204" pitchFamily="50" charset="-128"/>
              </a:rPr>
              <a:t>ユーザーに</a:t>
            </a:r>
            <a:r>
              <a:rPr kumimoji="1" lang="ja-JP" altLang="en-US" sz="1400" dirty="0">
                <a:solidFill>
                  <a:srgbClr val="002060"/>
                </a:solidFill>
                <a:latin typeface="メイリオ" panose="020B0604030504040204" pitchFamily="50" charset="-128"/>
                <a:ea typeface="メイリオ" panose="020B0604030504040204" pitchFamily="50" charset="-128"/>
              </a:rPr>
              <a:t>アプローチ</a:t>
            </a:r>
            <a:endParaRPr kumimoji="1" lang="en-US" altLang="ja-JP" sz="1400" dirty="0">
              <a:solidFill>
                <a:srgbClr val="002060"/>
              </a:solidFill>
            </a:endParaRPr>
          </a:p>
        </p:txBody>
      </p:sp>
      <p:pic>
        <p:nvPicPr>
          <p:cNvPr id="2" name="図 1">
            <a:extLst>
              <a:ext uri="{FF2B5EF4-FFF2-40B4-BE49-F238E27FC236}">
                <a16:creationId xmlns:a16="http://schemas.microsoft.com/office/drawing/2014/main" id="{F6E8C908-0995-57CB-DF7C-4951560F1263}"/>
              </a:ext>
            </a:extLst>
          </p:cNvPr>
          <p:cNvPicPr>
            <a:picLocks noChangeAspect="1"/>
          </p:cNvPicPr>
          <p:nvPr/>
        </p:nvPicPr>
        <p:blipFill>
          <a:blip r:embed="rId9"/>
          <a:stretch>
            <a:fillRect/>
          </a:stretch>
        </p:blipFill>
        <p:spPr>
          <a:xfrm>
            <a:off x="703098" y="3676649"/>
            <a:ext cx="2332488" cy="1440575"/>
          </a:xfrm>
          <a:prstGeom prst="rect">
            <a:avLst/>
          </a:prstGeom>
        </p:spPr>
      </p:pic>
    </p:spTree>
    <p:extLst>
      <p:ext uri="{BB962C8B-B14F-4D97-AF65-F5344CB8AC3E}">
        <p14:creationId xmlns:p14="http://schemas.microsoft.com/office/powerpoint/2010/main" val="5737242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1">
            <a:extLst>
              <a:ext uri="{FF2B5EF4-FFF2-40B4-BE49-F238E27FC236}">
                <a16:creationId xmlns:a16="http://schemas.microsoft.com/office/drawing/2014/main" id="{7E8E86AA-2EDE-1C6B-D7D8-FF27AD850645}"/>
              </a:ext>
            </a:extLst>
          </p:cNvPr>
          <p:cNvSpPr>
            <a:spLocks noGrp="1"/>
          </p:cNvSpPr>
          <p:nvPr>
            <p:ph type="body" sz="quarter" idx="10"/>
          </p:nvPr>
        </p:nvSpPr>
        <p:spPr>
          <a:xfrm>
            <a:off x="479425" y="252000"/>
            <a:ext cx="8640911" cy="335028"/>
          </a:xfrm>
        </p:spPr>
        <p:txBody>
          <a:bodyPr/>
          <a:lstStyle/>
          <a:p>
            <a:r>
              <a:rPr lang="ja-JP" altLang="en-US" dirty="0"/>
              <a:t>お申し込み依頼フォーマット</a:t>
            </a:r>
          </a:p>
        </p:txBody>
      </p:sp>
      <p:sp>
        <p:nvSpPr>
          <p:cNvPr id="4" name="テキスト ボックス 3">
            <a:extLst>
              <a:ext uri="{FF2B5EF4-FFF2-40B4-BE49-F238E27FC236}">
                <a16:creationId xmlns:a16="http://schemas.microsoft.com/office/drawing/2014/main" id="{DEEC3DC0-3DA8-504A-4B71-B1CDF84612B8}"/>
              </a:ext>
            </a:extLst>
          </p:cNvPr>
          <p:cNvSpPr txBox="1"/>
          <p:nvPr/>
        </p:nvSpPr>
        <p:spPr>
          <a:xfrm>
            <a:off x="1591799" y="2618799"/>
            <a:ext cx="8678152" cy="350179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ja-JP" altLang="en-US" sz="1103" b="1" dirty="0">
                <a:solidFill>
                  <a:schemeClr val="tx1">
                    <a:lumMod val="75000"/>
                    <a:lumOff val="25000"/>
                  </a:schemeClr>
                </a:solidFill>
                <a:latin typeface="メイリオ" panose="020B0604030504040204" pitchFamily="50" charset="-128"/>
                <a:ea typeface="メイリオ" panose="020B0604030504040204" pitchFamily="50" charset="-128"/>
                <a:cs typeface="Meiryo" charset="-128"/>
              </a:rPr>
              <a:t>お申し込み依頼</a:t>
            </a:r>
            <a:r>
              <a:rPr lang="en-US" altLang="ja-JP" sz="1103"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ML</a:t>
            </a:r>
            <a:r>
              <a:rPr lang="ja-JP" altLang="en-US" sz="1103"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hlinkClick r:id="rId2"/>
              </a:rPr>
              <a:t>ml-sales-media-order@lycorp.co.jp</a:t>
            </a:r>
            <a:endPar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br>
              <a:rPr lang="en-US" altLang="ja-JP" sz="1103"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1103"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メール件名：</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rPr>
              <a:t>【</a:t>
            </a:r>
            <a:r>
              <a:rPr kumimoji="1" lang="ja-JP" altLang="en-US" sz="1200" dirty="0"/>
              <a:t>パリ</a:t>
            </a:r>
            <a:r>
              <a:rPr lang="en-US" altLang="ja-JP" sz="1200" dirty="0"/>
              <a:t>2024</a:t>
            </a:r>
            <a:r>
              <a:rPr kumimoji="1" lang="ja-JP" altLang="en-US" sz="1200" dirty="0"/>
              <a:t>専用パッケージ</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rPr>
              <a:t>お申し込み</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rPr>
              <a:t>】 LINE NEWS DIGEST Spot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rPr>
              <a:t> </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rPr>
              <a:t>広告主様名 （商材名） </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rPr>
              <a:t>/ </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rPr>
              <a:t>代理店様名</a:t>
            </a:r>
            <a:endPar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ja-JP" altLang="en-US" sz="1103"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103"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メール本文：</a:t>
            </a:r>
          </a:p>
          <a:p>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メニュー名： </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LINE NEWS DIGEST Spot</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広告主名</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正式社名</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代理店名：</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商材正式名称：</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訴求内容：</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広告主コーポレートサイト</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URL</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商材公式サイト</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URL</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掲載日：</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誘導内容：画像枠 </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テキスト枠</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プラン名：昼刊 </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夕刊 </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夜刊</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配信価格</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グロス</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配信価格</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ネット</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a:p>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ブランドリフトサーベイ（選択）：有</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無</a:t>
            </a:r>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検討中</a:t>
            </a:r>
          </a:p>
          <a:p>
            <a:r>
              <a:rPr lang="en-US" altLang="ja-JP" sz="1103"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a:t>
            </a:r>
          </a:p>
        </p:txBody>
      </p:sp>
      <p:sp>
        <p:nvSpPr>
          <p:cNvPr id="5" name="正方形/長方形 4">
            <a:extLst>
              <a:ext uri="{FF2B5EF4-FFF2-40B4-BE49-F238E27FC236}">
                <a16:creationId xmlns:a16="http://schemas.microsoft.com/office/drawing/2014/main" id="{D3456D1F-9845-597A-F334-F07ED046D4D1}"/>
              </a:ext>
            </a:extLst>
          </p:cNvPr>
          <p:cNvSpPr/>
          <p:nvPr/>
        </p:nvSpPr>
        <p:spPr>
          <a:xfrm>
            <a:off x="1591799" y="2203898"/>
            <a:ext cx="8680610" cy="414902"/>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ct val="0"/>
              </a:spcBef>
              <a:buNone/>
            </a:pPr>
            <a:r>
              <a:rPr lang="ja-JP" altLang="en-US" sz="1200" b="1">
                <a:solidFill>
                  <a:schemeClr val="bg1"/>
                </a:solidFill>
                <a:latin typeface="メイリオ" panose="020B0604030504040204" pitchFamily="50" charset="-128"/>
                <a:ea typeface="メイリオ" panose="020B0604030504040204" pitchFamily="50" charset="-128"/>
                <a:cs typeface="Meiryo" charset="-128"/>
              </a:rPr>
              <a:t>▼お申し込み依頼フォーマット </a:t>
            </a:r>
            <a:r>
              <a:rPr lang="en-US" altLang="ja-JP" sz="1200" b="1" dirty="0">
                <a:solidFill>
                  <a:schemeClr val="bg1"/>
                </a:solidFill>
                <a:latin typeface="メイリオ" panose="020B0604030504040204" pitchFamily="50" charset="-128"/>
                <a:ea typeface="メイリオ" panose="020B0604030504040204" pitchFamily="50" charset="-128"/>
                <a:cs typeface="Meiryo" charset="-128"/>
              </a:rPr>
              <a:t>(DIGEST</a:t>
            </a:r>
            <a:r>
              <a:rPr lang="ja-JP" altLang="en-US" sz="1200" b="1">
                <a:solidFill>
                  <a:schemeClr val="bg1"/>
                </a:solidFill>
                <a:latin typeface="メイリオ" panose="020B0604030504040204" pitchFamily="50" charset="-128"/>
                <a:ea typeface="メイリオ" panose="020B0604030504040204" pitchFamily="50" charset="-128"/>
                <a:cs typeface="Meiryo" charset="-128"/>
              </a:rPr>
              <a:t> </a:t>
            </a:r>
            <a:r>
              <a:rPr lang="en-US" altLang="ja-JP" sz="1200" b="1" dirty="0">
                <a:solidFill>
                  <a:schemeClr val="bg1"/>
                </a:solidFill>
                <a:latin typeface="メイリオ" panose="020B0604030504040204" pitchFamily="50" charset="-128"/>
                <a:ea typeface="メイリオ" panose="020B0604030504040204" pitchFamily="50" charset="-128"/>
                <a:cs typeface="Meiryo" charset="-128"/>
              </a:rPr>
              <a:t>Spot)</a:t>
            </a:r>
            <a:endParaRPr lang="ja-JP" altLang="en-US" sz="1200" b="1">
              <a:solidFill>
                <a:schemeClr val="bg1"/>
              </a:solidFill>
              <a:latin typeface="メイリオ" panose="020B0604030504040204" pitchFamily="50" charset="-128"/>
              <a:ea typeface="メイリオ" panose="020B0604030504040204" pitchFamily="50" charset="-128"/>
              <a:cs typeface="Meiryo" charset="-128"/>
            </a:endParaRPr>
          </a:p>
        </p:txBody>
      </p:sp>
      <p:sp>
        <p:nvSpPr>
          <p:cNvPr id="7" name="テキスト ボックス 6">
            <a:extLst>
              <a:ext uri="{FF2B5EF4-FFF2-40B4-BE49-F238E27FC236}">
                <a16:creationId xmlns:a16="http://schemas.microsoft.com/office/drawing/2014/main" id="{532900B8-5D5F-EB4E-EBBE-0EB459B569B9}"/>
              </a:ext>
            </a:extLst>
          </p:cNvPr>
          <p:cNvSpPr txBox="1"/>
          <p:nvPr/>
        </p:nvSpPr>
        <p:spPr>
          <a:xfrm>
            <a:off x="1558459" y="6166217"/>
            <a:ext cx="9674994" cy="430887"/>
          </a:xfrm>
          <a:prstGeom prst="rect">
            <a:avLst/>
          </a:prstGeom>
          <a:noFill/>
        </p:spPr>
        <p:txBody>
          <a:bodyPr wrap="square">
            <a:spAutoFit/>
          </a:bodyPr>
          <a:lstStyle/>
          <a:p>
            <a:r>
              <a:rPr lang="en-US" altLang="ja-JP" sz="1100" dirty="0">
                <a:solidFill>
                  <a:srgbClr val="FF0000"/>
                </a:solidFill>
                <a:latin typeface="メイリオ" panose="020B0604030504040204" pitchFamily="50" charset="-128"/>
                <a:ea typeface="メイリオ" panose="020B0604030504040204" pitchFamily="50" charset="-128"/>
                <a:cs typeface="Arial"/>
              </a:rPr>
              <a:t>※</a:t>
            </a:r>
            <a:r>
              <a:rPr lang="en" altLang="ja-JP" sz="1100" dirty="0">
                <a:solidFill>
                  <a:srgbClr val="FF0000"/>
                </a:solidFill>
                <a:latin typeface="メイリオ" panose="020B0604030504040204" pitchFamily="50" charset="-128"/>
                <a:ea typeface="メイリオ" panose="020B0604030504040204" pitchFamily="50" charset="-128"/>
                <a:cs typeface="Arial"/>
              </a:rPr>
              <a:t>ブランドリフトサーベイ</a:t>
            </a:r>
            <a:r>
              <a:rPr lang="ja-JP" altLang="en-US" sz="1100" dirty="0">
                <a:solidFill>
                  <a:srgbClr val="FF0000"/>
                </a:solidFill>
                <a:latin typeface="メイリオ" panose="020B0604030504040204" pitchFamily="50" charset="-128"/>
                <a:ea typeface="メイリオ" panose="020B0604030504040204" pitchFamily="50" charset="-128"/>
                <a:cs typeface="Arial"/>
              </a:rPr>
              <a:t>のご発注は、メールをわけていただけますようお願いいたします。</a:t>
            </a:r>
            <a:endParaRPr lang="en-US" altLang="ja-JP" sz="1100" dirty="0">
              <a:solidFill>
                <a:srgbClr val="FF0000"/>
              </a:solidFill>
              <a:latin typeface="メイリオ" panose="020B0604030504040204" pitchFamily="50" charset="-128"/>
              <a:ea typeface="メイリオ" panose="020B0604030504040204" pitchFamily="50" charset="-128"/>
              <a:cs typeface="Arial"/>
            </a:endParaRPr>
          </a:p>
          <a:p>
            <a:r>
              <a:rPr lang="en-US" altLang="ja-JP" sz="1100" dirty="0">
                <a:solidFill>
                  <a:srgbClr val="FF0000"/>
                </a:solidFill>
                <a:latin typeface="メイリオ" panose="020B0604030504040204" pitchFamily="50" charset="-128"/>
                <a:ea typeface="メイリオ" panose="020B0604030504040204" pitchFamily="50" charset="-128"/>
                <a:cs typeface="Arial"/>
              </a:rPr>
              <a:t>※</a:t>
            </a:r>
            <a:r>
              <a:rPr lang="ja-JP" altLang="en-US" sz="1100" dirty="0">
                <a:solidFill>
                  <a:srgbClr val="FF0000"/>
                </a:solidFill>
                <a:latin typeface="メイリオ" panose="020B0604030504040204" pitchFamily="50" charset="-128"/>
                <a:ea typeface="メイリオ" panose="020B0604030504040204" pitchFamily="50" charset="-128"/>
                <a:cs typeface="Arial"/>
              </a:rPr>
              <a:t>ブランドリフトサーベイは別途料金が発生します。詳細は媒体資料をご確認ください。</a:t>
            </a:r>
            <a:endParaRPr lang="ja-JP" altLang="en-US" sz="1100" dirty="0">
              <a:solidFill>
                <a:srgbClr val="FF0000"/>
              </a:solidFill>
            </a:endParaRPr>
          </a:p>
        </p:txBody>
      </p:sp>
      <p:sp>
        <p:nvSpPr>
          <p:cNvPr id="8" name="テキスト プレースホルダー 2">
            <a:extLst>
              <a:ext uri="{FF2B5EF4-FFF2-40B4-BE49-F238E27FC236}">
                <a16:creationId xmlns:a16="http://schemas.microsoft.com/office/drawing/2014/main" id="{801DE4F2-001E-3748-FCB3-CAB80B58DDC7}"/>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Clr>
                <a:srgbClr val="0AC200"/>
              </a:buClr>
            </a:pPr>
            <a:r>
              <a:rPr lang="ja-JP" altLang="en-US" sz="1600" b="1" dirty="0">
                <a:solidFill>
                  <a:schemeClr val="tx1">
                    <a:lumMod val="75000"/>
                    <a:lumOff val="25000"/>
                  </a:schemeClr>
                </a:solidFill>
                <a:latin typeface="+mn-ea"/>
                <a:cs typeface="Arial"/>
              </a:rPr>
              <a:t>必要項目をご記載のうえ、お申し込みいただけます。商材名や商材公式</a:t>
            </a:r>
            <a:r>
              <a:rPr lang="en" altLang="ja-JP" sz="1600" b="1" dirty="0">
                <a:solidFill>
                  <a:schemeClr val="tx1">
                    <a:lumMod val="75000"/>
                    <a:lumOff val="25000"/>
                  </a:schemeClr>
                </a:solidFill>
                <a:latin typeface="+mn-ea"/>
                <a:cs typeface="Arial"/>
              </a:rPr>
              <a:t>URL</a:t>
            </a:r>
            <a:r>
              <a:rPr lang="ja-JP" altLang="en-US" sz="1600" b="1" dirty="0">
                <a:solidFill>
                  <a:schemeClr val="tx1">
                    <a:lumMod val="75000"/>
                    <a:lumOff val="25000"/>
                  </a:schemeClr>
                </a:solidFill>
                <a:latin typeface="+mn-ea"/>
                <a:cs typeface="Arial"/>
              </a:rPr>
              <a:t>は正確な情報をご記載ください。</a:t>
            </a:r>
            <a:endParaRPr lang="en-US" altLang="ja-JP" sz="1600" b="1" dirty="0">
              <a:solidFill>
                <a:schemeClr val="tx1">
                  <a:lumMod val="75000"/>
                  <a:lumOff val="25000"/>
                </a:schemeClr>
              </a:solidFill>
              <a:latin typeface="+mn-ea"/>
              <a:cs typeface="Arial"/>
            </a:endParaRPr>
          </a:p>
          <a:p>
            <a:pPr>
              <a:buClr>
                <a:srgbClr val="0AC200"/>
              </a:buClr>
            </a:pPr>
            <a:r>
              <a:rPr lang="en" altLang="ja-JP" sz="1600" b="1" dirty="0">
                <a:solidFill>
                  <a:srgbClr val="FF0000"/>
                </a:solidFill>
                <a:latin typeface="+mn-ea"/>
                <a:cs typeface="Arial"/>
              </a:rPr>
              <a:t>DIGEST Spot</a:t>
            </a:r>
            <a:r>
              <a:rPr lang="ja-JP" altLang="en-US" sz="1600" b="1" dirty="0">
                <a:solidFill>
                  <a:srgbClr val="FF0000"/>
                </a:solidFill>
                <a:latin typeface="+mn-ea"/>
                <a:cs typeface="Arial"/>
              </a:rPr>
              <a:t>のお申し込みに関して「</a:t>
            </a:r>
            <a:r>
              <a:rPr kumimoji="1" lang="ja-JP" altLang="en-US" sz="1600" b="1" dirty="0">
                <a:solidFill>
                  <a:srgbClr val="FF0000"/>
                </a:solidFill>
                <a:latin typeface="+mn-ea"/>
              </a:rPr>
              <a:t>パリ</a:t>
            </a:r>
            <a:r>
              <a:rPr lang="en-US" altLang="ja-JP" sz="1600" b="1" dirty="0">
                <a:solidFill>
                  <a:srgbClr val="FF0000"/>
                </a:solidFill>
                <a:latin typeface="+mn-ea"/>
              </a:rPr>
              <a:t>2024</a:t>
            </a:r>
            <a:r>
              <a:rPr kumimoji="1" lang="ja-JP" altLang="en-US" sz="1600" b="1" dirty="0">
                <a:solidFill>
                  <a:srgbClr val="FF0000"/>
                </a:solidFill>
                <a:latin typeface="+mn-ea"/>
              </a:rPr>
              <a:t>専用　パッケージ」とタイトルに必ずいれてください。</a:t>
            </a:r>
            <a:endParaRPr kumimoji="1" lang="en-US" altLang="ja-JP" sz="1600" b="1" dirty="0">
              <a:solidFill>
                <a:srgbClr val="FF0000"/>
              </a:solidFill>
              <a:latin typeface="+mn-ea"/>
            </a:endParaRPr>
          </a:p>
          <a:p>
            <a:pPr>
              <a:buClr>
                <a:srgbClr val="0AC200"/>
              </a:buClr>
            </a:pPr>
            <a:r>
              <a:rPr lang="en-US" altLang="ja-JP" sz="1600" b="1" dirty="0">
                <a:solidFill>
                  <a:schemeClr val="tx1">
                    <a:lumMod val="75000"/>
                    <a:lumOff val="25000"/>
                  </a:schemeClr>
                </a:solidFill>
                <a:latin typeface="+mn-ea"/>
                <a:cs typeface="Arial"/>
              </a:rPr>
              <a:t>※</a:t>
            </a:r>
            <a:r>
              <a:rPr lang="ja-JP" altLang="en-US" sz="1600" b="1" dirty="0">
                <a:solidFill>
                  <a:schemeClr val="tx1">
                    <a:lumMod val="75000"/>
                    <a:lumOff val="25000"/>
                  </a:schemeClr>
                </a:solidFill>
                <a:latin typeface="+mn-ea"/>
                <a:cs typeface="Arial"/>
              </a:rPr>
              <a:t>パッケージ適用が判断できない場合お値引きがされません。</a:t>
            </a:r>
          </a:p>
        </p:txBody>
      </p:sp>
    </p:spTree>
    <p:extLst>
      <p:ext uri="{BB962C8B-B14F-4D97-AF65-F5344CB8AC3E}">
        <p14:creationId xmlns:p14="http://schemas.microsoft.com/office/powerpoint/2010/main" val="22373134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BB820AC-21E0-62C4-9F00-6E9D202C23BF}"/>
              </a:ext>
            </a:extLst>
          </p:cNvPr>
          <p:cNvSpPr>
            <a:spLocks noGrp="1"/>
          </p:cNvSpPr>
          <p:nvPr>
            <p:ph type="body" sz="quarter" idx="10"/>
          </p:nvPr>
        </p:nvSpPr>
        <p:spPr>
          <a:xfrm>
            <a:off x="479425" y="252000"/>
            <a:ext cx="8640911" cy="335028"/>
          </a:xfrm>
        </p:spPr>
        <p:txBody>
          <a:bodyPr/>
          <a:lstStyle/>
          <a:p>
            <a:r>
              <a:rPr kumimoji="1" lang="en-US" altLang="ja-JP" dirty="0"/>
              <a:t>LINE NEWS DIGEST Spot</a:t>
            </a:r>
            <a:r>
              <a:rPr kumimoji="1" lang="ja-JP" altLang="en-US" dirty="0"/>
              <a:t>　ご留意事項</a:t>
            </a:r>
          </a:p>
        </p:txBody>
      </p:sp>
      <p:sp>
        <p:nvSpPr>
          <p:cNvPr id="3" name="テキスト プレースホルダー 7">
            <a:extLst>
              <a:ext uri="{FF2B5EF4-FFF2-40B4-BE49-F238E27FC236}">
                <a16:creationId xmlns:a16="http://schemas.microsoft.com/office/drawing/2014/main" id="{E1220F8B-217E-DED3-8F92-1C55E8AE5A5C}"/>
              </a:ext>
            </a:extLst>
          </p:cNvPr>
          <p:cNvSpPr txBox="1">
            <a:spLocks/>
          </p:cNvSpPr>
          <p:nvPr/>
        </p:nvSpPr>
        <p:spPr>
          <a:xfrm>
            <a:off x="654751" y="1383373"/>
            <a:ext cx="10990441" cy="4801314"/>
          </a:xfrm>
          <a:prstGeom prst="rect">
            <a:avLst/>
          </a:prstGeom>
          <a:noFill/>
        </p:spPr>
        <p:txBody>
          <a:bodyPr wrap="square" lIns="0" tIns="0" rIns="0" bIns="0" anchor="ctr">
            <a:spAutoFit/>
          </a:bodyPr>
          <a:lstStyle>
            <a:lvl1pPr marL="0" indent="0" algn="l" defTabSz="914423" rtl="0" eaLnBrk="1" latinLnBrk="0" hangingPunct="1">
              <a:spcBef>
                <a:spcPct val="20000"/>
              </a:spcBef>
              <a:buFont typeface="Arial" pitchFamily="34" charset="0"/>
              <a:buNone/>
              <a:defRPr kumimoji="1" sz="18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b="0" dirty="0">
                <a:solidFill>
                  <a:schemeClr val="tx1">
                    <a:lumMod val="75000"/>
                    <a:lumOff val="25000"/>
                  </a:schemeClr>
                </a:solidFill>
                <a:latin typeface="+mn-ea"/>
                <a:ea typeface="+mn-ea"/>
              </a:rPr>
              <a:t>・スペック、仕様、ガイドライン、また注意事項、免責事項などは各商品のセールスシートをご参照ください。</a:t>
            </a:r>
            <a:endParaRPr lang="en-US" altLang="ja-JP" sz="1400" b="0" dirty="0">
              <a:solidFill>
                <a:schemeClr val="tx1">
                  <a:lumMod val="75000"/>
                  <a:lumOff val="25000"/>
                </a:schemeClr>
              </a:solidFill>
              <a:latin typeface="+mn-ea"/>
              <a:ea typeface="+mn-ea"/>
            </a:endParaRPr>
          </a:p>
          <a:p>
            <a:r>
              <a:rPr lang="en-US" altLang="ja-JP" sz="1400" b="0" dirty="0">
                <a:solidFill>
                  <a:schemeClr val="tx1">
                    <a:lumMod val="75000"/>
                    <a:lumOff val="25000"/>
                  </a:schemeClr>
                </a:solidFill>
                <a:latin typeface="+mn-ea"/>
                <a:ea typeface="+mn-ea"/>
              </a:rPr>
              <a:t>LINE</a:t>
            </a:r>
            <a:r>
              <a:rPr lang="ja-JP" altLang="en-US" sz="1400" b="0" dirty="0">
                <a:solidFill>
                  <a:schemeClr val="tx1">
                    <a:lumMod val="75000"/>
                    <a:lumOff val="25000"/>
                  </a:schemeClr>
                </a:solidFill>
                <a:latin typeface="+mn-ea"/>
                <a:ea typeface="+mn-ea"/>
              </a:rPr>
              <a:t> </a:t>
            </a:r>
            <a:r>
              <a:rPr lang="en-US" altLang="ja-JP" sz="1400" b="0" dirty="0">
                <a:solidFill>
                  <a:schemeClr val="tx1">
                    <a:lumMod val="75000"/>
                    <a:lumOff val="25000"/>
                  </a:schemeClr>
                </a:solidFill>
                <a:latin typeface="+mn-ea"/>
                <a:ea typeface="+mn-ea"/>
              </a:rPr>
              <a:t>NEWS DIGEST Spot</a:t>
            </a:r>
            <a:r>
              <a:rPr lang="ja-JP" altLang="en-US" sz="1400" b="0" dirty="0">
                <a:solidFill>
                  <a:schemeClr val="tx1">
                    <a:lumMod val="75000"/>
                    <a:lumOff val="25000"/>
                  </a:schemeClr>
                </a:solidFill>
                <a:latin typeface="+mn-ea"/>
                <a:ea typeface="+mn-ea"/>
              </a:rPr>
              <a:t>の仕様、ガイドライン、また注意事項、免責事項などは各商品のセールスシートをご参照ください。</a:t>
            </a:r>
            <a:endParaRPr lang="en-US" altLang="ja-JP" sz="1400" b="0" dirty="0">
              <a:solidFill>
                <a:schemeClr val="tx1">
                  <a:lumMod val="75000"/>
                  <a:lumOff val="25000"/>
                </a:schemeClr>
              </a:solidFill>
              <a:latin typeface="+mn-ea"/>
              <a:ea typeface="+mn-ea"/>
            </a:endParaRPr>
          </a:p>
          <a:p>
            <a:pPr marL="179070" indent="-179070" defTabSz="914400" fontAlgn="ctr">
              <a:spcBef>
                <a:spcPts val="0"/>
              </a:spcBef>
              <a:buClr>
                <a:srgbClr val="687080"/>
              </a:buClr>
              <a:buFont typeface="Wingdings" pitchFamily="2" charset="2"/>
              <a:buNone/>
              <a:defRPr/>
            </a:pPr>
            <a:r>
              <a:rPr lang="ja-JP" altLang="en-US" sz="1400" b="0" dirty="0">
                <a:solidFill>
                  <a:schemeClr val="tx1">
                    <a:lumMod val="75000"/>
                    <a:lumOff val="25000"/>
                  </a:schemeClr>
                </a:solidFill>
                <a:latin typeface="メイリオ"/>
                <a:ea typeface="メイリオ"/>
              </a:rPr>
              <a:t>　▼</a:t>
            </a:r>
            <a:r>
              <a:rPr lang="en-US" altLang="ja-JP" sz="1400" b="0" dirty="0">
                <a:solidFill>
                  <a:schemeClr val="tx1">
                    <a:lumMod val="75000"/>
                    <a:lumOff val="25000"/>
                  </a:schemeClr>
                </a:solidFill>
                <a:latin typeface="メイリオ"/>
                <a:ea typeface="メイリオ"/>
              </a:rPr>
              <a:t>LINE NEWS </a:t>
            </a:r>
            <a:r>
              <a:rPr lang="ja-JP" altLang="en-US" sz="1400" b="0">
                <a:solidFill>
                  <a:schemeClr val="tx1">
                    <a:lumMod val="75000"/>
                    <a:lumOff val="25000"/>
                  </a:schemeClr>
                </a:solidFill>
                <a:latin typeface="メイリオ"/>
                <a:ea typeface="メイリオ"/>
              </a:rPr>
              <a:t>媒体資料 </a:t>
            </a:r>
            <a:r>
              <a:rPr lang="en-US" altLang="ja-JP" sz="1400" b="0" dirty="0">
                <a:solidFill>
                  <a:schemeClr val="tx1">
                    <a:lumMod val="75000"/>
                    <a:lumOff val="25000"/>
                  </a:schemeClr>
                </a:solidFill>
                <a:latin typeface="メイリオ"/>
                <a:ea typeface="メイリオ"/>
              </a:rPr>
              <a:t>2024</a:t>
            </a:r>
            <a:r>
              <a:rPr lang="ja-JP" altLang="en-US" sz="1400" b="0">
                <a:solidFill>
                  <a:schemeClr val="tx1">
                    <a:lumMod val="75000"/>
                    <a:lumOff val="25000"/>
                  </a:schemeClr>
                </a:solidFill>
                <a:latin typeface="メイリオ"/>
                <a:ea typeface="メイリオ"/>
              </a:rPr>
              <a:t>年7月</a:t>
            </a:r>
            <a:r>
              <a:rPr lang="en-US" altLang="ja-JP" sz="1400" b="0" dirty="0">
                <a:solidFill>
                  <a:schemeClr val="tx1">
                    <a:lumMod val="75000"/>
                    <a:lumOff val="25000"/>
                  </a:schemeClr>
                </a:solidFill>
                <a:latin typeface="メイリオ"/>
                <a:ea typeface="メイリオ"/>
              </a:rPr>
              <a:t>-9</a:t>
            </a:r>
            <a:r>
              <a:rPr lang="ja-JP" altLang="en-US" sz="1400" b="0">
                <a:solidFill>
                  <a:schemeClr val="tx1">
                    <a:lumMod val="75000"/>
                    <a:lumOff val="25000"/>
                  </a:schemeClr>
                </a:solidFill>
                <a:latin typeface="メイリオ"/>
                <a:ea typeface="メイリオ"/>
              </a:rPr>
              <a:t>月期：　</a:t>
            </a:r>
            <a:endParaRPr lang="en-US" altLang="ja-JP" sz="1400" b="0">
              <a:solidFill>
                <a:schemeClr val="tx1">
                  <a:lumMod val="75000"/>
                  <a:lumOff val="25000"/>
                </a:schemeClr>
              </a:solidFill>
              <a:latin typeface="メイリオ"/>
              <a:ea typeface="メイリオ"/>
            </a:endParaRPr>
          </a:p>
          <a:p>
            <a:pPr marL="179070" indent="-179070" defTabSz="914400" fontAlgn="ctr">
              <a:spcBef>
                <a:spcPts val="0"/>
              </a:spcBef>
              <a:buClr>
                <a:srgbClr val="687080"/>
              </a:buClr>
              <a:buFont typeface="Wingdings" pitchFamily="2" charset="2"/>
              <a:buNone/>
              <a:defRPr/>
            </a:pPr>
            <a:r>
              <a:rPr lang="ja-JP" altLang="en-US" sz="1400" b="0" dirty="0">
                <a:solidFill>
                  <a:schemeClr val="tx1">
                    <a:lumMod val="75000"/>
                    <a:lumOff val="25000"/>
                  </a:schemeClr>
                </a:solidFill>
                <a:latin typeface="メイリオ"/>
                <a:ea typeface="メイリオ"/>
              </a:rPr>
              <a:t>　　</a:t>
            </a:r>
            <a:r>
              <a:rPr lang="en-US" b="0" dirty="0">
                <a:solidFill>
                  <a:schemeClr val="tx1">
                    <a:lumMod val="75000"/>
                    <a:lumOff val="25000"/>
                  </a:schemeClr>
                </a:solidFill>
                <a:latin typeface="Calibri"/>
                <a:ea typeface="Meiryo UI"/>
                <a:cs typeface="Calibri"/>
                <a:hlinkClick r:id="rId3">
                  <a:extLst>
                    <a:ext uri="{A12FA001-AC4F-418D-AE19-62706E023703}">
                      <ahyp:hlinkClr xmlns:ahyp="http://schemas.microsoft.com/office/drawing/2018/hyperlinkcolor" val="tx"/>
                    </a:ext>
                  </a:extLst>
                </a:hlinkClick>
              </a:rPr>
              <a:t>https://www.lycbiz.com/sites/default/files/media/jp/download/LINE%20NEWS_mediaguide_2024_7-9.pdf</a:t>
            </a:r>
          </a:p>
          <a:p>
            <a:pPr marL="179388" indent="-179388" defTabSz="914400" fontAlgn="ctr">
              <a:spcBef>
                <a:spcPts val="0"/>
              </a:spcBef>
              <a:buClr>
                <a:srgbClr val="687080"/>
              </a:buClr>
              <a:buFont typeface="Wingdings" pitchFamily="2" charset="2"/>
              <a:buNone/>
              <a:defRPr/>
            </a:pPr>
            <a:endParaRPr lang="en-US" altLang="ja-JP" sz="1400" b="0" dirty="0">
              <a:solidFill>
                <a:schemeClr val="tx1">
                  <a:lumMod val="75000"/>
                  <a:lumOff val="25000"/>
                </a:schemeClr>
              </a:solidFill>
              <a:latin typeface="+mn-ea"/>
              <a:ea typeface="+mn-ea"/>
            </a:endParaRPr>
          </a:p>
          <a:p>
            <a:pPr marL="179070" indent="-179070" defTabSz="914400" fontAlgn="ctr">
              <a:spcBef>
                <a:spcPts val="0"/>
              </a:spcBef>
              <a:buClr>
                <a:srgbClr val="687080"/>
              </a:buClr>
              <a:buFont typeface="Wingdings" pitchFamily="2" charset="2"/>
              <a:buNone/>
              <a:defRPr/>
            </a:pPr>
            <a:r>
              <a:rPr lang="ja-JP" altLang="en-US" sz="1400" b="0">
                <a:solidFill>
                  <a:schemeClr val="tx1">
                    <a:lumMod val="75000"/>
                    <a:lumOff val="25000"/>
                  </a:schemeClr>
                </a:solidFill>
                <a:latin typeface="メイリオ"/>
                <a:ea typeface="メイリオ"/>
              </a:rPr>
              <a:t>・</a:t>
            </a:r>
            <a:r>
              <a:rPr lang="ja-JP" sz="1400" b="0">
                <a:solidFill>
                  <a:schemeClr val="tx1">
                    <a:lumMod val="75000"/>
                    <a:lumOff val="25000"/>
                  </a:schemeClr>
                </a:solidFill>
                <a:latin typeface="Meiryo"/>
                <a:ea typeface="Meiryo"/>
              </a:rPr>
              <a:t>企業・商材可否基準を必ずご確認ください。</a:t>
            </a:r>
            <a:r>
              <a:rPr lang="ja-JP" altLang="en-US" sz="1400" b="0">
                <a:solidFill>
                  <a:schemeClr val="tx1">
                    <a:lumMod val="75000"/>
                    <a:lumOff val="25000"/>
                  </a:schemeClr>
                </a:solidFill>
                <a:latin typeface="メイリオ"/>
                <a:ea typeface="メイリオ"/>
              </a:rPr>
              <a:t>企業・商材に関する掲載可否の申請を必ずお願いいたします。</a:t>
            </a:r>
          </a:p>
          <a:p>
            <a:pPr marL="179070" indent="-179070" defTabSz="914400">
              <a:spcBef>
                <a:spcPts val="0"/>
              </a:spcBef>
              <a:defRPr/>
            </a:pPr>
            <a:endParaRPr lang="ja-JP" altLang="en-US" sz="1400" b="0" dirty="0">
              <a:solidFill>
                <a:schemeClr val="tx1">
                  <a:lumMod val="75000"/>
                  <a:lumOff val="25000"/>
                </a:schemeClr>
              </a:solidFill>
              <a:latin typeface="メイリオ"/>
              <a:ea typeface="メイリオ"/>
            </a:endParaRPr>
          </a:p>
          <a:p>
            <a:pPr marL="179070" indent="-179070" defTabSz="914400" fontAlgn="ctr">
              <a:spcBef>
                <a:spcPts val="0"/>
              </a:spcBef>
              <a:buClr>
                <a:srgbClr val="687080"/>
              </a:buClr>
              <a:defRPr/>
            </a:pPr>
            <a:r>
              <a:rPr lang="ja-JP" altLang="en-US" sz="1400" b="0">
                <a:solidFill>
                  <a:schemeClr val="tx1">
                    <a:lumMod val="75000"/>
                    <a:lumOff val="25000"/>
                  </a:schemeClr>
                </a:solidFill>
                <a:latin typeface="メイリオ"/>
                <a:ea typeface="メイリオ"/>
              </a:rPr>
              <a:t>・</a:t>
            </a:r>
            <a:r>
              <a:rPr lang="ja-JP" sz="1400" b="0">
                <a:solidFill>
                  <a:schemeClr val="tx1">
                    <a:lumMod val="75000"/>
                    <a:lumOff val="25000"/>
                  </a:schemeClr>
                </a:solidFill>
                <a:latin typeface="Meiryo"/>
                <a:ea typeface="Meiryo"/>
              </a:rPr>
              <a:t>制作可否判断シートに記入の上</a:t>
            </a:r>
            <a:r>
              <a:rPr lang="ja-JP" altLang="en-US" sz="1400" b="0">
                <a:solidFill>
                  <a:schemeClr val="tx1">
                    <a:lumMod val="75000"/>
                    <a:lumOff val="25000"/>
                  </a:schemeClr>
                </a:solidFill>
                <a:latin typeface="Meiryo"/>
                <a:ea typeface="Meiryo"/>
              </a:rPr>
              <a:t>、事前に制作可否確認の申請をお願いいたします。</a:t>
            </a:r>
          </a:p>
          <a:p>
            <a:pPr marL="179070" indent="-179070" defTabSz="914400">
              <a:spcBef>
                <a:spcPts val="0"/>
              </a:spcBef>
              <a:defRPr/>
            </a:pPr>
            <a:r>
              <a:rPr lang="ja-JP" sz="1400" b="0">
                <a:solidFill>
                  <a:schemeClr val="tx1">
                    <a:lumMod val="75000"/>
                    <a:lumOff val="25000"/>
                  </a:schemeClr>
                </a:solidFill>
                <a:latin typeface="Meiryo"/>
                <a:ea typeface="Meiryo"/>
              </a:rPr>
              <a:t>　</a:t>
            </a:r>
            <a:r>
              <a:rPr lang="ja-JP" altLang="en-US" sz="1400" b="0">
                <a:solidFill>
                  <a:schemeClr val="tx1">
                    <a:lumMod val="75000"/>
                    <a:lumOff val="25000"/>
                  </a:schemeClr>
                </a:solidFill>
                <a:latin typeface="Meiryo"/>
                <a:ea typeface="Meiryo"/>
              </a:rPr>
              <a:t>制作可否</a:t>
            </a:r>
            <a:r>
              <a:rPr lang="ja-JP" sz="1400" b="0">
                <a:solidFill>
                  <a:schemeClr val="tx1">
                    <a:lumMod val="75000"/>
                    <a:lumOff val="25000"/>
                  </a:schemeClr>
                </a:solidFill>
                <a:latin typeface="Meiryo"/>
                <a:ea typeface="Meiryo"/>
              </a:rPr>
              <a:t>に関しては昼刊</a:t>
            </a:r>
            <a:r>
              <a:rPr lang="en-US" altLang="ja-JP" sz="1400" b="0" dirty="0">
                <a:solidFill>
                  <a:schemeClr val="tx1">
                    <a:lumMod val="75000"/>
                    <a:lumOff val="25000"/>
                  </a:schemeClr>
                </a:solidFill>
                <a:latin typeface="Meiryo"/>
                <a:ea typeface="Meiryo"/>
              </a:rPr>
              <a:t>/</a:t>
            </a:r>
            <a:r>
              <a:rPr lang="ja-JP" sz="1400" b="0">
                <a:solidFill>
                  <a:schemeClr val="tx1">
                    <a:lumMod val="75000"/>
                    <a:lumOff val="25000"/>
                  </a:schemeClr>
                </a:solidFill>
                <a:latin typeface="Meiryo"/>
                <a:ea typeface="Meiryo"/>
              </a:rPr>
              <a:t>夕刊</a:t>
            </a:r>
            <a:r>
              <a:rPr lang="en-US" altLang="ja-JP" sz="1400" b="0" dirty="0">
                <a:solidFill>
                  <a:schemeClr val="tx1">
                    <a:lumMod val="75000"/>
                    <a:lumOff val="25000"/>
                  </a:schemeClr>
                </a:solidFill>
                <a:latin typeface="Meiryo"/>
                <a:ea typeface="Meiryo"/>
              </a:rPr>
              <a:t>/</a:t>
            </a:r>
            <a:r>
              <a:rPr lang="ja-JP" sz="1400" b="0">
                <a:solidFill>
                  <a:schemeClr val="tx1">
                    <a:lumMod val="75000"/>
                    <a:lumOff val="25000"/>
                  </a:schemeClr>
                </a:solidFill>
                <a:latin typeface="Meiryo"/>
                <a:ea typeface="Meiryo"/>
              </a:rPr>
              <a:t>夜刊で異なります。</a:t>
            </a:r>
            <a:endParaRPr lang="ja-JP">
              <a:solidFill>
                <a:schemeClr val="tx1">
                  <a:lumMod val="75000"/>
                  <a:lumOff val="25000"/>
                </a:schemeClr>
              </a:solidFill>
            </a:endParaRPr>
          </a:p>
          <a:p>
            <a:pPr marL="179388" indent="-179388" defTabSz="914400" fontAlgn="ctr">
              <a:spcBef>
                <a:spcPts val="0"/>
              </a:spcBef>
              <a:buClr>
                <a:srgbClr val="687080"/>
              </a:buClr>
              <a:buFont typeface="Wingdings" pitchFamily="2" charset="2"/>
              <a:buNone/>
              <a:defRPr/>
            </a:pPr>
            <a:endParaRPr lang="en-US" altLang="ja-JP" sz="1400" b="0" dirty="0">
              <a:solidFill>
                <a:schemeClr val="tx1">
                  <a:lumMod val="75000"/>
                  <a:lumOff val="25000"/>
                </a:schemeClr>
              </a:solidFill>
              <a:latin typeface="メイリオ" panose="020B0604030504040204" pitchFamily="34" charset="-128"/>
              <a:ea typeface="メイリオ" panose="020B0604030504040204" pitchFamily="34" charset="-128"/>
            </a:endParaRPr>
          </a:p>
          <a:p>
            <a:pPr marL="179070" indent="-179070" defTabSz="914400" fontAlgn="ctr">
              <a:spcBef>
                <a:spcPts val="0"/>
              </a:spcBef>
              <a:buClr>
                <a:srgbClr val="687080"/>
              </a:buClr>
              <a:buFont typeface="Wingdings" pitchFamily="2" charset="2"/>
              <a:buNone/>
              <a:defRPr/>
            </a:pPr>
            <a:r>
              <a:rPr lang="ja-JP" altLang="en-US" sz="1400" b="0">
                <a:solidFill>
                  <a:schemeClr val="tx1">
                    <a:lumMod val="75000"/>
                    <a:lumOff val="25000"/>
                  </a:schemeClr>
                </a:solidFill>
                <a:latin typeface="メイリオ"/>
                <a:ea typeface="メイリオ"/>
              </a:rPr>
              <a:t>・お申し込み・入稿は掲載開始日の</a:t>
            </a:r>
            <a:r>
              <a:rPr lang="en-US" altLang="ja-JP" sz="1400" b="0" dirty="0">
                <a:solidFill>
                  <a:schemeClr val="tx1">
                    <a:lumMod val="75000"/>
                    <a:lumOff val="25000"/>
                  </a:schemeClr>
                </a:solidFill>
                <a:latin typeface="メイリオ"/>
                <a:ea typeface="メイリオ"/>
              </a:rPr>
              <a:t>10</a:t>
            </a:r>
            <a:r>
              <a:rPr lang="ja-JP" altLang="en-US" sz="1400" b="0">
                <a:solidFill>
                  <a:schemeClr val="tx1">
                    <a:lumMod val="75000"/>
                    <a:lumOff val="25000"/>
                  </a:schemeClr>
                </a:solidFill>
                <a:latin typeface="メイリオ"/>
                <a:ea typeface="メイリオ"/>
              </a:rPr>
              <a:t>営業日前までとさせていただいておりますが、スケジュールには余裕をもってお申し込みください。お申し込み前に、掲載可否と制作可否が完了している必要があります。</a:t>
            </a:r>
          </a:p>
          <a:p>
            <a:pPr marL="179388" indent="-179388" defTabSz="914400" fontAlgn="ctr">
              <a:spcBef>
                <a:spcPts val="0"/>
              </a:spcBef>
              <a:buClr>
                <a:srgbClr val="687080"/>
              </a:buClr>
              <a:buFont typeface="Wingdings" pitchFamily="2" charset="2"/>
              <a:buNone/>
              <a:defRPr/>
            </a:pPr>
            <a:endParaRPr lang="en-US" altLang="ja-JP" sz="1400" b="0" dirty="0">
              <a:solidFill>
                <a:schemeClr val="tx1">
                  <a:lumMod val="75000"/>
                  <a:lumOff val="25000"/>
                </a:schemeClr>
              </a:solidFill>
              <a:latin typeface="+mn-ea"/>
              <a:ea typeface="+mn-ea"/>
            </a:endParaRPr>
          </a:p>
          <a:p>
            <a:pPr marL="179388" indent="-179388" defTabSz="914400" fontAlgn="ctr">
              <a:spcBef>
                <a:spcPts val="0"/>
              </a:spcBef>
              <a:buClr>
                <a:srgbClr val="687080"/>
              </a:buClr>
              <a:buFont typeface="Wingdings" pitchFamily="2" charset="2"/>
              <a:buNone/>
              <a:defRPr/>
            </a:pPr>
            <a:r>
              <a:rPr lang="ja-JP" altLang="en-US" sz="1400" b="0" dirty="0">
                <a:solidFill>
                  <a:schemeClr val="tx1">
                    <a:lumMod val="75000"/>
                    <a:lumOff val="25000"/>
                  </a:schemeClr>
                </a:solidFill>
                <a:latin typeface="+mn-ea"/>
                <a:ea typeface="+mn-ea"/>
              </a:rPr>
              <a:t>・ブランドリフトサーベイのお申し込みは可能ですが、別途料金が発生します。</a:t>
            </a:r>
            <a:endParaRPr lang="en-US" altLang="ja-JP" sz="1400" b="0" dirty="0">
              <a:solidFill>
                <a:schemeClr val="tx1">
                  <a:lumMod val="75000"/>
                  <a:lumOff val="25000"/>
                </a:schemeClr>
              </a:solidFill>
              <a:latin typeface="+mn-ea"/>
              <a:ea typeface="+mn-ea"/>
            </a:endParaRPr>
          </a:p>
          <a:p>
            <a:pPr marL="179388" indent="-179388" defTabSz="914400" fontAlgn="ctr">
              <a:spcBef>
                <a:spcPts val="0"/>
              </a:spcBef>
              <a:buClr>
                <a:srgbClr val="687080"/>
              </a:buClr>
              <a:buFont typeface="Wingdings" pitchFamily="2" charset="2"/>
              <a:buNone/>
              <a:defRPr/>
            </a:pPr>
            <a:r>
              <a:rPr lang="ja-JP" altLang="en-US" sz="1400" b="0" dirty="0">
                <a:solidFill>
                  <a:schemeClr val="tx1">
                    <a:lumMod val="75000"/>
                    <a:lumOff val="25000"/>
                  </a:schemeClr>
                </a:solidFill>
                <a:latin typeface="+mn-ea"/>
                <a:ea typeface="+mn-ea"/>
              </a:rPr>
              <a:t>　またお申し込み、スケジュール等も変わりますので媒体資料にてご確認ください。</a:t>
            </a:r>
            <a:endParaRPr lang="en-US" altLang="ja-JP" sz="1400" b="0" dirty="0">
              <a:solidFill>
                <a:schemeClr val="tx1">
                  <a:lumMod val="75000"/>
                  <a:lumOff val="25000"/>
                </a:schemeClr>
              </a:solidFill>
              <a:latin typeface="+mn-ea"/>
              <a:ea typeface="+mn-ea"/>
            </a:endParaRPr>
          </a:p>
          <a:p>
            <a:pPr marL="179388" indent="-179388" defTabSz="914400" fontAlgn="ctr">
              <a:spcBef>
                <a:spcPts val="0"/>
              </a:spcBef>
              <a:buClr>
                <a:srgbClr val="687080"/>
              </a:buClr>
              <a:buFont typeface="Wingdings" pitchFamily="2" charset="2"/>
              <a:buNone/>
              <a:defRPr/>
            </a:pPr>
            <a:r>
              <a:rPr lang="ja-JP" altLang="en-US" sz="1400" b="0" dirty="0">
                <a:solidFill>
                  <a:schemeClr val="tx1">
                    <a:lumMod val="75000"/>
                    <a:lumOff val="25000"/>
                  </a:schemeClr>
                </a:solidFill>
                <a:latin typeface="+mn-ea"/>
                <a:ea typeface="+mn-ea"/>
              </a:rPr>
              <a:t>　　</a:t>
            </a:r>
            <a:endParaRPr lang="en-US" altLang="ja-JP" sz="1400" b="0" dirty="0">
              <a:solidFill>
                <a:schemeClr val="tx1">
                  <a:lumMod val="75000"/>
                  <a:lumOff val="25000"/>
                </a:schemeClr>
              </a:solidFill>
              <a:latin typeface="+mn-ea"/>
              <a:ea typeface="+mn-ea"/>
            </a:endParaRPr>
          </a:p>
          <a:p>
            <a:pPr marL="179388" indent="-179388" defTabSz="914400" fontAlgn="ctr">
              <a:spcBef>
                <a:spcPts val="0"/>
              </a:spcBef>
              <a:buClr>
                <a:srgbClr val="687080"/>
              </a:buClr>
              <a:buFont typeface="Wingdings" pitchFamily="2" charset="2"/>
              <a:buNone/>
              <a:defRPr/>
            </a:pPr>
            <a:r>
              <a:rPr lang="ja-JP" altLang="en-US" sz="1400" b="0" dirty="0">
                <a:solidFill>
                  <a:schemeClr val="tx1">
                    <a:lumMod val="75000"/>
                    <a:lumOff val="25000"/>
                  </a:schemeClr>
                </a:solidFill>
                <a:latin typeface="+mn-ea"/>
                <a:ea typeface="+mn-ea"/>
              </a:rPr>
              <a:t>・料金は全て税別表記です。</a:t>
            </a:r>
            <a:endParaRPr lang="en-US" altLang="ja-JP" sz="1400" b="0" dirty="0">
              <a:solidFill>
                <a:schemeClr val="tx1">
                  <a:lumMod val="75000"/>
                  <a:lumOff val="25000"/>
                </a:schemeClr>
              </a:solidFill>
              <a:latin typeface="+mn-ea"/>
              <a:ea typeface="+mn-ea"/>
            </a:endParaRPr>
          </a:p>
          <a:p>
            <a:endParaRPr lang="en-US" altLang="ja-JP" sz="1400" b="0" dirty="0">
              <a:solidFill>
                <a:schemeClr val="tx1">
                  <a:lumMod val="75000"/>
                  <a:lumOff val="25000"/>
                </a:schemeClr>
              </a:solidFill>
              <a:latin typeface="+mn-ea"/>
              <a:ea typeface="+mn-ea"/>
            </a:endParaRPr>
          </a:p>
          <a:p>
            <a:r>
              <a:rPr lang="ja-JP" altLang="en-US" sz="1400" b="0" dirty="0">
                <a:solidFill>
                  <a:schemeClr val="tx1">
                    <a:lumMod val="75000"/>
                    <a:lumOff val="25000"/>
                  </a:schemeClr>
                </a:solidFill>
                <a:latin typeface="+mn-ea"/>
                <a:ea typeface="+mn-ea"/>
              </a:rPr>
              <a:t>・</a:t>
            </a:r>
            <a:r>
              <a:rPr lang="en-US" altLang="ja-JP" sz="1400" b="0" dirty="0">
                <a:solidFill>
                  <a:schemeClr val="tx1">
                    <a:lumMod val="75000"/>
                    <a:lumOff val="25000"/>
                  </a:schemeClr>
                </a:solidFill>
                <a:latin typeface="+mn-ea"/>
                <a:ea typeface="+mn-ea"/>
              </a:rPr>
              <a:t>LINE NEWS DIGEST Spot</a:t>
            </a:r>
            <a:r>
              <a:rPr lang="ja-JP" altLang="en-US" sz="1400" b="0" dirty="0">
                <a:solidFill>
                  <a:schemeClr val="tx1">
                    <a:lumMod val="75000"/>
                    <a:lumOff val="25000"/>
                  </a:schemeClr>
                </a:solidFill>
                <a:latin typeface="+mn-ea"/>
                <a:ea typeface="+mn-ea"/>
              </a:rPr>
              <a:t>・報道特集広告商品は代理店様マージン、各商品の標準料率に準じます。</a:t>
            </a:r>
            <a:endParaRPr lang="en-US" altLang="ja-JP" sz="1400" b="0" dirty="0">
              <a:solidFill>
                <a:schemeClr val="tx1">
                  <a:lumMod val="75000"/>
                  <a:lumOff val="25000"/>
                </a:schemeClr>
              </a:solidFill>
              <a:latin typeface="+mn-ea"/>
              <a:ea typeface="+mn-ea"/>
            </a:endParaRPr>
          </a:p>
          <a:p>
            <a:r>
              <a:rPr lang="ja-JP" altLang="en-US" sz="1400" b="0" dirty="0">
                <a:solidFill>
                  <a:schemeClr val="tx1">
                    <a:lumMod val="75000"/>
                    <a:lumOff val="25000"/>
                  </a:schemeClr>
                </a:solidFill>
                <a:latin typeface="+mn-ea"/>
                <a:ea typeface="+mn-ea"/>
              </a:rPr>
              <a:t>　また、それぞれの標準の申込み方法に従って個別に発注いただきます。</a:t>
            </a:r>
          </a:p>
          <a:p>
            <a:endParaRPr lang="en-US" altLang="ja-JP" sz="1400" b="0" dirty="0">
              <a:solidFill>
                <a:schemeClr val="tx1">
                  <a:lumMod val="75000"/>
                  <a:lumOff val="25000"/>
                </a:schemeClr>
              </a:solidFill>
              <a:latin typeface="+mn-ea"/>
              <a:ea typeface="+mn-ea"/>
            </a:endParaRPr>
          </a:p>
        </p:txBody>
      </p:sp>
    </p:spTree>
    <p:extLst>
      <p:ext uri="{BB962C8B-B14F-4D97-AF65-F5344CB8AC3E}">
        <p14:creationId xmlns:p14="http://schemas.microsoft.com/office/powerpoint/2010/main" val="1905357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a:xfrm>
            <a:off x="1151933" y="2013293"/>
            <a:ext cx="9626133" cy="1347974"/>
          </a:xfrm>
        </p:spPr>
        <p:txBody>
          <a:bodyPr/>
          <a:lstStyle/>
          <a:p>
            <a:r>
              <a:rPr lang="en-US" altLang="ja-JP" dirty="0"/>
              <a:t>APPENDIX</a:t>
            </a:r>
          </a:p>
          <a:p>
            <a:endParaRPr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349314" y="3775208"/>
            <a:ext cx="6064933" cy="2087709"/>
          </a:xfrm>
        </p:spPr>
        <p:txBody>
          <a:bodyPr/>
          <a:lstStyle/>
          <a:p>
            <a:pPr algn="ctr">
              <a:lnSpc>
                <a:spcPct val="150000"/>
              </a:lnSpc>
            </a:pPr>
            <a:r>
              <a:rPr kumimoji="1" lang="en-US" altLang="ja-JP" sz="2400" b="1" dirty="0">
                <a:solidFill>
                  <a:srgbClr val="002060"/>
                </a:solidFill>
              </a:rPr>
              <a:t>LINE NEWS DIGEST Spot &amp; </a:t>
            </a:r>
          </a:p>
          <a:p>
            <a:pPr algn="ctr">
              <a:lnSpc>
                <a:spcPct val="150000"/>
              </a:lnSpc>
            </a:pPr>
            <a:r>
              <a:rPr kumimoji="1" lang="en-US" altLang="ja-JP" sz="2400" b="1" dirty="0">
                <a:solidFill>
                  <a:srgbClr val="002060"/>
                </a:solidFill>
              </a:rPr>
              <a:t>Yahoo!</a:t>
            </a:r>
            <a:r>
              <a:rPr kumimoji="1" lang="ja-JP" altLang="en-US" sz="2400" b="1" dirty="0">
                <a:solidFill>
                  <a:srgbClr val="002060"/>
                </a:solidFill>
              </a:rPr>
              <a:t>ニュース </a:t>
            </a:r>
            <a:endParaRPr kumimoji="1" lang="en-US" altLang="ja-JP" sz="2400" b="1" dirty="0">
              <a:solidFill>
                <a:srgbClr val="002060"/>
              </a:solidFill>
            </a:endParaRPr>
          </a:p>
          <a:p>
            <a:pPr algn="ctr">
              <a:lnSpc>
                <a:spcPct val="150000"/>
              </a:lnSpc>
            </a:pPr>
            <a:r>
              <a:rPr kumimoji="1" lang="ja-JP" altLang="en-US" sz="2400" b="1" dirty="0">
                <a:solidFill>
                  <a:srgbClr val="002060"/>
                </a:solidFill>
              </a:rPr>
              <a:t>タイアップパッケージ</a:t>
            </a:r>
          </a:p>
          <a:p>
            <a:pPr algn="ctr">
              <a:lnSpc>
                <a:spcPct val="150000"/>
              </a:lnSpc>
            </a:pPr>
            <a:r>
              <a:rPr kumimoji="1" lang="ja-JP" altLang="en-US" sz="1800" b="1" dirty="0">
                <a:solidFill>
                  <a:srgbClr val="002060"/>
                </a:solidFill>
              </a:rPr>
              <a:t>－テスト販売－</a:t>
            </a:r>
          </a:p>
        </p:txBody>
      </p:sp>
    </p:spTree>
    <p:extLst>
      <p:ext uri="{BB962C8B-B14F-4D97-AF65-F5344CB8AC3E}">
        <p14:creationId xmlns:p14="http://schemas.microsoft.com/office/powerpoint/2010/main" val="42149048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a16="http://schemas.microsoft.com/office/drawing/2014/main" id="{FD3493C8-11EA-F616-3221-3861917E0568}"/>
              </a:ext>
            </a:extLst>
          </p:cNvPr>
          <p:cNvSpPr/>
          <p:nvPr/>
        </p:nvSpPr>
        <p:spPr>
          <a:xfrm>
            <a:off x="582829" y="2187063"/>
            <a:ext cx="10649947" cy="31331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 name="テキスト プレースホルダー 1">
            <a:extLst>
              <a:ext uri="{FF2B5EF4-FFF2-40B4-BE49-F238E27FC236}">
                <a16:creationId xmlns:a16="http://schemas.microsoft.com/office/drawing/2014/main" id="{E36FC38A-9293-2F8D-6D32-778B02EC251F}"/>
              </a:ext>
            </a:extLst>
          </p:cNvPr>
          <p:cNvSpPr>
            <a:spLocks noGrp="1"/>
          </p:cNvSpPr>
          <p:nvPr>
            <p:ph type="body" sz="quarter" idx="10"/>
          </p:nvPr>
        </p:nvSpPr>
        <p:spPr/>
        <p:txBody>
          <a:bodyPr/>
          <a:lstStyle/>
          <a:p>
            <a:r>
              <a:rPr lang="ja-JP" altLang="en-US" dirty="0">
                <a:solidFill>
                  <a:schemeClr val="tx1"/>
                </a:solidFill>
              </a:rPr>
              <a:t>タイアップパッケージのご案内にあたって</a:t>
            </a:r>
          </a:p>
        </p:txBody>
      </p:sp>
      <p:sp>
        <p:nvSpPr>
          <p:cNvPr id="5" name="タイトル 1">
            <a:extLst>
              <a:ext uri="{FF2B5EF4-FFF2-40B4-BE49-F238E27FC236}">
                <a16:creationId xmlns:a16="http://schemas.microsoft.com/office/drawing/2014/main" id="{EE67EF80-6087-09FE-9A63-535000167F52}"/>
              </a:ext>
            </a:extLst>
          </p:cNvPr>
          <p:cNvSpPr>
            <a:spLocks noGrp="1"/>
          </p:cNvSpPr>
          <p:nvPr/>
        </p:nvSpPr>
        <p:spPr>
          <a:xfrm>
            <a:off x="588697" y="879970"/>
            <a:ext cx="11014607" cy="564262"/>
          </a:xfrm>
          <a:prstGeom prst="rect">
            <a:avLst/>
          </a:prstGeom>
        </p:spPr>
        <p:txBody>
          <a:bodyPr lIns="0" tIns="0" rIns="0" bIns="0" anchor="t">
            <a:noAutofit/>
          </a:bodyPr>
          <a:lstStyle>
            <a:lvl1pPr algn="l" defTabSz="914400" rtl="0" eaLnBrk="1" latinLnBrk="0" hangingPunct="1">
              <a:lnSpc>
                <a:spcPct val="100000"/>
              </a:lnSpc>
              <a:spcBef>
                <a:spcPct val="0"/>
              </a:spcBef>
              <a:buNone/>
              <a:defRPr kumimoji="1" sz="2800" b="1" i="0" kern="120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endParaRPr lang="ja-JP" altLang="en-US" dirty="0"/>
          </a:p>
        </p:txBody>
      </p:sp>
      <p:sp>
        <p:nvSpPr>
          <p:cNvPr id="6" name="テキスト プレースホルダー 3">
            <a:extLst>
              <a:ext uri="{FF2B5EF4-FFF2-40B4-BE49-F238E27FC236}">
                <a16:creationId xmlns:a16="http://schemas.microsoft.com/office/drawing/2014/main" id="{8C7C8E5C-674E-FE31-FE2E-951482272B08}"/>
              </a:ext>
            </a:extLst>
          </p:cNvPr>
          <p:cNvSpPr>
            <a:spLocks noGrp="1"/>
          </p:cNvSpPr>
          <p:nvPr/>
        </p:nvSpPr>
        <p:spPr>
          <a:xfrm>
            <a:off x="588695" y="1394975"/>
            <a:ext cx="11217823" cy="792088"/>
          </a:xfrm>
          <a:prstGeom prst="rect">
            <a:avLst/>
          </a:prstGeom>
        </p:spPr>
        <p:txBody>
          <a:bodyPr lIns="0" tIns="0" rIns="0" bIns="0"/>
          <a:lstStyle>
            <a:lvl1pPr marL="0" indent="0" algn="l" defTabSz="914400" rtl="0" eaLnBrk="1" latinLnBrk="0" hangingPunct="1">
              <a:lnSpc>
                <a:spcPct val="120000"/>
              </a:lnSpc>
              <a:spcBef>
                <a:spcPts val="0"/>
              </a:spcBef>
              <a:buFont typeface="Arial" panose="020B0604020202020204" pitchFamily="34" charset="0"/>
              <a:buNone/>
              <a:defRPr kumimoji="1" sz="2000" b="1"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600" dirty="0">
                <a:solidFill>
                  <a:schemeClr val="tx1">
                    <a:lumMod val="75000"/>
                    <a:lumOff val="25000"/>
                  </a:schemeClr>
                </a:solidFill>
              </a:rPr>
              <a:t>5/14</a:t>
            </a:r>
            <a:r>
              <a:rPr lang="ja-JP" altLang="en-US" sz="1600" dirty="0">
                <a:solidFill>
                  <a:schemeClr val="tx1">
                    <a:lumMod val="75000"/>
                    <a:lumOff val="25000"/>
                  </a:schemeClr>
                </a:solidFill>
              </a:rPr>
              <a:t>リリース開始の</a:t>
            </a:r>
            <a:r>
              <a:rPr lang="en-US" altLang="ja-JP" sz="1600" dirty="0">
                <a:solidFill>
                  <a:schemeClr val="tx1">
                    <a:lumMod val="75000"/>
                    <a:lumOff val="25000"/>
                  </a:schemeClr>
                </a:solidFill>
              </a:rPr>
              <a:t>LINE NEWS DIGEST Spot &amp; Yahoo!</a:t>
            </a:r>
            <a:r>
              <a:rPr lang="ja-JP" altLang="en-US" sz="1600" dirty="0">
                <a:solidFill>
                  <a:schemeClr val="tx1">
                    <a:lumMod val="75000"/>
                    <a:lumOff val="25000"/>
                  </a:schemeClr>
                </a:solidFill>
              </a:rPr>
              <a:t>ニュース タイアップパッケージも</a:t>
            </a:r>
            <a:endParaRPr lang="en-US" altLang="ja-JP" sz="1600" dirty="0">
              <a:solidFill>
                <a:schemeClr val="tx1">
                  <a:lumMod val="75000"/>
                  <a:lumOff val="25000"/>
                </a:schemeClr>
              </a:solidFill>
            </a:endParaRPr>
          </a:p>
          <a:p>
            <a:r>
              <a:rPr lang="ja-JP" altLang="en-US" sz="1600" dirty="0">
                <a:solidFill>
                  <a:schemeClr val="tx1">
                    <a:lumMod val="75000"/>
                    <a:lumOff val="25000"/>
                  </a:schemeClr>
                </a:solidFill>
                <a:latin typeface="+mn-ea"/>
              </a:rPr>
              <a:t>パリ</a:t>
            </a:r>
            <a:r>
              <a:rPr lang="en-US" altLang="ja-JP" sz="1600" dirty="0">
                <a:solidFill>
                  <a:schemeClr val="tx1">
                    <a:lumMod val="75000"/>
                    <a:lumOff val="25000"/>
                  </a:schemeClr>
                </a:solidFill>
                <a:latin typeface="+mn-ea"/>
              </a:rPr>
              <a:t>2024</a:t>
            </a:r>
            <a:r>
              <a:rPr lang="ja-JP" altLang="en-US" sz="1600" dirty="0">
                <a:solidFill>
                  <a:schemeClr val="tx1">
                    <a:lumMod val="75000"/>
                    <a:lumOff val="25000"/>
                  </a:schemeClr>
                </a:solidFill>
                <a:latin typeface="+mn-ea"/>
              </a:rPr>
              <a:t>関連のプロモーションで活用が可能です。</a:t>
            </a:r>
            <a:endParaRPr lang="ja-JP" altLang="en-US" sz="1600" dirty="0">
              <a:solidFill>
                <a:schemeClr val="tx1">
                  <a:lumMod val="75000"/>
                  <a:lumOff val="25000"/>
                </a:schemeClr>
              </a:solidFill>
            </a:endParaRPr>
          </a:p>
        </p:txBody>
      </p:sp>
      <p:sp>
        <p:nvSpPr>
          <p:cNvPr id="21" name="テキスト プレースホルダー 3">
            <a:extLst>
              <a:ext uri="{FF2B5EF4-FFF2-40B4-BE49-F238E27FC236}">
                <a16:creationId xmlns:a16="http://schemas.microsoft.com/office/drawing/2014/main" id="{F9C3AEC4-24B4-D116-9EE4-63336C5D7554}"/>
              </a:ext>
            </a:extLst>
          </p:cNvPr>
          <p:cNvSpPr txBox="1">
            <a:spLocks/>
          </p:cNvSpPr>
          <p:nvPr/>
        </p:nvSpPr>
        <p:spPr>
          <a:xfrm>
            <a:off x="705237" y="2490072"/>
            <a:ext cx="10419963" cy="3001591"/>
          </a:xfrm>
          <a:prstGeom prst="rect">
            <a:avLst/>
          </a:prstGeom>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30000"/>
              </a:lnSpc>
              <a:buClr>
                <a:schemeClr val="tx1">
                  <a:lumMod val="95000"/>
                  <a:lumOff val="5000"/>
                </a:schemeClr>
              </a:buClr>
              <a:buSzPct val="60000"/>
            </a:pPr>
            <a:r>
              <a:rPr lang="ja-JP" altLang="en-US" sz="2000" b="1" dirty="0">
                <a:solidFill>
                  <a:schemeClr val="tx1">
                    <a:lumMod val="75000"/>
                    <a:lumOff val="25000"/>
                  </a:schemeClr>
                </a:solidFill>
                <a:latin typeface="+mn-ea"/>
              </a:rPr>
              <a:t>▼タイアップパッケージに関する留意事項</a:t>
            </a:r>
            <a:endParaRPr lang="en-US" altLang="ja-JP" sz="2000" b="1" dirty="0">
              <a:solidFill>
                <a:schemeClr val="tx1">
                  <a:lumMod val="75000"/>
                  <a:lumOff val="25000"/>
                </a:schemeClr>
              </a:solidFill>
              <a:latin typeface="+mn-ea"/>
            </a:endParaRPr>
          </a:p>
          <a:p>
            <a:pPr>
              <a:lnSpc>
                <a:spcPct val="150000"/>
              </a:lnSpc>
              <a:buClr>
                <a:schemeClr val="tx1">
                  <a:lumMod val="95000"/>
                  <a:lumOff val="5000"/>
                </a:schemeClr>
              </a:buClr>
              <a:buSzPct val="60000"/>
            </a:pPr>
            <a:r>
              <a:rPr lang="ja-JP" altLang="en-US" dirty="0">
                <a:solidFill>
                  <a:schemeClr val="tx1">
                    <a:lumMod val="75000"/>
                    <a:lumOff val="25000"/>
                  </a:schemeClr>
                </a:solidFill>
                <a:latin typeface="+mn-ea"/>
              </a:rPr>
              <a:t>・</a:t>
            </a:r>
            <a:r>
              <a:rPr lang="ja-JP" altLang="en-US" sz="1600" dirty="0">
                <a:solidFill>
                  <a:schemeClr val="tx1">
                    <a:lumMod val="75000"/>
                    <a:lumOff val="25000"/>
                  </a:schemeClr>
                </a:solidFill>
                <a:latin typeface="+mn-ea"/>
              </a:rPr>
              <a:t>テスト販売となっており、</a:t>
            </a:r>
            <a:r>
              <a:rPr lang="en-US" altLang="ja-JP" sz="1600" dirty="0">
                <a:solidFill>
                  <a:schemeClr val="tx1">
                    <a:lumMod val="75000"/>
                    <a:lumOff val="25000"/>
                  </a:schemeClr>
                </a:solidFill>
                <a:latin typeface="+mn-ea"/>
              </a:rPr>
              <a:t>6</a:t>
            </a:r>
            <a:r>
              <a:rPr lang="ja-JP" altLang="en-US" sz="1600" dirty="0">
                <a:solidFill>
                  <a:schemeClr val="tx1">
                    <a:lumMod val="75000"/>
                    <a:lumOff val="25000"/>
                  </a:schemeClr>
                </a:solidFill>
                <a:latin typeface="+mn-ea"/>
              </a:rPr>
              <a:t>案件限定</a:t>
            </a:r>
            <a:r>
              <a:rPr lang="ja-JP" altLang="en-US" sz="1600" b="0" dirty="0">
                <a:solidFill>
                  <a:schemeClr val="tx1">
                    <a:lumMod val="75000"/>
                    <a:lumOff val="25000"/>
                  </a:schemeClr>
                </a:solidFill>
                <a:latin typeface="+mn-ea"/>
              </a:rPr>
              <a:t>（</a:t>
            </a:r>
            <a:r>
              <a:rPr lang="en-US" altLang="ja-JP" sz="1600" b="0" dirty="0">
                <a:solidFill>
                  <a:schemeClr val="tx1">
                    <a:lumMod val="75000"/>
                    <a:lumOff val="25000"/>
                  </a:schemeClr>
                </a:solidFill>
                <a:latin typeface="+mn-ea"/>
              </a:rPr>
              <a:t>3</a:t>
            </a:r>
            <a:r>
              <a:rPr lang="ja-JP" altLang="en-US" sz="1600" b="0" dirty="0">
                <a:solidFill>
                  <a:schemeClr val="tx1">
                    <a:lumMod val="75000"/>
                    <a:lumOff val="25000"/>
                  </a:schemeClr>
                </a:solidFill>
                <a:latin typeface="+mn-ea"/>
              </a:rPr>
              <a:t>案件</a:t>
            </a:r>
            <a:r>
              <a:rPr lang="en-US" altLang="ja-JP" sz="1600" b="0" dirty="0">
                <a:solidFill>
                  <a:schemeClr val="tx1">
                    <a:lumMod val="75000"/>
                    <a:lumOff val="25000"/>
                  </a:schemeClr>
                </a:solidFill>
                <a:latin typeface="+mn-ea"/>
              </a:rPr>
              <a:t>×2</a:t>
            </a:r>
            <a:r>
              <a:rPr lang="ja-JP" altLang="en-US" sz="1600" b="0" dirty="0">
                <a:solidFill>
                  <a:schemeClr val="tx1">
                    <a:lumMod val="75000"/>
                    <a:lumOff val="25000"/>
                  </a:schemeClr>
                </a:solidFill>
                <a:latin typeface="+mn-ea"/>
              </a:rPr>
              <a:t>プラン）でお申し込みを受けいたします</a:t>
            </a:r>
            <a:endParaRPr lang="en-US" altLang="ja-JP" sz="1600" b="0" dirty="0">
              <a:solidFill>
                <a:schemeClr val="tx1">
                  <a:lumMod val="75000"/>
                  <a:lumOff val="25000"/>
                </a:schemeClr>
              </a:solidFill>
              <a:latin typeface="+mn-ea"/>
            </a:endParaRPr>
          </a:p>
          <a:p>
            <a:pPr>
              <a:lnSpc>
                <a:spcPct val="150000"/>
              </a:lnSpc>
            </a:pPr>
            <a:r>
              <a:rPr lang="ja-JP" altLang="en-US" sz="1600" b="0" dirty="0">
                <a:solidFill>
                  <a:schemeClr val="tx1">
                    <a:lumMod val="75000"/>
                    <a:lumOff val="25000"/>
                  </a:schemeClr>
                </a:solidFill>
                <a:latin typeface="+mn-ea"/>
              </a:rPr>
              <a:t>・正式リリースの際は、スペックを変更させていただく場合があります</a:t>
            </a:r>
            <a:endParaRPr lang="en-US" altLang="ja-JP" sz="1600" b="0" dirty="0">
              <a:solidFill>
                <a:schemeClr val="tx1">
                  <a:lumMod val="75000"/>
                  <a:lumOff val="25000"/>
                </a:schemeClr>
              </a:solidFill>
              <a:latin typeface="+mn-ea"/>
            </a:endParaRPr>
          </a:p>
          <a:p>
            <a:pPr>
              <a:lnSpc>
                <a:spcPct val="150000"/>
              </a:lnSpc>
            </a:pPr>
            <a:r>
              <a:rPr lang="ja-JP" altLang="en-US" sz="1600" b="0" dirty="0">
                <a:solidFill>
                  <a:schemeClr val="tx1">
                    <a:lumMod val="75000"/>
                    <a:lumOff val="25000"/>
                  </a:schemeClr>
                </a:solidFill>
                <a:latin typeface="+mn-ea"/>
              </a:rPr>
              <a:t>・事例紹介にご協力いただきます</a:t>
            </a:r>
            <a:endParaRPr lang="en-US" altLang="ja-JP" sz="1600" b="0" dirty="0">
              <a:solidFill>
                <a:schemeClr val="tx1">
                  <a:lumMod val="75000"/>
                  <a:lumOff val="25000"/>
                </a:schemeClr>
              </a:solidFill>
              <a:latin typeface="+mn-ea"/>
            </a:endParaRPr>
          </a:p>
          <a:p>
            <a:pPr>
              <a:lnSpc>
                <a:spcPct val="150000"/>
              </a:lnSpc>
            </a:pPr>
            <a:r>
              <a:rPr lang="ja-JP" altLang="en-US" sz="1600" dirty="0">
                <a:solidFill>
                  <a:schemeClr val="tx1">
                    <a:lumMod val="75000"/>
                    <a:lumOff val="25000"/>
                  </a:schemeClr>
                </a:solidFill>
                <a:latin typeface="+mn-ea"/>
              </a:rPr>
              <a:t>・「パリ</a:t>
            </a:r>
            <a:r>
              <a:rPr lang="en-US" altLang="ja-JP" sz="1600" dirty="0">
                <a:solidFill>
                  <a:schemeClr val="tx1">
                    <a:lumMod val="75000"/>
                    <a:lumOff val="25000"/>
                  </a:schemeClr>
                </a:solidFill>
                <a:latin typeface="+mn-ea"/>
              </a:rPr>
              <a:t>2024</a:t>
            </a:r>
            <a:r>
              <a:rPr lang="ja-JP" altLang="en-US" sz="1600" dirty="0">
                <a:solidFill>
                  <a:schemeClr val="tx1">
                    <a:lumMod val="75000"/>
                    <a:lumOff val="25000"/>
                  </a:schemeClr>
                </a:solidFill>
                <a:latin typeface="+mn-ea"/>
              </a:rPr>
              <a:t>専用</a:t>
            </a:r>
            <a:r>
              <a:rPr lang="en-US" altLang="ja-JP" sz="1600" dirty="0">
                <a:solidFill>
                  <a:schemeClr val="tx1">
                    <a:lumMod val="75000"/>
                    <a:lumOff val="25000"/>
                  </a:schemeClr>
                </a:solidFill>
                <a:latin typeface="+mn-ea"/>
              </a:rPr>
              <a:t>LY</a:t>
            </a:r>
            <a:r>
              <a:rPr lang="ja-JP" altLang="en-US" sz="1600" dirty="0">
                <a:solidFill>
                  <a:schemeClr val="tx1">
                    <a:lumMod val="75000"/>
                    <a:lumOff val="25000"/>
                  </a:schemeClr>
                </a:solidFill>
                <a:latin typeface="+mn-ea"/>
              </a:rPr>
              <a:t>広告商品パッケージ」のお値引きとの併用は不可となります。</a:t>
            </a:r>
            <a:endParaRPr lang="en-US" altLang="ja-JP" sz="1600" b="0" dirty="0">
              <a:solidFill>
                <a:schemeClr val="tx1">
                  <a:lumMod val="75000"/>
                  <a:lumOff val="25000"/>
                </a:schemeClr>
              </a:solidFill>
              <a:latin typeface="+mn-ea"/>
            </a:endParaRPr>
          </a:p>
          <a:p>
            <a:pPr>
              <a:lnSpc>
                <a:spcPct val="150000"/>
              </a:lnSpc>
            </a:pPr>
            <a:r>
              <a:rPr lang="ja-JP" altLang="en-US" sz="1600" dirty="0">
                <a:solidFill>
                  <a:schemeClr val="tx1">
                    <a:lumMod val="75000"/>
                    <a:lumOff val="25000"/>
                  </a:schemeClr>
                </a:solidFill>
                <a:latin typeface="+mn-ea"/>
              </a:rPr>
              <a:t>・「パリ</a:t>
            </a:r>
            <a:r>
              <a:rPr lang="en-US" altLang="ja-JP" sz="1600" dirty="0">
                <a:solidFill>
                  <a:schemeClr val="tx1">
                    <a:lumMod val="75000"/>
                    <a:lumOff val="25000"/>
                  </a:schemeClr>
                </a:solidFill>
                <a:latin typeface="+mn-ea"/>
              </a:rPr>
              <a:t>2024</a:t>
            </a:r>
            <a:r>
              <a:rPr lang="ja-JP" altLang="en-US" sz="1600" dirty="0">
                <a:solidFill>
                  <a:schemeClr val="tx1">
                    <a:lumMod val="75000"/>
                    <a:lumOff val="25000"/>
                  </a:schemeClr>
                </a:solidFill>
                <a:latin typeface="+mn-ea"/>
              </a:rPr>
              <a:t>専用</a:t>
            </a:r>
            <a:r>
              <a:rPr lang="en-US" altLang="ja-JP" sz="1600" dirty="0">
                <a:solidFill>
                  <a:schemeClr val="tx1">
                    <a:lumMod val="75000"/>
                    <a:lumOff val="25000"/>
                  </a:schemeClr>
                </a:solidFill>
                <a:latin typeface="+mn-ea"/>
              </a:rPr>
              <a:t>LY</a:t>
            </a:r>
            <a:r>
              <a:rPr lang="ja-JP" altLang="en-US" sz="1600" dirty="0">
                <a:solidFill>
                  <a:schemeClr val="tx1">
                    <a:lumMod val="75000"/>
                    <a:lumOff val="25000"/>
                  </a:schemeClr>
                </a:solidFill>
                <a:latin typeface="+mn-ea"/>
              </a:rPr>
              <a:t>広告商品パッケージ」と適用条件等異なります。</a:t>
            </a:r>
            <a:endParaRPr lang="en-US" altLang="ja-JP" sz="1600" dirty="0">
              <a:solidFill>
                <a:schemeClr val="tx1">
                  <a:lumMod val="75000"/>
                  <a:lumOff val="25000"/>
                </a:schemeClr>
              </a:solidFill>
              <a:latin typeface="+mn-ea"/>
            </a:endParaRPr>
          </a:p>
          <a:p>
            <a:pPr>
              <a:lnSpc>
                <a:spcPct val="150000"/>
              </a:lnSpc>
            </a:pPr>
            <a:r>
              <a:rPr lang="ja-JP" altLang="en-US" sz="1600" dirty="0">
                <a:solidFill>
                  <a:schemeClr val="tx1">
                    <a:lumMod val="75000"/>
                    <a:lumOff val="25000"/>
                  </a:schemeClr>
                </a:solidFill>
                <a:latin typeface="+mn-ea"/>
              </a:rPr>
              <a:t>　</a:t>
            </a:r>
            <a:r>
              <a:rPr lang="ja-JP" altLang="en-US" sz="1600" b="1" u="sng" dirty="0">
                <a:solidFill>
                  <a:srgbClr val="C00000"/>
                </a:solidFill>
                <a:latin typeface="+mn-ea"/>
              </a:rPr>
              <a:t>詳細は下記セールスシートからご確認ください。</a:t>
            </a:r>
            <a:endParaRPr lang="en-US" altLang="ja-JP" sz="1600" b="1" u="sng" dirty="0">
              <a:solidFill>
                <a:srgbClr val="C00000"/>
              </a:solidFill>
              <a:latin typeface="+mn-ea"/>
            </a:endParaRPr>
          </a:p>
          <a:p>
            <a:pPr>
              <a:lnSpc>
                <a:spcPct val="130000"/>
              </a:lnSpc>
            </a:pPr>
            <a:endParaRPr lang="en-US" altLang="ja-JP" dirty="0">
              <a:solidFill>
                <a:schemeClr val="tx1">
                  <a:lumMod val="75000"/>
                  <a:lumOff val="25000"/>
                </a:schemeClr>
              </a:solidFill>
              <a:latin typeface="+mn-ea"/>
            </a:endParaRPr>
          </a:p>
        </p:txBody>
      </p:sp>
      <p:sp>
        <p:nvSpPr>
          <p:cNvPr id="22" name="テキスト プレースホルダー 3">
            <a:extLst>
              <a:ext uri="{FF2B5EF4-FFF2-40B4-BE49-F238E27FC236}">
                <a16:creationId xmlns:a16="http://schemas.microsoft.com/office/drawing/2014/main" id="{12A4B5A8-EC3C-768B-BCBA-73E0FC35F6CF}"/>
              </a:ext>
            </a:extLst>
          </p:cNvPr>
          <p:cNvSpPr txBox="1">
            <a:spLocks/>
          </p:cNvSpPr>
          <p:nvPr/>
        </p:nvSpPr>
        <p:spPr>
          <a:xfrm>
            <a:off x="743338" y="5541603"/>
            <a:ext cx="11063180" cy="744050"/>
          </a:xfrm>
          <a:prstGeom prst="rect">
            <a:avLst/>
          </a:prstGeom>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30000"/>
              </a:lnSpc>
            </a:pPr>
            <a:r>
              <a:rPr lang="en-US" altLang="ja-JP" sz="1200" b="1" dirty="0">
                <a:solidFill>
                  <a:srgbClr val="002060"/>
                </a:solidFill>
              </a:rPr>
              <a:t>LINE NEWS DIGEST Spot &amp; Yahoo!</a:t>
            </a:r>
            <a:r>
              <a:rPr lang="ja-JP" altLang="en-US" sz="1200" b="1" dirty="0">
                <a:solidFill>
                  <a:srgbClr val="002060"/>
                </a:solidFill>
              </a:rPr>
              <a:t>ニュース タイアップパッケージ　セールスシート</a:t>
            </a:r>
            <a:endParaRPr lang="en-US" altLang="ja-JP" sz="1200" b="1" dirty="0">
              <a:solidFill>
                <a:srgbClr val="002060"/>
              </a:solidFill>
              <a:latin typeface="+mn-ea"/>
            </a:endParaRPr>
          </a:p>
          <a:p>
            <a:pPr>
              <a:lnSpc>
                <a:spcPct val="130000"/>
              </a:lnSpc>
            </a:pPr>
            <a:r>
              <a:rPr lang="en-US" altLang="ja-JP" sz="1100" dirty="0">
                <a:solidFill>
                  <a:schemeClr val="tx1">
                    <a:lumMod val="75000"/>
                    <a:lumOff val="25000"/>
                  </a:schemeClr>
                </a:solidFill>
                <a:latin typeface="+mn-ea"/>
                <a:hlinkClick r:id="rId3"/>
              </a:rPr>
              <a:t>https://s.yimg.jp/dl/displayads-guarantee/01/displayads-guarantee_Specialfeature_LINENEWSDIGESTSpot_YahooNews_2024H1.zip</a:t>
            </a:r>
            <a:endParaRPr lang="en-US" altLang="ja-JP" sz="1100" dirty="0">
              <a:solidFill>
                <a:schemeClr val="tx1">
                  <a:lumMod val="75000"/>
                  <a:lumOff val="25000"/>
                </a:schemeClr>
              </a:solidFill>
              <a:latin typeface="+mn-ea"/>
            </a:endParaRPr>
          </a:p>
          <a:p>
            <a:pPr>
              <a:lnSpc>
                <a:spcPct val="130000"/>
              </a:lnSpc>
            </a:pPr>
            <a:endParaRPr lang="en-US" altLang="ja-JP" sz="1400" b="0" dirty="0">
              <a:solidFill>
                <a:schemeClr val="tx1">
                  <a:lumMod val="75000"/>
                  <a:lumOff val="25000"/>
                </a:schemeClr>
              </a:solidFill>
              <a:latin typeface="+mn-ea"/>
            </a:endParaRPr>
          </a:p>
        </p:txBody>
      </p:sp>
    </p:spTree>
    <p:extLst>
      <p:ext uri="{BB962C8B-B14F-4D97-AF65-F5344CB8AC3E}">
        <p14:creationId xmlns:p14="http://schemas.microsoft.com/office/powerpoint/2010/main" val="14320540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91578F8-00CA-A973-60F2-8A5D0042C2DE}"/>
              </a:ext>
            </a:extLst>
          </p:cNvPr>
          <p:cNvSpPr>
            <a:spLocks noGrp="1"/>
          </p:cNvSpPr>
          <p:nvPr>
            <p:ph type="body" sz="quarter" idx="10"/>
          </p:nvPr>
        </p:nvSpPr>
        <p:spPr/>
        <p:txBody>
          <a:bodyPr/>
          <a:lstStyle/>
          <a:p>
            <a:r>
              <a:rPr lang="ja-JP" altLang="en-US" dirty="0"/>
              <a:t>タイアップパッケージの概要</a:t>
            </a:r>
            <a:endParaRPr lang="en-US" altLang="ja-JP" dirty="0"/>
          </a:p>
        </p:txBody>
      </p:sp>
      <p:sp>
        <p:nvSpPr>
          <p:cNvPr id="76" name="正方形/長方形 75">
            <a:extLst>
              <a:ext uri="{FF2B5EF4-FFF2-40B4-BE49-F238E27FC236}">
                <a16:creationId xmlns:a16="http://schemas.microsoft.com/office/drawing/2014/main" id="{68B970D7-2069-2122-3B74-9968D34F190F}"/>
              </a:ext>
            </a:extLst>
          </p:cNvPr>
          <p:cNvSpPr/>
          <p:nvPr/>
        </p:nvSpPr>
        <p:spPr>
          <a:xfrm>
            <a:off x="587373" y="2007220"/>
            <a:ext cx="5328000" cy="4273207"/>
          </a:xfrm>
          <a:prstGeom prst="rect">
            <a:avLst/>
          </a:prstGeom>
          <a:solidFill>
            <a:srgbClr val="F2F2F5"/>
          </a:solidFill>
          <a:ln w="12700" cap="flat" cmpd="sng" algn="ctr">
            <a:noFill/>
            <a:prstDash val="solid"/>
            <a:miter lim="800000"/>
          </a:ln>
          <a:effectLst>
            <a:outerShdw blurRad="25400" dist="25400" dir="2700000" algn="tl" rotWithShape="0">
              <a:srgbClr val="00003E">
                <a:alpha val="40000"/>
              </a:srgbClr>
            </a:outerShdw>
          </a:effectLst>
        </p:spPr>
        <p:txBody>
          <a:bodyPr lIns="0" tIns="39600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情報感度の高い大量のニュース読者</a:t>
            </a:r>
          </a:p>
        </p:txBody>
      </p:sp>
      <p:sp>
        <p:nvSpPr>
          <p:cNvPr id="77" name="テキスト プレースホルダー 2">
            <a:extLst>
              <a:ext uri="{FF2B5EF4-FFF2-40B4-BE49-F238E27FC236}">
                <a16:creationId xmlns:a16="http://schemas.microsoft.com/office/drawing/2014/main" id="{68A20CE9-1865-F3A0-F19B-88DEB95E5A7D}"/>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圧倒的な利用者数を誇る</a:t>
            </a:r>
            <a:r>
              <a:rPr kumimoji="1" lang="en-US" altLang="ja-JP"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2</a:t>
            </a: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大ネットニュースメディアの「</a:t>
            </a:r>
            <a:r>
              <a:rPr kumimoji="1" lang="en-US" altLang="ja-JP"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LINE NEWS</a:t>
            </a: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」と「</a:t>
            </a:r>
            <a:r>
              <a:rPr kumimoji="1" lang="en-US" altLang="ja-JP"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Yahoo!</a:t>
            </a: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ニュース」。</a:t>
            </a:r>
            <a:endParaRPr kumimoji="1" lang="en-US" altLang="ja-JP"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本商品は、各々の</a:t>
            </a:r>
            <a:r>
              <a:rPr kumimoji="1" lang="ja-JP" altLang="en-US" sz="14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リーチ力</a:t>
            </a:r>
            <a:r>
              <a:rPr kumimoji="1" lang="ja-JP" altLang="en-US" sz="1400" b="0"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と</a:t>
            </a:r>
            <a:r>
              <a:rPr kumimoji="1" lang="ja-JP" altLang="en-US" sz="14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編集力</a:t>
            </a: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を組み合わせた、ニュース読者に幅広く、また共感性高く届けられるタイアップ広告です。</a:t>
            </a:r>
            <a:endParaRPr kumimoji="1" lang="en-US" altLang="ja-JP"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78" name="角丸四角形 6">
            <a:extLst>
              <a:ext uri="{FF2B5EF4-FFF2-40B4-BE49-F238E27FC236}">
                <a16:creationId xmlns:a16="http://schemas.microsoft.com/office/drawing/2014/main" id="{CA043AE5-1676-9CF6-9D01-378DA5CEA52C}"/>
              </a:ext>
            </a:extLst>
          </p:cNvPr>
          <p:cNvSpPr/>
          <p:nvPr/>
        </p:nvSpPr>
        <p:spPr>
          <a:xfrm>
            <a:off x="780249" y="1825101"/>
            <a:ext cx="4942248" cy="416945"/>
          </a:xfrm>
          <a:prstGeom prst="roundRect">
            <a:avLst>
              <a:gd name="adj" fmla="val 50000"/>
            </a:avLst>
          </a:prstGeom>
          <a:solidFill>
            <a:srgbClr val="FFFFFF"/>
          </a:solidFill>
          <a:ln w="12700" cap="flat" cmpd="sng" algn="ctr">
            <a:solidFill>
              <a:srgbClr val="00003E"/>
            </a:solidFill>
            <a:prstDash val="solid"/>
            <a:miter lim="800000"/>
          </a:ln>
          <a:effectLst>
            <a:outerShdw dist="25400" dir="2700000" algn="tl" rotWithShape="0">
              <a:prstClr val="black">
                <a:alpha val="40000"/>
              </a:prstClr>
            </a:outerShdw>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00003E"/>
                </a:solidFill>
                <a:effectLst/>
                <a:uLnTx/>
                <a:uFillTx/>
                <a:latin typeface="Meiryo" panose="020B0604030504040204" pitchFamily="34" charset="-128"/>
                <a:ea typeface="メイリオ"/>
                <a:cs typeface="+mn-cs"/>
              </a:rPr>
              <a:t>リーチ力</a:t>
            </a:r>
            <a:endParaRPr kumimoji="0" lang="ja-JP" altLang="en-US" sz="1600" b="1" i="0" u="none" strike="noStrike" kern="0" cap="none" spc="300" normalizeH="0" baseline="0" noProof="0" dirty="0">
              <a:ln>
                <a:noFill/>
              </a:ln>
              <a:solidFill>
                <a:srgbClr val="00003E"/>
              </a:solidFill>
              <a:effectLst/>
              <a:uLnTx/>
              <a:uFillTx/>
              <a:latin typeface="Meiryo" panose="020B0604030504040204" pitchFamily="34" charset="-128"/>
              <a:ea typeface="メイリオ"/>
              <a:cs typeface="+mn-cs"/>
            </a:endParaRPr>
          </a:p>
        </p:txBody>
      </p:sp>
      <p:sp>
        <p:nvSpPr>
          <p:cNvPr id="83" name="テキスト プレースホルダー 2">
            <a:extLst>
              <a:ext uri="{FF2B5EF4-FFF2-40B4-BE49-F238E27FC236}">
                <a16:creationId xmlns:a16="http://schemas.microsoft.com/office/drawing/2014/main" id="{E2DDFB11-39DF-F06D-7E92-75BAA716805F}"/>
              </a:ext>
            </a:extLst>
          </p:cNvPr>
          <p:cNvSpPr txBox="1">
            <a:spLocks/>
          </p:cNvSpPr>
          <p:nvPr/>
        </p:nvSpPr>
        <p:spPr>
          <a:xfrm>
            <a:off x="10904347" y="6316263"/>
            <a:ext cx="692498" cy="169662"/>
          </a:xfrm>
          <a:prstGeom prst="rect">
            <a:avLst/>
          </a:prstGeom>
        </p:spPr>
        <p:txBody>
          <a:bodyPr wrap="none" lIns="0" tIns="0" rIns="0" bIns="0" anchor="ctr">
            <a:spAutoFit/>
          </a:bodyPr>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cs typeface="+mn-cs"/>
              </a:rPr>
              <a:t>上記は一例</a:t>
            </a:r>
            <a:endPar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cs typeface="+mn-cs"/>
            </a:endParaRPr>
          </a:p>
        </p:txBody>
      </p:sp>
      <p:sp>
        <p:nvSpPr>
          <p:cNvPr id="85" name="正方形/長方形 84">
            <a:extLst>
              <a:ext uri="{FF2B5EF4-FFF2-40B4-BE49-F238E27FC236}">
                <a16:creationId xmlns:a16="http://schemas.microsoft.com/office/drawing/2014/main" id="{3E4EC874-46B6-C7DD-E7FD-9C9175B72C80}"/>
              </a:ext>
            </a:extLst>
          </p:cNvPr>
          <p:cNvSpPr/>
          <p:nvPr/>
        </p:nvSpPr>
        <p:spPr>
          <a:xfrm>
            <a:off x="6268845" y="2007220"/>
            <a:ext cx="5328000" cy="4273207"/>
          </a:xfrm>
          <a:prstGeom prst="rect">
            <a:avLst/>
          </a:prstGeom>
          <a:solidFill>
            <a:srgbClr val="F2F2F5"/>
          </a:solidFill>
          <a:ln w="12700" cap="flat" cmpd="sng" algn="ctr">
            <a:noFill/>
            <a:prstDash val="solid"/>
            <a:miter lim="800000"/>
          </a:ln>
          <a:effectLst>
            <a:outerShdw blurRad="25400" dist="25400" dir="2700000" algn="tl" rotWithShape="0">
              <a:srgbClr val="00003E">
                <a:alpha val="40000"/>
              </a:srgbClr>
            </a:outerShdw>
          </a:effectLst>
        </p:spPr>
        <p:txBody>
          <a:bodyPr lIns="0" tIns="396000" rIns="0" bIns="0"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ユーザーの信頼基盤と高い情報受容性</a:t>
            </a:r>
          </a:p>
        </p:txBody>
      </p:sp>
      <p:grpSp>
        <p:nvGrpSpPr>
          <p:cNvPr id="87" name="グループ化 86">
            <a:extLst>
              <a:ext uri="{FF2B5EF4-FFF2-40B4-BE49-F238E27FC236}">
                <a16:creationId xmlns:a16="http://schemas.microsoft.com/office/drawing/2014/main" id="{7A961EBC-D256-EF9C-0B6C-A9ECAF1D86DC}"/>
              </a:ext>
            </a:extLst>
          </p:cNvPr>
          <p:cNvGrpSpPr/>
          <p:nvPr/>
        </p:nvGrpSpPr>
        <p:grpSpPr>
          <a:xfrm>
            <a:off x="6783903" y="3655696"/>
            <a:ext cx="1698422" cy="2619120"/>
            <a:chOff x="6844099" y="3235603"/>
            <a:chExt cx="1424064" cy="2196035"/>
          </a:xfrm>
        </p:grpSpPr>
        <p:pic>
          <p:nvPicPr>
            <p:cNvPr id="88" name="그림 3">
              <a:extLst>
                <a:ext uri="{FF2B5EF4-FFF2-40B4-BE49-F238E27FC236}">
                  <a16:creationId xmlns:a16="http://schemas.microsoft.com/office/drawing/2014/main" id="{6ACC5B5D-51DC-E6CB-B82E-6FFFF5BC1F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32044"/>
            <a:stretch/>
          </p:blipFill>
          <p:spPr>
            <a:xfrm>
              <a:off x="6844099" y="3235603"/>
              <a:ext cx="1424064" cy="2196035"/>
            </a:xfrm>
            <a:prstGeom prst="rect">
              <a:avLst/>
            </a:prstGeom>
          </p:spPr>
        </p:pic>
        <p:sp>
          <p:nvSpPr>
            <p:cNvPr id="90" name="object 19">
              <a:extLst>
                <a:ext uri="{FF2B5EF4-FFF2-40B4-BE49-F238E27FC236}">
                  <a16:creationId xmlns:a16="http://schemas.microsoft.com/office/drawing/2014/main" id="{8676C26D-B19F-D805-411E-192DA39204FF}"/>
                </a:ext>
              </a:extLst>
            </p:cNvPr>
            <p:cNvSpPr>
              <a:spLocks noChangeAspect="1"/>
            </p:cNvSpPr>
            <p:nvPr/>
          </p:nvSpPr>
          <p:spPr>
            <a:xfrm>
              <a:off x="6886259" y="3382109"/>
              <a:ext cx="1342800" cy="2041006"/>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pPr>
                <a:defRPr/>
              </a:pPr>
              <a:endParaRPr dirty="0">
                <a:solidFill>
                  <a:srgbClr val="000000"/>
                </a:solidFill>
                <a:latin typeface="Meiryo" panose="020B0604030504040204" pitchFamily="34" charset="-128"/>
                <a:ea typeface="Meiryo" panose="020B0604030504040204" pitchFamily="34" charset="-128"/>
              </a:endParaRPr>
            </a:p>
          </p:txBody>
        </p:sp>
      </p:grpSp>
      <p:sp>
        <p:nvSpPr>
          <p:cNvPr id="91" name="角丸四角形 55">
            <a:extLst>
              <a:ext uri="{FF2B5EF4-FFF2-40B4-BE49-F238E27FC236}">
                <a16:creationId xmlns:a16="http://schemas.microsoft.com/office/drawing/2014/main" id="{59647F6A-C175-6380-F22D-6C73F1EBDBF3}"/>
              </a:ext>
            </a:extLst>
          </p:cNvPr>
          <p:cNvSpPr/>
          <p:nvPr/>
        </p:nvSpPr>
        <p:spPr>
          <a:xfrm>
            <a:off x="6461721" y="1825101"/>
            <a:ext cx="4942248" cy="416945"/>
          </a:xfrm>
          <a:prstGeom prst="roundRect">
            <a:avLst>
              <a:gd name="adj" fmla="val 50000"/>
            </a:avLst>
          </a:prstGeom>
          <a:solidFill>
            <a:srgbClr val="FFFFFF"/>
          </a:solidFill>
          <a:ln w="12700" cap="flat" cmpd="sng" algn="ctr">
            <a:solidFill>
              <a:srgbClr val="00003E"/>
            </a:solidFill>
            <a:prstDash val="solid"/>
            <a:miter lim="800000"/>
          </a:ln>
          <a:effectLst>
            <a:outerShdw dist="25400" dir="2700000" algn="tl" rotWithShape="0">
              <a:prstClr val="black">
                <a:alpha val="40000"/>
              </a:prstClr>
            </a:outerShdw>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300" normalizeH="0" baseline="0" noProof="0">
                <a:ln>
                  <a:noFill/>
                </a:ln>
                <a:solidFill>
                  <a:srgbClr val="00003E"/>
                </a:solidFill>
                <a:effectLst/>
                <a:uLnTx/>
                <a:uFillTx/>
                <a:latin typeface="Meiryo" panose="020B0604030504040204" pitchFamily="34" charset="-128"/>
                <a:ea typeface="メイリオ"/>
                <a:cs typeface="+mn-cs"/>
              </a:rPr>
              <a:t>編集力</a:t>
            </a:r>
            <a:endParaRPr kumimoji="0" lang="ja-JP" altLang="en-US" sz="1600" b="1" i="0" u="none" strike="noStrike" kern="0" cap="none" spc="300" normalizeH="0" baseline="0" noProof="0" dirty="0">
              <a:ln>
                <a:noFill/>
              </a:ln>
              <a:solidFill>
                <a:srgbClr val="00003E"/>
              </a:solidFill>
              <a:effectLst/>
              <a:uLnTx/>
              <a:uFillTx/>
              <a:latin typeface="Meiryo" panose="020B0604030504040204" pitchFamily="34" charset="-128"/>
              <a:ea typeface="メイリオ"/>
              <a:cs typeface="+mn-cs"/>
            </a:endParaRPr>
          </a:p>
        </p:txBody>
      </p:sp>
      <p:grpSp>
        <p:nvGrpSpPr>
          <p:cNvPr id="92" name="グループ化 91">
            <a:extLst>
              <a:ext uri="{FF2B5EF4-FFF2-40B4-BE49-F238E27FC236}">
                <a16:creationId xmlns:a16="http://schemas.microsoft.com/office/drawing/2014/main" id="{7E7584D8-0C9D-A2D3-7311-E22C9D9D72C5}"/>
              </a:ext>
            </a:extLst>
          </p:cNvPr>
          <p:cNvGrpSpPr/>
          <p:nvPr/>
        </p:nvGrpSpPr>
        <p:grpSpPr>
          <a:xfrm>
            <a:off x="6469396" y="2748799"/>
            <a:ext cx="2340000" cy="410326"/>
            <a:chOff x="6469396" y="2748799"/>
            <a:chExt cx="2340000" cy="410326"/>
          </a:xfrm>
        </p:grpSpPr>
        <p:sp>
          <p:nvSpPr>
            <p:cNvPr id="93" name="フリーフォーム 66">
              <a:extLst>
                <a:ext uri="{FF2B5EF4-FFF2-40B4-BE49-F238E27FC236}">
                  <a16:creationId xmlns:a16="http://schemas.microsoft.com/office/drawing/2014/main" id="{AAC0CEB4-4F8F-B7D2-FA67-693ED14AE44B}"/>
                </a:ext>
              </a:extLst>
            </p:cNvPr>
            <p:cNvSpPr/>
            <p:nvPr/>
          </p:nvSpPr>
          <p:spPr>
            <a:xfrm>
              <a:off x="6469396" y="2748799"/>
              <a:ext cx="2340000" cy="410326"/>
            </a:xfrm>
            <a:custGeom>
              <a:avLst/>
              <a:gdLst>
                <a:gd name="connsiteX0" fmla="*/ 171000 w 2340000"/>
                <a:gd name="connsiteY0" fmla="*/ 0 h 410326"/>
                <a:gd name="connsiteX1" fmla="*/ 2169000 w 2340000"/>
                <a:gd name="connsiteY1" fmla="*/ 0 h 410326"/>
                <a:gd name="connsiteX2" fmla="*/ 2340000 w 2340000"/>
                <a:gd name="connsiteY2" fmla="*/ 171000 h 410326"/>
                <a:gd name="connsiteX3" fmla="*/ 2169000 w 2340000"/>
                <a:gd name="connsiteY3" fmla="*/ 342000 h 410326"/>
                <a:gd name="connsiteX4" fmla="*/ 1209629 w 2340000"/>
                <a:gd name="connsiteY4" fmla="*/ 342000 h 410326"/>
                <a:gd name="connsiteX5" fmla="*/ 1170000 w 2340000"/>
                <a:gd name="connsiteY5" fmla="*/ 410326 h 410326"/>
                <a:gd name="connsiteX6" fmla="*/ 1130371 w 2340000"/>
                <a:gd name="connsiteY6" fmla="*/ 342000 h 410326"/>
                <a:gd name="connsiteX7" fmla="*/ 171000 w 2340000"/>
                <a:gd name="connsiteY7" fmla="*/ 342000 h 410326"/>
                <a:gd name="connsiteX8" fmla="*/ 0 w 2340000"/>
                <a:gd name="connsiteY8" fmla="*/ 171000 h 410326"/>
                <a:gd name="connsiteX9" fmla="*/ 171000 w 234000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0000" h="410326">
                  <a:moveTo>
                    <a:pt x="171000" y="0"/>
                  </a:moveTo>
                  <a:lnTo>
                    <a:pt x="2169000" y="0"/>
                  </a:lnTo>
                  <a:cubicBezTo>
                    <a:pt x="2263441" y="0"/>
                    <a:pt x="2340000" y="76559"/>
                    <a:pt x="2340000" y="171000"/>
                  </a:cubicBezTo>
                  <a:cubicBezTo>
                    <a:pt x="2340000" y="265441"/>
                    <a:pt x="2263441" y="342000"/>
                    <a:pt x="2169000" y="342000"/>
                  </a:cubicBezTo>
                  <a:lnTo>
                    <a:pt x="1209629" y="342000"/>
                  </a:lnTo>
                  <a:lnTo>
                    <a:pt x="1170000" y="410326"/>
                  </a:lnTo>
                  <a:lnTo>
                    <a:pt x="1130371"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00003E"/>
              </a:solidFill>
              <a:prstDash val="solid"/>
              <a:round/>
            </a:ln>
            <a:effectLst/>
          </p:spPr>
          <p:txBody>
            <a:bodyPr wrap="square" lIns="576000" tIns="0" rIns="0" bIns="54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ja-JP" altLang="en-US" sz="1100" b="1" i="0" u="none" strike="noStrike" kern="0" cap="none" spc="0" normalizeH="0" baseline="0" noProof="0">
                  <a:ln>
                    <a:noFill/>
                  </a:ln>
                  <a:solidFill>
                    <a:srgbClr val="00003E"/>
                  </a:solidFill>
                  <a:effectLst/>
                  <a:uLnTx/>
                  <a:uFillTx/>
                  <a:latin typeface="メイリオ"/>
                  <a:ea typeface="メイリオ"/>
                  <a:cs typeface="Arial"/>
                  <a:sym typeface="Arial"/>
                </a:rPr>
                <a:t>ダイジェスト版</a:t>
              </a:r>
              <a:endParaRPr kumimoji="0" lang="en-US" altLang="ja-JP" sz="1100" b="1" i="0" u="none" strike="noStrike" kern="0" cap="none" spc="0" normalizeH="0" baseline="0" noProof="0" dirty="0">
                <a:ln>
                  <a:noFill/>
                </a:ln>
                <a:solidFill>
                  <a:srgbClr val="00003E"/>
                </a:solidFill>
                <a:effectLst/>
                <a:uLnTx/>
                <a:uFillTx/>
                <a:latin typeface="メイリオ"/>
                <a:ea typeface="メイリオ"/>
                <a:cs typeface="Arial"/>
                <a:sym typeface="Arial"/>
              </a:endParaRPr>
            </a:p>
          </p:txBody>
        </p:sp>
        <p:grpSp>
          <p:nvGrpSpPr>
            <p:cNvPr id="94" name="グループ化 93">
              <a:extLst>
                <a:ext uri="{FF2B5EF4-FFF2-40B4-BE49-F238E27FC236}">
                  <a16:creationId xmlns:a16="http://schemas.microsoft.com/office/drawing/2014/main" id="{5FF60827-98EB-183E-63D8-5AF8382FC9D7}"/>
                </a:ext>
              </a:extLst>
            </p:cNvPr>
            <p:cNvGrpSpPr>
              <a:grpSpLocks noChangeAspect="1"/>
            </p:cNvGrpSpPr>
            <p:nvPr/>
          </p:nvGrpSpPr>
          <p:grpSpPr>
            <a:xfrm>
              <a:off x="6517781" y="2792032"/>
              <a:ext cx="756000" cy="255600"/>
              <a:chOff x="6517781" y="2792032"/>
              <a:chExt cx="756000" cy="255600"/>
            </a:xfrm>
          </p:grpSpPr>
          <p:sp>
            <p:nvSpPr>
              <p:cNvPr id="95" name="角丸四角形 7">
                <a:extLst>
                  <a:ext uri="{FF2B5EF4-FFF2-40B4-BE49-F238E27FC236}">
                    <a16:creationId xmlns:a16="http://schemas.microsoft.com/office/drawing/2014/main" id="{2FC054DA-B433-E8D5-59F6-70133615C7D1}"/>
                  </a:ext>
                </a:extLst>
              </p:cNvPr>
              <p:cNvSpPr/>
              <p:nvPr/>
            </p:nvSpPr>
            <p:spPr>
              <a:xfrm>
                <a:off x="6517781" y="2792032"/>
                <a:ext cx="756000" cy="255600"/>
              </a:xfrm>
              <a:prstGeom prst="roundRect">
                <a:avLst>
                  <a:gd name="adj" fmla="val 50000"/>
                </a:avLst>
              </a:prstGeom>
              <a:solidFill>
                <a:srgbClr val="00003E"/>
              </a:solidFill>
              <a:ln w="22225" cap="flat" cmpd="sng" algn="ctr">
                <a:solidFill>
                  <a:srgbClr val="00003E"/>
                </a:solidFill>
                <a:prstDash val="solid"/>
                <a:miter lim="800000"/>
              </a:ln>
              <a:effectLst/>
            </p:spPr>
            <p:txBody>
              <a:bodyPr lIns="54000" tIns="36000" rIns="0" bIns="0" rtlCol="0" anchor="ctr"/>
              <a:lstStyle/>
              <a:p>
                <a:pPr marL="0" marR="0" lvl="0" indent="0" defTabSz="914400" eaLnBrk="1" fontAlgn="auto" latinLnBrk="0" hangingPunct="1">
                  <a:lnSpc>
                    <a:spcPct val="100000"/>
                  </a:lnSpc>
                  <a:spcBef>
                    <a:spcPts val="0"/>
                  </a:spcBef>
                  <a:spcAft>
                    <a:spcPts val="0"/>
                  </a:spcAft>
                  <a:buClr>
                    <a:srgbClr val="000000"/>
                  </a:buClr>
                  <a:buSzTx/>
                  <a:buFontTx/>
                  <a:buNone/>
                  <a:tabLst/>
                  <a:defRPr/>
                </a:pPr>
                <a:r>
                  <a:rPr kumimoji="0" lang="ja-JP" altLang="en-US" sz="1000" b="1" i="0" u="none" strike="noStrike" kern="0" cap="none" spc="0" normalizeH="0" baseline="0" noProof="0">
                    <a:ln>
                      <a:noFill/>
                    </a:ln>
                    <a:solidFill>
                      <a:srgbClr val="FFFFFF"/>
                    </a:solidFill>
                    <a:effectLst/>
                    <a:uLnTx/>
                    <a:uFillTx/>
                    <a:latin typeface="メイリオ"/>
                    <a:ea typeface="メイリオ"/>
                    <a:cs typeface="Arial"/>
                    <a:sym typeface="Arial"/>
                  </a:rPr>
                  <a:t>プラン</a:t>
                </a:r>
                <a:endParaRPr kumimoji="0" lang="en-US" altLang="ja-JP" sz="10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96" name="円/楕円 73">
                <a:extLst>
                  <a:ext uri="{FF2B5EF4-FFF2-40B4-BE49-F238E27FC236}">
                    <a16:creationId xmlns:a16="http://schemas.microsoft.com/office/drawing/2014/main" id="{9E1F4343-A9D7-0EE5-B8F9-1E970999BAD7}"/>
                  </a:ext>
                </a:extLst>
              </p:cNvPr>
              <p:cNvSpPr>
                <a:spLocks noChangeAspect="1"/>
              </p:cNvSpPr>
              <p:nvPr/>
            </p:nvSpPr>
            <p:spPr>
              <a:xfrm>
                <a:off x="7018181" y="2792032"/>
                <a:ext cx="255600" cy="255600"/>
              </a:xfrm>
              <a:prstGeom prst="ellipse">
                <a:avLst/>
              </a:prstGeom>
              <a:solidFill>
                <a:srgbClr val="FFFFFF"/>
              </a:solidFill>
              <a:ln w="22225" cap="flat" cmpd="sng" algn="ctr">
                <a:solidFill>
                  <a:srgbClr val="00003E"/>
                </a:solidFill>
                <a:prstDash val="solid"/>
                <a:miter lim="800000"/>
              </a:ln>
              <a:effectLst/>
            </p:spPr>
            <p:txBody>
              <a:bodyPr bIns="5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srgbClr val="00003E"/>
                    </a:solidFill>
                    <a:effectLst/>
                    <a:uLnTx/>
                    <a:uFillTx/>
                    <a:latin typeface="Segoe UI" panose="020B0502040204020203" pitchFamily="34" charset="0"/>
                    <a:ea typeface="メイリオ"/>
                    <a:cs typeface="Segoe UI" panose="020B0502040204020203" pitchFamily="34" charset="0"/>
                  </a:rPr>
                  <a:t>1</a:t>
                </a:r>
                <a:endParaRPr kumimoji="0" lang="ja-JP" altLang="en-US" sz="1000" b="1" i="0" u="none" strike="noStrike" kern="0" cap="none" spc="0" normalizeH="0" baseline="0" noProof="0">
                  <a:ln>
                    <a:noFill/>
                  </a:ln>
                  <a:solidFill>
                    <a:srgbClr val="00003E"/>
                  </a:solidFill>
                  <a:effectLst/>
                  <a:uLnTx/>
                  <a:uFillTx/>
                  <a:latin typeface="Segoe UI" panose="020B0502040204020203" pitchFamily="34" charset="0"/>
                  <a:ea typeface="メイリオ"/>
                  <a:cs typeface="Segoe UI" panose="020B0502040204020203" pitchFamily="34" charset="0"/>
                </a:endParaRPr>
              </a:p>
            </p:txBody>
          </p:sp>
        </p:grpSp>
      </p:grpSp>
      <p:grpSp>
        <p:nvGrpSpPr>
          <p:cNvPr id="97" name="グループ化 96">
            <a:extLst>
              <a:ext uri="{FF2B5EF4-FFF2-40B4-BE49-F238E27FC236}">
                <a16:creationId xmlns:a16="http://schemas.microsoft.com/office/drawing/2014/main" id="{8A16DF13-CFBC-E359-6786-3D671BD7C41E}"/>
              </a:ext>
            </a:extLst>
          </p:cNvPr>
          <p:cNvGrpSpPr/>
          <p:nvPr/>
        </p:nvGrpSpPr>
        <p:grpSpPr>
          <a:xfrm>
            <a:off x="9066292" y="2748799"/>
            <a:ext cx="2340000" cy="410326"/>
            <a:chOff x="9066292" y="2748799"/>
            <a:chExt cx="2340000" cy="410326"/>
          </a:xfrm>
        </p:grpSpPr>
        <p:sp>
          <p:nvSpPr>
            <p:cNvPr id="98" name="フリーフォーム 67">
              <a:extLst>
                <a:ext uri="{FF2B5EF4-FFF2-40B4-BE49-F238E27FC236}">
                  <a16:creationId xmlns:a16="http://schemas.microsoft.com/office/drawing/2014/main" id="{8B1F7DE9-9E19-16CF-B877-B2669C3B85FC}"/>
                </a:ext>
              </a:extLst>
            </p:cNvPr>
            <p:cNvSpPr/>
            <p:nvPr/>
          </p:nvSpPr>
          <p:spPr>
            <a:xfrm>
              <a:off x="9066292" y="2748799"/>
              <a:ext cx="2340000" cy="410326"/>
            </a:xfrm>
            <a:custGeom>
              <a:avLst/>
              <a:gdLst>
                <a:gd name="connsiteX0" fmla="*/ 171000 w 2340000"/>
                <a:gd name="connsiteY0" fmla="*/ 0 h 410326"/>
                <a:gd name="connsiteX1" fmla="*/ 2169000 w 2340000"/>
                <a:gd name="connsiteY1" fmla="*/ 0 h 410326"/>
                <a:gd name="connsiteX2" fmla="*/ 2340000 w 2340000"/>
                <a:gd name="connsiteY2" fmla="*/ 171000 h 410326"/>
                <a:gd name="connsiteX3" fmla="*/ 2169000 w 2340000"/>
                <a:gd name="connsiteY3" fmla="*/ 342000 h 410326"/>
                <a:gd name="connsiteX4" fmla="*/ 1209629 w 2340000"/>
                <a:gd name="connsiteY4" fmla="*/ 342000 h 410326"/>
                <a:gd name="connsiteX5" fmla="*/ 1170000 w 2340000"/>
                <a:gd name="connsiteY5" fmla="*/ 410326 h 410326"/>
                <a:gd name="connsiteX6" fmla="*/ 1130371 w 2340000"/>
                <a:gd name="connsiteY6" fmla="*/ 342000 h 410326"/>
                <a:gd name="connsiteX7" fmla="*/ 171000 w 2340000"/>
                <a:gd name="connsiteY7" fmla="*/ 342000 h 410326"/>
                <a:gd name="connsiteX8" fmla="*/ 0 w 2340000"/>
                <a:gd name="connsiteY8" fmla="*/ 171000 h 410326"/>
                <a:gd name="connsiteX9" fmla="*/ 171000 w 234000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0000" h="410326">
                  <a:moveTo>
                    <a:pt x="171000" y="0"/>
                  </a:moveTo>
                  <a:lnTo>
                    <a:pt x="2169000" y="0"/>
                  </a:lnTo>
                  <a:cubicBezTo>
                    <a:pt x="2263441" y="0"/>
                    <a:pt x="2340000" y="76559"/>
                    <a:pt x="2340000" y="171000"/>
                  </a:cubicBezTo>
                  <a:cubicBezTo>
                    <a:pt x="2340000" y="265441"/>
                    <a:pt x="2263441" y="342000"/>
                    <a:pt x="2169000" y="342000"/>
                  </a:cubicBezTo>
                  <a:lnTo>
                    <a:pt x="1209629" y="342000"/>
                  </a:lnTo>
                  <a:lnTo>
                    <a:pt x="1170000" y="410326"/>
                  </a:lnTo>
                  <a:lnTo>
                    <a:pt x="1130371"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00003E"/>
              </a:solidFill>
              <a:prstDash val="solid"/>
              <a:round/>
            </a:ln>
            <a:effectLst/>
          </p:spPr>
          <p:txBody>
            <a:bodyPr wrap="square" lIns="576000" tIns="0" rIns="0" bIns="54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ja-JP" altLang="en-US" sz="1100" b="1" i="0" u="none" strike="noStrike" kern="0" cap="none" spc="0" normalizeH="0" baseline="0" noProof="0">
                  <a:ln>
                    <a:noFill/>
                  </a:ln>
                  <a:solidFill>
                    <a:srgbClr val="00003E"/>
                  </a:solidFill>
                  <a:effectLst/>
                  <a:uLnTx/>
                  <a:uFillTx/>
                  <a:latin typeface="メイリオ"/>
                  <a:ea typeface="メイリオ"/>
                  <a:cs typeface="Arial"/>
                  <a:sym typeface="Arial"/>
                </a:rPr>
                <a:t>コンテンツ版</a:t>
              </a:r>
              <a:endParaRPr kumimoji="0" lang="en-US" altLang="ja-JP" sz="1100" b="1" i="0" u="none" strike="noStrike" kern="0" cap="none" spc="0" normalizeH="0" baseline="0" noProof="0" dirty="0">
                <a:ln>
                  <a:noFill/>
                </a:ln>
                <a:solidFill>
                  <a:srgbClr val="00003E"/>
                </a:solidFill>
                <a:effectLst/>
                <a:uLnTx/>
                <a:uFillTx/>
                <a:latin typeface="メイリオ"/>
                <a:ea typeface="メイリオ"/>
                <a:cs typeface="Arial"/>
                <a:sym typeface="Arial"/>
              </a:endParaRPr>
            </a:p>
          </p:txBody>
        </p:sp>
        <p:grpSp>
          <p:nvGrpSpPr>
            <p:cNvPr id="99" name="グループ化 98">
              <a:extLst>
                <a:ext uri="{FF2B5EF4-FFF2-40B4-BE49-F238E27FC236}">
                  <a16:creationId xmlns:a16="http://schemas.microsoft.com/office/drawing/2014/main" id="{E2FAAF6D-CB7B-9327-55BE-6B96A6B4C2DD}"/>
                </a:ext>
              </a:extLst>
            </p:cNvPr>
            <p:cNvGrpSpPr>
              <a:grpSpLocks noChangeAspect="1"/>
            </p:cNvGrpSpPr>
            <p:nvPr/>
          </p:nvGrpSpPr>
          <p:grpSpPr>
            <a:xfrm>
              <a:off x="9115324" y="2792032"/>
              <a:ext cx="756000" cy="255600"/>
              <a:chOff x="6517781" y="2792032"/>
              <a:chExt cx="756000" cy="255600"/>
            </a:xfrm>
          </p:grpSpPr>
          <p:sp>
            <p:nvSpPr>
              <p:cNvPr id="100" name="角丸四角形 7">
                <a:extLst>
                  <a:ext uri="{FF2B5EF4-FFF2-40B4-BE49-F238E27FC236}">
                    <a16:creationId xmlns:a16="http://schemas.microsoft.com/office/drawing/2014/main" id="{A69AAF59-0365-BF36-8138-A6BE8CAFA2A2}"/>
                  </a:ext>
                </a:extLst>
              </p:cNvPr>
              <p:cNvSpPr/>
              <p:nvPr/>
            </p:nvSpPr>
            <p:spPr>
              <a:xfrm>
                <a:off x="6517781" y="2792032"/>
                <a:ext cx="756000" cy="255600"/>
              </a:xfrm>
              <a:prstGeom prst="roundRect">
                <a:avLst>
                  <a:gd name="adj" fmla="val 50000"/>
                </a:avLst>
              </a:prstGeom>
              <a:solidFill>
                <a:srgbClr val="00003E"/>
              </a:solidFill>
              <a:ln w="22225" cap="flat" cmpd="sng" algn="ctr">
                <a:solidFill>
                  <a:srgbClr val="00003E"/>
                </a:solidFill>
                <a:prstDash val="solid"/>
                <a:miter lim="800000"/>
              </a:ln>
              <a:effectLst/>
            </p:spPr>
            <p:txBody>
              <a:bodyPr lIns="54000" tIns="36000" rIns="0" bIns="0" rtlCol="0" anchor="ctr"/>
              <a:lstStyle/>
              <a:p>
                <a:pPr marL="0" marR="0" lvl="0" indent="0" defTabSz="914400" eaLnBrk="1" fontAlgn="auto" latinLnBrk="0" hangingPunct="1">
                  <a:lnSpc>
                    <a:spcPct val="100000"/>
                  </a:lnSpc>
                  <a:spcBef>
                    <a:spcPts val="0"/>
                  </a:spcBef>
                  <a:spcAft>
                    <a:spcPts val="0"/>
                  </a:spcAft>
                  <a:buClr>
                    <a:srgbClr val="000000"/>
                  </a:buClr>
                  <a:buSzTx/>
                  <a:buFontTx/>
                  <a:buNone/>
                  <a:tabLst/>
                  <a:defRPr/>
                </a:pPr>
                <a:r>
                  <a:rPr kumimoji="0" lang="ja-JP" altLang="en-US" sz="1000" b="1" i="0" u="none" strike="noStrike" kern="0" cap="none" spc="0" normalizeH="0" baseline="0" noProof="0">
                    <a:ln>
                      <a:noFill/>
                    </a:ln>
                    <a:solidFill>
                      <a:srgbClr val="FFFFFF"/>
                    </a:solidFill>
                    <a:effectLst/>
                    <a:uLnTx/>
                    <a:uFillTx/>
                    <a:latin typeface="メイリオ"/>
                    <a:ea typeface="メイリオ"/>
                    <a:cs typeface="Arial"/>
                    <a:sym typeface="Arial"/>
                  </a:rPr>
                  <a:t>プラン</a:t>
                </a:r>
                <a:endParaRPr kumimoji="0" lang="en-US" altLang="ja-JP" sz="10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103" name="円/楕円 80">
                <a:extLst>
                  <a:ext uri="{FF2B5EF4-FFF2-40B4-BE49-F238E27FC236}">
                    <a16:creationId xmlns:a16="http://schemas.microsoft.com/office/drawing/2014/main" id="{2019ACA7-484C-4A41-65EA-4E3D3F353D1A}"/>
                  </a:ext>
                </a:extLst>
              </p:cNvPr>
              <p:cNvSpPr>
                <a:spLocks noChangeAspect="1"/>
              </p:cNvSpPr>
              <p:nvPr/>
            </p:nvSpPr>
            <p:spPr>
              <a:xfrm>
                <a:off x="7018181" y="2792032"/>
                <a:ext cx="255600" cy="255600"/>
              </a:xfrm>
              <a:prstGeom prst="ellipse">
                <a:avLst/>
              </a:prstGeom>
              <a:solidFill>
                <a:srgbClr val="FFFFFF"/>
              </a:solidFill>
              <a:ln w="22225" cap="flat" cmpd="sng" algn="ctr">
                <a:solidFill>
                  <a:srgbClr val="00003E"/>
                </a:solidFill>
                <a:prstDash val="solid"/>
                <a:miter lim="800000"/>
              </a:ln>
              <a:effectLst/>
            </p:spPr>
            <p:txBody>
              <a:bodyPr bIns="5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1" i="0" u="none" strike="noStrike" kern="0" cap="none" spc="0" normalizeH="0" baseline="0" noProof="0" dirty="0">
                    <a:ln>
                      <a:noFill/>
                    </a:ln>
                    <a:solidFill>
                      <a:srgbClr val="00003E"/>
                    </a:solidFill>
                    <a:effectLst/>
                    <a:uLnTx/>
                    <a:uFillTx/>
                    <a:latin typeface="Segoe UI" panose="020B0502040204020203" pitchFamily="34" charset="0"/>
                    <a:ea typeface="メイリオ"/>
                    <a:cs typeface="Segoe UI" panose="020B0502040204020203" pitchFamily="34" charset="0"/>
                  </a:rPr>
                  <a:t>2</a:t>
                </a:r>
                <a:endParaRPr kumimoji="0" lang="ja-JP" altLang="en-US" sz="1000" b="1" i="0" u="none" strike="noStrike" kern="0" cap="none" spc="0" normalizeH="0" baseline="0" noProof="0">
                  <a:ln>
                    <a:noFill/>
                  </a:ln>
                  <a:solidFill>
                    <a:srgbClr val="00003E"/>
                  </a:solidFill>
                  <a:effectLst/>
                  <a:uLnTx/>
                  <a:uFillTx/>
                  <a:latin typeface="Segoe UI" panose="020B0502040204020203" pitchFamily="34" charset="0"/>
                  <a:ea typeface="メイリオ"/>
                  <a:cs typeface="Segoe UI" panose="020B0502040204020203" pitchFamily="34" charset="0"/>
                </a:endParaRPr>
              </a:p>
            </p:txBody>
          </p:sp>
        </p:grpSp>
      </p:grpSp>
      <p:sp>
        <p:nvSpPr>
          <p:cNvPr id="104" name="テキスト ボックス 103">
            <a:extLst>
              <a:ext uri="{FF2B5EF4-FFF2-40B4-BE49-F238E27FC236}">
                <a16:creationId xmlns:a16="http://schemas.microsoft.com/office/drawing/2014/main" id="{C38D0E0B-8176-DB87-CB37-209F904E5EAB}"/>
              </a:ext>
            </a:extLst>
          </p:cNvPr>
          <p:cNvSpPr txBox="1"/>
          <p:nvPr/>
        </p:nvSpPr>
        <p:spPr>
          <a:xfrm>
            <a:off x="6469395" y="3276068"/>
            <a:ext cx="2340000" cy="226216"/>
          </a:xfrm>
          <a:prstGeom prst="rect">
            <a:avLst/>
          </a:prstGeom>
          <a:noFill/>
        </p:spPr>
        <p:txBody>
          <a:bodyPr wrap="square" lIns="0" tIns="0" rIns="0" bIns="0">
            <a:spAutoFit/>
          </a:bodyPr>
          <a:lstStyle/>
          <a:p>
            <a:pPr algn="ctr">
              <a:lnSpc>
                <a:spcPct val="130000"/>
              </a:lnSpc>
              <a:defRPr/>
            </a:pPr>
            <a:r>
              <a:rPr lang="ja-JP" altLang="en-US" sz="1200" b="1">
                <a:solidFill>
                  <a:srgbClr val="00003E"/>
                </a:solidFill>
                <a:latin typeface="Meiryo" panose="020B0604030504040204" pitchFamily="34" charset="-128"/>
              </a:rPr>
              <a:t>リリース情報の瞬発的認知</a:t>
            </a:r>
            <a:endParaRPr lang="ko-KR" altLang="en-US" sz="1200" b="1">
              <a:solidFill>
                <a:srgbClr val="00003E"/>
              </a:solidFill>
              <a:latin typeface="Meiryo" panose="020B0604030504040204" pitchFamily="34" charset="-128"/>
            </a:endParaRPr>
          </a:p>
        </p:txBody>
      </p:sp>
      <p:sp>
        <p:nvSpPr>
          <p:cNvPr id="105" name="テキスト ボックス 104">
            <a:extLst>
              <a:ext uri="{FF2B5EF4-FFF2-40B4-BE49-F238E27FC236}">
                <a16:creationId xmlns:a16="http://schemas.microsoft.com/office/drawing/2014/main" id="{FB674577-7C88-4274-061C-52EE699BD520}"/>
              </a:ext>
            </a:extLst>
          </p:cNvPr>
          <p:cNvSpPr txBox="1"/>
          <p:nvPr/>
        </p:nvSpPr>
        <p:spPr>
          <a:xfrm>
            <a:off x="9064314" y="3276068"/>
            <a:ext cx="2340000" cy="226216"/>
          </a:xfrm>
          <a:prstGeom prst="rect">
            <a:avLst/>
          </a:prstGeom>
          <a:noFill/>
        </p:spPr>
        <p:txBody>
          <a:bodyPr wrap="square" lIns="0" tIns="0" rIns="0" bIns="0">
            <a:spAutoFit/>
          </a:bodyPr>
          <a:lstStyle/>
          <a:p>
            <a:pPr algn="ctr">
              <a:lnSpc>
                <a:spcPct val="130000"/>
              </a:lnSpc>
              <a:defRPr/>
            </a:pPr>
            <a:r>
              <a:rPr lang="ja-JP" altLang="en-US" sz="1200" b="1">
                <a:solidFill>
                  <a:srgbClr val="00003E"/>
                </a:solidFill>
                <a:latin typeface="Meiryo" panose="020B0604030504040204" pitchFamily="34" charset="-128"/>
              </a:rPr>
              <a:t>商品利便性への理解・関心</a:t>
            </a:r>
            <a:endParaRPr lang="ko-KR" altLang="en-US" sz="1200" b="1">
              <a:solidFill>
                <a:srgbClr val="00003E"/>
              </a:solidFill>
              <a:latin typeface="Meiryo" panose="020B0604030504040204" pitchFamily="34" charset="-128"/>
            </a:endParaRPr>
          </a:p>
        </p:txBody>
      </p:sp>
      <p:grpSp>
        <p:nvGrpSpPr>
          <p:cNvPr id="118" name="グループ化 117">
            <a:extLst>
              <a:ext uri="{FF2B5EF4-FFF2-40B4-BE49-F238E27FC236}">
                <a16:creationId xmlns:a16="http://schemas.microsoft.com/office/drawing/2014/main" id="{C5269D08-96AF-D672-33A5-F19517CE0E69}"/>
              </a:ext>
            </a:extLst>
          </p:cNvPr>
          <p:cNvGrpSpPr/>
          <p:nvPr/>
        </p:nvGrpSpPr>
        <p:grpSpPr>
          <a:xfrm>
            <a:off x="5996305" y="3971726"/>
            <a:ext cx="227853" cy="227853"/>
            <a:chOff x="2511419" y="3184084"/>
            <a:chExt cx="482110" cy="482111"/>
          </a:xfrm>
        </p:grpSpPr>
        <p:cxnSp>
          <p:nvCxnSpPr>
            <p:cNvPr id="135" name="直線コネクタ 134">
              <a:extLst>
                <a:ext uri="{FF2B5EF4-FFF2-40B4-BE49-F238E27FC236}">
                  <a16:creationId xmlns:a16="http://schemas.microsoft.com/office/drawing/2014/main" id="{123FDCA8-38A9-E078-9A31-00326C93CC54}"/>
                </a:ext>
              </a:extLst>
            </p:cNvPr>
            <p:cNvCxnSpPr>
              <a:cxnSpLocks/>
            </p:cNvCxnSpPr>
            <p:nvPr/>
          </p:nvCxnSpPr>
          <p:spPr>
            <a:xfrm rot="2700000">
              <a:off x="2511418" y="3425140"/>
              <a:ext cx="482111" cy="0"/>
            </a:xfrm>
            <a:prstGeom prst="line">
              <a:avLst/>
            </a:prstGeom>
            <a:noFill/>
            <a:ln w="22225" cap="flat" cmpd="sng" algn="ctr">
              <a:solidFill>
                <a:srgbClr val="00003E"/>
              </a:solidFill>
              <a:prstDash val="solid"/>
              <a:miter lim="800000"/>
            </a:ln>
            <a:effectLst/>
          </p:spPr>
        </p:cxnSp>
        <p:cxnSp>
          <p:nvCxnSpPr>
            <p:cNvPr id="136" name="直線コネクタ 135">
              <a:extLst>
                <a:ext uri="{FF2B5EF4-FFF2-40B4-BE49-F238E27FC236}">
                  <a16:creationId xmlns:a16="http://schemas.microsoft.com/office/drawing/2014/main" id="{28EFA99F-3044-AF60-056E-E06DB53E632B}"/>
                </a:ext>
              </a:extLst>
            </p:cNvPr>
            <p:cNvCxnSpPr>
              <a:cxnSpLocks/>
            </p:cNvCxnSpPr>
            <p:nvPr/>
          </p:nvCxnSpPr>
          <p:spPr>
            <a:xfrm rot="8100000">
              <a:off x="2511419" y="3425140"/>
              <a:ext cx="482110" cy="0"/>
            </a:xfrm>
            <a:prstGeom prst="line">
              <a:avLst/>
            </a:prstGeom>
            <a:noFill/>
            <a:ln w="22225" cap="flat" cmpd="sng" algn="ctr">
              <a:solidFill>
                <a:srgbClr val="00003E"/>
              </a:solidFill>
              <a:prstDash val="solid"/>
              <a:miter lim="800000"/>
            </a:ln>
            <a:effectLst/>
          </p:spPr>
        </p:cxnSp>
      </p:grpSp>
      <p:grpSp>
        <p:nvGrpSpPr>
          <p:cNvPr id="137" name="グループ化 136">
            <a:extLst>
              <a:ext uri="{FF2B5EF4-FFF2-40B4-BE49-F238E27FC236}">
                <a16:creationId xmlns:a16="http://schemas.microsoft.com/office/drawing/2014/main" id="{317B7171-96B9-E01B-0306-7C041D092A62}"/>
              </a:ext>
            </a:extLst>
          </p:cNvPr>
          <p:cNvGrpSpPr/>
          <p:nvPr/>
        </p:nvGrpSpPr>
        <p:grpSpPr>
          <a:xfrm>
            <a:off x="966423" y="3235604"/>
            <a:ext cx="1980000" cy="2907215"/>
            <a:chOff x="966423" y="3235604"/>
            <a:chExt cx="1980000" cy="2907215"/>
          </a:xfrm>
        </p:grpSpPr>
        <p:grpSp>
          <p:nvGrpSpPr>
            <p:cNvPr id="138" name="グループ化 137">
              <a:extLst>
                <a:ext uri="{FF2B5EF4-FFF2-40B4-BE49-F238E27FC236}">
                  <a16:creationId xmlns:a16="http://schemas.microsoft.com/office/drawing/2014/main" id="{D5F6CFA2-1646-7AC0-E5EE-9E17CD88B52C}"/>
                </a:ext>
              </a:extLst>
            </p:cNvPr>
            <p:cNvGrpSpPr/>
            <p:nvPr/>
          </p:nvGrpSpPr>
          <p:grpSpPr>
            <a:xfrm>
              <a:off x="1245892" y="3235604"/>
              <a:ext cx="1424064" cy="2907215"/>
              <a:chOff x="3485768" y="3138088"/>
              <a:chExt cx="1424064" cy="2907215"/>
            </a:xfrm>
          </p:grpSpPr>
          <p:grpSp>
            <p:nvGrpSpPr>
              <p:cNvPr id="143" name="グループ化 142">
                <a:extLst>
                  <a:ext uri="{FF2B5EF4-FFF2-40B4-BE49-F238E27FC236}">
                    <a16:creationId xmlns:a16="http://schemas.microsoft.com/office/drawing/2014/main" id="{95B91704-0248-005A-11FC-F3B963B424BC}"/>
                  </a:ext>
                </a:extLst>
              </p:cNvPr>
              <p:cNvGrpSpPr/>
              <p:nvPr/>
            </p:nvGrpSpPr>
            <p:grpSpPr>
              <a:xfrm>
                <a:off x="3485768" y="3138088"/>
                <a:ext cx="1424064" cy="2907215"/>
                <a:chOff x="8953264" y="1581082"/>
                <a:chExt cx="1749841" cy="3572286"/>
              </a:xfrm>
            </p:grpSpPr>
            <p:pic>
              <p:nvPicPr>
                <p:cNvPr id="145" name="그림 3">
                  <a:extLst>
                    <a:ext uri="{FF2B5EF4-FFF2-40B4-BE49-F238E27FC236}">
                      <a16:creationId xmlns:a16="http://schemas.microsoft.com/office/drawing/2014/main" id="{0A3A6C39-AAB6-8419-787F-312C0D677BE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0036"/>
                <a:stretch/>
              </p:blipFill>
              <p:spPr>
                <a:xfrm>
                  <a:off x="8953264" y="1581082"/>
                  <a:ext cx="1749841" cy="3572286"/>
                </a:xfrm>
                <a:prstGeom prst="rect">
                  <a:avLst/>
                </a:prstGeom>
              </p:spPr>
            </p:pic>
            <p:pic>
              <p:nvPicPr>
                <p:cNvPr id="146" name="그림 4">
                  <a:extLst>
                    <a:ext uri="{FF2B5EF4-FFF2-40B4-BE49-F238E27FC236}">
                      <a16:creationId xmlns:a16="http://schemas.microsoft.com/office/drawing/2014/main" id="{438892C6-AB74-E863-50A0-9762AB5285E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5717"/>
                <a:stretch/>
              </p:blipFill>
              <p:spPr>
                <a:xfrm>
                  <a:off x="9003740" y="1766162"/>
                  <a:ext cx="1645201" cy="3387205"/>
                </a:xfrm>
                <a:prstGeom prst="rect">
                  <a:avLst/>
                </a:prstGeom>
              </p:spPr>
            </p:pic>
          </p:grpSp>
          <p:pic>
            <p:nvPicPr>
              <p:cNvPr id="144" name="図 143" descr="グラフィカル ユーザー インターフェイス, Web サイト&#10;&#10;自動的に生成された説明">
                <a:extLst>
                  <a:ext uri="{FF2B5EF4-FFF2-40B4-BE49-F238E27FC236}">
                    <a16:creationId xmlns:a16="http://schemas.microsoft.com/office/drawing/2014/main" id="{98444A04-C64F-52B8-822E-D34A28A3E41D}"/>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526400" y="3289260"/>
                <a:ext cx="1342800" cy="2311894"/>
              </a:xfrm>
              <a:prstGeom prst="rect">
                <a:avLst/>
              </a:prstGeom>
            </p:spPr>
          </p:pic>
        </p:grpSp>
        <p:grpSp>
          <p:nvGrpSpPr>
            <p:cNvPr id="139" name="グループ化 138">
              <a:extLst>
                <a:ext uri="{FF2B5EF4-FFF2-40B4-BE49-F238E27FC236}">
                  <a16:creationId xmlns:a16="http://schemas.microsoft.com/office/drawing/2014/main" id="{5B3F9D65-AD27-CFE8-A8D9-B67BB57DB8AB}"/>
                </a:ext>
              </a:extLst>
            </p:cNvPr>
            <p:cNvGrpSpPr/>
            <p:nvPr/>
          </p:nvGrpSpPr>
          <p:grpSpPr>
            <a:xfrm>
              <a:off x="966423" y="4319091"/>
              <a:ext cx="1980000" cy="1823727"/>
              <a:chOff x="3216868" y="4450072"/>
              <a:chExt cx="1980000" cy="1823727"/>
            </a:xfrm>
          </p:grpSpPr>
          <p:pic>
            <p:nvPicPr>
              <p:cNvPr id="140" name="図 139" descr="グラフィカル ユーザー インターフェイス, Web サイト&#10;&#10;自動的に生成された説明">
                <a:extLst>
                  <a:ext uri="{FF2B5EF4-FFF2-40B4-BE49-F238E27FC236}">
                    <a16:creationId xmlns:a16="http://schemas.microsoft.com/office/drawing/2014/main" id="{8818E7C7-95A7-F80D-0BC6-877E83E5DD27}"/>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3216868" y="4450072"/>
                <a:ext cx="1980000" cy="1823727"/>
              </a:xfrm>
              <a:prstGeom prst="rect">
                <a:avLst/>
              </a:prstGeom>
              <a:ln>
                <a:solidFill>
                  <a:srgbClr val="A9A9A9"/>
                </a:solidFill>
              </a:ln>
              <a:effectLst>
                <a:outerShdw blurRad="25400" dist="25400" dir="2700000" algn="ctr" rotWithShape="0">
                  <a:srgbClr val="A9A9A9">
                    <a:alpha val="40000"/>
                  </a:srgbClr>
                </a:outerShdw>
              </a:effectLst>
            </p:spPr>
          </p:pic>
          <p:sp>
            <p:nvSpPr>
              <p:cNvPr id="141" name="object 20">
                <a:extLst>
                  <a:ext uri="{FF2B5EF4-FFF2-40B4-BE49-F238E27FC236}">
                    <a16:creationId xmlns:a16="http://schemas.microsoft.com/office/drawing/2014/main" id="{80805E7B-421B-09A7-C8A5-11D5329CD0A1}"/>
                  </a:ext>
                </a:extLst>
              </p:cNvPr>
              <p:cNvSpPr/>
              <p:nvPr/>
            </p:nvSpPr>
            <p:spPr>
              <a:xfrm>
                <a:off x="3235223" y="4852692"/>
                <a:ext cx="720000" cy="720000"/>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rgbClr val="06C75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42" name="object 21">
                <a:extLst>
                  <a:ext uri="{FF2B5EF4-FFF2-40B4-BE49-F238E27FC236}">
                    <a16:creationId xmlns:a16="http://schemas.microsoft.com/office/drawing/2014/main" id="{B4F42DF5-81D9-E9B2-5BB5-3621B2FAC690}"/>
                  </a:ext>
                </a:extLst>
              </p:cNvPr>
              <p:cNvSpPr/>
              <p:nvPr/>
            </p:nvSpPr>
            <p:spPr>
              <a:xfrm>
                <a:off x="3955344" y="5986356"/>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38100" cap="rnd">
                <a:solidFill>
                  <a:srgbClr val="06C75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grpSp>
        <p:nvGrpSpPr>
          <p:cNvPr id="147" name="グループ化 146">
            <a:extLst>
              <a:ext uri="{FF2B5EF4-FFF2-40B4-BE49-F238E27FC236}">
                <a16:creationId xmlns:a16="http://schemas.microsoft.com/office/drawing/2014/main" id="{0F8C1F71-4BC5-DD8E-676C-8FA413245FBC}"/>
              </a:ext>
            </a:extLst>
          </p:cNvPr>
          <p:cNvGrpSpPr/>
          <p:nvPr/>
        </p:nvGrpSpPr>
        <p:grpSpPr>
          <a:xfrm>
            <a:off x="787924" y="2748799"/>
            <a:ext cx="2340000" cy="410326"/>
            <a:chOff x="787924" y="2748799"/>
            <a:chExt cx="2340000" cy="410326"/>
          </a:xfrm>
          <a:solidFill>
            <a:srgbClr val="06C755"/>
          </a:solidFill>
        </p:grpSpPr>
        <p:sp>
          <p:nvSpPr>
            <p:cNvPr id="148" name="角丸四角形 7">
              <a:extLst>
                <a:ext uri="{FF2B5EF4-FFF2-40B4-BE49-F238E27FC236}">
                  <a16:creationId xmlns:a16="http://schemas.microsoft.com/office/drawing/2014/main" id="{1BAF7E98-E8D5-5B53-16C3-B8107E465BA1}"/>
                </a:ext>
              </a:extLst>
            </p:cNvPr>
            <p:cNvSpPr/>
            <p:nvPr/>
          </p:nvSpPr>
          <p:spPr>
            <a:xfrm>
              <a:off x="787924" y="2748799"/>
              <a:ext cx="2340000" cy="342000"/>
            </a:xfrm>
            <a:prstGeom prst="roundRect">
              <a:avLst>
                <a:gd name="adj" fmla="val 50000"/>
              </a:avLst>
            </a:prstGeom>
            <a:grpFill/>
            <a:ln w="22225" cap="flat" cmpd="sng" algn="ctr">
              <a:solidFill>
                <a:srgbClr val="06C755"/>
              </a:solidFill>
              <a:prstDash val="solid"/>
              <a:miter lim="800000"/>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100" b="1" i="0" u="none" strike="noStrike" kern="0" cap="none" spc="0" normalizeH="0" baseline="0" noProof="0" dirty="0">
                  <a:ln>
                    <a:noFill/>
                  </a:ln>
                  <a:solidFill>
                    <a:srgbClr val="FFFFFF"/>
                  </a:solidFill>
                  <a:effectLst/>
                  <a:uLnTx/>
                  <a:uFillTx/>
                  <a:latin typeface="メイリオ"/>
                  <a:ea typeface="メイリオ"/>
                  <a:cs typeface="Arial"/>
                  <a:sym typeface="Arial"/>
                </a:rPr>
                <a:t>LINE NEWS</a:t>
              </a:r>
              <a:r>
                <a:rPr kumimoji="0" lang="ja-JP" altLang="en-US" sz="1100" b="1" i="0" u="none" strike="noStrike" kern="0" cap="none" spc="0" normalizeH="0" baseline="0" noProof="0">
                  <a:ln>
                    <a:noFill/>
                  </a:ln>
                  <a:solidFill>
                    <a:srgbClr val="FFFFFF"/>
                  </a:solidFill>
                  <a:effectLst/>
                  <a:uLnTx/>
                  <a:uFillTx/>
                  <a:latin typeface="メイリオ"/>
                  <a:ea typeface="メイリオ"/>
                  <a:cs typeface="Arial"/>
                  <a:sym typeface="Arial"/>
                </a:rPr>
                <a:t> 誘導枠</a:t>
              </a:r>
              <a:endParaRPr kumimoji="0" lang="en-US" altLang="ja-JP" sz="11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149" name="三角形 109">
              <a:extLst>
                <a:ext uri="{FF2B5EF4-FFF2-40B4-BE49-F238E27FC236}">
                  <a16:creationId xmlns:a16="http://schemas.microsoft.com/office/drawing/2014/main" id="{25C50844-3816-10A2-B061-14E9ECB8980E}"/>
                </a:ext>
              </a:extLst>
            </p:cNvPr>
            <p:cNvSpPr/>
            <p:nvPr/>
          </p:nvSpPr>
          <p:spPr>
            <a:xfrm rot="10800000">
              <a:off x="1910045" y="3076575"/>
              <a:ext cx="95758" cy="82550"/>
            </a:xfrm>
            <a:prstGeom prst="triangle">
              <a:avLst/>
            </a:prstGeom>
            <a:grpFill/>
            <a:ln w="12700" cap="rnd" cmpd="sng" algn="ctr">
              <a:solidFill>
                <a:srgbClr val="06C755"/>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150" name="グループ化 149">
            <a:extLst>
              <a:ext uri="{FF2B5EF4-FFF2-40B4-BE49-F238E27FC236}">
                <a16:creationId xmlns:a16="http://schemas.microsoft.com/office/drawing/2014/main" id="{F28512AB-1CD0-BBF0-BC7D-7D2D271388B6}"/>
              </a:ext>
            </a:extLst>
          </p:cNvPr>
          <p:cNvGrpSpPr/>
          <p:nvPr/>
        </p:nvGrpSpPr>
        <p:grpSpPr>
          <a:xfrm>
            <a:off x="3546068" y="3235603"/>
            <a:ext cx="2014501" cy="2907215"/>
            <a:chOff x="3546068" y="3235603"/>
            <a:chExt cx="2014501" cy="2907215"/>
          </a:xfrm>
        </p:grpSpPr>
        <p:grpSp>
          <p:nvGrpSpPr>
            <p:cNvPr id="151" name="グループ化 150">
              <a:extLst>
                <a:ext uri="{FF2B5EF4-FFF2-40B4-BE49-F238E27FC236}">
                  <a16:creationId xmlns:a16="http://schemas.microsoft.com/office/drawing/2014/main" id="{7FAF57BA-124D-D806-472B-A1DD076F922A}"/>
                </a:ext>
              </a:extLst>
            </p:cNvPr>
            <p:cNvGrpSpPr/>
            <p:nvPr/>
          </p:nvGrpSpPr>
          <p:grpSpPr>
            <a:xfrm>
              <a:off x="3842788" y="3235603"/>
              <a:ext cx="1424064" cy="2907215"/>
              <a:chOff x="1128089" y="3184329"/>
              <a:chExt cx="1749841" cy="3572286"/>
            </a:xfrm>
          </p:grpSpPr>
          <p:grpSp>
            <p:nvGrpSpPr>
              <p:cNvPr id="155" name="グループ化 154">
                <a:extLst>
                  <a:ext uri="{FF2B5EF4-FFF2-40B4-BE49-F238E27FC236}">
                    <a16:creationId xmlns:a16="http://schemas.microsoft.com/office/drawing/2014/main" id="{DF04E564-EC85-5723-CC46-B1114225BDA7}"/>
                  </a:ext>
                </a:extLst>
              </p:cNvPr>
              <p:cNvGrpSpPr/>
              <p:nvPr/>
            </p:nvGrpSpPr>
            <p:grpSpPr>
              <a:xfrm>
                <a:off x="1128089" y="3184329"/>
                <a:ext cx="1749841" cy="3572286"/>
                <a:chOff x="8953264" y="1581082"/>
                <a:chExt cx="1749841" cy="3572286"/>
              </a:xfrm>
            </p:grpSpPr>
            <p:pic>
              <p:nvPicPr>
                <p:cNvPr id="157" name="그림 3">
                  <a:extLst>
                    <a:ext uri="{FF2B5EF4-FFF2-40B4-BE49-F238E27FC236}">
                      <a16:creationId xmlns:a16="http://schemas.microsoft.com/office/drawing/2014/main" id="{64462652-89B7-77DF-8150-E9E23A34396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0036"/>
                <a:stretch/>
              </p:blipFill>
              <p:spPr>
                <a:xfrm>
                  <a:off x="8953264" y="1581082"/>
                  <a:ext cx="1749841" cy="3572286"/>
                </a:xfrm>
                <a:prstGeom prst="rect">
                  <a:avLst/>
                </a:prstGeom>
              </p:spPr>
            </p:pic>
            <p:pic>
              <p:nvPicPr>
                <p:cNvPr id="158" name="그림 4">
                  <a:extLst>
                    <a:ext uri="{FF2B5EF4-FFF2-40B4-BE49-F238E27FC236}">
                      <a16:creationId xmlns:a16="http://schemas.microsoft.com/office/drawing/2014/main" id="{1F7E143B-B61C-C4FC-15FC-40EE71FA3987}"/>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5717"/>
                <a:stretch/>
              </p:blipFill>
              <p:spPr>
                <a:xfrm>
                  <a:off x="9003740" y="1766162"/>
                  <a:ext cx="1645201" cy="3387205"/>
                </a:xfrm>
                <a:prstGeom prst="rect">
                  <a:avLst/>
                </a:prstGeom>
              </p:spPr>
            </p:pic>
          </p:grpSp>
          <p:pic>
            <p:nvPicPr>
              <p:cNvPr id="156" name="図 155" descr="グラフィカル ユーザー インターフェイス, Web サイト&#10;&#10;自動的に生成された説明">
                <a:extLst>
                  <a:ext uri="{FF2B5EF4-FFF2-40B4-BE49-F238E27FC236}">
                    <a16:creationId xmlns:a16="http://schemas.microsoft.com/office/drawing/2014/main" id="{D24E4532-3CA3-D9C2-D5F5-F96FFA544535}"/>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t="-4" b="9630"/>
              <a:stretch/>
            </p:blipFill>
            <p:spPr>
              <a:xfrm>
                <a:off x="1178608" y="3364352"/>
                <a:ext cx="1648801" cy="3392262"/>
              </a:xfrm>
              <a:prstGeom prst="rect">
                <a:avLst/>
              </a:prstGeom>
            </p:spPr>
          </p:pic>
        </p:grpSp>
        <p:grpSp>
          <p:nvGrpSpPr>
            <p:cNvPr id="152" name="グループ化 151">
              <a:extLst>
                <a:ext uri="{FF2B5EF4-FFF2-40B4-BE49-F238E27FC236}">
                  <a16:creationId xmlns:a16="http://schemas.microsoft.com/office/drawing/2014/main" id="{004E9B46-9D78-B2F1-4F42-2637FB1CC677}"/>
                </a:ext>
              </a:extLst>
            </p:cNvPr>
            <p:cNvGrpSpPr>
              <a:grpSpLocks noChangeAspect="1"/>
            </p:cNvGrpSpPr>
            <p:nvPr/>
          </p:nvGrpSpPr>
          <p:grpSpPr>
            <a:xfrm>
              <a:off x="3546068" y="4319090"/>
              <a:ext cx="2014501" cy="1806748"/>
              <a:chOff x="769475" y="3160976"/>
              <a:chExt cx="2014501" cy="1806748"/>
            </a:xfrm>
          </p:grpSpPr>
          <p:pic>
            <p:nvPicPr>
              <p:cNvPr id="153" name="図 152">
                <a:extLst>
                  <a:ext uri="{FF2B5EF4-FFF2-40B4-BE49-F238E27FC236}">
                    <a16:creationId xmlns:a16="http://schemas.microsoft.com/office/drawing/2014/main" id="{7E587545-E115-0BF9-8376-F3CB69586112}"/>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100" t="15558" r="1378" b="69756"/>
              <a:stretch/>
            </p:blipFill>
            <p:spPr>
              <a:xfrm>
                <a:off x="786725" y="3160976"/>
                <a:ext cx="1980000" cy="1789497"/>
              </a:xfrm>
              <a:prstGeom prst="rect">
                <a:avLst/>
              </a:prstGeom>
              <a:ln w="9525">
                <a:solidFill>
                  <a:srgbClr val="A9A9A9"/>
                </a:solidFill>
              </a:ln>
              <a:effectLst>
                <a:outerShdw blurRad="25400" dist="12700" dir="2700000" algn="tl" rotWithShape="0">
                  <a:srgbClr val="A9A9A9">
                    <a:alpha val="40000"/>
                  </a:srgbClr>
                </a:outerShdw>
              </a:effectLst>
            </p:spPr>
          </p:pic>
          <p:sp>
            <p:nvSpPr>
              <p:cNvPr id="154" name="object 20">
                <a:extLst>
                  <a:ext uri="{FF2B5EF4-FFF2-40B4-BE49-F238E27FC236}">
                    <a16:creationId xmlns:a16="http://schemas.microsoft.com/office/drawing/2014/main" id="{01AD9A4C-94BE-FBA8-139F-B6BC988F53D1}"/>
                  </a:ext>
                </a:extLst>
              </p:cNvPr>
              <p:cNvSpPr/>
              <p:nvPr/>
            </p:nvSpPr>
            <p:spPr>
              <a:xfrm>
                <a:off x="769475"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38100">
                <a:solidFill>
                  <a:srgbClr val="FF0033"/>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grpSp>
        <p:nvGrpSpPr>
          <p:cNvPr id="159" name="グループ化 158">
            <a:extLst>
              <a:ext uri="{FF2B5EF4-FFF2-40B4-BE49-F238E27FC236}">
                <a16:creationId xmlns:a16="http://schemas.microsoft.com/office/drawing/2014/main" id="{39F60A44-1114-B471-4EC2-CF8C6F9B2A21}"/>
              </a:ext>
            </a:extLst>
          </p:cNvPr>
          <p:cNvGrpSpPr/>
          <p:nvPr/>
        </p:nvGrpSpPr>
        <p:grpSpPr>
          <a:xfrm>
            <a:off x="3384820" y="2748799"/>
            <a:ext cx="2340000" cy="410326"/>
            <a:chOff x="787924" y="2748799"/>
            <a:chExt cx="2340000" cy="410326"/>
          </a:xfrm>
          <a:solidFill>
            <a:srgbClr val="FF0033"/>
          </a:solidFill>
        </p:grpSpPr>
        <p:sp>
          <p:nvSpPr>
            <p:cNvPr id="160" name="角丸四角形 7">
              <a:extLst>
                <a:ext uri="{FF2B5EF4-FFF2-40B4-BE49-F238E27FC236}">
                  <a16:creationId xmlns:a16="http://schemas.microsoft.com/office/drawing/2014/main" id="{B9BCA608-1693-CBD8-E830-C6EB6E7E5054}"/>
                </a:ext>
              </a:extLst>
            </p:cNvPr>
            <p:cNvSpPr/>
            <p:nvPr/>
          </p:nvSpPr>
          <p:spPr>
            <a:xfrm>
              <a:off x="787924" y="2748799"/>
              <a:ext cx="2340000" cy="342000"/>
            </a:xfrm>
            <a:prstGeom prst="roundRect">
              <a:avLst>
                <a:gd name="adj" fmla="val 50000"/>
              </a:avLst>
            </a:prstGeom>
            <a:grpFill/>
            <a:ln w="22225" cap="flat" cmpd="sng" algn="ctr">
              <a:solidFill>
                <a:srgbClr val="FF0033"/>
              </a:solidFill>
              <a:prstDash val="solid"/>
              <a:miter lim="800000"/>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100" b="1" i="0" u="none" strike="noStrike" kern="0" cap="none" spc="0" normalizeH="0" baseline="0" noProof="0" dirty="0">
                  <a:ln>
                    <a:noFill/>
                  </a:ln>
                  <a:solidFill>
                    <a:srgbClr val="FFFFFF"/>
                  </a:solidFill>
                  <a:effectLst/>
                  <a:uLnTx/>
                  <a:uFillTx/>
                  <a:latin typeface="メイリオ"/>
                  <a:ea typeface="メイリオ"/>
                  <a:cs typeface="Arial"/>
                  <a:sym typeface="Arial"/>
                </a:rPr>
                <a:t>Yahoo!</a:t>
              </a:r>
              <a:r>
                <a:rPr kumimoji="0" lang="ja-JP" altLang="en-US" sz="1100" b="1" i="0" u="none" strike="noStrike" kern="0" cap="none" spc="0" normalizeH="0" baseline="0" noProof="0" dirty="0">
                  <a:ln>
                    <a:noFill/>
                  </a:ln>
                  <a:solidFill>
                    <a:srgbClr val="FFFFFF"/>
                  </a:solidFill>
                  <a:effectLst/>
                  <a:uLnTx/>
                  <a:uFillTx/>
                  <a:latin typeface="メイリオ"/>
                  <a:ea typeface="メイリオ"/>
                  <a:cs typeface="Arial"/>
                  <a:sym typeface="Arial"/>
                </a:rPr>
                <a:t>ニュース 誘導枠</a:t>
              </a:r>
              <a:endParaRPr kumimoji="0" lang="en-US" altLang="ja-JP" sz="11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161" name="三角形 122">
              <a:extLst>
                <a:ext uri="{FF2B5EF4-FFF2-40B4-BE49-F238E27FC236}">
                  <a16:creationId xmlns:a16="http://schemas.microsoft.com/office/drawing/2014/main" id="{BEC28C87-819A-5144-5626-1AF3516CCE87}"/>
                </a:ext>
              </a:extLst>
            </p:cNvPr>
            <p:cNvSpPr/>
            <p:nvPr/>
          </p:nvSpPr>
          <p:spPr>
            <a:xfrm rot="10800000">
              <a:off x="1910045" y="3076575"/>
              <a:ext cx="95758" cy="82550"/>
            </a:xfrm>
            <a:prstGeom prst="triangle">
              <a:avLst/>
            </a:prstGeom>
            <a:grpFill/>
            <a:ln w="12700" cap="rnd" cmpd="sng" algn="ctr">
              <a:solidFill>
                <a:srgbClr val="FF0033"/>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162" name="グループ化 161">
            <a:extLst>
              <a:ext uri="{FF2B5EF4-FFF2-40B4-BE49-F238E27FC236}">
                <a16:creationId xmlns:a16="http://schemas.microsoft.com/office/drawing/2014/main" id="{264698E4-E93B-115E-65EB-8D6BBA36FEB4}"/>
              </a:ext>
            </a:extLst>
          </p:cNvPr>
          <p:cNvGrpSpPr/>
          <p:nvPr/>
        </p:nvGrpSpPr>
        <p:grpSpPr>
          <a:xfrm>
            <a:off x="9391179" y="3655696"/>
            <a:ext cx="1698422" cy="2619120"/>
            <a:chOff x="9391179" y="3655696"/>
            <a:chExt cx="1698422" cy="2619120"/>
          </a:xfrm>
        </p:grpSpPr>
        <p:pic>
          <p:nvPicPr>
            <p:cNvPr id="163" name="그림 3">
              <a:extLst>
                <a:ext uri="{FF2B5EF4-FFF2-40B4-BE49-F238E27FC236}">
                  <a16:creationId xmlns:a16="http://schemas.microsoft.com/office/drawing/2014/main" id="{045ABD66-E3DB-EBFC-4DDE-46A67A2F15B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32044"/>
            <a:stretch/>
          </p:blipFill>
          <p:spPr>
            <a:xfrm>
              <a:off x="9391179" y="3655696"/>
              <a:ext cx="1698422" cy="2619120"/>
            </a:xfrm>
            <a:prstGeom prst="rect">
              <a:avLst/>
            </a:prstGeom>
          </p:spPr>
        </p:pic>
        <p:grpSp>
          <p:nvGrpSpPr>
            <p:cNvPr id="164" name="グループ化 163">
              <a:extLst>
                <a:ext uri="{FF2B5EF4-FFF2-40B4-BE49-F238E27FC236}">
                  <a16:creationId xmlns:a16="http://schemas.microsoft.com/office/drawing/2014/main" id="{E71FB396-1FEB-FB9D-093A-78FC19750F45}"/>
                </a:ext>
              </a:extLst>
            </p:cNvPr>
            <p:cNvGrpSpPr/>
            <p:nvPr/>
          </p:nvGrpSpPr>
          <p:grpSpPr>
            <a:xfrm>
              <a:off x="9439390" y="3830426"/>
              <a:ext cx="1602000" cy="2444390"/>
              <a:chOff x="9439390" y="3830426"/>
              <a:chExt cx="1602000" cy="2444390"/>
            </a:xfrm>
          </p:grpSpPr>
          <p:sp>
            <p:nvSpPr>
              <p:cNvPr id="165" name="正方形/長方形 164">
                <a:extLst>
                  <a:ext uri="{FF2B5EF4-FFF2-40B4-BE49-F238E27FC236}">
                    <a16:creationId xmlns:a16="http://schemas.microsoft.com/office/drawing/2014/main" id="{D6E52F5A-7298-4B94-A7CF-4AFDE986E457}"/>
                  </a:ext>
                </a:extLst>
              </p:cNvPr>
              <p:cNvSpPr/>
              <p:nvPr/>
            </p:nvSpPr>
            <p:spPr>
              <a:xfrm>
                <a:off x="9439390" y="3830426"/>
                <a:ext cx="1602000" cy="242280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166" name="図 165">
                <a:extLst>
                  <a:ext uri="{FF2B5EF4-FFF2-40B4-BE49-F238E27FC236}">
                    <a16:creationId xmlns:a16="http://schemas.microsoft.com/office/drawing/2014/main" id="{755F1FCD-8DBB-B067-B598-86518CD48379}"/>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9439390" y="3830426"/>
                <a:ext cx="1602000" cy="2444390"/>
              </a:xfrm>
              <a:prstGeom prst="rect">
                <a:avLst/>
              </a:prstGeom>
            </p:spPr>
          </p:pic>
        </p:grpSp>
      </p:grpSp>
    </p:spTree>
    <p:extLst>
      <p:ext uri="{BB962C8B-B14F-4D97-AF65-F5344CB8AC3E}">
        <p14:creationId xmlns:p14="http://schemas.microsoft.com/office/powerpoint/2010/main" val="22389242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E0F1CFF-646E-39A7-052D-202C545D6929}"/>
              </a:ext>
            </a:extLst>
          </p:cNvPr>
          <p:cNvSpPr>
            <a:spLocks noGrp="1"/>
          </p:cNvSpPr>
          <p:nvPr>
            <p:ph type="body" sz="quarter" idx="10"/>
          </p:nvPr>
        </p:nvSpPr>
        <p:spPr/>
        <p:txBody>
          <a:bodyPr/>
          <a:lstStyle/>
          <a:p>
            <a:r>
              <a:rPr lang="ja-JP" altLang="en-US" dirty="0"/>
              <a:t>タイアップパッケージのプラン</a:t>
            </a:r>
          </a:p>
        </p:txBody>
      </p:sp>
      <p:sp>
        <p:nvSpPr>
          <p:cNvPr id="51" name="Google Shape;516;g8166c02554_2_0">
            <a:extLst>
              <a:ext uri="{FF2B5EF4-FFF2-40B4-BE49-F238E27FC236}">
                <a16:creationId xmlns:a16="http://schemas.microsoft.com/office/drawing/2014/main" id="{1DEF2844-EA11-C9D2-3FA7-0D3957AA62BC}"/>
              </a:ext>
            </a:extLst>
          </p:cNvPr>
          <p:cNvSpPr txBox="1"/>
          <p:nvPr/>
        </p:nvSpPr>
        <p:spPr>
          <a:xfrm>
            <a:off x="6548062" y="1949729"/>
            <a:ext cx="5040000" cy="4325087"/>
          </a:xfrm>
          <a:prstGeom prst="roundRect">
            <a:avLst>
              <a:gd name="adj" fmla="val 0"/>
            </a:avLst>
          </a:prstGeom>
          <a:solidFill>
            <a:srgbClr val="F2F2F5"/>
          </a:solidFill>
          <a:ln>
            <a:noFill/>
          </a:ln>
          <a:effectLst>
            <a:outerShdw blurRad="25400" dist="25400" dir="2700000" algn="tl" rotWithShape="0">
              <a:srgbClr val="00003E">
                <a:alpha val="40000"/>
              </a:srgbClr>
            </a:outerShdw>
          </a:effectLst>
        </p:spPr>
        <p:txBody>
          <a:bodyPr spcFirstLastPara="1" wrap="square" lIns="0" tIns="540000" rIns="0" bIns="0" anchor="t" anchorCtr="0">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800" b="1" i="0" u="none" strike="noStrike" kern="0" cap="none" spc="150" normalizeH="0" baseline="0" noProof="0" dirty="0">
                <a:ln>
                  <a:noFill/>
                </a:ln>
                <a:solidFill>
                  <a:srgbClr val="00003E"/>
                </a:solidFill>
                <a:effectLst/>
                <a:uLnTx/>
                <a:uFillTx/>
                <a:latin typeface="メイリオ" panose="020B0604030504040204" pitchFamily="50" charset="-128"/>
              </a:rPr>
              <a:t>商品利便性への</a:t>
            </a:r>
            <a:endParaRPr kumimoji="0" lang="en-US" altLang="ja-JP" sz="1800" b="1" i="0" u="none" strike="noStrike" kern="0" cap="none" spc="150" normalizeH="0" baseline="0" noProof="0" dirty="0">
              <a:ln>
                <a:noFill/>
              </a:ln>
              <a:solidFill>
                <a:srgbClr val="00003E"/>
              </a:solidFill>
              <a:effectLst/>
              <a:uLnTx/>
              <a:uFillTx/>
              <a:latin typeface="メイリオ" panose="020B0604030504040204" pitchFamily="50" charset="-128"/>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800" b="1" i="0" u="none" strike="noStrike" kern="0" cap="none" spc="150" normalizeH="0" baseline="0" noProof="0" dirty="0">
                <a:ln>
                  <a:noFill/>
                </a:ln>
                <a:solidFill>
                  <a:srgbClr val="00003E"/>
                </a:solidFill>
                <a:effectLst/>
                <a:uLnTx/>
                <a:uFillTx/>
                <a:latin typeface="メイリオ" panose="020B0604030504040204" pitchFamily="50" charset="-128"/>
              </a:rPr>
              <a:t>理解・関心を醸成したい</a:t>
            </a:r>
          </a:p>
        </p:txBody>
      </p:sp>
      <p:grpSp>
        <p:nvGrpSpPr>
          <p:cNvPr id="52" name="グループ化 51">
            <a:extLst>
              <a:ext uri="{FF2B5EF4-FFF2-40B4-BE49-F238E27FC236}">
                <a16:creationId xmlns:a16="http://schemas.microsoft.com/office/drawing/2014/main" id="{4CE1BACC-43D9-570F-A16A-F2ED92C749C1}"/>
              </a:ext>
            </a:extLst>
          </p:cNvPr>
          <p:cNvGrpSpPr/>
          <p:nvPr/>
        </p:nvGrpSpPr>
        <p:grpSpPr>
          <a:xfrm>
            <a:off x="7459130" y="1727800"/>
            <a:ext cx="3217864" cy="564262"/>
            <a:chOff x="7459130" y="1821143"/>
            <a:chExt cx="3217864" cy="564262"/>
          </a:xfrm>
        </p:grpSpPr>
        <p:sp>
          <p:nvSpPr>
            <p:cNvPr id="53" name="フリーフォーム 22">
              <a:extLst>
                <a:ext uri="{FF2B5EF4-FFF2-40B4-BE49-F238E27FC236}">
                  <a16:creationId xmlns:a16="http://schemas.microsoft.com/office/drawing/2014/main" id="{4463A512-1852-5E74-458E-9DE2478ED271}"/>
                </a:ext>
              </a:extLst>
            </p:cNvPr>
            <p:cNvSpPr/>
            <p:nvPr/>
          </p:nvSpPr>
          <p:spPr>
            <a:xfrm>
              <a:off x="7459130" y="1821143"/>
              <a:ext cx="3217864" cy="564262"/>
            </a:xfrm>
            <a:custGeom>
              <a:avLst/>
              <a:gdLst>
                <a:gd name="connsiteX0" fmla="*/ 171000 w 2340000"/>
                <a:gd name="connsiteY0" fmla="*/ 0 h 410326"/>
                <a:gd name="connsiteX1" fmla="*/ 2169000 w 2340000"/>
                <a:gd name="connsiteY1" fmla="*/ 0 h 410326"/>
                <a:gd name="connsiteX2" fmla="*/ 2340000 w 2340000"/>
                <a:gd name="connsiteY2" fmla="*/ 171000 h 410326"/>
                <a:gd name="connsiteX3" fmla="*/ 2169000 w 2340000"/>
                <a:gd name="connsiteY3" fmla="*/ 342000 h 410326"/>
                <a:gd name="connsiteX4" fmla="*/ 1209629 w 2340000"/>
                <a:gd name="connsiteY4" fmla="*/ 342000 h 410326"/>
                <a:gd name="connsiteX5" fmla="*/ 1170000 w 2340000"/>
                <a:gd name="connsiteY5" fmla="*/ 410326 h 410326"/>
                <a:gd name="connsiteX6" fmla="*/ 1130371 w 2340000"/>
                <a:gd name="connsiteY6" fmla="*/ 342000 h 410326"/>
                <a:gd name="connsiteX7" fmla="*/ 171000 w 2340000"/>
                <a:gd name="connsiteY7" fmla="*/ 342000 h 410326"/>
                <a:gd name="connsiteX8" fmla="*/ 0 w 2340000"/>
                <a:gd name="connsiteY8" fmla="*/ 171000 h 410326"/>
                <a:gd name="connsiteX9" fmla="*/ 171000 w 234000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0000" h="410326">
                  <a:moveTo>
                    <a:pt x="171000" y="0"/>
                  </a:moveTo>
                  <a:lnTo>
                    <a:pt x="2169000" y="0"/>
                  </a:lnTo>
                  <a:cubicBezTo>
                    <a:pt x="2263441" y="0"/>
                    <a:pt x="2340000" y="76559"/>
                    <a:pt x="2340000" y="171000"/>
                  </a:cubicBezTo>
                  <a:cubicBezTo>
                    <a:pt x="2340000" y="265441"/>
                    <a:pt x="2263441" y="342000"/>
                    <a:pt x="2169000" y="342000"/>
                  </a:cubicBezTo>
                  <a:lnTo>
                    <a:pt x="1209629" y="342000"/>
                  </a:lnTo>
                  <a:lnTo>
                    <a:pt x="1170000" y="410326"/>
                  </a:lnTo>
                  <a:lnTo>
                    <a:pt x="1130371"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00003E"/>
              </a:solidFill>
              <a:prstDash val="solid"/>
              <a:round/>
            </a:ln>
            <a:effectLst/>
          </p:spPr>
          <p:txBody>
            <a:bodyPr wrap="square" lIns="576000" tIns="0" rIns="0" bIns="54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ja-JP" altLang="en-US" sz="1400" b="1" i="0" u="none" strike="noStrike" kern="0" cap="none" spc="0" normalizeH="0" baseline="0" noProof="0">
                  <a:ln>
                    <a:noFill/>
                  </a:ln>
                  <a:solidFill>
                    <a:srgbClr val="00003E"/>
                  </a:solidFill>
                  <a:effectLst/>
                  <a:uLnTx/>
                  <a:uFillTx/>
                  <a:latin typeface="メイリオ"/>
                  <a:ea typeface="メイリオ"/>
                  <a:cs typeface="Arial"/>
                  <a:sym typeface="Arial"/>
                </a:rPr>
                <a:t>コンテンツ版</a:t>
              </a:r>
              <a:endParaRPr kumimoji="0" lang="en-US" altLang="ja-JP" sz="1400" b="1" i="0" u="none" strike="noStrike" kern="0" cap="none" spc="0" normalizeH="0" baseline="0" noProof="0" dirty="0">
                <a:ln>
                  <a:noFill/>
                </a:ln>
                <a:solidFill>
                  <a:srgbClr val="00003E"/>
                </a:solidFill>
                <a:effectLst/>
                <a:uLnTx/>
                <a:uFillTx/>
                <a:latin typeface="メイリオ"/>
                <a:ea typeface="メイリオ"/>
                <a:cs typeface="Arial"/>
                <a:sym typeface="Arial"/>
              </a:endParaRPr>
            </a:p>
          </p:txBody>
        </p:sp>
        <p:sp>
          <p:nvSpPr>
            <p:cNvPr id="54" name="角丸四角形 7">
              <a:extLst>
                <a:ext uri="{FF2B5EF4-FFF2-40B4-BE49-F238E27FC236}">
                  <a16:creationId xmlns:a16="http://schemas.microsoft.com/office/drawing/2014/main" id="{FAED0CC2-7B59-FBC0-FFC6-9A26D068F4FF}"/>
                </a:ext>
              </a:extLst>
            </p:cNvPr>
            <p:cNvSpPr/>
            <p:nvPr/>
          </p:nvSpPr>
          <p:spPr>
            <a:xfrm>
              <a:off x="7526557" y="1880595"/>
              <a:ext cx="1039618" cy="351490"/>
            </a:xfrm>
            <a:prstGeom prst="roundRect">
              <a:avLst>
                <a:gd name="adj" fmla="val 50000"/>
              </a:avLst>
            </a:prstGeom>
            <a:solidFill>
              <a:srgbClr val="00003E"/>
            </a:solidFill>
            <a:ln w="22225" cap="flat" cmpd="sng" algn="ctr">
              <a:solidFill>
                <a:srgbClr val="00003E"/>
              </a:solidFill>
              <a:prstDash val="solid"/>
              <a:miter lim="800000"/>
            </a:ln>
            <a:effectLst/>
          </p:spPr>
          <p:txBody>
            <a:bodyPr lIns="108000" tIns="36000" rIns="0" bIns="0" rtlCol="0" anchor="ctr"/>
            <a:lstStyle/>
            <a:p>
              <a:pPr marL="0" marR="0" lvl="0" indent="0" defTabSz="914400" eaLnBrk="1" fontAlgn="auto" latinLnBrk="0" hangingPunct="1">
                <a:lnSpc>
                  <a:spcPct val="100000"/>
                </a:lnSpc>
                <a:spcBef>
                  <a:spcPts val="0"/>
                </a:spcBef>
                <a:spcAft>
                  <a:spcPts val="0"/>
                </a:spcAft>
                <a:buClr>
                  <a:srgbClr val="000000"/>
                </a:buClr>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Arial"/>
                  <a:sym typeface="Arial"/>
                </a:rPr>
                <a:t>プラン</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55" name="円/楕円 25">
              <a:extLst>
                <a:ext uri="{FF2B5EF4-FFF2-40B4-BE49-F238E27FC236}">
                  <a16:creationId xmlns:a16="http://schemas.microsoft.com/office/drawing/2014/main" id="{51C65378-F77A-6239-8D68-E64016CB10BF}"/>
                </a:ext>
              </a:extLst>
            </p:cNvPr>
            <p:cNvSpPr>
              <a:spLocks noChangeAspect="1"/>
            </p:cNvSpPr>
            <p:nvPr/>
          </p:nvSpPr>
          <p:spPr>
            <a:xfrm>
              <a:off x="8214685" y="1880595"/>
              <a:ext cx="351490" cy="351490"/>
            </a:xfrm>
            <a:prstGeom prst="ellipse">
              <a:avLst/>
            </a:prstGeom>
            <a:solidFill>
              <a:srgbClr val="FFFFFF"/>
            </a:solidFill>
            <a:ln w="22225" cap="flat" cmpd="sng" algn="ctr">
              <a:solidFill>
                <a:srgbClr val="00003E"/>
              </a:solidFill>
              <a:prstDash val="solid"/>
              <a:miter lim="800000"/>
            </a:ln>
            <a:effectLst/>
          </p:spPr>
          <p:txBody>
            <a:bodyPr bIns="5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3E"/>
                  </a:solidFill>
                  <a:effectLst/>
                  <a:uLnTx/>
                  <a:uFillTx/>
                  <a:latin typeface="Segoe UI" panose="020B0502040204020203" pitchFamily="34" charset="0"/>
                  <a:ea typeface="メイリオ"/>
                  <a:cs typeface="Segoe UI" panose="020B0502040204020203" pitchFamily="34" charset="0"/>
                </a:rPr>
                <a:t>2</a:t>
              </a:r>
              <a:endParaRPr kumimoji="0" lang="ja-JP" altLang="en-US" sz="1400" b="1" i="0" u="none" strike="noStrike" kern="0" cap="none" spc="0" normalizeH="0" baseline="0" noProof="0">
                <a:ln>
                  <a:noFill/>
                </a:ln>
                <a:solidFill>
                  <a:srgbClr val="00003E"/>
                </a:solidFill>
                <a:effectLst/>
                <a:uLnTx/>
                <a:uFillTx/>
                <a:latin typeface="Segoe UI" panose="020B0502040204020203" pitchFamily="34" charset="0"/>
                <a:ea typeface="メイリオ"/>
                <a:cs typeface="Segoe UI" panose="020B0502040204020203" pitchFamily="34" charset="0"/>
              </a:endParaRPr>
            </a:p>
          </p:txBody>
        </p:sp>
      </p:grpSp>
      <p:sp>
        <p:nvSpPr>
          <p:cNvPr id="56" name="テキスト プレースホルダー 2">
            <a:extLst>
              <a:ext uri="{FF2B5EF4-FFF2-40B4-BE49-F238E27FC236}">
                <a16:creationId xmlns:a16="http://schemas.microsoft.com/office/drawing/2014/main" id="{096C7E31-10F2-7829-2F7B-47365EEF76D8}"/>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プロモーション目的に合わせて選択いただけるプランを</a:t>
            </a:r>
            <a:r>
              <a:rPr kumimoji="1" lang="en-US" altLang="ja-JP"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2</a:t>
            </a: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種類ご用意しています。</a:t>
            </a:r>
          </a:p>
        </p:txBody>
      </p:sp>
      <p:sp>
        <p:nvSpPr>
          <p:cNvPr id="57" name="Google Shape;516;g8166c02554_2_0">
            <a:extLst>
              <a:ext uri="{FF2B5EF4-FFF2-40B4-BE49-F238E27FC236}">
                <a16:creationId xmlns:a16="http://schemas.microsoft.com/office/drawing/2014/main" id="{C6736D9C-3F57-DD62-7666-4280DEA515C6}"/>
              </a:ext>
            </a:extLst>
          </p:cNvPr>
          <p:cNvSpPr txBox="1"/>
          <p:nvPr/>
        </p:nvSpPr>
        <p:spPr>
          <a:xfrm>
            <a:off x="603938" y="1949729"/>
            <a:ext cx="5040000" cy="4325087"/>
          </a:xfrm>
          <a:prstGeom prst="roundRect">
            <a:avLst>
              <a:gd name="adj" fmla="val 0"/>
            </a:avLst>
          </a:prstGeom>
          <a:solidFill>
            <a:srgbClr val="F2F2F5"/>
          </a:solidFill>
          <a:ln>
            <a:noFill/>
          </a:ln>
          <a:effectLst>
            <a:outerShdw blurRad="25400" dist="25400" dir="2700000" algn="tl" rotWithShape="0">
              <a:srgbClr val="00003E">
                <a:alpha val="40000"/>
              </a:srgbClr>
            </a:outerShdw>
          </a:effectLst>
        </p:spPr>
        <p:txBody>
          <a:bodyPr spcFirstLastPara="1" wrap="square" lIns="0" tIns="540000" rIns="0" bIns="0" anchor="t" anchorCtr="0">
            <a:no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800" b="1" i="0" u="none" strike="noStrike" kern="0" cap="none" spc="150" normalizeH="0" baseline="0" noProof="0" dirty="0">
                <a:ln>
                  <a:noFill/>
                </a:ln>
                <a:solidFill>
                  <a:srgbClr val="00003E"/>
                </a:solidFill>
                <a:effectLst/>
                <a:uLnTx/>
                <a:uFillTx/>
                <a:latin typeface="メイリオ" panose="020B0604030504040204" pitchFamily="50" charset="-128"/>
              </a:rPr>
              <a:t>リリース</a:t>
            </a:r>
            <a:r>
              <a:rPr kumimoji="0" lang="ja-JP" altLang="en-US" sz="1800" b="1" i="0" u="none" strike="noStrike" kern="0" cap="none" spc="150" normalizeH="0" baseline="0" noProof="0">
                <a:ln>
                  <a:noFill/>
                </a:ln>
                <a:solidFill>
                  <a:srgbClr val="00003E"/>
                </a:solidFill>
                <a:effectLst/>
                <a:uLnTx/>
                <a:uFillTx/>
                <a:latin typeface="メイリオ" panose="020B0604030504040204" pitchFamily="50" charset="-128"/>
              </a:rPr>
              <a:t>情報の</a:t>
            </a:r>
            <a:endParaRPr kumimoji="0" lang="en-US" altLang="ja-JP" sz="1800" b="1" i="0" u="none" strike="noStrike" kern="0" cap="none" spc="150" normalizeH="0" baseline="0" noProof="0" dirty="0">
              <a:ln>
                <a:noFill/>
              </a:ln>
              <a:solidFill>
                <a:srgbClr val="00003E"/>
              </a:solidFill>
              <a:effectLst/>
              <a:uLnTx/>
              <a:uFillTx/>
              <a:latin typeface="メイリオ" panose="020B0604030504040204" pitchFamily="50" charset="-128"/>
            </a:endParaRPr>
          </a:p>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800" b="1" i="0" u="none" strike="noStrike" kern="0" cap="none" spc="150" normalizeH="0" baseline="0" noProof="0">
                <a:ln>
                  <a:noFill/>
                </a:ln>
                <a:solidFill>
                  <a:srgbClr val="00003E"/>
                </a:solidFill>
                <a:effectLst/>
                <a:uLnTx/>
                <a:uFillTx/>
                <a:latin typeface="メイリオ" panose="020B0604030504040204" pitchFamily="50" charset="-128"/>
              </a:rPr>
              <a:t>認知を瞬発的に獲得したい</a:t>
            </a:r>
            <a:endParaRPr kumimoji="0" lang="ja-JP" altLang="en-US" sz="1800" b="1" i="0" u="none" strike="noStrike" kern="0" cap="none" spc="150" normalizeH="0" baseline="0" noProof="0" dirty="0">
              <a:ln>
                <a:noFill/>
              </a:ln>
              <a:solidFill>
                <a:srgbClr val="00003E"/>
              </a:solidFill>
              <a:effectLst/>
              <a:uLnTx/>
              <a:uFillTx/>
              <a:latin typeface="メイリオ" panose="020B0604030504040204" pitchFamily="50" charset="-128"/>
            </a:endParaRPr>
          </a:p>
        </p:txBody>
      </p:sp>
      <p:sp>
        <p:nvSpPr>
          <p:cNvPr id="58" name="正方形/長方形 57">
            <a:extLst>
              <a:ext uri="{FF2B5EF4-FFF2-40B4-BE49-F238E27FC236}">
                <a16:creationId xmlns:a16="http://schemas.microsoft.com/office/drawing/2014/main" id="{F11AA493-E3D1-3291-691D-0F5CDC11CEC4}"/>
              </a:ext>
            </a:extLst>
          </p:cNvPr>
          <p:cNvSpPr/>
          <p:nvPr/>
        </p:nvSpPr>
        <p:spPr>
          <a:xfrm>
            <a:off x="603938" y="4463791"/>
            <a:ext cx="5040000" cy="1104148"/>
          </a:xfrm>
          <a:prstGeom prst="rect">
            <a:avLst/>
          </a:prstGeom>
          <a:noFill/>
          <a:ln w="12700" cap="flat" cmpd="sng" algn="ctr">
            <a:noFill/>
            <a:prstDash val="solid"/>
            <a:miter lim="800000"/>
          </a:ln>
          <a:effectLst/>
        </p:spPr>
        <p:txBody>
          <a:bodyPr wrap="square" lIns="864000" tIns="0" rIns="432000" bIns="0" rtlCol="0" anchor="t">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情報感度の高いユーザーを起点に、自社や商品の話題を世の中</a:t>
            </a:r>
            <a:r>
              <a:rPr kumimoji="0" lang="ja-JP" altLang="en-US" sz="1400" b="0" i="0" u="none" strike="noStrike" kern="0" cap="none" spc="0" normalizeH="0" baseline="0" noProof="0">
                <a:ln>
                  <a:noFill/>
                </a:ln>
                <a:solidFill>
                  <a:srgbClr val="000000">
                    <a:lumMod val="95000"/>
                    <a:lumOff val="5000"/>
                  </a:srgbClr>
                </a:solidFill>
                <a:effectLst/>
                <a:uLnTx/>
                <a:uFillTx/>
                <a:latin typeface="Meiryo" panose="020B0604030504040204" pitchFamily="34" charset="-128"/>
                <a:ea typeface="メイリオ"/>
                <a:cs typeface="+mn-cs"/>
              </a:rPr>
              <a:t>に広げたい</a:t>
            </a:r>
            <a:endParaRPr kumimoji="0" lang="en-US" altLang="ja-JP"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000000">
                    <a:lumMod val="95000"/>
                    <a:lumOff val="5000"/>
                  </a:srgbClr>
                </a:solidFill>
                <a:effectLst/>
                <a:uLnTx/>
                <a:uFillTx/>
                <a:latin typeface="Meiryo" panose="020B0604030504040204" pitchFamily="34" charset="-128"/>
                <a:ea typeface="メイリオ"/>
                <a:cs typeface="+mn-cs"/>
              </a:rPr>
              <a:t>最新情報を、鮮度高く告知したい</a:t>
            </a:r>
            <a:endParaRPr kumimoji="0" lang="ja-JP" altLang="en-US"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endParaRPr>
          </a:p>
        </p:txBody>
      </p:sp>
      <p:grpSp>
        <p:nvGrpSpPr>
          <p:cNvPr id="59" name="グループ化 58">
            <a:extLst>
              <a:ext uri="{FF2B5EF4-FFF2-40B4-BE49-F238E27FC236}">
                <a16:creationId xmlns:a16="http://schemas.microsoft.com/office/drawing/2014/main" id="{5B4A0724-0034-06CC-4048-11C331957B8B}"/>
              </a:ext>
            </a:extLst>
          </p:cNvPr>
          <p:cNvGrpSpPr/>
          <p:nvPr/>
        </p:nvGrpSpPr>
        <p:grpSpPr>
          <a:xfrm>
            <a:off x="1515006" y="1727800"/>
            <a:ext cx="3217864" cy="564262"/>
            <a:chOff x="1515006" y="1821143"/>
            <a:chExt cx="3217864" cy="564262"/>
          </a:xfrm>
        </p:grpSpPr>
        <p:sp>
          <p:nvSpPr>
            <p:cNvPr id="60" name="フリーフォーム 12">
              <a:extLst>
                <a:ext uri="{FF2B5EF4-FFF2-40B4-BE49-F238E27FC236}">
                  <a16:creationId xmlns:a16="http://schemas.microsoft.com/office/drawing/2014/main" id="{D3D1D376-62E7-5289-A7DC-552133C6AA7D}"/>
                </a:ext>
              </a:extLst>
            </p:cNvPr>
            <p:cNvSpPr/>
            <p:nvPr/>
          </p:nvSpPr>
          <p:spPr>
            <a:xfrm>
              <a:off x="1515006" y="1821143"/>
              <a:ext cx="3217864" cy="564262"/>
            </a:xfrm>
            <a:custGeom>
              <a:avLst/>
              <a:gdLst>
                <a:gd name="connsiteX0" fmla="*/ 171000 w 2340000"/>
                <a:gd name="connsiteY0" fmla="*/ 0 h 410326"/>
                <a:gd name="connsiteX1" fmla="*/ 2169000 w 2340000"/>
                <a:gd name="connsiteY1" fmla="*/ 0 h 410326"/>
                <a:gd name="connsiteX2" fmla="*/ 2340000 w 2340000"/>
                <a:gd name="connsiteY2" fmla="*/ 171000 h 410326"/>
                <a:gd name="connsiteX3" fmla="*/ 2169000 w 2340000"/>
                <a:gd name="connsiteY3" fmla="*/ 342000 h 410326"/>
                <a:gd name="connsiteX4" fmla="*/ 1209629 w 2340000"/>
                <a:gd name="connsiteY4" fmla="*/ 342000 h 410326"/>
                <a:gd name="connsiteX5" fmla="*/ 1170000 w 2340000"/>
                <a:gd name="connsiteY5" fmla="*/ 410326 h 410326"/>
                <a:gd name="connsiteX6" fmla="*/ 1130371 w 2340000"/>
                <a:gd name="connsiteY6" fmla="*/ 342000 h 410326"/>
                <a:gd name="connsiteX7" fmla="*/ 171000 w 2340000"/>
                <a:gd name="connsiteY7" fmla="*/ 342000 h 410326"/>
                <a:gd name="connsiteX8" fmla="*/ 0 w 2340000"/>
                <a:gd name="connsiteY8" fmla="*/ 171000 h 410326"/>
                <a:gd name="connsiteX9" fmla="*/ 171000 w 234000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40000" h="410326">
                  <a:moveTo>
                    <a:pt x="171000" y="0"/>
                  </a:moveTo>
                  <a:lnTo>
                    <a:pt x="2169000" y="0"/>
                  </a:lnTo>
                  <a:cubicBezTo>
                    <a:pt x="2263441" y="0"/>
                    <a:pt x="2340000" y="76559"/>
                    <a:pt x="2340000" y="171000"/>
                  </a:cubicBezTo>
                  <a:cubicBezTo>
                    <a:pt x="2340000" y="265441"/>
                    <a:pt x="2263441" y="342000"/>
                    <a:pt x="2169000" y="342000"/>
                  </a:cubicBezTo>
                  <a:lnTo>
                    <a:pt x="1209629" y="342000"/>
                  </a:lnTo>
                  <a:lnTo>
                    <a:pt x="1170000" y="410326"/>
                  </a:lnTo>
                  <a:lnTo>
                    <a:pt x="1130371"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00003E"/>
              </a:solidFill>
              <a:prstDash val="solid"/>
              <a:round/>
            </a:ln>
            <a:effectLst/>
          </p:spPr>
          <p:txBody>
            <a:bodyPr wrap="square" lIns="576000" tIns="0" rIns="0" bIns="54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ja-JP" altLang="en-US" sz="1400" b="1" i="0" u="none" strike="noStrike" kern="0" cap="none" spc="0" normalizeH="0" baseline="0" noProof="0">
                  <a:ln>
                    <a:noFill/>
                  </a:ln>
                  <a:solidFill>
                    <a:srgbClr val="00003E"/>
                  </a:solidFill>
                  <a:effectLst/>
                  <a:uLnTx/>
                  <a:uFillTx/>
                  <a:latin typeface="メイリオ"/>
                  <a:ea typeface="メイリオ"/>
                  <a:cs typeface="Arial"/>
                  <a:sym typeface="Arial"/>
                </a:rPr>
                <a:t>ダイジェスト版</a:t>
              </a:r>
              <a:endParaRPr kumimoji="0" lang="en-US" altLang="ja-JP" sz="1400" b="1" i="0" u="none" strike="noStrike" kern="0" cap="none" spc="0" normalizeH="0" baseline="0" noProof="0" dirty="0">
                <a:ln>
                  <a:noFill/>
                </a:ln>
                <a:solidFill>
                  <a:srgbClr val="00003E"/>
                </a:solidFill>
                <a:effectLst/>
                <a:uLnTx/>
                <a:uFillTx/>
                <a:latin typeface="メイリオ"/>
                <a:ea typeface="メイリオ"/>
                <a:cs typeface="Arial"/>
                <a:sym typeface="Arial"/>
              </a:endParaRPr>
            </a:p>
          </p:txBody>
        </p:sp>
        <p:sp>
          <p:nvSpPr>
            <p:cNvPr id="61" name="角丸四角形 7">
              <a:extLst>
                <a:ext uri="{FF2B5EF4-FFF2-40B4-BE49-F238E27FC236}">
                  <a16:creationId xmlns:a16="http://schemas.microsoft.com/office/drawing/2014/main" id="{B2FEA652-08C4-CC1B-2CC8-03D40D11BE20}"/>
                </a:ext>
              </a:extLst>
            </p:cNvPr>
            <p:cNvSpPr/>
            <p:nvPr/>
          </p:nvSpPr>
          <p:spPr>
            <a:xfrm>
              <a:off x="1581543" y="1880595"/>
              <a:ext cx="1039618" cy="351490"/>
            </a:xfrm>
            <a:prstGeom prst="roundRect">
              <a:avLst>
                <a:gd name="adj" fmla="val 50000"/>
              </a:avLst>
            </a:prstGeom>
            <a:solidFill>
              <a:srgbClr val="00003E"/>
            </a:solidFill>
            <a:ln w="22225" cap="flat" cmpd="sng" algn="ctr">
              <a:solidFill>
                <a:srgbClr val="00003E"/>
              </a:solidFill>
              <a:prstDash val="solid"/>
              <a:miter lim="800000"/>
            </a:ln>
            <a:effectLst/>
          </p:spPr>
          <p:txBody>
            <a:bodyPr lIns="108000" tIns="36000" rIns="0" bIns="0" rtlCol="0" anchor="ctr"/>
            <a:lstStyle/>
            <a:p>
              <a:pPr marL="0" marR="0" lvl="0" indent="0" defTabSz="914400" eaLnBrk="1" fontAlgn="auto" latinLnBrk="0" hangingPunct="1">
                <a:lnSpc>
                  <a:spcPct val="100000"/>
                </a:lnSpc>
                <a:spcBef>
                  <a:spcPts val="0"/>
                </a:spcBef>
                <a:spcAft>
                  <a:spcPts val="0"/>
                </a:spcAft>
                <a:buClr>
                  <a:srgbClr val="000000"/>
                </a:buClr>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Arial"/>
                  <a:sym typeface="Arial"/>
                </a:rPr>
                <a:t>プラン</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62" name="円/楕円 20">
              <a:extLst>
                <a:ext uri="{FF2B5EF4-FFF2-40B4-BE49-F238E27FC236}">
                  <a16:creationId xmlns:a16="http://schemas.microsoft.com/office/drawing/2014/main" id="{AE039BB4-9B7A-D34D-D28D-F6D670550E4F}"/>
                </a:ext>
              </a:extLst>
            </p:cNvPr>
            <p:cNvSpPr>
              <a:spLocks noChangeAspect="1"/>
            </p:cNvSpPr>
            <p:nvPr/>
          </p:nvSpPr>
          <p:spPr>
            <a:xfrm>
              <a:off x="2269671" y="1880595"/>
              <a:ext cx="351490" cy="351490"/>
            </a:xfrm>
            <a:prstGeom prst="ellipse">
              <a:avLst/>
            </a:prstGeom>
            <a:solidFill>
              <a:srgbClr val="FFFFFF"/>
            </a:solidFill>
            <a:ln w="22225" cap="flat" cmpd="sng" algn="ctr">
              <a:solidFill>
                <a:srgbClr val="00003E"/>
              </a:solidFill>
              <a:prstDash val="solid"/>
              <a:miter lim="800000"/>
            </a:ln>
            <a:effectLst/>
          </p:spPr>
          <p:txBody>
            <a:bodyPr bIns="5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3E"/>
                  </a:solidFill>
                  <a:effectLst/>
                  <a:uLnTx/>
                  <a:uFillTx/>
                  <a:latin typeface="Segoe UI" panose="020B0502040204020203" pitchFamily="34" charset="0"/>
                  <a:ea typeface="メイリオ"/>
                  <a:cs typeface="Segoe UI" panose="020B0502040204020203" pitchFamily="34" charset="0"/>
                </a:rPr>
                <a:t>1</a:t>
              </a:r>
              <a:endParaRPr kumimoji="0" lang="ja-JP" altLang="en-US" sz="1400" b="1" i="0" u="none" strike="noStrike" kern="0" cap="none" spc="0" normalizeH="0" baseline="0" noProof="0">
                <a:ln>
                  <a:noFill/>
                </a:ln>
                <a:solidFill>
                  <a:srgbClr val="00003E"/>
                </a:solidFill>
                <a:effectLst/>
                <a:uLnTx/>
                <a:uFillTx/>
                <a:latin typeface="Segoe UI" panose="020B0502040204020203" pitchFamily="34" charset="0"/>
                <a:ea typeface="メイリオ"/>
                <a:cs typeface="Segoe UI" panose="020B0502040204020203" pitchFamily="34" charset="0"/>
              </a:endParaRPr>
            </a:p>
          </p:txBody>
        </p:sp>
      </p:grpSp>
      <p:sp>
        <p:nvSpPr>
          <p:cNvPr id="63" name="正方形/長方形 62">
            <a:extLst>
              <a:ext uri="{FF2B5EF4-FFF2-40B4-BE49-F238E27FC236}">
                <a16:creationId xmlns:a16="http://schemas.microsoft.com/office/drawing/2014/main" id="{2D3A4D13-C6AA-FCF0-1EAA-51EC957FAF66}"/>
              </a:ext>
            </a:extLst>
          </p:cNvPr>
          <p:cNvSpPr/>
          <p:nvPr/>
        </p:nvSpPr>
        <p:spPr>
          <a:xfrm>
            <a:off x="6548062" y="4463791"/>
            <a:ext cx="5040000" cy="1664302"/>
          </a:xfrm>
          <a:prstGeom prst="rect">
            <a:avLst/>
          </a:prstGeom>
          <a:noFill/>
          <a:ln w="12700" cap="flat" cmpd="sng" algn="ctr">
            <a:noFill/>
            <a:prstDash val="solid"/>
            <a:miter lim="800000"/>
          </a:ln>
          <a:effectLst/>
        </p:spPr>
        <p:txBody>
          <a:bodyPr wrap="square" lIns="864000" tIns="0" rIns="432000" bIns="0" rtlCol="0" anchor="t">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商品・サービスの利便性を客観的に伝え、</a:t>
            </a:r>
            <a:endParaRPr kumimoji="0" lang="en-US" altLang="ja-JP"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マインドシェアを上げたい</a:t>
            </a: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リテラシーが求められる商品の情報を分かり</a:t>
            </a:r>
            <a:endParaRPr kumimoji="0" lang="en-US" altLang="ja-JP"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やすく解説し初心者層を囲い込みたい</a:t>
            </a:r>
          </a:p>
          <a:p>
            <a:pPr marL="0" marR="0" lvl="0" indent="0" defTabSz="914400" eaLnBrk="1" fontAlgn="auto" latinLnBrk="0" hangingPunct="1">
              <a:lnSpc>
                <a:spcPct val="13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endParaRPr>
          </a:p>
        </p:txBody>
      </p:sp>
      <p:pic>
        <p:nvPicPr>
          <p:cNvPr id="64" name="図 63">
            <a:extLst>
              <a:ext uri="{FF2B5EF4-FFF2-40B4-BE49-F238E27FC236}">
                <a16:creationId xmlns:a16="http://schemas.microsoft.com/office/drawing/2014/main" id="{83E539CA-79B3-C068-9614-B9DFCF400738}"/>
              </a:ext>
            </a:extLst>
          </p:cNvPr>
          <p:cNvPicPr>
            <a:picLocks noChangeAspect="1"/>
          </p:cNvPicPr>
          <p:nvPr/>
        </p:nvPicPr>
        <p:blipFill>
          <a:blip r:embed="rId3"/>
          <a:srcRect/>
          <a:stretch/>
        </p:blipFill>
        <p:spPr>
          <a:xfrm>
            <a:off x="6999781" y="4465651"/>
            <a:ext cx="288000" cy="288000"/>
          </a:xfrm>
          <a:prstGeom prst="rect">
            <a:avLst/>
          </a:prstGeom>
        </p:spPr>
      </p:pic>
      <p:pic>
        <p:nvPicPr>
          <p:cNvPr id="65" name="図 64">
            <a:extLst>
              <a:ext uri="{FF2B5EF4-FFF2-40B4-BE49-F238E27FC236}">
                <a16:creationId xmlns:a16="http://schemas.microsoft.com/office/drawing/2014/main" id="{BBB2B904-398C-4D2E-5D14-311DF5CBF2CF}"/>
              </a:ext>
            </a:extLst>
          </p:cNvPr>
          <p:cNvPicPr>
            <a:picLocks noChangeAspect="1"/>
          </p:cNvPicPr>
          <p:nvPr/>
        </p:nvPicPr>
        <p:blipFill>
          <a:blip r:embed="rId3"/>
          <a:srcRect/>
          <a:stretch/>
        </p:blipFill>
        <p:spPr>
          <a:xfrm>
            <a:off x="6999781" y="5268325"/>
            <a:ext cx="288000" cy="288000"/>
          </a:xfrm>
          <a:prstGeom prst="rect">
            <a:avLst/>
          </a:prstGeom>
        </p:spPr>
      </p:pic>
      <p:grpSp>
        <p:nvGrpSpPr>
          <p:cNvPr id="66" name="グループ化 65">
            <a:extLst>
              <a:ext uri="{FF2B5EF4-FFF2-40B4-BE49-F238E27FC236}">
                <a16:creationId xmlns:a16="http://schemas.microsoft.com/office/drawing/2014/main" id="{77229D2D-D92B-2F02-DC16-6888E3C84127}"/>
              </a:ext>
            </a:extLst>
          </p:cNvPr>
          <p:cNvGrpSpPr>
            <a:grpSpLocks noChangeAspect="1"/>
          </p:cNvGrpSpPr>
          <p:nvPr/>
        </p:nvGrpSpPr>
        <p:grpSpPr>
          <a:xfrm>
            <a:off x="8618062" y="3356761"/>
            <a:ext cx="900000" cy="900000"/>
            <a:chOff x="8331100" y="3082239"/>
            <a:chExt cx="1102035" cy="1102035"/>
          </a:xfrm>
        </p:grpSpPr>
        <p:sp>
          <p:nvSpPr>
            <p:cNvPr id="67" name="円/楕円 4">
              <a:extLst>
                <a:ext uri="{FF2B5EF4-FFF2-40B4-BE49-F238E27FC236}">
                  <a16:creationId xmlns:a16="http://schemas.microsoft.com/office/drawing/2014/main" id="{EAFAFAE1-98AD-0637-E20D-61FAD810CD19}"/>
                </a:ext>
              </a:extLst>
            </p:cNvPr>
            <p:cNvSpPr/>
            <p:nvPr/>
          </p:nvSpPr>
          <p:spPr>
            <a:xfrm>
              <a:off x="8331100" y="3082239"/>
              <a:ext cx="1102035" cy="110203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68" name="図 67">
              <a:extLst>
                <a:ext uri="{FF2B5EF4-FFF2-40B4-BE49-F238E27FC236}">
                  <a16:creationId xmlns:a16="http://schemas.microsoft.com/office/drawing/2014/main" id="{8BA2438A-1E82-D4BA-612F-94E7CA93E6EB}"/>
                </a:ext>
              </a:extLst>
            </p:cNvPr>
            <p:cNvPicPr>
              <a:picLocks noChangeAspect="1"/>
            </p:cNvPicPr>
            <p:nvPr/>
          </p:nvPicPr>
          <p:blipFill>
            <a:blip r:embed="rId4"/>
            <a:stretch>
              <a:fillRect/>
            </a:stretch>
          </p:blipFill>
          <p:spPr>
            <a:xfrm>
              <a:off x="8638108" y="3361756"/>
              <a:ext cx="463304" cy="529490"/>
            </a:xfrm>
            <a:prstGeom prst="rect">
              <a:avLst/>
            </a:prstGeom>
          </p:spPr>
        </p:pic>
      </p:grpSp>
      <p:grpSp>
        <p:nvGrpSpPr>
          <p:cNvPr id="69" name="グループ化 68">
            <a:extLst>
              <a:ext uri="{FF2B5EF4-FFF2-40B4-BE49-F238E27FC236}">
                <a16:creationId xmlns:a16="http://schemas.microsoft.com/office/drawing/2014/main" id="{84A7700F-43E0-91A2-0FF3-9146A0E3DD1E}"/>
              </a:ext>
            </a:extLst>
          </p:cNvPr>
          <p:cNvGrpSpPr>
            <a:grpSpLocks noChangeAspect="1"/>
          </p:cNvGrpSpPr>
          <p:nvPr/>
        </p:nvGrpSpPr>
        <p:grpSpPr>
          <a:xfrm>
            <a:off x="2673938" y="3356761"/>
            <a:ext cx="900000" cy="900000"/>
            <a:chOff x="2698921" y="3082239"/>
            <a:chExt cx="1102035" cy="1102035"/>
          </a:xfrm>
        </p:grpSpPr>
        <p:sp>
          <p:nvSpPr>
            <p:cNvPr id="70" name="円/楕円 9">
              <a:extLst>
                <a:ext uri="{FF2B5EF4-FFF2-40B4-BE49-F238E27FC236}">
                  <a16:creationId xmlns:a16="http://schemas.microsoft.com/office/drawing/2014/main" id="{1CFFB2FC-A312-A6D6-BEA5-C35C3705DF6C}"/>
                </a:ext>
              </a:extLst>
            </p:cNvPr>
            <p:cNvSpPr/>
            <p:nvPr/>
          </p:nvSpPr>
          <p:spPr>
            <a:xfrm>
              <a:off x="2698921" y="3082239"/>
              <a:ext cx="1102035" cy="1102035"/>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71" name="図 70">
              <a:extLst>
                <a:ext uri="{FF2B5EF4-FFF2-40B4-BE49-F238E27FC236}">
                  <a16:creationId xmlns:a16="http://schemas.microsoft.com/office/drawing/2014/main" id="{0ED03BC8-2767-1DA4-1852-570B0C5197A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939015" y="3437455"/>
              <a:ext cx="572419" cy="416720"/>
            </a:xfrm>
            <a:prstGeom prst="rect">
              <a:avLst/>
            </a:prstGeom>
          </p:spPr>
        </p:pic>
      </p:grpSp>
      <p:pic>
        <p:nvPicPr>
          <p:cNvPr id="72" name="図 71">
            <a:extLst>
              <a:ext uri="{FF2B5EF4-FFF2-40B4-BE49-F238E27FC236}">
                <a16:creationId xmlns:a16="http://schemas.microsoft.com/office/drawing/2014/main" id="{10D71D32-775A-DF4F-72CD-4E09320251C8}"/>
              </a:ext>
            </a:extLst>
          </p:cNvPr>
          <p:cNvPicPr>
            <a:picLocks noChangeAspect="1"/>
          </p:cNvPicPr>
          <p:nvPr/>
        </p:nvPicPr>
        <p:blipFill>
          <a:blip r:embed="rId3"/>
          <a:srcRect/>
          <a:stretch/>
        </p:blipFill>
        <p:spPr>
          <a:xfrm>
            <a:off x="1056180" y="5268325"/>
            <a:ext cx="288000" cy="288000"/>
          </a:xfrm>
          <a:prstGeom prst="rect">
            <a:avLst/>
          </a:prstGeom>
        </p:spPr>
      </p:pic>
      <p:pic>
        <p:nvPicPr>
          <p:cNvPr id="73" name="図 72">
            <a:extLst>
              <a:ext uri="{FF2B5EF4-FFF2-40B4-BE49-F238E27FC236}">
                <a16:creationId xmlns:a16="http://schemas.microsoft.com/office/drawing/2014/main" id="{052AE585-BC74-42CD-033E-BB3223FEA138}"/>
              </a:ext>
            </a:extLst>
          </p:cNvPr>
          <p:cNvPicPr>
            <a:picLocks noChangeAspect="1"/>
          </p:cNvPicPr>
          <p:nvPr/>
        </p:nvPicPr>
        <p:blipFill>
          <a:blip r:embed="rId3"/>
          <a:stretch>
            <a:fillRect/>
          </a:stretch>
        </p:blipFill>
        <p:spPr>
          <a:xfrm>
            <a:off x="1056180" y="4462051"/>
            <a:ext cx="291600" cy="291600"/>
          </a:xfrm>
          <a:prstGeom prst="rect">
            <a:avLst/>
          </a:prstGeom>
        </p:spPr>
      </p:pic>
    </p:spTree>
    <p:extLst>
      <p:ext uri="{BB962C8B-B14F-4D97-AF65-F5344CB8AC3E}">
        <p14:creationId xmlns:p14="http://schemas.microsoft.com/office/powerpoint/2010/main" val="26464040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67B90BE-7C21-B417-54F9-722F62388FDA}"/>
              </a:ext>
            </a:extLst>
          </p:cNvPr>
          <p:cNvSpPr>
            <a:spLocks noGrp="1"/>
          </p:cNvSpPr>
          <p:nvPr>
            <p:ph type="body" sz="quarter" idx="10"/>
          </p:nvPr>
        </p:nvSpPr>
        <p:spPr/>
        <p:txBody>
          <a:bodyPr/>
          <a:lstStyle/>
          <a:p>
            <a:r>
              <a:rPr lang="ja-JP" altLang="en-US" dirty="0"/>
              <a:t>　　　　　</a:t>
            </a:r>
            <a:r>
              <a:rPr lang="en-US" altLang="ja-JP" dirty="0"/>
              <a:t> </a:t>
            </a:r>
            <a:r>
              <a:rPr lang="ja-JP" altLang="en-US" dirty="0"/>
              <a:t>ダイジェスト版　概要</a:t>
            </a:r>
            <a:endParaRPr lang="en-US" altLang="ja-JP" dirty="0"/>
          </a:p>
        </p:txBody>
      </p:sp>
      <p:sp>
        <p:nvSpPr>
          <p:cNvPr id="146" name="正方形/長方形 145">
            <a:extLst>
              <a:ext uri="{FF2B5EF4-FFF2-40B4-BE49-F238E27FC236}">
                <a16:creationId xmlns:a16="http://schemas.microsoft.com/office/drawing/2014/main" id="{5F9DDE79-8605-2130-5754-5D4C1B1BAF6F}"/>
              </a:ext>
            </a:extLst>
          </p:cNvPr>
          <p:cNvSpPr/>
          <p:nvPr/>
        </p:nvSpPr>
        <p:spPr>
          <a:xfrm>
            <a:off x="596132" y="1859462"/>
            <a:ext cx="2561596" cy="4414338"/>
          </a:xfrm>
          <a:prstGeom prst="rect">
            <a:avLst/>
          </a:prstGeom>
          <a:solidFill>
            <a:srgbClr val="FFFFFF"/>
          </a:solidFill>
          <a:ln w="6350" cap="flat" cmpd="sng" algn="ctr">
            <a:solidFill>
              <a:srgbClr val="00003E"/>
            </a:solidFill>
            <a:prstDash val="solid"/>
            <a:miter lim="800000"/>
          </a:ln>
          <a:effectLst>
            <a:outerShdw blurRad="25400" dist="25400" dir="2700000" algn="tl" rotWithShape="0">
              <a:srgbClr val="00003E">
                <a:alpha val="40000"/>
              </a:srgbClr>
            </a:outerShdw>
          </a:effectLst>
        </p:spPr>
        <p:txBody>
          <a:bodyPr lIns="216000" tIns="720000" rIns="216000" bIns="0" rtlCol="0" anchor="t"/>
          <a:lstStyle/>
          <a:p>
            <a:pPr marL="0" marR="0" lvl="0" indent="0" algn="just" defTabSz="361950" eaLnBrk="1" fontAlgn="auto" latinLnBrk="0" hangingPunct="1">
              <a:lnSpc>
                <a:spcPct val="12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LINE</a:t>
            </a:r>
            <a:r>
              <a:rPr kumimoji="0" lang="ja-JP" altLang="en-US" sz="12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 </a:t>
            </a:r>
            <a:r>
              <a:rPr kumimoji="0" lang="en-US" altLang="ja-JP" sz="12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NEWS</a:t>
            </a:r>
            <a:r>
              <a:rPr kumimoji="0" lang="ja-JP" altLang="en-US" sz="12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 </a:t>
            </a:r>
            <a:r>
              <a:rPr kumimoji="0" lang="en-US" altLang="ja-JP" sz="12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DIGEST Spot</a:t>
            </a:r>
            <a:r>
              <a:rPr kumimoji="0" lang="ja-JP" altLang="en-US" sz="12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とトピックス</a:t>
            </a:r>
            <a:r>
              <a:rPr kumimoji="0" lang="en-US" altLang="ja-JP" sz="12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PR</a:t>
            </a:r>
            <a:r>
              <a:rPr kumimoji="0" lang="ja-JP" altLang="en-US" sz="12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の、ともに</a:t>
            </a:r>
            <a:r>
              <a:rPr kumimoji="0" lang="en-US" altLang="ja-JP" sz="12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1</a:t>
            </a:r>
            <a:r>
              <a:rPr kumimoji="0" lang="ja-JP" altLang="en-US" sz="12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日集中掲載商品をセット化することで、</a:t>
            </a:r>
            <a:r>
              <a:rPr kumimoji="0" lang="ja-JP" altLang="en-US" sz="1200" b="1" i="0" u="none" strike="noStrike" kern="0" cap="none" spc="0" normalizeH="0" baseline="0" noProof="0">
                <a:ln>
                  <a:noFill/>
                </a:ln>
                <a:solidFill>
                  <a:srgbClr val="F77911"/>
                </a:solidFill>
                <a:effectLst/>
                <a:uLnTx/>
                <a:uFillTx/>
                <a:latin typeface="Meiryo" panose="020B0604030504040204" pitchFamily="34" charset="-128"/>
                <a:ea typeface="メイリオ"/>
                <a:cs typeface="+mn-cs"/>
              </a:rPr>
              <a:t>強大な単日ニュースユーザーカバレッジ</a:t>
            </a:r>
            <a:endParaRPr kumimoji="0" lang="en-US" altLang="ja-JP" sz="1200" b="1" i="0" u="none" strike="noStrike" kern="0" cap="none" spc="0" normalizeH="0" baseline="0" noProof="0" dirty="0">
              <a:ln>
                <a:noFill/>
              </a:ln>
              <a:solidFill>
                <a:srgbClr val="F77911"/>
              </a:solidFill>
              <a:effectLst/>
              <a:uLnTx/>
              <a:uFillTx/>
              <a:latin typeface="Meiryo" panose="020B0604030504040204" pitchFamily="34" charset="-128"/>
              <a:ea typeface="メイリオ"/>
              <a:cs typeface="+mn-cs"/>
            </a:endParaRPr>
          </a:p>
        </p:txBody>
      </p:sp>
      <p:sp>
        <p:nvSpPr>
          <p:cNvPr id="147" name="テキスト ボックス 146">
            <a:extLst>
              <a:ext uri="{FF2B5EF4-FFF2-40B4-BE49-F238E27FC236}">
                <a16:creationId xmlns:a16="http://schemas.microsoft.com/office/drawing/2014/main" id="{74B6AA31-4F7A-B719-C3BE-26276F3DA67C}"/>
              </a:ext>
            </a:extLst>
          </p:cNvPr>
          <p:cNvSpPr txBox="1"/>
          <p:nvPr/>
        </p:nvSpPr>
        <p:spPr>
          <a:xfrm>
            <a:off x="3361931" y="2598860"/>
            <a:ext cx="5341383" cy="1715861"/>
          </a:xfrm>
          <a:prstGeom prst="rect">
            <a:avLst/>
          </a:prstGeom>
          <a:solidFill>
            <a:srgbClr val="F2FCF6"/>
          </a:solidFill>
          <a:ln w="22225">
            <a:solidFill>
              <a:srgbClr val="06C755"/>
            </a:solidFill>
          </a:ln>
          <a:effectLst/>
        </p:spPr>
        <p:txBody>
          <a:bodyPr wrap="square" rtlCol="0">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545454"/>
              </a:solidFill>
              <a:effectLst/>
              <a:uLnTx/>
              <a:uFillTx/>
              <a:latin typeface="メイリオ" panose="020B0604030504040204" pitchFamily="50" charset="-128"/>
            </a:endParaRPr>
          </a:p>
        </p:txBody>
      </p:sp>
      <p:sp>
        <p:nvSpPr>
          <p:cNvPr id="148" name="テキスト プレースホルダー 2">
            <a:extLst>
              <a:ext uri="{FF2B5EF4-FFF2-40B4-BE49-F238E27FC236}">
                <a16:creationId xmlns:a16="http://schemas.microsoft.com/office/drawing/2014/main" id="{316EA6F2-2FE7-DB96-CEA9-A58EBA3684D3}"/>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最新ニュースを端的に伝えることができる</a:t>
            </a:r>
            <a:r>
              <a:rPr kumimoji="1" lang="en-US" altLang="ja-JP" sz="1400" b="1" i="0" u="none" strike="noStrike" kern="1200" cap="none" spc="0" normalizeH="0" baseline="0" noProof="0">
                <a:ln>
                  <a:noFill/>
                </a:ln>
                <a:solidFill>
                  <a:srgbClr val="06C755"/>
                </a:solidFill>
                <a:effectLst/>
                <a:uLnTx/>
                <a:uFillTx/>
                <a:latin typeface="Meiryo" panose="020B0604030504040204" pitchFamily="34" charset="-128"/>
                <a:ea typeface="Meiryo" panose="020B0604030504040204" pitchFamily="34" charset="-128"/>
                <a:cs typeface="+mn-cs"/>
              </a:rPr>
              <a:t>LINE NEWS</a:t>
            </a:r>
            <a:r>
              <a:rPr kumimoji="1" lang="ja-JP" altLang="en-US" sz="1400" b="1" i="0" u="none" strike="noStrike" kern="1200" cap="none" spc="0" normalizeH="0" baseline="0" noProof="0">
                <a:ln>
                  <a:noFill/>
                </a:ln>
                <a:solidFill>
                  <a:srgbClr val="06C755"/>
                </a:solidFill>
                <a:effectLst/>
                <a:uLnTx/>
                <a:uFillTx/>
                <a:latin typeface="Meiryo" panose="020B0604030504040204" pitchFamily="34" charset="-128"/>
                <a:ea typeface="Meiryo" panose="020B0604030504040204" pitchFamily="34" charset="-128"/>
                <a:cs typeface="+mn-cs"/>
              </a:rPr>
              <a:t> </a:t>
            </a:r>
            <a:r>
              <a:rPr kumimoji="1" lang="en-US" altLang="ja-JP" sz="1400" b="1" i="0" u="none" strike="noStrike" kern="1200" cap="none" spc="0" normalizeH="0" baseline="0" noProof="0">
                <a:ln>
                  <a:noFill/>
                </a:ln>
                <a:solidFill>
                  <a:srgbClr val="06C755"/>
                </a:solidFill>
                <a:effectLst/>
                <a:uLnTx/>
                <a:uFillTx/>
                <a:latin typeface="Meiryo" panose="020B0604030504040204" pitchFamily="34" charset="-128"/>
                <a:ea typeface="Meiryo" panose="020B0604030504040204" pitchFamily="34" charset="-128"/>
                <a:cs typeface="+mn-cs"/>
              </a:rPr>
              <a:t>DIGEST Spot</a:t>
            </a:r>
            <a:r>
              <a:rPr kumimoji="1" lang="ja-JP" altLang="en-US" sz="1400" b="1"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を起点</a:t>
            </a: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としたプランです。</a:t>
            </a:r>
            <a:endParaRPr kumimoji="1" lang="en-US" altLang="ja-JP"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ニュース記事に体裁を馴染ませた形で、鮮度高く、多くのユーザーに情報を伝えることができます。</a:t>
            </a:r>
            <a:endParaRPr kumimoji="1" lang="en-US" altLang="ja-JP"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grpSp>
        <p:nvGrpSpPr>
          <p:cNvPr id="149" name="グループ化 148">
            <a:extLst>
              <a:ext uri="{FF2B5EF4-FFF2-40B4-BE49-F238E27FC236}">
                <a16:creationId xmlns:a16="http://schemas.microsoft.com/office/drawing/2014/main" id="{7B0B6612-F4E4-D2C4-C5E9-82F13B898A30}"/>
              </a:ext>
            </a:extLst>
          </p:cNvPr>
          <p:cNvGrpSpPr/>
          <p:nvPr/>
        </p:nvGrpSpPr>
        <p:grpSpPr>
          <a:xfrm>
            <a:off x="5467686" y="3205843"/>
            <a:ext cx="936154" cy="631340"/>
            <a:chOff x="2876677" y="3337699"/>
            <a:chExt cx="936154" cy="631340"/>
          </a:xfrm>
        </p:grpSpPr>
        <p:grpSp>
          <p:nvGrpSpPr>
            <p:cNvPr id="150" name="グループ化 149">
              <a:extLst>
                <a:ext uri="{FF2B5EF4-FFF2-40B4-BE49-F238E27FC236}">
                  <a16:creationId xmlns:a16="http://schemas.microsoft.com/office/drawing/2014/main" id="{D7EA2B5C-37D9-7E3A-E7D2-CF2023E72C1B}"/>
                </a:ext>
              </a:extLst>
            </p:cNvPr>
            <p:cNvGrpSpPr>
              <a:grpSpLocks noChangeAspect="1"/>
            </p:cNvGrpSpPr>
            <p:nvPr/>
          </p:nvGrpSpPr>
          <p:grpSpPr>
            <a:xfrm>
              <a:off x="3236755" y="3337699"/>
              <a:ext cx="203219" cy="186604"/>
              <a:chOff x="3817938" y="3325813"/>
              <a:chExt cx="252412" cy="231775"/>
            </a:xfrm>
          </p:grpSpPr>
          <p:sp>
            <p:nvSpPr>
              <p:cNvPr id="152" name="AutoShape 8">
                <a:extLst>
                  <a:ext uri="{FF2B5EF4-FFF2-40B4-BE49-F238E27FC236}">
                    <a16:creationId xmlns:a16="http://schemas.microsoft.com/office/drawing/2014/main" id="{5EE20D36-7B56-AB43-38BF-E78311AD9F33}"/>
                  </a:ext>
                </a:extLst>
              </p:cNvPr>
              <p:cNvSpPr>
                <a:spLocks noChangeAspect="1" noChangeArrowheads="1" noTextEdit="1"/>
              </p:cNvSpPr>
              <p:nvPr/>
            </p:nvSpPr>
            <p:spPr bwMode="auto">
              <a:xfrm>
                <a:off x="3817938" y="3333750"/>
                <a:ext cx="252412" cy="2095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53" name="Freeform 11">
                <a:extLst>
                  <a:ext uri="{FF2B5EF4-FFF2-40B4-BE49-F238E27FC236}">
                    <a16:creationId xmlns:a16="http://schemas.microsoft.com/office/drawing/2014/main" id="{05EA66D2-800B-4185-1359-A7B93D804C51}"/>
                  </a:ext>
                </a:extLst>
              </p:cNvPr>
              <p:cNvSpPr>
                <a:spLocks/>
              </p:cNvSpPr>
              <p:nvPr/>
            </p:nvSpPr>
            <p:spPr bwMode="auto">
              <a:xfrm>
                <a:off x="3894931" y="3325813"/>
                <a:ext cx="114300" cy="231775"/>
              </a:xfrm>
              <a:custGeom>
                <a:avLst/>
                <a:gdLst>
                  <a:gd name="T0" fmla="*/ 0 w 69"/>
                  <a:gd name="T1" fmla="*/ 0 h 138"/>
                  <a:gd name="T2" fmla="*/ 0 w 69"/>
                  <a:gd name="T3" fmla="*/ 0 h 138"/>
                  <a:gd name="T4" fmla="*/ 0 w 69"/>
                  <a:gd name="T5" fmla="*/ 138 h 138"/>
                  <a:gd name="T6" fmla="*/ 69 w 69"/>
                  <a:gd name="T7" fmla="*/ 69 h 138"/>
                  <a:gd name="T8" fmla="*/ 0 w 69"/>
                  <a:gd name="T9" fmla="*/ 0 h 138"/>
                </a:gdLst>
                <a:ahLst/>
                <a:cxnLst>
                  <a:cxn ang="0">
                    <a:pos x="T0" y="T1"/>
                  </a:cxn>
                  <a:cxn ang="0">
                    <a:pos x="T2" y="T3"/>
                  </a:cxn>
                  <a:cxn ang="0">
                    <a:pos x="T4" y="T5"/>
                  </a:cxn>
                  <a:cxn ang="0">
                    <a:pos x="T6" y="T7"/>
                  </a:cxn>
                  <a:cxn ang="0">
                    <a:pos x="T8" y="T9"/>
                  </a:cxn>
                </a:cxnLst>
                <a:rect l="0" t="0" r="r" b="b"/>
                <a:pathLst>
                  <a:path w="69" h="138">
                    <a:moveTo>
                      <a:pt x="0" y="0"/>
                    </a:moveTo>
                    <a:lnTo>
                      <a:pt x="0" y="0"/>
                    </a:lnTo>
                    <a:lnTo>
                      <a:pt x="0" y="138"/>
                    </a:lnTo>
                    <a:lnTo>
                      <a:pt x="69" y="69"/>
                    </a:lnTo>
                    <a:lnTo>
                      <a:pt x="0" y="0"/>
                    </a:lnTo>
                    <a:close/>
                  </a:path>
                </a:pathLst>
              </a:custGeom>
              <a:solidFill>
                <a:srgbClr val="06C75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151" name="テキスト ボックス 150">
              <a:extLst>
                <a:ext uri="{FF2B5EF4-FFF2-40B4-BE49-F238E27FC236}">
                  <a16:creationId xmlns:a16="http://schemas.microsoft.com/office/drawing/2014/main" id="{E402A734-D427-0380-8E57-F92E479C583E}"/>
                </a:ext>
              </a:extLst>
            </p:cNvPr>
            <p:cNvSpPr txBox="1"/>
            <p:nvPr/>
          </p:nvSpPr>
          <p:spPr>
            <a:xfrm>
              <a:off x="2876677" y="3596629"/>
              <a:ext cx="936154" cy="372410"/>
            </a:xfrm>
            <a:prstGeom prst="rect">
              <a:avLst/>
            </a:prstGeom>
            <a:noFill/>
          </p:spPr>
          <p:txBody>
            <a:bodyPr wrap="none" lIns="0" tIns="0" rIns="0" bIns="0" rtlCol="0">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6C755"/>
                  </a:solidFill>
                  <a:effectLst/>
                  <a:uLnTx/>
                  <a:uFillTx/>
                  <a:latin typeface="Meiryo" panose="020B0604030504040204" pitchFamily="34" charset="-128"/>
                </a:rPr>
                <a:t>LINE NEWS</a:t>
              </a:r>
              <a:r>
                <a:rPr kumimoji="0" lang="ja-JP" altLang="en-US"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rPr>
                <a:t>内</a:t>
              </a:r>
              <a:endParaRPr kumimoji="0" lang="en-US" altLang="ja-JP"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rPr>
                <a:t>タイアップへ</a:t>
              </a:r>
            </a:p>
          </p:txBody>
        </p:sp>
      </p:grpSp>
      <p:sp>
        <p:nvSpPr>
          <p:cNvPr id="154" name="山形 66">
            <a:extLst>
              <a:ext uri="{FF2B5EF4-FFF2-40B4-BE49-F238E27FC236}">
                <a16:creationId xmlns:a16="http://schemas.microsoft.com/office/drawing/2014/main" id="{8FDE2C6C-6DA4-B4E7-B283-74A6AA98C9FD}"/>
              </a:ext>
            </a:extLst>
          </p:cNvPr>
          <p:cNvSpPr/>
          <p:nvPr/>
        </p:nvSpPr>
        <p:spPr>
          <a:xfrm>
            <a:off x="6079279" y="1860690"/>
            <a:ext cx="2808000" cy="466218"/>
          </a:xfrm>
          <a:prstGeom prst="chevron">
            <a:avLst>
              <a:gd name="adj" fmla="val 35986"/>
            </a:avLst>
          </a:prstGeom>
          <a:solidFill>
            <a:srgbClr val="D5D5D5"/>
          </a:solidFill>
          <a:ln w="6350" cap="flat" cmpd="sng" algn="ctr">
            <a:noFill/>
            <a:prstDash val="solid"/>
            <a:miter lim="800000"/>
          </a:ln>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200" normalizeH="0" baseline="0" noProof="0">
                <a:ln>
                  <a:noFill/>
                </a:ln>
                <a:solidFill>
                  <a:srgbClr val="000000">
                    <a:lumMod val="95000"/>
                    <a:lumOff val="5000"/>
                  </a:srgbClr>
                </a:solidFill>
                <a:effectLst/>
                <a:uLnTx/>
                <a:uFillTx/>
                <a:latin typeface="Meiryo" panose="020B0604030504040204" pitchFamily="34" charset="-128"/>
                <a:ea typeface="メイリオ"/>
                <a:cs typeface="+mn-cs"/>
              </a:rPr>
              <a:t>タイアップページ</a:t>
            </a:r>
          </a:p>
        </p:txBody>
      </p:sp>
      <p:sp>
        <p:nvSpPr>
          <p:cNvPr id="156" name="山形 75">
            <a:extLst>
              <a:ext uri="{FF2B5EF4-FFF2-40B4-BE49-F238E27FC236}">
                <a16:creationId xmlns:a16="http://schemas.microsoft.com/office/drawing/2014/main" id="{D2471E3F-FE8B-EA77-3591-558934167A74}"/>
              </a:ext>
            </a:extLst>
          </p:cNvPr>
          <p:cNvSpPr/>
          <p:nvPr/>
        </p:nvSpPr>
        <p:spPr>
          <a:xfrm>
            <a:off x="8796625" y="1860321"/>
            <a:ext cx="2808000" cy="466218"/>
          </a:xfrm>
          <a:prstGeom prst="chevron">
            <a:avLst>
              <a:gd name="adj" fmla="val 35986"/>
            </a:avLst>
          </a:prstGeom>
          <a:solidFill>
            <a:srgbClr val="D5D5D5"/>
          </a:solidFill>
          <a:ln w="6350" cap="flat" cmpd="sng" algn="ctr">
            <a:noFill/>
            <a:prstDash val="solid"/>
            <a:miter lim="800000"/>
          </a:ln>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20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貴社</a:t>
            </a:r>
            <a:r>
              <a:rPr kumimoji="0" lang="en-US" altLang="ja-JP" sz="1200" b="1" i="0" u="none" strike="noStrike" kern="0" cap="none" spc="20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LP</a:t>
            </a:r>
          </a:p>
        </p:txBody>
      </p:sp>
      <p:sp>
        <p:nvSpPr>
          <p:cNvPr id="159" name="ホームベース 76">
            <a:extLst>
              <a:ext uri="{FF2B5EF4-FFF2-40B4-BE49-F238E27FC236}">
                <a16:creationId xmlns:a16="http://schemas.microsoft.com/office/drawing/2014/main" id="{F12CD3E9-3218-A11C-D1CA-D6FCE6435FC9}"/>
              </a:ext>
            </a:extLst>
          </p:cNvPr>
          <p:cNvSpPr/>
          <p:nvPr/>
        </p:nvSpPr>
        <p:spPr>
          <a:xfrm>
            <a:off x="3361932" y="1859837"/>
            <a:ext cx="2808000" cy="466218"/>
          </a:xfrm>
          <a:prstGeom prst="homePlate">
            <a:avLst>
              <a:gd name="adj" fmla="val 35781"/>
            </a:avLst>
          </a:prstGeom>
          <a:solidFill>
            <a:srgbClr val="D5D5D5"/>
          </a:solidFill>
          <a:ln w="6350" cap="flat" cmpd="sng" algn="ctr">
            <a:noFill/>
            <a:prstDash val="solid"/>
            <a:miter lim="800000"/>
          </a:ln>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200" normalizeH="0" baseline="0" noProof="0">
                <a:ln>
                  <a:noFill/>
                </a:ln>
                <a:solidFill>
                  <a:srgbClr val="000000">
                    <a:lumMod val="95000"/>
                    <a:lumOff val="5000"/>
                  </a:srgbClr>
                </a:solidFill>
                <a:effectLst/>
                <a:uLnTx/>
                <a:uFillTx/>
                <a:latin typeface="Meiryo" panose="020B0604030504040204" pitchFamily="34" charset="-128"/>
                <a:ea typeface="メイリオ"/>
                <a:cs typeface="+mn-cs"/>
              </a:rPr>
              <a:t>誘導</a:t>
            </a:r>
          </a:p>
        </p:txBody>
      </p:sp>
      <p:grpSp>
        <p:nvGrpSpPr>
          <p:cNvPr id="166" name="グループ化 165">
            <a:extLst>
              <a:ext uri="{FF2B5EF4-FFF2-40B4-BE49-F238E27FC236}">
                <a16:creationId xmlns:a16="http://schemas.microsoft.com/office/drawing/2014/main" id="{8D12FEBC-8DD7-0054-ECBD-34DF3428E692}"/>
              </a:ext>
            </a:extLst>
          </p:cNvPr>
          <p:cNvGrpSpPr>
            <a:grpSpLocks noChangeAspect="1"/>
          </p:cNvGrpSpPr>
          <p:nvPr/>
        </p:nvGrpSpPr>
        <p:grpSpPr>
          <a:xfrm>
            <a:off x="6631637" y="2736933"/>
            <a:ext cx="1508400" cy="1571967"/>
            <a:chOff x="6844099" y="3235603"/>
            <a:chExt cx="1424064" cy="1484078"/>
          </a:xfrm>
        </p:grpSpPr>
        <p:pic>
          <p:nvPicPr>
            <p:cNvPr id="167" name="그림 3">
              <a:extLst>
                <a:ext uri="{FF2B5EF4-FFF2-40B4-BE49-F238E27FC236}">
                  <a16:creationId xmlns:a16="http://schemas.microsoft.com/office/drawing/2014/main" id="{D61B9C24-A871-746E-E4BE-1AFFC56BFED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54076"/>
            <a:stretch/>
          </p:blipFill>
          <p:spPr>
            <a:xfrm>
              <a:off x="6844099" y="3235603"/>
              <a:ext cx="1424064" cy="1484078"/>
            </a:xfrm>
            <a:prstGeom prst="rect">
              <a:avLst/>
            </a:prstGeom>
          </p:spPr>
        </p:pic>
        <p:sp>
          <p:nvSpPr>
            <p:cNvPr id="170" name="object 19">
              <a:extLst>
                <a:ext uri="{FF2B5EF4-FFF2-40B4-BE49-F238E27FC236}">
                  <a16:creationId xmlns:a16="http://schemas.microsoft.com/office/drawing/2014/main" id="{33A35E0D-0FC5-B2B2-A98E-28F8D6288DAB}"/>
                </a:ext>
              </a:extLst>
            </p:cNvPr>
            <p:cNvSpPr>
              <a:spLocks noChangeAspect="1"/>
            </p:cNvSpPr>
            <p:nvPr/>
          </p:nvSpPr>
          <p:spPr>
            <a:xfrm>
              <a:off x="6886259" y="3382109"/>
              <a:ext cx="1342800" cy="1337572"/>
            </a:xfrm>
            <a:prstGeom prst="rect">
              <a:avLst/>
            </a:prstGeom>
            <a:blipFill>
              <a:blip r:embed="rId4" cstate="print">
                <a:extLst>
                  <a:ext uri="{28A0092B-C50C-407E-A947-70E740481C1C}">
                    <a14:useLocalDpi xmlns:a14="http://schemas.microsoft.com/office/drawing/2010/main"/>
                  </a:ext>
                </a:extLst>
              </a:blip>
              <a:stretch>
                <a:fillRect/>
              </a:stretch>
            </a:blipFill>
          </p:spPr>
          <p:txBody>
            <a:bodyPr wrap="square" lIns="0" tIns="0" rIns="0" bIns="0" rtlCol="0"/>
            <a:lstStyle/>
            <a:p>
              <a:pPr>
                <a:defRPr/>
              </a:pPr>
              <a:endParaRPr dirty="0">
                <a:solidFill>
                  <a:srgbClr val="000000"/>
                </a:solidFill>
                <a:latin typeface="Meiryo" panose="020B0604030504040204" pitchFamily="34" charset="-128"/>
                <a:ea typeface="Meiryo" panose="020B0604030504040204" pitchFamily="34" charset="-128"/>
              </a:endParaRPr>
            </a:p>
          </p:txBody>
        </p:sp>
      </p:grpSp>
      <p:sp>
        <p:nvSpPr>
          <p:cNvPr id="171" name="フリーフォーム 98">
            <a:extLst>
              <a:ext uri="{FF2B5EF4-FFF2-40B4-BE49-F238E27FC236}">
                <a16:creationId xmlns:a16="http://schemas.microsoft.com/office/drawing/2014/main" id="{A6CC7DD7-6294-3E48-FF78-86CF4E729C5F}"/>
              </a:ext>
            </a:extLst>
          </p:cNvPr>
          <p:cNvSpPr/>
          <p:nvPr/>
        </p:nvSpPr>
        <p:spPr>
          <a:xfrm>
            <a:off x="6366846" y="2439332"/>
            <a:ext cx="2080740" cy="410326"/>
          </a:xfrm>
          <a:custGeom>
            <a:avLst/>
            <a:gdLst>
              <a:gd name="connsiteX0" fmla="*/ 171000 w 2080740"/>
              <a:gd name="connsiteY0" fmla="*/ 0 h 410326"/>
              <a:gd name="connsiteX1" fmla="*/ 1909740 w 2080740"/>
              <a:gd name="connsiteY1" fmla="*/ 0 h 410326"/>
              <a:gd name="connsiteX2" fmla="*/ 2080740 w 2080740"/>
              <a:gd name="connsiteY2" fmla="*/ 171000 h 410326"/>
              <a:gd name="connsiteX3" fmla="*/ 1909740 w 2080740"/>
              <a:gd name="connsiteY3" fmla="*/ 342000 h 410326"/>
              <a:gd name="connsiteX4" fmla="*/ 1080000 w 2080740"/>
              <a:gd name="connsiteY4" fmla="*/ 342000 h 410326"/>
              <a:gd name="connsiteX5" fmla="*/ 1040371 w 2080740"/>
              <a:gd name="connsiteY5" fmla="*/ 410326 h 410326"/>
              <a:gd name="connsiteX6" fmla="*/ 1000742 w 2080740"/>
              <a:gd name="connsiteY6" fmla="*/ 342000 h 410326"/>
              <a:gd name="connsiteX7" fmla="*/ 171000 w 2080740"/>
              <a:gd name="connsiteY7" fmla="*/ 342000 h 410326"/>
              <a:gd name="connsiteX8" fmla="*/ 0 w 2080740"/>
              <a:gd name="connsiteY8" fmla="*/ 171000 h 410326"/>
              <a:gd name="connsiteX9" fmla="*/ 171000 w 208074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0740" h="410326">
                <a:moveTo>
                  <a:pt x="171000" y="0"/>
                </a:moveTo>
                <a:lnTo>
                  <a:pt x="1909740" y="0"/>
                </a:lnTo>
                <a:cubicBezTo>
                  <a:pt x="2004181" y="0"/>
                  <a:pt x="2080740" y="76559"/>
                  <a:pt x="2080740" y="171000"/>
                </a:cubicBezTo>
                <a:cubicBezTo>
                  <a:pt x="2080740" y="265441"/>
                  <a:pt x="2004181" y="342000"/>
                  <a:pt x="1909740" y="342000"/>
                </a:cubicBezTo>
                <a:lnTo>
                  <a:pt x="1080000" y="342000"/>
                </a:lnTo>
                <a:lnTo>
                  <a:pt x="1040371" y="410326"/>
                </a:lnTo>
                <a:lnTo>
                  <a:pt x="1000742"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06C755"/>
            </a:solidFill>
            <a:prstDash val="solid"/>
            <a:round/>
          </a:ln>
          <a:effectLst/>
        </p:spPr>
        <p:txBody>
          <a:bodyPr wrap="square" lIns="0" tIns="72000" rIns="0" bIns="108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200" b="1" i="0" u="none" strike="noStrike" kern="0" cap="none" spc="0" normalizeH="0" baseline="0" noProof="0" dirty="0">
                <a:ln>
                  <a:noFill/>
                </a:ln>
                <a:solidFill>
                  <a:srgbClr val="06C755"/>
                </a:solidFill>
                <a:effectLst/>
                <a:uLnTx/>
                <a:uFillTx/>
                <a:latin typeface="メイリオ"/>
                <a:ea typeface="メイリオ"/>
                <a:cs typeface="Arial"/>
                <a:sym typeface="Arial"/>
              </a:rPr>
              <a:t>LINE NEWS</a:t>
            </a:r>
          </a:p>
        </p:txBody>
      </p:sp>
      <p:sp>
        <p:nvSpPr>
          <p:cNvPr id="172" name="テキスト ボックス 171">
            <a:extLst>
              <a:ext uri="{FF2B5EF4-FFF2-40B4-BE49-F238E27FC236}">
                <a16:creationId xmlns:a16="http://schemas.microsoft.com/office/drawing/2014/main" id="{A0C302CD-6670-EEAB-2743-3E724DB9EFAD}"/>
              </a:ext>
            </a:extLst>
          </p:cNvPr>
          <p:cNvSpPr txBox="1"/>
          <p:nvPr/>
        </p:nvSpPr>
        <p:spPr>
          <a:xfrm>
            <a:off x="3361932" y="4563585"/>
            <a:ext cx="5341382" cy="1715861"/>
          </a:xfrm>
          <a:prstGeom prst="rect">
            <a:avLst/>
          </a:prstGeom>
          <a:solidFill>
            <a:srgbClr val="FFF2F5"/>
          </a:solidFill>
          <a:ln>
            <a:noFill/>
          </a:ln>
          <a:effectLst/>
        </p:spPr>
        <p:txBody>
          <a:bodyPr wrap="square" rtlCol="0">
            <a:noAutofit/>
          </a:bodyPr>
          <a:lstStyle/>
          <a:p>
            <a:pPr>
              <a:lnSpc>
                <a:spcPct val="150000"/>
              </a:lnSpc>
              <a:defRPr/>
            </a:pPr>
            <a:endParaRPr lang="ja-JP" altLang="en-US" sz="1400">
              <a:solidFill>
                <a:srgbClr val="545454"/>
              </a:solidFill>
              <a:latin typeface="メイリオ" panose="020B0604030504040204" pitchFamily="50" charset="-128"/>
            </a:endParaRPr>
          </a:p>
        </p:txBody>
      </p:sp>
      <p:grpSp>
        <p:nvGrpSpPr>
          <p:cNvPr id="173" name="グループ化 172">
            <a:extLst>
              <a:ext uri="{FF2B5EF4-FFF2-40B4-BE49-F238E27FC236}">
                <a16:creationId xmlns:a16="http://schemas.microsoft.com/office/drawing/2014/main" id="{44845714-5163-08F1-4C12-C9FEFA829394}"/>
              </a:ext>
            </a:extLst>
          </p:cNvPr>
          <p:cNvGrpSpPr/>
          <p:nvPr/>
        </p:nvGrpSpPr>
        <p:grpSpPr>
          <a:xfrm>
            <a:off x="5357164" y="5170568"/>
            <a:ext cx="1183016" cy="631340"/>
            <a:chOff x="2651828" y="3337699"/>
            <a:chExt cx="1183016" cy="631340"/>
          </a:xfrm>
        </p:grpSpPr>
        <p:grpSp>
          <p:nvGrpSpPr>
            <p:cNvPr id="174" name="グループ化 173">
              <a:extLst>
                <a:ext uri="{FF2B5EF4-FFF2-40B4-BE49-F238E27FC236}">
                  <a16:creationId xmlns:a16="http://schemas.microsoft.com/office/drawing/2014/main" id="{4392C362-35FA-506B-FDB1-18AA59163091}"/>
                </a:ext>
              </a:extLst>
            </p:cNvPr>
            <p:cNvGrpSpPr>
              <a:grpSpLocks noChangeAspect="1"/>
            </p:cNvGrpSpPr>
            <p:nvPr/>
          </p:nvGrpSpPr>
          <p:grpSpPr>
            <a:xfrm>
              <a:off x="3197320" y="3337699"/>
              <a:ext cx="242647" cy="186604"/>
              <a:chOff x="3768965" y="3325813"/>
              <a:chExt cx="301385" cy="231775"/>
            </a:xfrm>
          </p:grpSpPr>
          <p:sp>
            <p:nvSpPr>
              <p:cNvPr id="178" name="AutoShape 8">
                <a:extLst>
                  <a:ext uri="{FF2B5EF4-FFF2-40B4-BE49-F238E27FC236}">
                    <a16:creationId xmlns:a16="http://schemas.microsoft.com/office/drawing/2014/main" id="{43A2F069-D44B-82D8-9032-6DB16F3E41E0}"/>
                  </a:ext>
                </a:extLst>
              </p:cNvPr>
              <p:cNvSpPr>
                <a:spLocks noChangeAspect="1" noChangeArrowheads="1" noTextEdit="1"/>
              </p:cNvSpPr>
              <p:nvPr/>
            </p:nvSpPr>
            <p:spPr bwMode="auto">
              <a:xfrm>
                <a:off x="3817938" y="3333750"/>
                <a:ext cx="252412" cy="2095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81" name="Freeform 11">
                <a:extLst>
                  <a:ext uri="{FF2B5EF4-FFF2-40B4-BE49-F238E27FC236}">
                    <a16:creationId xmlns:a16="http://schemas.microsoft.com/office/drawing/2014/main" id="{55A23D5C-544C-A98B-11B2-C89C2E04717E}"/>
                  </a:ext>
                </a:extLst>
              </p:cNvPr>
              <p:cNvSpPr>
                <a:spLocks/>
              </p:cNvSpPr>
              <p:nvPr/>
            </p:nvSpPr>
            <p:spPr bwMode="auto">
              <a:xfrm>
                <a:off x="3768965" y="3325813"/>
                <a:ext cx="114300" cy="231775"/>
              </a:xfrm>
              <a:custGeom>
                <a:avLst/>
                <a:gdLst>
                  <a:gd name="T0" fmla="*/ 0 w 69"/>
                  <a:gd name="T1" fmla="*/ 0 h 138"/>
                  <a:gd name="T2" fmla="*/ 0 w 69"/>
                  <a:gd name="T3" fmla="*/ 0 h 138"/>
                  <a:gd name="T4" fmla="*/ 0 w 69"/>
                  <a:gd name="T5" fmla="*/ 138 h 138"/>
                  <a:gd name="T6" fmla="*/ 69 w 69"/>
                  <a:gd name="T7" fmla="*/ 69 h 138"/>
                  <a:gd name="T8" fmla="*/ 0 w 69"/>
                  <a:gd name="T9" fmla="*/ 0 h 138"/>
                </a:gdLst>
                <a:ahLst/>
                <a:cxnLst>
                  <a:cxn ang="0">
                    <a:pos x="T0" y="T1"/>
                  </a:cxn>
                  <a:cxn ang="0">
                    <a:pos x="T2" y="T3"/>
                  </a:cxn>
                  <a:cxn ang="0">
                    <a:pos x="T4" y="T5"/>
                  </a:cxn>
                  <a:cxn ang="0">
                    <a:pos x="T6" y="T7"/>
                  </a:cxn>
                  <a:cxn ang="0">
                    <a:pos x="T8" y="T9"/>
                  </a:cxn>
                </a:cxnLst>
                <a:rect l="0" t="0" r="r" b="b"/>
                <a:pathLst>
                  <a:path w="69" h="138">
                    <a:moveTo>
                      <a:pt x="0" y="0"/>
                    </a:moveTo>
                    <a:lnTo>
                      <a:pt x="0" y="0"/>
                    </a:lnTo>
                    <a:lnTo>
                      <a:pt x="0" y="138"/>
                    </a:lnTo>
                    <a:lnTo>
                      <a:pt x="69" y="69"/>
                    </a:lnTo>
                    <a:lnTo>
                      <a:pt x="0" y="0"/>
                    </a:lnTo>
                    <a:close/>
                  </a:path>
                </a:pathLst>
              </a:custGeom>
              <a:solidFill>
                <a:srgbClr val="FF003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176" name="テキスト ボックス 175">
              <a:extLst>
                <a:ext uri="{FF2B5EF4-FFF2-40B4-BE49-F238E27FC236}">
                  <a16:creationId xmlns:a16="http://schemas.microsoft.com/office/drawing/2014/main" id="{24AC20E3-3EF8-8635-DFBD-564A5A6F5A80}"/>
                </a:ext>
              </a:extLst>
            </p:cNvPr>
            <p:cNvSpPr txBox="1"/>
            <p:nvPr/>
          </p:nvSpPr>
          <p:spPr>
            <a:xfrm>
              <a:off x="2651828" y="3596629"/>
              <a:ext cx="1183016" cy="372410"/>
            </a:xfrm>
            <a:prstGeom prst="rect">
              <a:avLst/>
            </a:prstGeom>
            <a:noFill/>
          </p:spPr>
          <p:txBody>
            <a:bodyPr wrap="none" lIns="0" tIns="0" rIns="0" bIns="0" rtlCol="0">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0033"/>
                  </a:solidFill>
                  <a:effectLst/>
                  <a:uLnTx/>
                  <a:uFillTx/>
                  <a:latin typeface="Meiryo" panose="020B0604030504040204" pitchFamily="34" charset="-128"/>
                </a:rPr>
                <a:t>Yahoo!</a:t>
              </a:r>
              <a:r>
                <a:rPr kumimoji="0" lang="ja-JP" altLang="en-US" sz="1100" b="0" i="0" u="none" strike="noStrike" kern="0" cap="none" spc="0" normalizeH="0" baseline="0" noProof="0" dirty="0">
                  <a:ln>
                    <a:noFill/>
                  </a:ln>
                  <a:solidFill>
                    <a:srgbClr val="FF0033"/>
                  </a:solidFill>
                  <a:effectLst/>
                  <a:uLnTx/>
                  <a:uFillTx/>
                  <a:latin typeface="Meiryo" panose="020B0604030504040204" pitchFamily="34" charset="-128"/>
                </a:rPr>
                <a:t>ニュース</a:t>
              </a:r>
              <a:r>
                <a:rPr kumimoji="0" lang="ja-JP" altLang="en-US"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rPr>
                <a:t>内</a:t>
              </a:r>
              <a:endParaRPr kumimoji="0" lang="en-US" altLang="ja-JP"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rPr>
                <a:t>タイアップへ</a:t>
              </a:r>
            </a:p>
          </p:txBody>
        </p:sp>
      </p:grpSp>
      <p:grpSp>
        <p:nvGrpSpPr>
          <p:cNvPr id="182" name="グループ化 181">
            <a:extLst>
              <a:ext uri="{FF2B5EF4-FFF2-40B4-BE49-F238E27FC236}">
                <a16:creationId xmlns:a16="http://schemas.microsoft.com/office/drawing/2014/main" id="{ACAD8D61-288A-A2E1-BEFC-4CDC02C87881}"/>
              </a:ext>
            </a:extLst>
          </p:cNvPr>
          <p:cNvGrpSpPr>
            <a:grpSpLocks noChangeAspect="1"/>
          </p:cNvGrpSpPr>
          <p:nvPr/>
        </p:nvGrpSpPr>
        <p:grpSpPr>
          <a:xfrm>
            <a:off x="4099303" y="4714817"/>
            <a:ext cx="1080000" cy="1558597"/>
            <a:chOff x="3546068" y="3235603"/>
            <a:chExt cx="2014501" cy="2907215"/>
          </a:xfrm>
        </p:grpSpPr>
        <p:grpSp>
          <p:nvGrpSpPr>
            <p:cNvPr id="183" name="グループ化 182">
              <a:extLst>
                <a:ext uri="{FF2B5EF4-FFF2-40B4-BE49-F238E27FC236}">
                  <a16:creationId xmlns:a16="http://schemas.microsoft.com/office/drawing/2014/main" id="{F27F979E-8949-A91A-38F5-42352F0DD6F7}"/>
                </a:ext>
              </a:extLst>
            </p:cNvPr>
            <p:cNvGrpSpPr/>
            <p:nvPr/>
          </p:nvGrpSpPr>
          <p:grpSpPr>
            <a:xfrm>
              <a:off x="3842788" y="3235603"/>
              <a:ext cx="1424064" cy="2907215"/>
              <a:chOff x="1128089" y="3184329"/>
              <a:chExt cx="1749841" cy="3572286"/>
            </a:xfrm>
          </p:grpSpPr>
          <p:grpSp>
            <p:nvGrpSpPr>
              <p:cNvPr id="187" name="グループ化 186">
                <a:extLst>
                  <a:ext uri="{FF2B5EF4-FFF2-40B4-BE49-F238E27FC236}">
                    <a16:creationId xmlns:a16="http://schemas.microsoft.com/office/drawing/2014/main" id="{041118FE-2827-4050-37BD-6966E99D56C3}"/>
                  </a:ext>
                </a:extLst>
              </p:cNvPr>
              <p:cNvGrpSpPr/>
              <p:nvPr/>
            </p:nvGrpSpPr>
            <p:grpSpPr>
              <a:xfrm>
                <a:off x="1128089" y="3184329"/>
                <a:ext cx="1749841" cy="3572286"/>
                <a:chOff x="8953264" y="1581082"/>
                <a:chExt cx="1749841" cy="3572286"/>
              </a:xfrm>
            </p:grpSpPr>
            <p:pic>
              <p:nvPicPr>
                <p:cNvPr id="189" name="그림 3">
                  <a:extLst>
                    <a:ext uri="{FF2B5EF4-FFF2-40B4-BE49-F238E27FC236}">
                      <a16:creationId xmlns:a16="http://schemas.microsoft.com/office/drawing/2014/main" id="{216436E2-A6F9-7A2B-7432-A20BF01AA64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0036"/>
                <a:stretch/>
              </p:blipFill>
              <p:spPr>
                <a:xfrm>
                  <a:off x="8953264" y="1581082"/>
                  <a:ext cx="1749841" cy="3572286"/>
                </a:xfrm>
                <a:prstGeom prst="rect">
                  <a:avLst/>
                </a:prstGeom>
              </p:spPr>
            </p:pic>
            <p:pic>
              <p:nvPicPr>
                <p:cNvPr id="190" name="그림 4">
                  <a:extLst>
                    <a:ext uri="{FF2B5EF4-FFF2-40B4-BE49-F238E27FC236}">
                      <a16:creationId xmlns:a16="http://schemas.microsoft.com/office/drawing/2014/main" id="{FCF80C7E-D20C-1209-893E-B6303CAEFCDA}"/>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5717"/>
                <a:stretch/>
              </p:blipFill>
              <p:spPr>
                <a:xfrm>
                  <a:off x="9003740" y="1766162"/>
                  <a:ext cx="1645201" cy="3387205"/>
                </a:xfrm>
                <a:prstGeom prst="rect">
                  <a:avLst/>
                </a:prstGeom>
              </p:spPr>
            </p:pic>
          </p:grpSp>
          <p:pic>
            <p:nvPicPr>
              <p:cNvPr id="188" name="図 187" descr="グラフィカル ユーザー インターフェイス, Web サイト&#10;&#10;自動的に生成された説明">
                <a:extLst>
                  <a:ext uri="{FF2B5EF4-FFF2-40B4-BE49-F238E27FC236}">
                    <a16:creationId xmlns:a16="http://schemas.microsoft.com/office/drawing/2014/main" id="{F305441B-363D-AA8E-58A2-787CD460841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t="-4" b="9630"/>
              <a:stretch/>
            </p:blipFill>
            <p:spPr>
              <a:xfrm>
                <a:off x="1178608" y="3364352"/>
                <a:ext cx="1648801" cy="3392262"/>
              </a:xfrm>
              <a:prstGeom prst="rect">
                <a:avLst/>
              </a:prstGeom>
            </p:spPr>
          </p:pic>
        </p:grpSp>
        <p:grpSp>
          <p:nvGrpSpPr>
            <p:cNvPr id="184" name="グループ化 183">
              <a:extLst>
                <a:ext uri="{FF2B5EF4-FFF2-40B4-BE49-F238E27FC236}">
                  <a16:creationId xmlns:a16="http://schemas.microsoft.com/office/drawing/2014/main" id="{4B39DC11-2C6A-1F91-275D-FEB87959F367}"/>
                </a:ext>
              </a:extLst>
            </p:cNvPr>
            <p:cNvGrpSpPr>
              <a:grpSpLocks noChangeAspect="1"/>
            </p:cNvGrpSpPr>
            <p:nvPr/>
          </p:nvGrpSpPr>
          <p:grpSpPr>
            <a:xfrm>
              <a:off x="3546068" y="4319090"/>
              <a:ext cx="2014501" cy="1806748"/>
              <a:chOff x="769475" y="3160976"/>
              <a:chExt cx="2014501" cy="1806748"/>
            </a:xfrm>
          </p:grpSpPr>
          <p:pic>
            <p:nvPicPr>
              <p:cNvPr id="185" name="図 184">
                <a:extLst>
                  <a:ext uri="{FF2B5EF4-FFF2-40B4-BE49-F238E27FC236}">
                    <a16:creationId xmlns:a16="http://schemas.microsoft.com/office/drawing/2014/main" id="{2F9B8710-9980-CE56-AEB2-4B804B4F987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100" t="15558" r="1378" b="69756"/>
              <a:stretch/>
            </p:blipFill>
            <p:spPr>
              <a:xfrm>
                <a:off x="786725" y="3160976"/>
                <a:ext cx="1980000" cy="1789497"/>
              </a:xfrm>
              <a:prstGeom prst="rect">
                <a:avLst/>
              </a:prstGeom>
              <a:ln w="9525">
                <a:solidFill>
                  <a:srgbClr val="A9A9A9"/>
                </a:solidFill>
              </a:ln>
              <a:effectLst>
                <a:outerShdw blurRad="25400" dist="12700" dir="2700000" algn="tl" rotWithShape="0">
                  <a:srgbClr val="A9A9A9">
                    <a:alpha val="40000"/>
                  </a:srgbClr>
                </a:outerShdw>
              </a:effectLst>
            </p:spPr>
          </p:pic>
          <p:sp>
            <p:nvSpPr>
              <p:cNvPr id="186" name="object 20">
                <a:extLst>
                  <a:ext uri="{FF2B5EF4-FFF2-40B4-BE49-F238E27FC236}">
                    <a16:creationId xmlns:a16="http://schemas.microsoft.com/office/drawing/2014/main" id="{BF425BBC-642C-7216-9F92-4DF14FCACDFE}"/>
                  </a:ext>
                </a:extLst>
              </p:cNvPr>
              <p:cNvSpPr/>
              <p:nvPr/>
            </p:nvSpPr>
            <p:spPr>
              <a:xfrm>
                <a:off x="769475" y="4456759"/>
                <a:ext cx="2014501" cy="510965"/>
              </a:xfrm>
              <a:custGeom>
                <a:avLst/>
                <a:gdLst/>
                <a:ahLst/>
                <a:cxnLst/>
                <a:rect l="l" t="t" r="r" b="b"/>
                <a:pathLst>
                  <a:path w="679450" h="628650">
                    <a:moveTo>
                      <a:pt x="679450" y="628649"/>
                    </a:moveTo>
                    <a:lnTo>
                      <a:pt x="0" y="628649"/>
                    </a:lnTo>
                    <a:lnTo>
                      <a:pt x="0" y="0"/>
                    </a:lnTo>
                    <a:lnTo>
                      <a:pt x="679450" y="0"/>
                    </a:lnTo>
                    <a:lnTo>
                      <a:pt x="679450" y="628649"/>
                    </a:lnTo>
                    <a:close/>
                  </a:path>
                </a:pathLst>
              </a:custGeom>
              <a:ln w="25400">
                <a:solidFill>
                  <a:srgbClr val="FF0033"/>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grpSp>
        <p:nvGrpSpPr>
          <p:cNvPr id="191" name="グループ化 190">
            <a:extLst>
              <a:ext uri="{FF2B5EF4-FFF2-40B4-BE49-F238E27FC236}">
                <a16:creationId xmlns:a16="http://schemas.microsoft.com/office/drawing/2014/main" id="{656F68B7-739C-C2AC-A7AE-82715534F77B}"/>
              </a:ext>
            </a:extLst>
          </p:cNvPr>
          <p:cNvGrpSpPr>
            <a:grpSpLocks noChangeAspect="1"/>
          </p:cNvGrpSpPr>
          <p:nvPr/>
        </p:nvGrpSpPr>
        <p:grpSpPr>
          <a:xfrm>
            <a:off x="4099303" y="2689004"/>
            <a:ext cx="1080000" cy="1585754"/>
            <a:chOff x="966423" y="3235604"/>
            <a:chExt cx="1980000" cy="2907215"/>
          </a:xfrm>
        </p:grpSpPr>
        <p:grpSp>
          <p:nvGrpSpPr>
            <p:cNvPr id="192" name="グループ化 191">
              <a:extLst>
                <a:ext uri="{FF2B5EF4-FFF2-40B4-BE49-F238E27FC236}">
                  <a16:creationId xmlns:a16="http://schemas.microsoft.com/office/drawing/2014/main" id="{82F938B3-E704-8AEB-D5C7-ED665B7BD5B9}"/>
                </a:ext>
              </a:extLst>
            </p:cNvPr>
            <p:cNvGrpSpPr/>
            <p:nvPr/>
          </p:nvGrpSpPr>
          <p:grpSpPr>
            <a:xfrm>
              <a:off x="1245892" y="3235604"/>
              <a:ext cx="1424064" cy="2907215"/>
              <a:chOff x="3485768" y="3138088"/>
              <a:chExt cx="1424064" cy="2907215"/>
            </a:xfrm>
          </p:grpSpPr>
          <p:grpSp>
            <p:nvGrpSpPr>
              <p:cNvPr id="197" name="グループ化 196">
                <a:extLst>
                  <a:ext uri="{FF2B5EF4-FFF2-40B4-BE49-F238E27FC236}">
                    <a16:creationId xmlns:a16="http://schemas.microsoft.com/office/drawing/2014/main" id="{3F176A74-42CC-273E-CB60-C1BA6D5C10B3}"/>
                  </a:ext>
                </a:extLst>
              </p:cNvPr>
              <p:cNvGrpSpPr/>
              <p:nvPr/>
            </p:nvGrpSpPr>
            <p:grpSpPr>
              <a:xfrm>
                <a:off x="3485768" y="3138088"/>
                <a:ext cx="1424064" cy="2907215"/>
                <a:chOff x="8953264" y="1581082"/>
                <a:chExt cx="1749841" cy="3572286"/>
              </a:xfrm>
            </p:grpSpPr>
            <p:pic>
              <p:nvPicPr>
                <p:cNvPr id="199" name="그림 3">
                  <a:extLst>
                    <a:ext uri="{FF2B5EF4-FFF2-40B4-BE49-F238E27FC236}">
                      <a16:creationId xmlns:a16="http://schemas.microsoft.com/office/drawing/2014/main" id="{44E39C7F-DBEC-6AAE-7D3E-8FA9FBAFA1F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0036"/>
                <a:stretch/>
              </p:blipFill>
              <p:spPr>
                <a:xfrm>
                  <a:off x="8953264" y="1581082"/>
                  <a:ext cx="1749841" cy="3572286"/>
                </a:xfrm>
                <a:prstGeom prst="rect">
                  <a:avLst/>
                </a:prstGeom>
              </p:spPr>
            </p:pic>
            <p:pic>
              <p:nvPicPr>
                <p:cNvPr id="200" name="그림 4">
                  <a:extLst>
                    <a:ext uri="{FF2B5EF4-FFF2-40B4-BE49-F238E27FC236}">
                      <a16:creationId xmlns:a16="http://schemas.microsoft.com/office/drawing/2014/main" id="{A8D60377-F09C-8E86-FDA0-A73704BCB25B}"/>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b="5717"/>
                <a:stretch/>
              </p:blipFill>
              <p:spPr>
                <a:xfrm>
                  <a:off x="9003740" y="1766162"/>
                  <a:ext cx="1645201" cy="3387205"/>
                </a:xfrm>
                <a:prstGeom prst="rect">
                  <a:avLst/>
                </a:prstGeom>
              </p:spPr>
            </p:pic>
          </p:grpSp>
          <p:pic>
            <p:nvPicPr>
              <p:cNvPr id="198" name="図 197" descr="グラフィカル ユーザー インターフェイス, Web サイト&#10;&#10;自動的に生成された説明">
                <a:extLst>
                  <a:ext uri="{FF2B5EF4-FFF2-40B4-BE49-F238E27FC236}">
                    <a16:creationId xmlns:a16="http://schemas.microsoft.com/office/drawing/2014/main" id="{BF5C15F3-0A71-EE17-542A-71D9C765147F}"/>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3526400" y="3289260"/>
                <a:ext cx="1342800" cy="2311894"/>
              </a:xfrm>
              <a:prstGeom prst="rect">
                <a:avLst/>
              </a:prstGeom>
            </p:spPr>
          </p:pic>
        </p:grpSp>
        <p:grpSp>
          <p:nvGrpSpPr>
            <p:cNvPr id="193" name="グループ化 192">
              <a:extLst>
                <a:ext uri="{FF2B5EF4-FFF2-40B4-BE49-F238E27FC236}">
                  <a16:creationId xmlns:a16="http://schemas.microsoft.com/office/drawing/2014/main" id="{C71C657C-A518-4C1B-D555-C9A1C6CBBB11}"/>
                </a:ext>
              </a:extLst>
            </p:cNvPr>
            <p:cNvGrpSpPr/>
            <p:nvPr/>
          </p:nvGrpSpPr>
          <p:grpSpPr>
            <a:xfrm>
              <a:off x="966423" y="4319091"/>
              <a:ext cx="1980000" cy="1823727"/>
              <a:chOff x="3216868" y="4450072"/>
              <a:chExt cx="1980000" cy="1823727"/>
            </a:xfrm>
          </p:grpSpPr>
          <p:pic>
            <p:nvPicPr>
              <p:cNvPr id="194" name="図 193" descr="グラフィカル ユーザー インターフェイス, Web サイト&#10;&#10;自動的に生成された説明">
                <a:extLst>
                  <a:ext uri="{FF2B5EF4-FFF2-40B4-BE49-F238E27FC236}">
                    <a16:creationId xmlns:a16="http://schemas.microsoft.com/office/drawing/2014/main" id="{947A6A3C-45CA-FFFB-040C-9203BB3A985B}"/>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3216868" y="4450072"/>
                <a:ext cx="1980000" cy="1823727"/>
              </a:xfrm>
              <a:prstGeom prst="rect">
                <a:avLst/>
              </a:prstGeom>
              <a:ln>
                <a:solidFill>
                  <a:srgbClr val="A9A9A9"/>
                </a:solidFill>
              </a:ln>
              <a:effectLst>
                <a:outerShdw blurRad="25400" dist="25400" dir="2700000" algn="ctr" rotWithShape="0">
                  <a:srgbClr val="A9A9A9">
                    <a:alpha val="40000"/>
                  </a:srgbClr>
                </a:outerShdw>
              </a:effectLst>
            </p:spPr>
          </p:pic>
          <p:sp>
            <p:nvSpPr>
              <p:cNvPr id="195" name="object 20">
                <a:extLst>
                  <a:ext uri="{FF2B5EF4-FFF2-40B4-BE49-F238E27FC236}">
                    <a16:creationId xmlns:a16="http://schemas.microsoft.com/office/drawing/2014/main" id="{814BBA5F-E098-738E-B9F6-E6E184DA468D}"/>
                  </a:ext>
                </a:extLst>
              </p:cNvPr>
              <p:cNvSpPr/>
              <p:nvPr/>
            </p:nvSpPr>
            <p:spPr>
              <a:xfrm>
                <a:off x="3220394" y="4852692"/>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25400">
                <a:solidFill>
                  <a:srgbClr val="06C75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96" name="object 21">
                <a:extLst>
                  <a:ext uri="{FF2B5EF4-FFF2-40B4-BE49-F238E27FC236}">
                    <a16:creationId xmlns:a16="http://schemas.microsoft.com/office/drawing/2014/main" id="{8740E814-1BE5-E75E-2F93-EBB91F5FC883}"/>
                  </a:ext>
                </a:extLst>
              </p:cNvPr>
              <p:cNvSpPr/>
              <p:nvPr/>
            </p:nvSpPr>
            <p:spPr>
              <a:xfrm>
                <a:off x="3955344" y="5986356"/>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25400" cap="rnd">
                <a:solidFill>
                  <a:srgbClr val="06C75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grpSp>
        <p:nvGrpSpPr>
          <p:cNvPr id="201" name="グループ化 200">
            <a:extLst>
              <a:ext uri="{FF2B5EF4-FFF2-40B4-BE49-F238E27FC236}">
                <a16:creationId xmlns:a16="http://schemas.microsoft.com/office/drawing/2014/main" id="{7E5112F7-6379-8E91-1D91-DB44F04E6109}"/>
              </a:ext>
            </a:extLst>
          </p:cNvPr>
          <p:cNvGrpSpPr/>
          <p:nvPr/>
        </p:nvGrpSpPr>
        <p:grpSpPr>
          <a:xfrm>
            <a:off x="3598933" y="2439332"/>
            <a:ext cx="2080740" cy="410326"/>
            <a:chOff x="787924" y="2748799"/>
            <a:chExt cx="2080740" cy="410326"/>
          </a:xfrm>
          <a:solidFill>
            <a:srgbClr val="06C755"/>
          </a:solidFill>
        </p:grpSpPr>
        <p:sp>
          <p:nvSpPr>
            <p:cNvPr id="202" name="三角形 79">
              <a:extLst>
                <a:ext uri="{FF2B5EF4-FFF2-40B4-BE49-F238E27FC236}">
                  <a16:creationId xmlns:a16="http://schemas.microsoft.com/office/drawing/2014/main" id="{362A4868-01E5-F9C0-2304-4538735263B0}"/>
                </a:ext>
              </a:extLst>
            </p:cNvPr>
            <p:cNvSpPr/>
            <p:nvPr/>
          </p:nvSpPr>
          <p:spPr>
            <a:xfrm rot="10800000">
              <a:off x="1780416" y="3076575"/>
              <a:ext cx="95758" cy="82550"/>
            </a:xfrm>
            <a:prstGeom prst="triangle">
              <a:avLst/>
            </a:prstGeom>
            <a:grpFill/>
            <a:ln w="22225" cap="rnd" cmpd="sng" algn="ctr">
              <a:solidFill>
                <a:srgbClr val="06C755"/>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03" name="角丸四角形 7">
              <a:extLst>
                <a:ext uri="{FF2B5EF4-FFF2-40B4-BE49-F238E27FC236}">
                  <a16:creationId xmlns:a16="http://schemas.microsoft.com/office/drawing/2014/main" id="{FB93F9EA-8ED4-04E1-B096-0596CC72864A}"/>
                </a:ext>
              </a:extLst>
            </p:cNvPr>
            <p:cNvSpPr/>
            <p:nvPr/>
          </p:nvSpPr>
          <p:spPr>
            <a:xfrm>
              <a:off x="787924" y="2748799"/>
              <a:ext cx="2080740" cy="342000"/>
            </a:xfrm>
            <a:prstGeom prst="roundRect">
              <a:avLst>
                <a:gd name="adj" fmla="val 50000"/>
              </a:avLst>
            </a:prstGeom>
            <a:grpFill/>
            <a:ln w="22225" cap="flat" cmpd="sng" algn="ctr">
              <a:solidFill>
                <a:srgbClr val="06C755"/>
              </a:solidFill>
              <a:prstDash val="solid"/>
              <a:round/>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ja-JP" altLang="en-US" sz="1100" b="1" i="0" u="none" strike="noStrike" kern="0" cap="none" spc="0" normalizeH="0" baseline="0" noProof="0" dirty="0">
                  <a:ln>
                    <a:noFill/>
                  </a:ln>
                  <a:solidFill>
                    <a:srgbClr val="FFFFFF"/>
                  </a:solidFill>
                  <a:effectLst/>
                  <a:uLnTx/>
                  <a:uFillTx/>
                  <a:latin typeface="メイリオ"/>
                  <a:ea typeface="メイリオ"/>
                  <a:cs typeface="Arial"/>
                  <a:sym typeface="Arial"/>
                </a:rPr>
                <a:t>公式アカウントプッシュ配信</a:t>
              </a:r>
              <a:endParaRPr kumimoji="0" lang="en-US" altLang="ja-JP" sz="11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grpSp>
      <p:grpSp>
        <p:nvGrpSpPr>
          <p:cNvPr id="204" name="グループ化 203">
            <a:extLst>
              <a:ext uri="{FF2B5EF4-FFF2-40B4-BE49-F238E27FC236}">
                <a16:creationId xmlns:a16="http://schemas.microsoft.com/office/drawing/2014/main" id="{8F014EDB-A37C-22B2-E833-BC3B11684E1F}"/>
              </a:ext>
            </a:extLst>
          </p:cNvPr>
          <p:cNvGrpSpPr/>
          <p:nvPr/>
        </p:nvGrpSpPr>
        <p:grpSpPr>
          <a:xfrm>
            <a:off x="3598933" y="4404057"/>
            <a:ext cx="2080740" cy="410326"/>
            <a:chOff x="787924" y="2748799"/>
            <a:chExt cx="2080740" cy="410326"/>
          </a:xfrm>
          <a:solidFill>
            <a:srgbClr val="FF0033"/>
          </a:solidFill>
        </p:grpSpPr>
        <p:sp>
          <p:nvSpPr>
            <p:cNvPr id="205" name="角丸四角形 7">
              <a:extLst>
                <a:ext uri="{FF2B5EF4-FFF2-40B4-BE49-F238E27FC236}">
                  <a16:creationId xmlns:a16="http://schemas.microsoft.com/office/drawing/2014/main" id="{B755D233-8F7B-2EDE-9E99-AEC19DD00758}"/>
                </a:ext>
              </a:extLst>
            </p:cNvPr>
            <p:cNvSpPr/>
            <p:nvPr/>
          </p:nvSpPr>
          <p:spPr>
            <a:xfrm>
              <a:off x="787924" y="2748799"/>
              <a:ext cx="2080740" cy="342000"/>
            </a:xfrm>
            <a:prstGeom prst="roundRect">
              <a:avLst>
                <a:gd name="adj" fmla="val 50000"/>
              </a:avLst>
            </a:prstGeom>
            <a:grpFill/>
            <a:ln w="22225" cap="rnd" cmpd="sng" algn="ctr">
              <a:solidFill>
                <a:srgbClr val="FF0033"/>
              </a:solidFill>
              <a:prstDash val="solid"/>
              <a:miter lim="800000"/>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cs typeface="Arial"/>
                  <a:sym typeface="Arial"/>
                </a:rPr>
                <a:t>トピックス</a:t>
              </a: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Arial"/>
                  <a:sym typeface="Arial"/>
                </a:rPr>
                <a:t>PR</a:t>
              </a:r>
              <a:r>
                <a:rPr kumimoji="0" lang="ja-JP" altLang="en-US" sz="1200" b="1" i="0" u="none" strike="noStrike" kern="0" cap="none" spc="0" normalizeH="0" baseline="0" noProof="0">
                  <a:ln>
                    <a:noFill/>
                  </a:ln>
                  <a:solidFill>
                    <a:srgbClr val="FFFFFF"/>
                  </a:solidFill>
                  <a:effectLst/>
                  <a:uLnTx/>
                  <a:uFillTx/>
                  <a:latin typeface="メイリオ"/>
                  <a:ea typeface="メイリオ"/>
                  <a:cs typeface="Arial"/>
                  <a:sym typeface="Arial"/>
                </a:rPr>
                <a:t>（</a:t>
              </a: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Arial"/>
                  <a:sym typeface="Arial"/>
                </a:rPr>
                <a:t>SP</a:t>
              </a:r>
              <a:r>
                <a:rPr kumimoji="0" lang="ja-JP" altLang="en-US" sz="1200" b="1" i="0" u="none" strike="noStrike" kern="0" cap="none" spc="0" normalizeH="0" baseline="0" noProof="0">
                  <a:ln>
                    <a:noFill/>
                  </a:ln>
                  <a:solidFill>
                    <a:srgbClr val="FFFFFF"/>
                  </a:solidFill>
                  <a:effectLst/>
                  <a:uLnTx/>
                  <a:uFillTx/>
                  <a:latin typeface="メイリオ"/>
                  <a:ea typeface="メイリオ"/>
                  <a:cs typeface="Arial"/>
                  <a:sym typeface="Arial"/>
                </a:rPr>
                <a:t>）</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206" name="三角形 113">
              <a:extLst>
                <a:ext uri="{FF2B5EF4-FFF2-40B4-BE49-F238E27FC236}">
                  <a16:creationId xmlns:a16="http://schemas.microsoft.com/office/drawing/2014/main" id="{84262E7A-048D-B82C-6F0F-3460A609FA9B}"/>
                </a:ext>
              </a:extLst>
            </p:cNvPr>
            <p:cNvSpPr/>
            <p:nvPr/>
          </p:nvSpPr>
          <p:spPr>
            <a:xfrm rot="10800000">
              <a:off x="1780416" y="3076575"/>
              <a:ext cx="95758" cy="82550"/>
            </a:xfrm>
            <a:prstGeom prst="triangle">
              <a:avLst/>
            </a:prstGeom>
            <a:grpFill/>
            <a:ln w="22225" cap="rnd" cmpd="sng" algn="ctr">
              <a:solidFill>
                <a:srgbClr val="FF0033"/>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207" name="グループ化 206">
            <a:extLst>
              <a:ext uri="{FF2B5EF4-FFF2-40B4-BE49-F238E27FC236}">
                <a16:creationId xmlns:a16="http://schemas.microsoft.com/office/drawing/2014/main" id="{D24A38C8-E095-8A36-3FF0-0A59C2FEFC92}"/>
              </a:ext>
            </a:extLst>
          </p:cNvPr>
          <p:cNvGrpSpPr/>
          <p:nvPr/>
        </p:nvGrpSpPr>
        <p:grpSpPr>
          <a:xfrm>
            <a:off x="6631637" y="4714817"/>
            <a:ext cx="1508400" cy="1558596"/>
            <a:chOff x="3857080" y="4596406"/>
            <a:chExt cx="1508400" cy="1558596"/>
          </a:xfrm>
        </p:grpSpPr>
        <p:pic>
          <p:nvPicPr>
            <p:cNvPr id="208" name="그림 3">
              <a:extLst>
                <a:ext uri="{FF2B5EF4-FFF2-40B4-BE49-F238E27FC236}">
                  <a16:creationId xmlns:a16="http://schemas.microsoft.com/office/drawing/2014/main" id="{C2A48A57-1CF6-CC5F-2CE5-CF46DDDD255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54466"/>
            <a:stretch/>
          </p:blipFill>
          <p:spPr>
            <a:xfrm>
              <a:off x="3857080" y="4596406"/>
              <a:ext cx="1508400" cy="1558596"/>
            </a:xfrm>
            <a:prstGeom prst="rect">
              <a:avLst/>
            </a:prstGeom>
          </p:spPr>
        </p:pic>
        <p:grpSp>
          <p:nvGrpSpPr>
            <p:cNvPr id="209" name="グループ化 208">
              <a:extLst>
                <a:ext uri="{FF2B5EF4-FFF2-40B4-BE49-F238E27FC236}">
                  <a16:creationId xmlns:a16="http://schemas.microsoft.com/office/drawing/2014/main" id="{98EF4397-60AC-4C98-7B26-FEBEEF7B60A1}"/>
                </a:ext>
              </a:extLst>
            </p:cNvPr>
            <p:cNvGrpSpPr/>
            <p:nvPr/>
          </p:nvGrpSpPr>
          <p:grpSpPr>
            <a:xfrm>
              <a:off x="3899897" y="4751587"/>
              <a:ext cx="1422768" cy="1403415"/>
              <a:chOff x="3899897" y="4751587"/>
              <a:chExt cx="1422768" cy="1403415"/>
            </a:xfrm>
          </p:grpSpPr>
          <p:grpSp>
            <p:nvGrpSpPr>
              <p:cNvPr id="210" name="グループ化 209">
                <a:extLst>
                  <a:ext uri="{FF2B5EF4-FFF2-40B4-BE49-F238E27FC236}">
                    <a16:creationId xmlns:a16="http://schemas.microsoft.com/office/drawing/2014/main" id="{C9538165-5FC1-E5E1-260B-83DB3BD116E7}"/>
                  </a:ext>
                </a:extLst>
              </p:cNvPr>
              <p:cNvGrpSpPr/>
              <p:nvPr/>
            </p:nvGrpSpPr>
            <p:grpSpPr>
              <a:xfrm>
                <a:off x="3899897" y="4751587"/>
                <a:ext cx="1422768" cy="1385065"/>
                <a:chOff x="9439388" y="3830427"/>
                <a:chExt cx="1602002" cy="1559550"/>
              </a:xfrm>
            </p:grpSpPr>
            <p:sp>
              <p:nvSpPr>
                <p:cNvPr id="216" name="正方形/長方形 215">
                  <a:extLst>
                    <a:ext uri="{FF2B5EF4-FFF2-40B4-BE49-F238E27FC236}">
                      <a16:creationId xmlns:a16="http://schemas.microsoft.com/office/drawing/2014/main" id="{CC15411F-DC8C-6D3C-99E5-9889258C2DC4}"/>
                    </a:ext>
                  </a:extLst>
                </p:cNvPr>
                <p:cNvSpPr/>
                <p:nvPr/>
              </p:nvSpPr>
              <p:spPr>
                <a:xfrm>
                  <a:off x="9439388" y="3830427"/>
                  <a:ext cx="1602000" cy="155955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217" name="図 216">
                  <a:extLst>
                    <a:ext uri="{FF2B5EF4-FFF2-40B4-BE49-F238E27FC236}">
                      <a16:creationId xmlns:a16="http://schemas.microsoft.com/office/drawing/2014/main" id="{1E9E3EB2-E384-90E9-09F8-F0318E59F4EC}"/>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9439390" y="3830427"/>
                  <a:ext cx="1602000" cy="386699"/>
                </a:xfrm>
                <a:prstGeom prst="rect">
                  <a:avLst/>
                </a:prstGeom>
              </p:spPr>
            </p:pic>
            <p:pic>
              <p:nvPicPr>
                <p:cNvPr id="218" name="図 217">
                  <a:extLst>
                    <a:ext uri="{FF2B5EF4-FFF2-40B4-BE49-F238E27FC236}">
                      <a16:creationId xmlns:a16="http://schemas.microsoft.com/office/drawing/2014/main" id="{F743B8F4-9150-7809-B520-EE841276D163}"/>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9439390" y="4524299"/>
                  <a:ext cx="1602000" cy="486855"/>
                </a:xfrm>
                <a:prstGeom prst="rect">
                  <a:avLst/>
                </a:prstGeom>
              </p:spPr>
            </p:pic>
          </p:grpSp>
          <p:sp>
            <p:nvSpPr>
              <p:cNvPr id="211" name="object 19">
                <a:extLst>
                  <a:ext uri="{FF2B5EF4-FFF2-40B4-BE49-F238E27FC236}">
                    <a16:creationId xmlns:a16="http://schemas.microsoft.com/office/drawing/2014/main" id="{318DA4EA-7091-75DC-EBED-E66C3BEAA259}"/>
                  </a:ext>
                </a:extLst>
              </p:cNvPr>
              <p:cNvSpPr>
                <a:spLocks noChangeAspect="1"/>
              </p:cNvSpPr>
              <p:nvPr/>
            </p:nvSpPr>
            <p:spPr>
              <a:xfrm>
                <a:off x="3899897" y="5757484"/>
                <a:ext cx="1422766" cy="397518"/>
              </a:xfrm>
              <a:prstGeom prst="rect">
                <a:avLst/>
              </a:prstGeom>
              <a:blipFill>
                <a:blip r:embed="rId12" cstate="print">
                  <a:extLst>
                    <a:ext uri="{28A0092B-C50C-407E-A947-70E740481C1C}">
                      <a14:useLocalDpi xmlns:a14="http://schemas.microsoft.com/office/drawing/2010/main"/>
                    </a:ext>
                  </a:extLst>
                </a:blip>
                <a:stretch>
                  <a:fillRect t="2"/>
                </a:stretch>
              </a:blip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212" name="正方形/長方形 211">
                <a:extLst>
                  <a:ext uri="{FF2B5EF4-FFF2-40B4-BE49-F238E27FC236}">
                    <a16:creationId xmlns:a16="http://schemas.microsoft.com/office/drawing/2014/main" id="{91E4B9A1-EE40-295A-D625-AE2E55C45843}"/>
                  </a:ext>
                </a:extLst>
              </p:cNvPr>
              <p:cNvSpPr/>
              <p:nvPr/>
            </p:nvSpPr>
            <p:spPr>
              <a:xfrm>
                <a:off x="3899897" y="5116328"/>
                <a:ext cx="1422766" cy="216982"/>
              </a:xfrm>
              <a:prstGeom prst="rect">
                <a:avLst/>
              </a:prstGeom>
              <a:solidFill>
                <a:srgbClr val="FFFFFF"/>
              </a:solidFill>
              <a:ln w="12700" cap="flat" cmpd="sng" algn="ctr">
                <a:noFill/>
                <a:prstDash val="solid"/>
                <a:miter lim="800000"/>
              </a:ln>
              <a:effectLst/>
            </p:spPr>
            <p:txBody>
              <a:bodyPr tIns="0" rIns="72000" bIns="0" rtlCol="0" anchor="ct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6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メイリオ"/>
                    <a:cs typeface="+mn-cs"/>
                  </a:rPr>
                  <a:t>ゲスかわいい</a:t>
                </a:r>
                <a:r>
                  <a:rPr kumimoji="0" lang="en-US" altLang="ja-JP" sz="600" b="1"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a typeface="メイリオ"/>
                    <a:cs typeface="+mn-cs"/>
                  </a:rPr>
                  <a:t>…LINE NEWS</a:t>
                </a:r>
                <a:r>
                  <a:rPr kumimoji="0" lang="ja-JP" altLang="en-US" sz="600" b="1" i="0" u="none" strike="noStrike" kern="0" cap="none" spc="0" normalizeH="0" baseline="0" noProof="0">
                    <a:ln>
                      <a:noFill/>
                    </a:ln>
                    <a:solidFill>
                      <a:srgbClr val="000000">
                        <a:lumMod val="75000"/>
                        <a:lumOff val="25000"/>
                      </a:srgbClr>
                    </a:solidFill>
                    <a:effectLst/>
                    <a:uLnTx/>
                    <a:uFillTx/>
                    <a:latin typeface="Meiryo" panose="020B0604030504040204" pitchFamily="34" charset="-128"/>
                    <a:ea typeface="メイリオ"/>
                    <a:cs typeface="+mn-cs"/>
                  </a:rPr>
                  <a:t>、無料スタンプの配信を開始</a:t>
                </a:r>
              </a:p>
            </p:txBody>
          </p:sp>
          <p:grpSp>
            <p:nvGrpSpPr>
              <p:cNvPr id="213" name="グループ化 212">
                <a:extLst>
                  <a:ext uri="{FF2B5EF4-FFF2-40B4-BE49-F238E27FC236}">
                    <a16:creationId xmlns:a16="http://schemas.microsoft.com/office/drawing/2014/main" id="{A886CF9C-E799-0430-42E0-BAB7E68DD110}"/>
                  </a:ext>
                </a:extLst>
              </p:cNvPr>
              <p:cNvGrpSpPr/>
              <p:nvPr/>
            </p:nvGrpSpPr>
            <p:grpSpPr>
              <a:xfrm>
                <a:off x="4508746" y="5348654"/>
                <a:ext cx="771493" cy="293321"/>
                <a:chOff x="4516441" y="5657575"/>
                <a:chExt cx="771493" cy="293321"/>
              </a:xfrm>
            </p:grpSpPr>
            <p:sp>
              <p:nvSpPr>
                <p:cNvPr id="214" name="正方形/長方形 213">
                  <a:extLst>
                    <a:ext uri="{FF2B5EF4-FFF2-40B4-BE49-F238E27FC236}">
                      <a16:creationId xmlns:a16="http://schemas.microsoft.com/office/drawing/2014/main" id="{2A8BD801-BDC4-D36A-84B3-1219739BA63C}"/>
                    </a:ext>
                  </a:extLst>
                </p:cNvPr>
                <p:cNvSpPr/>
                <p:nvPr/>
              </p:nvSpPr>
              <p:spPr>
                <a:xfrm>
                  <a:off x="4516441" y="5657575"/>
                  <a:ext cx="771493" cy="293321"/>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215" name="図 214">
                  <a:extLst>
                    <a:ext uri="{FF2B5EF4-FFF2-40B4-BE49-F238E27FC236}">
                      <a16:creationId xmlns:a16="http://schemas.microsoft.com/office/drawing/2014/main" id="{17B26D3B-F618-2409-33E6-68193BB75F9A}"/>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554173" y="5731659"/>
                  <a:ext cx="720000" cy="111724"/>
                </a:xfrm>
                <a:prstGeom prst="rect">
                  <a:avLst/>
                </a:prstGeom>
              </p:spPr>
            </p:pic>
          </p:grpSp>
        </p:grpSp>
      </p:grpSp>
      <p:sp>
        <p:nvSpPr>
          <p:cNvPr id="219" name="フリーフォーム 117">
            <a:extLst>
              <a:ext uri="{FF2B5EF4-FFF2-40B4-BE49-F238E27FC236}">
                <a16:creationId xmlns:a16="http://schemas.microsoft.com/office/drawing/2014/main" id="{632802BD-1BB0-D8D5-CED4-177DDDA8928C}"/>
              </a:ext>
            </a:extLst>
          </p:cNvPr>
          <p:cNvSpPr/>
          <p:nvPr/>
        </p:nvSpPr>
        <p:spPr>
          <a:xfrm>
            <a:off x="6366846" y="4404057"/>
            <a:ext cx="2080740" cy="410326"/>
          </a:xfrm>
          <a:custGeom>
            <a:avLst/>
            <a:gdLst>
              <a:gd name="connsiteX0" fmla="*/ 171000 w 2080740"/>
              <a:gd name="connsiteY0" fmla="*/ 0 h 410326"/>
              <a:gd name="connsiteX1" fmla="*/ 1909740 w 2080740"/>
              <a:gd name="connsiteY1" fmla="*/ 0 h 410326"/>
              <a:gd name="connsiteX2" fmla="*/ 2080740 w 2080740"/>
              <a:gd name="connsiteY2" fmla="*/ 171000 h 410326"/>
              <a:gd name="connsiteX3" fmla="*/ 1909740 w 2080740"/>
              <a:gd name="connsiteY3" fmla="*/ 342000 h 410326"/>
              <a:gd name="connsiteX4" fmla="*/ 1080000 w 2080740"/>
              <a:gd name="connsiteY4" fmla="*/ 342000 h 410326"/>
              <a:gd name="connsiteX5" fmla="*/ 1040371 w 2080740"/>
              <a:gd name="connsiteY5" fmla="*/ 410326 h 410326"/>
              <a:gd name="connsiteX6" fmla="*/ 1000742 w 2080740"/>
              <a:gd name="connsiteY6" fmla="*/ 342000 h 410326"/>
              <a:gd name="connsiteX7" fmla="*/ 171000 w 2080740"/>
              <a:gd name="connsiteY7" fmla="*/ 342000 h 410326"/>
              <a:gd name="connsiteX8" fmla="*/ 0 w 2080740"/>
              <a:gd name="connsiteY8" fmla="*/ 171000 h 410326"/>
              <a:gd name="connsiteX9" fmla="*/ 171000 w 208074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0740" h="410326">
                <a:moveTo>
                  <a:pt x="171000" y="0"/>
                </a:moveTo>
                <a:lnTo>
                  <a:pt x="1909740" y="0"/>
                </a:lnTo>
                <a:cubicBezTo>
                  <a:pt x="2004181" y="0"/>
                  <a:pt x="2080740" y="76559"/>
                  <a:pt x="2080740" y="171000"/>
                </a:cubicBezTo>
                <a:cubicBezTo>
                  <a:pt x="2080740" y="265441"/>
                  <a:pt x="2004181" y="342000"/>
                  <a:pt x="1909740" y="342000"/>
                </a:cubicBezTo>
                <a:lnTo>
                  <a:pt x="1080000" y="342000"/>
                </a:lnTo>
                <a:lnTo>
                  <a:pt x="1040371" y="410326"/>
                </a:lnTo>
                <a:lnTo>
                  <a:pt x="1000742"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FF0033"/>
            </a:solidFill>
            <a:prstDash val="solid"/>
            <a:round/>
          </a:ln>
          <a:effectLst/>
        </p:spPr>
        <p:txBody>
          <a:bodyPr wrap="square" lIns="0" tIns="72000" rIns="0" bIns="108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200" b="1" i="0" u="none" strike="noStrike" kern="0" cap="none" spc="0" normalizeH="0" baseline="0" noProof="0" dirty="0">
                <a:ln>
                  <a:noFill/>
                </a:ln>
                <a:solidFill>
                  <a:srgbClr val="FF0033"/>
                </a:solidFill>
                <a:effectLst/>
                <a:uLnTx/>
                <a:uFillTx/>
                <a:latin typeface="メイリオ"/>
                <a:ea typeface="メイリオ"/>
                <a:cs typeface="Arial"/>
                <a:sym typeface="Arial"/>
              </a:rPr>
              <a:t>Yahoo!</a:t>
            </a:r>
            <a:r>
              <a:rPr kumimoji="0" lang="ja-JP" altLang="en-US" sz="1200" b="1" i="0" u="none" strike="noStrike" kern="0" cap="none" spc="0" normalizeH="0" baseline="0" noProof="0">
                <a:ln>
                  <a:noFill/>
                </a:ln>
                <a:solidFill>
                  <a:srgbClr val="FF0033"/>
                </a:solidFill>
                <a:effectLst/>
                <a:uLnTx/>
                <a:uFillTx/>
                <a:latin typeface="メイリオ"/>
                <a:ea typeface="メイリオ"/>
                <a:cs typeface="Arial"/>
                <a:sym typeface="Arial"/>
              </a:rPr>
              <a:t>ニュース</a:t>
            </a:r>
            <a:endParaRPr kumimoji="0" lang="en-US" altLang="ja-JP" sz="1200" b="1" i="0" u="none" strike="noStrike" kern="0" cap="none" spc="0" normalizeH="0" baseline="0" noProof="0" dirty="0">
              <a:ln>
                <a:noFill/>
              </a:ln>
              <a:solidFill>
                <a:srgbClr val="FF0033"/>
              </a:solidFill>
              <a:effectLst/>
              <a:uLnTx/>
              <a:uFillTx/>
              <a:latin typeface="メイリオ"/>
              <a:ea typeface="メイリオ"/>
              <a:cs typeface="Arial"/>
              <a:sym typeface="Arial"/>
            </a:endParaRPr>
          </a:p>
        </p:txBody>
      </p:sp>
      <p:grpSp>
        <p:nvGrpSpPr>
          <p:cNvPr id="220" name="グループ化 219">
            <a:extLst>
              <a:ext uri="{FF2B5EF4-FFF2-40B4-BE49-F238E27FC236}">
                <a16:creationId xmlns:a16="http://schemas.microsoft.com/office/drawing/2014/main" id="{1A2A22ED-E593-302D-32F7-3F63F689F9FC}"/>
              </a:ext>
            </a:extLst>
          </p:cNvPr>
          <p:cNvGrpSpPr/>
          <p:nvPr/>
        </p:nvGrpSpPr>
        <p:grpSpPr>
          <a:xfrm>
            <a:off x="9769935" y="3417171"/>
            <a:ext cx="861380" cy="1954670"/>
            <a:chOff x="6654699" y="2906594"/>
            <a:chExt cx="1371629" cy="3112544"/>
          </a:xfrm>
        </p:grpSpPr>
        <p:pic>
          <p:nvPicPr>
            <p:cNvPr id="221" name="그림 3">
              <a:extLst>
                <a:ext uri="{FF2B5EF4-FFF2-40B4-BE49-F238E27FC236}">
                  <a16:creationId xmlns:a16="http://schemas.microsoft.com/office/drawing/2014/main" id="{25C8C3E0-1A26-FB08-625F-C6A50CFF4234}"/>
                </a:ext>
              </a:extLst>
            </p:cNvPr>
            <p:cNvPicPr>
              <a:picLocks noChangeAspect="1"/>
            </p:cNvPicPr>
            <p:nvPr/>
          </p:nvPicPr>
          <p:blipFill>
            <a:blip r:embed="rId3"/>
            <a:stretch>
              <a:fillRect/>
            </a:stretch>
          </p:blipFill>
          <p:spPr>
            <a:xfrm>
              <a:off x="6654699" y="2906594"/>
              <a:ext cx="1371629" cy="3112544"/>
            </a:xfrm>
            <a:prstGeom prst="rect">
              <a:avLst/>
            </a:prstGeom>
          </p:spPr>
        </p:pic>
        <p:sp>
          <p:nvSpPr>
            <p:cNvPr id="222" name="正方形/長方形 221">
              <a:extLst>
                <a:ext uri="{FF2B5EF4-FFF2-40B4-BE49-F238E27FC236}">
                  <a16:creationId xmlns:a16="http://schemas.microsoft.com/office/drawing/2014/main" id="{62062661-C58A-DC7D-CA0F-AD46B46F4633}"/>
                </a:ext>
              </a:extLst>
            </p:cNvPr>
            <p:cNvSpPr/>
            <p:nvPr/>
          </p:nvSpPr>
          <p:spPr>
            <a:xfrm>
              <a:off x="6694313" y="3051670"/>
              <a:ext cx="1292400" cy="2826000"/>
            </a:xfrm>
            <a:prstGeom prst="rect">
              <a:avLst/>
            </a:prstGeom>
            <a:pattFill prst="wdUpDiag">
              <a:fgClr>
                <a:srgbClr val="F2F2F5"/>
              </a:fgClr>
              <a:bgClr>
                <a:srgbClr val="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223" name="図 222">
            <a:extLst>
              <a:ext uri="{FF2B5EF4-FFF2-40B4-BE49-F238E27FC236}">
                <a16:creationId xmlns:a16="http://schemas.microsoft.com/office/drawing/2014/main" id="{9BEFA117-D049-5EDF-68CE-D2335F3F7DAF}"/>
              </a:ext>
            </a:extLst>
          </p:cNvPr>
          <p:cNvPicPr>
            <a:picLocks noChangeAspect="1"/>
          </p:cNvPicPr>
          <p:nvPr/>
        </p:nvPicPr>
        <p:blipFill>
          <a:blip r:embed="rId14"/>
          <a:stretch>
            <a:fillRect/>
          </a:stretch>
        </p:blipFill>
        <p:spPr>
          <a:xfrm>
            <a:off x="9405285" y="4321462"/>
            <a:ext cx="220320" cy="183600"/>
          </a:xfrm>
          <a:prstGeom prst="rect">
            <a:avLst/>
          </a:prstGeom>
        </p:spPr>
      </p:pic>
      <p:sp>
        <p:nvSpPr>
          <p:cNvPr id="224" name="フリーフォーム 179">
            <a:extLst>
              <a:ext uri="{FF2B5EF4-FFF2-40B4-BE49-F238E27FC236}">
                <a16:creationId xmlns:a16="http://schemas.microsoft.com/office/drawing/2014/main" id="{B03DCCD2-D3E7-15C1-9ABB-8F53DD7A03D3}"/>
              </a:ext>
            </a:extLst>
          </p:cNvPr>
          <p:cNvSpPr/>
          <p:nvPr/>
        </p:nvSpPr>
        <p:spPr>
          <a:xfrm>
            <a:off x="9160255" y="2956856"/>
            <a:ext cx="2080740" cy="410326"/>
          </a:xfrm>
          <a:custGeom>
            <a:avLst/>
            <a:gdLst>
              <a:gd name="connsiteX0" fmla="*/ 171000 w 2080740"/>
              <a:gd name="connsiteY0" fmla="*/ 0 h 410326"/>
              <a:gd name="connsiteX1" fmla="*/ 1909740 w 2080740"/>
              <a:gd name="connsiteY1" fmla="*/ 0 h 410326"/>
              <a:gd name="connsiteX2" fmla="*/ 2080740 w 2080740"/>
              <a:gd name="connsiteY2" fmla="*/ 171000 h 410326"/>
              <a:gd name="connsiteX3" fmla="*/ 1909740 w 2080740"/>
              <a:gd name="connsiteY3" fmla="*/ 342000 h 410326"/>
              <a:gd name="connsiteX4" fmla="*/ 1080000 w 2080740"/>
              <a:gd name="connsiteY4" fmla="*/ 342000 h 410326"/>
              <a:gd name="connsiteX5" fmla="*/ 1040371 w 2080740"/>
              <a:gd name="connsiteY5" fmla="*/ 410326 h 410326"/>
              <a:gd name="connsiteX6" fmla="*/ 1000742 w 2080740"/>
              <a:gd name="connsiteY6" fmla="*/ 342000 h 410326"/>
              <a:gd name="connsiteX7" fmla="*/ 171000 w 2080740"/>
              <a:gd name="connsiteY7" fmla="*/ 342000 h 410326"/>
              <a:gd name="connsiteX8" fmla="*/ 0 w 2080740"/>
              <a:gd name="connsiteY8" fmla="*/ 171000 h 410326"/>
              <a:gd name="connsiteX9" fmla="*/ 171000 w 208074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0740" h="410326">
                <a:moveTo>
                  <a:pt x="171000" y="0"/>
                </a:moveTo>
                <a:lnTo>
                  <a:pt x="1909740" y="0"/>
                </a:lnTo>
                <a:cubicBezTo>
                  <a:pt x="2004181" y="0"/>
                  <a:pt x="2080740" y="76559"/>
                  <a:pt x="2080740" y="171000"/>
                </a:cubicBezTo>
                <a:cubicBezTo>
                  <a:pt x="2080740" y="265441"/>
                  <a:pt x="2004181" y="342000"/>
                  <a:pt x="1909740" y="342000"/>
                </a:cubicBezTo>
                <a:lnTo>
                  <a:pt x="1080000" y="342000"/>
                </a:lnTo>
                <a:lnTo>
                  <a:pt x="1040371" y="410326"/>
                </a:lnTo>
                <a:lnTo>
                  <a:pt x="1000742"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A9A9A9"/>
            </a:solidFill>
            <a:prstDash val="solid"/>
            <a:round/>
          </a:ln>
          <a:effectLst/>
        </p:spPr>
        <p:txBody>
          <a:bodyPr wrap="square" lIns="0" tIns="72000" rIns="0" bIns="108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75000"/>
                    <a:lumOff val="25000"/>
                  </a:srgbClr>
                </a:solidFill>
                <a:effectLst/>
                <a:uLnTx/>
                <a:uFillTx/>
                <a:latin typeface="メイリオ"/>
                <a:ea typeface="メイリオ"/>
                <a:cs typeface="+mn-cs"/>
              </a:rPr>
              <a:t>広告主様サイト</a:t>
            </a:r>
          </a:p>
        </p:txBody>
      </p:sp>
      <p:sp>
        <p:nvSpPr>
          <p:cNvPr id="225" name="角丸四角形 17">
            <a:extLst>
              <a:ext uri="{FF2B5EF4-FFF2-40B4-BE49-F238E27FC236}">
                <a16:creationId xmlns:a16="http://schemas.microsoft.com/office/drawing/2014/main" id="{4B96C844-B638-C422-924C-B23605000F58}"/>
              </a:ext>
            </a:extLst>
          </p:cNvPr>
          <p:cNvSpPr/>
          <p:nvPr/>
        </p:nvSpPr>
        <p:spPr>
          <a:xfrm>
            <a:off x="1192667" y="4030447"/>
            <a:ext cx="1827944" cy="1911549"/>
          </a:xfrm>
          <a:prstGeom prst="roundRect">
            <a:avLst>
              <a:gd name="adj" fmla="val 0"/>
            </a:avLst>
          </a:prstGeom>
          <a:noFill/>
          <a:ln w="12700" cap="flat" cmpd="sng" algn="ctr">
            <a:noFill/>
            <a:prstDash val="solid"/>
            <a:miter lim="800000"/>
          </a:ln>
          <a:effectLst/>
        </p:spPr>
        <p:txBody>
          <a:bodyPr wrap="square" lIns="0" tIns="0" rIns="0" bIns="0" rtlCol="0" anchor="t">
            <a:spAutoFit/>
          </a:bodyPr>
          <a:lstStyle/>
          <a:p>
            <a:pPr marL="0" marR="0" lvl="0" indent="0" defTabSz="914400" eaLnBrk="1" fontAlgn="auto" latinLnBrk="0" hangingPunct="1">
              <a:lnSpc>
                <a:spcPct val="120000"/>
              </a:lnSpc>
              <a:spcBef>
                <a:spcPts val="1000"/>
              </a:spcBef>
              <a:spcAft>
                <a:spcPts val="0"/>
              </a:spcAft>
              <a:buClrTx/>
              <a:buSzTx/>
              <a:buFontTx/>
              <a:buNone/>
              <a:tabLst/>
              <a:defRPr/>
            </a:pPr>
            <a:r>
              <a:rPr kumimoji="0" lang="ja-JP" altLang="en-US" sz="14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単日</a:t>
            </a:r>
            <a:r>
              <a:rPr kumimoji="0" lang="ja-JP" altLang="en-US" sz="14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集中リーチ</a:t>
            </a:r>
            <a:endParaRPr kumimoji="0" lang="ja-JP" altLang="en-US" sz="14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endParaRPr>
          </a:p>
          <a:p>
            <a:pPr marL="0" marR="0" lvl="0" indent="0" defTabSz="914400" eaLnBrk="1" fontAlgn="auto" latinLnBrk="0" hangingPunct="1">
              <a:lnSpc>
                <a:spcPct val="120000"/>
              </a:lnSpc>
              <a:spcBef>
                <a:spcPts val="1000"/>
              </a:spcBef>
              <a:spcAft>
                <a:spcPts val="0"/>
              </a:spcAft>
              <a:buClrTx/>
              <a:buSzTx/>
              <a:buFontTx/>
              <a:buNone/>
              <a:tabLst/>
              <a:defRPr/>
            </a:pPr>
            <a:r>
              <a:rPr kumimoji="0" lang="en-US" altLang="ja-JP" sz="14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300</a:t>
            </a:r>
            <a:r>
              <a:rPr kumimoji="0" lang="ja-JP" altLang="en-US" sz="14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文字以内の簡潔な</a:t>
            </a:r>
            <a:r>
              <a:rPr kumimoji="0" lang="ja-JP" altLang="en-US" sz="14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記事コンテンツ</a:t>
            </a:r>
            <a:endParaRPr kumimoji="0" lang="ja-JP" altLang="en-US" sz="14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endParaRPr>
          </a:p>
          <a:p>
            <a:pPr marL="0" marR="0" lvl="0" indent="0" defTabSz="914400" eaLnBrk="1" fontAlgn="auto" latinLnBrk="0" hangingPunct="1">
              <a:lnSpc>
                <a:spcPct val="120000"/>
              </a:lnSpc>
              <a:spcBef>
                <a:spcPts val="1000"/>
              </a:spcBef>
              <a:spcAft>
                <a:spcPts val="0"/>
              </a:spcAft>
              <a:buClrTx/>
              <a:buSzTx/>
              <a:buFontTx/>
              <a:buNone/>
              <a:tabLst/>
              <a:defRPr/>
            </a:pPr>
            <a:r>
              <a:rPr kumimoji="0" lang="ja-JP" altLang="en-US" sz="1400" b="1"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テスト販売</a:t>
            </a:r>
            <a:r>
              <a:rPr kumimoji="0" lang="ja-JP" altLang="en-US" sz="1400" b="1"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割引適用</a:t>
            </a:r>
            <a:br>
              <a:rPr kumimoji="0" lang="en-US" altLang="ja-JP" sz="1400" b="1"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br>
            <a:r>
              <a:rPr kumimoji="0" lang="ja-JP" altLang="en-US" sz="1100" b="0" i="0" u="none" strike="sngStrike" kern="0" cap="none" spc="0" normalizeH="0" baseline="0" noProof="0">
                <a:ln>
                  <a:noFill/>
                </a:ln>
                <a:solidFill>
                  <a:srgbClr val="00003E"/>
                </a:solidFill>
                <a:effectLst/>
                <a:uLnTx/>
                <a:uFillTx/>
                <a:latin typeface="Meiryo" panose="020B0604030504040204" pitchFamily="34" charset="-128"/>
                <a:ea typeface="メイリオ"/>
                <a:cs typeface="+mn-cs"/>
              </a:rPr>
              <a:t>正価</a:t>
            </a:r>
            <a:r>
              <a:rPr kumimoji="0" lang="ja-JP" altLang="en-US" sz="1100" b="0" i="0" u="none" strike="sngStrike" kern="0" cap="none" spc="0" normalizeH="0" baseline="0" noProof="0" dirty="0">
                <a:ln>
                  <a:noFill/>
                </a:ln>
                <a:solidFill>
                  <a:srgbClr val="00003E"/>
                </a:solidFill>
                <a:effectLst/>
                <a:uLnTx/>
                <a:uFillTx/>
                <a:latin typeface="Meiryo" panose="020B0604030504040204" pitchFamily="34" charset="-128"/>
                <a:ea typeface="メイリオ"/>
                <a:cs typeface="+mn-cs"/>
              </a:rPr>
              <a:t>：</a:t>
            </a:r>
            <a:r>
              <a:rPr kumimoji="0" lang="en-US" altLang="ja-JP" sz="1100" b="0" i="0" u="none" strike="sngStrike" kern="0" cap="none" spc="0" normalizeH="0" baseline="0" noProof="0" dirty="0">
                <a:ln>
                  <a:noFill/>
                </a:ln>
                <a:solidFill>
                  <a:srgbClr val="00003E"/>
                </a:solidFill>
                <a:effectLst/>
                <a:uLnTx/>
                <a:uFillTx/>
                <a:latin typeface="Meiryo" panose="020B0604030504040204" pitchFamily="34" charset="-128"/>
                <a:ea typeface="メイリオ"/>
                <a:cs typeface="+mn-cs"/>
              </a:rPr>
              <a:t>1,800</a:t>
            </a:r>
            <a:r>
              <a:rPr kumimoji="0" lang="ja-JP" altLang="en-US" sz="1100" b="0" i="0" u="none" strike="sngStrike" kern="0" cap="none" spc="0" normalizeH="0" baseline="0" noProof="0" dirty="0">
                <a:ln>
                  <a:noFill/>
                </a:ln>
                <a:solidFill>
                  <a:srgbClr val="00003E"/>
                </a:solidFill>
                <a:effectLst/>
                <a:uLnTx/>
                <a:uFillTx/>
                <a:latin typeface="Meiryo" panose="020B0604030504040204" pitchFamily="34" charset="-128"/>
                <a:ea typeface="メイリオ"/>
                <a:cs typeface="+mn-cs"/>
              </a:rPr>
              <a:t>万円</a:t>
            </a:r>
            <a:r>
              <a:rPr kumimoji="0" lang="ja-JP" altLang="en-US" sz="1100" b="0" i="0" u="none" strike="sngStrike" kern="0" cap="none" spc="0" normalizeH="0" baseline="0" noProof="0">
                <a:ln>
                  <a:noFill/>
                </a:ln>
                <a:solidFill>
                  <a:srgbClr val="00003E"/>
                </a:solidFill>
                <a:effectLst/>
                <a:uLnTx/>
                <a:uFillTx/>
                <a:latin typeface="Meiryo" panose="020B0604030504040204" pitchFamily="34" charset="-128"/>
                <a:ea typeface="メイリオ"/>
                <a:cs typeface="+mn-cs"/>
              </a:rPr>
              <a:t>～</a:t>
            </a:r>
            <a:r>
              <a:rPr kumimoji="0" lang="ja-JP" altLang="en-US" sz="1100" b="1" i="0" u="none" strike="sngStrike" kern="0" cap="none" spc="0" normalizeH="0" baseline="0" noProof="0">
                <a:ln>
                  <a:noFill/>
                </a:ln>
                <a:solidFill>
                  <a:srgbClr val="00003E"/>
                </a:solidFill>
                <a:effectLst/>
                <a:uLnTx/>
                <a:uFillTx/>
                <a:latin typeface="Meiryo" panose="020B0604030504040204" pitchFamily="34" charset="-128"/>
                <a:ea typeface="メイリオ"/>
                <a:cs typeface="+mn-cs"/>
              </a:rPr>
              <a:t> </a:t>
            </a:r>
            <a:br>
              <a:rPr kumimoji="0" lang="en-US" altLang="ja-JP" sz="1400" b="1" i="0" u="none" strike="sngStrike" kern="0" cap="none" spc="0" normalizeH="0" baseline="0" noProof="0" dirty="0">
                <a:ln>
                  <a:noFill/>
                </a:ln>
                <a:solidFill>
                  <a:srgbClr val="00003E"/>
                </a:solidFill>
                <a:effectLst/>
                <a:uLnTx/>
                <a:uFillTx/>
                <a:latin typeface="Meiryo" panose="020B0604030504040204" pitchFamily="34" charset="-128"/>
                <a:ea typeface="メイリオ"/>
                <a:cs typeface="+mn-cs"/>
              </a:rPr>
            </a:br>
            <a:r>
              <a:rPr kumimoji="0" lang="en-US" altLang="ja-JP" sz="1400" b="1"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1,570</a:t>
            </a:r>
            <a:r>
              <a:rPr kumimoji="0" lang="ja-JP" altLang="en-US" sz="1200" b="1"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万</a:t>
            </a:r>
            <a:r>
              <a:rPr kumimoji="0" lang="ja-JP" altLang="en-US" sz="1200" b="1"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円～</a:t>
            </a:r>
            <a:br>
              <a:rPr kumimoji="0" lang="en-US" altLang="ja-JP" sz="1200" b="1"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br>
            <a:r>
              <a:rPr kumimoji="0" lang="en-US" altLang="ja-JP" sz="9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a:t>
            </a:r>
            <a:r>
              <a:rPr kumimoji="0" lang="ja-JP" altLang="en-US" sz="9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詳細は</a:t>
            </a:r>
            <a:r>
              <a:rPr kumimoji="0" lang="en-US" altLang="ja-JP" sz="9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P20</a:t>
            </a:r>
            <a:r>
              <a:rPr kumimoji="0" lang="ja-JP" altLang="en-US" sz="9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参照</a:t>
            </a:r>
          </a:p>
        </p:txBody>
      </p:sp>
      <p:pic>
        <p:nvPicPr>
          <p:cNvPr id="226" name="図 225">
            <a:extLst>
              <a:ext uri="{FF2B5EF4-FFF2-40B4-BE49-F238E27FC236}">
                <a16:creationId xmlns:a16="http://schemas.microsoft.com/office/drawing/2014/main" id="{353A3C0C-030F-68F3-644A-518CF03C0622}"/>
              </a:ext>
            </a:extLst>
          </p:cNvPr>
          <p:cNvPicPr>
            <a:picLocks noChangeAspect="1"/>
          </p:cNvPicPr>
          <p:nvPr/>
        </p:nvPicPr>
        <p:blipFill>
          <a:blip r:embed="rId15"/>
          <a:stretch>
            <a:fillRect/>
          </a:stretch>
        </p:blipFill>
        <p:spPr>
          <a:xfrm>
            <a:off x="818736" y="4029568"/>
            <a:ext cx="252000" cy="252000"/>
          </a:xfrm>
          <a:prstGeom prst="rect">
            <a:avLst/>
          </a:prstGeom>
        </p:spPr>
      </p:pic>
      <p:pic>
        <p:nvPicPr>
          <p:cNvPr id="227" name="図 226">
            <a:extLst>
              <a:ext uri="{FF2B5EF4-FFF2-40B4-BE49-F238E27FC236}">
                <a16:creationId xmlns:a16="http://schemas.microsoft.com/office/drawing/2014/main" id="{5E1F1449-5D87-079A-24C7-88B2D7F9D79D}"/>
              </a:ext>
            </a:extLst>
          </p:cNvPr>
          <p:cNvPicPr>
            <a:picLocks noChangeAspect="1"/>
          </p:cNvPicPr>
          <p:nvPr/>
        </p:nvPicPr>
        <p:blipFill>
          <a:blip r:embed="rId15"/>
          <a:stretch>
            <a:fillRect/>
          </a:stretch>
        </p:blipFill>
        <p:spPr>
          <a:xfrm>
            <a:off x="818736" y="4418503"/>
            <a:ext cx="252000" cy="252000"/>
          </a:xfrm>
          <a:prstGeom prst="rect">
            <a:avLst/>
          </a:prstGeom>
        </p:spPr>
      </p:pic>
      <p:pic>
        <p:nvPicPr>
          <p:cNvPr id="228" name="図 227">
            <a:extLst>
              <a:ext uri="{FF2B5EF4-FFF2-40B4-BE49-F238E27FC236}">
                <a16:creationId xmlns:a16="http://schemas.microsoft.com/office/drawing/2014/main" id="{2E94882D-A4E0-A042-1D3C-43FD69B3CC90}"/>
              </a:ext>
            </a:extLst>
          </p:cNvPr>
          <p:cNvPicPr>
            <a:picLocks noChangeAspect="1"/>
          </p:cNvPicPr>
          <p:nvPr/>
        </p:nvPicPr>
        <p:blipFill>
          <a:blip r:embed="rId15"/>
          <a:stretch>
            <a:fillRect/>
          </a:stretch>
        </p:blipFill>
        <p:spPr>
          <a:xfrm>
            <a:off x="818736" y="5050958"/>
            <a:ext cx="252000" cy="252000"/>
          </a:xfrm>
          <a:prstGeom prst="rect">
            <a:avLst/>
          </a:prstGeom>
        </p:spPr>
      </p:pic>
      <p:sp>
        <p:nvSpPr>
          <p:cNvPr id="229" name="角丸四角形 7">
            <a:extLst>
              <a:ext uri="{FF2B5EF4-FFF2-40B4-BE49-F238E27FC236}">
                <a16:creationId xmlns:a16="http://schemas.microsoft.com/office/drawing/2014/main" id="{AE72AAD2-A056-9B26-0F75-6DC76A4B372A}"/>
              </a:ext>
            </a:extLst>
          </p:cNvPr>
          <p:cNvSpPr/>
          <p:nvPr/>
        </p:nvSpPr>
        <p:spPr>
          <a:xfrm>
            <a:off x="714096" y="2047141"/>
            <a:ext cx="2325668" cy="376610"/>
          </a:xfrm>
          <a:prstGeom prst="roundRect">
            <a:avLst>
              <a:gd name="adj" fmla="val 50000"/>
            </a:avLst>
          </a:prstGeom>
          <a:solidFill>
            <a:srgbClr val="00003E"/>
          </a:solidFill>
          <a:ln w="12700" cap="flat" cmpd="sng" algn="ctr">
            <a:solidFill>
              <a:srgbClr val="00003E"/>
            </a:solidFill>
            <a:prstDash val="solid"/>
            <a:round/>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Arial"/>
                <a:sym typeface="Arial"/>
              </a:rPr>
              <a:t>POINT</a:t>
            </a:r>
          </a:p>
        </p:txBody>
      </p:sp>
      <p:cxnSp>
        <p:nvCxnSpPr>
          <p:cNvPr id="230" name="カギ線コネクタ 176">
            <a:extLst>
              <a:ext uri="{FF2B5EF4-FFF2-40B4-BE49-F238E27FC236}">
                <a16:creationId xmlns:a16="http://schemas.microsoft.com/office/drawing/2014/main" id="{BC0E3521-8CBC-50D7-68BF-2726914668CD}"/>
              </a:ext>
            </a:extLst>
          </p:cNvPr>
          <p:cNvCxnSpPr>
            <a:cxnSpLocks/>
            <a:stCxn id="167" idx="3"/>
          </p:cNvCxnSpPr>
          <p:nvPr/>
        </p:nvCxnSpPr>
        <p:spPr>
          <a:xfrm>
            <a:off x="8140037" y="3522917"/>
            <a:ext cx="12700" cy="1928804"/>
          </a:xfrm>
          <a:prstGeom prst="bentConnector4">
            <a:avLst>
              <a:gd name="adj1" fmla="val 7182173"/>
              <a:gd name="adj2" fmla="val 99802"/>
            </a:avLst>
          </a:prstGeom>
          <a:noFill/>
          <a:ln w="34925" cap="rnd" cmpd="sng" algn="ctr">
            <a:solidFill>
              <a:srgbClr val="A9A9A9"/>
            </a:solidFill>
            <a:prstDash val="sysDot"/>
            <a:round/>
            <a:tailEnd type="triangle" w="med" len="med"/>
          </a:ln>
          <a:effectLst/>
        </p:spPr>
      </p:cxnSp>
      <p:sp>
        <p:nvSpPr>
          <p:cNvPr id="231" name="角丸四角形 178">
            <a:extLst>
              <a:ext uri="{FF2B5EF4-FFF2-40B4-BE49-F238E27FC236}">
                <a16:creationId xmlns:a16="http://schemas.microsoft.com/office/drawing/2014/main" id="{5A23C8EC-D9BD-FE1D-820A-B1DF19453CBA}"/>
              </a:ext>
            </a:extLst>
          </p:cNvPr>
          <p:cNvSpPr/>
          <p:nvPr/>
        </p:nvSpPr>
        <p:spPr>
          <a:xfrm>
            <a:off x="8839872" y="3791241"/>
            <a:ext cx="384720" cy="1272531"/>
          </a:xfrm>
          <a:prstGeom prst="roundRect">
            <a:avLst>
              <a:gd name="adj" fmla="val 50000"/>
            </a:avLst>
          </a:prstGeom>
          <a:solidFill>
            <a:srgbClr val="FFFFFF"/>
          </a:solidFill>
          <a:ln w="22225" cap="flat" cmpd="sng" algn="ctr">
            <a:solidFill>
              <a:srgbClr val="A9A9A9"/>
            </a:solid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00000">
                    <a:lumMod val="75000"/>
                    <a:lumOff val="25000"/>
                  </a:srgbClr>
                </a:solidFill>
                <a:effectLst/>
                <a:uLnTx/>
                <a:uFillTx/>
                <a:latin typeface="メイリオ"/>
                <a:ea typeface="メイリオ"/>
                <a:cs typeface="+mn-cs"/>
              </a:rPr>
              <a:t>記事を転載</a:t>
            </a:r>
          </a:p>
        </p:txBody>
      </p:sp>
      <p:sp>
        <p:nvSpPr>
          <p:cNvPr id="232" name="テキスト プレースホルダー 2">
            <a:extLst>
              <a:ext uri="{FF2B5EF4-FFF2-40B4-BE49-F238E27FC236}">
                <a16:creationId xmlns:a16="http://schemas.microsoft.com/office/drawing/2014/main" id="{B3F4ED67-964D-5023-67FB-7CFBE8B54BEF}"/>
              </a:ext>
            </a:extLst>
          </p:cNvPr>
          <p:cNvSpPr txBox="1">
            <a:spLocks/>
          </p:cNvSpPr>
          <p:nvPr/>
        </p:nvSpPr>
        <p:spPr>
          <a:xfrm>
            <a:off x="4304426" y="6302412"/>
            <a:ext cx="3583147" cy="243245"/>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両媒体で同一の記事を掲載し、それぞれ誘導をかけます。</a:t>
            </a:r>
            <a:endParaRPr kumimoji="1" lang="en-US" altLang="ja-JP" sz="10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pic>
        <p:nvPicPr>
          <p:cNvPr id="236" name="図 235">
            <a:extLst>
              <a:ext uri="{FF2B5EF4-FFF2-40B4-BE49-F238E27FC236}">
                <a16:creationId xmlns:a16="http://schemas.microsoft.com/office/drawing/2014/main" id="{E967164C-5D2F-D399-5317-1070A2DE753C}"/>
              </a:ext>
            </a:extLst>
          </p:cNvPr>
          <p:cNvPicPr>
            <a:picLocks noChangeAspect="1"/>
          </p:cNvPicPr>
          <p:nvPr/>
        </p:nvPicPr>
        <p:blipFill>
          <a:blip r:embed="rId16"/>
          <a:stretch>
            <a:fillRect/>
          </a:stretch>
        </p:blipFill>
        <p:spPr>
          <a:xfrm>
            <a:off x="310651" y="147605"/>
            <a:ext cx="1274174" cy="463336"/>
          </a:xfrm>
          <a:prstGeom prst="rect">
            <a:avLst/>
          </a:prstGeom>
        </p:spPr>
      </p:pic>
      <p:grpSp>
        <p:nvGrpSpPr>
          <p:cNvPr id="242" name="グループ化 241">
            <a:extLst>
              <a:ext uri="{FF2B5EF4-FFF2-40B4-BE49-F238E27FC236}">
                <a16:creationId xmlns:a16="http://schemas.microsoft.com/office/drawing/2014/main" id="{BF1993E6-C03E-ED37-8D0B-4CD79E9BFC46}"/>
              </a:ext>
            </a:extLst>
          </p:cNvPr>
          <p:cNvGrpSpPr/>
          <p:nvPr/>
        </p:nvGrpSpPr>
        <p:grpSpPr>
          <a:xfrm>
            <a:off x="9116007" y="1122642"/>
            <a:ext cx="2485976" cy="507545"/>
            <a:chOff x="9118649" y="594135"/>
            <a:chExt cx="2485976" cy="507545"/>
          </a:xfrm>
        </p:grpSpPr>
        <p:grpSp>
          <p:nvGrpSpPr>
            <p:cNvPr id="243" name="グループ化 242">
              <a:extLst>
                <a:ext uri="{FF2B5EF4-FFF2-40B4-BE49-F238E27FC236}">
                  <a16:creationId xmlns:a16="http://schemas.microsoft.com/office/drawing/2014/main" id="{3B01CBC0-6205-0DD4-8AD8-CF07E791B762}"/>
                </a:ext>
              </a:extLst>
            </p:cNvPr>
            <p:cNvGrpSpPr/>
            <p:nvPr/>
          </p:nvGrpSpPr>
          <p:grpSpPr>
            <a:xfrm>
              <a:off x="9118649" y="594135"/>
              <a:ext cx="2485976" cy="326370"/>
              <a:chOff x="9094014" y="1115302"/>
              <a:chExt cx="2485976" cy="326370"/>
            </a:xfrm>
          </p:grpSpPr>
          <p:sp>
            <p:nvSpPr>
              <p:cNvPr id="245" name="正方形/長方形 244">
                <a:extLst>
                  <a:ext uri="{FF2B5EF4-FFF2-40B4-BE49-F238E27FC236}">
                    <a16:creationId xmlns:a16="http://schemas.microsoft.com/office/drawing/2014/main" id="{1196BD5A-62CC-C15F-4B87-309FCFC73D8E}"/>
                  </a:ext>
                </a:extLst>
              </p:cNvPr>
              <p:cNvSpPr/>
              <p:nvPr/>
            </p:nvSpPr>
            <p:spPr>
              <a:xfrm>
                <a:off x="9094014" y="1115302"/>
                <a:ext cx="842861" cy="326370"/>
              </a:xfrm>
              <a:prstGeom prst="rect">
                <a:avLst/>
              </a:prstGeom>
              <a:solidFill>
                <a:srgbClr val="00003E"/>
              </a:solidFill>
              <a:ln w="15875" cap="flat" cmpd="sng" algn="ctr">
                <a:solidFill>
                  <a:srgbClr val="00003E"/>
                </a:solid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100" normalizeH="0" baseline="0" noProof="0">
                    <a:ln>
                      <a:noFill/>
                    </a:ln>
                    <a:solidFill>
                      <a:srgbClr val="FFFFFF"/>
                    </a:solidFill>
                    <a:effectLst/>
                    <a:uLnTx/>
                    <a:uFillTx/>
                    <a:latin typeface="メイリオ"/>
                  </a:rPr>
                  <a:t>想定</a:t>
                </a:r>
                <a:r>
                  <a:rPr kumimoji="0" lang="en-US" altLang="ja-JP" sz="1200" b="0" i="0" u="none" strike="noStrike" kern="0" cap="none" spc="100" normalizeH="0" baseline="0" noProof="0" dirty="0">
                    <a:ln>
                      <a:noFill/>
                    </a:ln>
                    <a:solidFill>
                      <a:srgbClr val="FFFFFF"/>
                    </a:solidFill>
                    <a:effectLst/>
                    <a:uLnTx/>
                    <a:uFillTx/>
                    <a:latin typeface="メイリオ"/>
                  </a:rPr>
                  <a:t>PV</a:t>
                </a:r>
              </a:p>
            </p:txBody>
          </p:sp>
          <p:sp>
            <p:nvSpPr>
              <p:cNvPr id="246" name="正方形/長方形 245">
                <a:extLst>
                  <a:ext uri="{FF2B5EF4-FFF2-40B4-BE49-F238E27FC236}">
                    <a16:creationId xmlns:a16="http://schemas.microsoft.com/office/drawing/2014/main" id="{7B26EF08-337E-5601-0A0C-C8F088FCEE75}"/>
                  </a:ext>
                </a:extLst>
              </p:cNvPr>
              <p:cNvSpPr/>
              <p:nvPr/>
            </p:nvSpPr>
            <p:spPr>
              <a:xfrm>
                <a:off x="9936875" y="1115302"/>
                <a:ext cx="1643115" cy="326370"/>
              </a:xfrm>
              <a:prstGeom prst="rect">
                <a:avLst/>
              </a:prstGeom>
              <a:solidFill>
                <a:srgbClr val="FFFFFF"/>
              </a:solidFill>
              <a:ln w="15875" cap="flat" cmpd="sng" algn="ctr">
                <a:solidFill>
                  <a:srgbClr val="00003E"/>
                </a:solidFill>
                <a:prstDash val="solid"/>
              </a:ln>
              <a:effectLst/>
            </p:spPr>
            <p:txBody>
              <a:bodyPr rot="0" spcFirstLastPara="0" vertOverflow="overflow" horzOverflow="overflow" vert="horz" wrap="square" lIns="0" tIns="54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100" normalizeH="0" baseline="0" noProof="0" dirty="0">
                    <a:ln>
                      <a:noFill/>
                    </a:ln>
                    <a:solidFill>
                      <a:srgbClr val="00003E"/>
                    </a:solidFill>
                    <a:effectLst/>
                    <a:uLnTx/>
                    <a:uFillTx/>
                    <a:latin typeface="メイリオ"/>
                  </a:rPr>
                  <a:t>40</a:t>
                </a:r>
                <a:r>
                  <a:rPr kumimoji="0" lang="ja-JP" altLang="en-US" sz="1400" b="1" i="0" u="none" strike="noStrike" kern="0" cap="none" spc="100" normalizeH="0" baseline="0" noProof="0">
                    <a:ln>
                      <a:noFill/>
                    </a:ln>
                    <a:solidFill>
                      <a:srgbClr val="00003E"/>
                    </a:solidFill>
                    <a:effectLst/>
                    <a:uLnTx/>
                    <a:uFillTx/>
                    <a:latin typeface="メイリオ"/>
                  </a:rPr>
                  <a:t>万～</a:t>
                </a:r>
                <a:r>
                  <a:rPr kumimoji="0" lang="en-US" altLang="ja-JP" sz="1400" b="1" i="0" u="none" strike="noStrike" kern="0" cap="none" spc="100" normalizeH="0" baseline="0" noProof="0" dirty="0">
                    <a:ln>
                      <a:noFill/>
                    </a:ln>
                    <a:solidFill>
                      <a:srgbClr val="00003E"/>
                    </a:solidFill>
                    <a:effectLst/>
                    <a:uLnTx/>
                    <a:uFillTx/>
                    <a:latin typeface="メイリオ"/>
                  </a:rPr>
                  <a:t>80</a:t>
                </a:r>
                <a:r>
                  <a:rPr kumimoji="0" lang="ja-JP" altLang="en-US" sz="1400" b="1" i="0" u="none" strike="noStrike" kern="0" cap="none" spc="100" normalizeH="0" baseline="0" noProof="0">
                    <a:ln>
                      <a:noFill/>
                    </a:ln>
                    <a:solidFill>
                      <a:srgbClr val="00003E"/>
                    </a:solidFill>
                    <a:effectLst/>
                    <a:uLnTx/>
                    <a:uFillTx/>
                    <a:latin typeface="メイリオ"/>
                  </a:rPr>
                  <a:t>万</a:t>
                </a:r>
                <a:r>
                  <a:rPr kumimoji="0" lang="en-US" altLang="ja-JP" sz="1100" b="0" i="0" u="none" strike="noStrike" kern="0" cap="none" spc="100" normalizeH="0" baseline="0" noProof="0" dirty="0">
                    <a:ln>
                      <a:noFill/>
                    </a:ln>
                    <a:solidFill>
                      <a:srgbClr val="00003E"/>
                    </a:solidFill>
                    <a:effectLst/>
                    <a:uLnTx/>
                    <a:uFillTx/>
                    <a:latin typeface="メイリオ"/>
                  </a:rPr>
                  <a:t>PV</a:t>
                </a:r>
              </a:p>
            </p:txBody>
          </p:sp>
        </p:grpSp>
        <p:sp>
          <p:nvSpPr>
            <p:cNvPr id="244" name="正方形/長方形 243">
              <a:extLst>
                <a:ext uri="{FF2B5EF4-FFF2-40B4-BE49-F238E27FC236}">
                  <a16:creationId xmlns:a16="http://schemas.microsoft.com/office/drawing/2014/main" id="{1DAA5E8B-BB13-564D-1BE4-9120C66EFBE8}"/>
                </a:ext>
              </a:extLst>
            </p:cNvPr>
            <p:cNvSpPr/>
            <p:nvPr/>
          </p:nvSpPr>
          <p:spPr>
            <a:xfrm>
              <a:off x="9232181" y="1009347"/>
              <a:ext cx="2372444" cy="92333"/>
            </a:xfrm>
            <a:prstGeom prst="rect">
              <a:avLst/>
            </a:prstGeom>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100" normalizeH="0" baseline="0" noProof="0" dirty="0">
                  <a:ln>
                    <a:noFill/>
                  </a:ln>
                  <a:solidFill>
                    <a:srgbClr val="000000">
                      <a:lumMod val="75000"/>
                      <a:lumOff val="25000"/>
                    </a:srgbClr>
                  </a:solidFill>
                  <a:effectLst/>
                  <a:uLnTx/>
                  <a:uFillTx/>
                  <a:latin typeface="メイリオ"/>
                </a:rPr>
                <a:t>※</a:t>
              </a:r>
              <a:r>
                <a:rPr kumimoji="0" lang="ja-JP" altLang="en-US" sz="600" b="0" i="0" u="none" strike="noStrike" kern="0" cap="none" spc="100" normalizeH="0" baseline="0" noProof="0">
                  <a:ln>
                    <a:noFill/>
                  </a:ln>
                  <a:solidFill>
                    <a:srgbClr val="000000">
                      <a:lumMod val="75000"/>
                      <a:lumOff val="25000"/>
                    </a:srgbClr>
                  </a:solidFill>
                  <a:effectLst/>
                  <a:uLnTx/>
                  <a:uFillTx/>
                  <a:latin typeface="メイリオ"/>
                </a:rPr>
                <a:t>誘導枠</a:t>
              </a:r>
              <a:r>
                <a:rPr kumimoji="0" lang="ja-JP" altLang="en-US" sz="600" b="0" i="0" u="none" strike="noStrike" kern="0" cap="none" spc="100" normalizeH="0" baseline="0" noProof="0" dirty="0">
                  <a:ln>
                    <a:noFill/>
                  </a:ln>
                  <a:solidFill>
                    <a:srgbClr val="000000">
                      <a:lumMod val="75000"/>
                      <a:lumOff val="25000"/>
                    </a:srgbClr>
                  </a:solidFill>
                  <a:effectLst/>
                  <a:uLnTx/>
                  <a:uFillTx/>
                  <a:latin typeface="メイリオ"/>
                </a:rPr>
                <a:t>の</a:t>
              </a:r>
              <a:r>
                <a:rPr kumimoji="0" lang="ja-JP" altLang="en-US" sz="600" b="0" i="0" u="none" strike="noStrike" kern="0" cap="none" spc="0" normalizeH="0" baseline="0" noProof="0" dirty="0">
                  <a:ln>
                    <a:noFill/>
                  </a:ln>
                  <a:solidFill>
                    <a:srgbClr val="000000">
                      <a:lumMod val="75000"/>
                      <a:lumOff val="25000"/>
                    </a:srgbClr>
                  </a:solidFill>
                  <a:effectLst/>
                  <a:uLnTx/>
                  <a:uFillTx/>
                  <a:latin typeface="メイリオ"/>
                </a:rPr>
                <a:t>実績から算出した参考値で保証するものではありません</a:t>
              </a:r>
              <a:endParaRPr kumimoji="0" lang="en-US" altLang="ja-JP" sz="600" b="0" i="0" u="none" strike="noStrike" kern="0" cap="none" spc="0" normalizeH="0" baseline="0" noProof="0" dirty="0">
                <a:ln>
                  <a:noFill/>
                </a:ln>
                <a:solidFill>
                  <a:srgbClr val="000000">
                    <a:lumMod val="75000"/>
                    <a:lumOff val="25000"/>
                  </a:srgbClr>
                </a:solidFill>
                <a:effectLst/>
                <a:uLnTx/>
                <a:uFillTx/>
                <a:latin typeface="メイリオ"/>
              </a:endParaRPr>
            </a:p>
          </p:txBody>
        </p:sp>
      </p:grpSp>
    </p:spTree>
    <p:extLst>
      <p:ext uri="{BB962C8B-B14F-4D97-AF65-F5344CB8AC3E}">
        <p14:creationId xmlns:p14="http://schemas.microsoft.com/office/powerpoint/2010/main" val="34012711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367B90BE-7C21-B417-54F9-722F62388FDA}"/>
              </a:ext>
            </a:extLst>
          </p:cNvPr>
          <p:cNvSpPr>
            <a:spLocks noGrp="1"/>
          </p:cNvSpPr>
          <p:nvPr>
            <p:ph type="body" sz="quarter" idx="10"/>
          </p:nvPr>
        </p:nvSpPr>
        <p:spPr/>
        <p:txBody>
          <a:bodyPr/>
          <a:lstStyle/>
          <a:p>
            <a:r>
              <a:rPr lang="ja-JP" altLang="en-US" dirty="0"/>
              <a:t>　　　　　　コンテンツ版　概要</a:t>
            </a:r>
          </a:p>
        </p:txBody>
      </p:sp>
      <p:sp>
        <p:nvSpPr>
          <p:cNvPr id="157" name="テキスト ボックス 156">
            <a:extLst>
              <a:ext uri="{FF2B5EF4-FFF2-40B4-BE49-F238E27FC236}">
                <a16:creationId xmlns:a16="http://schemas.microsoft.com/office/drawing/2014/main" id="{DDACD904-8BCD-F6C8-DF82-AB553534C4F3}"/>
              </a:ext>
            </a:extLst>
          </p:cNvPr>
          <p:cNvSpPr txBox="1"/>
          <p:nvPr/>
        </p:nvSpPr>
        <p:spPr>
          <a:xfrm>
            <a:off x="3361932" y="4563585"/>
            <a:ext cx="5341382" cy="1715861"/>
          </a:xfrm>
          <a:prstGeom prst="rect">
            <a:avLst/>
          </a:prstGeom>
          <a:solidFill>
            <a:srgbClr val="F2FCF6"/>
          </a:solidFill>
          <a:ln>
            <a:noFill/>
          </a:ln>
          <a:effectLst/>
        </p:spPr>
        <p:txBody>
          <a:bodyPr wrap="square" rtlCol="0">
            <a:noAutofit/>
          </a:bodyPr>
          <a:lstStyle/>
          <a:p>
            <a:pPr>
              <a:lnSpc>
                <a:spcPct val="150000"/>
              </a:lnSpc>
              <a:defRPr/>
            </a:pPr>
            <a:endParaRPr lang="ja-JP" altLang="en-US" sz="1400">
              <a:solidFill>
                <a:srgbClr val="545454"/>
              </a:solidFill>
              <a:latin typeface="メイリオ" panose="020B0604030504040204" pitchFamily="50" charset="-128"/>
            </a:endParaRPr>
          </a:p>
        </p:txBody>
      </p:sp>
      <p:grpSp>
        <p:nvGrpSpPr>
          <p:cNvPr id="158" name="グループ化 157">
            <a:extLst>
              <a:ext uri="{FF2B5EF4-FFF2-40B4-BE49-F238E27FC236}">
                <a16:creationId xmlns:a16="http://schemas.microsoft.com/office/drawing/2014/main" id="{D36B23A9-A82F-0E76-48CC-398A7D5901AF}"/>
              </a:ext>
            </a:extLst>
          </p:cNvPr>
          <p:cNvGrpSpPr>
            <a:grpSpLocks noChangeAspect="1"/>
          </p:cNvGrpSpPr>
          <p:nvPr/>
        </p:nvGrpSpPr>
        <p:grpSpPr>
          <a:xfrm>
            <a:off x="4099303" y="4687660"/>
            <a:ext cx="1080000" cy="1585754"/>
            <a:chOff x="966423" y="3235604"/>
            <a:chExt cx="1980000" cy="2907215"/>
          </a:xfrm>
        </p:grpSpPr>
        <p:grpSp>
          <p:nvGrpSpPr>
            <p:cNvPr id="159" name="グループ化 158">
              <a:extLst>
                <a:ext uri="{FF2B5EF4-FFF2-40B4-BE49-F238E27FC236}">
                  <a16:creationId xmlns:a16="http://schemas.microsoft.com/office/drawing/2014/main" id="{36C81193-D477-26F3-847D-FEAC06C0E0ED}"/>
                </a:ext>
              </a:extLst>
            </p:cNvPr>
            <p:cNvGrpSpPr/>
            <p:nvPr/>
          </p:nvGrpSpPr>
          <p:grpSpPr>
            <a:xfrm>
              <a:off x="1245892" y="3235604"/>
              <a:ext cx="1424064" cy="2907215"/>
              <a:chOff x="3485768" y="3138088"/>
              <a:chExt cx="1424064" cy="2907215"/>
            </a:xfrm>
          </p:grpSpPr>
          <p:grpSp>
            <p:nvGrpSpPr>
              <p:cNvPr id="164" name="グループ化 163">
                <a:extLst>
                  <a:ext uri="{FF2B5EF4-FFF2-40B4-BE49-F238E27FC236}">
                    <a16:creationId xmlns:a16="http://schemas.microsoft.com/office/drawing/2014/main" id="{642EC5A1-2573-47E2-0E3C-A0A2CDA848F9}"/>
                  </a:ext>
                </a:extLst>
              </p:cNvPr>
              <p:cNvGrpSpPr/>
              <p:nvPr/>
            </p:nvGrpSpPr>
            <p:grpSpPr>
              <a:xfrm>
                <a:off x="3485768" y="3138088"/>
                <a:ext cx="1424064" cy="2907215"/>
                <a:chOff x="8953264" y="1581082"/>
                <a:chExt cx="1749841" cy="3572286"/>
              </a:xfrm>
            </p:grpSpPr>
            <p:pic>
              <p:nvPicPr>
                <p:cNvPr id="167" name="그림 3">
                  <a:extLst>
                    <a:ext uri="{FF2B5EF4-FFF2-40B4-BE49-F238E27FC236}">
                      <a16:creationId xmlns:a16="http://schemas.microsoft.com/office/drawing/2014/main" id="{AB04B850-3C4B-25E1-0D3E-FF307CA229F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10036"/>
                <a:stretch/>
              </p:blipFill>
              <p:spPr>
                <a:xfrm>
                  <a:off x="8953264" y="1581082"/>
                  <a:ext cx="1749841" cy="3572286"/>
                </a:xfrm>
                <a:prstGeom prst="rect">
                  <a:avLst/>
                </a:prstGeom>
              </p:spPr>
            </p:pic>
            <p:pic>
              <p:nvPicPr>
                <p:cNvPr id="170" name="그림 4">
                  <a:extLst>
                    <a:ext uri="{FF2B5EF4-FFF2-40B4-BE49-F238E27FC236}">
                      <a16:creationId xmlns:a16="http://schemas.microsoft.com/office/drawing/2014/main" id="{69810740-BC2F-D029-EAA6-BE92F7BAE8B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5717"/>
                <a:stretch/>
              </p:blipFill>
              <p:spPr>
                <a:xfrm>
                  <a:off x="9003740" y="1766162"/>
                  <a:ext cx="1645201" cy="3387205"/>
                </a:xfrm>
                <a:prstGeom prst="rect">
                  <a:avLst/>
                </a:prstGeom>
              </p:spPr>
            </p:pic>
          </p:grpSp>
          <p:pic>
            <p:nvPicPr>
              <p:cNvPr id="166" name="図 165" descr="グラフィカル ユーザー インターフェイス, Web サイト&#10;&#10;自動的に生成された説明">
                <a:extLst>
                  <a:ext uri="{FF2B5EF4-FFF2-40B4-BE49-F238E27FC236}">
                    <a16:creationId xmlns:a16="http://schemas.microsoft.com/office/drawing/2014/main" id="{EF920A31-F412-E4E3-E57A-C8E6B860474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526400" y="3289260"/>
                <a:ext cx="1342800" cy="2311894"/>
              </a:xfrm>
              <a:prstGeom prst="rect">
                <a:avLst/>
              </a:prstGeom>
            </p:spPr>
          </p:pic>
        </p:grpSp>
        <p:grpSp>
          <p:nvGrpSpPr>
            <p:cNvPr id="160" name="グループ化 159">
              <a:extLst>
                <a:ext uri="{FF2B5EF4-FFF2-40B4-BE49-F238E27FC236}">
                  <a16:creationId xmlns:a16="http://schemas.microsoft.com/office/drawing/2014/main" id="{85A61A08-56C5-A8F8-94CA-008681EABCA7}"/>
                </a:ext>
              </a:extLst>
            </p:cNvPr>
            <p:cNvGrpSpPr/>
            <p:nvPr/>
          </p:nvGrpSpPr>
          <p:grpSpPr>
            <a:xfrm>
              <a:off x="966423" y="4319091"/>
              <a:ext cx="1980000" cy="1823727"/>
              <a:chOff x="3216868" y="4450072"/>
              <a:chExt cx="1980000" cy="1823727"/>
            </a:xfrm>
          </p:grpSpPr>
          <p:pic>
            <p:nvPicPr>
              <p:cNvPr id="161" name="図 160" descr="グラフィカル ユーザー インターフェイス, Web サイト&#10;&#10;自動的に生成された説明">
                <a:extLst>
                  <a:ext uri="{FF2B5EF4-FFF2-40B4-BE49-F238E27FC236}">
                    <a16:creationId xmlns:a16="http://schemas.microsoft.com/office/drawing/2014/main" id="{AAA7FFDB-5621-0F25-322F-CA8DDDEAB494}"/>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3216868" y="4450072"/>
                <a:ext cx="1980000" cy="1823727"/>
              </a:xfrm>
              <a:prstGeom prst="rect">
                <a:avLst/>
              </a:prstGeom>
              <a:ln>
                <a:solidFill>
                  <a:srgbClr val="A9A9A9"/>
                </a:solidFill>
              </a:ln>
              <a:effectLst>
                <a:outerShdw blurRad="25400" dist="25400" dir="2700000" algn="ctr" rotWithShape="0">
                  <a:srgbClr val="A9A9A9">
                    <a:alpha val="40000"/>
                  </a:srgbClr>
                </a:outerShdw>
              </a:effectLst>
            </p:spPr>
          </p:pic>
          <p:sp>
            <p:nvSpPr>
              <p:cNvPr id="162" name="object 20">
                <a:extLst>
                  <a:ext uri="{FF2B5EF4-FFF2-40B4-BE49-F238E27FC236}">
                    <a16:creationId xmlns:a16="http://schemas.microsoft.com/office/drawing/2014/main" id="{955E0286-9679-367C-8883-3CDDAFF8A33F}"/>
                  </a:ext>
                </a:extLst>
              </p:cNvPr>
              <p:cNvSpPr/>
              <p:nvPr/>
            </p:nvSpPr>
            <p:spPr>
              <a:xfrm>
                <a:off x="3220394" y="4852692"/>
                <a:ext cx="756000" cy="709928"/>
              </a:xfrm>
              <a:custGeom>
                <a:avLst/>
                <a:gdLst/>
                <a:ahLst/>
                <a:cxnLst/>
                <a:rect l="l" t="t" r="r" b="b"/>
                <a:pathLst>
                  <a:path w="679450" h="628650">
                    <a:moveTo>
                      <a:pt x="679450" y="628649"/>
                    </a:moveTo>
                    <a:lnTo>
                      <a:pt x="0" y="628649"/>
                    </a:lnTo>
                    <a:lnTo>
                      <a:pt x="0" y="0"/>
                    </a:lnTo>
                    <a:lnTo>
                      <a:pt x="679450" y="0"/>
                    </a:lnTo>
                    <a:lnTo>
                      <a:pt x="679450" y="628649"/>
                    </a:lnTo>
                    <a:close/>
                  </a:path>
                </a:pathLst>
              </a:custGeom>
              <a:ln w="25400">
                <a:solidFill>
                  <a:srgbClr val="06C75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163" name="object 21">
                <a:extLst>
                  <a:ext uri="{FF2B5EF4-FFF2-40B4-BE49-F238E27FC236}">
                    <a16:creationId xmlns:a16="http://schemas.microsoft.com/office/drawing/2014/main" id="{2E40A050-FA8D-D7CF-B900-D6968F7A3DA4}"/>
                  </a:ext>
                </a:extLst>
              </p:cNvPr>
              <p:cNvSpPr/>
              <p:nvPr/>
            </p:nvSpPr>
            <p:spPr>
              <a:xfrm>
                <a:off x="3955344" y="5986356"/>
                <a:ext cx="1241524" cy="251460"/>
              </a:xfrm>
              <a:custGeom>
                <a:avLst/>
                <a:gdLst/>
                <a:ahLst/>
                <a:cxnLst/>
                <a:rect l="l" t="t" r="r" b="b"/>
                <a:pathLst>
                  <a:path w="1106805" h="251460">
                    <a:moveTo>
                      <a:pt x="1106411" y="251167"/>
                    </a:moveTo>
                    <a:lnTo>
                      <a:pt x="0" y="251167"/>
                    </a:lnTo>
                    <a:lnTo>
                      <a:pt x="0" y="0"/>
                    </a:lnTo>
                    <a:lnTo>
                      <a:pt x="1106411" y="0"/>
                    </a:lnTo>
                    <a:lnTo>
                      <a:pt x="1106411" y="251167"/>
                    </a:lnTo>
                    <a:close/>
                  </a:path>
                </a:pathLst>
              </a:custGeom>
              <a:ln w="25400" cap="rnd">
                <a:solidFill>
                  <a:srgbClr val="06C75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pSp>
      </p:grpSp>
      <p:sp>
        <p:nvSpPr>
          <p:cNvPr id="171" name="テキスト ボックス 170">
            <a:extLst>
              <a:ext uri="{FF2B5EF4-FFF2-40B4-BE49-F238E27FC236}">
                <a16:creationId xmlns:a16="http://schemas.microsoft.com/office/drawing/2014/main" id="{2754C86F-0814-781B-BB64-918A4546D932}"/>
              </a:ext>
            </a:extLst>
          </p:cNvPr>
          <p:cNvSpPr txBox="1"/>
          <p:nvPr/>
        </p:nvSpPr>
        <p:spPr>
          <a:xfrm>
            <a:off x="3361931" y="2598860"/>
            <a:ext cx="5341383" cy="1715861"/>
          </a:xfrm>
          <a:prstGeom prst="rect">
            <a:avLst/>
          </a:prstGeom>
          <a:solidFill>
            <a:srgbClr val="FFF2F5"/>
          </a:solidFill>
          <a:ln w="22225">
            <a:solidFill>
              <a:srgbClr val="FF0033"/>
            </a:solidFill>
          </a:ln>
          <a:effectLst/>
        </p:spPr>
        <p:txBody>
          <a:bodyPr wrap="square" rtlCol="0">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545454"/>
              </a:solidFill>
              <a:effectLst/>
              <a:uLnTx/>
              <a:uFillTx/>
              <a:latin typeface="メイリオ" panose="020B0604030504040204" pitchFamily="50" charset="-128"/>
            </a:endParaRPr>
          </a:p>
        </p:txBody>
      </p:sp>
      <p:sp>
        <p:nvSpPr>
          <p:cNvPr id="172" name="テキスト プレースホルダー 2">
            <a:extLst>
              <a:ext uri="{FF2B5EF4-FFF2-40B4-BE49-F238E27FC236}">
                <a16:creationId xmlns:a16="http://schemas.microsoft.com/office/drawing/2014/main" id="{AE80EF07-F42E-F5D9-D088-C90262D2E154}"/>
              </a:ext>
            </a:extLst>
          </p:cNvPr>
          <p:cNvSpPr txBox="1">
            <a:spLocks/>
          </p:cNvSpPr>
          <p:nvPr/>
        </p:nvSpPr>
        <p:spPr>
          <a:xfrm>
            <a:off x="487375" y="1098766"/>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ニュース読者への伝え方を熟知した編集者が制作する、</a:t>
            </a:r>
            <a:r>
              <a:rPr kumimoji="1" lang="en-US" altLang="ja-JP" sz="14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Yahoo!</a:t>
            </a:r>
            <a:r>
              <a:rPr kumimoji="1" lang="ja-JP" altLang="en-US" sz="1400" b="1" i="0" u="none" strike="noStrike" kern="1200" cap="none" spc="0" normalizeH="0" baseline="0" noProof="0" dirty="0">
                <a:ln>
                  <a:noFill/>
                </a:ln>
                <a:solidFill>
                  <a:srgbClr val="FF0033"/>
                </a:solidFill>
                <a:effectLst/>
                <a:uLnTx/>
                <a:uFillTx/>
                <a:latin typeface="Meiryo" panose="020B0604030504040204" pitchFamily="34" charset="-128"/>
                <a:ea typeface="Meiryo" panose="020B0604030504040204" pitchFamily="34" charset="-128"/>
                <a:cs typeface="+mn-cs"/>
              </a:rPr>
              <a:t>ニュースタイアップ</a:t>
            </a:r>
            <a:r>
              <a:rPr kumimoji="1" lang="ja-JP" altLang="en-US" sz="14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を起点</a:t>
            </a: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とした商品です。</a:t>
            </a: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4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ターゲットの関心が高い社会的な話題を入口に商品にブリッジさせ、自然な形で商品への理解、好意を形成。</a:t>
            </a:r>
          </a:p>
        </p:txBody>
      </p:sp>
      <p:grpSp>
        <p:nvGrpSpPr>
          <p:cNvPr id="173" name="グループ化 172">
            <a:extLst>
              <a:ext uri="{FF2B5EF4-FFF2-40B4-BE49-F238E27FC236}">
                <a16:creationId xmlns:a16="http://schemas.microsoft.com/office/drawing/2014/main" id="{DF8D43DB-A75C-6F4D-5BA0-C08E1DA0FD47}"/>
              </a:ext>
            </a:extLst>
          </p:cNvPr>
          <p:cNvGrpSpPr/>
          <p:nvPr/>
        </p:nvGrpSpPr>
        <p:grpSpPr>
          <a:xfrm>
            <a:off x="5344255" y="3205843"/>
            <a:ext cx="1183016" cy="631340"/>
            <a:chOff x="2753246" y="3337699"/>
            <a:chExt cx="1183016" cy="631340"/>
          </a:xfrm>
        </p:grpSpPr>
        <p:grpSp>
          <p:nvGrpSpPr>
            <p:cNvPr id="174" name="グループ化 173">
              <a:extLst>
                <a:ext uri="{FF2B5EF4-FFF2-40B4-BE49-F238E27FC236}">
                  <a16:creationId xmlns:a16="http://schemas.microsoft.com/office/drawing/2014/main" id="{7424DAD5-C4B5-6F21-BCD8-479D178CAC60}"/>
                </a:ext>
              </a:extLst>
            </p:cNvPr>
            <p:cNvGrpSpPr>
              <a:grpSpLocks noChangeAspect="1"/>
            </p:cNvGrpSpPr>
            <p:nvPr/>
          </p:nvGrpSpPr>
          <p:grpSpPr>
            <a:xfrm>
              <a:off x="3236755" y="3337699"/>
              <a:ext cx="203219" cy="186604"/>
              <a:chOff x="3817938" y="3325813"/>
              <a:chExt cx="252412" cy="231775"/>
            </a:xfrm>
          </p:grpSpPr>
          <p:sp>
            <p:nvSpPr>
              <p:cNvPr id="177" name="AutoShape 8">
                <a:extLst>
                  <a:ext uri="{FF2B5EF4-FFF2-40B4-BE49-F238E27FC236}">
                    <a16:creationId xmlns:a16="http://schemas.microsoft.com/office/drawing/2014/main" id="{06DD3183-1DC3-BFC8-BC44-6F2E9DB0F52C}"/>
                  </a:ext>
                </a:extLst>
              </p:cNvPr>
              <p:cNvSpPr>
                <a:spLocks noChangeAspect="1" noChangeArrowheads="1" noTextEdit="1"/>
              </p:cNvSpPr>
              <p:nvPr/>
            </p:nvSpPr>
            <p:spPr bwMode="auto">
              <a:xfrm>
                <a:off x="3817938" y="3333750"/>
                <a:ext cx="252412" cy="2095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78" name="Freeform 11">
                <a:extLst>
                  <a:ext uri="{FF2B5EF4-FFF2-40B4-BE49-F238E27FC236}">
                    <a16:creationId xmlns:a16="http://schemas.microsoft.com/office/drawing/2014/main" id="{08B00E30-0129-5B21-F124-9BC1902490AB}"/>
                  </a:ext>
                </a:extLst>
              </p:cNvPr>
              <p:cNvSpPr>
                <a:spLocks/>
              </p:cNvSpPr>
              <p:nvPr/>
            </p:nvSpPr>
            <p:spPr bwMode="auto">
              <a:xfrm>
                <a:off x="3894931" y="3325813"/>
                <a:ext cx="114300" cy="231775"/>
              </a:xfrm>
              <a:custGeom>
                <a:avLst/>
                <a:gdLst>
                  <a:gd name="T0" fmla="*/ 0 w 69"/>
                  <a:gd name="T1" fmla="*/ 0 h 138"/>
                  <a:gd name="T2" fmla="*/ 0 w 69"/>
                  <a:gd name="T3" fmla="*/ 0 h 138"/>
                  <a:gd name="T4" fmla="*/ 0 w 69"/>
                  <a:gd name="T5" fmla="*/ 138 h 138"/>
                  <a:gd name="T6" fmla="*/ 69 w 69"/>
                  <a:gd name="T7" fmla="*/ 69 h 138"/>
                  <a:gd name="T8" fmla="*/ 0 w 69"/>
                  <a:gd name="T9" fmla="*/ 0 h 138"/>
                </a:gdLst>
                <a:ahLst/>
                <a:cxnLst>
                  <a:cxn ang="0">
                    <a:pos x="T0" y="T1"/>
                  </a:cxn>
                  <a:cxn ang="0">
                    <a:pos x="T2" y="T3"/>
                  </a:cxn>
                  <a:cxn ang="0">
                    <a:pos x="T4" y="T5"/>
                  </a:cxn>
                  <a:cxn ang="0">
                    <a:pos x="T6" y="T7"/>
                  </a:cxn>
                  <a:cxn ang="0">
                    <a:pos x="T8" y="T9"/>
                  </a:cxn>
                </a:cxnLst>
                <a:rect l="0" t="0" r="r" b="b"/>
                <a:pathLst>
                  <a:path w="69" h="138">
                    <a:moveTo>
                      <a:pt x="0" y="0"/>
                    </a:moveTo>
                    <a:lnTo>
                      <a:pt x="0" y="0"/>
                    </a:lnTo>
                    <a:lnTo>
                      <a:pt x="0" y="138"/>
                    </a:lnTo>
                    <a:lnTo>
                      <a:pt x="69" y="69"/>
                    </a:lnTo>
                    <a:lnTo>
                      <a:pt x="0" y="0"/>
                    </a:lnTo>
                    <a:close/>
                  </a:path>
                </a:pathLst>
              </a:custGeom>
              <a:solidFill>
                <a:srgbClr val="FF0033"/>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176" name="テキスト ボックス 175">
              <a:extLst>
                <a:ext uri="{FF2B5EF4-FFF2-40B4-BE49-F238E27FC236}">
                  <a16:creationId xmlns:a16="http://schemas.microsoft.com/office/drawing/2014/main" id="{1C04001D-6D7E-E077-994D-0EC0660B73C0}"/>
                </a:ext>
              </a:extLst>
            </p:cNvPr>
            <p:cNvSpPr txBox="1"/>
            <p:nvPr/>
          </p:nvSpPr>
          <p:spPr>
            <a:xfrm>
              <a:off x="2753246" y="3596629"/>
              <a:ext cx="1183016" cy="372410"/>
            </a:xfrm>
            <a:prstGeom prst="rect">
              <a:avLst/>
            </a:prstGeom>
            <a:noFill/>
          </p:spPr>
          <p:txBody>
            <a:bodyPr wrap="none" lIns="0" tIns="0" rIns="0" bIns="0" rtlCol="0">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FF0033"/>
                  </a:solidFill>
                  <a:effectLst/>
                  <a:uLnTx/>
                  <a:uFillTx/>
                  <a:latin typeface="Meiryo" panose="020B0604030504040204" pitchFamily="34" charset="-128"/>
                </a:rPr>
                <a:t>Yahoo!</a:t>
              </a:r>
              <a:r>
                <a:rPr kumimoji="0" lang="ja-JP" altLang="en-US" sz="1100" b="0" i="0" u="none" strike="noStrike" kern="0" cap="none" spc="0" normalizeH="0" baseline="0" noProof="0">
                  <a:ln>
                    <a:noFill/>
                  </a:ln>
                  <a:solidFill>
                    <a:srgbClr val="FF0033"/>
                  </a:solidFill>
                  <a:effectLst/>
                  <a:uLnTx/>
                  <a:uFillTx/>
                  <a:latin typeface="Meiryo" panose="020B0604030504040204" pitchFamily="34" charset="-128"/>
                </a:rPr>
                <a:t>ニュース</a:t>
              </a:r>
              <a:r>
                <a:rPr kumimoji="0" lang="ja-JP" altLang="en-US" sz="1100" b="0" i="0" u="none" strike="noStrike" kern="0" cap="none" spc="0" normalizeH="0" baseline="0" noProof="0">
                  <a:ln>
                    <a:noFill/>
                  </a:ln>
                  <a:solidFill>
                    <a:srgbClr val="000000">
                      <a:lumMod val="75000"/>
                      <a:lumOff val="25000"/>
                    </a:srgbClr>
                  </a:solidFill>
                  <a:effectLst/>
                  <a:uLnTx/>
                  <a:uFillTx/>
                  <a:latin typeface="Meiryo" panose="020B0604030504040204" pitchFamily="34" charset="-128"/>
                </a:rPr>
                <a:t>内</a:t>
              </a:r>
              <a:endParaRPr kumimoji="0" lang="en-US" altLang="ja-JP"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100" b="0" i="0" u="none" strike="noStrike" kern="0" cap="none" spc="0" normalizeH="0" baseline="0" noProof="0">
                  <a:ln>
                    <a:noFill/>
                  </a:ln>
                  <a:solidFill>
                    <a:srgbClr val="000000">
                      <a:lumMod val="75000"/>
                      <a:lumOff val="25000"/>
                    </a:srgbClr>
                  </a:solidFill>
                  <a:effectLst/>
                  <a:uLnTx/>
                  <a:uFillTx/>
                  <a:latin typeface="Meiryo" panose="020B0604030504040204" pitchFamily="34" charset="-128"/>
                </a:rPr>
                <a:t>記事へ遷移</a:t>
              </a:r>
              <a:endParaRPr kumimoji="0" lang="ja-JP" altLang="en-US"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ndParaRPr>
            </a:p>
          </p:txBody>
        </p:sp>
      </p:grpSp>
      <p:sp>
        <p:nvSpPr>
          <p:cNvPr id="181" name="山形 66">
            <a:extLst>
              <a:ext uri="{FF2B5EF4-FFF2-40B4-BE49-F238E27FC236}">
                <a16:creationId xmlns:a16="http://schemas.microsoft.com/office/drawing/2014/main" id="{FCED3C09-7047-7B59-3BBF-ABC250D566E4}"/>
              </a:ext>
            </a:extLst>
          </p:cNvPr>
          <p:cNvSpPr/>
          <p:nvPr/>
        </p:nvSpPr>
        <p:spPr>
          <a:xfrm>
            <a:off x="6079279" y="1860690"/>
            <a:ext cx="2808000" cy="466218"/>
          </a:xfrm>
          <a:prstGeom prst="chevron">
            <a:avLst>
              <a:gd name="adj" fmla="val 35986"/>
            </a:avLst>
          </a:prstGeom>
          <a:solidFill>
            <a:srgbClr val="D5D5D5"/>
          </a:solidFill>
          <a:ln w="6350" cap="flat" cmpd="sng" algn="ctr">
            <a:noFill/>
            <a:prstDash val="solid"/>
            <a:miter lim="800000"/>
          </a:ln>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200" normalizeH="0" baseline="0" noProof="0">
                <a:ln>
                  <a:noFill/>
                </a:ln>
                <a:solidFill>
                  <a:srgbClr val="000000">
                    <a:lumMod val="95000"/>
                    <a:lumOff val="5000"/>
                  </a:srgbClr>
                </a:solidFill>
                <a:effectLst/>
                <a:uLnTx/>
                <a:uFillTx/>
                <a:latin typeface="Meiryo" panose="020B0604030504040204" pitchFamily="34" charset="-128"/>
                <a:ea typeface="メイリオ"/>
                <a:cs typeface="+mn-cs"/>
              </a:rPr>
              <a:t>タイアップページ</a:t>
            </a:r>
          </a:p>
        </p:txBody>
      </p:sp>
      <p:sp>
        <p:nvSpPr>
          <p:cNvPr id="182" name="山形 75">
            <a:extLst>
              <a:ext uri="{FF2B5EF4-FFF2-40B4-BE49-F238E27FC236}">
                <a16:creationId xmlns:a16="http://schemas.microsoft.com/office/drawing/2014/main" id="{6C867200-0B13-18D6-8526-0652997F8535}"/>
              </a:ext>
            </a:extLst>
          </p:cNvPr>
          <p:cNvSpPr/>
          <p:nvPr/>
        </p:nvSpPr>
        <p:spPr>
          <a:xfrm>
            <a:off x="8796625" y="1860321"/>
            <a:ext cx="2808000" cy="466218"/>
          </a:xfrm>
          <a:prstGeom prst="chevron">
            <a:avLst>
              <a:gd name="adj" fmla="val 35986"/>
            </a:avLst>
          </a:prstGeom>
          <a:solidFill>
            <a:srgbClr val="D5D5D5"/>
          </a:solidFill>
          <a:ln w="6350" cap="flat" cmpd="sng" algn="ctr">
            <a:noFill/>
            <a:prstDash val="solid"/>
            <a:miter lim="800000"/>
          </a:ln>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200" normalizeH="0" baseline="0" noProof="0">
                <a:ln>
                  <a:noFill/>
                </a:ln>
                <a:solidFill>
                  <a:srgbClr val="000000">
                    <a:lumMod val="95000"/>
                    <a:lumOff val="5000"/>
                  </a:srgbClr>
                </a:solidFill>
                <a:effectLst/>
                <a:uLnTx/>
                <a:uFillTx/>
                <a:latin typeface="Meiryo" panose="020B0604030504040204" pitchFamily="34" charset="-128"/>
                <a:ea typeface="メイリオ"/>
                <a:cs typeface="+mn-cs"/>
              </a:rPr>
              <a:t>貴社</a:t>
            </a:r>
            <a:r>
              <a:rPr kumimoji="0" lang="en-US" altLang="ja-JP" sz="1200" b="1" i="0" u="none" strike="noStrike" kern="0" cap="none" spc="200" normalizeH="0" baseline="0" noProof="0" dirty="0">
                <a:ln>
                  <a:noFill/>
                </a:ln>
                <a:solidFill>
                  <a:srgbClr val="000000">
                    <a:lumMod val="95000"/>
                    <a:lumOff val="5000"/>
                  </a:srgbClr>
                </a:solidFill>
                <a:effectLst/>
                <a:uLnTx/>
                <a:uFillTx/>
                <a:latin typeface="Meiryo" panose="020B0604030504040204" pitchFamily="34" charset="-128"/>
                <a:ea typeface="メイリオ"/>
                <a:cs typeface="+mn-cs"/>
              </a:rPr>
              <a:t>LP</a:t>
            </a:r>
          </a:p>
        </p:txBody>
      </p:sp>
      <p:sp>
        <p:nvSpPr>
          <p:cNvPr id="183" name="ホームベース 76">
            <a:extLst>
              <a:ext uri="{FF2B5EF4-FFF2-40B4-BE49-F238E27FC236}">
                <a16:creationId xmlns:a16="http://schemas.microsoft.com/office/drawing/2014/main" id="{0ACBE34A-4BE8-CD63-821A-D5A85F027516}"/>
              </a:ext>
            </a:extLst>
          </p:cNvPr>
          <p:cNvSpPr/>
          <p:nvPr/>
        </p:nvSpPr>
        <p:spPr>
          <a:xfrm>
            <a:off x="3361932" y="1859837"/>
            <a:ext cx="2808000" cy="466218"/>
          </a:xfrm>
          <a:prstGeom prst="homePlate">
            <a:avLst>
              <a:gd name="adj" fmla="val 35781"/>
            </a:avLst>
          </a:prstGeom>
          <a:solidFill>
            <a:srgbClr val="D5D5D5"/>
          </a:solidFill>
          <a:ln w="6350" cap="flat" cmpd="sng" algn="ctr">
            <a:noFill/>
            <a:prstDash val="solid"/>
            <a:miter lim="800000"/>
          </a:ln>
          <a:effectLst/>
        </p:spPr>
        <p:txBody>
          <a:bodyPr lIns="0" tIns="3600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200" normalizeH="0" baseline="0" noProof="0">
                <a:ln>
                  <a:noFill/>
                </a:ln>
                <a:solidFill>
                  <a:srgbClr val="000000">
                    <a:lumMod val="95000"/>
                    <a:lumOff val="5000"/>
                  </a:srgbClr>
                </a:solidFill>
                <a:effectLst/>
                <a:uLnTx/>
                <a:uFillTx/>
                <a:latin typeface="Meiryo" panose="020B0604030504040204" pitchFamily="34" charset="-128"/>
                <a:ea typeface="メイリオ"/>
                <a:cs typeface="+mn-cs"/>
              </a:rPr>
              <a:t>誘導</a:t>
            </a:r>
          </a:p>
        </p:txBody>
      </p:sp>
      <p:grpSp>
        <p:nvGrpSpPr>
          <p:cNvPr id="184" name="グループ化 183">
            <a:extLst>
              <a:ext uri="{FF2B5EF4-FFF2-40B4-BE49-F238E27FC236}">
                <a16:creationId xmlns:a16="http://schemas.microsoft.com/office/drawing/2014/main" id="{D0784E24-2F5F-A341-1CAB-3192A6755449}"/>
              </a:ext>
            </a:extLst>
          </p:cNvPr>
          <p:cNvGrpSpPr/>
          <p:nvPr/>
        </p:nvGrpSpPr>
        <p:grpSpPr>
          <a:xfrm>
            <a:off x="5480594" y="5170568"/>
            <a:ext cx="936154" cy="631340"/>
            <a:chOff x="2775258" y="3337699"/>
            <a:chExt cx="936154" cy="631340"/>
          </a:xfrm>
        </p:grpSpPr>
        <p:grpSp>
          <p:nvGrpSpPr>
            <p:cNvPr id="185" name="グループ化 184">
              <a:extLst>
                <a:ext uri="{FF2B5EF4-FFF2-40B4-BE49-F238E27FC236}">
                  <a16:creationId xmlns:a16="http://schemas.microsoft.com/office/drawing/2014/main" id="{6D78AA3A-ACC5-910C-EA50-C864F61864FE}"/>
                </a:ext>
              </a:extLst>
            </p:cNvPr>
            <p:cNvGrpSpPr>
              <a:grpSpLocks noChangeAspect="1"/>
            </p:cNvGrpSpPr>
            <p:nvPr/>
          </p:nvGrpSpPr>
          <p:grpSpPr>
            <a:xfrm>
              <a:off x="3197320" y="3337699"/>
              <a:ext cx="242647" cy="186604"/>
              <a:chOff x="3768965" y="3325813"/>
              <a:chExt cx="301385" cy="231775"/>
            </a:xfrm>
          </p:grpSpPr>
          <p:sp>
            <p:nvSpPr>
              <p:cNvPr id="187" name="AutoShape 8">
                <a:extLst>
                  <a:ext uri="{FF2B5EF4-FFF2-40B4-BE49-F238E27FC236}">
                    <a16:creationId xmlns:a16="http://schemas.microsoft.com/office/drawing/2014/main" id="{1775F76C-9061-B847-F6EA-E2DF310E9CDA}"/>
                  </a:ext>
                </a:extLst>
              </p:cNvPr>
              <p:cNvSpPr>
                <a:spLocks noChangeAspect="1" noChangeArrowheads="1" noTextEdit="1"/>
              </p:cNvSpPr>
              <p:nvPr/>
            </p:nvSpPr>
            <p:spPr bwMode="auto">
              <a:xfrm>
                <a:off x="3817938" y="3333750"/>
                <a:ext cx="252412" cy="2095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188" name="Freeform 11">
                <a:extLst>
                  <a:ext uri="{FF2B5EF4-FFF2-40B4-BE49-F238E27FC236}">
                    <a16:creationId xmlns:a16="http://schemas.microsoft.com/office/drawing/2014/main" id="{06E9B092-F8F4-9C69-5343-EFBD5464FA43}"/>
                  </a:ext>
                </a:extLst>
              </p:cNvPr>
              <p:cNvSpPr>
                <a:spLocks/>
              </p:cNvSpPr>
              <p:nvPr/>
            </p:nvSpPr>
            <p:spPr bwMode="auto">
              <a:xfrm>
                <a:off x="3768965" y="3325813"/>
                <a:ext cx="114300" cy="231775"/>
              </a:xfrm>
              <a:custGeom>
                <a:avLst/>
                <a:gdLst>
                  <a:gd name="T0" fmla="*/ 0 w 69"/>
                  <a:gd name="T1" fmla="*/ 0 h 138"/>
                  <a:gd name="T2" fmla="*/ 0 w 69"/>
                  <a:gd name="T3" fmla="*/ 0 h 138"/>
                  <a:gd name="T4" fmla="*/ 0 w 69"/>
                  <a:gd name="T5" fmla="*/ 138 h 138"/>
                  <a:gd name="T6" fmla="*/ 69 w 69"/>
                  <a:gd name="T7" fmla="*/ 69 h 138"/>
                  <a:gd name="T8" fmla="*/ 0 w 69"/>
                  <a:gd name="T9" fmla="*/ 0 h 138"/>
                </a:gdLst>
                <a:ahLst/>
                <a:cxnLst>
                  <a:cxn ang="0">
                    <a:pos x="T0" y="T1"/>
                  </a:cxn>
                  <a:cxn ang="0">
                    <a:pos x="T2" y="T3"/>
                  </a:cxn>
                  <a:cxn ang="0">
                    <a:pos x="T4" y="T5"/>
                  </a:cxn>
                  <a:cxn ang="0">
                    <a:pos x="T6" y="T7"/>
                  </a:cxn>
                  <a:cxn ang="0">
                    <a:pos x="T8" y="T9"/>
                  </a:cxn>
                </a:cxnLst>
                <a:rect l="0" t="0" r="r" b="b"/>
                <a:pathLst>
                  <a:path w="69" h="138">
                    <a:moveTo>
                      <a:pt x="0" y="0"/>
                    </a:moveTo>
                    <a:lnTo>
                      <a:pt x="0" y="0"/>
                    </a:lnTo>
                    <a:lnTo>
                      <a:pt x="0" y="138"/>
                    </a:lnTo>
                    <a:lnTo>
                      <a:pt x="69" y="69"/>
                    </a:lnTo>
                    <a:lnTo>
                      <a:pt x="0" y="0"/>
                    </a:lnTo>
                    <a:close/>
                  </a:path>
                </a:pathLst>
              </a:custGeom>
              <a:solidFill>
                <a:srgbClr val="06C755"/>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186" name="テキスト ボックス 185">
              <a:extLst>
                <a:ext uri="{FF2B5EF4-FFF2-40B4-BE49-F238E27FC236}">
                  <a16:creationId xmlns:a16="http://schemas.microsoft.com/office/drawing/2014/main" id="{3B0DCAAF-284C-EA6B-F488-19793356D491}"/>
                </a:ext>
              </a:extLst>
            </p:cNvPr>
            <p:cNvSpPr txBox="1"/>
            <p:nvPr/>
          </p:nvSpPr>
          <p:spPr>
            <a:xfrm>
              <a:off x="2775258" y="3596629"/>
              <a:ext cx="936154" cy="372410"/>
            </a:xfrm>
            <a:prstGeom prst="rect">
              <a:avLst/>
            </a:prstGeom>
            <a:noFill/>
          </p:spPr>
          <p:txBody>
            <a:bodyPr wrap="none" lIns="0" tIns="0" rIns="0" bIns="0" rtlCol="0">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6C755"/>
                  </a:solidFill>
                  <a:effectLst/>
                  <a:uLnTx/>
                  <a:uFillTx/>
                  <a:latin typeface="Meiryo" panose="020B0604030504040204" pitchFamily="34" charset="-128"/>
                </a:rPr>
                <a:t>LINE NEWS</a:t>
              </a:r>
              <a:r>
                <a:rPr kumimoji="0" lang="ja-JP" altLang="en-US" sz="1100" b="0" i="0" u="none" strike="noStrike" kern="0" cap="none" spc="0" normalizeH="0" baseline="0" noProof="0">
                  <a:ln>
                    <a:noFill/>
                  </a:ln>
                  <a:solidFill>
                    <a:srgbClr val="000000">
                      <a:lumMod val="75000"/>
                      <a:lumOff val="25000"/>
                    </a:srgbClr>
                  </a:solidFill>
                  <a:effectLst/>
                  <a:uLnTx/>
                  <a:uFillTx/>
                  <a:latin typeface="Meiryo" panose="020B0604030504040204" pitchFamily="34" charset="-128"/>
                </a:rPr>
                <a:t>内</a:t>
              </a:r>
              <a:endParaRPr kumimoji="0" lang="en-US" altLang="ja-JP"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100" b="0" i="0" u="none" strike="noStrike" kern="0" cap="none" spc="0" normalizeH="0" baseline="0" noProof="0">
                  <a:ln>
                    <a:noFill/>
                  </a:ln>
                  <a:solidFill>
                    <a:srgbClr val="000000">
                      <a:lumMod val="75000"/>
                      <a:lumOff val="25000"/>
                    </a:srgbClr>
                  </a:solidFill>
                  <a:effectLst/>
                  <a:uLnTx/>
                  <a:uFillTx/>
                  <a:latin typeface="Meiryo" panose="020B0604030504040204" pitchFamily="34" charset="-128"/>
                </a:rPr>
                <a:t>記事へ遷移</a:t>
              </a:r>
              <a:endParaRPr kumimoji="0" lang="ja-JP" altLang="en-US" sz="1100" b="0" i="0" u="none" strike="noStrike" kern="0" cap="none" spc="0" normalizeH="0" baseline="0" noProof="0" dirty="0">
                <a:ln>
                  <a:noFill/>
                </a:ln>
                <a:solidFill>
                  <a:srgbClr val="000000">
                    <a:lumMod val="75000"/>
                    <a:lumOff val="25000"/>
                  </a:srgbClr>
                </a:solidFill>
                <a:effectLst/>
                <a:uLnTx/>
                <a:uFillTx/>
                <a:latin typeface="Meiryo" panose="020B0604030504040204" pitchFamily="34" charset="-128"/>
              </a:endParaRPr>
            </a:p>
          </p:txBody>
        </p:sp>
      </p:grpSp>
      <p:grpSp>
        <p:nvGrpSpPr>
          <p:cNvPr id="189" name="グループ化 188">
            <a:extLst>
              <a:ext uri="{FF2B5EF4-FFF2-40B4-BE49-F238E27FC236}">
                <a16:creationId xmlns:a16="http://schemas.microsoft.com/office/drawing/2014/main" id="{15ECF2D7-301A-8AFD-1783-C447CB7614B4}"/>
              </a:ext>
            </a:extLst>
          </p:cNvPr>
          <p:cNvGrpSpPr/>
          <p:nvPr/>
        </p:nvGrpSpPr>
        <p:grpSpPr>
          <a:xfrm>
            <a:off x="3598933" y="2439332"/>
            <a:ext cx="2080740" cy="410326"/>
            <a:chOff x="787924" y="2748799"/>
            <a:chExt cx="2080740" cy="410326"/>
          </a:xfrm>
          <a:solidFill>
            <a:srgbClr val="FF0033"/>
          </a:solidFill>
        </p:grpSpPr>
        <p:sp>
          <p:nvSpPr>
            <p:cNvPr id="190" name="三角形 79">
              <a:extLst>
                <a:ext uri="{FF2B5EF4-FFF2-40B4-BE49-F238E27FC236}">
                  <a16:creationId xmlns:a16="http://schemas.microsoft.com/office/drawing/2014/main" id="{500C9F3B-CDA3-C44B-B0C3-39E91438FADB}"/>
                </a:ext>
              </a:extLst>
            </p:cNvPr>
            <p:cNvSpPr/>
            <p:nvPr/>
          </p:nvSpPr>
          <p:spPr>
            <a:xfrm rot="10800000">
              <a:off x="1780416" y="3076575"/>
              <a:ext cx="95758" cy="82550"/>
            </a:xfrm>
            <a:prstGeom prst="triangle">
              <a:avLst/>
            </a:prstGeom>
            <a:grpFill/>
            <a:ln w="22225" cap="rnd" cmpd="sng" algn="ctr">
              <a:solidFill>
                <a:srgbClr val="FF0033"/>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91" name="角丸四角形 7">
              <a:extLst>
                <a:ext uri="{FF2B5EF4-FFF2-40B4-BE49-F238E27FC236}">
                  <a16:creationId xmlns:a16="http://schemas.microsoft.com/office/drawing/2014/main" id="{74154B4C-48B2-E27E-E8E6-50487F21CF9D}"/>
                </a:ext>
              </a:extLst>
            </p:cNvPr>
            <p:cNvSpPr/>
            <p:nvPr/>
          </p:nvSpPr>
          <p:spPr>
            <a:xfrm>
              <a:off x="787924" y="2748799"/>
              <a:ext cx="2080740" cy="342000"/>
            </a:xfrm>
            <a:prstGeom prst="roundRect">
              <a:avLst>
                <a:gd name="adj" fmla="val 50000"/>
              </a:avLst>
            </a:prstGeom>
            <a:grpFill/>
            <a:ln w="22225" cap="flat" cmpd="sng" algn="ctr">
              <a:solidFill>
                <a:srgbClr val="FF0033"/>
              </a:solidFill>
              <a:prstDash val="solid"/>
              <a:round/>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800" b="1" i="0" u="none" strike="noStrike" kern="0" cap="none" spc="0" normalizeH="0" baseline="0" noProof="0" dirty="0">
                  <a:ln>
                    <a:noFill/>
                  </a:ln>
                  <a:solidFill>
                    <a:srgbClr val="FFFFFF"/>
                  </a:solidFill>
                  <a:effectLst/>
                  <a:uLnTx/>
                  <a:uFillTx/>
                  <a:latin typeface="メイリオ"/>
                  <a:ea typeface="メイリオ"/>
                  <a:cs typeface="Arial"/>
                  <a:sym typeface="Arial"/>
                </a:rPr>
                <a:t>Yahoo!</a:t>
              </a:r>
              <a:r>
                <a:rPr kumimoji="0" lang="ja-JP" altLang="en-US" sz="800" b="1" i="0" u="none" strike="noStrike" kern="0" cap="none" spc="0" normalizeH="0" baseline="0" noProof="0">
                  <a:ln>
                    <a:noFill/>
                  </a:ln>
                  <a:solidFill>
                    <a:srgbClr val="FFFFFF"/>
                  </a:solidFill>
                  <a:effectLst/>
                  <a:uLnTx/>
                  <a:uFillTx/>
                  <a:latin typeface="メイリオ"/>
                  <a:ea typeface="メイリオ"/>
                  <a:cs typeface="Arial"/>
                  <a:sym typeface="Arial"/>
                </a:rPr>
                <a:t>広告 ディスプレイ広告（運用型・予約型）ニュース面指定</a:t>
              </a:r>
            </a:p>
          </p:txBody>
        </p:sp>
      </p:grpSp>
      <p:grpSp>
        <p:nvGrpSpPr>
          <p:cNvPr id="192" name="グループ化 191">
            <a:extLst>
              <a:ext uri="{FF2B5EF4-FFF2-40B4-BE49-F238E27FC236}">
                <a16:creationId xmlns:a16="http://schemas.microsoft.com/office/drawing/2014/main" id="{9251B8B4-D583-80AA-AF4C-5AB2BA3178F4}"/>
              </a:ext>
            </a:extLst>
          </p:cNvPr>
          <p:cNvGrpSpPr/>
          <p:nvPr/>
        </p:nvGrpSpPr>
        <p:grpSpPr>
          <a:xfrm>
            <a:off x="3598933" y="4404057"/>
            <a:ext cx="2080740" cy="410326"/>
            <a:chOff x="787924" y="2748799"/>
            <a:chExt cx="2080740" cy="410326"/>
          </a:xfrm>
          <a:solidFill>
            <a:srgbClr val="06C755"/>
          </a:solidFill>
        </p:grpSpPr>
        <p:sp>
          <p:nvSpPr>
            <p:cNvPr id="193" name="角丸四角形 7">
              <a:extLst>
                <a:ext uri="{FF2B5EF4-FFF2-40B4-BE49-F238E27FC236}">
                  <a16:creationId xmlns:a16="http://schemas.microsoft.com/office/drawing/2014/main" id="{05781884-75B1-CA47-D443-0194EF5C7071}"/>
                </a:ext>
              </a:extLst>
            </p:cNvPr>
            <p:cNvSpPr/>
            <p:nvPr/>
          </p:nvSpPr>
          <p:spPr>
            <a:xfrm>
              <a:off x="787924" y="2748799"/>
              <a:ext cx="2080740" cy="342000"/>
            </a:xfrm>
            <a:prstGeom prst="roundRect">
              <a:avLst>
                <a:gd name="adj" fmla="val 50000"/>
              </a:avLst>
            </a:prstGeom>
            <a:grpFill/>
            <a:ln w="22225" cap="rnd" cmpd="sng" algn="ctr">
              <a:solidFill>
                <a:srgbClr val="06C755"/>
              </a:solidFill>
              <a:prstDash val="solid"/>
              <a:miter lim="800000"/>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ja-JP" altLang="en-US" sz="1100" b="1" i="0" u="none" strike="noStrike" kern="0" cap="none" spc="0" normalizeH="0" baseline="0" noProof="0" dirty="0">
                  <a:ln>
                    <a:noFill/>
                  </a:ln>
                  <a:solidFill>
                    <a:srgbClr val="FFFFFF"/>
                  </a:solidFill>
                  <a:effectLst/>
                  <a:uLnTx/>
                  <a:uFillTx/>
                  <a:latin typeface="メイリオ"/>
                  <a:ea typeface="メイリオ"/>
                  <a:cs typeface="Arial"/>
                  <a:sym typeface="Arial"/>
                </a:rPr>
                <a:t>公式アカウントプッシュ配信</a:t>
              </a:r>
              <a:endParaRPr kumimoji="0" lang="en-US" altLang="ja-JP" sz="11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194" name="三角形 113">
              <a:extLst>
                <a:ext uri="{FF2B5EF4-FFF2-40B4-BE49-F238E27FC236}">
                  <a16:creationId xmlns:a16="http://schemas.microsoft.com/office/drawing/2014/main" id="{EB77E41F-79D6-990D-4F07-8F94BFBF2D06}"/>
                </a:ext>
              </a:extLst>
            </p:cNvPr>
            <p:cNvSpPr/>
            <p:nvPr/>
          </p:nvSpPr>
          <p:spPr>
            <a:xfrm rot="10800000">
              <a:off x="1780416" y="3076575"/>
              <a:ext cx="95758" cy="82550"/>
            </a:xfrm>
            <a:prstGeom prst="triangle">
              <a:avLst/>
            </a:prstGeom>
            <a:grpFill/>
            <a:ln w="22225" cap="rnd" cmpd="sng" algn="ctr">
              <a:solidFill>
                <a:srgbClr val="06C755"/>
              </a:solidFill>
              <a:prstDash val="solid"/>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195" name="グループ化 194">
            <a:extLst>
              <a:ext uri="{FF2B5EF4-FFF2-40B4-BE49-F238E27FC236}">
                <a16:creationId xmlns:a16="http://schemas.microsoft.com/office/drawing/2014/main" id="{221DE7C3-123C-86B7-2403-B315F6A38110}"/>
              </a:ext>
            </a:extLst>
          </p:cNvPr>
          <p:cNvGrpSpPr/>
          <p:nvPr/>
        </p:nvGrpSpPr>
        <p:grpSpPr>
          <a:xfrm>
            <a:off x="9769935" y="3417171"/>
            <a:ext cx="861380" cy="1954670"/>
            <a:chOff x="6654699" y="2906594"/>
            <a:chExt cx="1371629" cy="3112544"/>
          </a:xfrm>
        </p:grpSpPr>
        <p:pic>
          <p:nvPicPr>
            <p:cNvPr id="196" name="그림 3">
              <a:extLst>
                <a:ext uri="{FF2B5EF4-FFF2-40B4-BE49-F238E27FC236}">
                  <a16:creationId xmlns:a16="http://schemas.microsoft.com/office/drawing/2014/main" id="{5E3E72D6-A31A-3F82-E0DE-A0C80FEBFA93}"/>
                </a:ext>
              </a:extLst>
            </p:cNvPr>
            <p:cNvPicPr>
              <a:picLocks noChangeAspect="1"/>
            </p:cNvPicPr>
            <p:nvPr/>
          </p:nvPicPr>
          <p:blipFill>
            <a:blip r:embed="rId3"/>
            <a:stretch>
              <a:fillRect/>
            </a:stretch>
          </p:blipFill>
          <p:spPr>
            <a:xfrm>
              <a:off x="6654699" y="2906594"/>
              <a:ext cx="1371629" cy="3112544"/>
            </a:xfrm>
            <a:prstGeom prst="rect">
              <a:avLst/>
            </a:prstGeom>
          </p:spPr>
        </p:pic>
        <p:sp>
          <p:nvSpPr>
            <p:cNvPr id="197" name="正方形/長方形 196">
              <a:extLst>
                <a:ext uri="{FF2B5EF4-FFF2-40B4-BE49-F238E27FC236}">
                  <a16:creationId xmlns:a16="http://schemas.microsoft.com/office/drawing/2014/main" id="{27F001A4-8890-B5EE-72FD-7EE3EDC9F624}"/>
                </a:ext>
              </a:extLst>
            </p:cNvPr>
            <p:cNvSpPr/>
            <p:nvPr/>
          </p:nvSpPr>
          <p:spPr>
            <a:xfrm>
              <a:off x="6694313" y="3051670"/>
              <a:ext cx="1292400" cy="2826000"/>
            </a:xfrm>
            <a:prstGeom prst="rect">
              <a:avLst/>
            </a:prstGeom>
            <a:pattFill prst="wdUpDiag">
              <a:fgClr>
                <a:srgbClr val="F2F2F5"/>
              </a:fgClr>
              <a:bgClr>
                <a:srgbClr val="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98" name="図 197">
            <a:extLst>
              <a:ext uri="{FF2B5EF4-FFF2-40B4-BE49-F238E27FC236}">
                <a16:creationId xmlns:a16="http://schemas.microsoft.com/office/drawing/2014/main" id="{389261D5-3758-4D62-069E-A8E6740FEA9C}"/>
              </a:ext>
            </a:extLst>
          </p:cNvPr>
          <p:cNvPicPr>
            <a:picLocks noChangeAspect="1"/>
          </p:cNvPicPr>
          <p:nvPr/>
        </p:nvPicPr>
        <p:blipFill>
          <a:blip r:embed="rId7"/>
          <a:stretch>
            <a:fillRect/>
          </a:stretch>
        </p:blipFill>
        <p:spPr>
          <a:xfrm>
            <a:off x="9405285" y="4321462"/>
            <a:ext cx="220320" cy="183600"/>
          </a:xfrm>
          <a:prstGeom prst="rect">
            <a:avLst/>
          </a:prstGeom>
        </p:spPr>
      </p:pic>
      <p:sp>
        <p:nvSpPr>
          <p:cNvPr id="199" name="フリーフォーム 179">
            <a:extLst>
              <a:ext uri="{FF2B5EF4-FFF2-40B4-BE49-F238E27FC236}">
                <a16:creationId xmlns:a16="http://schemas.microsoft.com/office/drawing/2014/main" id="{E101E15B-F0D4-16B7-6F58-62B592421EE4}"/>
              </a:ext>
            </a:extLst>
          </p:cNvPr>
          <p:cNvSpPr/>
          <p:nvPr/>
        </p:nvSpPr>
        <p:spPr>
          <a:xfrm>
            <a:off x="9160255" y="2956856"/>
            <a:ext cx="2080740" cy="410326"/>
          </a:xfrm>
          <a:custGeom>
            <a:avLst/>
            <a:gdLst>
              <a:gd name="connsiteX0" fmla="*/ 171000 w 2080740"/>
              <a:gd name="connsiteY0" fmla="*/ 0 h 410326"/>
              <a:gd name="connsiteX1" fmla="*/ 1909740 w 2080740"/>
              <a:gd name="connsiteY1" fmla="*/ 0 h 410326"/>
              <a:gd name="connsiteX2" fmla="*/ 2080740 w 2080740"/>
              <a:gd name="connsiteY2" fmla="*/ 171000 h 410326"/>
              <a:gd name="connsiteX3" fmla="*/ 1909740 w 2080740"/>
              <a:gd name="connsiteY3" fmla="*/ 342000 h 410326"/>
              <a:gd name="connsiteX4" fmla="*/ 1080000 w 2080740"/>
              <a:gd name="connsiteY4" fmla="*/ 342000 h 410326"/>
              <a:gd name="connsiteX5" fmla="*/ 1040371 w 2080740"/>
              <a:gd name="connsiteY5" fmla="*/ 410326 h 410326"/>
              <a:gd name="connsiteX6" fmla="*/ 1000742 w 2080740"/>
              <a:gd name="connsiteY6" fmla="*/ 342000 h 410326"/>
              <a:gd name="connsiteX7" fmla="*/ 171000 w 2080740"/>
              <a:gd name="connsiteY7" fmla="*/ 342000 h 410326"/>
              <a:gd name="connsiteX8" fmla="*/ 0 w 2080740"/>
              <a:gd name="connsiteY8" fmla="*/ 171000 h 410326"/>
              <a:gd name="connsiteX9" fmla="*/ 171000 w 208074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0740" h="410326">
                <a:moveTo>
                  <a:pt x="171000" y="0"/>
                </a:moveTo>
                <a:lnTo>
                  <a:pt x="1909740" y="0"/>
                </a:lnTo>
                <a:cubicBezTo>
                  <a:pt x="2004181" y="0"/>
                  <a:pt x="2080740" y="76559"/>
                  <a:pt x="2080740" y="171000"/>
                </a:cubicBezTo>
                <a:cubicBezTo>
                  <a:pt x="2080740" y="265441"/>
                  <a:pt x="2004181" y="342000"/>
                  <a:pt x="1909740" y="342000"/>
                </a:cubicBezTo>
                <a:lnTo>
                  <a:pt x="1080000" y="342000"/>
                </a:lnTo>
                <a:lnTo>
                  <a:pt x="1040371" y="410326"/>
                </a:lnTo>
                <a:lnTo>
                  <a:pt x="1000742"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A9A9A9"/>
            </a:solidFill>
            <a:prstDash val="solid"/>
            <a:round/>
          </a:ln>
          <a:effectLst/>
        </p:spPr>
        <p:txBody>
          <a:bodyPr wrap="square" lIns="0" tIns="72000" rIns="0" bIns="108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75000"/>
                    <a:lumOff val="25000"/>
                  </a:srgbClr>
                </a:solidFill>
                <a:effectLst/>
                <a:uLnTx/>
                <a:uFillTx/>
                <a:latin typeface="メイリオ"/>
                <a:ea typeface="メイリオ"/>
                <a:cs typeface="+mn-cs"/>
              </a:rPr>
              <a:t>広告主様サイト</a:t>
            </a:r>
          </a:p>
        </p:txBody>
      </p:sp>
      <p:grpSp>
        <p:nvGrpSpPr>
          <p:cNvPr id="200" name="グループ化 199">
            <a:extLst>
              <a:ext uri="{FF2B5EF4-FFF2-40B4-BE49-F238E27FC236}">
                <a16:creationId xmlns:a16="http://schemas.microsoft.com/office/drawing/2014/main" id="{13D53DD7-6C8B-CF72-E232-BC653593A144}"/>
              </a:ext>
            </a:extLst>
          </p:cNvPr>
          <p:cNvGrpSpPr/>
          <p:nvPr/>
        </p:nvGrpSpPr>
        <p:grpSpPr>
          <a:xfrm>
            <a:off x="4083449" y="2876874"/>
            <a:ext cx="1219386" cy="1204933"/>
            <a:chOff x="3665039" y="2400005"/>
            <a:chExt cx="1219386" cy="1204933"/>
          </a:xfrm>
        </p:grpSpPr>
        <p:grpSp>
          <p:nvGrpSpPr>
            <p:cNvPr id="201" name="グループ化 200">
              <a:extLst>
                <a:ext uri="{FF2B5EF4-FFF2-40B4-BE49-F238E27FC236}">
                  <a16:creationId xmlns:a16="http://schemas.microsoft.com/office/drawing/2014/main" id="{F994D24E-60FC-0AEA-53C2-7911A55E7F9B}"/>
                </a:ext>
              </a:extLst>
            </p:cNvPr>
            <p:cNvGrpSpPr/>
            <p:nvPr/>
          </p:nvGrpSpPr>
          <p:grpSpPr>
            <a:xfrm>
              <a:off x="3718345" y="2400005"/>
              <a:ext cx="1112774" cy="1204933"/>
              <a:chOff x="8349087" y="5211285"/>
              <a:chExt cx="1432521" cy="1551161"/>
            </a:xfrm>
          </p:grpSpPr>
          <p:pic>
            <p:nvPicPr>
              <p:cNvPr id="205" name="図 204">
                <a:extLst>
                  <a:ext uri="{FF2B5EF4-FFF2-40B4-BE49-F238E27FC236}">
                    <a16:creationId xmlns:a16="http://schemas.microsoft.com/office/drawing/2014/main" id="{297B3ECF-2947-963B-E444-FB1A76C3427E}"/>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8349087" y="5211285"/>
                <a:ext cx="1432521" cy="1234413"/>
              </a:xfrm>
              <a:prstGeom prst="rect">
                <a:avLst/>
              </a:prstGeom>
              <a:ln w="3175">
                <a:solidFill>
                  <a:srgbClr val="A9A9A9"/>
                </a:solidFill>
              </a:ln>
            </p:spPr>
          </p:pic>
          <p:sp>
            <p:nvSpPr>
              <p:cNvPr id="206" name="正方形/長方形 205">
                <a:extLst>
                  <a:ext uri="{FF2B5EF4-FFF2-40B4-BE49-F238E27FC236}">
                    <a16:creationId xmlns:a16="http://schemas.microsoft.com/office/drawing/2014/main" id="{B5F609AD-2A85-CBD4-BB09-2D4A97331F80}"/>
                  </a:ext>
                </a:extLst>
              </p:cNvPr>
              <p:cNvSpPr/>
              <p:nvPr/>
            </p:nvSpPr>
            <p:spPr>
              <a:xfrm>
                <a:off x="8349087" y="6480848"/>
                <a:ext cx="1432521" cy="281598"/>
              </a:xfrm>
              <a:prstGeom prst="rect">
                <a:avLst/>
              </a:prstGeom>
              <a:noFill/>
              <a:ln w="9525" cap="flat" cmpd="sng" algn="ctr">
                <a:solidFill>
                  <a:srgbClr val="FF0033"/>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207" name="正方形/長方形 206">
                <a:extLst>
                  <a:ext uri="{FF2B5EF4-FFF2-40B4-BE49-F238E27FC236}">
                    <a16:creationId xmlns:a16="http://schemas.microsoft.com/office/drawing/2014/main" id="{030601E6-6D19-DDD4-BF37-45376E2A3761}"/>
                  </a:ext>
                </a:extLst>
              </p:cNvPr>
              <p:cNvSpPr/>
              <p:nvPr/>
            </p:nvSpPr>
            <p:spPr>
              <a:xfrm>
                <a:off x="9297093" y="6550834"/>
                <a:ext cx="447891" cy="117497"/>
              </a:xfrm>
              <a:prstGeom prst="rect">
                <a:avLst/>
              </a:prstGeom>
              <a:solidFill>
                <a:srgbClr val="A9A9A9"/>
              </a:solidFill>
              <a:ln w="9525" cap="flat" cmpd="sng" algn="ctr">
                <a:solidFill>
                  <a:srgbClr val="FF0033"/>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grpSp>
          <p:nvGrpSpPr>
            <p:cNvPr id="202" name="グループ化 201">
              <a:extLst>
                <a:ext uri="{FF2B5EF4-FFF2-40B4-BE49-F238E27FC236}">
                  <a16:creationId xmlns:a16="http://schemas.microsoft.com/office/drawing/2014/main" id="{DA7CFB8E-FB64-0FFA-061F-1011A4E1B8EF}"/>
                </a:ext>
              </a:extLst>
            </p:cNvPr>
            <p:cNvGrpSpPr/>
            <p:nvPr/>
          </p:nvGrpSpPr>
          <p:grpSpPr>
            <a:xfrm>
              <a:off x="3665039" y="3316314"/>
              <a:ext cx="1219386" cy="104362"/>
              <a:chOff x="3665039" y="3316314"/>
              <a:chExt cx="1219386" cy="104362"/>
            </a:xfrm>
          </p:grpSpPr>
          <p:pic>
            <p:nvPicPr>
              <p:cNvPr id="203" name="図 202">
                <a:extLst>
                  <a:ext uri="{FF2B5EF4-FFF2-40B4-BE49-F238E27FC236}">
                    <a16:creationId xmlns:a16="http://schemas.microsoft.com/office/drawing/2014/main" id="{917BC918-41AB-F7FD-6E5F-7890C23DA59B}"/>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665039" y="3316314"/>
                <a:ext cx="1219386" cy="85571"/>
              </a:xfrm>
              <a:prstGeom prst="rect">
                <a:avLst/>
              </a:prstGeom>
            </p:spPr>
          </p:pic>
          <p:pic>
            <p:nvPicPr>
              <p:cNvPr id="204" name="図 203">
                <a:extLst>
                  <a:ext uri="{FF2B5EF4-FFF2-40B4-BE49-F238E27FC236}">
                    <a16:creationId xmlns:a16="http://schemas.microsoft.com/office/drawing/2014/main" id="{FFCA0DC9-FCEF-9D1B-3C4B-77688CD74997}"/>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rot="10800000">
                <a:off x="3665039" y="3367451"/>
                <a:ext cx="1219386" cy="53225"/>
              </a:xfrm>
              <a:prstGeom prst="rect">
                <a:avLst/>
              </a:prstGeom>
            </p:spPr>
          </p:pic>
        </p:grpSp>
      </p:grpSp>
      <p:grpSp>
        <p:nvGrpSpPr>
          <p:cNvPr id="208" name="グループ化 207">
            <a:extLst>
              <a:ext uri="{FF2B5EF4-FFF2-40B4-BE49-F238E27FC236}">
                <a16:creationId xmlns:a16="http://schemas.microsoft.com/office/drawing/2014/main" id="{AF9DE44F-6A03-C798-D817-A94935A55570}"/>
              </a:ext>
            </a:extLst>
          </p:cNvPr>
          <p:cNvGrpSpPr/>
          <p:nvPr/>
        </p:nvGrpSpPr>
        <p:grpSpPr>
          <a:xfrm>
            <a:off x="3807893" y="2994937"/>
            <a:ext cx="706917" cy="1238924"/>
            <a:chOff x="2699858" y="2809538"/>
            <a:chExt cx="706917" cy="1238924"/>
          </a:xfrm>
        </p:grpSpPr>
        <p:grpSp>
          <p:nvGrpSpPr>
            <p:cNvPr id="209" name="グループ化 208">
              <a:extLst>
                <a:ext uri="{FF2B5EF4-FFF2-40B4-BE49-F238E27FC236}">
                  <a16:creationId xmlns:a16="http://schemas.microsoft.com/office/drawing/2014/main" id="{6C4B3780-EB8B-256B-0684-3C2373A18461}"/>
                </a:ext>
              </a:extLst>
            </p:cNvPr>
            <p:cNvGrpSpPr/>
            <p:nvPr/>
          </p:nvGrpSpPr>
          <p:grpSpPr>
            <a:xfrm>
              <a:off x="2749393" y="2809538"/>
              <a:ext cx="619212" cy="1238924"/>
              <a:chOff x="3828272" y="3200759"/>
              <a:chExt cx="890738" cy="1782194"/>
            </a:xfrm>
          </p:grpSpPr>
          <p:sp>
            <p:nvSpPr>
              <p:cNvPr id="212" name="正方形/長方形 211">
                <a:extLst>
                  <a:ext uri="{FF2B5EF4-FFF2-40B4-BE49-F238E27FC236}">
                    <a16:creationId xmlns:a16="http://schemas.microsoft.com/office/drawing/2014/main" id="{925C92EA-56A5-6737-E1D5-6470C3253507}"/>
                  </a:ext>
                </a:extLst>
              </p:cNvPr>
              <p:cNvSpPr/>
              <p:nvPr/>
            </p:nvSpPr>
            <p:spPr>
              <a:xfrm>
                <a:off x="3828272" y="3200759"/>
                <a:ext cx="890738" cy="1782194"/>
              </a:xfrm>
              <a:prstGeom prst="rect">
                <a:avLst/>
              </a:prstGeom>
              <a:solidFill>
                <a:srgbClr val="FFFFFF"/>
              </a:solidFill>
              <a:ln w="3175" cap="flat" cmpd="sng" algn="ctr">
                <a:solidFill>
                  <a:srgbClr val="A9A9A9"/>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213" name="図 212">
                <a:extLst>
                  <a:ext uri="{FF2B5EF4-FFF2-40B4-BE49-F238E27FC236}">
                    <a16:creationId xmlns:a16="http://schemas.microsoft.com/office/drawing/2014/main" id="{1E9BFB94-4E88-1915-F625-1A695F18F679}"/>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3850602" y="3232556"/>
                <a:ext cx="867147" cy="909754"/>
              </a:xfrm>
              <a:prstGeom prst="rect">
                <a:avLst/>
              </a:prstGeom>
            </p:spPr>
          </p:pic>
          <p:sp>
            <p:nvSpPr>
              <p:cNvPr id="214" name="正方形/長方形 213">
                <a:extLst>
                  <a:ext uri="{FF2B5EF4-FFF2-40B4-BE49-F238E27FC236}">
                    <a16:creationId xmlns:a16="http://schemas.microsoft.com/office/drawing/2014/main" id="{DA22E645-1666-AF4C-F701-1DB503DD6705}"/>
                  </a:ext>
                </a:extLst>
              </p:cNvPr>
              <p:cNvSpPr/>
              <p:nvPr/>
            </p:nvSpPr>
            <p:spPr>
              <a:xfrm>
                <a:off x="3877587" y="4786190"/>
                <a:ext cx="789888" cy="123437"/>
              </a:xfrm>
              <a:prstGeom prst="rect">
                <a:avLst/>
              </a:prstGeom>
              <a:solidFill>
                <a:srgbClr val="A9A9A9"/>
              </a:solidFill>
              <a:ln w="9525" cap="flat" cmpd="sng" algn="ctr">
                <a:solidFill>
                  <a:srgbClr val="A9A9A9"/>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215" name="図 214">
                <a:extLst>
                  <a:ext uri="{FF2B5EF4-FFF2-40B4-BE49-F238E27FC236}">
                    <a16:creationId xmlns:a16="http://schemas.microsoft.com/office/drawing/2014/main" id="{6503812C-39D2-7589-0422-4BF3996C091F}"/>
                  </a:ext>
                </a:extLst>
              </p:cNvPr>
              <p:cNvPicPr>
                <a:picLocks noChangeAspect="1"/>
              </p:cNvPicPr>
              <p:nvPr/>
            </p:nvPicPr>
            <p:blipFill rotWithShape="1">
              <a:blip r:embed="rId12" cstate="print">
                <a:extLst>
                  <a:ext uri="{BEBA8EAE-BF5A-486C-A8C5-ECC9F3942E4B}">
                    <a14:imgProps xmlns:a14="http://schemas.microsoft.com/office/drawing/2010/main">
                      <a14:imgLayer r:embed="rId13">
                        <a14:imgEffect>
                          <a14:artisticCrisscrossEtching/>
                        </a14:imgEffect>
                      </a14:imgLayer>
                    </a14:imgProps>
                  </a:ext>
                  <a:ext uri="{28A0092B-C50C-407E-A947-70E740481C1C}">
                    <a14:useLocalDpi xmlns:a14="http://schemas.microsoft.com/office/drawing/2010/main"/>
                  </a:ext>
                </a:extLst>
              </a:blip>
              <a:srcRect/>
              <a:stretch/>
            </p:blipFill>
            <p:spPr>
              <a:xfrm>
                <a:off x="3854715" y="4207473"/>
                <a:ext cx="824240" cy="253916"/>
              </a:xfrm>
              <a:prstGeom prst="rect">
                <a:avLst/>
              </a:prstGeom>
              <a:ln>
                <a:noFill/>
              </a:ln>
            </p:spPr>
          </p:pic>
          <p:pic>
            <p:nvPicPr>
              <p:cNvPr id="216" name="図 215">
                <a:extLst>
                  <a:ext uri="{FF2B5EF4-FFF2-40B4-BE49-F238E27FC236}">
                    <a16:creationId xmlns:a16="http://schemas.microsoft.com/office/drawing/2014/main" id="{AE0F2CC1-5CA9-87D2-97C8-799145D23151}"/>
                  </a:ext>
                </a:extLst>
              </p:cNvPr>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3897851" y="4537581"/>
                <a:ext cx="736210" cy="236375"/>
              </a:xfrm>
              <a:prstGeom prst="rect">
                <a:avLst/>
              </a:prstGeom>
            </p:spPr>
          </p:pic>
        </p:grpSp>
        <p:pic>
          <p:nvPicPr>
            <p:cNvPr id="210" name="図 209">
              <a:extLst>
                <a:ext uri="{FF2B5EF4-FFF2-40B4-BE49-F238E27FC236}">
                  <a16:creationId xmlns:a16="http://schemas.microsoft.com/office/drawing/2014/main" id="{B1E2B118-E421-53F9-CB95-A51CFC1C2684}"/>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2699858" y="3604672"/>
              <a:ext cx="706917" cy="81216"/>
            </a:xfrm>
            <a:prstGeom prst="rect">
              <a:avLst/>
            </a:prstGeom>
          </p:spPr>
        </p:pic>
        <p:pic>
          <p:nvPicPr>
            <p:cNvPr id="211" name="図 210">
              <a:extLst>
                <a:ext uri="{FF2B5EF4-FFF2-40B4-BE49-F238E27FC236}">
                  <a16:creationId xmlns:a16="http://schemas.microsoft.com/office/drawing/2014/main" id="{5B98DADD-353B-152B-3701-1BB276A112A5}"/>
                </a:ext>
              </a:extLst>
            </p:cNvPr>
            <p:cNvPicPr>
              <a:picLocks noChangeAspect="1"/>
            </p:cNvPicPr>
            <p:nvPr/>
          </p:nvPicPr>
          <p:blipFill rotWithShape="1">
            <a:blip r:embed="rId16" cstate="print">
              <a:extLst>
                <a:ext uri="{28A0092B-C50C-407E-A947-70E740481C1C}">
                  <a14:useLocalDpi xmlns:a14="http://schemas.microsoft.com/office/drawing/2010/main"/>
                </a:ext>
              </a:extLst>
            </a:blip>
            <a:srcRect/>
            <a:stretch/>
          </p:blipFill>
          <p:spPr>
            <a:xfrm rot="10800000">
              <a:off x="2699858" y="3655807"/>
              <a:ext cx="706917" cy="45719"/>
            </a:xfrm>
            <a:prstGeom prst="rect">
              <a:avLst/>
            </a:prstGeom>
          </p:spPr>
        </p:pic>
      </p:grpSp>
      <p:grpSp>
        <p:nvGrpSpPr>
          <p:cNvPr id="217" name="グループ化 216">
            <a:extLst>
              <a:ext uri="{FF2B5EF4-FFF2-40B4-BE49-F238E27FC236}">
                <a16:creationId xmlns:a16="http://schemas.microsoft.com/office/drawing/2014/main" id="{9648D5F0-48A4-2364-588A-FE541DECE721}"/>
              </a:ext>
            </a:extLst>
          </p:cNvPr>
          <p:cNvGrpSpPr/>
          <p:nvPr/>
        </p:nvGrpSpPr>
        <p:grpSpPr>
          <a:xfrm>
            <a:off x="6869185" y="2587179"/>
            <a:ext cx="1116000" cy="1715998"/>
            <a:chOff x="9391179" y="3655696"/>
            <a:chExt cx="1698422" cy="2619120"/>
          </a:xfrm>
        </p:grpSpPr>
        <p:pic>
          <p:nvPicPr>
            <p:cNvPr id="218" name="그림 3">
              <a:extLst>
                <a:ext uri="{FF2B5EF4-FFF2-40B4-BE49-F238E27FC236}">
                  <a16:creationId xmlns:a16="http://schemas.microsoft.com/office/drawing/2014/main" id="{57D2E282-0A15-730E-42D2-B7F2DA10E979}"/>
                </a:ext>
              </a:extLst>
            </p:cNvPr>
            <p:cNvPicPr>
              <a:picLocks noChangeAspect="1"/>
            </p:cNvPicPr>
            <p:nvPr/>
          </p:nvPicPr>
          <p:blipFill rotWithShape="1">
            <a:blip r:embed="rId3"/>
            <a:srcRect b="32044"/>
            <a:stretch/>
          </p:blipFill>
          <p:spPr>
            <a:xfrm>
              <a:off x="9391179" y="3655696"/>
              <a:ext cx="1698422" cy="2619120"/>
            </a:xfrm>
            <a:prstGeom prst="rect">
              <a:avLst/>
            </a:prstGeom>
          </p:spPr>
        </p:pic>
        <p:grpSp>
          <p:nvGrpSpPr>
            <p:cNvPr id="219" name="グループ化 218">
              <a:extLst>
                <a:ext uri="{FF2B5EF4-FFF2-40B4-BE49-F238E27FC236}">
                  <a16:creationId xmlns:a16="http://schemas.microsoft.com/office/drawing/2014/main" id="{9BEABBB8-B5FB-E5AC-1024-7C11882172F1}"/>
                </a:ext>
              </a:extLst>
            </p:cNvPr>
            <p:cNvGrpSpPr/>
            <p:nvPr/>
          </p:nvGrpSpPr>
          <p:grpSpPr>
            <a:xfrm>
              <a:off x="9439390" y="3830426"/>
              <a:ext cx="1602000" cy="2444390"/>
              <a:chOff x="9439390" y="3830426"/>
              <a:chExt cx="1602000" cy="2444390"/>
            </a:xfrm>
          </p:grpSpPr>
          <p:sp>
            <p:nvSpPr>
              <p:cNvPr id="220" name="正方形/長方形 219">
                <a:extLst>
                  <a:ext uri="{FF2B5EF4-FFF2-40B4-BE49-F238E27FC236}">
                    <a16:creationId xmlns:a16="http://schemas.microsoft.com/office/drawing/2014/main" id="{6DDE51DE-E42A-B6E8-48D2-F23DD14A2AE6}"/>
                  </a:ext>
                </a:extLst>
              </p:cNvPr>
              <p:cNvSpPr/>
              <p:nvPr/>
            </p:nvSpPr>
            <p:spPr>
              <a:xfrm>
                <a:off x="9439390" y="3830426"/>
                <a:ext cx="1602000" cy="2422800"/>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221" name="図 220">
                <a:extLst>
                  <a:ext uri="{FF2B5EF4-FFF2-40B4-BE49-F238E27FC236}">
                    <a16:creationId xmlns:a16="http://schemas.microsoft.com/office/drawing/2014/main" id="{F24EAD73-5FA6-13EC-3C51-8769B090E301}"/>
                  </a:ext>
                </a:extLst>
              </p:cNvPr>
              <p:cNvPicPr>
                <a:picLocks noChangeAspect="1"/>
              </p:cNvPicPr>
              <p:nvPr/>
            </p:nvPicPr>
            <p:blipFill rotWithShape="1">
              <a:blip r:embed="rId17" cstate="print">
                <a:extLst>
                  <a:ext uri="{28A0092B-C50C-407E-A947-70E740481C1C}">
                    <a14:useLocalDpi xmlns:a14="http://schemas.microsoft.com/office/drawing/2010/main"/>
                  </a:ext>
                </a:extLst>
              </a:blip>
              <a:srcRect b="1367"/>
              <a:stretch/>
            </p:blipFill>
            <p:spPr>
              <a:xfrm>
                <a:off x="9439390" y="3830426"/>
                <a:ext cx="1602000" cy="2444390"/>
              </a:xfrm>
              <a:prstGeom prst="rect">
                <a:avLst/>
              </a:prstGeom>
            </p:spPr>
          </p:pic>
        </p:grpSp>
      </p:grpSp>
      <p:sp>
        <p:nvSpPr>
          <p:cNvPr id="222" name="フリーフォーム 98">
            <a:extLst>
              <a:ext uri="{FF2B5EF4-FFF2-40B4-BE49-F238E27FC236}">
                <a16:creationId xmlns:a16="http://schemas.microsoft.com/office/drawing/2014/main" id="{BCB443B0-B779-28DE-1548-C3553EC3032B}"/>
              </a:ext>
            </a:extLst>
          </p:cNvPr>
          <p:cNvSpPr/>
          <p:nvPr/>
        </p:nvSpPr>
        <p:spPr>
          <a:xfrm>
            <a:off x="6366846" y="2439332"/>
            <a:ext cx="2080740" cy="410326"/>
          </a:xfrm>
          <a:custGeom>
            <a:avLst/>
            <a:gdLst>
              <a:gd name="connsiteX0" fmla="*/ 171000 w 2080740"/>
              <a:gd name="connsiteY0" fmla="*/ 0 h 410326"/>
              <a:gd name="connsiteX1" fmla="*/ 1909740 w 2080740"/>
              <a:gd name="connsiteY1" fmla="*/ 0 h 410326"/>
              <a:gd name="connsiteX2" fmla="*/ 2080740 w 2080740"/>
              <a:gd name="connsiteY2" fmla="*/ 171000 h 410326"/>
              <a:gd name="connsiteX3" fmla="*/ 1909740 w 2080740"/>
              <a:gd name="connsiteY3" fmla="*/ 342000 h 410326"/>
              <a:gd name="connsiteX4" fmla="*/ 1080000 w 2080740"/>
              <a:gd name="connsiteY4" fmla="*/ 342000 h 410326"/>
              <a:gd name="connsiteX5" fmla="*/ 1040371 w 2080740"/>
              <a:gd name="connsiteY5" fmla="*/ 410326 h 410326"/>
              <a:gd name="connsiteX6" fmla="*/ 1000742 w 2080740"/>
              <a:gd name="connsiteY6" fmla="*/ 342000 h 410326"/>
              <a:gd name="connsiteX7" fmla="*/ 171000 w 2080740"/>
              <a:gd name="connsiteY7" fmla="*/ 342000 h 410326"/>
              <a:gd name="connsiteX8" fmla="*/ 0 w 2080740"/>
              <a:gd name="connsiteY8" fmla="*/ 171000 h 410326"/>
              <a:gd name="connsiteX9" fmla="*/ 171000 w 208074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0740" h="410326">
                <a:moveTo>
                  <a:pt x="171000" y="0"/>
                </a:moveTo>
                <a:lnTo>
                  <a:pt x="1909740" y="0"/>
                </a:lnTo>
                <a:cubicBezTo>
                  <a:pt x="2004181" y="0"/>
                  <a:pt x="2080740" y="76559"/>
                  <a:pt x="2080740" y="171000"/>
                </a:cubicBezTo>
                <a:cubicBezTo>
                  <a:pt x="2080740" y="265441"/>
                  <a:pt x="2004181" y="342000"/>
                  <a:pt x="1909740" y="342000"/>
                </a:cubicBezTo>
                <a:lnTo>
                  <a:pt x="1080000" y="342000"/>
                </a:lnTo>
                <a:lnTo>
                  <a:pt x="1040371" y="410326"/>
                </a:lnTo>
                <a:lnTo>
                  <a:pt x="1000742"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FF0033"/>
            </a:solidFill>
            <a:prstDash val="solid"/>
            <a:round/>
          </a:ln>
          <a:effectLst/>
        </p:spPr>
        <p:txBody>
          <a:bodyPr wrap="square" lIns="0" tIns="72000" rIns="0" bIns="108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200" b="1" i="0" u="none" strike="noStrike" kern="0" cap="none" spc="0" normalizeH="0" baseline="0" noProof="0" dirty="0">
                <a:ln>
                  <a:noFill/>
                </a:ln>
                <a:solidFill>
                  <a:srgbClr val="FF0033"/>
                </a:solidFill>
                <a:effectLst/>
                <a:uLnTx/>
                <a:uFillTx/>
                <a:latin typeface="メイリオ"/>
                <a:ea typeface="メイリオ"/>
                <a:cs typeface="Arial"/>
                <a:sym typeface="Arial"/>
              </a:rPr>
              <a:t>Yahoo!</a:t>
            </a:r>
            <a:r>
              <a:rPr kumimoji="0" lang="ja-JP" altLang="en-US" sz="1200" b="1" i="0" u="none" strike="noStrike" kern="0" cap="none" spc="0" normalizeH="0" baseline="0" noProof="0">
                <a:ln>
                  <a:noFill/>
                </a:ln>
                <a:solidFill>
                  <a:srgbClr val="FF0033"/>
                </a:solidFill>
                <a:effectLst/>
                <a:uLnTx/>
                <a:uFillTx/>
                <a:latin typeface="メイリオ"/>
                <a:ea typeface="メイリオ"/>
                <a:cs typeface="Arial"/>
                <a:sym typeface="Arial"/>
              </a:rPr>
              <a:t>ニュース</a:t>
            </a:r>
            <a:endParaRPr kumimoji="0" lang="en-US" altLang="ja-JP" sz="1200" b="1" i="0" u="none" strike="noStrike" kern="0" cap="none" spc="0" normalizeH="0" baseline="0" noProof="0" dirty="0">
              <a:ln>
                <a:noFill/>
              </a:ln>
              <a:solidFill>
                <a:srgbClr val="FF0033"/>
              </a:solidFill>
              <a:effectLst/>
              <a:uLnTx/>
              <a:uFillTx/>
              <a:latin typeface="メイリオ"/>
              <a:ea typeface="メイリオ"/>
              <a:cs typeface="Arial"/>
              <a:sym typeface="Arial"/>
            </a:endParaRPr>
          </a:p>
        </p:txBody>
      </p:sp>
      <p:grpSp>
        <p:nvGrpSpPr>
          <p:cNvPr id="223" name="グループ化 222">
            <a:extLst>
              <a:ext uri="{FF2B5EF4-FFF2-40B4-BE49-F238E27FC236}">
                <a16:creationId xmlns:a16="http://schemas.microsoft.com/office/drawing/2014/main" id="{CE032E98-133D-0046-2C9E-77F5EB3301FB}"/>
              </a:ext>
            </a:extLst>
          </p:cNvPr>
          <p:cNvGrpSpPr/>
          <p:nvPr/>
        </p:nvGrpSpPr>
        <p:grpSpPr>
          <a:xfrm>
            <a:off x="6849216" y="4555456"/>
            <a:ext cx="1116000" cy="1720973"/>
            <a:chOff x="6849216" y="4555456"/>
            <a:chExt cx="1116000" cy="1720973"/>
          </a:xfrm>
        </p:grpSpPr>
        <p:grpSp>
          <p:nvGrpSpPr>
            <p:cNvPr id="224" name="グループ化 223">
              <a:extLst>
                <a:ext uri="{FF2B5EF4-FFF2-40B4-BE49-F238E27FC236}">
                  <a16:creationId xmlns:a16="http://schemas.microsoft.com/office/drawing/2014/main" id="{494B65F8-2FF0-4951-3419-2146EC971F9A}"/>
                </a:ext>
              </a:extLst>
            </p:cNvPr>
            <p:cNvGrpSpPr>
              <a:grpSpLocks noChangeAspect="1"/>
            </p:cNvGrpSpPr>
            <p:nvPr/>
          </p:nvGrpSpPr>
          <p:grpSpPr>
            <a:xfrm>
              <a:off x="6849216" y="4555456"/>
              <a:ext cx="1116000" cy="1720973"/>
              <a:chOff x="6844099" y="3235603"/>
              <a:chExt cx="1424064" cy="2196035"/>
            </a:xfrm>
          </p:grpSpPr>
          <p:pic>
            <p:nvPicPr>
              <p:cNvPr id="227" name="그림 3">
                <a:extLst>
                  <a:ext uri="{FF2B5EF4-FFF2-40B4-BE49-F238E27FC236}">
                    <a16:creationId xmlns:a16="http://schemas.microsoft.com/office/drawing/2014/main" id="{A5662B0B-786B-4272-818B-1039BD43EB4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32044"/>
              <a:stretch/>
            </p:blipFill>
            <p:spPr>
              <a:xfrm>
                <a:off x="6844099" y="3235603"/>
                <a:ext cx="1424064" cy="2196035"/>
              </a:xfrm>
              <a:prstGeom prst="rect">
                <a:avLst/>
              </a:prstGeom>
            </p:spPr>
          </p:pic>
          <p:sp>
            <p:nvSpPr>
              <p:cNvPr id="228" name="object 19">
                <a:extLst>
                  <a:ext uri="{FF2B5EF4-FFF2-40B4-BE49-F238E27FC236}">
                    <a16:creationId xmlns:a16="http://schemas.microsoft.com/office/drawing/2014/main" id="{2F25A5F9-AB45-18C4-1100-327DADF1CF32}"/>
                  </a:ext>
                </a:extLst>
              </p:cNvPr>
              <p:cNvSpPr>
                <a:spLocks noChangeAspect="1"/>
              </p:cNvSpPr>
              <p:nvPr/>
            </p:nvSpPr>
            <p:spPr>
              <a:xfrm>
                <a:off x="6886259" y="3382109"/>
                <a:ext cx="1341376" cy="2038842"/>
              </a:xfrm>
              <a:prstGeom prst="rect">
                <a:avLst/>
              </a:prstGeom>
              <a:blipFill>
                <a:blip r:embed="rId18" cstate="print">
                  <a:extLst>
                    <a:ext uri="{28A0092B-C50C-407E-A947-70E740481C1C}">
                      <a14:useLocalDpi xmlns:a14="http://schemas.microsoft.com/office/drawing/2010/main"/>
                    </a:ext>
                  </a:extLst>
                </a:blip>
                <a:stretch>
                  <a:fillRect/>
                </a:stretch>
              </a:blipFill>
            </p:spPr>
            <p:txBody>
              <a:bodyPr wrap="square" lIns="0" tIns="0" rIns="0" bIns="0" rtlCol="0"/>
              <a:lstStyle/>
              <a:p>
                <a:pPr>
                  <a:defRPr/>
                </a:pPr>
                <a:endParaRPr dirty="0">
                  <a:solidFill>
                    <a:srgbClr val="000000"/>
                  </a:solidFill>
                  <a:latin typeface="Meiryo" panose="020B0604030504040204" pitchFamily="34" charset="-128"/>
                  <a:ea typeface="Meiryo" panose="020B0604030504040204" pitchFamily="34" charset="-128"/>
                </a:endParaRPr>
              </a:p>
            </p:txBody>
          </p:sp>
        </p:grpSp>
        <p:pic>
          <p:nvPicPr>
            <p:cNvPr id="225" name="図 224">
              <a:extLst>
                <a:ext uri="{FF2B5EF4-FFF2-40B4-BE49-F238E27FC236}">
                  <a16:creationId xmlns:a16="http://schemas.microsoft.com/office/drawing/2014/main" id="{3CE324B4-CE5C-8FCB-8C80-FA86F21445D0}"/>
                </a:ext>
              </a:extLst>
            </p:cNvPr>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6874803" y="4657974"/>
              <a:ext cx="1064827" cy="625025"/>
            </a:xfrm>
            <a:prstGeom prst="rect">
              <a:avLst/>
            </a:prstGeom>
          </p:spPr>
        </p:pic>
        <p:sp>
          <p:nvSpPr>
            <p:cNvPr id="226" name="object 19">
              <a:extLst>
                <a:ext uri="{FF2B5EF4-FFF2-40B4-BE49-F238E27FC236}">
                  <a16:creationId xmlns:a16="http://schemas.microsoft.com/office/drawing/2014/main" id="{03AB4388-6275-E5BD-728D-3ADB82C55511}"/>
                </a:ext>
              </a:extLst>
            </p:cNvPr>
            <p:cNvSpPr>
              <a:spLocks noChangeAspect="1"/>
            </p:cNvSpPr>
            <p:nvPr/>
          </p:nvSpPr>
          <p:spPr>
            <a:xfrm>
              <a:off x="6881616" y="5282999"/>
              <a:ext cx="1051200" cy="248600"/>
            </a:xfrm>
            <a:prstGeom prst="rect">
              <a:avLst/>
            </a:prstGeom>
            <a:blipFill>
              <a:blip r:embed="rId20" cstate="print">
                <a:extLst>
                  <a:ext uri="{BEBA8EAE-BF5A-486C-A8C5-ECC9F3942E4B}">
                    <a14:imgProps xmlns:a14="http://schemas.microsoft.com/office/drawing/2010/main">
                      <a14:imgLayer r:embed="rId21">
                        <a14:imgEffect>
                          <a14:artisticBlur/>
                        </a14:imgEffect>
                      </a14:imgLayer>
                    </a14:imgProps>
                  </a:ext>
                  <a:ext uri="{28A0092B-C50C-407E-A947-70E740481C1C}">
                    <a14:useLocalDpi xmlns:a14="http://schemas.microsoft.com/office/drawing/2010/main"/>
                  </a:ext>
                </a:extLst>
              </a:blip>
              <a:stretch>
                <a:fillRect t="-242359" b="-513482"/>
              </a:stretch>
            </a:blipFill>
          </p:spPr>
          <p:txBody>
            <a:bodyPr wrap="square" lIns="0" tIns="0" rIns="0" bIns="0" rtlCol="0"/>
            <a:lstStyle/>
            <a:p>
              <a:pPr>
                <a:defRPr/>
              </a:pPr>
              <a:endParaRPr dirty="0">
                <a:solidFill>
                  <a:srgbClr val="000000"/>
                </a:solidFill>
                <a:latin typeface="Meiryo" panose="020B0604030504040204" pitchFamily="34" charset="-128"/>
                <a:ea typeface="Meiryo" panose="020B0604030504040204" pitchFamily="34" charset="-128"/>
              </a:endParaRPr>
            </a:p>
          </p:txBody>
        </p:sp>
      </p:grpSp>
      <p:sp>
        <p:nvSpPr>
          <p:cNvPr id="229" name="フリーフォーム 117">
            <a:extLst>
              <a:ext uri="{FF2B5EF4-FFF2-40B4-BE49-F238E27FC236}">
                <a16:creationId xmlns:a16="http://schemas.microsoft.com/office/drawing/2014/main" id="{3AD0674D-12A8-C728-A8AC-5029DEF7603E}"/>
              </a:ext>
            </a:extLst>
          </p:cNvPr>
          <p:cNvSpPr/>
          <p:nvPr/>
        </p:nvSpPr>
        <p:spPr>
          <a:xfrm>
            <a:off x="6366846" y="4404057"/>
            <a:ext cx="2080740" cy="410326"/>
          </a:xfrm>
          <a:custGeom>
            <a:avLst/>
            <a:gdLst>
              <a:gd name="connsiteX0" fmla="*/ 171000 w 2080740"/>
              <a:gd name="connsiteY0" fmla="*/ 0 h 410326"/>
              <a:gd name="connsiteX1" fmla="*/ 1909740 w 2080740"/>
              <a:gd name="connsiteY1" fmla="*/ 0 h 410326"/>
              <a:gd name="connsiteX2" fmla="*/ 2080740 w 2080740"/>
              <a:gd name="connsiteY2" fmla="*/ 171000 h 410326"/>
              <a:gd name="connsiteX3" fmla="*/ 1909740 w 2080740"/>
              <a:gd name="connsiteY3" fmla="*/ 342000 h 410326"/>
              <a:gd name="connsiteX4" fmla="*/ 1080000 w 2080740"/>
              <a:gd name="connsiteY4" fmla="*/ 342000 h 410326"/>
              <a:gd name="connsiteX5" fmla="*/ 1040371 w 2080740"/>
              <a:gd name="connsiteY5" fmla="*/ 410326 h 410326"/>
              <a:gd name="connsiteX6" fmla="*/ 1000742 w 2080740"/>
              <a:gd name="connsiteY6" fmla="*/ 342000 h 410326"/>
              <a:gd name="connsiteX7" fmla="*/ 171000 w 2080740"/>
              <a:gd name="connsiteY7" fmla="*/ 342000 h 410326"/>
              <a:gd name="connsiteX8" fmla="*/ 0 w 2080740"/>
              <a:gd name="connsiteY8" fmla="*/ 171000 h 410326"/>
              <a:gd name="connsiteX9" fmla="*/ 171000 w 2080740"/>
              <a:gd name="connsiteY9" fmla="*/ 0 h 410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80740" h="410326">
                <a:moveTo>
                  <a:pt x="171000" y="0"/>
                </a:moveTo>
                <a:lnTo>
                  <a:pt x="1909740" y="0"/>
                </a:lnTo>
                <a:cubicBezTo>
                  <a:pt x="2004181" y="0"/>
                  <a:pt x="2080740" y="76559"/>
                  <a:pt x="2080740" y="171000"/>
                </a:cubicBezTo>
                <a:cubicBezTo>
                  <a:pt x="2080740" y="265441"/>
                  <a:pt x="2004181" y="342000"/>
                  <a:pt x="1909740" y="342000"/>
                </a:cubicBezTo>
                <a:lnTo>
                  <a:pt x="1080000" y="342000"/>
                </a:lnTo>
                <a:lnTo>
                  <a:pt x="1040371" y="410326"/>
                </a:lnTo>
                <a:lnTo>
                  <a:pt x="1000742" y="342000"/>
                </a:lnTo>
                <a:lnTo>
                  <a:pt x="171000" y="342000"/>
                </a:lnTo>
                <a:cubicBezTo>
                  <a:pt x="76559" y="342000"/>
                  <a:pt x="0" y="265441"/>
                  <a:pt x="0" y="171000"/>
                </a:cubicBezTo>
                <a:cubicBezTo>
                  <a:pt x="0" y="76559"/>
                  <a:pt x="76559" y="0"/>
                  <a:pt x="171000" y="0"/>
                </a:cubicBezTo>
                <a:close/>
              </a:path>
            </a:pathLst>
          </a:custGeom>
          <a:solidFill>
            <a:srgbClr val="FFFFFF"/>
          </a:solidFill>
          <a:ln w="22225" cap="rnd" cmpd="sng" algn="ctr">
            <a:solidFill>
              <a:srgbClr val="06C755"/>
            </a:solidFill>
            <a:prstDash val="solid"/>
            <a:round/>
          </a:ln>
          <a:effectLst/>
        </p:spPr>
        <p:txBody>
          <a:bodyPr wrap="square" lIns="0" tIns="72000" rIns="0" bIns="108000" rtlCol="0" anchor="ctr">
            <a:noAutofit/>
          </a:bodyP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200" b="1" i="0" u="none" strike="noStrike" kern="0" cap="none" spc="0" normalizeH="0" baseline="0" noProof="0" dirty="0">
                <a:ln>
                  <a:noFill/>
                </a:ln>
                <a:solidFill>
                  <a:srgbClr val="06C755"/>
                </a:solidFill>
                <a:effectLst/>
                <a:uLnTx/>
                <a:uFillTx/>
                <a:latin typeface="メイリオ"/>
                <a:ea typeface="メイリオ"/>
                <a:cs typeface="Arial"/>
                <a:sym typeface="Arial"/>
              </a:rPr>
              <a:t>LINE NEWS</a:t>
            </a:r>
          </a:p>
        </p:txBody>
      </p:sp>
      <p:sp>
        <p:nvSpPr>
          <p:cNvPr id="230" name="テキスト プレースホルダー 2">
            <a:extLst>
              <a:ext uri="{FF2B5EF4-FFF2-40B4-BE49-F238E27FC236}">
                <a16:creationId xmlns:a16="http://schemas.microsoft.com/office/drawing/2014/main" id="{ABBD2573-29D4-C031-6470-A5155169D14D}"/>
              </a:ext>
            </a:extLst>
          </p:cNvPr>
          <p:cNvSpPr txBox="1">
            <a:spLocks/>
          </p:cNvSpPr>
          <p:nvPr/>
        </p:nvSpPr>
        <p:spPr>
          <a:xfrm>
            <a:off x="4304426" y="6302412"/>
            <a:ext cx="3583147" cy="243245"/>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t>両媒体で同一の記事を掲載し、それぞれ誘導をかけます。</a:t>
            </a:r>
            <a:endParaRPr kumimoji="1" lang="en-US" altLang="ja-JP" sz="10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cxnSp>
        <p:nvCxnSpPr>
          <p:cNvPr id="231" name="カギ線コネクタ 176">
            <a:extLst>
              <a:ext uri="{FF2B5EF4-FFF2-40B4-BE49-F238E27FC236}">
                <a16:creationId xmlns:a16="http://schemas.microsoft.com/office/drawing/2014/main" id="{3CB2CBD4-6606-1352-B62C-11F505FB0A76}"/>
              </a:ext>
            </a:extLst>
          </p:cNvPr>
          <p:cNvCxnSpPr>
            <a:cxnSpLocks/>
          </p:cNvCxnSpPr>
          <p:nvPr/>
        </p:nvCxnSpPr>
        <p:spPr>
          <a:xfrm>
            <a:off x="7981374" y="3522917"/>
            <a:ext cx="12700" cy="1928804"/>
          </a:xfrm>
          <a:prstGeom prst="bentConnector4">
            <a:avLst>
              <a:gd name="adj1" fmla="val 8238173"/>
              <a:gd name="adj2" fmla="val 99802"/>
            </a:avLst>
          </a:prstGeom>
          <a:noFill/>
          <a:ln w="34925" cap="rnd" cmpd="sng" algn="ctr">
            <a:solidFill>
              <a:srgbClr val="A9A9A9"/>
            </a:solidFill>
            <a:prstDash val="sysDot"/>
            <a:round/>
            <a:tailEnd type="triangle" w="med" len="med"/>
          </a:ln>
          <a:effectLst/>
        </p:spPr>
      </p:cxnSp>
      <p:sp>
        <p:nvSpPr>
          <p:cNvPr id="232" name="角丸四角形 178">
            <a:extLst>
              <a:ext uri="{FF2B5EF4-FFF2-40B4-BE49-F238E27FC236}">
                <a16:creationId xmlns:a16="http://schemas.microsoft.com/office/drawing/2014/main" id="{033B372F-5CBA-6D87-63CB-6AA1A49FE045}"/>
              </a:ext>
            </a:extLst>
          </p:cNvPr>
          <p:cNvSpPr/>
          <p:nvPr/>
        </p:nvSpPr>
        <p:spPr>
          <a:xfrm>
            <a:off x="8839872" y="3791241"/>
            <a:ext cx="384720" cy="1272531"/>
          </a:xfrm>
          <a:prstGeom prst="roundRect">
            <a:avLst>
              <a:gd name="adj" fmla="val 50000"/>
            </a:avLst>
          </a:prstGeom>
          <a:solidFill>
            <a:srgbClr val="FFFFFF"/>
          </a:solidFill>
          <a:ln w="22225" cap="flat" cmpd="sng" algn="ctr">
            <a:solidFill>
              <a:srgbClr val="A9A9A9"/>
            </a:solidFill>
            <a:prstDash val="solid"/>
            <a:miter lim="800000"/>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a:ln>
                  <a:noFill/>
                </a:ln>
                <a:solidFill>
                  <a:srgbClr val="000000">
                    <a:lumMod val="75000"/>
                    <a:lumOff val="25000"/>
                  </a:srgbClr>
                </a:solidFill>
                <a:effectLst/>
                <a:uLnTx/>
                <a:uFillTx/>
                <a:latin typeface="メイリオ"/>
                <a:ea typeface="メイリオ"/>
                <a:cs typeface="+mn-cs"/>
              </a:rPr>
              <a:t>記事を転載</a:t>
            </a:r>
          </a:p>
        </p:txBody>
      </p:sp>
      <p:sp>
        <p:nvSpPr>
          <p:cNvPr id="233" name="正方形/長方形 232">
            <a:extLst>
              <a:ext uri="{FF2B5EF4-FFF2-40B4-BE49-F238E27FC236}">
                <a16:creationId xmlns:a16="http://schemas.microsoft.com/office/drawing/2014/main" id="{38D72124-3087-55DB-91E9-942CB544DA46}"/>
              </a:ext>
            </a:extLst>
          </p:cNvPr>
          <p:cNvSpPr/>
          <p:nvPr/>
        </p:nvSpPr>
        <p:spPr>
          <a:xfrm>
            <a:off x="596132" y="1871654"/>
            <a:ext cx="2561596" cy="4414338"/>
          </a:xfrm>
          <a:prstGeom prst="rect">
            <a:avLst/>
          </a:prstGeom>
          <a:solidFill>
            <a:srgbClr val="FFFFFF"/>
          </a:solidFill>
          <a:ln w="6350" cap="flat" cmpd="sng" algn="ctr">
            <a:solidFill>
              <a:srgbClr val="00003E"/>
            </a:solidFill>
            <a:prstDash val="solid"/>
            <a:miter lim="800000"/>
          </a:ln>
          <a:effectLst>
            <a:outerShdw blurRad="25400" dist="25400" dir="2700000" algn="tl" rotWithShape="0">
              <a:srgbClr val="00003E">
                <a:alpha val="40000"/>
              </a:srgbClr>
            </a:outerShdw>
          </a:effectLst>
        </p:spPr>
        <p:txBody>
          <a:bodyPr lIns="216000" tIns="720000" rIns="216000" bIns="0" rtlCol="0" anchor="t"/>
          <a:lstStyle/>
          <a:p>
            <a:pPr marL="0" marR="0" lvl="0" indent="0" algn="just" defTabSz="361950" eaLnBrk="1" fontAlgn="auto" latinLnBrk="0" hangingPunct="1">
              <a:lnSpc>
                <a:spcPct val="12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Yahoo!</a:t>
            </a:r>
            <a:r>
              <a:rPr kumimoji="0" lang="ja-JP" altLang="en-US" sz="12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ニュースタイアップを、 </a:t>
            </a:r>
            <a:r>
              <a:rPr kumimoji="0" lang="en-US" altLang="ja-JP" sz="1200" b="1" i="0" u="none" strike="noStrike" kern="0" cap="none" spc="0" normalizeH="0" baseline="0" noProof="0" dirty="0">
                <a:ln>
                  <a:noFill/>
                </a:ln>
                <a:solidFill>
                  <a:srgbClr val="F77911"/>
                </a:solidFill>
                <a:effectLst/>
                <a:uLnTx/>
                <a:uFillTx/>
                <a:latin typeface="Meiryo" panose="020B0604030504040204" pitchFamily="34" charset="-128"/>
                <a:ea typeface="メイリオ"/>
                <a:cs typeface="+mn-cs"/>
              </a:rPr>
              <a:t>LINE NEWS DIGEST Spot</a:t>
            </a:r>
            <a:r>
              <a:rPr kumimoji="0" lang="ja-JP" altLang="en-US" sz="1200" b="1" i="0" u="none" strike="noStrike" kern="0" cap="none" spc="0" normalizeH="0" baseline="0" noProof="0">
                <a:ln>
                  <a:noFill/>
                </a:ln>
                <a:solidFill>
                  <a:srgbClr val="F77911"/>
                </a:solidFill>
                <a:effectLst/>
                <a:uLnTx/>
                <a:uFillTx/>
                <a:latin typeface="Meiryo" panose="020B0604030504040204" pitchFamily="34" charset="-128"/>
                <a:ea typeface="メイリオ"/>
                <a:cs typeface="+mn-cs"/>
              </a:rPr>
              <a:t>の高い集客効率</a:t>
            </a:r>
            <a:r>
              <a:rPr kumimoji="0" lang="ja-JP" altLang="en-US" sz="12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を活かしてブースト</a:t>
            </a:r>
            <a:endParaRPr kumimoji="0" lang="en-US" altLang="ja-JP" sz="1200" b="1" i="0" u="none" strike="noStrike" kern="0" cap="none" spc="0" normalizeH="0" baseline="0" noProof="0" dirty="0">
              <a:ln>
                <a:noFill/>
              </a:ln>
              <a:solidFill>
                <a:srgbClr val="F77911"/>
              </a:solidFill>
              <a:effectLst/>
              <a:uLnTx/>
              <a:uFillTx/>
              <a:latin typeface="Meiryo" panose="020B0604030504040204" pitchFamily="34" charset="-128"/>
              <a:ea typeface="メイリオ"/>
              <a:cs typeface="+mn-cs"/>
            </a:endParaRPr>
          </a:p>
        </p:txBody>
      </p:sp>
      <p:sp>
        <p:nvSpPr>
          <p:cNvPr id="234" name="角丸四角形 63">
            <a:extLst>
              <a:ext uri="{FF2B5EF4-FFF2-40B4-BE49-F238E27FC236}">
                <a16:creationId xmlns:a16="http://schemas.microsoft.com/office/drawing/2014/main" id="{01765346-5705-A677-9E49-2A1EF71E832C}"/>
              </a:ext>
            </a:extLst>
          </p:cNvPr>
          <p:cNvSpPr/>
          <p:nvPr/>
        </p:nvSpPr>
        <p:spPr>
          <a:xfrm>
            <a:off x="1192667" y="3660024"/>
            <a:ext cx="1827944" cy="2391680"/>
          </a:xfrm>
          <a:prstGeom prst="roundRect">
            <a:avLst>
              <a:gd name="adj" fmla="val 0"/>
            </a:avLst>
          </a:prstGeom>
          <a:noFill/>
          <a:ln w="12700" cap="flat" cmpd="sng" algn="ctr">
            <a:noFill/>
            <a:prstDash val="solid"/>
            <a:miter lim="800000"/>
          </a:ln>
          <a:effectLst/>
        </p:spPr>
        <p:txBody>
          <a:bodyPr wrap="square" lIns="0" tIns="0" rIns="0" bIns="0" rtlCol="0" anchor="t">
            <a:spAutoFit/>
          </a:bodyPr>
          <a:lstStyle/>
          <a:p>
            <a:pPr marL="0" marR="0" lvl="0" indent="0" defTabSz="914400" eaLnBrk="1" fontAlgn="auto" latinLnBrk="0" hangingPunct="1">
              <a:lnSpc>
                <a:spcPct val="120000"/>
              </a:lnSpc>
              <a:spcBef>
                <a:spcPts val="1000"/>
              </a:spcBef>
              <a:spcAft>
                <a:spcPts val="0"/>
              </a:spcAft>
              <a:buClrTx/>
              <a:buSzTx/>
              <a:buFontTx/>
              <a:buNone/>
              <a:tabLst/>
              <a:defRPr/>
            </a:pPr>
            <a:r>
              <a:rPr kumimoji="0" lang="ja-JP" altLang="en-US" sz="13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ターゲットを絞った</a:t>
            </a:r>
            <a:br>
              <a:rPr kumimoji="0" lang="en-US" altLang="ja-JP" sz="13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br>
            <a:r>
              <a:rPr kumimoji="0" lang="ja-JP" altLang="en-US" sz="13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集客が可能</a:t>
            </a:r>
            <a:br>
              <a:rPr kumimoji="0" lang="en-US" altLang="ja-JP" sz="14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br>
            <a:r>
              <a:rPr kumimoji="0" lang="en-US" altLang="ja-JP" sz="9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※Yahoo!</a:t>
            </a:r>
            <a:r>
              <a:rPr kumimoji="0" lang="ja-JP" altLang="en-US" sz="9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ニュース タイアップへの誘導（詳細は</a:t>
            </a:r>
            <a:r>
              <a:rPr kumimoji="0" lang="en-US" altLang="ja-JP" sz="900" b="0" i="0" u="none" strike="noStrike" kern="0" cap="none" spc="0" normalizeH="0" baseline="0" noProof="0" dirty="0">
                <a:ln>
                  <a:noFill/>
                </a:ln>
                <a:solidFill>
                  <a:srgbClr val="00003E"/>
                </a:solidFill>
                <a:effectLst/>
                <a:uLnTx/>
                <a:uFillTx/>
                <a:latin typeface="Meiryo" panose="020B0604030504040204" pitchFamily="34" charset="-128"/>
                <a:ea typeface="メイリオ"/>
                <a:cs typeface="+mn-cs"/>
              </a:rPr>
              <a:t>P20</a:t>
            </a:r>
            <a:r>
              <a:rPr kumimoji="0" lang="ja-JP" altLang="en-US" sz="900" b="0" i="0" u="none" strike="noStrike" kern="0" cap="none" spc="0" normalizeH="0" baseline="0" noProof="0">
                <a:ln>
                  <a:noFill/>
                </a:ln>
                <a:solidFill>
                  <a:srgbClr val="00003E"/>
                </a:solidFill>
                <a:effectLst/>
                <a:uLnTx/>
                <a:uFillTx/>
                <a:latin typeface="Meiryo" panose="020B0604030504040204" pitchFamily="34" charset="-128"/>
                <a:ea typeface="メイリオ"/>
                <a:cs typeface="+mn-cs"/>
              </a:rPr>
              <a:t>参照）</a:t>
            </a:r>
          </a:p>
          <a:p>
            <a:pPr marL="0" marR="0" lvl="0" indent="0" defTabSz="914400" eaLnBrk="1" fontAlgn="auto" latinLnBrk="0" hangingPunct="1">
              <a:lnSpc>
                <a:spcPct val="120000"/>
              </a:lnSpc>
              <a:spcBef>
                <a:spcPts val="1000"/>
              </a:spcBef>
              <a:spcAft>
                <a:spcPts val="0"/>
              </a:spcAft>
              <a:buClrTx/>
              <a:buSzTx/>
              <a:buFontTx/>
              <a:buNone/>
              <a:tabLst/>
              <a:defRPr/>
            </a:pPr>
            <a:r>
              <a:rPr kumimoji="0" lang="en-US" altLang="ja-JP" sz="1300" b="0" i="0" u="none" strike="noStrike" kern="0" cap="none" spc="0" normalizeH="0" baseline="0" noProof="0" dirty="0">
                <a:ln>
                  <a:noFill/>
                </a:ln>
                <a:solidFill>
                  <a:srgbClr val="00003E"/>
                </a:solidFill>
                <a:effectLst/>
                <a:uLnTx/>
                <a:uFillTx/>
                <a:latin typeface="Meiryo"/>
                <a:ea typeface="メイリオ"/>
                <a:cs typeface="+mn-cs"/>
              </a:rPr>
              <a:t>4,000</a:t>
            </a:r>
            <a:r>
              <a:rPr kumimoji="0" lang="ja-JP" altLang="en-US" sz="1300" b="0" i="0" u="none" strike="noStrike" kern="0" cap="none" spc="0" normalizeH="0" baseline="0" noProof="0">
                <a:ln>
                  <a:noFill/>
                </a:ln>
                <a:solidFill>
                  <a:srgbClr val="00003E"/>
                </a:solidFill>
                <a:effectLst/>
                <a:uLnTx/>
                <a:uFillTx/>
                <a:latin typeface="Meiryo"/>
                <a:ea typeface="メイリオ"/>
                <a:cs typeface="+mn-cs"/>
              </a:rPr>
              <a:t>文字程度の</a:t>
            </a:r>
            <a:br>
              <a:rPr kumimoji="0" lang="ja-JP" altLang="en-US" sz="1300" b="0"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br>
            <a:r>
              <a:rPr kumimoji="0" lang="ja-JP" altLang="en-US" sz="1300" b="0" i="0" u="none" strike="noStrike" kern="0" cap="none" spc="0" normalizeH="0" baseline="0" noProof="0">
                <a:ln>
                  <a:noFill/>
                </a:ln>
                <a:solidFill>
                  <a:srgbClr val="00003E"/>
                </a:solidFill>
                <a:effectLst/>
                <a:uLnTx/>
                <a:uFillTx/>
                <a:latin typeface="Meiryo"/>
                <a:ea typeface="メイリオ"/>
                <a:cs typeface="+mn-cs"/>
              </a:rPr>
              <a:t>じっくり読ませる記事</a:t>
            </a:r>
            <a:endParaRPr kumimoji="0" lang="en-US" altLang="ja-JP" sz="1300" b="0" i="0" u="none" strike="noStrike" kern="0" cap="none" spc="0" normalizeH="0" baseline="0" noProof="0" dirty="0">
              <a:ln>
                <a:noFill/>
              </a:ln>
              <a:solidFill>
                <a:srgbClr val="00003E"/>
              </a:solidFill>
              <a:effectLst/>
              <a:uLnTx/>
              <a:uFillTx/>
              <a:latin typeface="Meiryo"/>
              <a:ea typeface="メイリオ"/>
              <a:cs typeface="+mn-cs"/>
            </a:endParaRPr>
          </a:p>
          <a:p>
            <a:pPr marL="0" marR="0" lvl="0" indent="0" defTabSz="914400" eaLnBrk="1" fontAlgn="auto" latinLnBrk="0" hangingPunct="1">
              <a:lnSpc>
                <a:spcPct val="120000"/>
              </a:lnSpc>
              <a:spcBef>
                <a:spcPts val="1000"/>
              </a:spcBef>
              <a:spcAft>
                <a:spcPts val="0"/>
              </a:spcAft>
              <a:buClrTx/>
              <a:buSzTx/>
              <a:buFontTx/>
              <a:buNone/>
              <a:tabLst/>
              <a:defRPr/>
            </a:pPr>
            <a:r>
              <a:rPr kumimoji="0" lang="ja-JP" altLang="en-US" sz="1300" b="1" i="0" u="none" strike="noStrike" kern="0" cap="none" spc="0" normalizeH="0" baseline="0" noProof="0">
                <a:ln>
                  <a:noFill/>
                </a:ln>
                <a:solidFill>
                  <a:srgbClr val="00003E"/>
                </a:solidFill>
                <a:effectLst/>
                <a:uLnTx/>
                <a:uFillTx/>
                <a:latin typeface="Meiryo"/>
                <a:ea typeface="メイリオ"/>
                <a:cs typeface="+mn-cs"/>
              </a:rPr>
              <a:t>テスト販売割引適用</a:t>
            </a:r>
            <a:br>
              <a:rPr kumimoji="0" lang="en-US"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br>
            <a:r>
              <a:rPr kumimoji="0" lang="ja-JP" altLang="en-US" sz="1100" b="0" i="0" u="none" strike="sngStrike" kern="0" cap="none" spc="0" normalizeH="0" baseline="0" noProof="0">
                <a:ln>
                  <a:noFill/>
                </a:ln>
                <a:solidFill>
                  <a:srgbClr val="00003E"/>
                </a:solidFill>
                <a:effectLst/>
                <a:uLnTx/>
                <a:uFillTx/>
                <a:latin typeface="Meiryo"/>
                <a:ea typeface="メイリオ"/>
                <a:cs typeface="+mn-cs"/>
              </a:rPr>
              <a:t>正価：</a:t>
            </a:r>
            <a:r>
              <a:rPr kumimoji="0" lang="en-US" altLang="ja-JP" sz="1100" b="0" i="0" u="none" strike="sngStrike" kern="0" cap="none" spc="0" normalizeH="0" baseline="0" noProof="0" dirty="0">
                <a:ln>
                  <a:noFill/>
                </a:ln>
                <a:solidFill>
                  <a:srgbClr val="00003E"/>
                </a:solidFill>
                <a:effectLst/>
                <a:uLnTx/>
                <a:uFillTx/>
                <a:latin typeface="Meiryo"/>
                <a:ea typeface="メイリオ"/>
                <a:cs typeface="+mn-cs"/>
              </a:rPr>
              <a:t>1,500</a:t>
            </a:r>
            <a:r>
              <a:rPr kumimoji="0" lang="ja-JP" altLang="en-US" sz="1100" b="0" i="0" u="none" strike="sngStrike" kern="0" cap="none" spc="0" normalizeH="0" baseline="0" noProof="0">
                <a:ln>
                  <a:noFill/>
                </a:ln>
                <a:solidFill>
                  <a:srgbClr val="00003E"/>
                </a:solidFill>
                <a:effectLst/>
                <a:uLnTx/>
                <a:uFillTx/>
                <a:latin typeface="Meiryo"/>
                <a:ea typeface="メイリオ"/>
                <a:cs typeface="+mn-cs"/>
              </a:rPr>
              <a:t>万円～</a:t>
            </a:r>
            <a:r>
              <a:rPr kumimoji="0" lang="ja-JP" altLang="en-US" sz="1100" b="1" i="0" u="none" strike="sngStrike" kern="0" cap="none" spc="0" normalizeH="0" baseline="0" noProof="0">
                <a:ln>
                  <a:noFill/>
                </a:ln>
                <a:solidFill>
                  <a:srgbClr val="00003E"/>
                </a:solidFill>
                <a:effectLst/>
                <a:uLnTx/>
                <a:uFillTx/>
                <a:latin typeface="Meiryo"/>
                <a:ea typeface="メイリオ"/>
                <a:cs typeface="+mn-cs"/>
              </a:rPr>
              <a:t> </a:t>
            </a:r>
            <a:br>
              <a:rPr kumimoji="0" lang="en-US" altLang="ja-JP" sz="1400" b="1" i="0" u="none" strike="sngStrike" kern="0" cap="none" spc="0" normalizeH="0" baseline="0" noProof="0" dirty="0">
                <a:ln>
                  <a:noFill/>
                </a:ln>
                <a:solidFill>
                  <a:srgbClr val="FFFFFF"/>
                </a:solidFill>
                <a:effectLst/>
                <a:uLnTx/>
                <a:uFillTx/>
                <a:latin typeface="Meiryo" panose="020B0604030504040204" pitchFamily="34" charset="-128"/>
                <a:ea typeface="メイリオ"/>
                <a:cs typeface="+mn-cs"/>
              </a:rPr>
            </a:br>
            <a:r>
              <a:rPr kumimoji="0" lang="en-US" altLang="ja-JP" sz="1300" b="1" i="0" u="none" strike="noStrike" kern="0" cap="none" spc="0" normalizeH="0" baseline="0" noProof="0" dirty="0">
                <a:ln>
                  <a:noFill/>
                </a:ln>
                <a:solidFill>
                  <a:srgbClr val="00003E"/>
                </a:solidFill>
                <a:effectLst/>
                <a:uLnTx/>
                <a:uFillTx/>
                <a:latin typeface="Meiryo"/>
                <a:ea typeface="メイリオ"/>
                <a:cs typeface="+mn-cs"/>
              </a:rPr>
              <a:t>1,400</a:t>
            </a:r>
            <a:r>
              <a:rPr kumimoji="0" lang="ja-JP" altLang="en-US" sz="1300" b="1" i="0" u="none" strike="noStrike" kern="0" cap="none" spc="0" normalizeH="0" baseline="0" noProof="0">
                <a:ln>
                  <a:noFill/>
                </a:ln>
                <a:solidFill>
                  <a:srgbClr val="00003E"/>
                </a:solidFill>
                <a:effectLst/>
                <a:uLnTx/>
                <a:uFillTx/>
                <a:latin typeface="Meiryo"/>
                <a:ea typeface="メイリオ"/>
                <a:cs typeface="+mn-cs"/>
              </a:rPr>
              <a:t>万円～</a:t>
            </a:r>
            <a:br>
              <a:rPr kumimoji="0" lang="en-US" altLang="ja-JP" sz="1200" b="1" i="0" u="none" strike="noStrike" kern="0" cap="none" spc="0" normalizeH="0" baseline="0" noProof="0" dirty="0">
                <a:ln>
                  <a:noFill/>
                </a:ln>
                <a:solidFill>
                  <a:srgbClr val="FFFFFF"/>
                </a:solidFill>
                <a:effectLst/>
                <a:uLnTx/>
                <a:uFillTx/>
                <a:latin typeface="Meiryo" panose="020B0604030504040204" pitchFamily="34" charset="-128"/>
                <a:ea typeface="メイリオ"/>
                <a:cs typeface="+mn-cs"/>
              </a:rPr>
            </a:br>
            <a:r>
              <a:rPr kumimoji="0" lang="en-US" altLang="ja-JP" sz="900" b="0" i="0" u="none" strike="noStrike" kern="0" cap="none" spc="0" normalizeH="0" baseline="0" noProof="0" dirty="0">
                <a:ln>
                  <a:noFill/>
                </a:ln>
                <a:solidFill>
                  <a:srgbClr val="00003E"/>
                </a:solidFill>
                <a:effectLst/>
                <a:uLnTx/>
                <a:uFillTx/>
                <a:latin typeface="Meiryo"/>
                <a:ea typeface="メイリオ"/>
                <a:cs typeface="+mn-cs"/>
              </a:rPr>
              <a:t>※</a:t>
            </a:r>
            <a:r>
              <a:rPr kumimoji="0" lang="ja-JP" altLang="en-US" sz="900" b="0" i="0" u="none" strike="noStrike" kern="0" cap="none" spc="0" normalizeH="0" baseline="0" noProof="0" dirty="0">
                <a:ln>
                  <a:noFill/>
                </a:ln>
                <a:solidFill>
                  <a:srgbClr val="00003E"/>
                </a:solidFill>
                <a:effectLst/>
                <a:uLnTx/>
                <a:uFillTx/>
                <a:latin typeface="Meiryo"/>
                <a:ea typeface="メイリオ"/>
                <a:cs typeface="+mn-cs"/>
              </a:rPr>
              <a:t>詳細は</a:t>
            </a:r>
            <a:r>
              <a:rPr kumimoji="0" lang="en-US" altLang="ja-JP" sz="900" b="0" i="0" u="none" strike="noStrike" kern="0" cap="none" spc="0" normalizeH="0" baseline="0" noProof="0" dirty="0">
                <a:ln>
                  <a:noFill/>
                </a:ln>
                <a:solidFill>
                  <a:srgbClr val="00003E"/>
                </a:solidFill>
                <a:effectLst/>
                <a:uLnTx/>
                <a:uFillTx/>
                <a:latin typeface="Meiryo"/>
                <a:ea typeface="メイリオ"/>
                <a:cs typeface="+mn-cs"/>
              </a:rPr>
              <a:t>P20</a:t>
            </a:r>
            <a:r>
              <a:rPr kumimoji="0" lang="ja-JP" altLang="en-US" sz="900" b="0" i="0" u="none" strike="noStrike" kern="0" cap="none" spc="0" normalizeH="0" baseline="0" noProof="0" dirty="0">
                <a:ln>
                  <a:noFill/>
                </a:ln>
                <a:solidFill>
                  <a:srgbClr val="00003E"/>
                </a:solidFill>
                <a:effectLst/>
                <a:uLnTx/>
                <a:uFillTx/>
                <a:latin typeface="Meiryo"/>
                <a:ea typeface="メイリオ"/>
                <a:cs typeface="+mn-cs"/>
              </a:rPr>
              <a:t>参照</a:t>
            </a:r>
          </a:p>
        </p:txBody>
      </p:sp>
      <p:pic>
        <p:nvPicPr>
          <p:cNvPr id="235" name="図 234">
            <a:extLst>
              <a:ext uri="{FF2B5EF4-FFF2-40B4-BE49-F238E27FC236}">
                <a16:creationId xmlns:a16="http://schemas.microsoft.com/office/drawing/2014/main" id="{D702D51C-6535-485D-665D-638B146CB27E}"/>
              </a:ext>
            </a:extLst>
          </p:cNvPr>
          <p:cNvPicPr>
            <a:picLocks noChangeAspect="1"/>
          </p:cNvPicPr>
          <p:nvPr/>
        </p:nvPicPr>
        <p:blipFill>
          <a:blip r:embed="rId22"/>
          <a:stretch>
            <a:fillRect/>
          </a:stretch>
        </p:blipFill>
        <p:spPr>
          <a:xfrm>
            <a:off x="818736" y="3671337"/>
            <a:ext cx="252000" cy="252000"/>
          </a:xfrm>
          <a:prstGeom prst="rect">
            <a:avLst/>
          </a:prstGeom>
        </p:spPr>
      </p:pic>
      <p:pic>
        <p:nvPicPr>
          <p:cNvPr id="236" name="図 235">
            <a:extLst>
              <a:ext uri="{FF2B5EF4-FFF2-40B4-BE49-F238E27FC236}">
                <a16:creationId xmlns:a16="http://schemas.microsoft.com/office/drawing/2014/main" id="{6C5A276E-B686-16B7-559D-28E8BD0863DA}"/>
              </a:ext>
            </a:extLst>
          </p:cNvPr>
          <p:cNvPicPr>
            <a:picLocks noChangeAspect="1"/>
          </p:cNvPicPr>
          <p:nvPr/>
        </p:nvPicPr>
        <p:blipFill>
          <a:blip r:embed="rId22"/>
          <a:stretch>
            <a:fillRect/>
          </a:stretch>
        </p:blipFill>
        <p:spPr>
          <a:xfrm>
            <a:off x="818736" y="4586600"/>
            <a:ext cx="252000" cy="252000"/>
          </a:xfrm>
          <a:prstGeom prst="rect">
            <a:avLst/>
          </a:prstGeom>
        </p:spPr>
      </p:pic>
      <p:pic>
        <p:nvPicPr>
          <p:cNvPr id="237" name="図 236">
            <a:extLst>
              <a:ext uri="{FF2B5EF4-FFF2-40B4-BE49-F238E27FC236}">
                <a16:creationId xmlns:a16="http://schemas.microsoft.com/office/drawing/2014/main" id="{6D8C6423-D3E4-C432-D3E8-82B9CD5151F9}"/>
              </a:ext>
            </a:extLst>
          </p:cNvPr>
          <p:cNvPicPr>
            <a:picLocks noChangeAspect="1"/>
          </p:cNvPicPr>
          <p:nvPr/>
        </p:nvPicPr>
        <p:blipFill>
          <a:blip r:embed="rId22"/>
          <a:stretch>
            <a:fillRect/>
          </a:stretch>
        </p:blipFill>
        <p:spPr>
          <a:xfrm>
            <a:off x="818736" y="5182925"/>
            <a:ext cx="252000" cy="252000"/>
          </a:xfrm>
          <a:prstGeom prst="rect">
            <a:avLst/>
          </a:prstGeom>
        </p:spPr>
      </p:pic>
      <p:sp>
        <p:nvSpPr>
          <p:cNvPr id="238" name="角丸四角形 7">
            <a:extLst>
              <a:ext uri="{FF2B5EF4-FFF2-40B4-BE49-F238E27FC236}">
                <a16:creationId xmlns:a16="http://schemas.microsoft.com/office/drawing/2014/main" id="{0223F52A-1F81-1563-EF8D-7C7BE02F18A4}"/>
              </a:ext>
            </a:extLst>
          </p:cNvPr>
          <p:cNvSpPr/>
          <p:nvPr/>
        </p:nvSpPr>
        <p:spPr>
          <a:xfrm>
            <a:off x="714096" y="2047141"/>
            <a:ext cx="2325668" cy="376610"/>
          </a:xfrm>
          <a:prstGeom prst="roundRect">
            <a:avLst>
              <a:gd name="adj" fmla="val 50000"/>
            </a:avLst>
          </a:prstGeom>
          <a:solidFill>
            <a:srgbClr val="00003E"/>
          </a:solidFill>
          <a:ln w="12700" cap="flat" cmpd="sng" algn="ctr">
            <a:solidFill>
              <a:srgbClr val="00003E"/>
            </a:solidFill>
            <a:prstDash val="solid"/>
            <a:round/>
          </a:ln>
          <a:effectLst/>
        </p:spPr>
        <p:txBody>
          <a:bodyPr lIns="0" tIns="72000" rIns="0" bIns="45720" rtlCol="0" anchor="ctr"/>
          <a:lstStyle/>
          <a:p>
            <a:pPr marL="0" marR="0" lvl="0" indent="0" algn="ctr" defTabSz="914400" eaLnBrk="1" fontAlgn="auto" latinLnBrk="0" hangingPunct="1">
              <a:lnSpc>
                <a:spcPct val="100000"/>
              </a:lnSpc>
              <a:spcBef>
                <a:spcPts val="0"/>
              </a:spcBef>
              <a:spcAft>
                <a:spcPts val="0"/>
              </a:spcAft>
              <a:buClr>
                <a:srgbClr val="000000"/>
              </a:buClr>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a:ea typeface="メイリオ"/>
                <a:cs typeface="Arial"/>
                <a:sym typeface="Arial"/>
              </a:rPr>
              <a:t>POINT</a:t>
            </a:r>
          </a:p>
        </p:txBody>
      </p:sp>
      <p:grpSp>
        <p:nvGrpSpPr>
          <p:cNvPr id="244" name="グループ化 243">
            <a:extLst>
              <a:ext uri="{FF2B5EF4-FFF2-40B4-BE49-F238E27FC236}">
                <a16:creationId xmlns:a16="http://schemas.microsoft.com/office/drawing/2014/main" id="{7CE74AF7-27CD-7D11-014E-43A21C90BFC6}"/>
              </a:ext>
            </a:extLst>
          </p:cNvPr>
          <p:cNvGrpSpPr/>
          <p:nvPr/>
        </p:nvGrpSpPr>
        <p:grpSpPr>
          <a:xfrm>
            <a:off x="9226599" y="1111320"/>
            <a:ext cx="2485976" cy="507545"/>
            <a:chOff x="9118649" y="594135"/>
            <a:chExt cx="2485976" cy="507545"/>
          </a:xfrm>
        </p:grpSpPr>
        <p:grpSp>
          <p:nvGrpSpPr>
            <p:cNvPr id="245" name="グループ化 244">
              <a:extLst>
                <a:ext uri="{FF2B5EF4-FFF2-40B4-BE49-F238E27FC236}">
                  <a16:creationId xmlns:a16="http://schemas.microsoft.com/office/drawing/2014/main" id="{86E9CBFB-B524-46DB-3C7F-5955239FF796}"/>
                </a:ext>
              </a:extLst>
            </p:cNvPr>
            <p:cNvGrpSpPr/>
            <p:nvPr/>
          </p:nvGrpSpPr>
          <p:grpSpPr>
            <a:xfrm>
              <a:off x="9118649" y="594135"/>
              <a:ext cx="2485976" cy="326370"/>
              <a:chOff x="9094014" y="1115302"/>
              <a:chExt cx="2485976" cy="326370"/>
            </a:xfrm>
          </p:grpSpPr>
          <p:sp>
            <p:nvSpPr>
              <p:cNvPr id="247" name="正方形/長方形 246">
                <a:extLst>
                  <a:ext uri="{FF2B5EF4-FFF2-40B4-BE49-F238E27FC236}">
                    <a16:creationId xmlns:a16="http://schemas.microsoft.com/office/drawing/2014/main" id="{DB8BE008-A5DE-9581-F31B-8DA37CF79410}"/>
                  </a:ext>
                </a:extLst>
              </p:cNvPr>
              <p:cNvSpPr/>
              <p:nvPr/>
            </p:nvSpPr>
            <p:spPr>
              <a:xfrm>
                <a:off x="9094014" y="1115302"/>
                <a:ext cx="842861" cy="326370"/>
              </a:xfrm>
              <a:prstGeom prst="rect">
                <a:avLst/>
              </a:prstGeom>
              <a:solidFill>
                <a:srgbClr val="00003E"/>
              </a:solidFill>
              <a:ln w="15875" cap="flat" cmpd="sng" algn="ctr">
                <a:solidFill>
                  <a:srgbClr val="00003E"/>
                </a:solid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100" normalizeH="0" baseline="0" noProof="0">
                    <a:ln>
                      <a:noFill/>
                    </a:ln>
                    <a:solidFill>
                      <a:srgbClr val="FFFFFF"/>
                    </a:solidFill>
                    <a:effectLst/>
                    <a:uLnTx/>
                    <a:uFillTx/>
                    <a:latin typeface="メイリオ"/>
                  </a:rPr>
                  <a:t>想定</a:t>
                </a:r>
                <a:r>
                  <a:rPr kumimoji="0" lang="en-US" altLang="ja-JP" sz="1200" b="0" i="0" u="none" strike="noStrike" kern="0" cap="none" spc="100" normalizeH="0" baseline="0" noProof="0" dirty="0">
                    <a:ln>
                      <a:noFill/>
                    </a:ln>
                    <a:solidFill>
                      <a:srgbClr val="FFFFFF"/>
                    </a:solidFill>
                    <a:effectLst/>
                    <a:uLnTx/>
                    <a:uFillTx/>
                    <a:latin typeface="メイリオ"/>
                  </a:rPr>
                  <a:t>PV</a:t>
                </a:r>
              </a:p>
            </p:txBody>
          </p:sp>
          <p:sp>
            <p:nvSpPr>
              <p:cNvPr id="248" name="正方形/長方形 247">
                <a:extLst>
                  <a:ext uri="{FF2B5EF4-FFF2-40B4-BE49-F238E27FC236}">
                    <a16:creationId xmlns:a16="http://schemas.microsoft.com/office/drawing/2014/main" id="{E9D02267-8495-2C2D-8F3E-35BD742FCABF}"/>
                  </a:ext>
                </a:extLst>
              </p:cNvPr>
              <p:cNvSpPr/>
              <p:nvPr/>
            </p:nvSpPr>
            <p:spPr>
              <a:xfrm>
                <a:off x="9936875" y="1115302"/>
                <a:ext cx="1643115" cy="326370"/>
              </a:xfrm>
              <a:prstGeom prst="rect">
                <a:avLst/>
              </a:prstGeom>
              <a:solidFill>
                <a:srgbClr val="FFFFFF"/>
              </a:solidFill>
              <a:ln w="15875" cap="flat" cmpd="sng" algn="ctr">
                <a:solidFill>
                  <a:srgbClr val="00003E"/>
                </a:solidFill>
                <a:prstDash val="solid"/>
              </a:ln>
              <a:effectLst/>
            </p:spPr>
            <p:txBody>
              <a:bodyPr rot="0" spcFirstLastPara="0" vertOverflow="overflow" horzOverflow="overflow" vert="horz" wrap="square" lIns="0" tIns="54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100" normalizeH="0" baseline="0" noProof="0" dirty="0">
                    <a:ln>
                      <a:noFill/>
                    </a:ln>
                    <a:solidFill>
                      <a:srgbClr val="00003E"/>
                    </a:solidFill>
                    <a:effectLst/>
                    <a:uLnTx/>
                    <a:uFillTx/>
                    <a:latin typeface="メイリオ"/>
                  </a:rPr>
                  <a:t>40</a:t>
                </a:r>
                <a:r>
                  <a:rPr kumimoji="0" lang="ja-JP" altLang="en-US" sz="1400" b="1" i="0" u="none" strike="noStrike" kern="0" cap="none" spc="100" normalizeH="0" baseline="0" noProof="0">
                    <a:ln>
                      <a:noFill/>
                    </a:ln>
                    <a:solidFill>
                      <a:srgbClr val="00003E"/>
                    </a:solidFill>
                    <a:effectLst/>
                    <a:uLnTx/>
                    <a:uFillTx/>
                    <a:latin typeface="メイリオ"/>
                  </a:rPr>
                  <a:t>万～</a:t>
                </a:r>
                <a:r>
                  <a:rPr kumimoji="0" lang="en-US" altLang="ja-JP" sz="1400" b="1" i="0" u="none" strike="noStrike" kern="0" cap="none" spc="100" normalizeH="0" baseline="0" noProof="0" dirty="0">
                    <a:ln>
                      <a:noFill/>
                    </a:ln>
                    <a:solidFill>
                      <a:srgbClr val="00003E"/>
                    </a:solidFill>
                    <a:effectLst/>
                    <a:uLnTx/>
                    <a:uFillTx/>
                    <a:latin typeface="メイリオ"/>
                  </a:rPr>
                  <a:t>110</a:t>
                </a:r>
                <a:r>
                  <a:rPr kumimoji="0" lang="ja-JP" altLang="en-US" sz="1400" b="1" i="0" u="none" strike="noStrike" kern="0" cap="none" spc="100" normalizeH="0" baseline="0" noProof="0">
                    <a:ln>
                      <a:noFill/>
                    </a:ln>
                    <a:solidFill>
                      <a:srgbClr val="00003E"/>
                    </a:solidFill>
                    <a:effectLst/>
                    <a:uLnTx/>
                    <a:uFillTx/>
                    <a:latin typeface="メイリオ"/>
                  </a:rPr>
                  <a:t>万</a:t>
                </a:r>
                <a:r>
                  <a:rPr kumimoji="0" lang="en-US" altLang="ja-JP" sz="1100" b="0" i="0" u="none" strike="noStrike" kern="0" cap="none" spc="100" normalizeH="0" baseline="0" noProof="0" dirty="0">
                    <a:ln>
                      <a:noFill/>
                    </a:ln>
                    <a:solidFill>
                      <a:srgbClr val="00003E"/>
                    </a:solidFill>
                    <a:effectLst/>
                    <a:uLnTx/>
                    <a:uFillTx/>
                    <a:latin typeface="メイリオ"/>
                  </a:rPr>
                  <a:t>PV</a:t>
                </a:r>
              </a:p>
            </p:txBody>
          </p:sp>
        </p:grpSp>
        <p:sp>
          <p:nvSpPr>
            <p:cNvPr id="246" name="正方形/長方形 245">
              <a:extLst>
                <a:ext uri="{FF2B5EF4-FFF2-40B4-BE49-F238E27FC236}">
                  <a16:creationId xmlns:a16="http://schemas.microsoft.com/office/drawing/2014/main" id="{3F4DB305-1CF2-F549-DD1E-1BF2BB9D7417}"/>
                </a:ext>
              </a:extLst>
            </p:cNvPr>
            <p:cNvSpPr/>
            <p:nvPr/>
          </p:nvSpPr>
          <p:spPr>
            <a:xfrm>
              <a:off x="9232181" y="1009347"/>
              <a:ext cx="2372444" cy="92333"/>
            </a:xfrm>
            <a:prstGeom prst="rect">
              <a:avLst/>
            </a:prstGeom>
          </p:spPr>
          <p:txBody>
            <a:bodyPr wrap="non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600" b="0" i="0" u="none" strike="noStrike" kern="0" cap="none" spc="100" normalizeH="0" baseline="0" noProof="0" dirty="0">
                  <a:ln>
                    <a:noFill/>
                  </a:ln>
                  <a:solidFill>
                    <a:srgbClr val="000000">
                      <a:lumMod val="75000"/>
                      <a:lumOff val="25000"/>
                    </a:srgbClr>
                  </a:solidFill>
                  <a:effectLst/>
                  <a:uLnTx/>
                  <a:uFillTx/>
                  <a:latin typeface="メイリオ"/>
                </a:rPr>
                <a:t>※</a:t>
              </a:r>
              <a:r>
                <a:rPr kumimoji="0" lang="ja-JP" altLang="en-US" sz="600" b="0" i="0" u="none" strike="noStrike" kern="0" cap="none" spc="100" normalizeH="0" baseline="0" noProof="0">
                  <a:ln>
                    <a:noFill/>
                  </a:ln>
                  <a:solidFill>
                    <a:srgbClr val="000000">
                      <a:lumMod val="75000"/>
                      <a:lumOff val="25000"/>
                    </a:srgbClr>
                  </a:solidFill>
                  <a:effectLst/>
                  <a:uLnTx/>
                  <a:uFillTx/>
                  <a:latin typeface="メイリオ"/>
                </a:rPr>
                <a:t>誘導枠</a:t>
              </a:r>
              <a:r>
                <a:rPr kumimoji="0" lang="ja-JP" altLang="en-US" sz="600" b="0" i="0" u="none" strike="noStrike" kern="0" cap="none" spc="100" normalizeH="0" baseline="0" noProof="0" dirty="0">
                  <a:ln>
                    <a:noFill/>
                  </a:ln>
                  <a:solidFill>
                    <a:srgbClr val="000000">
                      <a:lumMod val="75000"/>
                      <a:lumOff val="25000"/>
                    </a:srgbClr>
                  </a:solidFill>
                  <a:effectLst/>
                  <a:uLnTx/>
                  <a:uFillTx/>
                  <a:latin typeface="メイリオ"/>
                </a:rPr>
                <a:t>の</a:t>
              </a:r>
              <a:r>
                <a:rPr kumimoji="0" lang="ja-JP" altLang="en-US" sz="600" b="0" i="0" u="none" strike="noStrike" kern="0" cap="none" spc="0" normalizeH="0" baseline="0" noProof="0" dirty="0">
                  <a:ln>
                    <a:noFill/>
                  </a:ln>
                  <a:solidFill>
                    <a:srgbClr val="000000">
                      <a:lumMod val="75000"/>
                      <a:lumOff val="25000"/>
                    </a:srgbClr>
                  </a:solidFill>
                  <a:effectLst/>
                  <a:uLnTx/>
                  <a:uFillTx/>
                  <a:latin typeface="メイリオ"/>
                </a:rPr>
                <a:t>実績から算出した参考値で保証するものではありません</a:t>
              </a:r>
              <a:endParaRPr kumimoji="0" lang="en-US" altLang="ja-JP" sz="600" b="0" i="0" u="none" strike="noStrike" kern="0" cap="none" spc="0" normalizeH="0" baseline="0" noProof="0" dirty="0">
                <a:ln>
                  <a:noFill/>
                </a:ln>
                <a:solidFill>
                  <a:srgbClr val="000000">
                    <a:lumMod val="75000"/>
                    <a:lumOff val="25000"/>
                  </a:srgbClr>
                </a:solidFill>
                <a:effectLst/>
                <a:uLnTx/>
                <a:uFillTx/>
                <a:latin typeface="メイリオ"/>
              </a:endParaRPr>
            </a:p>
          </p:txBody>
        </p:sp>
      </p:grpSp>
      <p:grpSp>
        <p:nvGrpSpPr>
          <p:cNvPr id="252" name="グループ化 251">
            <a:extLst>
              <a:ext uri="{FF2B5EF4-FFF2-40B4-BE49-F238E27FC236}">
                <a16:creationId xmlns:a16="http://schemas.microsoft.com/office/drawing/2014/main" id="{9EE8D1A8-5EA0-29DF-C3CF-71A59E86847F}"/>
              </a:ext>
            </a:extLst>
          </p:cNvPr>
          <p:cNvGrpSpPr>
            <a:grpSpLocks noChangeAspect="1"/>
          </p:cNvGrpSpPr>
          <p:nvPr/>
        </p:nvGrpSpPr>
        <p:grpSpPr>
          <a:xfrm>
            <a:off x="458736" y="183844"/>
            <a:ext cx="1224000" cy="413831"/>
            <a:chOff x="1985757" y="1917863"/>
            <a:chExt cx="756000" cy="255601"/>
          </a:xfrm>
        </p:grpSpPr>
        <p:sp>
          <p:nvSpPr>
            <p:cNvPr id="253" name="角丸四角形 7">
              <a:extLst>
                <a:ext uri="{FF2B5EF4-FFF2-40B4-BE49-F238E27FC236}">
                  <a16:creationId xmlns:a16="http://schemas.microsoft.com/office/drawing/2014/main" id="{C2052D4C-FF13-6C17-5E5F-D19D02B61FB1}"/>
                </a:ext>
              </a:extLst>
            </p:cNvPr>
            <p:cNvSpPr/>
            <p:nvPr/>
          </p:nvSpPr>
          <p:spPr>
            <a:xfrm>
              <a:off x="1985757" y="1917864"/>
              <a:ext cx="756000" cy="255600"/>
            </a:xfrm>
            <a:prstGeom prst="roundRect">
              <a:avLst>
                <a:gd name="adj" fmla="val 50000"/>
              </a:avLst>
            </a:prstGeom>
            <a:solidFill>
              <a:srgbClr val="00003E"/>
            </a:solidFill>
            <a:ln w="50800" cap="flat" cmpd="sng" algn="ctr">
              <a:solidFill>
                <a:srgbClr val="00003E"/>
              </a:solidFill>
              <a:prstDash val="solid"/>
              <a:miter lim="800000"/>
            </a:ln>
            <a:effectLst/>
          </p:spPr>
          <p:txBody>
            <a:bodyPr lIns="144000" tIns="36000" rIns="0" bIns="0" rtlCol="0" anchor="ctr"/>
            <a:lstStyle/>
            <a:p>
              <a:pPr marL="0" marR="0" lvl="0" indent="0" defTabSz="914400" eaLnBrk="1" fontAlgn="auto" latinLnBrk="0" hangingPunct="1">
                <a:lnSpc>
                  <a:spcPct val="100000"/>
                </a:lnSpc>
                <a:spcBef>
                  <a:spcPts val="0"/>
                </a:spcBef>
                <a:spcAft>
                  <a:spcPts val="0"/>
                </a:spcAft>
                <a:buClr>
                  <a:srgbClr val="000000"/>
                </a:buClr>
                <a:buSzTx/>
                <a:buFontTx/>
                <a:buNone/>
                <a:tabLst/>
                <a:defRPr/>
              </a:pPr>
              <a:r>
                <a:rPr kumimoji="0" lang="ja-JP" altLang="en-US" sz="1400" b="1" i="0" u="none" strike="noStrike" kern="0" cap="none" spc="0" normalizeH="0" baseline="0" noProof="0" dirty="0">
                  <a:ln>
                    <a:noFill/>
                  </a:ln>
                  <a:solidFill>
                    <a:srgbClr val="FFFFFF"/>
                  </a:solidFill>
                  <a:effectLst/>
                  <a:uLnTx/>
                  <a:uFillTx/>
                  <a:latin typeface="メイリオ"/>
                  <a:ea typeface="メイリオ"/>
                  <a:cs typeface="Arial"/>
                  <a:sym typeface="Arial"/>
                </a:rPr>
                <a:t>プラン</a:t>
              </a:r>
              <a:endParaRPr kumimoji="0" lang="en-US" altLang="ja-JP" sz="1400" b="1" i="0" u="none" strike="noStrike" kern="0" cap="none" spc="0" normalizeH="0" baseline="0" noProof="0" dirty="0">
                <a:ln>
                  <a:noFill/>
                </a:ln>
                <a:solidFill>
                  <a:srgbClr val="FFFFFF"/>
                </a:solidFill>
                <a:effectLst/>
                <a:uLnTx/>
                <a:uFillTx/>
                <a:latin typeface="メイリオ"/>
                <a:ea typeface="メイリオ"/>
                <a:cs typeface="Arial"/>
                <a:sym typeface="Arial"/>
              </a:endParaRPr>
            </a:p>
          </p:txBody>
        </p:sp>
        <p:sp>
          <p:nvSpPr>
            <p:cNvPr id="254" name="円/楕円 40">
              <a:extLst>
                <a:ext uri="{FF2B5EF4-FFF2-40B4-BE49-F238E27FC236}">
                  <a16:creationId xmlns:a16="http://schemas.microsoft.com/office/drawing/2014/main" id="{F4A85EE6-117B-3C14-588B-464A90242936}"/>
                </a:ext>
              </a:extLst>
            </p:cNvPr>
            <p:cNvSpPr>
              <a:spLocks noChangeAspect="1"/>
            </p:cNvSpPr>
            <p:nvPr/>
          </p:nvSpPr>
          <p:spPr>
            <a:xfrm>
              <a:off x="2486157" y="1917863"/>
              <a:ext cx="255600" cy="255600"/>
            </a:xfrm>
            <a:prstGeom prst="ellipse">
              <a:avLst/>
            </a:prstGeom>
            <a:solidFill>
              <a:srgbClr val="FFFFFF"/>
            </a:solidFill>
            <a:ln w="50800" cap="flat" cmpd="sng" algn="ctr">
              <a:solidFill>
                <a:srgbClr val="00003E"/>
              </a:solidFill>
              <a:prstDash val="solid"/>
              <a:miter lim="800000"/>
            </a:ln>
            <a:effectLst/>
          </p:spPr>
          <p:txBody>
            <a:bodyPr bIns="5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00003E"/>
                  </a:solidFill>
                  <a:effectLst/>
                  <a:uLnTx/>
                  <a:uFillTx/>
                  <a:latin typeface="Segoe UI" panose="020B0502040204020203" pitchFamily="34" charset="0"/>
                  <a:ea typeface="メイリオ"/>
                  <a:cs typeface="Segoe UI" panose="020B0502040204020203" pitchFamily="34" charset="0"/>
                </a:rPr>
                <a:t>2</a:t>
              </a:r>
              <a:endParaRPr kumimoji="0" lang="ja-JP" altLang="en-US" sz="1600" b="1" i="0" u="none" strike="noStrike" kern="0" cap="none" spc="0" normalizeH="0" baseline="0" noProof="0">
                <a:ln>
                  <a:noFill/>
                </a:ln>
                <a:solidFill>
                  <a:srgbClr val="00003E"/>
                </a:solidFill>
                <a:effectLst/>
                <a:uLnTx/>
                <a:uFillTx/>
                <a:latin typeface="Segoe UI" panose="020B0502040204020203" pitchFamily="34" charset="0"/>
                <a:ea typeface="メイリオ"/>
                <a:cs typeface="Segoe UI" panose="020B0502040204020203" pitchFamily="34" charset="0"/>
              </a:endParaRPr>
            </a:p>
          </p:txBody>
        </p:sp>
      </p:grpSp>
    </p:spTree>
    <p:extLst>
      <p:ext uri="{BB962C8B-B14F-4D97-AF65-F5344CB8AC3E}">
        <p14:creationId xmlns:p14="http://schemas.microsoft.com/office/powerpoint/2010/main" val="41434287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C7B715B-38EA-F335-EAD5-D7910E29E51B}"/>
              </a:ext>
            </a:extLst>
          </p:cNvPr>
          <p:cNvSpPr>
            <a:spLocks noGrp="1"/>
          </p:cNvSpPr>
          <p:nvPr>
            <p:ph type="body" sz="quarter" idx="10"/>
          </p:nvPr>
        </p:nvSpPr>
        <p:spPr/>
        <p:txBody>
          <a:bodyPr/>
          <a:lstStyle/>
          <a:p>
            <a:r>
              <a:rPr lang="ja-JP" altLang="en-US" dirty="0"/>
              <a:t>プラン比較</a:t>
            </a:r>
            <a:r>
              <a:rPr kumimoji="1" lang="ja-JP" altLang="en-US" sz="800" b="1" i="0" u="none" strike="noStrike" kern="1200" cap="none" spc="0" normalizeH="0" baseline="0" noProof="0" dirty="0">
                <a:ln>
                  <a:noFill/>
                </a:ln>
                <a:solidFill>
                  <a:srgbClr val="00003E"/>
                </a:solidFill>
                <a:effectLst/>
                <a:uLnTx/>
                <a:uFillTx/>
                <a:latin typeface="メイリオ" panose="020B0604030504040204" pitchFamily="50" charset="-128"/>
                <a:ea typeface="メイリオ" panose="020B0604030504040204" pitchFamily="50" charset="-128"/>
              </a:rPr>
              <a:t>（スペックの主な相違点）</a:t>
            </a:r>
            <a:r>
              <a:rPr lang="ja-JP" altLang="en-US" dirty="0"/>
              <a:t>およびテスト販売特典</a:t>
            </a:r>
          </a:p>
        </p:txBody>
      </p:sp>
      <p:graphicFrame>
        <p:nvGraphicFramePr>
          <p:cNvPr id="7" name="表 6">
            <a:extLst>
              <a:ext uri="{FF2B5EF4-FFF2-40B4-BE49-F238E27FC236}">
                <a16:creationId xmlns:a16="http://schemas.microsoft.com/office/drawing/2014/main" id="{31D43903-A94A-EECC-71E2-287E4F07AC45}"/>
              </a:ext>
            </a:extLst>
          </p:cNvPr>
          <p:cNvGraphicFramePr>
            <a:graphicFrameLocks noGrp="1"/>
          </p:cNvGraphicFramePr>
          <p:nvPr>
            <p:extLst>
              <p:ext uri="{D42A27DB-BD31-4B8C-83A1-F6EECF244321}">
                <p14:modId xmlns:p14="http://schemas.microsoft.com/office/powerpoint/2010/main" val="962876921"/>
              </p:ext>
            </p:extLst>
          </p:nvPr>
        </p:nvGraphicFramePr>
        <p:xfrm>
          <a:off x="587375" y="1114140"/>
          <a:ext cx="11042712" cy="5160675"/>
        </p:xfrm>
        <a:graphic>
          <a:graphicData uri="http://schemas.openxmlformats.org/drawingml/2006/table">
            <a:tbl>
              <a:tblPr>
                <a:tableStyleId>{5C22544A-7EE6-4342-B048-85BDC9FD1C3A}</a:tableStyleId>
              </a:tblPr>
              <a:tblGrid>
                <a:gridCol w="1250712">
                  <a:extLst>
                    <a:ext uri="{9D8B030D-6E8A-4147-A177-3AD203B41FA5}">
                      <a16:colId xmlns:a16="http://schemas.microsoft.com/office/drawing/2014/main" val="1827546654"/>
                    </a:ext>
                  </a:extLst>
                </a:gridCol>
                <a:gridCol w="2088000">
                  <a:extLst>
                    <a:ext uri="{9D8B030D-6E8A-4147-A177-3AD203B41FA5}">
                      <a16:colId xmlns:a16="http://schemas.microsoft.com/office/drawing/2014/main" val="3641677205"/>
                    </a:ext>
                  </a:extLst>
                </a:gridCol>
                <a:gridCol w="2916000">
                  <a:extLst>
                    <a:ext uri="{9D8B030D-6E8A-4147-A177-3AD203B41FA5}">
                      <a16:colId xmlns:a16="http://schemas.microsoft.com/office/drawing/2014/main" val="3136064856"/>
                    </a:ext>
                  </a:extLst>
                </a:gridCol>
                <a:gridCol w="2088000">
                  <a:extLst>
                    <a:ext uri="{9D8B030D-6E8A-4147-A177-3AD203B41FA5}">
                      <a16:colId xmlns:a16="http://schemas.microsoft.com/office/drawing/2014/main" val="3316226307"/>
                    </a:ext>
                  </a:extLst>
                </a:gridCol>
                <a:gridCol w="2700000">
                  <a:extLst>
                    <a:ext uri="{9D8B030D-6E8A-4147-A177-3AD203B41FA5}">
                      <a16:colId xmlns:a16="http://schemas.microsoft.com/office/drawing/2014/main" val="2241568494"/>
                    </a:ext>
                  </a:extLst>
                </a:gridCol>
              </a:tblGrid>
              <a:tr h="385809">
                <a:tc>
                  <a:txBody>
                    <a:bodyPr/>
                    <a:lstStyle/>
                    <a:p>
                      <a:pPr algn="ctr"/>
                      <a:endParaRPr kumimoji="1" lang="ja-JP" altLang="en-US" sz="1200" dirty="0">
                        <a:solidFill>
                          <a:schemeClr val="bg1"/>
                        </a:solidFill>
                        <a:latin typeface="Meiryo" panose="020B0604030504040204" pitchFamily="34" charset="-128"/>
                        <a:ea typeface="Meiryo" panose="020B0604030504040204" pitchFamily="34" charset="-128"/>
                      </a:endParaRPr>
                    </a:p>
                  </a:txBody>
                  <a:tcPr marT="36000" marB="36000" anchor="ctr">
                    <a:lnR w="28575" cap="flat" cmpd="sng" algn="ctr">
                      <a:noFill/>
                      <a:prstDash val="solid"/>
                      <a:round/>
                      <a:headEnd type="none" w="med" len="med"/>
                      <a:tailEnd type="none" w="med" len="med"/>
                    </a:lnR>
                    <a:noFill/>
                  </a:tcPr>
                </a:tc>
                <a:tc gridSpan="2">
                  <a:txBody>
                    <a:bodyPr/>
                    <a:lstStyle/>
                    <a:p>
                      <a:pPr marL="11506" algn="l" defTabSz="828446">
                        <a:lnSpc>
                          <a:spcPct val="110000"/>
                        </a:lnSpc>
                        <a:spcBef>
                          <a:spcPts val="195"/>
                        </a:spcBef>
                      </a:pPr>
                      <a:r>
                        <a:rPr kumimoji="0" lang="ja-JP" altLang="en-US" sz="1200" b="1" kern="0" spc="150" baseline="0">
                          <a:solidFill>
                            <a:schemeClr val="bg1"/>
                          </a:solidFill>
                          <a:latin typeface="Meiryo" panose="020B0604030504040204" pitchFamily="34" charset="-128"/>
                          <a:ea typeface="Meiryo" panose="020B0604030504040204" pitchFamily="34" charset="-128"/>
                          <a:cs typeface="游ゴシック"/>
                        </a:rPr>
                        <a:t>ダイジェスト版</a:t>
                      </a:r>
                    </a:p>
                  </a:txBody>
                  <a:tcPr marL="2052000" marR="0" marT="36000" marB="36000" anchor="ctr">
                    <a:lnL w="28575"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tc gridSpan="2">
                  <a:txBody>
                    <a:bodyPr/>
                    <a:lstStyle/>
                    <a:p>
                      <a:pPr marL="11506" algn="l" defTabSz="828446">
                        <a:lnSpc>
                          <a:spcPct val="110000"/>
                        </a:lnSpc>
                        <a:spcBef>
                          <a:spcPts val="195"/>
                        </a:spcBef>
                      </a:pPr>
                      <a:r>
                        <a:rPr kumimoji="0" lang="ja-JP" altLang="en-US" sz="1200" b="1" kern="0" spc="150" baseline="0">
                          <a:solidFill>
                            <a:schemeClr val="bg1"/>
                          </a:solidFill>
                          <a:latin typeface="Meiryo" panose="020B0604030504040204" pitchFamily="34" charset="-128"/>
                          <a:ea typeface="Meiryo" panose="020B0604030504040204" pitchFamily="34" charset="-128"/>
                          <a:cs typeface="游ゴシック"/>
                        </a:rPr>
                        <a:t>コンテンツ版</a:t>
                      </a:r>
                      <a:endParaRPr kumimoji="0" lang="ja-JP" altLang="en-US" sz="1200" b="1" kern="0" spc="150" baseline="0" dirty="0">
                        <a:solidFill>
                          <a:schemeClr val="bg1"/>
                        </a:solidFill>
                        <a:latin typeface="Meiryo" panose="020B0604030504040204" pitchFamily="34" charset="-128"/>
                        <a:ea typeface="Meiryo" panose="020B0604030504040204" pitchFamily="34" charset="-128"/>
                        <a:cs typeface="游ゴシック"/>
                      </a:endParaRPr>
                    </a:p>
                  </a:txBody>
                  <a:tcPr marL="2052000" marR="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tx2"/>
                    </a:solidFill>
                  </a:tcPr>
                </a:tc>
                <a:tc hMerge="1">
                  <a:txBody>
                    <a:bodyPr/>
                    <a:lstStyle/>
                    <a:p>
                      <a:endParaRPr kumimoji="1" lang="ja-JP" altLang="en-US"/>
                    </a:p>
                  </a:txBody>
                  <a:tcPr/>
                </a:tc>
                <a:extLst>
                  <a:ext uri="{0D108BD9-81ED-4DB2-BD59-A6C34878D82A}">
                    <a16:rowId xmlns:a16="http://schemas.microsoft.com/office/drawing/2014/main" val="3760833423"/>
                  </a:ext>
                </a:extLst>
              </a:tr>
              <a:tr h="259425">
                <a:tc>
                  <a:txBody>
                    <a:bodyPr/>
                    <a:lstStyle/>
                    <a:p>
                      <a:pPr algn="ctr"/>
                      <a:endParaRPr kumimoji="1" lang="ja-JP" altLang="en-US" sz="1200" dirty="0">
                        <a:solidFill>
                          <a:schemeClr val="bg1"/>
                        </a:solidFill>
                        <a:latin typeface="Meiryo" panose="020B0604030504040204" pitchFamily="34" charset="-128"/>
                        <a:ea typeface="Meiryo" panose="020B0604030504040204" pitchFamily="34" charset="-128"/>
                      </a:endParaRPr>
                    </a:p>
                  </a:txBody>
                  <a:tcPr marT="36000" marB="36000" anchor="ctr">
                    <a:lnR w="28575" cap="flat" cmpd="sng" algn="ctr">
                      <a:noFill/>
                      <a:prstDash val="solid"/>
                      <a:round/>
                      <a:headEnd type="none" w="med" len="med"/>
                      <a:tailEnd type="none" w="med" len="med"/>
                    </a:lnR>
                    <a:noFill/>
                  </a:tcPr>
                </a:tc>
                <a:tc>
                  <a:txBody>
                    <a:bodyPr/>
                    <a:lstStyle/>
                    <a:p>
                      <a:pPr marL="11506" algn="ctr" defTabSz="828446">
                        <a:lnSpc>
                          <a:spcPct val="110000"/>
                        </a:lnSpc>
                        <a:spcBef>
                          <a:spcPts val="195"/>
                        </a:spcBef>
                      </a:pPr>
                      <a:r>
                        <a:rPr kumimoji="0" lang="en-US" altLang="ja-JP" sz="105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游ゴシック"/>
                        </a:rPr>
                        <a:t>LINE NEWS DIGEST Spot </a:t>
                      </a:r>
                      <a:endParaRPr kumimoji="0" lang="ja-JP" altLang="en-US" sz="1200" b="1" kern="0" spc="150" baseline="0">
                        <a:solidFill>
                          <a:schemeClr val="bg1"/>
                        </a:solidFill>
                        <a:latin typeface="Meiryo" panose="020B0604030504040204" pitchFamily="34" charset="-128"/>
                        <a:ea typeface="Meiryo" panose="020B0604030504040204" pitchFamily="34" charset="-128"/>
                        <a:cs typeface="游ゴシック"/>
                      </a:endParaRPr>
                    </a:p>
                  </a:txBody>
                  <a:tcPr marL="0" marR="0" marT="36000" marB="36000" anchor="ctr">
                    <a:lnL w="2857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alpha val="80000"/>
                      </a:schemeClr>
                    </a:solidFill>
                  </a:tcPr>
                </a:tc>
                <a:tc>
                  <a:txBody>
                    <a:bodyPr/>
                    <a:lstStyle/>
                    <a:p>
                      <a:pPr marL="11506" algn="ctr" defTabSz="828446">
                        <a:lnSpc>
                          <a:spcPct val="110000"/>
                        </a:lnSpc>
                        <a:spcBef>
                          <a:spcPts val="195"/>
                        </a:spcBef>
                      </a:pPr>
                      <a:r>
                        <a:rPr kumimoji="0" lang="en-US" altLang="ja-JP" sz="105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游ゴシック"/>
                        </a:rPr>
                        <a:t>Yahoo!</a:t>
                      </a:r>
                      <a:r>
                        <a:rPr kumimoji="0" lang="ja-JP" altLang="en-US" sz="105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游ゴシック"/>
                        </a:rPr>
                        <a:t>ニュース</a:t>
                      </a:r>
                      <a:r>
                        <a:rPr kumimoji="0" lang="en-US" altLang="ja-JP" sz="105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游ゴシック"/>
                        </a:rPr>
                        <a:t> </a:t>
                      </a:r>
                      <a:r>
                        <a:rPr kumimoji="0" lang="ja-JP" altLang="en-US" sz="105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游ゴシック"/>
                        </a:rPr>
                        <a:t>タイアップ</a:t>
                      </a:r>
                      <a:endParaRPr kumimoji="0" lang="ja-JP" altLang="en-US" sz="1200" b="1" kern="0" spc="150" baseline="0">
                        <a:solidFill>
                          <a:schemeClr val="bg1"/>
                        </a:solidFill>
                        <a:latin typeface="Meiryo" panose="020B0604030504040204" pitchFamily="34" charset="-128"/>
                        <a:ea typeface="Meiryo" panose="020B0604030504040204" pitchFamily="34" charset="-128"/>
                        <a:cs typeface="游ゴシック"/>
                      </a:endParaRPr>
                    </a:p>
                  </a:txBody>
                  <a:tcPr marL="0" marR="0" marT="36000" marB="3600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alpha val="80000"/>
                      </a:schemeClr>
                    </a:solidFill>
                  </a:tcPr>
                </a:tc>
                <a:tc>
                  <a:txBody>
                    <a:bodyPr/>
                    <a:lstStyle/>
                    <a:p>
                      <a:pPr marL="11506" algn="ctr" defTabSz="828446">
                        <a:lnSpc>
                          <a:spcPct val="110000"/>
                        </a:lnSpc>
                        <a:spcBef>
                          <a:spcPts val="195"/>
                        </a:spcBef>
                      </a:pPr>
                      <a:r>
                        <a:rPr kumimoji="0" lang="en-US" altLang="ja-JP" sz="105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游ゴシック"/>
                        </a:rPr>
                        <a:t>LINE NEWS DIGEST Spot </a:t>
                      </a:r>
                      <a:endParaRPr kumimoji="0" lang="ja-JP" altLang="en-US" sz="1200" b="1" kern="0" spc="150" baseline="0">
                        <a:solidFill>
                          <a:schemeClr val="bg1"/>
                        </a:solidFill>
                        <a:latin typeface="Meiryo" panose="020B0604030504040204" pitchFamily="34" charset="-128"/>
                        <a:ea typeface="Meiryo" panose="020B0604030504040204" pitchFamily="34" charset="-128"/>
                        <a:cs typeface="游ゴシック"/>
                      </a:endParaRPr>
                    </a:p>
                  </a:txBody>
                  <a:tcPr marL="0" marR="0" marT="36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alpha val="80000"/>
                      </a:schemeClr>
                    </a:solidFill>
                  </a:tcPr>
                </a:tc>
                <a:tc>
                  <a:txBody>
                    <a:bodyPr/>
                    <a:lstStyle/>
                    <a:p>
                      <a:pPr marL="11506" marR="0" lvl="0" indent="0" algn="ctr" defTabSz="828446" rtl="0" eaLnBrk="1" fontAlgn="auto" latinLnBrk="0" hangingPunct="1">
                        <a:lnSpc>
                          <a:spcPct val="110000"/>
                        </a:lnSpc>
                        <a:spcBef>
                          <a:spcPts val="195"/>
                        </a:spcBef>
                        <a:spcAft>
                          <a:spcPts val="0"/>
                        </a:spcAft>
                        <a:buClrTx/>
                        <a:buSzTx/>
                        <a:buFontTx/>
                        <a:buNone/>
                        <a:tabLst/>
                        <a:defRPr/>
                      </a:pPr>
                      <a:r>
                        <a:rPr kumimoji="0" lang="en-US" altLang="ja-JP" sz="105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游ゴシック"/>
                        </a:rPr>
                        <a:t>Yahoo!</a:t>
                      </a:r>
                      <a:r>
                        <a:rPr kumimoji="0" lang="ja-JP" altLang="en-US" sz="105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游ゴシック"/>
                        </a:rPr>
                        <a:t>ニュース</a:t>
                      </a:r>
                      <a:r>
                        <a:rPr kumimoji="0" lang="en-US" altLang="ja-JP" sz="105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游ゴシック"/>
                        </a:rPr>
                        <a:t> </a:t>
                      </a:r>
                      <a:r>
                        <a:rPr kumimoji="0" lang="ja-JP" altLang="en-US" sz="1050" b="1" i="0" u="none" strike="noStrike" kern="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游ゴシック"/>
                        </a:rPr>
                        <a:t>タイアップ</a:t>
                      </a:r>
                      <a:endParaRPr kumimoji="0" lang="ja-JP" altLang="en-US" sz="1200" b="1" kern="0" spc="150" baseline="0">
                        <a:solidFill>
                          <a:schemeClr val="bg1"/>
                        </a:solidFill>
                        <a:latin typeface="Meiryo" panose="020B0604030504040204" pitchFamily="34" charset="-128"/>
                        <a:ea typeface="Meiryo" panose="020B0604030504040204" pitchFamily="34" charset="-128"/>
                        <a:cs typeface="游ゴシック"/>
                      </a:endParaRPr>
                    </a:p>
                  </a:txBody>
                  <a:tcPr marL="0" marR="0" marT="36000" marB="3600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tx2">
                        <a:alpha val="80000"/>
                      </a:schemeClr>
                    </a:solidFill>
                  </a:tcPr>
                </a:tc>
                <a:extLst>
                  <a:ext uri="{0D108BD9-81ED-4DB2-BD59-A6C34878D82A}">
                    <a16:rowId xmlns:a16="http://schemas.microsoft.com/office/drawing/2014/main" val="949410066"/>
                  </a:ext>
                </a:extLst>
              </a:tr>
              <a:tr h="312166">
                <a:tc rowSpan="2">
                  <a:txBody>
                    <a:bodyPr/>
                    <a:lstStyle/>
                    <a:p>
                      <a:pPr algn="ctr">
                        <a:spcBef>
                          <a:spcPts val="300"/>
                        </a:spcBef>
                      </a:pPr>
                      <a:r>
                        <a:rPr kumimoji="1" lang="ja-JP" altLang="en-US" sz="1200" dirty="0">
                          <a:solidFill>
                            <a:schemeClr val="bg1"/>
                          </a:solidFill>
                          <a:latin typeface="メイリオ" panose="020B0604030504040204" pitchFamily="50" charset="-128"/>
                          <a:ea typeface="メイリオ" panose="020B0604030504040204" pitchFamily="50" charset="-128"/>
                        </a:rPr>
                        <a:t>料金</a:t>
                      </a:r>
                    </a:p>
                  </a:txBody>
                  <a:tcPr marL="0" marR="0" marT="36000" marB="36000" anchor="ctr">
                    <a:lnR w="28575" cap="flat" cmpd="sng" algn="ctr">
                      <a:no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7F7F9E"/>
                    </a:solidFill>
                  </a:tcPr>
                </a:tc>
                <a:tc gridSpan="2">
                  <a:txBody>
                    <a:bodyPr/>
                    <a:lstStyle/>
                    <a:p>
                      <a:pPr marL="11506" marR="0" lvl="0" indent="0" algn="ctr" defTabSz="828446" rtl="0" eaLnBrk="1" fontAlgn="auto" latinLnBrk="0" hangingPunct="1">
                        <a:lnSpc>
                          <a:spcPct val="110000"/>
                        </a:lnSpc>
                        <a:spcBef>
                          <a:spcPts val="300"/>
                        </a:spcBef>
                        <a:spcAft>
                          <a:spcPts val="0"/>
                        </a:spcAft>
                        <a:buClrTx/>
                        <a:buSzTx/>
                        <a:buFontTx/>
                        <a:buNone/>
                        <a:tabLst/>
                        <a:defRPr/>
                      </a:pPr>
                      <a:r>
                        <a:rPr kumimoji="0" lang="en-US" altLang="ja-JP" sz="1400" b="1" kern="0" dirty="0">
                          <a:solidFill>
                            <a:schemeClr val="tx1">
                              <a:lumMod val="95000"/>
                              <a:lumOff val="5000"/>
                            </a:schemeClr>
                          </a:solidFill>
                          <a:latin typeface="Meiryo" panose="020B0604030504040204" pitchFamily="34" charset="-128"/>
                          <a:ea typeface="Meiryo" panose="020B0604030504040204" pitchFamily="34" charset="-128"/>
                          <a:cs typeface="游ゴシック"/>
                        </a:rPr>
                        <a:t>1,570</a:t>
                      </a:r>
                      <a:r>
                        <a:rPr kumimoji="0" lang="ja-JP" altLang="en-US" sz="1050" b="0" kern="0">
                          <a:solidFill>
                            <a:schemeClr val="tx1">
                              <a:lumMod val="95000"/>
                              <a:lumOff val="5000"/>
                            </a:schemeClr>
                          </a:solidFill>
                          <a:latin typeface="Meiryo" panose="020B0604030504040204" pitchFamily="34" charset="-128"/>
                          <a:ea typeface="Meiryo" panose="020B0604030504040204" pitchFamily="34" charset="-128"/>
                          <a:cs typeface="游ゴシック"/>
                        </a:rPr>
                        <a:t>万円～</a:t>
                      </a:r>
                    </a:p>
                  </a:txBody>
                  <a:tcPr marL="0" marR="0" marT="36000" marB="36000" anchor="ctr">
                    <a:lnL w="28575"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bg1"/>
                      </a:solidFill>
                      <a:prstDash val="sysDot"/>
                      <a:round/>
                      <a:headEnd type="none" w="med" len="med"/>
                      <a:tailEnd type="none" w="med" len="med"/>
                    </a:lnB>
                    <a:solidFill>
                      <a:srgbClr val="E5E5EB"/>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tc gridSpan="2">
                  <a:txBody>
                    <a:bodyPr/>
                    <a:lstStyle/>
                    <a:p>
                      <a:pPr marL="11506" marR="0" lvl="0" indent="0" algn="ctr" defTabSz="828446" rtl="0" eaLnBrk="1" fontAlgn="auto" latinLnBrk="0" hangingPunct="1">
                        <a:lnSpc>
                          <a:spcPct val="110000"/>
                        </a:lnSpc>
                        <a:spcBef>
                          <a:spcPts val="300"/>
                        </a:spcBef>
                        <a:spcAft>
                          <a:spcPts val="0"/>
                        </a:spcAft>
                        <a:buClrTx/>
                        <a:buSzTx/>
                        <a:buFontTx/>
                        <a:buNone/>
                        <a:tabLst/>
                        <a:defRPr/>
                      </a:pPr>
                      <a:r>
                        <a:rPr kumimoji="1" lang="en-US" altLang="ja-JP" sz="1400" b="1" dirty="0">
                          <a:solidFill>
                            <a:schemeClr val="tx1">
                              <a:lumMod val="95000"/>
                              <a:lumOff val="5000"/>
                            </a:schemeClr>
                          </a:solidFill>
                          <a:latin typeface="Meiryo" panose="020B0604030504040204" pitchFamily="34" charset="-128"/>
                          <a:ea typeface="Meiryo" panose="020B0604030504040204" pitchFamily="34" charset="-128"/>
                        </a:rPr>
                        <a:t>1,400</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万円～</a:t>
                      </a:r>
                    </a:p>
                  </a:txBody>
                  <a:tcPr marL="0" marR="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9050" cap="flat" cmpd="sng" algn="ctr">
                      <a:solidFill>
                        <a:schemeClr val="bg1"/>
                      </a:solidFill>
                      <a:prstDash val="sysDot"/>
                      <a:round/>
                      <a:headEnd type="none" w="med" len="med"/>
                      <a:tailEnd type="none" w="med" len="med"/>
                    </a:lnB>
                    <a:solidFill>
                      <a:srgbClr val="E5E5EB"/>
                    </a:solidFill>
                  </a:tcPr>
                </a:tc>
                <a:tc hMerge="1">
                  <a:txBody>
                    <a:bodyPr/>
                    <a:lstStyle/>
                    <a:p>
                      <a:endParaRPr kumimoji="1" lang="ja-JP" altLang="en-US"/>
                    </a:p>
                  </a:txBody>
                  <a:tcPr/>
                </a:tc>
                <a:extLst>
                  <a:ext uri="{0D108BD9-81ED-4DB2-BD59-A6C34878D82A}">
                    <a16:rowId xmlns:a16="http://schemas.microsoft.com/office/drawing/2014/main" val="1993159896"/>
                  </a:ext>
                </a:extLst>
              </a:tr>
              <a:tr h="2043920">
                <a:tc vMerge="1">
                  <a:txBody>
                    <a:bodyPr/>
                    <a:lstStyle/>
                    <a:p>
                      <a:pPr algn="ctr"/>
                      <a:endParaRPr kumimoji="1" lang="ja-JP" altLang="en-US" sz="1200" dirty="0">
                        <a:solidFill>
                          <a:schemeClr val="bg1"/>
                        </a:solidFill>
                        <a:latin typeface="メイリオ" panose="020B0604030504040204" pitchFamily="50" charset="-128"/>
                        <a:ea typeface="メイリオ" panose="020B0604030504040204" pitchFamily="50" charset="-128"/>
                      </a:endParaRPr>
                    </a:p>
                  </a:txBody>
                  <a:tcPr anchor="ctr">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7F7F9E"/>
                    </a:solidFill>
                  </a:tcPr>
                </a:tc>
                <a:tc>
                  <a:txBody>
                    <a:bodyPr/>
                    <a:lstStyle/>
                    <a:p>
                      <a:pPr marL="11506" marR="0" lvl="0" indent="0" algn="ctr" defTabSz="828446" rtl="0" eaLnBrk="1" fontAlgn="auto" latinLnBrk="0" hangingPunct="1">
                        <a:lnSpc>
                          <a:spcPct val="110000"/>
                        </a:lnSpc>
                        <a:spcBef>
                          <a:spcPts val="200"/>
                        </a:spcBef>
                        <a:spcAft>
                          <a:spcPts val="0"/>
                        </a:spcAft>
                        <a:buClrTx/>
                        <a:buSzTx/>
                        <a:buFontTx/>
                        <a:buNone/>
                        <a:tabLst/>
                        <a:defRPr/>
                      </a:pPr>
                      <a:r>
                        <a:rPr kumimoji="0" lang="en-US" altLang="ja-JP" sz="1200" b="1" kern="0" dirty="0">
                          <a:solidFill>
                            <a:schemeClr val="tx1">
                              <a:lumMod val="95000"/>
                              <a:lumOff val="5000"/>
                            </a:schemeClr>
                          </a:solidFill>
                          <a:latin typeface="Meiryo" panose="020B0604030504040204" pitchFamily="34" charset="-128"/>
                          <a:ea typeface="Meiryo" panose="020B0604030504040204" pitchFamily="34" charset="-128"/>
                          <a:cs typeface="游ゴシック"/>
                        </a:rPr>
                        <a:t>400</a:t>
                      </a: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万円（グロス）</a:t>
                      </a:r>
                      <a:br>
                        <a:rPr kumimoji="0" lang="en-US" altLang="ja-JP"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br>
                      <a:r>
                        <a:rPr kumimoji="0" lang="ja-JP" altLang="en-US" sz="1050" b="1" kern="0" dirty="0">
                          <a:solidFill>
                            <a:srgbClr val="F77911"/>
                          </a:solidFill>
                          <a:latin typeface="Meiryo" panose="020B0604030504040204" pitchFamily="34" charset="-128"/>
                          <a:ea typeface="Meiryo" panose="020B0604030504040204" pitchFamily="34" charset="-128"/>
                          <a:cs typeface="游ゴシック"/>
                        </a:rPr>
                        <a:t>正価</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500</a:t>
                      </a:r>
                      <a:r>
                        <a:rPr kumimoji="0" lang="ja-JP" altLang="en-US" sz="1050" b="1" kern="0" dirty="0">
                          <a:solidFill>
                            <a:srgbClr val="F77911"/>
                          </a:solidFill>
                          <a:latin typeface="Meiryo" panose="020B0604030504040204" pitchFamily="34" charset="-128"/>
                          <a:ea typeface="Meiryo" panose="020B0604030504040204" pitchFamily="34" charset="-128"/>
                          <a:cs typeface="游ゴシック"/>
                        </a:rPr>
                        <a:t>万円のところ</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20</a:t>
                      </a:r>
                      <a:r>
                        <a:rPr kumimoji="0" lang="ja-JP" altLang="en-US" sz="1050" b="1" kern="0" dirty="0">
                          <a:solidFill>
                            <a:srgbClr val="F77911"/>
                          </a:solidFill>
                          <a:latin typeface="Meiryo" panose="020B0604030504040204" pitchFamily="34" charset="-128"/>
                          <a:ea typeface="Meiryo" panose="020B0604030504040204" pitchFamily="34" charset="-128"/>
                          <a:cs typeface="游ゴシック"/>
                        </a:rPr>
                        <a:t>％</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OFF</a:t>
                      </a:r>
                      <a:endParaRPr kumimoji="0" lang="ja-JP" altLang="en-US" sz="1050" b="1" kern="0" dirty="0">
                        <a:solidFill>
                          <a:srgbClr val="F77911"/>
                        </a:solidFill>
                        <a:latin typeface="Meiryo" panose="020B0604030504040204" pitchFamily="34" charset="-128"/>
                        <a:ea typeface="Meiryo" panose="020B0604030504040204" pitchFamily="34" charset="-128"/>
                        <a:cs typeface="游ゴシック"/>
                      </a:endParaRPr>
                    </a:p>
                  </a:txBody>
                  <a:tcPr marL="72000" marR="72000" marT="36000" marB="36000" anchor="ctr">
                    <a:lnL w="2857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ysDot"/>
                      <a:round/>
                      <a:headEnd type="none" w="med" len="med"/>
                      <a:tailEnd type="none" w="med" len="med"/>
                    </a:lnT>
                    <a:lnB w="28575" cap="flat" cmpd="sng" algn="ctr">
                      <a:solidFill>
                        <a:schemeClr val="bg1"/>
                      </a:solidFill>
                      <a:prstDash val="solid"/>
                      <a:round/>
                      <a:headEnd type="none" w="med" len="med"/>
                      <a:tailEnd type="none" w="med" len="med"/>
                    </a:lnB>
                    <a:solidFill>
                      <a:srgbClr val="E5E5EB"/>
                    </a:solidFill>
                  </a:tcPr>
                </a:tc>
                <a:tc>
                  <a:txBody>
                    <a:bodyPr/>
                    <a:lstStyle/>
                    <a:p>
                      <a:pPr marL="11506" marR="0" lvl="0" indent="0" algn="ctr" defTabSz="828446" rtl="0" eaLnBrk="1" fontAlgn="auto" latinLnBrk="0" hangingPunct="1">
                        <a:lnSpc>
                          <a:spcPct val="110000"/>
                        </a:lnSpc>
                        <a:spcBef>
                          <a:spcPts val="200"/>
                        </a:spcBef>
                        <a:spcAft>
                          <a:spcPts val="0"/>
                        </a:spcAft>
                        <a:buClrTx/>
                        <a:buSzTx/>
                        <a:buFontTx/>
                        <a:buNone/>
                        <a:tabLst/>
                        <a:defRPr/>
                      </a:pPr>
                      <a:r>
                        <a:rPr kumimoji="0" lang="en-US" altLang="ja-JP" sz="1200" b="1" kern="0" dirty="0">
                          <a:solidFill>
                            <a:schemeClr val="tx1">
                              <a:lumMod val="95000"/>
                              <a:lumOff val="5000"/>
                            </a:schemeClr>
                          </a:solidFill>
                          <a:latin typeface="Meiryo" panose="020B0604030504040204" pitchFamily="34" charset="-128"/>
                          <a:ea typeface="Meiryo" panose="020B0604030504040204" pitchFamily="34" charset="-128"/>
                          <a:cs typeface="游ゴシック"/>
                        </a:rPr>
                        <a:t>1,170</a:t>
                      </a: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万円～（グロス</a:t>
                      </a:r>
                      <a:r>
                        <a:rPr kumimoji="0" lang="en-US" altLang="ja-JP"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割引後）</a:t>
                      </a:r>
                    </a:p>
                    <a:p>
                      <a:pPr marL="64800" marR="0" lvl="0" indent="-63450" algn="l" defTabSz="828446" rtl="0" eaLnBrk="1" fontAlgn="auto" latinLnBrk="0" hangingPunct="1">
                        <a:lnSpc>
                          <a:spcPct val="110000"/>
                        </a:lnSpc>
                        <a:spcBef>
                          <a:spcPts val="200"/>
                        </a:spcBef>
                        <a:spcAft>
                          <a:spcPts val="0"/>
                        </a:spcAft>
                        <a:buClrTx/>
                        <a:buSzTx/>
                        <a:buFont typeface="Arial" panose="020B0604020202020204" pitchFamily="34" charset="0"/>
                        <a:buChar char="•"/>
                        <a:tabLst/>
                        <a:defRPr/>
                      </a:pP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誘導広告費</a:t>
                      </a:r>
                      <a:r>
                        <a:rPr kumimoji="0" lang="en-US" altLang="ja-JP"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トピックス</a:t>
                      </a:r>
                      <a:r>
                        <a:rPr kumimoji="0" lang="en-US" altLang="ja-JP"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PR SP)</a:t>
                      </a: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 </a:t>
                      </a:r>
                      <a:r>
                        <a:rPr kumimoji="0" lang="en-US" altLang="ja-JP"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en-US" altLang="ja-JP" sz="1200" b="1"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1,170</a:t>
                      </a:r>
                      <a:r>
                        <a:rPr kumimoji="0" lang="ja-JP" altLang="en-US" sz="1050" b="0"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万円</a:t>
                      </a: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～（グロス）</a:t>
                      </a:r>
                      <a:br>
                        <a:rPr kumimoji="0" lang="en-US" altLang="ja-JP"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br>
                      <a:r>
                        <a:rPr kumimoji="0" lang="en-US" altLang="ja-JP"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本プランでは事例化の関係上、</a:t>
                      </a:r>
                      <a:r>
                        <a:rPr kumimoji="0" lang="en-US" altLang="ja-JP"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20</a:t>
                      </a:r>
                      <a:r>
                        <a:rPr kumimoji="0" lang="ja-JP" altLang="en-US"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en-US" altLang="ja-JP"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39</a:t>
                      </a:r>
                      <a:r>
                        <a:rPr kumimoji="0" lang="ja-JP" altLang="en-US"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歳に配信限定した商品（いずれも</a:t>
                      </a:r>
                      <a:r>
                        <a:rPr kumimoji="0" lang="en-US" altLang="ja-JP"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1,000</a:t>
                      </a:r>
                      <a:r>
                        <a:rPr kumimoji="0" lang="ja-JP" altLang="en-US"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万円）は利用不可となります</a:t>
                      </a:r>
                      <a:br>
                        <a:rPr kumimoji="0" lang="en-US" altLang="ja-JP"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br>
                      <a:r>
                        <a:rPr kumimoji="0" lang="en-US" altLang="ja-JP"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1,300</a:t>
                      </a:r>
                      <a:r>
                        <a:rPr kumimoji="0" lang="ja-JP" altLang="en-US" sz="1050" b="1" kern="0" dirty="0">
                          <a:solidFill>
                            <a:srgbClr val="F77911"/>
                          </a:solidFill>
                          <a:latin typeface="Meiryo" panose="020B0604030504040204" pitchFamily="34" charset="-128"/>
                          <a:ea typeface="Meiryo" panose="020B0604030504040204" pitchFamily="34" charset="-128"/>
                          <a:cs typeface="游ゴシック"/>
                        </a:rPr>
                        <a:t>万円以上（上記以外）の商品を</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10</a:t>
                      </a:r>
                      <a:r>
                        <a:rPr kumimoji="0" lang="ja-JP" altLang="en-US" sz="1050" b="1" kern="0" dirty="0">
                          <a:solidFill>
                            <a:srgbClr val="F77911"/>
                          </a:solidFill>
                          <a:latin typeface="Meiryo" panose="020B0604030504040204" pitchFamily="34" charset="-128"/>
                          <a:ea typeface="Meiryo" panose="020B0604030504040204" pitchFamily="34" charset="-128"/>
                          <a:cs typeface="游ゴシック"/>
                        </a:rPr>
                        <a:t>％</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OFF</a:t>
                      </a:r>
                      <a:r>
                        <a:rPr kumimoji="0" lang="ja-JP" altLang="en-US" sz="9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でご提供</a:t>
                      </a:r>
                    </a:p>
                    <a:p>
                      <a:pPr marL="64800" marR="0" lvl="0" indent="-63450" algn="l" defTabSz="828446" rtl="0" eaLnBrk="1" fontAlgn="auto" latinLnBrk="0" hangingPunct="1">
                        <a:lnSpc>
                          <a:spcPct val="110000"/>
                        </a:lnSpc>
                        <a:spcBef>
                          <a:spcPts val="200"/>
                        </a:spcBef>
                        <a:spcAft>
                          <a:spcPts val="0"/>
                        </a:spcAft>
                        <a:buClrTx/>
                        <a:buSzTx/>
                        <a:buFont typeface="Arial" panose="020B0604020202020204" pitchFamily="34" charset="0"/>
                        <a:buChar char="•"/>
                        <a:tabLst/>
                        <a:defRPr/>
                      </a:pP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タイアップ制作・掲載費：</a:t>
                      </a:r>
                      <a:r>
                        <a:rPr kumimoji="0" lang="en-US" altLang="ja-JP" sz="1200" b="1" kern="0" dirty="0">
                          <a:solidFill>
                            <a:schemeClr val="tx1">
                              <a:lumMod val="95000"/>
                              <a:lumOff val="5000"/>
                            </a:schemeClr>
                          </a:solidFill>
                          <a:latin typeface="Meiryo" panose="020B0604030504040204" pitchFamily="34" charset="-128"/>
                          <a:ea typeface="Meiryo" panose="020B0604030504040204" pitchFamily="34" charset="-128"/>
                          <a:cs typeface="游ゴシック"/>
                        </a:rPr>
                        <a:t>0</a:t>
                      </a:r>
                      <a:r>
                        <a:rPr kumimoji="0" lang="ja-JP" altLang="en-US"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円</a:t>
                      </a:r>
                      <a:br>
                        <a:rPr kumimoji="0" lang="en-US" altLang="ja-JP" sz="105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br>
                      <a:r>
                        <a:rPr kumimoji="0" lang="en-US" altLang="ja-JP" sz="8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8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関連約款に同意いただく必要があるため</a:t>
                      </a:r>
                      <a:r>
                        <a:rPr kumimoji="0" lang="en-US" altLang="ja-JP" sz="8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0</a:t>
                      </a:r>
                      <a:r>
                        <a:rPr kumimoji="0" lang="ja-JP" altLang="en-US" sz="800" b="0" kern="0" dirty="0">
                          <a:solidFill>
                            <a:schemeClr val="tx1">
                              <a:lumMod val="95000"/>
                              <a:lumOff val="5000"/>
                            </a:schemeClr>
                          </a:solidFill>
                          <a:latin typeface="Meiryo" panose="020B0604030504040204" pitchFamily="34" charset="-128"/>
                          <a:ea typeface="Meiryo" panose="020B0604030504040204" pitchFamily="34" charset="-128"/>
                          <a:cs typeface="游ゴシック"/>
                        </a:rPr>
                        <a:t>円でお申し込みいただきます</a:t>
                      </a:r>
                      <a:endParaRPr kumimoji="0" lang="ja-JP" altLang="en-US" sz="1050" b="1" kern="0" dirty="0">
                        <a:solidFill>
                          <a:schemeClr val="tx1">
                            <a:lumMod val="95000"/>
                            <a:lumOff val="5000"/>
                          </a:schemeClr>
                        </a:solidFill>
                        <a:latin typeface="Meiryo" panose="020B0604030504040204" pitchFamily="34" charset="-128"/>
                        <a:ea typeface="Meiryo" panose="020B0604030504040204" pitchFamily="34" charset="-128"/>
                        <a:cs typeface="游ゴシック"/>
                      </a:endParaRPr>
                    </a:p>
                  </a:txBody>
                  <a:tcPr marL="72000" marR="72000" marT="36000" marB="3600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9050" cap="flat" cmpd="sng" algn="ctr">
                      <a:solidFill>
                        <a:schemeClr val="bg1"/>
                      </a:solidFill>
                      <a:prstDash val="sysDot"/>
                      <a:round/>
                      <a:headEnd type="none" w="med" len="med"/>
                      <a:tailEnd type="none" w="med" len="med"/>
                    </a:lnT>
                    <a:lnB w="28575" cap="flat" cmpd="sng" algn="ctr">
                      <a:solidFill>
                        <a:schemeClr val="bg1"/>
                      </a:solidFill>
                      <a:prstDash val="solid"/>
                      <a:round/>
                      <a:headEnd type="none" w="med" len="med"/>
                      <a:tailEnd type="none" w="med" len="med"/>
                    </a:lnB>
                    <a:solidFill>
                      <a:srgbClr val="E5E5EB"/>
                    </a:solidFill>
                  </a:tcPr>
                </a:tc>
                <a:tc>
                  <a:txBody>
                    <a:bodyPr/>
                    <a:lstStyle/>
                    <a:p>
                      <a:pPr marL="11506" marR="0" lvl="0" indent="0" algn="ctr" defTabSz="828446" rtl="0" eaLnBrk="1" fontAlgn="auto" latinLnBrk="0" hangingPunct="1">
                        <a:lnSpc>
                          <a:spcPct val="110000"/>
                        </a:lnSpc>
                        <a:spcBef>
                          <a:spcPts val="200"/>
                        </a:spcBef>
                        <a:spcAft>
                          <a:spcPts val="0"/>
                        </a:spcAft>
                        <a:buClrTx/>
                        <a:buSzTx/>
                        <a:buFontTx/>
                        <a:buNone/>
                        <a:tabLst/>
                        <a:defRPr/>
                      </a:pPr>
                      <a:r>
                        <a:rPr kumimoji="0" lang="en-US" altLang="ja-JP" sz="1200" b="1"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400</a:t>
                      </a:r>
                      <a:r>
                        <a:rPr kumimoji="0" lang="ja-JP" altLang="en-US" sz="1050" b="0"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万円</a:t>
                      </a: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（グロス）</a:t>
                      </a:r>
                      <a:br>
                        <a:rPr kumimoji="0" lang="en-US" altLang="ja-JP"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br>
                      <a:r>
                        <a:rPr kumimoji="0" lang="ja-JP" altLang="en-US" sz="1050" b="1" i="0" u="none" strike="noStrike" kern="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游ゴシック"/>
                        </a:rPr>
                        <a:t>正価</a:t>
                      </a:r>
                      <a:r>
                        <a:rPr kumimoji="0" lang="en-US" altLang="ja-JP" sz="1050" b="1" i="0" u="none" strike="noStrike" kern="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游ゴシック"/>
                        </a:rPr>
                        <a:t>500</a:t>
                      </a:r>
                      <a:r>
                        <a:rPr kumimoji="0" lang="ja-JP" altLang="en-US" sz="1050" b="1" i="0" u="none" strike="noStrike" kern="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游ゴシック"/>
                        </a:rPr>
                        <a:t>万円のところ</a:t>
                      </a:r>
                      <a:r>
                        <a:rPr kumimoji="0" lang="en-US" altLang="ja-JP" sz="1050" b="1" i="0" u="none" strike="noStrike" kern="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游ゴシック"/>
                        </a:rPr>
                        <a:t>20</a:t>
                      </a:r>
                      <a:r>
                        <a:rPr kumimoji="0" lang="ja-JP" altLang="en-US" sz="1050" b="1" i="0" u="none" strike="noStrike" kern="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游ゴシック"/>
                        </a:rPr>
                        <a:t>％</a:t>
                      </a:r>
                      <a:r>
                        <a:rPr kumimoji="0" lang="en-US" altLang="ja-JP" sz="1050" b="1" i="0" u="none" strike="noStrike" kern="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游ゴシック"/>
                        </a:rPr>
                        <a:t>OFF</a:t>
                      </a:r>
                      <a:endParaRPr kumimoji="0" lang="ja-JP" altLang="en-US" sz="1050" kern="0" dirty="0">
                        <a:solidFill>
                          <a:srgbClr val="F77911"/>
                        </a:solidFill>
                        <a:latin typeface="Meiryo" panose="020B0604030504040204" pitchFamily="34" charset="-128"/>
                        <a:ea typeface="Meiryo" panose="020B0604030504040204" pitchFamily="34" charset="-128"/>
                        <a:cs typeface="游ゴシック"/>
                      </a:endParaRPr>
                    </a:p>
                  </a:txBody>
                  <a:tcPr marL="72000" marR="72000" marT="36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ysDot"/>
                      <a:round/>
                      <a:headEnd type="none" w="med" len="med"/>
                      <a:tailEnd type="none" w="med" len="med"/>
                    </a:lnT>
                    <a:lnB w="28575" cap="flat" cmpd="sng" algn="ctr">
                      <a:solidFill>
                        <a:schemeClr val="bg1"/>
                      </a:solidFill>
                      <a:prstDash val="solid"/>
                      <a:round/>
                      <a:headEnd type="none" w="med" len="med"/>
                      <a:tailEnd type="none" w="med" len="med"/>
                    </a:lnB>
                    <a:solidFill>
                      <a:srgbClr val="E5E5EB"/>
                    </a:solidFill>
                  </a:tcPr>
                </a:tc>
                <a:tc>
                  <a:txBody>
                    <a:bodyPr/>
                    <a:lstStyle/>
                    <a:p>
                      <a:pPr marL="11506" marR="0" lvl="0" indent="0" algn="ctr" defTabSz="828446" rtl="0" eaLnBrk="1" fontAlgn="auto" latinLnBrk="0" hangingPunct="1">
                        <a:lnSpc>
                          <a:spcPct val="110000"/>
                        </a:lnSpc>
                        <a:spcBef>
                          <a:spcPts val="200"/>
                        </a:spcBef>
                        <a:spcAft>
                          <a:spcPts val="0"/>
                        </a:spcAft>
                        <a:buClrTx/>
                        <a:buSzTx/>
                        <a:buFontTx/>
                        <a:buNone/>
                        <a:tabLst/>
                        <a:defRPr/>
                      </a:pPr>
                      <a:r>
                        <a:rPr kumimoji="0" lang="en-US" altLang="ja-JP" sz="1200" b="1"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1,000</a:t>
                      </a:r>
                      <a:r>
                        <a:rPr kumimoji="0" lang="ja-JP" altLang="en-US" sz="1050" b="0"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万円</a:t>
                      </a: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～（ネット）</a:t>
                      </a:r>
                    </a:p>
                    <a:p>
                      <a:pPr marL="64800" marR="0" lvl="0" indent="-63450" algn="l" defTabSz="828446" rtl="0" eaLnBrk="1" fontAlgn="auto" latinLnBrk="0" hangingPunct="1">
                        <a:lnSpc>
                          <a:spcPct val="110000"/>
                        </a:lnSpc>
                        <a:spcBef>
                          <a:spcPts val="200"/>
                        </a:spcBef>
                        <a:spcAft>
                          <a:spcPts val="0"/>
                        </a:spcAft>
                        <a:buClrTx/>
                        <a:buSzTx/>
                        <a:buFont typeface="Arial" panose="020B0604020202020204" pitchFamily="34" charset="0"/>
                        <a:buChar char="•"/>
                        <a:tabLst/>
                        <a:defRPr/>
                      </a:pP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誘導広告費：</a:t>
                      </a:r>
                      <a:r>
                        <a:rPr kumimoji="0" lang="en-US" altLang="ja-JP" sz="1200" b="1" kern="0" dirty="0">
                          <a:solidFill>
                            <a:schemeClr val="tx1">
                              <a:lumMod val="95000"/>
                              <a:lumOff val="5000"/>
                            </a:schemeClr>
                          </a:solidFill>
                          <a:latin typeface="Meiryo" panose="020B0604030504040204" pitchFamily="34" charset="-128"/>
                          <a:ea typeface="Meiryo" panose="020B0604030504040204" pitchFamily="34" charset="-128"/>
                          <a:cs typeface="游ゴシック"/>
                        </a:rPr>
                        <a:t>900</a:t>
                      </a: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万円～（ネット）</a:t>
                      </a:r>
                      <a:br>
                        <a:rPr kumimoji="0" lang="en-US" altLang="ja-JP"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br>
                      <a:r>
                        <a:rPr kumimoji="0" lang="en-US" altLang="ja-JP"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こちらのプランでも、トピックス</a:t>
                      </a:r>
                      <a:r>
                        <a:rPr kumimoji="0" lang="en-US" altLang="ja-JP"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PR SP</a:t>
                      </a: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の</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1,300</a:t>
                      </a:r>
                      <a:r>
                        <a:rPr kumimoji="0" lang="ja-JP" altLang="en-US" sz="1050" b="1" kern="0" dirty="0">
                          <a:solidFill>
                            <a:srgbClr val="F77911"/>
                          </a:solidFill>
                          <a:latin typeface="Meiryo" panose="020B0604030504040204" pitchFamily="34" charset="-128"/>
                          <a:ea typeface="Meiryo" panose="020B0604030504040204" pitchFamily="34" charset="-128"/>
                          <a:cs typeface="游ゴシック"/>
                        </a:rPr>
                        <a:t>万円以上の商品を利用される場合は</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10</a:t>
                      </a:r>
                      <a:r>
                        <a:rPr kumimoji="0" lang="ja-JP" altLang="en-US" sz="1050" b="1" kern="0" dirty="0">
                          <a:solidFill>
                            <a:srgbClr val="F77911"/>
                          </a:solidFill>
                          <a:latin typeface="Meiryo" panose="020B0604030504040204" pitchFamily="34" charset="-128"/>
                          <a:ea typeface="Meiryo" panose="020B0604030504040204" pitchFamily="34" charset="-128"/>
                          <a:cs typeface="游ゴシック"/>
                        </a:rPr>
                        <a:t>％</a:t>
                      </a:r>
                      <a:r>
                        <a:rPr kumimoji="0" lang="en-US" altLang="ja-JP" sz="1050" b="1" kern="0" dirty="0">
                          <a:solidFill>
                            <a:srgbClr val="F77911"/>
                          </a:solidFill>
                          <a:latin typeface="Meiryo" panose="020B0604030504040204" pitchFamily="34" charset="-128"/>
                          <a:ea typeface="Meiryo" panose="020B0604030504040204" pitchFamily="34" charset="-128"/>
                          <a:cs typeface="游ゴシック"/>
                        </a:rPr>
                        <a:t>OFF</a:t>
                      </a: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でご提供</a:t>
                      </a:r>
                    </a:p>
                    <a:p>
                      <a:pPr marL="64800" marR="0" lvl="0" indent="-63450" algn="l" defTabSz="828446" rtl="0" eaLnBrk="1" fontAlgn="auto" latinLnBrk="0" hangingPunct="1">
                        <a:lnSpc>
                          <a:spcPct val="110000"/>
                        </a:lnSpc>
                        <a:spcBef>
                          <a:spcPts val="200"/>
                        </a:spcBef>
                        <a:spcAft>
                          <a:spcPts val="0"/>
                        </a:spcAft>
                        <a:buClrTx/>
                        <a:buSzTx/>
                        <a:buFont typeface="Arial" panose="020B0604020202020204" pitchFamily="34" charset="0"/>
                        <a:buChar char="•"/>
                        <a:tabLst/>
                        <a:defRPr/>
                      </a:pP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タイアップ制作・掲載費：</a:t>
                      </a:r>
                      <a:r>
                        <a:rPr kumimoji="0" lang="en-US" altLang="ja-JP" sz="1200" b="1"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100</a:t>
                      </a:r>
                      <a:r>
                        <a:rPr kumimoji="0" lang="ja-JP" altLang="en-US" sz="1050" b="0" i="0" u="none" strike="noStrike" kern="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游ゴシック"/>
                        </a:rPr>
                        <a:t>万円</a:t>
                      </a:r>
                      <a:r>
                        <a:rPr kumimoji="0" lang="ja-JP" altLang="en-US"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～（ネット）</a:t>
                      </a:r>
                    </a:p>
                  </a:txBody>
                  <a:tcPr marL="72000" marR="72000" marT="36000" marB="36000" anchor="ctr">
                    <a:lnL w="12700" cap="flat" cmpd="sng" algn="ctr">
                      <a:solidFill>
                        <a:schemeClr val="bg1"/>
                      </a:solidFill>
                      <a:prstDash val="solid"/>
                      <a:round/>
                      <a:headEnd type="none" w="med" len="med"/>
                      <a:tailEnd type="none" w="med" len="med"/>
                    </a:lnL>
                    <a:lnT w="19050" cap="flat" cmpd="sng" algn="ctr">
                      <a:solidFill>
                        <a:schemeClr val="bg1"/>
                      </a:solidFill>
                      <a:prstDash val="sysDot"/>
                      <a:round/>
                      <a:headEnd type="none" w="med" len="med"/>
                      <a:tailEnd type="none" w="med" len="med"/>
                    </a:lnT>
                    <a:lnB w="28575" cap="flat" cmpd="sng" algn="ctr">
                      <a:solidFill>
                        <a:schemeClr val="bg1"/>
                      </a:solidFill>
                      <a:prstDash val="solid"/>
                      <a:round/>
                      <a:headEnd type="none" w="med" len="med"/>
                      <a:tailEnd type="none" w="med" len="med"/>
                    </a:lnB>
                    <a:solidFill>
                      <a:srgbClr val="E5E5EB"/>
                    </a:solidFill>
                  </a:tcPr>
                </a:tc>
                <a:extLst>
                  <a:ext uri="{0D108BD9-81ED-4DB2-BD59-A6C34878D82A}">
                    <a16:rowId xmlns:a16="http://schemas.microsoft.com/office/drawing/2014/main" val="1485823752"/>
                  </a:ext>
                </a:extLst>
              </a:tr>
              <a:tr h="1516410">
                <a:tc>
                  <a:txBody>
                    <a:bodyPr/>
                    <a:lstStyle/>
                    <a:p>
                      <a:pPr algn="ctr">
                        <a:spcBef>
                          <a:spcPts val="300"/>
                        </a:spcBef>
                      </a:pPr>
                      <a:r>
                        <a:rPr kumimoji="1" lang="ja-JP" altLang="en-US" sz="1200" dirty="0">
                          <a:solidFill>
                            <a:schemeClr val="bg1"/>
                          </a:solidFill>
                          <a:latin typeface="メイリオ" panose="020B0604030504040204" pitchFamily="50" charset="-128"/>
                          <a:ea typeface="メイリオ" panose="020B0604030504040204" pitchFamily="50" charset="-128"/>
                        </a:rPr>
                        <a:t>タイアップ</a:t>
                      </a:r>
                      <a:endParaRPr kumimoji="1" lang="en-US" altLang="ja-JP" sz="1200" dirty="0">
                        <a:solidFill>
                          <a:schemeClr val="bg1"/>
                        </a:solidFill>
                        <a:latin typeface="メイリオ" panose="020B0604030504040204" pitchFamily="50" charset="-128"/>
                        <a:ea typeface="メイリオ" panose="020B0604030504040204" pitchFamily="50" charset="-128"/>
                      </a:endParaRPr>
                    </a:p>
                    <a:p>
                      <a:pPr algn="ctr">
                        <a:spcBef>
                          <a:spcPts val="300"/>
                        </a:spcBef>
                      </a:pPr>
                      <a:r>
                        <a:rPr kumimoji="1" lang="ja-JP" altLang="en-US" sz="1200" dirty="0">
                          <a:solidFill>
                            <a:schemeClr val="bg1"/>
                          </a:solidFill>
                          <a:latin typeface="メイリオ" panose="020B0604030504040204" pitchFamily="50" charset="-128"/>
                          <a:ea typeface="メイリオ" panose="020B0604030504040204" pitchFamily="50" charset="-128"/>
                        </a:rPr>
                        <a:t>への誘導枠</a:t>
                      </a:r>
                    </a:p>
                  </a:txBody>
                  <a:tcPr marL="0" marR="0" marT="36000" marB="36000" anchor="ctr">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7F7F9E"/>
                    </a:solidFill>
                  </a:tcPr>
                </a:tc>
                <a:tc>
                  <a:txBody>
                    <a:bodyPr/>
                    <a:lstStyle/>
                    <a:p>
                      <a:pPr marL="0" marR="0" lvl="0" indent="0" algn="l" defTabSz="828446" rtl="0" eaLnBrk="1" fontAlgn="auto" latinLnBrk="0" hangingPunct="1">
                        <a:lnSpc>
                          <a:spcPct val="110000"/>
                        </a:lnSpc>
                        <a:spcBef>
                          <a:spcPts val="300"/>
                        </a:spcBef>
                        <a:spcAft>
                          <a:spcPts val="0"/>
                        </a:spcAft>
                        <a:buClrTx/>
                        <a:buSzPct val="80000"/>
                        <a:buFontTx/>
                        <a:buNone/>
                        <a:tabLst/>
                        <a:defRPr/>
                      </a:pPr>
                      <a:r>
                        <a:rPr kumimoji="0" lang="en-US" altLang="ja-JP"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LINE NEWS</a:t>
                      </a:r>
                      <a:r>
                        <a:rPr kumimoji="0" lang="ja-JP" altLang="en-US" sz="1050" kern="0">
                          <a:solidFill>
                            <a:schemeClr val="tx1">
                              <a:lumMod val="95000"/>
                              <a:lumOff val="5000"/>
                            </a:schemeClr>
                          </a:solidFill>
                          <a:latin typeface="Meiryo" panose="020B0604030504040204" pitchFamily="34" charset="-128"/>
                          <a:ea typeface="Meiryo" panose="020B0604030504040204" pitchFamily="34" charset="-128"/>
                          <a:cs typeface="游ゴシック"/>
                        </a:rPr>
                        <a:t>の</a:t>
                      </a:r>
                      <a:r>
                        <a:rPr kumimoji="0" lang="en-US" altLang="ja-JP"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LINE</a:t>
                      </a:r>
                      <a:r>
                        <a:rPr kumimoji="0" lang="ja-JP" altLang="en-US" sz="1050" kern="0">
                          <a:solidFill>
                            <a:schemeClr val="tx1">
                              <a:lumMod val="95000"/>
                              <a:lumOff val="5000"/>
                            </a:schemeClr>
                          </a:solidFill>
                          <a:latin typeface="Meiryo" panose="020B0604030504040204" pitchFamily="34" charset="-128"/>
                          <a:ea typeface="Meiryo" panose="020B0604030504040204" pitchFamily="34" charset="-128"/>
                          <a:cs typeface="游ゴシック"/>
                        </a:rPr>
                        <a:t>公式アカウントのリッチメッセージ内画像</a:t>
                      </a:r>
                    </a:p>
                    <a:p>
                      <a:pPr marL="0" marR="0" lvl="0" indent="0" algn="l" defTabSz="828446" rtl="0" eaLnBrk="1" fontAlgn="auto" latinLnBrk="0" hangingPunct="1">
                        <a:lnSpc>
                          <a:spcPct val="110000"/>
                        </a:lnSpc>
                        <a:spcBef>
                          <a:spcPts val="300"/>
                        </a:spcBef>
                        <a:spcAft>
                          <a:spcPts val="0"/>
                        </a:spcAft>
                        <a:buClrTx/>
                        <a:buSzPct val="80000"/>
                        <a:buFontTx/>
                        <a:buNone/>
                        <a:tabLst/>
                        <a:defRPr/>
                      </a:pP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900" kern="0">
                          <a:solidFill>
                            <a:schemeClr val="tx1">
                              <a:lumMod val="95000"/>
                              <a:lumOff val="5000"/>
                            </a:schemeClr>
                          </a:solidFill>
                          <a:latin typeface="Meiryo" panose="020B0604030504040204" pitchFamily="34" charset="-128"/>
                          <a:ea typeface="Meiryo" panose="020B0604030504040204" pitchFamily="34" charset="-128"/>
                          <a:cs typeface="游ゴシック"/>
                        </a:rPr>
                        <a:t>平日枠のみ（土日祝日枠は対象外）</a:t>
                      </a:r>
                      <a:b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b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900" kern="0">
                          <a:solidFill>
                            <a:schemeClr val="tx1">
                              <a:lumMod val="95000"/>
                              <a:lumOff val="5000"/>
                            </a:schemeClr>
                          </a:solidFill>
                          <a:latin typeface="Meiryo" panose="020B0604030504040204" pitchFamily="34" charset="-128"/>
                          <a:ea typeface="Meiryo" panose="020B0604030504040204" pitchFamily="34" charset="-128"/>
                          <a:cs typeface="游ゴシック"/>
                        </a:rPr>
                        <a:t>昼刊（</a:t>
                      </a: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t>12</a:t>
                      </a:r>
                      <a:r>
                        <a:rPr kumimoji="0" lang="ja-JP" altLang="en-US" sz="900" kern="0">
                          <a:solidFill>
                            <a:schemeClr val="tx1">
                              <a:lumMod val="95000"/>
                              <a:lumOff val="5000"/>
                            </a:schemeClr>
                          </a:solidFill>
                          <a:latin typeface="Meiryo" panose="020B0604030504040204" pitchFamily="34" charset="-128"/>
                          <a:ea typeface="Meiryo" panose="020B0604030504040204" pitchFamily="34" charset="-128"/>
                          <a:cs typeface="游ゴシック"/>
                        </a:rPr>
                        <a:t>時頃）、⼣刊（</a:t>
                      </a: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t>18</a:t>
                      </a:r>
                      <a:r>
                        <a:rPr kumimoji="0" lang="ja-JP" altLang="en-US" sz="900" kern="0">
                          <a:solidFill>
                            <a:schemeClr val="tx1">
                              <a:lumMod val="95000"/>
                              <a:lumOff val="5000"/>
                            </a:schemeClr>
                          </a:solidFill>
                          <a:latin typeface="Meiryo" panose="020B0604030504040204" pitchFamily="34" charset="-128"/>
                          <a:ea typeface="Meiryo" panose="020B0604030504040204" pitchFamily="34" charset="-128"/>
                          <a:cs typeface="游ゴシック"/>
                        </a:rPr>
                        <a:t>時頃）、夜刊（</a:t>
                      </a: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t>22</a:t>
                      </a:r>
                      <a:r>
                        <a:rPr kumimoji="0" lang="ja-JP" altLang="en-US" sz="900" kern="0">
                          <a:solidFill>
                            <a:schemeClr val="tx1">
                              <a:lumMod val="95000"/>
                              <a:lumOff val="5000"/>
                            </a:schemeClr>
                          </a:solidFill>
                          <a:latin typeface="Meiryo" panose="020B0604030504040204" pitchFamily="34" charset="-128"/>
                          <a:ea typeface="Meiryo" panose="020B0604030504040204" pitchFamily="34" charset="-128"/>
                          <a:cs typeface="游ゴシック"/>
                        </a:rPr>
                        <a:t>時頃）のいずれか</a:t>
                      </a:r>
                    </a:p>
                  </a:txBody>
                  <a:tcPr marL="72000" marR="72000" marT="36000" marB="36000" anchor="ctr">
                    <a:lnL w="28575"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5"/>
                    </a:solidFill>
                  </a:tcPr>
                </a:tc>
                <a:tc>
                  <a:txBody>
                    <a:bodyPr/>
                    <a:lstStyle/>
                    <a:p>
                      <a:pPr marL="0" marR="0" lvl="0" indent="0" algn="l" defTabSz="828446" rtl="0" eaLnBrk="1" fontAlgn="auto" latinLnBrk="0" hangingPunct="1">
                        <a:lnSpc>
                          <a:spcPct val="110000"/>
                        </a:lnSpc>
                        <a:spcBef>
                          <a:spcPts val="300"/>
                        </a:spcBef>
                        <a:spcAft>
                          <a:spcPts val="0"/>
                        </a:spcAft>
                        <a:buClrTx/>
                        <a:buSzPct val="80000"/>
                        <a:buFontTx/>
                        <a:buNone/>
                        <a:tabLst/>
                        <a:defRPr/>
                      </a:pPr>
                      <a:r>
                        <a:rPr kumimoji="0" lang="ja-JP" altLang="en-US" sz="1050" kern="0">
                          <a:solidFill>
                            <a:schemeClr val="tx1">
                              <a:lumMod val="95000"/>
                              <a:lumOff val="5000"/>
                            </a:schemeClr>
                          </a:solidFill>
                          <a:latin typeface="Meiryo" panose="020B0604030504040204" pitchFamily="34" charset="-128"/>
                          <a:ea typeface="Meiryo" panose="020B0604030504040204" pitchFamily="34" charset="-128"/>
                          <a:cs typeface="游ゴシック"/>
                        </a:rPr>
                        <a:t>トピックス</a:t>
                      </a:r>
                      <a:r>
                        <a:rPr kumimoji="0" lang="en-US" altLang="ja-JP" sz="1050" kern="0" dirty="0">
                          <a:solidFill>
                            <a:schemeClr val="tx1">
                              <a:lumMod val="95000"/>
                              <a:lumOff val="5000"/>
                            </a:schemeClr>
                          </a:solidFill>
                          <a:latin typeface="Meiryo" panose="020B0604030504040204" pitchFamily="34" charset="-128"/>
                          <a:ea typeface="Meiryo" panose="020B0604030504040204" pitchFamily="34" charset="-128"/>
                          <a:cs typeface="游ゴシック"/>
                        </a:rPr>
                        <a:t>PR SP</a:t>
                      </a:r>
                    </a:p>
                    <a:p>
                      <a:pPr marL="0" marR="0" lvl="0" indent="0" algn="l" defTabSz="828446" rtl="0" eaLnBrk="1" fontAlgn="auto" latinLnBrk="0" hangingPunct="1">
                        <a:lnSpc>
                          <a:spcPct val="110000"/>
                        </a:lnSpc>
                        <a:spcBef>
                          <a:spcPts val="300"/>
                        </a:spcBef>
                        <a:spcAft>
                          <a:spcPts val="0"/>
                        </a:spcAft>
                        <a:buClrTx/>
                        <a:buSzPct val="80000"/>
                        <a:buFontTx/>
                        <a:buNone/>
                        <a:tabLst/>
                        <a:defRPr/>
                      </a:pP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t>※</a:t>
                      </a:r>
                      <a:r>
                        <a:rPr kumimoji="0" lang="ja-JP" altLang="en-US" sz="900" kern="0">
                          <a:solidFill>
                            <a:schemeClr val="tx1">
                              <a:lumMod val="95000"/>
                              <a:lumOff val="5000"/>
                            </a:schemeClr>
                          </a:solidFill>
                          <a:latin typeface="Meiryo" panose="020B0604030504040204" pitchFamily="34" charset="-128"/>
                          <a:ea typeface="Meiryo" panose="020B0604030504040204" pitchFamily="34" charset="-128"/>
                          <a:cs typeface="游ゴシック"/>
                        </a:rPr>
                        <a:t>上記の通り、</a:t>
                      </a:r>
                      <a:r>
                        <a:rPr kumimoji="0" lang="en-US" altLang="ja-JP" sz="900" kern="0" dirty="0">
                          <a:solidFill>
                            <a:schemeClr val="tx1">
                              <a:lumMod val="95000"/>
                              <a:lumOff val="5000"/>
                            </a:schemeClr>
                          </a:solidFill>
                          <a:latin typeface="Meiryo" panose="020B0604030504040204" pitchFamily="34" charset="-128"/>
                          <a:ea typeface="Meiryo" panose="020B0604030504040204" pitchFamily="34" charset="-128"/>
                          <a:cs typeface="游ゴシック"/>
                        </a:rPr>
                        <a:t>1,300</a:t>
                      </a:r>
                      <a:r>
                        <a:rPr kumimoji="0" lang="ja-JP" altLang="en-US" sz="900" kern="0">
                          <a:solidFill>
                            <a:schemeClr val="tx1">
                              <a:lumMod val="95000"/>
                              <a:lumOff val="5000"/>
                            </a:schemeClr>
                          </a:solidFill>
                          <a:latin typeface="Meiryo" panose="020B0604030504040204" pitchFamily="34" charset="-128"/>
                          <a:ea typeface="Meiryo" panose="020B0604030504040204" pitchFamily="34" charset="-128"/>
                          <a:cs typeface="游ゴシック"/>
                        </a:rPr>
                        <a:t>万円以上の商品</a:t>
                      </a:r>
                    </a:p>
                  </a:txBody>
                  <a:tcPr marL="72000" marR="72000" marT="36000" marB="3600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5"/>
                    </a:solidFill>
                  </a:tcPr>
                </a:tc>
                <a:tc>
                  <a:txBody>
                    <a:bodyPr/>
                    <a:lstStyle/>
                    <a:p>
                      <a:pPr marL="0" indent="0" algn="l" defTabSz="828446">
                        <a:lnSpc>
                          <a:spcPct val="110000"/>
                        </a:lnSpc>
                        <a:spcBef>
                          <a:spcPts val="300"/>
                        </a:spcBef>
                        <a:buSzPct val="80000"/>
                        <a:buFontTx/>
                        <a:buNone/>
                      </a:pPr>
                      <a:r>
                        <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rPr>
                        <a:t>LINE NEWS</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の</a:t>
                      </a:r>
                      <a:r>
                        <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rPr>
                        <a:t>LINE</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公式アカウントのリッチメッセージ内画像</a:t>
                      </a:r>
                    </a:p>
                    <a:p>
                      <a:pPr marL="0" indent="0" algn="l" defTabSz="828446">
                        <a:lnSpc>
                          <a:spcPct val="110000"/>
                        </a:lnSpc>
                        <a:spcBef>
                          <a:spcPts val="300"/>
                        </a:spcBef>
                        <a:buSzPct val="80000"/>
                        <a:buFontTx/>
                        <a:buNone/>
                      </a:pPr>
                      <a:r>
                        <a:rPr kumimoji="1"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900">
                          <a:solidFill>
                            <a:schemeClr val="tx1">
                              <a:lumMod val="95000"/>
                              <a:lumOff val="5000"/>
                            </a:schemeClr>
                          </a:solidFill>
                          <a:latin typeface="Meiryo" panose="020B0604030504040204" pitchFamily="34" charset="-128"/>
                          <a:ea typeface="Meiryo" panose="020B0604030504040204" pitchFamily="34" charset="-128"/>
                        </a:rPr>
                        <a:t>平日枠のみ（土日祝日枠は対象外）</a:t>
                      </a:r>
                      <a:r>
                        <a:rPr kumimoji="1"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900">
                          <a:solidFill>
                            <a:schemeClr val="tx1">
                              <a:lumMod val="95000"/>
                              <a:lumOff val="5000"/>
                            </a:schemeClr>
                          </a:solidFill>
                          <a:latin typeface="Meiryo" panose="020B0604030504040204" pitchFamily="34" charset="-128"/>
                          <a:ea typeface="Meiryo" panose="020B0604030504040204" pitchFamily="34" charset="-128"/>
                        </a:rPr>
                        <a:t>夜刊（</a:t>
                      </a:r>
                      <a:r>
                        <a:rPr kumimoji="1" lang="en-US" altLang="ja-JP" sz="900" dirty="0">
                          <a:solidFill>
                            <a:schemeClr val="tx1">
                              <a:lumMod val="95000"/>
                              <a:lumOff val="5000"/>
                            </a:schemeClr>
                          </a:solidFill>
                          <a:latin typeface="Meiryo" panose="020B0604030504040204" pitchFamily="34" charset="-128"/>
                          <a:ea typeface="Meiryo" panose="020B0604030504040204" pitchFamily="34" charset="-128"/>
                        </a:rPr>
                        <a:t>22</a:t>
                      </a:r>
                      <a:r>
                        <a:rPr kumimoji="1" lang="ja-JP" altLang="en-US" sz="900">
                          <a:solidFill>
                            <a:schemeClr val="tx1">
                              <a:lumMod val="95000"/>
                              <a:lumOff val="5000"/>
                            </a:schemeClr>
                          </a:solidFill>
                          <a:latin typeface="Meiryo" panose="020B0604030504040204" pitchFamily="34" charset="-128"/>
                          <a:ea typeface="Meiryo" panose="020B0604030504040204" pitchFamily="34" charset="-128"/>
                        </a:rPr>
                        <a:t>時頃）のみ</a:t>
                      </a:r>
                    </a:p>
                  </a:txBody>
                  <a:tcPr marL="72000" marR="72000" marT="36000" marB="3600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5"/>
                    </a:solidFill>
                  </a:tcPr>
                </a:tc>
                <a:tc>
                  <a:txBody>
                    <a:bodyPr/>
                    <a:lstStyle/>
                    <a:p>
                      <a:pPr marL="63450" indent="-63450" algn="l" defTabSz="828446">
                        <a:lnSpc>
                          <a:spcPct val="110000"/>
                        </a:lnSpc>
                        <a:spcBef>
                          <a:spcPts val="300"/>
                        </a:spcBef>
                        <a:buSzPct val="80000"/>
                        <a:buFont typeface="Arial" panose="020B0604020202020204" pitchFamily="34" charset="0"/>
                        <a:buChar char="•"/>
                      </a:pP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トピックス</a:t>
                      </a:r>
                      <a:r>
                        <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rPr>
                        <a:t>PR SP</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または、</a:t>
                      </a:r>
                      <a:r>
                        <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rPr>
                        <a:t>Yahoo!</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広告 ディスプレイ広告の</a:t>
                      </a:r>
                      <a:r>
                        <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rPr>
                        <a:t>Yahoo!</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ニュース面の指定商品（予約型）、配信面指定（運用型）</a:t>
                      </a:r>
                    </a:p>
                    <a:p>
                      <a:pPr marL="63450" indent="-63450" algn="l" defTabSz="828446">
                        <a:lnSpc>
                          <a:spcPct val="110000"/>
                        </a:lnSpc>
                        <a:spcBef>
                          <a:spcPts val="300"/>
                        </a:spcBef>
                        <a:buSzPct val="80000"/>
                        <a:buFont typeface="Arial" panose="020B0604020202020204" pitchFamily="34" charset="0"/>
                        <a:buChar char="•"/>
                      </a:pPr>
                      <a:r>
                        <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rPr>
                        <a:t>Yahoo!</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ニュースの編集誘導枠（記事詳細面、公式</a:t>
                      </a:r>
                      <a:r>
                        <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rPr>
                        <a:t>X</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a:t>
                      </a:r>
                      <a:r>
                        <a:rPr kumimoji="1"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900">
                          <a:solidFill>
                            <a:schemeClr val="tx1">
                              <a:lumMod val="95000"/>
                              <a:lumOff val="5000"/>
                            </a:schemeClr>
                          </a:solidFill>
                          <a:latin typeface="Meiryo" panose="020B0604030504040204" pitchFamily="34" charset="-128"/>
                          <a:ea typeface="Meiryo" panose="020B0604030504040204" pitchFamily="34" charset="-128"/>
                        </a:rPr>
                        <a:t>掲載場所の詳細、掲載日はご一任願います。</a:t>
                      </a:r>
                      <a:r>
                        <a:rPr kumimoji="1" lang="en-US" altLang="ja-JP" sz="9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900">
                          <a:solidFill>
                            <a:schemeClr val="tx1">
                              <a:lumMod val="95000"/>
                              <a:lumOff val="5000"/>
                            </a:schemeClr>
                          </a:solidFill>
                          <a:latin typeface="Meiryo" panose="020B0604030504040204" pitchFamily="34" charset="-128"/>
                          <a:ea typeface="Meiryo" panose="020B0604030504040204" pitchFamily="34" charset="-128"/>
                        </a:rPr>
                        <a:t>掲載を保証するものではございません。</a:t>
                      </a:r>
                    </a:p>
                  </a:txBody>
                  <a:tcPr marL="72000" marR="72000" marT="36000" marB="36000" anchor="ctr">
                    <a:lnL w="12700"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5"/>
                    </a:solidFill>
                  </a:tcPr>
                </a:tc>
                <a:extLst>
                  <a:ext uri="{0D108BD9-81ED-4DB2-BD59-A6C34878D82A}">
                    <a16:rowId xmlns:a16="http://schemas.microsoft.com/office/drawing/2014/main" val="3831720260"/>
                  </a:ext>
                </a:extLst>
              </a:tr>
              <a:tr h="383520">
                <a:tc>
                  <a:txBody>
                    <a:bodyPr/>
                    <a:lstStyle/>
                    <a:p>
                      <a:pPr algn="ctr">
                        <a:spcBef>
                          <a:spcPts val="300"/>
                        </a:spcBef>
                      </a:pPr>
                      <a:r>
                        <a:rPr kumimoji="1" lang="ja-JP" altLang="en-US" sz="1000">
                          <a:solidFill>
                            <a:schemeClr val="bg1"/>
                          </a:solidFill>
                          <a:latin typeface="メイリオ" panose="020B0604030504040204" pitchFamily="50" charset="-128"/>
                          <a:ea typeface="メイリオ" panose="020B0604030504040204" pitchFamily="50" charset="-128"/>
                        </a:rPr>
                        <a:t>タイアップページ</a:t>
                      </a:r>
                      <a:br>
                        <a:rPr kumimoji="1" lang="en-US" altLang="ja-JP" sz="1000" dirty="0">
                          <a:solidFill>
                            <a:schemeClr val="bg1"/>
                          </a:solidFill>
                          <a:latin typeface="メイリオ" panose="020B0604030504040204" pitchFamily="50" charset="-128"/>
                          <a:ea typeface="メイリオ" panose="020B0604030504040204" pitchFamily="50" charset="-128"/>
                        </a:rPr>
                      </a:br>
                      <a:r>
                        <a:rPr kumimoji="1" lang="ja-JP" altLang="en-US" sz="1000">
                          <a:solidFill>
                            <a:schemeClr val="bg1"/>
                          </a:solidFill>
                          <a:latin typeface="メイリオ" panose="020B0604030504040204" pitchFamily="50" charset="-128"/>
                          <a:ea typeface="メイリオ" panose="020B0604030504040204" pitchFamily="50" charset="-128"/>
                        </a:rPr>
                        <a:t>の</a:t>
                      </a:r>
                      <a:r>
                        <a:rPr kumimoji="1" lang="ja-JP" altLang="en-US" sz="1000" dirty="0">
                          <a:solidFill>
                            <a:schemeClr val="bg1"/>
                          </a:solidFill>
                          <a:latin typeface="メイリオ" panose="020B0604030504040204" pitchFamily="50" charset="-128"/>
                          <a:ea typeface="メイリオ" panose="020B0604030504040204" pitchFamily="50" charset="-128"/>
                        </a:rPr>
                        <a:t>文字数</a:t>
                      </a:r>
                    </a:p>
                  </a:txBody>
                  <a:tcPr marL="0" marR="0" marT="36000" marB="36000" anchor="ctr">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7F7F9E"/>
                    </a:solidFill>
                  </a:tcPr>
                </a:tc>
                <a:tc gridSpan="2">
                  <a:txBody>
                    <a:bodyPr/>
                    <a:lstStyle/>
                    <a:p>
                      <a:pPr algn="ctr">
                        <a:lnSpc>
                          <a:spcPct val="110000"/>
                        </a:lnSpc>
                        <a:spcBef>
                          <a:spcPts val="300"/>
                        </a:spcBef>
                      </a:pP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300</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文字以内</a:t>
                      </a:r>
                      <a:endPar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endParaRPr>
                    </a:p>
                  </a:txBody>
                  <a:tcPr marL="0" marR="0" marT="36000" marB="36000" anchor="ctr">
                    <a:lnL w="28575"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5E5EB"/>
                    </a:solidFill>
                  </a:tcPr>
                </a:tc>
                <a:tc hMerge="1">
                  <a:txBody>
                    <a:bodyPr/>
                    <a:lstStyle/>
                    <a:p>
                      <a:endParaRPr kumimoji="1" lang="ja-JP" altLang="en-US"/>
                    </a:p>
                  </a:txBody>
                  <a:tcPr>
                    <a:lnT w="28575" cap="flat" cmpd="sng" algn="ctr">
                      <a:solidFill>
                        <a:schemeClr val="bg1"/>
                      </a:solidFill>
                      <a:prstDash val="solid"/>
                      <a:round/>
                      <a:headEnd type="none" w="med" len="med"/>
                      <a:tailEnd type="none" w="med" len="med"/>
                    </a:lnT>
                  </a:tcPr>
                </a:tc>
                <a:tc gridSpan="2">
                  <a:txBody>
                    <a:bodyPr/>
                    <a:lstStyle/>
                    <a:p>
                      <a:pPr algn="ctr">
                        <a:lnSpc>
                          <a:spcPct val="110000"/>
                        </a:lnSpc>
                        <a:spcBef>
                          <a:spcPts val="300"/>
                        </a:spcBef>
                      </a:pPr>
                      <a:r>
                        <a:rPr kumimoji="1" lang="en-US" altLang="ja-JP" sz="1050" b="1" dirty="0">
                          <a:solidFill>
                            <a:schemeClr val="tx1">
                              <a:lumMod val="95000"/>
                              <a:lumOff val="5000"/>
                            </a:schemeClr>
                          </a:solidFill>
                          <a:latin typeface="Meiryo" panose="020B0604030504040204" pitchFamily="34" charset="-128"/>
                          <a:ea typeface="Meiryo" panose="020B0604030504040204" pitchFamily="34" charset="-128"/>
                        </a:rPr>
                        <a:t>4,000</a:t>
                      </a:r>
                      <a:r>
                        <a:rPr kumimoji="1" lang="ja-JP" altLang="en-US" sz="1050">
                          <a:solidFill>
                            <a:schemeClr val="tx1">
                              <a:lumMod val="95000"/>
                              <a:lumOff val="5000"/>
                            </a:schemeClr>
                          </a:solidFill>
                          <a:latin typeface="Meiryo" panose="020B0604030504040204" pitchFamily="34" charset="-128"/>
                          <a:ea typeface="Meiryo" panose="020B0604030504040204" pitchFamily="34" charset="-128"/>
                        </a:rPr>
                        <a:t>文字程度</a:t>
                      </a:r>
                      <a:endParaRPr kumimoji="1" lang="en-US" altLang="ja-JP" sz="1050" dirty="0">
                        <a:solidFill>
                          <a:schemeClr val="tx1">
                            <a:lumMod val="95000"/>
                            <a:lumOff val="5000"/>
                          </a:schemeClr>
                        </a:solidFill>
                        <a:latin typeface="Meiryo" panose="020B0604030504040204" pitchFamily="34" charset="-128"/>
                        <a:ea typeface="Meiryo" panose="020B0604030504040204" pitchFamily="34" charset="-128"/>
                      </a:endParaRPr>
                    </a:p>
                  </a:txBody>
                  <a:tcPr marL="0" marR="0" marT="36000" marB="3600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E5E5EB"/>
                    </a:solidFill>
                  </a:tcPr>
                </a:tc>
                <a:tc hMerge="1">
                  <a:txBody>
                    <a:bodyPr/>
                    <a:lstStyle/>
                    <a:p>
                      <a:endParaRPr kumimoji="1" lang="ja-JP" altLang="en-US"/>
                    </a:p>
                  </a:txBody>
                  <a:tcPr/>
                </a:tc>
                <a:extLst>
                  <a:ext uri="{0D108BD9-81ED-4DB2-BD59-A6C34878D82A}">
                    <a16:rowId xmlns:a16="http://schemas.microsoft.com/office/drawing/2014/main" val="2739354700"/>
                  </a:ext>
                </a:extLst>
              </a:tr>
              <a:tr h="259425">
                <a:tc>
                  <a:txBody>
                    <a:bodyPr/>
                    <a:lstStyle/>
                    <a:p>
                      <a:pPr algn="ctr">
                        <a:spcBef>
                          <a:spcPts val="300"/>
                        </a:spcBef>
                      </a:pPr>
                      <a:r>
                        <a:rPr kumimoji="1" lang="ja-JP" altLang="en-US" sz="1200" dirty="0">
                          <a:solidFill>
                            <a:schemeClr val="bg1"/>
                          </a:solidFill>
                          <a:latin typeface="メイリオ" panose="020B0604030504040204" pitchFamily="50" charset="-128"/>
                          <a:ea typeface="メイリオ" panose="020B0604030504040204" pitchFamily="50" charset="-128"/>
                        </a:rPr>
                        <a:t>申込み期限</a:t>
                      </a:r>
                    </a:p>
                  </a:txBody>
                  <a:tcPr marL="0" marR="0" marT="36000" marB="36000" anchor="ctr">
                    <a:lnR w="28575" cap="flat" cmpd="sng" algn="ctr">
                      <a:no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7F7F9E"/>
                    </a:solidFill>
                  </a:tcPr>
                </a:tc>
                <a:tc gridSpan="2">
                  <a:txBody>
                    <a:bodyPr/>
                    <a:lstStyle/>
                    <a:p>
                      <a:pPr marL="0" marR="0" lvl="0" indent="0" algn="ctr" defTabSz="914400" rtl="0" eaLnBrk="1" fontAlgn="auto" latinLnBrk="0" hangingPunct="1">
                        <a:lnSpc>
                          <a:spcPct val="110000"/>
                        </a:lnSpc>
                        <a:spcBef>
                          <a:spcPts val="300"/>
                        </a:spcBef>
                        <a:spcAft>
                          <a:spcPts val="0"/>
                        </a:spcAft>
                        <a:buClrTx/>
                        <a:buSzTx/>
                        <a:buFontTx/>
                        <a:buNone/>
                        <a:tabLst/>
                        <a:defRPr/>
                      </a:pPr>
                      <a:r>
                        <a:rPr kumimoji="1" lang="ja-JP" altLang="en-US" sz="1050" b="0"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原則として、掲載開始の</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1</a:t>
                      </a:r>
                      <a:r>
                        <a:rPr kumimoji="1" lang="ja-JP" altLang="en-US" sz="1050" b="1"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か月前</a:t>
                      </a:r>
                      <a:r>
                        <a:rPr kumimoji="1" lang="ja-JP" altLang="en-US" sz="1050" b="0" i="0" u="none" strike="noStrike" kern="1200" cap="none" spc="0" normalizeH="0" baseline="0" noProof="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までにお申し込みください</a:t>
                      </a:r>
                      <a:endParaRPr kumimoji="1" lang="en-US" altLang="ja-JP" sz="1050" b="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0" marR="0" marT="36000" marB="36000" anchor="ctr">
                    <a:lnL w="28575" cap="flat" cmpd="sng" algn="ctr">
                      <a:no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5"/>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10000"/>
                        </a:lnSpc>
                        <a:spcBef>
                          <a:spcPts val="300"/>
                        </a:spcBef>
                        <a:spcAft>
                          <a:spcPts val="0"/>
                        </a:spcAft>
                        <a:buClrTx/>
                        <a:buSzTx/>
                        <a:buFontTx/>
                        <a:buNone/>
                        <a:tabLst/>
                        <a:defRPr/>
                      </a:pPr>
                      <a:r>
                        <a:rPr kumimoji="1" lang="ja-JP" altLang="en-US" sz="1050" b="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原則として、掲載開始の</a:t>
                      </a:r>
                      <a:r>
                        <a:rPr kumimoji="1" lang="en-US" altLang="ja-JP" sz="105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2.5</a:t>
                      </a:r>
                      <a:r>
                        <a:rPr kumimoji="1" lang="ja-JP" altLang="en-US" sz="1050" b="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rPr>
                        <a:t>か月前までにお申し込みください</a:t>
                      </a:r>
                      <a:endParaRPr kumimoji="1" lang="en-US" altLang="ja-JP" sz="1050" b="0"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cs typeface="+mn-cs"/>
                      </a:endParaRPr>
                    </a:p>
                  </a:txBody>
                  <a:tcPr marL="0" marR="0" marT="36000" marB="36000"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2F2F5"/>
                    </a:solidFill>
                  </a:tcPr>
                </a:tc>
                <a:tc hMerge="1">
                  <a:txBody>
                    <a:bodyPr/>
                    <a:lstStyle/>
                    <a:p>
                      <a:endParaRPr kumimoji="1" lang="ja-JP" altLang="en-US"/>
                    </a:p>
                  </a:txBody>
                  <a:tcPr/>
                </a:tc>
                <a:extLst>
                  <a:ext uri="{0D108BD9-81ED-4DB2-BD59-A6C34878D82A}">
                    <a16:rowId xmlns:a16="http://schemas.microsoft.com/office/drawing/2014/main" val="2026140941"/>
                  </a:ext>
                </a:extLst>
              </a:tr>
            </a:tbl>
          </a:graphicData>
        </a:graphic>
      </p:graphicFrame>
      <p:grpSp>
        <p:nvGrpSpPr>
          <p:cNvPr id="8" name="グループ化 7">
            <a:extLst>
              <a:ext uri="{FF2B5EF4-FFF2-40B4-BE49-F238E27FC236}">
                <a16:creationId xmlns:a16="http://schemas.microsoft.com/office/drawing/2014/main" id="{AC5BBDD9-77F1-8D97-1F22-C92843E8AECC}"/>
              </a:ext>
            </a:extLst>
          </p:cNvPr>
          <p:cNvGrpSpPr/>
          <p:nvPr/>
        </p:nvGrpSpPr>
        <p:grpSpPr>
          <a:xfrm>
            <a:off x="2945726" y="1172649"/>
            <a:ext cx="756000" cy="255600"/>
            <a:chOff x="3137756" y="2038189"/>
            <a:chExt cx="756000" cy="255600"/>
          </a:xfrm>
        </p:grpSpPr>
        <p:sp>
          <p:nvSpPr>
            <p:cNvPr id="9" name="角丸四角形 7">
              <a:extLst>
                <a:ext uri="{FF2B5EF4-FFF2-40B4-BE49-F238E27FC236}">
                  <a16:creationId xmlns:a16="http://schemas.microsoft.com/office/drawing/2014/main" id="{538F39B0-218F-F3BE-C954-73D8EA64E359}"/>
                </a:ext>
              </a:extLst>
            </p:cNvPr>
            <p:cNvSpPr/>
            <p:nvPr/>
          </p:nvSpPr>
          <p:spPr>
            <a:xfrm>
              <a:off x="3137756" y="2038189"/>
              <a:ext cx="756000" cy="255600"/>
            </a:xfrm>
            <a:prstGeom prst="roundRect">
              <a:avLst>
                <a:gd name="adj" fmla="val 50000"/>
              </a:avLst>
            </a:prstGeom>
            <a:solidFill>
              <a:schemeClr val="bg1"/>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54000" tIns="36000" rIns="0" bIns="0" rtlCol="0" anchor="ctr"/>
            <a:lstStyle/>
            <a:p>
              <a:pPr>
                <a:buClr>
                  <a:srgbClr val="000000"/>
                </a:buClr>
                <a:defRPr/>
              </a:pPr>
              <a:r>
                <a:rPr lang="ja-JP" altLang="en-US" sz="1000" b="1" kern="0">
                  <a:solidFill>
                    <a:schemeClr val="tx1">
                      <a:lumMod val="75000"/>
                      <a:lumOff val="25000"/>
                    </a:schemeClr>
                  </a:solidFill>
                  <a:latin typeface="メイリオ"/>
                  <a:ea typeface="メイリオ"/>
                  <a:cs typeface="Arial"/>
                  <a:sym typeface="Arial"/>
                </a:rPr>
                <a:t>プラン</a:t>
              </a:r>
              <a:endParaRPr kumimoji="1" lang="en-US" altLang="ja-JP" sz="1000" b="1" i="0" u="none" strike="noStrike" kern="0" cap="none" spc="0" normalizeH="0" baseline="0" noProof="0" dirty="0">
                <a:ln>
                  <a:noFill/>
                </a:ln>
                <a:solidFill>
                  <a:schemeClr val="tx1">
                    <a:lumMod val="75000"/>
                    <a:lumOff val="25000"/>
                  </a:schemeClr>
                </a:solidFill>
                <a:effectLst/>
                <a:uLnTx/>
                <a:uFillTx/>
                <a:latin typeface="メイリオ"/>
                <a:ea typeface="メイリオ"/>
                <a:cs typeface="Arial"/>
                <a:sym typeface="Arial"/>
              </a:endParaRPr>
            </a:p>
          </p:txBody>
        </p:sp>
        <p:sp>
          <p:nvSpPr>
            <p:cNvPr id="10" name="円/楕円 9">
              <a:extLst>
                <a:ext uri="{FF2B5EF4-FFF2-40B4-BE49-F238E27FC236}">
                  <a16:creationId xmlns:a16="http://schemas.microsoft.com/office/drawing/2014/main" id="{9E20BA0A-3CAD-EF7C-61CC-21FC54F79D56}"/>
                </a:ext>
              </a:extLst>
            </p:cNvPr>
            <p:cNvSpPr>
              <a:spLocks noChangeAspect="1"/>
            </p:cNvSpPr>
            <p:nvPr/>
          </p:nvSpPr>
          <p:spPr>
            <a:xfrm>
              <a:off x="3638156" y="2038189"/>
              <a:ext cx="255600" cy="255600"/>
            </a:xfrm>
            <a:prstGeom prst="ellipse">
              <a:avLst/>
            </a:prstGeom>
            <a:solidFill>
              <a:schemeClr val="tx2"/>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ctr"/>
              <a:r>
                <a:rPr kumimoji="1" lang="en-US" altLang="ja-JP" sz="1000" b="1" dirty="0">
                  <a:solidFill>
                    <a:schemeClr val="bg1"/>
                  </a:solidFill>
                  <a:latin typeface="Segoe UI" panose="020B0502040204020203" pitchFamily="34" charset="0"/>
                  <a:cs typeface="Segoe UI" panose="020B0502040204020203" pitchFamily="34" charset="0"/>
                </a:rPr>
                <a:t>1</a:t>
              </a:r>
              <a:endParaRPr kumimoji="1" lang="ja-JP" altLang="en-US" sz="1000" b="1">
                <a:solidFill>
                  <a:schemeClr val="bg1"/>
                </a:solidFill>
                <a:latin typeface="Segoe UI" panose="020B0502040204020203" pitchFamily="34" charset="0"/>
                <a:cs typeface="Segoe UI" panose="020B0502040204020203" pitchFamily="34" charset="0"/>
              </a:endParaRPr>
            </a:p>
          </p:txBody>
        </p:sp>
      </p:grpSp>
      <p:grpSp>
        <p:nvGrpSpPr>
          <p:cNvPr id="12" name="グループ化 11">
            <a:extLst>
              <a:ext uri="{FF2B5EF4-FFF2-40B4-BE49-F238E27FC236}">
                <a16:creationId xmlns:a16="http://schemas.microsoft.com/office/drawing/2014/main" id="{F2FEEC5D-346C-CCA8-7EBD-A8EF42BF8A9A}"/>
              </a:ext>
            </a:extLst>
          </p:cNvPr>
          <p:cNvGrpSpPr/>
          <p:nvPr/>
        </p:nvGrpSpPr>
        <p:grpSpPr>
          <a:xfrm>
            <a:off x="7982336" y="1172649"/>
            <a:ext cx="756000" cy="255600"/>
            <a:chOff x="3137756" y="2038189"/>
            <a:chExt cx="756000" cy="255600"/>
          </a:xfrm>
        </p:grpSpPr>
        <p:sp>
          <p:nvSpPr>
            <p:cNvPr id="13" name="角丸四角形 7">
              <a:extLst>
                <a:ext uri="{FF2B5EF4-FFF2-40B4-BE49-F238E27FC236}">
                  <a16:creationId xmlns:a16="http://schemas.microsoft.com/office/drawing/2014/main" id="{303A9D35-51A5-832C-AB50-27B2214B3CEF}"/>
                </a:ext>
              </a:extLst>
            </p:cNvPr>
            <p:cNvSpPr/>
            <p:nvPr/>
          </p:nvSpPr>
          <p:spPr>
            <a:xfrm>
              <a:off x="3137756" y="2038189"/>
              <a:ext cx="756000" cy="255600"/>
            </a:xfrm>
            <a:prstGeom prst="roundRect">
              <a:avLst>
                <a:gd name="adj" fmla="val 50000"/>
              </a:avLst>
            </a:prstGeom>
            <a:solidFill>
              <a:schemeClr val="bg1"/>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lIns="54000" tIns="36000" rIns="0" bIns="0" rtlCol="0" anchor="ctr"/>
            <a:lstStyle/>
            <a:p>
              <a:pPr>
                <a:buClr>
                  <a:srgbClr val="000000"/>
                </a:buClr>
                <a:defRPr/>
              </a:pPr>
              <a:r>
                <a:rPr lang="ja-JP" altLang="en-US" sz="1000" b="1" kern="0">
                  <a:solidFill>
                    <a:schemeClr val="tx1">
                      <a:lumMod val="75000"/>
                      <a:lumOff val="25000"/>
                    </a:schemeClr>
                  </a:solidFill>
                  <a:latin typeface="メイリオ"/>
                  <a:ea typeface="メイリオ"/>
                  <a:cs typeface="Arial"/>
                  <a:sym typeface="Arial"/>
                </a:rPr>
                <a:t>プラン</a:t>
              </a:r>
              <a:endParaRPr kumimoji="1" lang="en-US" altLang="ja-JP" sz="1000" b="1" i="0" u="none" strike="noStrike" kern="0" cap="none" spc="0" normalizeH="0" baseline="0" noProof="0" dirty="0">
                <a:ln>
                  <a:noFill/>
                </a:ln>
                <a:solidFill>
                  <a:schemeClr val="tx1">
                    <a:lumMod val="75000"/>
                    <a:lumOff val="25000"/>
                  </a:schemeClr>
                </a:solidFill>
                <a:effectLst/>
                <a:uLnTx/>
                <a:uFillTx/>
                <a:latin typeface="メイリオ"/>
                <a:ea typeface="メイリオ"/>
                <a:cs typeface="Arial"/>
                <a:sym typeface="Arial"/>
              </a:endParaRPr>
            </a:p>
          </p:txBody>
        </p:sp>
        <p:sp>
          <p:nvSpPr>
            <p:cNvPr id="14" name="円/楕円 13">
              <a:extLst>
                <a:ext uri="{FF2B5EF4-FFF2-40B4-BE49-F238E27FC236}">
                  <a16:creationId xmlns:a16="http://schemas.microsoft.com/office/drawing/2014/main" id="{07048E09-9DBD-7A80-02F0-35DF6A943072}"/>
                </a:ext>
              </a:extLst>
            </p:cNvPr>
            <p:cNvSpPr>
              <a:spLocks noChangeAspect="1"/>
            </p:cNvSpPr>
            <p:nvPr/>
          </p:nvSpPr>
          <p:spPr>
            <a:xfrm>
              <a:off x="3638156" y="2038189"/>
              <a:ext cx="255600" cy="255600"/>
            </a:xfrm>
            <a:prstGeom prst="ellipse">
              <a:avLst/>
            </a:prstGeom>
            <a:solidFill>
              <a:schemeClr val="tx2"/>
            </a:solidFill>
            <a:ln w="2222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bIns="54000" rtlCol="0" anchor="ctr"/>
            <a:lstStyle/>
            <a:p>
              <a:pPr algn="ctr"/>
              <a:r>
                <a:rPr kumimoji="1" lang="en-US" altLang="ja-JP" sz="1000" b="1" dirty="0">
                  <a:solidFill>
                    <a:schemeClr val="bg1"/>
                  </a:solidFill>
                  <a:latin typeface="Segoe UI" panose="020B0502040204020203" pitchFamily="34" charset="0"/>
                  <a:cs typeface="Segoe UI" panose="020B0502040204020203" pitchFamily="34" charset="0"/>
                </a:rPr>
                <a:t>2</a:t>
              </a:r>
              <a:endParaRPr kumimoji="1" lang="ja-JP" altLang="en-US" sz="1000" b="1">
                <a:solidFill>
                  <a:schemeClr val="bg1"/>
                </a:solidFill>
                <a:latin typeface="Segoe UI" panose="020B0502040204020203" pitchFamily="34" charset="0"/>
                <a:cs typeface="Segoe UI" panose="020B0502040204020203" pitchFamily="34" charset="0"/>
              </a:endParaRPr>
            </a:p>
          </p:txBody>
        </p:sp>
      </p:grpSp>
      <p:sp>
        <p:nvSpPr>
          <p:cNvPr id="15" name="テキスト ボックス 14">
            <a:extLst>
              <a:ext uri="{FF2B5EF4-FFF2-40B4-BE49-F238E27FC236}">
                <a16:creationId xmlns:a16="http://schemas.microsoft.com/office/drawing/2014/main" id="{E004A13E-BBDA-E40B-0787-34D903731379}"/>
              </a:ext>
            </a:extLst>
          </p:cNvPr>
          <p:cNvSpPr txBox="1"/>
          <p:nvPr/>
        </p:nvSpPr>
        <p:spPr>
          <a:xfrm>
            <a:off x="9851504" y="906132"/>
            <a:ext cx="1750479" cy="161583"/>
          </a:xfrm>
          <a:prstGeom prst="rect">
            <a:avLst/>
          </a:prstGeom>
          <a:noFill/>
        </p:spPr>
        <p:txBody>
          <a:bodyPr wrap="none" lIns="0" tIns="0" rIns="0" bIns="0">
            <a:spAutoFit/>
          </a:bodyPr>
          <a:lstStyle/>
          <a:p>
            <a:pPr algn="r"/>
            <a:r>
              <a:rPr kumimoji="1" lang="en-US" altLang="ja-JP" sz="105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cs typeface="游ゴシック"/>
              </a:rPr>
              <a:t>※</a:t>
            </a:r>
            <a:r>
              <a:rPr kumimoji="1" lang="ja-JP" altLang="en-US" sz="105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cs typeface="游ゴシック"/>
              </a:rPr>
              <a:t>黄字部分がテスト販売特典</a:t>
            </a:r>
            <a:endParaRPr lang="ja-JP" altLang="en-US" sz="1050" dirty="0"/>
          </a:p>
        </p:txBody>
      </p:sp>
    </p:spTree>
    <p:extLst>
      <p:ext uri="{BB962C8B-B14F-4D97-AF65-F5344CB8AC3E}">
        <p14:creationId xmlns:p14="http://schemas.microsoft.com/office/powerpoint/2010/main" val="180201159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17BF9D0-D10D-88E0-5167-263733E4A5FE}"/>
              </a:ext>
            </a:extLst>
          </p:cNvPr>
          <p:cNvSpPr>
            <a:spLocks noGrp="1"/>
          </p:cNvSpPr>
          <p:nvPr>
            <p:ph type="body" sz="quarter" idx="10"/>
          </p:nvPr>
        </p:nvSpPr>
        <p:spPr/>
        <p:txBody>
          <a:bodyPr/>
          <a:lstStyle/>
          <a:p>
            <a:r>
              <a:rPr lang="ja-JP" altLang="en-US" dirty="0"/>
              <a:t>更新・変更履歴</a:t>
            </a:r>
            <a:endParaRPr kumimoji="1" lang="en-US" altLang="ja-JP" dirty="0"/>
          </a:p>
        </p:txBody>
      </p:sp>
      <p:sp>
        <p:nvSpPr>
          <p:cNvPr id="7" name="テキスト ボックス 6">
            <a:extLst>
              <a:ext uri="{FF2B5EF4-FFF2-40B4-BE49-F238E27FC236}">
                <a16:creationId xmlns:a16="http://schemas.microsoft.com/office/drawing/2014/main" id="{9E1785C3-57CE-2F4F-7AA4-2E210DD21AA4}"/>
              </a:ext>
            </a:extLst>
          </p:cNvPr>
          <p:cNvSpPr txBox="1"/>
          <p:nvPr/>
        </p:nvSpPr>
        <p:spPr>
          <a:xfrm>
            <a:off x="479425" y="1268413"/>
            <a:ext cx="10919564" cy="1304203"/>
          </a:xfrm>
          <a:prstGeom prst="rect">
            <a:avLst/>
          </a:prstGeom>
          <a:noFill/>
        </p:spPr>
        <p:txBody>
          <a:bodyPr wrap="square">
            <a:spAutoFit/>
          </a:bodyPr>
          <a:lstStyle/>
          <a:p>
            <a:pPr>
              <a:lnSpc>
                <a:spcPct val="150000"/>
              </a:lnSpc>
            </a:pPr>
            <a:r>
              <a:rPr kumimoji="1" lang="ja-JP" altLang="en-US" dirty="0">
                <a:solidFill>
                  <a:schemeClr val="tx1">
                    <a:lumMod val="65000"/>
                    <a:lumOff val="35000"/>
                  </a:schemeClr>
                </a:solidFill>
                <a:latin typeface="+mn-ea"/>
              </a:rPr>
              <a:t>■</a:t>
            </a:r>
            <a:r>
              <a:rPr kumimoji="1" lang="en-US" altLang="ja-JP" dirty="0">
                <a:solidFill>
                  <a:schemeClr val="tx1">
                    <a:lumMod val="65000"/>
                    <a:lumOff val="35000"/>
                  </a:schemeClr>
                </a:solidFill>
                <a:latin typeface="+mn-ea"/>
              </a:rPr>
              <a:t>2024/6/27</a:t>
            </a:r>
          </a:p>
          <a:p>
            <a:pPr>
              <a:lnSpc>
                <a:spcPct val="150000"/>
              </a:lnSpc>
            </a:pPr>
            <a:r>
              <a:rPr kumimoji="1" lang="ja-JP" altLang="en-US" dirty="0">
                <a:solidFill>
                  <a:schemeClr val="tx1">
                    <a:lumMod val="65000"/>
                    <a:lumOff val="35000"/>
                  </a:schemeClr>
                </a:solidFill>
                <a:latin typeface="+mn-ea"/>
              </a:rPr>
              <a:t>・トピックス</a:t>
            </a:r>
            <a:r>
              <a:rPr kumimoji="1" lang="en-US" altLang="ja-JP" dirty="0">
                <a:solidFill>
                  <a:schemeClr val="tx1">
                    <a:lumMod val="65000"/>
                    <a:lumOff val="35000"/>
                  </a:schemeClr>
                </a:solidFill>
                <a:latin typeface="+mn-ea"/>
              </a:rPr>
              <a:t>PR </a:t>
            </a:r>
            <a:r>
              <a:rPr kumimoji="1" lang="ja-JP" altLang="en-US" dirty="0">
                <a:solidFill>
                  <a:schemeClr val="tx1">
                    <a:lumMod val="65000"/>
                    <a:lumOff val="35000"/>
                  </a:schemeClr>
                </a:solidFill>
                <a:latin typeface="+mn-ea"/>
              </a:rPr>
              <a:t>参考情報 及び 新規広告主 特別価格</a:t>
            </a:r>
            <a:r>
              <a:rPr lang="ja-JP" altLang="en-US" dirty="0">
                <a:solidFill>
                  <a:schemeClr val="tx1">
                    <a:lumMod val="65000"/>
                    <a:lumOff val="35000"/>
                  </a:schemeClr>
                </a:solidFill>
                <a:latin typeface="+mn-ea"/>
              </a:rPr>
              <a:t>を追記しました。（</a:t>
            </a:r>
            <a:r>
              <a:rPr lang="en-US" altLang="ja-JP" dirty="0">
                <a:solidFill>
                  <a:schemeClr val="tx1">
                    <a:lumMod val="65000"/>
                    <a:lumOff val="35000"/>
                  </a:schemeClr>
                </a:solidFill>
                <a:latin typeface="+mn-ea"/>
              </a:rPr>
              <a:t>P25,26</a:t>
            </a:r>
            <a:r>
              <a:rPr lang="ja-JP" altLang="en-US" dirty="0">
                <a:solidFill>
                  <a:schemeClr val="tx1">
                    <a:lumMod val="65000"/>
                    <a:lumOff val="35000"/>
                  </a:schemeClr>
                </a:solidFill>
                <a:latin typeface="+mn-ea"/>
              </a:rPr>
              <a:t>）</a:t>
            </a:r>
            <a:endParaRPr lang="en-US" altLang="ja-JP" dirty="0">
              <a:solidFill>
                <a:schemeClr val="tx1">
                  <a:lumMod val="65000"/>
                  <a:lumOff val="35000"/>
                </a:schemeClr>
              </a:solidFill>
              <a:latin typeface="+mn-ea"/>
            </a:endParaRPr>
          </a:p>
          <a:p>
            <a:pPr>
              <a:lnSpc>
                <a:spcPct val="150000"/>
              </a:lnSpc>
            </a:pPr>
            <a:r>
              <a:rPr kumimoji="1" lang="ja-JP" altLang="en-US" dirty="0">
                <a:solidFill>
                  <a:schemeClr val="tx1">
                    <a:lumMod val="65000"/>
                    <a:lumOff val="35000"/>
                  </a:schemeClr>
                </a:solidFill>
                <a:latin typeface="+mn-ea"/>
              </a:rPr>
              <a:t>・パリ</a:t>
            </a:r>
            <a:r>
              <a:rPr kumimoji="1" lang="en-US" altLang="ja-JP" dirty="0">
                <a:solidFill>
                  <a:schemeClr val="tx1">
                    <a:lumMod val="65000"/>
                    <a:lumOff val="35000"/>
                  </a:schemeClr>
                </a:solidFill>
                <a:latin typeface="+mn-ea"/>
              </a:rPr>
              <a:t>2024</a:t>
            </a:r>
            <a:r>
              <a:rPr kumimoji="1" lang="ja-JP" altLang="en-US" dirty="0">
                <a:solidFill>
                  <a:schemeClr val="tx1">
                    <a:lumMod val="65000"/>
                    <a:lumOff val="35000"/>
                  </a:schemeClr>
                </a:solidFill>
                <a:latin typeface="+mn-ea"/>
              </a:rPr>
              <a:t>報道特集のヘッダーデザインを変更しています。</a:t>
            </a:r>
            <a:r>
              <a:rPr kumimoji="1" lang="en-US" altLang="ja-JP" dirty="0">
                <a:solidFill>
                  <a:schemeClr val="tx1">
                    <a:lumMod val="65000"/>
                    <a:lumOff val="35000"/>
                  </a:schemeClr>
                </a:solidFill>
                <a:latin typeface="+mn-ea"/>
              </a:rPr>
              <a:t>(P4.7.11)</a:t>
            </a:r>
          </a:p>
        </p:txBody>
      </p:sp>
    </p:spTree>
    <p:extLst>
      <p:ext uri="{BB962C8B-B14F-4D97-AF65-F5344CB8AC3E}">
        <p14:creationId xmlns:p14="http://schemas.microsoft.com/office/powerpoint/2010/main" val="248600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上の 2 つの角を丸める 14">
            <a:extLst>
              <a:ext uri="{FF2B5EF4-FFF2-40B4-BE49-F238E27FC236}">
                <a16:creationId xmlns:a16="http://schemas.microsoft.com/office/drawing/2014/main" id="{F7B7896C-B4AB-7C51-4686-CA70A2161696}"/>
              </a:ext>
            </a:extLst>
          </p:cNvPr>
          <p:cNvSpPr/>
          <p:nvPr/>
        </p:nvSpPr>
        <p:spPr>
          <a:xfrm>
            <a:off x="6267499" y="2218391"/>
            <a:ext cx="5472113" cy="4254538"/>
          </a:xfrm>
          <a:prstGeom prst="roundRect">
            <a:avLst>
              <a:gd name="adj" fmla="val 0"/>
            </a:avLst>
          </a:prstGeom>
          <a:solidFill>
            <a:srgbClr val="F3FAFF"/>
          </a:solidFill>
          <a:ln w="3175">
            <a:noFill/>
          </a:ln>
          <a:effectLst>
            <a:outerShdw blurRad="25400" dist="25400" dir="2700000" algn="tl"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cs typeface="+mn-cs"/>
            </a:endParaRPr>
          </a:p>
        </p:txBody>
      </p:sp>
      <p:sp>
        <p:nvSpPr>
          <p:cNvPr id="3" name="四角形: 上の 2 つの角を丸める 14">
            <a:extLst>
              <a:ext uri="{FF2B5EF4-FFF2-40B4-BE49-F238E27FC236}">
                <a16:creationId xmlns:a16="http://schemas.microsoft.com/office/drawing/2014/main" id="{11BE4D2E-5B56-3425-5B8C-2F6CF67AA643}"/>
              </a:ext>
            </a:extLst>
          </p:cNvPr>
          <p:cNvSpPr/>
          <p:nvPr/>
        </p:nvSpPr>
        <p:spPr>
          <a:xfrm>
            <a:off x="479425" y="2167436"/>
            <a:ext cx="5472113" cy="4254538"/>
          </a:xfrm>
          <a:prstGeom prst="roundRect">
            <a:avLst>
              <a:gd name="adj" fmla="val 0"/>
            </a:avLst>
          </a:prstGeom>
          <a:solidFill>
            <a:schemeClr val="bg1">
              <a:lumMod val="9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1080000" rIns="0" bIns="0" rtlCol="0" anchor="t"/>
          <a:lstStyle/>
          <a:p>
            <a:pPr marL="0" marR="0" lvl="0" indent="0" algn="ctr" defTabSz="914400" rtl="0" eaLnBrk="1" fontAlgn="auto" latinLnBrk="0" hangingPunct="1">
              <a:lnSpc>
                <a:spcPct val="130000"/>
              </a:lnSpc>
              <a:spcBef>
                <a:spcPts val="0"/>
              </a:spcBef>
              <a:spcAft>
                <a:spcPts val="0"/>
              </a:spcAft>
              <a:buClrTx/>
              <a:buSzTx/>
              <a:buFontTx/>
              <a:buNone/>
              <a:tabLst/>
              <a:defRPr/>
            </a:pPr>
            <a:endParaRPr kumimoji="1" lang="en-US" altLang="ja-JP" sz="2000" b="1" i="0" u="none" strike="noStrike" kern="1200" cap="none" spc="0" normalizeH="0" baseline="0" noProof="0" dirty="0">
              <a:ln>
                <a:noFill/>
              </a:ln>
              <a:solidFill>
                <a:schemeClr val="tx1">
                  <a:lumMod val="50000"/>
                  <a:lumOff val="50000"/>
                </a:schemeClr>
              </a:solidFill>
              <a:effectLst/>
              <a:uLnTx/>
              <a:uFillTx/>
              <a:latin typeface="メイリオ" panose="020B0604030504040204" pitchFamily="50" charset="-128"/>
              <a:ea typeface="メイリオ" panose="020B0604030504040204" pitchFamily="50" charset="-128"/>
              <a:cs typeface="+mn-cs"/>
            </a:endParaRPr>
          </a:p>
        </p:txBody>
      </p:sp>
      <p:sp>
        <p:nvSpPr>
          <p:cNvPr id="5" name="四角形: 上の 2 つの角を丸める 14">
            <a:extLst>
              <a:ext uri="{FF2B5EF4-FFF2-40B4-BE49-F238E27FC236}">
                <a16:creationId xmlns:a16="http://schemas.microsoft.com/office/drawing/2014/main" id="{3C0B9DC2-5633-1ED2-2940-0BFFFBB57021}"/>
              </a:ext>
            </a:extLst>
          </p:cNvPr>
          <p:cNvSpPr/>
          <p:nvPr/>
        </p:nvSpPr>
        <p:spPr>
          <a:xfrm>
            <a:off x="479425" y="2131150"/>
            <a:ext cx="5472113" cy="704478"/>
          </a:xfrm>
          <a:prstGeom prst="roundRect">
            <a:avLst>
              <a:gd name="adj" fmla="val 0"/>
            </a:avLst>
          </a:prstGeom>
          <a:solidFill>
            <a:schemeClr val="bg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pPr>
              <a:lnSpc>
                <a:spcPct val="120000"/>
              </a:lnSpc>
            </a:pPr>
            <a:endParaRPr kumimoji="1" lang="ja-JP" altLang="en-US" sz="1400" b="1" u="sng" dirty="0">
              <a:solidFill>
                <a:schemeClr val="bg1"/>
              </a:solidFill>
            </a:endParaRPr>
          </a:p>
        </p:txBody>
      </p:sp>
      <p:sp>
        <p:nvSpPr>
          <p:cNvPr id="6" name="テキスト プレースホルダー 1">
            <a:extLst>
              <a:ext uri="{FF2B5EF4-FFF2-40B4-BE49-F238E27FC236}">
                <a16:creationId xmlns:a16="http://schemas.microsoft.com/office/drawing/2014/main" id="{8486AEEE-2288-A403-BFC4-F1214C92C486}"/>
              </a:ext>
            </a:extLst>
          </p:cNvPr>
          <p:cNvSpPr>
            <a:spLocks noGrp="1"/>
          </p:cNvSpPr>
          <p:nvPr>
            <p:ph type="body" sz="quarter" idx="10"/>
          </p:nvPr>
        </p:nvSpPr>
        <p:spPr>
          <a:xfrm>
            <a:off x="479425" y="252000"/>
            <a:ext cx="8640911" cy="335028"/>
          </a:xfrm>
        </p:spPr>
        <p:txBody>
          <a:bodyPr/>
          <a:lstStyle/>
          <a:p>
            <a:r>
              <a:rPr lang="ja-JP" altLang="en-US" dirty="0"/>
              <a:t>五輪開催時のメディア活用傾向</a:t>
            </a:r>
            <a:endParaRPr kumimoji="1" lang="ja-JP" altLang="en-US" dirty="0"/>
          </a:p>
        </p:txBody>
      </p:sp>
      <p:sp>
        <p:nvSpPr>
          <p:cNvPr id="7" name="四角形: 上の 2 つの角を丸める 14">
            <a:extLst>
              <a:ext uri="{FF2B5EF4-FFF2-40B4-BE49-F238E27FC236}">
                <a16:creationId xmlns:a16="http://schemas.microsoft.com/office/drawing/2014/main" id="{243F6C8F-4186-7DBF-0790-CC73D34D3F31}"/>
              </a:ext>
            </a:extLst>
          </p:cNvPr>
          <p:cNvSpPr/>
          <p:nvPr/>
        </p:nvSpPr>
        <p:spPr>
          <a:xfrm>
            <a:off x="653143" y="2206171"/>
            <a:ext cx="5095395" cy="580767"/>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200" dirty="0">
                <a:solidFill>
                  <a:schemeClr val="accent1">
                    <a:lumMod val="25000"/>
                  </a:schemeClr>
                </a:solidFill>
              </a:rPr>
              <a:t>普段からスポーツに興味がある</a:t>
            </a:r>
            <a:endParaRPr lang="en-US" altLang="ja-JP" sz="1200" dirty="0">
              <a:solidFill>
                <a:schemeClr val="accent1">
                  <a:lumMod val="25000"/>
                </a:schemeClr>
              </a:solidFill>
            </a:endParaRPr>
          </a:p>
          <a:p>
            <a:pPr algn="ctr">
              <a:lnSpc>
                <a:spcPct val="120000"/>
              </a:lnSpc>
            </a:pPr>
            <a:r>
              <a:rPr lang="ja-JP" altLang="en-US" b="1" dirty="0">
                <a:solidFill>
                  <a:schemeClr val="accent1">
                    <a:lumMod val="25000"/>
                  </a:schemeClr>
                </a:solidFill>
              </a:rPr>
              <a:t>スポーツ</a:t>
            </a:r>
            <a:r>
              <a:rPr kumimoji="1" lang="ja-JP" altLang="en-US" b="1" dirty="0">
                <a:solidFill>
                  <a:schemeClr val="accent1">
                    <a:lumMod val="25000"/>
                  </a:schemeClr>
                </a:solidFill>
              </a:rPr>
              <a:t>コア関心層</a:t>
            </a:r>
          </a:p>
        </p:txBody>
      </p:sp>
      <p:sp>
        <p:nvSpPr>
          <p:cNvPr id="8" name="四角形: 上の 2 つの角を丸める 14">
            <a:extLst>
              <a:ext uri="{FF2B5EF4-FFF2-40B4-BE49-F238E27FC236}">
                <a16:creationId xmlns:a16="http://schemas.microsoft.com/office/drawing/2014/main" id="{D2559F5B-3291-BB4F-4F1C-8EFB4C7C2291}"/>
              </a:ext>
            </a:extLst>
          </p:cNvPr>
          <p:cNvSpPr/>
          <p:nvPr/>
        </p:nvSpPr>
        <p:spPr>
          <a:xfrm>
            <a:off x="6247179" y="2131150"/>
            <a:ext cx="5472113" cy="704478"/>
          </a:xfrm>
          <a:prstGeom prst="rect">
            <a:avLst/>
          </a:prstGeom>
          <a:solidFill>
            <a:srgbClr val="00206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80000" tIns="0" rIns="0" bIns="0" rtlCol="0" anchor="ctr"/>
          <a:lstStyle/>
          <a:p>
            <a:pPr>
              <a:lnSpc>
                <a:spcPct val="120000"/>
              </a:lnSpc>
            </a:pPr>
            <a:endParaRPr kumimoji="1" lang="ja-JP" altLang="en-US" sz="1400" b="1" u="sng" dirty="0">
              <a:solidFill>
                <a:schemeClr val="bg1"/>
              </a:solidFill>
            </a:endParaRPr>
          </a:p>
        </p:txBody>
      </p:sp>
      <p:sp>
        <p:nvSpPr>
          <p:cNvPr id="9" name="四角形: 上の 2 つの角を丸める 14">
            <a:extLst>
              <a:ext uri="{FF2B5EF4-FFF2-40B4-BE49-F238E27FC236}">
                <a16:creationId xmlns:a16="http://schemas.microsoft.com/office/drawing/2014/main" id="{284E79E1-7CD3-57A7-C679-09CE1B7A1D7B}"/>
              </a:ext>
            </a:extLst>
          </p:cNvPr>
          <p:cNvSpPr/>
          <p:nvPr/>
        </p:nvSpPr>
        <p:spPr>
          <a:xfrm>
            <a:off x="6734629" y="2191657"/>
            <a:ext cx="4622800" cy="58057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a:lnSpc>
                <a:spcPct val="120000"/>
              </a:lnSpc>
            </a:pPr>
            <a:r>
              <a:rPr lang="ja-JP" altLang="en-US" sz="1200" dirty="0">
                <a:solidFill>
                  <a:srgbClr val="002060"/>
                </a:solidFill>
              </a:rPr>
              <a:t>世の中ゴトに敏感な情報感度の高い</a:t>
            </a:r>
            <a:endParaRPr lang="en-US" altLang="ja-JP" sz="1200" dirty="0">
              <a:solidFill>
                <a:srgbClr val="002060"/>
              </a:solidFill>
            </a:endParaRPr>
          </a:p>
          <a:p>
            <a:pPr algn="ctr">
              <a:lnSpc>
                <a:spcPct val="120000"/>
              </a:lnSpc>
            </a:pPr>
            <a:r>
              <a:rPr lang="ja-JP" altLang="en-US" b="1" dirty="0">
                <a:solidFill>
                  <a:srgbClr val="002060"/>
                </a:solidFill>
              </a:rPr>
              <a:t>スポーツライト関心層</a:t>
            </a:r>
            <a:endParaRPr kumimoji="1" lang="ja-JP" altLang="en-US" b="1" dirty="0">
              <a:solidFill>
                <a:srgbClr val="002060"/>
              </a:solidFill>
            </a:endParaRPr>
          </a:p>
        </p:txBody>
      </p:sp>
      <p:sp>
        <p:nvSpPr>
          <p:cNvPr id="10" name="テキスト プレースホルダー 2">
            <a:extLst>
              <a:ext uri="{FF2B5EF4-FFF2-40B4-BE49-F238E27FC236}">
                <a16:creationId xmlns:a16="http://schemas.microsoft.com/office/drawing/2014/main" id="{6733A914-AA88-A72B-8965-1408F78C1CAF}"/>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30000"/>
              </a:lnSpc>
            </a:pP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スポーツ大会として最も注目度が高く話題性のある五輪においては、多くのユーザーが大会に関する情報を取得するが</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nSpc>
                <a:spcPct val="130000"/>
              </a:lnSpc>
            </a:pPr>
            <a:r>
              <a:rPr lang="ja-JP" altLang="en-US" sz="1600" b="1" dirty="0">
                <a:solidFill>
                  <a:schemeClr val="tx1">
                    <a:lumMod val="75000"/>
                    <a:lumOff val="25000"/>
                  </a:schemeClr>
                </a:solidFill>
                <a:latin typeface="メイリオ" panose="020B0604030504040204" pitchFamily="50" charset="-128"/>
                <a:ea typeface="メイリオ" panose="020B0604030504040204" pitchFamily="50" charset="-128"/>
              </a:rPr>
              <a:t>興味の深度によって情報取得に活用するメディアが異なる傾向があります。</a:t>
            </a:r>
            <a:endParaRPr lang="en-US" altLang="ja-JP" sz="16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5656625F-35DE-1837-AD15-5429EF2F9BE5}"/>
              </a:ext>
            </a:extLst>
          </p:cNvPr>
          <p:cNvSpPr txBox="1"/>
          <p:nvPr/>
        </p:nvSpPr>
        <p:spPr>
          <a:xfrm>
            <a:off x="753931" y="3258806"/>
            <a:ext cx="4702628" cy="79175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dirty="0">
                <a:solidFill>
                  <a:srgbClr val="545454"/>
                </a:solidFill>
                <a:latin typeface="メイリオ" panose="020B0604030504040204" pitchFamily="50" charset="-128"/>
                <a:ea typeface="メイリオ" panose="020B0604030504040204" pitchFamily="50" charset="-128"/>
              </a:rPr>
              <a:t>様々な競技の</a:t>
            </a:r>
            <a:r>
              <a:rPr kumimoji="1" lang="ja-JP" altLang="en-US" sz="1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試合速報や</a:t>
            </a:r>
            <a:endParaRPr kumimoji="1" lang="en-US" altLang="ja-JP" sz="1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dirty="0">
                <a:solidFill>
                  <a:srgbClr val="545454"/>
                </a:solidFill>
                <a:latin typeface="メイリオ" panose="020B0604030504040204" pitchFamily="50" charset="-128"/>
                <a:ea typeface="メイリオ" panose="020B0604030504040204" pitchFamily="50" charset="-128"/>
              </a:rPr>
              <a:t>日程・選手などの</a:t>
            </a:r>
            <a:r>
              <a:rPr kumimoji="1" lang="ja-JP" altLang="en-US" sz="18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詳細情報を積極的に取得</a:t>
            </a:r>
            <a:endParaRPr kumimoji="1" lang="en-US" altLang="ja-JP" sz="1800" b="1" i="0" u="sng"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31610BDC-FDF1-6822-C6F5-11DA75C86FBF}"/>
              </a:ext>
            </a:extLst>
          </p:cNvPr>
          <p:cNvSpPr txBox="1"/>
          <p:nvPr/>
        </p:nvSpPr>
        <p:spPr>
          <a:xfrm>
            <a:off x="1058729" y="4550579"/>
            <a:ext cx="4223657" cy="79175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スポーツナビ</a:t>
            </a:r>
            <a:r>
              <a:rPr lang="en-US" altLang="ja-JP" sz="1800" b="1" dirty="0">
                <a:solidFill>
                  <a:srgbClr val="C00000"/>
                </a:solidFill>
                <a:latin typeface="メイリオ" panose="020B0604030504040204" pitchFamily="50" charset="-128"/>
                <a:ea typeface="メイリオ" panose="020B0604030504040204" pitchFamily="50" charset="-128"/>
              </a:rPr>
              <a:t>2024</a:t>
            </a:r>
            <a:r>
              <a:rPr lang="ja-JP" altLang="en-US" sz="1800" b="1" dirty="0">
                <a:solidFill>
                  <a:srgbClr val="C00000"/>
                </a:solidFill>
                <a:latin typeface="メイリオ" panose="020B0604030504040204" pitchFamily="50" charset="-128"/>
                <a:ea typeface="メイリオ" panose="020B0604030504040204" pitchFamily="50" charset="-128"/>
              </a:rPr>
              <a:t>パリ</a:t>
            </a:r>
            <a:endParaRPr lang="en-US" altLang="ja-JP" sz="1800" b="1" dirty="0">
              <a:solidFill>
                <a:srgbClr val="C00000"/>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報道特集ページなど専門情報を確認</a:t>
            </a:r>
            <a:endParaRPr kumimoji="1" lang="en-US" altLang="ja-JP"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p:txBody>
      </p:sp>
      <p:sp>
        <p:nvSpPr>
          <p:cNvPr id="13" name="二等辺三角形 12">
            <a:extLst>
              <a:ext uri="{FF2B5EF4-FFF2-40B4-BE49-F238E27FC236}">
                <a16:creationId xmlns:a16="http://schemas.microsoft.com/office/drawing/2014/main" id="{A5799FFD-00EE-9686-9AF3-4BF8A352B366}"/>
              </a:ext>
            </a:extLst>
          </p:cNvPr>
          <p:cNvSpPr/>
          <p:nvPr/>
        </p:nvSpPr>
        <p:spPr>
          <a:xfrm rot="10800000">
            <a:off x="2787037" y="4147622"/>
            <a:ext cx="831818" cy="300391"/>
          </a:xfrm>
          <a:prstGeom prst="triangle">
            <a:avLst/>
          </a:prstGeom>
          <a:solidFill>
            <a:schemeClr val="tx2">
              <a:lumMod val="75000"/>
              <a:lumOff val="2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733CC8DF-8941-E566-4EFD-C474FB308AEA}"/>
              </a:ext>
            </a:extLst>
          </p:cNvPr>
          <p:cNvSpPr txBox="1"/>
          <p:nvPr/>
        </p:nvSpPr>
        <p:spPr>
          <a:xfrm>
            <a:off x="6633203" y="3273378"/>
            <a:ext cx="4702628" cy="791755"/>
          </a:xfrm>
          <a:prstGeom prst="rect">
            <a:avLst/>
          </a:prstGeom>
          <a:noFill/>
        </p:spPr>
        <p:txBody>
          <a:bodyPr wrap="square" rtlCol="0">
            <a:spAutoFit/>
          </a:bodyPr>
          <a:lstStyle/>
          <a:p>
            <a:pPr algn="ctr">
              <a:lnSpc>
                <a:spcPct val="130000"/>
              </a:lnSpc>
              <a:defRPr/>
            </a:pPr>
            <a:r>
              <a:rPr lang="ja-JP" altLang="en-US" dirty="0">
                <a:solidFill>
                  <a:srgbClr val="002060"/>
                </a:solidFill>
                <a:latin typeface="メイリオ" panose="020B0604030504040204" pitchFamily="50" charset="-128"/>
                <a:ea typeface="メイリオ" panose="020B0604030504040204" pitchFamily="50" charset="-128"/>
              </a:rPr>
              <a:t>注目度の高い試合の結果を確認したり</a:t>
            </a:r>
            <a:endParaRPr kumimoji="1" lang="en-US" altLang="ja-JP" sz="1800" dirty="0">
              <a:solidFill>
                <a:srgbClr val="002060"/>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b="1" u="sng" dirty="0">
                <a:solidFill>
                  <a:srgbClr val="002060"/>
                </a:solidFill>
                <a:latin typeface="メイリオ" panose="020B0604030504040204" pitchFamily="50" charset="-128"/>
                <a:ea typeface="メイリオ" panose="020B0604030504040204" pitchFamily="50" charset="-128"/>
              </a:rPr>
              <a:t>世の中ゴトとして情報</a:t>
            </a:r>
            <a:r>
              <a:rPr kumimoji="1" lang="ja-JP" altLang="en-US" sz="1800" b="1" i="0" u="sng" strike="noStrike" kern="1200" cap="none" spc="0" normalizeH="0" baseline="0" noProof="0" dirty="0">
                <a:ln>
                  <a:noFill/>
                </a:ln>
                <a:solidFill>
                  <a:srgbClr val="002060"/>
                </a:solidFill>
                <a:effectLst/>
                <a:uLnTx/>
                <a:uFillTx/>
                <a:latin typeface="メイリオ" panose="020B0604030504040204" pitchFamily="50" charset="-128"/>
                <a:ea typeface="メイリオ" panose="020B0604030504040204" pitchFamily="50" charset="-128"/>
                <a:cs typeface="+mn-cs"/>
              </a:rPr>
              <a:t>取得</a:t>
            </a:r>
            <a:endParaRPr kumimoji="1" lang="en-US" altLang="ja-JP" sz="1800" b="1" i="0" u="sng" strike="noStrike" kern="1200" cap="none" spc="0" normalizeH="0" baseline="0" noProof="0" dirty="0">
              <a:ln>
                <a:noFill/>
              </a:ln>
              <a:solidFill>
                <a:srgbClr val="002060"/>
              </a:solidFill>
              <a:effectLst/>
              <a:uLnTx/>
              <a:uFillTx/>
              <a:latin typeface="メイリオ" panose="020B0604030504040204" pitchFamily="50" charset="-128"/>
              <a:ea typeface="メイリオ" panose="020B0604030504040204" pitchFamily="50" charset="-128"/>
              <a:cs typeface="+mn-cs"/>
            </a:endParaRPr>
          </a:p>
        </p:txBody>
      </p:sp>
      <p:sp>
        <p:nvSpPr>
          <p:cNvPr id="15" name="テキスト ボックス 14">
            <a:extLst>
              <a:ext uri="{FF2B5EF4-FFF2-40B4-BE49-F238E27FC236}">
                <a16:creationId xmlns:a16="http://schemas.microsoft.com/office/drawing/2014/main" id="{D26C0DDE-F445-74CE-5F58-82670C630752}"/>
              </a:ext>
            </a:extLst>
          </p:cNvPr>
          <p:cNvSpPr txBox="1"/>
          <p:nvPr/>
        </p:nvSpPr>
        <p:spPr>
          <a:xfrm>
            <a:off x="6938001" y="4565151"/>
            <a:ext cx="4223657" cy="791755"/>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lang="en-US" altLang="ja-JP" sz="1800" b="1" dirty="0">
                <a:solidFill>
                  <a:srgbClr val="C9002C"/>
                </a:solidFill>
                <a:latin typeface="メイリオ" panose="020B0604030504040204" pitchFamily="50" charset="-128"/>
                <a:ea typeface="メイリオ" panose="020B0604030504040204" pitchFamily="50" charset="-128"/>
              </a:rPr>
              <a:t>Yahoo!</a:t>
            </a:r>
            <a:r>
              <a:rPr lang="ja-JP" altLang="en-US" sz="1800" b="1" dirty="0">
                <a:solidFill>
                  <a:srgbClr val="C9002C"/>
                </a:solidFill>
                <a:latin typeface="メイリオ" panose="020B0604030504040204" pitchFamily="50" charset="-128"/>
                <a:ea typeface="メイリオ" panose="020B0604030504040204" pitchFamily="50" charset="-128"/>
              </a:rPr>
              <a:t>トップや</a:t>
            </a:r>
            <a:r>
              <a:rPr lang="en-US" altLang="ja-JP" sz="1800" b="1" dirty="0">
                <a:solidFill>
                  <a:srgbClr val="C9002C"/>
                </a:solidFill>
                <a:latin typeface="メイリオ" panose="020B0604030504040204" pitchFamily="50" charset="-128"/>
                <a:ea typeface="メイリオ" panose="020B0604030504040204" pitchFamily="50" charset="-128"/>
              </a:rPr>
              <a:t>LINE NEWS</a:t>
            </a:r>
            <a:r>
              <a:rPr lang="ja-JP" altLang="en-US" sz="1800" b="1" dirty="0">
                <a:solidFill>
                  <a:srgbClr val="C9002C"/>
                </a:solidFill>
                <a:latin typeface="メイリオ" panose="020B0604030504040204" pitchFamily="50" charset="-128"/>
                <a:ea typeface="メイリオ" panose="020B0604030504040204" pitchFamily="50" charset="-128"/>
              </a:rPr>
              <a:t>の</a:t>
            </a:r>
            <a:endParaRPr lang="en-US" altLang="ja-JP" sz="1800" b="1" dirty="0">
              <a:solidFill>
                <a:srgbClr val="C9002C"/>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30000"/>
              </a:lnSpc>
              <a:spcBef>
                <a:spcPts val="0"/>
              </a:spcBef>
              <a:spcAft>
                <a:spcPts val="0"/>
              </a:spcAft>
              <a:buClrTx/>
              <a:buSzTx/>
              <a:buFontTx/>
              <a:buNone/>
              <a:tabLst/>
              <a:defRPr/>
            </a:pPr>
            <a:r>
              <a:rPr lang="ja-JP" altLang="en-US" sz="1800" b="1" dirty="0">
                <a:solidFill>
                  <a:srgbClr val="C9002C"/>
                </a:solidFill>
                <a:latin typeface="メイリオ" panose="020B0604030504040204" pitchFamily="50" charset="-128"/>
                <a:ea typeface="メイリオ" panose="020B0604030504040204" pitchFamily="50" charset="-128"/>
              </a:rPr>
              <a:t>注目トピックスを確認</a:t>
            </a:r>
            <a:endParaRPr kumimoji="1" lang="en-US" altLang="ja-JP"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p:txBody>
      </p:sp>
      <p:sp>
        <p:nvSpPr>
          <p:cNvPr id="16" name="二等辺三角形 15">
            <a:extLst>
              <a:ext uri="{FF2B5EF4-FFF2-40B4-BE49-F238E27FC236}">
                <a16:creationId xmlns:a16="http://schemas.microsoft.com/office/drawing/2014/main" id="{AAD9390C-1FFD-FD15-D1F1-A199DA4266BB}"/>
              </a:ext>
            </a:extLst>
          </p:cNvPr>
          <p:cNvSpPr/>
          <p:nvPr/>
        </p:nvSpPr>
        <p:spPr>
          <a:xfrm rot="10800000">
            <a:off x="8640304" y="4169943"/>
            <a:ext cx="903011" cy="285819"/>
          </a:xfrm>
          <a:prstGeom prst="triangle">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7" name="図 16" descr="挿絵 が含まれている画像&#10;&#10;自動的に生成された説明">
            <a:extLst>
              <a:ext uri="{FF2B5EF4-FFF2-40B4-BE49-F238E27FC236}">
                <a16:creationId xmlns:a16="http://schemas.microsoft.com/office/drawing/2014/main" id="{13CD818B-62DB-791E-864D-822C855134B1}"/>
              </a:ext>
            </a:extLst>
          </p:cNvPr>
          <p:cNvPicPr>
            <a:picLocks noChangeAspect="1"/>
          </p:cNvPicPr>
          <p:nvPr/>
        </p:nvPicPr>
        <p:blipFill>
          <a:blip r:embed="rId2"/>
          <a:stretch>
            <a:fillRect/>
          </a:stretch>
        </p:blipFill>
        <p:spPr>
          <a:xfrm>
            <a:off x="4932634" y="5027053"/>
            <a:ext cx="890265" cy="1376075"/>
          </a:xfrm>
          <a:prstGeom prst="rect">
            <a:avLst/>
          </a:prstGeom>
        </p:spPr>
      </p:pic>
      <p:pic>
        <p:nvPicPr>
          <p:cNvPr id="18" name="図 17" descr="抽象, 挿絵 が含まれている画像&#10;&#10;自動的に生成された説明">
            <a:extLst>
              <a:ext uri="{FF2B5EF4-FFF2-40B4-BE49-F238E27FC236}">
                <a16:creationId xmlns:a16="http://schemas.microsoft.com/office/drawing/2014/main" id="{AB13905C-15DB-35B1-1E50-21AA4DA687AA}"/>
              </a:ext>
            </a:extLst>
          </p:cNvPr>
          <p:cNvPicPr>
            <a:picLocks noChangeAspect="1"/>
          </p:cNvPicPr>
          <p:nvPr/>
        </p:nvPicPr>
        <p:blipFill>
          <a:blip r:embed="rId3"/>
          <a:stretch>
            <a:fillRect/>
          </a:stretch>
        </p:blipFill>
        <p:spPr>
          <a:xfrm>
            <a:off x="10062010" y="5168710"/>
            <a:ext cx="1700473" cy="1283296"/>
          </a:xfrm>
          <a:prstGeom prst="rect">
            <a:avLst/>
          </a:prstGeom>
        </p:spPr>
      </p:pic>
    </p:spTree>
    <p:extLst>
      <p:ext uri="{BB962C8B-B14F-4D97-AF65-F5344CB8AC3E}">
        <p14:creationId xmlns:p14="http://schemas.microsoft.com/office/powerpoint/2010/main" val="5847258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1563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01EC15BD-3DA2-F629-3799-E95DFFD885CA}"/>
              </a:ext>
            </a:extLst>
          </p:cNvPr>
          <p:cNvSpPr>
            <a:spLocks noGrp="1"/>
          </p:cNvSpPr>
          <p:nvPr>
            <p:ph type="body" sz="quarter" idx="18"/>
          </p:nvPr>
        </p:nvSpPr>
        <p:spPr/>
        <p:txBody>
          <a:bodyPr/>
          <a:lstStyle/>
          <a:p>
            <a:r>
              <a:rPr lang="en-US" altLang="ja-JP" dirty="0"/>
              <a:t>02</a:t>
            </a:r>
          </a:p>
          <a:p>
            <a:endParaRPr lang="en-US" altLang="ja-JP" dirty="0"/>
          </a:p>
          <a:p>
            <a:endParaRPr lang="ja-JP" altLang="en-US" dirty="0"/>
          </a:p>
        </p:txBody>
      </p:sp>
      <p:sp>
        <p:nvSpPr>
          <p:cNvPr id="4" name="テキスト プレースホルダー 3">
            <a:extLst>
              <a:ext uri="{FF2B5EF4-FFF2-40B4-BE49-F238E27FC236}">
                <a16:creationId xmlns:a16="http://schemas.microsoft.com/office/drawing/2014/main" id="{4956E079-8A24-AAF5-F393-7027BF63B62E}"/>
              </a:ext>
            </a:extLst>
          </p:cNvPr>
          <p:cNvSpPr>
            <a:spLocks noGrp="1"/>
          </p:cNvSpPr>
          <p:nvPr>
            <p:ph type="body" sz="quarter" idx="19"/>
          </p:nvPr>
        </p:nvSpPr>
        <p:spPr>
          <a:xfrm>
            <a:off x="685490" y="3909679"/>
            <a:ext cx="4851711" cy="1412875"/>
          </a:xfrm>
        </p:spPr>
        <p:txBody>
          <a:bodyPr/>
          <a:lstStyle/>
          <a:p>
            <a:pPr algn="ctr">
              <a:lnSpc>
                <a:spcPct val="150000"/>
              </a:lnSpc>
            </a:pPr>
            <a:r>
              <a:rPr kumimoji="1" lang="ja-JP" altLang="en-US" sz="2400" b="1" dirty="0">
                <a:solidFill>
                  <a:srgbClr val="002060"/>
                </a:solidFill>
              </a:rPr>
              <a:t>スポーツコア関心層向け</a:t>
            </a:r>
          </a:p>
          <a:p>
            <a:pPr algn="ctr">
              <a:lnSpc>
                <a:spcPct val="150000"/>
              </a:lnSpc>
            </a:pPr>
            <a:r>
              <a:rPr lang="ja-JP" altLang="en-US" sz="2400" b="1" dirty="0">
                <a:solidFill>
                  <a:srgbClr val="002060"/>
                </a:solidFill>
              </a:rPr>
              <a:t>推奨広告商品</a:t>
            </a:r>
            <a:endParaRPr kumimoji="1" lang="ja-JP" altLang="en-US" sz="2400" b="1" dirty="0">
              <a:solidFill>
                <a:srgbClr val="002060"/>
              </a:solidFill>
            </a:endParaRPr>
          </a:p>
        </p:txBody>
      </p:sp>
    </p:spTree>
    <p:extLst>
      <p:ext uri="{BB962C8B-B14F-4D97-AF65-F5344CB8AC3E}">
        <p14:creationId xmlns:p14="http://schemas.microsoft.com/office/powerpoint/2010/main" val="3975673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013AA78-C833-2FD8-CA37-9A0CA1BF17AD}"/>
              </a:ext>
            </a:extLst>
          </p:cNvPr>
          <p:cNvSpPr>
            <a:spLocks noGrp="1"/>
          </p:cNvSpPr>
          <p:nvPr>
            <p:ph type="body" sz="quarter" idx="10"/>
          </p:nvPr>
        </p:nvSpPr>
        <p:spPr>
          <a:xfrm>
            <a:off x="479425" y="252000"/>
            <a:ext cx="8640911" cy="335028"/>
          </a:xfrm>
        </p:spPr>
        <p:txBody>
          <a:bodyPr/>
          <a:lstStyle/>
          <a:p>
            <a:r>
              <a:rPr lang="ja-JP" altLang="en-US" dirty="0"/>
              <a:t>スポーツコア関心層向け</a:t>
            </a:r>
            <a:r>
              <a:rPr kumimoji="1" lang="ja-JP" altLang="en-US" dirty="0"/>
              <a:t>広告商品活用</a:t>
            </a:r>
          </a:p>
        </p:txBody>
      </p:sp>
      <p:sp>
        <p:nvSpPr>
          <p:cNvPr id="3" name="テキスト プレースホルダー 2">
            <a:extLst>
              <a:ext uri="{FF2B5EF4-FFF2-40B4-BE49-F238E27FC236}">
                <a16:creationId xmlns:a16="http://schemas.microsoft.com/office/drawing/2014/main" id="{13628C95-4C80-69F6-348F-1789CBC19471}"/>
              </a:ext>
            </a:extLst>
          </p:cNvPr>
          <p:cNvSpPr txBox="1">
            <a:spLocks/>
          </p:cNvSpPr>
          <p:nvPr/>
        </p:nvSpPr>
        <p:spPr>
          <a:xfrm>
            <a:off x="587374" y="1098189"/>
            <a:ext cx="11014609" cy="792088"/>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五輪に関連する情報を網羅的に展開する報道特集には、スポーツ</a:t>
            </a:r>
            <a:r>
              <a:rPr lang="ja-JP" altLang="en-US" sz="1600" b="1" dirty="0">
                <a:solidFill>
                  <a:schemeClr val="tx1">
                    <a:lumMod val="75000"/>
                    <a:lumOff val="25000"/>
                  </a:schemeClr>
                </a:solidFill>
              </a:rPr>
              <a:t>関心度の高いユーザーが訪問する傾向があり</a:t>
            </a:r>
            <a:endParaRPr lang="en-US" altLang="ja-JP" sz="1600" b="1" dirty="0">
              <a:solidFill>
                <a:schemeClr val="tx1">
                  <a:lumMod val="75000"/>
                  <a:lumOff val="25000"/>
                </a:schemeClr>
              </a:solidFill>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五輪の世界観とマッチしたプロモーションをした際に</a:t>
            </a:r>
            <a:r>
              <a:rPr lang="ja-JP" altLang="en-US" sz="1600" b="1" dirty="0">
                <a:solidFill>
                  <a:schemeClr val="tx1">
                    <a:lumMod val="75000"/>
                    <a:lumOff val="25000"/>
                  </a:schemeClr>
                </a:solidFill>
              </a:rPr>
              <a:t>特に</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高いブランディング効果を発揮</a:t>
            </a:r>
            <a:r>
              <a:rPr lang="ja-JP" altLang="en-US" sz="1600" b="1" dirty="0">
                <a:solidFill>
                  <a:schemeClr val="tx1">
                    <a:lumMod val="75000"/>
                    <a:lumOff val="25000"/>
                  </a:schemeClr>
                </a:solidFill>
              </a:rPr>
              <a:t>します。</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5" name="四角形: 角を丸くする 4">
            <a:extLst>
              <a:ext uri="{FF2B5EF4-FFF2-40B4-BE49-F238E27FC236}">
                <a16:creationId xmlns:a16="http://schemas.microsoft.com/office/drawing/2014/main" id="{A943B195-35F0-4ECD-7522-8DA5DCDD4C85}"/>
              </a:ext>
            </a:extLst>
          </p:cNvPr>
          <p:cNvSpPr/>
          <p:nvPr/>
        </p:nvSpPr>
        <p:spPr>
          <a:xfrm>
            <a:off x="609603" y="4719134"/>
            <a:ext cx="5213019" cy="1188180"/>
          </a:xfrm>
          <a:prstGeom prst="roundRect">
            <a:avLst>
              <a:gd name="adj" fmla="val 6127"/>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tx1">
                    <a:lumMod val="75000"/>
                    <a:lumOff val="25000"/>
                  </a:schemeClr>
                </a:solidFill>
              </a:rPr>
              <a:t>プロモーションと掲載面の世界観をマッチさせ</a:t>
            </a:r>
          </a:p>
          <a:p>
            <a:pPr algn="ctr"/>
            <a:r>
              <a:rPr lang="ja-JP" altLang="en-US" sz="1600" b="1" dirty="0">
                <a:solidFill>
                  <a:schemeClr val="tx1">
                    <a:lumMod val="75000"/>
                    <a:lumOff val="25000"/>
                  </a:schemeClr>
                </a:solidFill>
              </a:rPr>
              <a:t>スポーツコア関心層とエンゲージメントを深めたい</a:t>
            </a:r>
            <a:endParaRPr kumimoji="1" lang="en-US" altLang="ja-JP" sz="1600" b="1" dirty="0">
              <a:solidFill>
                <a:schemeClr val="tx1">
                  <a:lumMod val="75000"/>
                  <a:lumOff val="25000"/>
                </a:schemeClr>
              </a:solidFill>
            </a:endParaRPr>
          </a:p>
        </p:txBody>
      </p:sp>
      <p:sp>
        <p:nvSpPr>
          <p:cNvPr id="6" name="四角形: 角を丸くする 5">
            <a:extLst>
              <a:ext uri="{FF2B5EF4-FFF2-40B4-BE49-F238E27FC236}">
                <a16:creationId xmlns:a16="http://schemas.microsoft.com/office/drawing/2014/main" id="{C9803534-CEED-52A4-817F-0926AFB5D03A}"/>
              </a:ext>
            </a:extLst>
          </p:cNvPr>
          <p:cNvSpPr/>
          <p:nvPr/>
        </p:nvSpPr>
        <p:spPr>
          <a:xfrm>
            <a:off x="587832" y="2953657"/>
            <a:ext cx="5159825" cy="1219200"/>
          </a:xfrm>
          <a:prstGeom prst="roundRect">
            <a:avLst>
              <a:gd name="adj" fmla="val 580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a:solidFill>
                  <a:schemeClr val="tx1">
                    <a:lumMod val="75000"/>
                    <a:lumOff val="25000"/>
                  </a:schemeClr>
                </a:solidFill>
              </a:rPr>
              <a:t>大会期間中常に関心度が高い</a:t>
            </a:r>
            <a:endParaRPr kumimoji="1" lang="en-US" altLang="ja-JP" sz="1600" dirty="0">
              <a:solidFill>
                <a:schemeClr val="tx1">
                  <a:lumMod val="75000"/>
                  <a:lumOff val="25000"/>
                </a:schemeClr>
              </a:solidFill>
            </a:endParaRPr>
          </a:p>
          <a:p>
            <a:pPr algn="ctr"/>
            <a:r>
              <a:rPr lang="ja-JP" altLang="en-US" sz="1600" b="1" dirty="0">
                <a:solidFill>
                  <a:schemeClr val="tx1">
                    <a:lumMod val="75000"/>
                    <a:lumOff val="25000"/>
                  </a:schemeClr>
                </a:solidFill>
              </a:rPr>
              <a:t>ユーザーの高まるモーメントを定常的に捉えたい</a:t>
            </a:r>
            <a:endParaRPr kumimoji="1" lang="en-US" altLang="ja-JP" sz="1600" b="1" dirty="0">
              <a:solidFill>
                <a:schemeClr val="tx1">
                  <a:lumMod val="75000"/>
                  <a:lumOff val="25000"/>
                </a:schemeClr>
              </a:solidFill>
            </a:endParaRPr>
          </a:p>
        </p:txBody>
      </p:sp>
      <p:grpSp>
        <p:nvGrpSpPr>
          <p:cNvPr id="7" name="グループ化 6">
            <a:extLst>
              <a:ext uri="{FF2B5EF4-FFF2-40B4-BE49-F238E27FC236}">
                <a16:creationId xmlns:a16="http://schemas.microsoft.com/office/drawing/2014/main" id="{9B9DA786-4CC7-DDF6-BD03-C29BB589CEBA}"/>
              </a:ext>
            </a:extLst>
          </p:cNvPr>
          <p:cNvGrpSpPr/>
          <p:nvPr/>
        </p:nvGrpSpPr>
        <p:grpSpPr>
          <a:xfrm>
            <a:off x="2917373" y="4223657"/>
            <a:ext cx="417954" cy="399142"/>
            <a:chOff x="2939143" y="3780971"/>
            <a:chExt cx="660400" cy="616857"/>
          </a:xfrm>
        </p:grpSpPr>
        <p:cxnSp>
          <p:nvCxnSpPr>
            <p:cNvPr id="8" name="直線コネクタ 7">
              <a:extLst>
                <a:ext uri="{FF2B5EF4-FFF2-40B4-BE49-F238E27FC236}">
                  <a16:creationId xmlns:a16="http://schemas.microsoft.com/office/drawing/2014/main" id="{1E517FEA-7632-7B38-478E-9A0AD7879B60}"/>
                </a:ext>
              </a:extLst>
            </p:cNvPr>
            <p:cNvCxnSpPr>
              <a:cxnSpLocks/>
            </p:cNvCxnSpPr>
            <p:nvPr/>
          </p:nvCxnSpPr>
          <p:spPr>
            <a:xfrm>
              <a:off x="2939143" y="4071917"/>
              <a:ext cx="66040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76C95DF8-710E-A07F-2F2A-A8F8178F513F}"/>
                </a:ext>
              </a:extLst>
            </p:cNvPr>
            <p:cNvCxnSpPr>
              <a:cxnSpLocks/>
            </p:cNvCxnSpPr>
            <p:nvPr/>
          </p:nvCxnSpPr>
          <p:spPr>
            <a:xfrm>
              <a:off x="3287486" y="3780971"/>
              <a:ext cx="0" cy="616857"/>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0" name="二等辺三角形 9">
            <a:extLst>
              <a:ext uri="{FF2B5EF4-FFF2-40B4-BE49-F238E27FC236}">
                <a16:creationId xmlns:a16="http://schemas.microsoft.com/office/drawing/2014/main" id="{A2ABB7CF-43A0-4DDD-E085-BB8168FC7799}"/>
              </a:ext>
            </a:extLst>
          </p:cNvPr>
          <p:cNvSpPr/>
          <p:nvPr/>
        </p:nvSpPr>
        <p:spPr>
          <a:xfrm rot="5400000">
            <a:off x="5550853" y="4371138"/>
            <a:ext cx="1248228" cy="319314"/>
          </a:xfrm>
          <a:prstGeom prst="triangle">
            <a:avLst/>
          </a:prstGeom>
          <a:solidFill>
            <a:schemeClr val="accent5">
              <a:lumMod val="7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ボックス 10">
            <a:extLst>
              <a:ext uri="{FF2B5EF4-FFF2-40B4-BE49-F238E27FC236}">
                <a16:creationId xmlns:a16="http://schemas.microsoft.com/office/drawing/2014/main" id="{C512BFB4-B267-B271-106F-C9361488E563}"/>
              </a:ext>
            </a:extLst>
          </p:cNvPr>
          <p:cNvSpPr txBox="1"/>
          <p:nvPr/>
        </p:nvSpPr>
        <p:spPr>
          <a:xfrm>
            <a:off x="6393827" y="2315410"/>
            <a:ext cx="5445247" cy="1075679"/>
          </a:xfrm>
          <a:prstGeom prst="rect">
            <a:avLst/>
          </a:prstGeom>
          <a:noFill/>
        </p:spPr>
        <p:txBody>
          <a:bodyPr wrap="square" rtlCol="0">
            <a:spAutoFit/>
          </a:bodyPr>
          <a:lstStyle/>
          <a:p>
            <a:pPr algn="ctr">
              <a:lnSpc>
                <a:spcPct val="120000"/>
              </a:lnSpc>
            </a:pPr>
            <a:r>
              <a:rPr lang="ja-JP" altLang="en-US" b="1" dirty="0">
                <a:solidFill>
                  <a:srgbClr val="002060"/>
                </a:solidFill>
              </a:rPr>
              <a:t>五輪関連情報メディアで</a:t>
            </a:r>
            <a:endParaRPr lang="en-US" altLang="ja-JP" b="1" dirty="0">
              <a:solidFill>
                <a:srgbClr val="002060"/>
              </a:solidFill>
            </a:endParaRPr>
          </a:p>
          <a:p>
            <a:pPr algn="ctr">
              <a:lnSpc>
                <a:spcPct val="120000"/>
              </a:lnSpc>
            </a:pPr>
            <a:r>
              <a:rPr lang="ja-JP" altLang="en-US" b="1" dirty="0">
                <a:solidFill>
                  <a:srgbClr val="002060"/>
                </a:solidFill>
              </a:rPr>
              <a:t>コンテンツとユーザーのエンゲージメントを深め</a:t>
            </a:r>
            <a:endParaRPr lang="en-US" altLang="ja-JP" b="1" dirty="0">
              <a:solidFill>
                <a:srgbClr val="002060"/>
              </a:solidFill>
            </a:endParaRPr>
          </a:p>
          <a:p>
            <a:pPr algn="ctr">
              <a:lnSpc>
                <a:spcPct val="120000"/>
              </a:lnSpc>
            </a:pPr>
            <a:r>
              <a:rPr lang="ja-JP" altLang="en-US" b="1" dirty="0">
                <a:solidFill>
                  <a:srgbClr val="002060"/>
                </a:solidFill>
              </a:rPr>
              <a:t>高いブランディング効果を狙える</a:t>
            </a:r>
            <a:r>
              <a:rPr lang="en-US" altLang="ja-JP" b="1" dirty="0">
                <a:solidFill>
                  <a:srgbClr val="002060"/>
                </a:solidFill>
              </a:rPr>
              <a:t>Y</a:t>
            </a:r>
            <a:r>
              <a:rPr lang="ja-JP" altLang="en-US" b="1" dirty="0">
                <a:solidFill>
                  <a:srgbClr val="002060"/>
                </a:solidFill>
              </a:rPr>
              <a:t>広告商品の活用</a:t>
            </a:r>
            <a:endParaRPr kumimoji="1" lang="ja-JP" altLang="en-US" b="1" dirty="0">
              <a:solidFill>
                <a:srgbClr val="002060"/>
              </a:solidFill>
            </a:endParaRPr>
          </a:p>
        </p:txBody>
      </p:sp>
      <p:sp>
        <p:nvSpPr>
          <p:cNvPr id="12" name="角丸四角形 7">
            <a:extLst>
              <a:ext uri="{FF2B5EF4-FFF2-40B4-BE49-F238E27FC236}">
                <a16:creationId xmlns:a16="http://schemas.microsoft.com/office/drawing/2014/main" id="{F89E7DD5-88D1-499C-0D76-BA79A47F4050}"/>
              </a:ext>
            </a:extLst>
          </p:cNvPr>
          <p:cNvSpPr/>
          <p:nvPr/>
        </p:nvSpPr>
        <p:spPr>
          <a:xfrm>
            <a:off x="7722140" y="5775158"/>
            <a:ext cx="3016903" cy="582682"/>
          </a:xfrm>
          <a:prstGeom prst="roundRect">
            <a:avLst>
              <a:gd name="adj" fmla="val 50000"/>
            </a:avLst>
          </a:prstGeom>
          <a:solidFill>
            <a:schemeClr val="bg1"/>
          </a:solid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lIns="0" tIns="72000" rIns="0" bIns="45720" rtlCol="0" anchor="ctr"/>
          <a:lstStyle/>
          <a:p>
            <a:pPr algn="ctr">
              <a:buClr>
                <a:srgbClr val="000000"/>
              </a:buClr>
              <a:defRPr/>
            </a:pPr>
            <a:r>
              <a:rPr kumimoji="1" lang="en-US" altLang="ja-JP" sz="1100" i="0" u="none" strike="noStrike" kern="0" cap="none" spc="0" normalizeH="0" baseline="0" noProof="0" dirty="0" err="1">
                <a:ln>
                  <a:noFill/>
                </a:ln>
                <a:solidFill>
                  <a:srgbClr val="C00000"/>
                </a:solidFill>
                <a:effectLst/>
                <a:uLnTx/>
                <a:uFillTx/>
                <a:latin typeface="メイリオ"/>
                <a:ea typeface="メイリオ"/>
                <a:cs typeface="Arial"/>
                <a:sym typeface="Arial"/>
              </a:rPr>
              <a:t>Yahoo!JAPAN</a:t>
            </a:r>
            <a:endParaRPr kumimoji="1" lang="en-US" altLang="ja-JP" sz="1100" i="0" u="none" strike="noStrike" kern="0" cap="none" spc="0" normalizeH="0" baseline="0" noProof="0" dirty="0">
              <a:ln>
                <a:noFill/>
              </a:ln>
              <a:solidFill>
                <a:srgbClr val="C00000"/>
              </a:solidFill>
              <a:effectLst/>
              <a:uLnTx/>
              <a:uFillTx/>
              <a:latin typeface="メイリオ"/>
              <a:ea typeface="メイリオ"/>
              <a:cs typeface="Arial"/>
              <a:sym typeface="Arial"/>
            </a:endParaRPr>
          </a:p>
          <a:p>
            <a:pPr algn="ctr">
              <a:buClr>
                <a:srgbClr val="000000"/>
              </a:buClr>
              <a:defRPr/>
            </a:pPr>
            <a:r>
              <a:rPr kumimoji="1" lang="ja-JP" altLang="en-US" sz="1100" i="0" u="none" strike="noStrike" kern="0" cap="none" spc="0" normalizeH="0" baseline="0" noProof="0" dirty="0">
                <a:ln>
                  <a:noFill/>
                </a:ln>
                <a:solidFill>
                  <a:srgbClr val="C00000"/>
                </a:solidFill>
                <a:effectLst/>
                <a:uLnTx/>
                <a:uFillTx/>
                <a:latin typeface="メイリオ"/>
                <a:ea typeface="メイリオ"/>
                <a:cs typeface="Arial"/>
                <a:sym typeface="Arial"/>
              </a:rPr>
              <a:t>パリ</a:t>
            </a:r>
            <a:r>
              <a:rPr lang="en-US" altLang="ja-JP" sz="1100" kern="0" dirty="0">
                <a:solidFill>
                  <a:srgbClr val="C00000"/>
                </a:solidFill>
                <a:latin typeface="メイリオ"/>
                <a:ea typeface="メイリオ"/>
                <a:cs typeface="Arial"/>
                <a:sym typeface="Arial"/>
              </a:rPr>
              <a:t>2024</a:t>
            </a:r>
            <a:r>
              <a:rPr kumimoji="1" lang="ja-JP" altLang="en-US" sz="1100" i="0" u="none" strike="noStrike" kern="0" cap="none" spc="0" normalizeH="0" baseline="0" noProof="0" dirty="0">
                <a:ln>
                  <a:noFill/>
                </a:ln>
                <a:solidFill>
                  <a:srgbClr val="C00000"/>
                </a:solidFill>
                <a:effectLst/>
                <a:uLnTx/>
                <a:uFillTx/>
                <a:latin typeface="メイリオ"/>
                <a:ea typeface="メイリオ"/>
                <a:cs typeface="Arial"/>
                <a:sym typeface="Arial"/>
              </a:rPr>
              <a:t>報道特集</a:t>
            </a:r>
            <a:endParaRPr kumimoji="1" lang="en-US" altLang="ja-JP" sz="1100" i="0" u="none" strike="noStrike" kern="0" cap="none" spc="0" normalizeH="0" baseline="0" noProof="0" dirty="0">
              <a:ln>
                <a:noFill/>
              </a:ln>
              <a:solidFill>
                <a:srgbClr val="C00000"/>
              </a:solidFill>
              <a:effectLst/>
              <a:uLnTx/>
              <a:uFillTx/>
              <a:latin typeface="メイリオ"/>
              <a:ea typeface="メイリオ"/>
              <a:cs typeface="Arial"/>
              <a:sym typeface="Arial"/>
            </a:endParaRPr>
          </a:p>
        </p:txBody>
      </p:sp>
      <p:sp>
        <p:nvSpPr>
          <p:cNvPr id="13" name="テキスト ボックス 12">
            <a:extLst>
              <a:ext uri="{FF2B5EF4-FFF2-40B4-BE49-F238E27FC236}">
                <a16:creationId xmlns:a16="http://schemas.microsoft.com/office/drawing/2014/main" id="{2B118163-E062-13EA-3285-21DD3E296FDC}"/>
              </a:ext>
            </a:extLst>
          </p:cNvPr>
          <p:cNvSpPr txBox="1"/>
          <p:nvPr/>
        </p:nvSpPr>
        <p:spPr>
          <a:xfrm>
            <a:off x="604434" y="2438401"/>
            <a:ext cx="5157639" cy="341828"/>
          </a:xfrm>
          <a:prstGeom prst="roundRect">
            <a:avLst>
              <a:gd name="adj" fmla="val 2185"/>
            </a:avLst>
          </a:prstGeom>
          <a:solidFill>
            <a:schemeClr val="tx1">
              <a:lumMod val="65000"/>
              <a:lumOff val="35000"/>
            </a:schemeClr>
          </a:solidFill>
        </p:spPr>
        <p:txBody>
          <a:bodyPr wrap="square" rtlCol="0">
            <a:spAutoFit/>
          </a:bodyPr>
          <a:lstStyle/>
          <a:p>
            <a:pPr algn="ctr"/>
            <a:r>
              <a:rPr kumimoji="1" lang="ja-JP" altLang="en-US" sz="1600" b="1" dirty="0">
                <a:solidFill>
                  <a:schemeClr val="bg1"/>
                </a:solidFill>
              </a:rPr>
              <a:t>プロモーション目的</a:t>
            </a:r>
          </a:p>
        </p:txBody>
      </p:sp>
      <mc:AlternateContent xmlns:mc="http://schemas.openxmlformats.org/markup-compatibility/2006" xmlns:p14="http://schemas.microsoft.com/office/powerpoint/2010/main">
        <mc:Choice Requires="p14">
          <p:contentPart p14:bwMode="auto" r:id="rId2">
            <p14:nvContentPartPr>
              <p14:cNvPr id="14" name="インク 13">
                <a:extLst>
                  <a:ext uri="{FF2B5EF4-FFF2-40B4-BE49-F238E27FC236}">
                    <a16:creationId xmlns:a16="http://schemas.microsoft.com/office/drawing/2014/main" id="{6F6EBDFA-3E76-4F2F-09B0-41D89002873F}"/>
                  </a:ext>
                </a:extLst>
              </p14:cNvPr>
              <p14:cNvContentPartPr/>
              <p14:nvPr/>
            </p14:nvContentPartPr>
            <p14:xfrm>
              <a:off x="1045860" y="5561091"/>
              <a:ext cx="4238984" cy="360"/>
            </p14:xfrm>
          </p:contentPart>
        </mc:Choice>
        <mc:Fallback xmlns="">
          <p:pic>
            <p:nvPicPr>
              <p:cNvPr id="14" name="インク 13">
                <a:extLst>
                  <a:ext uri="{FF2B5EF4-FFF2-40B4-BE49-F238E27FC236}">
                    <a16:creationId xmlns:a16="http://schemas.microsoft.com/office/drawing/2014/main" id="{6F6EBDFA-3E76-4F2F-09B0-41D89002873F}"/>
                  </a:ext>
                </a:extLst>
              </p:cNvPr>
              <p:cNvPicPr/>
              <p:nvPr/>
            </p:nvPicPr>
            <p:blipFill>
              <a:blip r:embed="rId3"/>
              <a:stretch>
                <a:fillRect/>
              </a:stretch>
            </p:blipFill>
            <p:spPr>
              <a:xfrm>
                <a:off x="1009860" y="5525091"/>
                <a:ext cx="4310624" cy="72000"/>
              </a:xfrm>
              <a:prstGeom prst="rect">
                <a:avLst/>
              </a:prstGeom>
            </p:spPr>
          </p:pic>
        </mc:Fallback>
      </mc:AlternateContent>
      <p:sp>
        <p:nvSpPr>
          <p:cNvPr id="16" name="直線コネクタ 15">
            <a:extLst>
              <a:ext uri="{FF2B5EF4-FFF2-40B4-BE49-F238E27FC236}">
                <a16:creationId xmlns:a16="http://schemas.microsoft.com/office/drawing/2014/main" id="{AA05079A-9758-FD08-7A31-6B917D21DE6A}"/>
              </a:ext>
            </a:extLst>
          </p:cNvPr>
          <p:cNvSpPr/>
          <p:nvPr/>
        </p:nvSpPr>
        <p:spPr>
          <a:xfrm>
            <a:off x="980999" y="3814920"/>
            <a:ext cx="4212973" cy="0"/>
          </a:xfrm>
          <a:prstGeom prst="line">
            <a:avLst/>
          </a:prstGeom>
          <a:solidFill>
            <a:srgbClr val="FFC114">
              <a:alpha val="5000"/>
            </a:srgbClr>
          </a:solidFill>
          <a:ln w="72000">
            <a:solidFill>
              <a:srgbClr val="FFDDDD"/>
            </a:solidFill>
          </a:ln>
        </p:spPr>
        <p:style>
          <a:lnRef idx="1">
            <a:schemeClr val="accent1"/>
          </a:lnRef>
          <a:fillRef idx="0">
            <a:schemeClr val="accent1"/>
          </a:fillRef>
          <a:effectRef idx="0">
            <a:schemeClr val="accent1"/>
          </a:effectRef>
          <a:fontRef idx="minor">
            <a:schemeClr val="tx1"/>
          </a:fontRef>
        </p:style>
        <p:txBody>
          <a:bodyPr wrap="square" rtlCol="0" anchor="ctr" anchorCtr="1">
            <a:spAutoFit/>
          </a:bodyPr>
          <a:lstStyle/>
          <a:p>
            <a:pPr algn="l">
              <a:defRPr kumimoji="1" smtClean="0"/>
            </a:pPr>
            <a:endParaRPr kumimoji="1" lang="en-US">
              <a:solidFill>
                <a:srgbClr val="FFC114"/>
              </a:solidFill>
            </a:endParaRPr>
          </a:p>
        </p:txBody>
      </p:sp>
      <p:pic>
        <p:nvPicPr>
          <p:cNvPr id="4" name="図 3">
            <a:extLst>
              <a:ext uri="{FF2B5EF4-FFF2-40B4-BE49-F238E27FC236}">
                <a16:creationId xmlns:a16="http://schemas.microsoft.com/office/drawing/2014/main" id="{FA4F9E6E-51A2-82C8-0DCA-D46778725431}"/>
              </a:ext>
            </a:extLst>
          </p:cNvPr>
          <p:cNvPicPr>
            <a:picLocks noChangeAspect="1"/>
          </p:cNvPicPr>
          <p:nvPr/>
        </p:nvPicPr>
        <p:blipFill>
          <a:blip r:embed="rId4"/>
          <a:stretch>
            <a:fillRect/>
          </a:stretch>
        </p:blipFill>
        <p:spPr>
          <a:xfrm>
            <a:off x="7605433" y="3606800"/>
            <a:ext cx="949406" cy="2014662"/>
          </a:xfrm>
          <a:prstGeom prst="rect">
            <a:avLst/>
          </a:prstGeom>
          <a:ln>
            <a:solidFill>
              <a:schemeClr val="bg1">
                <a:lumMod val="85000"/>
              </a:schemeClr>
            </a:solidFill>
          </a:ln>
        </p:spPr>
      </p:pic>
      <p:pic>
        <p:nvPicPr>
          <p:cNvPr id="15" name="図 14">
            <a:extLst>
              <a:ext uri="{FF2B5EF4-FFF2-40B4-BE49-F238E27FC236}">
                <a16:creationId xmlns:a16="http://schemas.microsoft.com/office/drawing/2014/main" id="{D763B126-7AE5-3192-2656-FA5DE7CD6098}"/>
              </a:ext>
            </a:extLst>
          </p:cNvPr>
          <p:cNvPicPr>
            <a:picLocks noChangeAspect="1"/>
          </p:cNvPicPr>
          <p:nvPr/>
        </p:nvPicPr>
        <p:blipFill>
          <a:blip r:embed="rId5"/>
          <a:stretch>
            <a:fillRect/>
          </a:stretch>
        </p:blipFill>
        <p:spPr>
          <a:xfrm>
            <a:off x="8716798" y="3594099"/>
            <a:ext cx="2640934" cy="1631075"/>
          </a:xfrm>
          <a:prstGeom prst="rect">
            <a:avLst/>
          </a:prstGeom>
          <a:ln>
            <a:solidFill>
              <a:schemeClr val="bg1">
                <a:lumMod val="85000"/>
              </a:schemeClr>
            </a:solidFill>
          </a:ln>
        </p:spPr>
      </p:pic>
    </p:spTree>
    <p:extLst>
      <p:ext uri="{BB962C8B-B14F-4D97-AF65-F5344CB8AC3E}">
        <p14:creationId xmlns:p14="http://schemas.microsoft.com/office/powerpoint/2010/main" val="41913777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6D9FCDF-33A5-3AAA-4962-EEBC63B91E74}"/>
              </a:ext>
            </a:extLst>
          </p:cNvPr>
          <p:cNvSpPr>
            <a:spLocks noGrp="1"/>
          </p:cNvSpPr>
          <p:nvPr>
            <p:ph type="body" sz="quarter" idx="10"/>
          </p:nvPr>
        </p:nvSpPr>
        <p:spPr>
          <a:xfrm>
            <a:off x="479425" y="252000"/>
            <a:ext cx="8640911" cy="335028"/>
          </a:xfrm>
        </p:spPr>
        <p:txBody>
          <a:bodyPr/>
          <a:lstStyle/>
          <a:p>
            <a:r>
              <a:rPr kumimoji="1" lang="ja-JP" altLang="en-US" dirty="0"/>
              <a:t>パリ</a:t>
            </a:r>
            <a:r>
              <a:rPr kumimoji="1" lang="en-US" altLang="ja-JP" dirty="0"/>
              <a:t>2024</a:t>
            </a:r>
            <a:r>
              <a:rPr kumimoji="1" lang="ja-JP" altLang="en-US" dirty="0"/>
              <a:t>報道特集　メディア特徴</a:t>
            </a:r>
          </a:p>
        </p:txBody>
      </p:sp>
      <p:sp>
        <p:nvSpPr>
          <p:cNvPr id="4" name="テキスト プレースホルダー 2">
            <a:extLst>
              <a:ext uri="{FF2B5EF4-FFF2-40B4-BE49-F238E27FC236}">
                <a16:creationId xmlns:a16="http://schemas.microsoft.com/office/drawing/2014/main" id="{81E5408F-951B-C678-6393-9E414DB824D3}"/>
              </a:ext>
            </a:extLst>
          </p:cNvPr>
          <p:cNvSpPr txBox="1">
            <a:spLocks/>
          </p:cNvSpPr>
          <p:nvPr/>
        </p:nvSpPr>
        <p:spPr>
          <a:xfrm>
            <a:off x="587374" y="1098189"/>
            <a:ext cx="11509053" cy="1153944"/>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95000"/>
                    <a:lumOff val="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パリ</a:t>
            </a:r>
            <a:r>
              <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2024</a:t>
            </a: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報道特集では、ユーザーが求める網羅性・速報性・情報量を意識したコンテンツを中心に展開し</a:t>
            </a:r>
            <a:endParaRPr kumimoji="1" lang="en-US" altLang="ja-JP"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a:p>
            <a:pPr>
              <a:defRPr/>
            </a:pPr>
            <a:r>
              <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rPr>
              <a:t>代表の活躍をどこよりも「正確」に「早く」お伝え</a:t>
            </a:r>
            <a:r>
              <a:rPr lang="ja-JP" altLang="en-US" sz="1600" b="1" dirty="0">
                <a:solidFill>
                  <a:schemeClr val="tx1">
                    <a:lumMod val="75000"/>
                    <a:lumOff val="25000"/>
                  </a:schemeClr>
                </a:solidFill>
              </a:rPr>
              <a:t>します。</a:t>
            </a:r>
            <a:endParaRPr kumimoji="1" lang="ja-JP" altLang="en-US" sz="1600" b="1" i="0" u="none" strike="noStrike" kern="1200" cap="none" spc="0" normalizeH="0" baseline="0" noProof="0" dirty="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6" name="フリーフォーム: 図形 5">
            <a:extLst>
              <a:ext uri="{FF2B5EF4-FFF2-40B4-BE49-F238E27FC236}">
                <a16:creationId xmlns:a16="http://schemas.microsoft.com/office/drawing/2014/main" id="{7B9082CB-945B-5326-301F-450354AAA1BB}"/>
              </a:ext>
            </a:extLst>
          </p:cNvPr>
          <p:cNvSpPr/>
          <p:nvPr/>
        </p:nvSpPr>
        <p:spPr>
          <a:xfrm>
            <a:off x="0" y="3293534"/>
            <a:ext cx="12192000" cy="3564466"/>
          </a:xfrm>
          <a:custGeom>
            <a:avLst/>
            <a:gdLst>
              <a:gd name="connsiteX0" fmla="*/ 5829300 w 12192000"/>
              <a:gd name="connsiteY0" fmla="*/ 0 h 4292600"/>
              <a:gd name="connsiteX1" fmla="*/ 12088538 w 12192000"/>
              <a:gd name="connsiteY1" fmla="*/ 1502777 h 4292600"/>
              <a:gd name="connsiteX2" fmla="*/ 12192000 w 12192000"/>
              <a:gd name="connsiteY2" fmla="*/ 1565676 h 4292600"/>
              <a:gd name="connsiteX3" fmla="*/ 12192000 w 12192000"/>
              <a:gd name="connsiteY3" fmla="*/ 4292600 h 4292600"/>
              <a:gd name="connsiteX4" fmla="*/ 0 w 12192000"/>
              <a:gd name="connsiteY4" fmla="*/ 4292600 h 4292600"/>
              <a:gd name="connsiteX5" fmla="*/ 0 w 12192000"/>
              <a:gd name="connsiteY5" fmla="*/ 1271375 h 4292600"/>
              <a:gd name="connsiteX6" fmla="*/ 198670 w 12192000"/>
              <a:gd name="connsiteY6" fmla="*/ 1171625 h 4292600"/>
              <a:gd name="connsiteX7" fmla="*/ 5829300 w 12192000"/>
              <a:gd name="connsiteY7" fmla="*/ 0 h 429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292600">
                <a:moveTo>
                  <a:pt x="5829300" y="0"/>
                </a:moveTo>
                <a:cubicBezTo>
                  <a:pt x="8273685" y="0"/>
                  <a:pt x="10486660" y="574285"/>
                  <a:pt x="12088538" y="1502777"/>
                </a:cubicBezTo>
                <a:lnTo>
                  <a:pt x="12192000" y="1565676"/>
                </a:lnTo>
                <a:lnTo>
                  <a:pt x="12192000" y="4292600"/>
                </a:lnTo>
                <a:lnTo>
                  <a:pt x="0" y="4292600"/>
                </a:lnTo>
                <a:lnTo>
                  <a:pt x="0" y="1271375"/>
                </a:lnTo>
                <a:lnTo>
                  <a:pt x="198670" y="1171625"/>
                </a:lnTo>
                <a:cubicBezTo>
                  <a:pt x="1728800" y="439687"/>
                  <a:pt x="3690464" y="0"/>
                  <a:pt x="5829300" y="0"/>
                </a:cubicBezTo>
                <a:close/>
              </a:path>
            </a:pathLst>
          </a:cu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tx1"/>
              </a:solidFill>
            </a:endParaRPr>
          </a:p>
        </p:txBody>
      </p:sp>
      <p:sp>
        <p:nvSpPr>
          <p:cNvPr id="7" name="フローチャート: 結合子 6">
            <a:extLst>
              <a:ext uri="{FF2B5EF4-FFF2-40B4-BE49-F238E27FC236}">
                <a16:creationId xmlns:a16="http://schemas.microsoft.com/office/drawing/2014/main" id="{E72855A4-8FFD-81B7-6D26-522403C414D1}"/>
              </a:ext>
            </a:extLst>
          </p:cNvPr>
          <p:cNvSpPr/>
          <p:nvPr/>
        </p:nvSpPr>
        <p:spPr>
          <a:xfrm>
            <a:off x="1022951" y="2391164"/>
            <a:ext cx="2377439" cy="2184935"/>
          </a:xfrm>
          <a:prstGeom prst="flowChartConnector">
            <a:avLst/>
          </a:prstGeom>
          <a:solidFill>
            <a:schemeClr val="accent6"/>
          </a:solidFill>
          <a:ln w="12700" cap="flat" cmpd="sng" algn="ctr">
            <a:noFill/>
            <a:prstDash val="solid"/>
            <a:miter lim="800000"/>
          </a:ln>
          <a:effectLst/>
        </p:spPr>
        <p:txBody>
          <a:bodyPr rtlCol="0" anchor="ctr"/>
          <a:lstStyle/>
          <a:p>
            <a:pPr algn="ctr">
              <a:defRPr/>
            </a:pPr>
            <a:endParaRPr lang="ja-JP" altLang="en-US" sz="3600" b="1" kern="0" dirty="0">
              <a:solidFill>
                <a:schemeClr val="bg1"/>
              </a:solidFill>
              <a:latin typeface="+mj-ea"/>
              <a:ea typeface="+mj-ea"/>
            </a:endParaRPr>
          </a:p>
        </p:txBody>
      </p:sp>
      <p:sp>
        <p:nvSpPr>
          <p:cNvPr id="8" name="フローチャート: 結合子 7">
            <a:extLst>
              <a:ext uri="{FF2B5EF4-FFF2-40B4-BE49-F238E27FC236}">
                <a16:creationId xmlns:a16="http://schemas.microsoft.com/office/drawing/2014/main" id="{961DF990-FA8D-0B6B-D051-C8B62384EC38}"/>
              </a:ext>
            </a:extLst>
          </p:cNvPr>
          <p:cNvSpPr/>
          <p:nvPr/>
        </p:nvSpPr>
        <p:spPr>
          <a:xfrm>
            <a:off x="4974501" y="2391165"/>
            <a:ext cx="2283670" cy="2184935"/>
          </a:xfrm>
          <a:prstGeom prst="flowChartConnector">
            <a:avLst/>
          </a:prstGeom>
          <a:solidFill>
            <a:schemeClr val="accent6"/>
          </a:solidFill>
          <a:ln w="12700" cap="flat" cmpd="sng" algn="ctr">
            <a:noFill/>
            <a:prstDash val="solid"/>
            <a:miter lim="800000"/>
          </a:ln>
          <a:effectLst/>
        </p:spPr>
        <p:txBody>
          <a:bodyPr rtlCol="0" anchor="ctr"/>
          <a:lstStyle/>
          <a:p>
            <a:pPr algn="ctr">
              <a:defRPr/>
            </a:pPr>
            <a:endParaRPr lang="ja-JP" altLang="en-US" sz="2000" b="1" kern="0" dirty="0">
              <a:solidFill>
                <a:schemeClr val="bg1"/>
              </a:solidFill>
              <a:latin typeface="+mj-ea"/>
              <a:ea typeface="+mj-ea"/>
            </a:endParaRPr>
          </a:p>
        </p:txBody>
      </p:sp>
      <p:sp>
        <p:nvSpPr>
          <p:cNvPr id="9" name="フローチャート: 結合子 8">
            <a:extLst>
              <a:ext uri="{FF2B5EF4-FFF2-40B4-BE49-F238E27FC236}">
                <a16:creationId xmlns:a16="http://schemas.microsoft.com/office/drawing/2014/main" id="{00EF3FBC-4315-4106-D311-51A0340B9901}"/>
              </a:ext>
            </a:extLst>
          </p:cNvPr>
          <p:cNvSpPr/>
          <p:nvPr/>
        </p:nvSpPr>
        <p:spPr>
          <a:xfrm>
            <a:off x="8776073" y="2379113"/>
            <a:ext cx="2283670" cy="2195166"/>
          </a:xfrm>
          <a:prstGeom prst="flowChartConnector">
            <a:avLst/>
          </a:prstGeom>
          <a:solidFill>
            <a:schemeClr val="accent6"/>
          </a:solidFill>
          <a:ln w="12700" cap="flat" cmpd="sng" algn="ctr">
            <a:noFill/>
            <a:prstDash val="solid"/>
            <a:miter lim="800000"/>
          </a:ln>
          <a:effectLst/>
        </p:spPr>
        <p:txBody>
          <a:bodyPr rtlCol="0" anchor="ctr"/>
          <a:lstStyle/>
          <a:p>
            <a:pPr algn="ctr">
              <a:defRPr/>
            </a:pPr>
            <a:endParaRPr lang="ja-JP" altLang="en-US" sz="2000" b="1" kern="0" dirty="0">
              <a:solidFill>
                <a:schemeClr val="bg1"/>
              </a:solidFill>
              <a:latin typeface="+mj-ea"/>
              <a:ea typeface="+mj-ea"/>
            </a:endParaRPr>
          </a:p>
        </p:txBody>
      </p:sp>
      <p:sp>
        <p:nvSpPr>
          <p:cNvPr id="10" name="テキスト ボックス 9">
            <a:extLst>
              <a:ext uri="{FF2B5EF4-FFF2-40B4-BE49-F238E27FC236}">
                <a16:creationId xmlns:a16="http://schemas.microsoft.com/office/drawing/2014/main" id="{9EE165FB-A100-AEE7-2F4C-035863064A32}"/>
              </a:ext>
            </a:extLst>
          </p:cNvPr>
          <p:cNvSpPr txBox="1"/>
          <p:nvPr/>
        </p:nvSpPr>
        <p:spPr>
          <a:xfrm>
            <a:off x="1705665" y="3208569"/>
            <a:ext cx="1261884" cy="461665"/>
          </a:xfrm>
          <a:prstGeom prst="rect">
            <a:avLst/>
          </a:prstGeom>
          <a:noFill/>
        </p:spPr>
        <p:txBody>
          <a:bodyPr wrap="square" rtlCol="0">
            <a:spAutoFit/>
          </a:bodyPr>
          <a:lstStyle/>
          <a:p>
            <a:r>
              <a:rPr lang="ja-JP" altLang="en-US" sz="2400" b="1" dirty="0">
                <a:solidFill>
                  <a:schemeClr val="bg1"/>
                </a:solidFill>
                <a:latin typeface="+mj-ea"/>
                <a:ea typeface="+mj-ea"/>
                <a:cs typeface="メイリオ" panose="020B0604030504040204" pitchFamily="50" charset="-128"/>
              </a:rPr>
              <a:t>網羅性</a:t>
            </a:r>
            <a:endParaRPr kumimoji="1" lang="en-US" altLang="ja-JP" sz="2400" b="1" dirty="0">
              <a:solidFill>
                <a:schemeClr val="bg1"/>
              </a:solidFill>
              <a:latin typeface="+mj-ea"/>
              <a:ea typeface="+mj-ea"/>
              <a:cs typeface="メイリオ" panose="020B0604030504040204" pitchFamily="50" charset="-128"/>
            </a:endParaRPr>
          </a:p>
        </p:txBody>
      </p:sp>
      <p:sp>
        <p:nvSpPr>
          <p:cNvPr id="11" name="テキスト ボックス 10">
            <a:extLst>
              <a:ext uri="{FF2B5EF4-FFF2-40B4-BE49-F238E27FC236}">
                <a16:creationId xmlns:a16="http://schemas.microsoft.com/office/drawing/2014/main" id="{4C80EF7C-A022-1FE1-E2C6-5F3AAEB67B4D}"/>
              </a:ext>
            </a:extLst>
          </p:cNvPr>
          <p:cNvSpPr txBox="1"/>
          <p:nvPr/>
        </p:nvSpPr>
        <p:spPr>
          <a:xfrm>
            <a:off x="5602455" y="3225683"/>
            <a:ext cx="1261884" cy="461665"/>
          </a:xfrm>
          <a:prstGeom prst="rect">
            <a:avLst/>
          </a:prstGeom>
          <a:noFill/>
        </p:spPr>
        <p:txBody>
          <a:bodyPr wrap="square" rtlCol="0">
            <a:spAutoFit/>
          </a:bodyPr>
          <a:lstStyle/>
          <a:p>
            <a:r>
              <a:rPr lang="ja-JP" altLang="en-US" sz="2400" b="1" dirty="0">
                <a:solidFill>
                  <a:schemeClr val="bg1"/>
                </a:solidFill>
                <a:latin typeface="+mj-ea"/>
                <a:ea typeface="+mj-ea"/>
                <a:cs typeface="メイリオ" panose="020B0604030504040204" pitchFamily="50" charset="-128"/>
              </a:rPr>
              <a:t>速報性</a:t>
            </a:r>
            <a:endParaRPr kumimoji="1" lang="en-US" altLang="ja-JP" sz="2400" b="1" dirty="0">
              <a:solidFill>
                <a:schemeClr val="bg1"/>
              </a:solidFill>
              <a:latin typeface="+mj-ea"/>
              <a:ea typeface="+mj-ea"/>
              <a:cs typeface="メイリオ" panose="020B0604030504040204" pitchFamily="50" charset="-128"/>
            </a:endParaRPr>
          </a:p>
        </p:txBody>
      </p:sp>
      <p:sp>
        <p:nvSpPr>
          <p:cNvPr id="12" name="テキスト ボックス 11">
            <a:extLst>
              <a:ext uri="{FF2B5EF4-FFF2-40B4-BE49-F238E27FC236}">
                <a16:creationId xmlns:a16="http://schemas.microsoft.com/office/drawing/2014/main" id="{C6126428-211C-DC41-BE88-95A662F28E9D}"/>
              </a:ext>
            </a:extLst>
          </p:cNvPr>
          <p:cNvSpPr txBox="1"/>
          <p:nvPr/>
        </p:nvSpPr>
        <p:spPr>
          <a:xfrm>
            <a:off x="9459246" y="3249332"/>
            <a:ext cx="1261884" cy="461665"/>
          </a:xfrm>
          <a:prstGeom prst="rect">
            <a:avLst/>
          </a:prstGeom>
          <a:noFill/>
        </p:spPr>
        <p:txBody>
          <a:bodyPr wrap="square" rtlCol="0">
            <a:spAutoFit/>
          </a:bodyPr>
          <a:lstStyle/>
          <a:p>
            <a:r>
              <a:rPr lang="ja-JP" altLang="en-US" sz="2400" b="1" dirty="0">
                <a:solidFill>
                  <a:schemeClr val="bg1"/>
                </a:solidFill>
                <a:latin typeface="+mj-ea"/>
                <a:ea typeface="+mj-ea"/>
                <a:cs typeface="メイリオ" panose="020B0604030504040204" pitchFamily="50" charset="-128"/>
              </a:rPr>
              <a:t>情報量</a:t>
            </a:r>
            <a:endParaRPr kumimoji="1" lang="en-US" altLang="ja-JP" sz="2400" b="1" dirty="0">
              <a:solidFill>
                <a:schemeClr val="bg1"/>
              </a:solidFill>
              <a:latin typeface="+mj-ea"/>
              <a:ea typeface="+mj-ea"/>
              <a:cs typeface="メイリオ" panose="020B0604030504040204" pitchFamily="50" charset="-128"/>
            </a:endParaRPr>
          </a:p>
        </p:txBody>
      </p:sp>
      <p:sp>
        <p:nvSpPr>
          <p:cNvPr id="13" name="タイトル 1">
            <a:extLst>
              <a:ext uri="{FF2B5EF4-FFF2-40B4-BE49-F238E27FC236}">
                <a16:creationId xmlns:a16="http://schemas.microsoft.com/office/drawing/2014/main" id="{49EF73C7-CEC8-A1BD-20EE-DCED1A9D9079}"/>
              </a:ext>
            </a:extLst>
          </p:cNvPr>
          <p:cNvSpPr txBox="1">
            <a:spLocks/>
          </p:cNvSpPr>
          <p:nvPr/>
        </p:nvSpPr>
        <p:spPr>
          <a:xfrm>
            <a:off x="783981" y="4648200"/>
            <a:ext cx="3925797" cy="1570308"/>
          </a:xfrm>
          <a:prstGeom prst="rect">
            <a:avLst/>
          </a:prstGeom>
        </p:spPr>
        <p:txBody>
          <a:bodyPr vert="horz" lIns="121920" tIns="60960" rIns="121920" bIns="60960" rtlCol="0" anchor="t">
            <a:noAutofit/>
          </a:bodyPr>
          <a:lstStyle>
            <a:lvl1pPr algn="ctr" defTabSz="914400" rtl="0" eaLnBrk="1" latinLnBrk="0" hangingPunct="1">
              <a:spcBef>
                <a:spcPct val="0"/>
              </a:spcBef>
              <a:buNone/>
              <a:defRPr kumimoji="1" sz="4400" kern="120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pPr algn="l">
              <a:lnSpc>
                <a:spcPct val="120000"/>
              </a:lnSpc>
              <a:defRPr/>
            </a:pPr>
            <a:r>
              <a:rPr lang="ja-JP" altLang="en-US" sz="1400" dirty="0">
                <a:solidFill>
                  <a:schemeClr val="tx1">
                    <a:lumMod val="65000"/>
                    <a:lumOff val="35000"/>
                  </a:schemeClr>
                </a:solidFill>
                <a:latin typeface="+mj-ea"/>
                <a:ea typeface="+mj-ea"/>
              </a:rPr>
              <a:t>・競技数：全</a:t>
            </a:r>
            <a:r>
              <a:rPr lang="en-US" altLang="ja-JP" sz="2000" dirty="0">
                <a:solidFill>
                  <a:schemeClr val="tx1">
                    <a:lumMod val="65000"/>
                    <a:lumOff val="35000"/>
                  </a:schemeClr>
                </a:solidFill>
                <a:latin typeface="+mj-ea"/>
                <a:ea typeface="+mj-ea"/>
              </a:rPr>
              <a:t>54</a:t>
            </a:r>
            <a:r>
              <a:rPr lang="ja-JP" altLang="en-US" sz="1400" dirty="0">
                <a:solidFill>
                  <a:schemeClr val="tx1">
                    <a:lumMod val="65000"/>
                    <a:lumOff val="35000"/>
                  </a:schemeClr>
                </a:solidFill>
                <a:latin typeface="+mj-ea"/>
                <a:ea typeface="+mj-ea"/>
              </a:rPr>
              <a:t>競技</a:t>
            </a:r>
            <a:r>
              <a:rPr lang="ja-JP" altLang="en-US" sz="1050" dirty="0">
                <a:solidFill>
                  <a:schemeClr val="tx1">
                    <a:lumMod val="65000"/>
                    <a:lumOff val="35000"/>
                  </a:schemeClr>
                </a:solidFill>
                <a:latin typeface="+mj-ea"/>
                <a:ea typeface="+mj-ea"/>
              </a:rPr>
              <a:t>（オリ・パラ）</a:t>
            </a:r>
            <a:br>
              <a:rPr lang="en-US" altLang="ja-JP" sz="1050" dirty="0">
                <a:solidFill>
                  <a:schemeClr val="tx1">
                    <a:lumMod val="65000"/>
                    <a:lumOff val="35000"/>
                  </a:schemeClr>
                </a:solidFill>
                <a:latin typeface="+mj-ea"/>
                <a:ea typeface="+mj-ea"/>
              </a:rPr>
            </a:br>
            <a:r>
              <a:rPr lang="ja-JP" altLang="en-US" sz="1400" dirty="0">
                <a:solidFill>
                  <a:schemeClr val="tx1">
                    <a:lumMod val="65000"/>
                    <a:lumOff val="35000"/>
                  </a:schemeClr>
                </a:solidFill>
                <a:latin typeface="+mj-ea"/>
                <a:ea typeface="+mj-ea"/>
              </a:rPr>
              <a:t>・日本代表全選手</a:t>
            </a:r>
            <a:r>
              <a:rPr lang="ja-JP" altLang="en-US" sz="1050" dirty="0">
                <a:solidFill>
                  <a:schemeClr val="tx1">
                    <a:lumMod val="65000"/>
                    <a:lumOff val="35000"/>
                  </a:schemeClr>
                </a:solidFill>
                <a:latin typeface="+mj-ea"/>
                <a:ea typeface="+mj-ea"/>
              </a:rPr>
              <a:t>（プロフィール情報）</a:t>
            </a:r>
            <a:endParaRPr lang="en-US" altLang="ja-JP" sz="1050" dirty="0">
              <a:solidFill>
                <a:schemeClr val="tx1">
                  <a:lumMod val="65000"/>
                  <a:lumOff val="35000"/>
                </a:schemeClr>
              </a:solidFill>
              <a:latin typeface="+mj-ea"/>
              <a:ea typeface="+mj-ea"/>
            </a:endParaRPr>
          </a:p>
          <a:p>
            <a:pPr algn="l">
              <a:lnSpc>
                <a:spcPct val="120000"/>
              </a:lnSpc>
              <a:defRPr/>
            </a:pPr>
            <a:r>
              <a:rPr lang="ja-JP" altLang="en-US" sz="1400" dirty="0">
                <a:solidFill>
                  <a:schemeClr val="tx1">
                    <a:lumMod val="65000"/>
                    <a:lumOff val="35000"/>
                  </a:schemeClr>
                </a:solidFill>
                <a:latin typeface="+mj-ea"/>
                <a:ea typeface="+mj-ea"/>
              </a:rPr>
              <a:t>・日程・会場情報</a:t>
            </a:r>
            <a:endParaRPr lang="en-US" altLang="ja-JP" sz="1400" dirty="0">
              <a:solidFill>
                <a:schemeClr val="tx1">
                  <a:lumMod val="65000"/>
                  <a:lumOff val="35000"/>
                </a:schemeClr>
              </a:solidFill>
              <a:latin typeface="+mj-ea"/>
              <a:ea typeface="+mj-ea"/>
            </a:endParaRPr>
          </a:p>
          <a:p>
            <a:pPr algn="l">
              <a:lnSpc>
                <a:spcPct val="120000"/>
              </a:lnSpc>
              <a:defRPr/>
            </a:pPr>
            <a:r>
              <a:rPr lang="ja-JP" altLang="en-US" sz="1050" dirty="0">
                <a:solidFill>
                  <a:schemeClr val="tx1">
                    <a:lumMod val="65000"/>
                    <a:lumOff val="35000"/>
                  </a:schemeClr>
                </a:solidFill>
                <a:latin typeface="+mj-ea"/>
                <a:ea typeface="+mj-ea"/>
              </a:rPr>
              <a:t>　　　　　　　　　　　　　　　　　　　など</a:t>
            </a:r>
            <a:endParaRPr lang="en-US" altLang="ja-JP" sz="1050" dirty="0">
              <a:solidFill>
                <a:schemeClr val="tx1">
                  <a:lumMod val="65000"/>
                  <a:lumOff val="35000"/>
                </a:schemeClr>
              </a:solidFill>
              <a:latin typeface="+mj-ea"/>
              <a:ea typeface="+mj-ea"/>
            </a:endParaRPr>
          </a:p>
        </p:txBody>
      </p:sp>
      <p:sp>
        <p:nvSpPr>
          <p:cNvPr id="14" name="テキスト ボックス 13">
            <a:extLst>
              <a:ext uri="{FF2B5EF4-FFF2-40B4-BE49-F238E27FC236}">
                <a16:creationId xmlns:a16="http://schemas.microsoft.com/office/drawing/2014/main" id="{C71230C0-0B17-B7DB-E4D1-EEF459871BF9}"/>
              </a:ext>
            </a:extLst>
          </p:cNvPr>
          <p:cNvSpPr txBox="1"/>
          <p:nvPr/>
        </p:nvSpPr>
        <p:spPr>
          <a:xfrm>
            <a:off x="656766" y="5988116"/>
            <a:ext cx="3647152" cy="507831"/>
          </a:xfrm>
          <a:prstGeom prst="rect">
            <a:avLst/>
          </a:prstGeom>
          <a:noFill/>
        </p:spPr>
        <p:txBody>
          <a:bodyPr wrap="square" rtlCol="0">
            <a:spAutoFit/>
          </a:bodyPr>
          <a:lstStyle/>
          <a:p>
            <a:r>
              <a:rPr lang="ja-JP" altLang="en-US" sz="900" dirty="0">
                <a:solidFill>
                  <a:schemeClr val="tx1">
                    <a:lumMod val="65000"/>
                    <a:lumOff val="35000"/>
                  </a:schemeClr>
                </a:solidFill>
                <a:latin typeface="+mj-ea"/>
                <a:ea typeface="+mj-ea"/>
                <a:cs typeface="メイリオ" panose="020B0604030504040204" pitchFamily="50" charset="-128"/>
              </a:rPr>
              <a:t>全競技に関する特集ページを設置します。</a:t>
            </a:r>
            <a:endParaRPr lang="en-US" altLang="ja-JP" sz="900" dirty="0">
              <a:solidFill>
                <a:schemeClr val="tx1">
                  <a:lumMod val="65000"/>
                  <a:lumOff val="35000"/>
                </a:schemeClr>
              </a:solidFill>
              <a:latin typeface="+mj-ea"/>
              <a:ea typeface="+mj-ea"/>
              <a:cs typeface="メイリオ" panose="020B0604030504040204" pitchFamily="50" charset="-128"/>
            </a:endParaRPr>
          </a:p>
          <a:p>
            <a:r>
              <a:rPr lang="ja-JP" altLang="en-US" sz="900" dirty="0">
                <a:solidFill>
                  <a:schemeClr val="tx1">
                    <a:lumMod val="65000"/>
                    <a:lumOff val="35000"/>
                  </a:schemeClr>
                </a:solidFill>
                <a:latin typeface="+mj-ea"/>
                <a:ea typeface="+mj-ea"/>
              </a:rPr>
              <a:t>日本選手のプロフィールは出場決定後、随時追加されます。</a:t>
            </a:r>
            <a:endParaRPr lang="en-US" altLang="ja-JP" sz="900" dirty="0">
              <a:solidFill>
                <a:schemeClr val="tx1">
                  <a:lumMod val="65000"/>
                  <a:lumOff val="35000"/>
                </a:schemeClr>
              </a:solidFill>
              <a:latin typeface="+mj-ea"/>
              <a:ea typeface="+mj-ea"/>
            </a:endParaRPr>
          </a:p>
          <a:p>
            <a:r>
              <a:rPr kumimoji="1" lang="ja-JP" altLang="en-US" sz="900" dirty="0">
                <a:solidFill>
                  <a:schemeClr val="tx1">
                    <a:lumMod val="65000"/>
                    <a:lumOff val="35000"/>
                  </a:schemeClr>
                </a:solidFill>
                <a:latin typeface="+mj-ea"/>
                <a:ea typeface="+mj-ea"/>
                <a:cs typeface="メイリオ" panose="020B0604030504040204" pitchFamily="50" charset="-128"/>
              </a:rPr>
              <a:t>日程・競技会場情報から、各種コンテンツをそろえます。</a:t>
            </a:r>
            <a:endParaRPr kumimoji="1" lang="en-US" altLang="ja-JP" sz="900" dirty="0">
              <a:solidFill>
                <a:schemeClr val="tx1">
                  <a:lumMod val="65000"/>
                  <a:lumOff val="35000"/>
                </a:schemeClr>
              </a:solidFill>
              <a:latin typeface="+mj-ea"/>
              <a:ea typeface="+mj-ea"/>
              <a:cs typeface="メイリオ" panose="020B0604030504040204" pitchFamily="50" charset="-128"/>
            </a:endParaRPr>
          </a:p>
        </p:txBody>
      </p:sp>
      <p:sp>
        <p:nvSpPr>
          <p:cNvPr id="15" name="正方形/長方形 14">
            <a:extLst>
              <a:ext uri="{FF2B5EF4-FFF2-40B4-BE49-F238E27FC236}">
                <a16:creationId xmlns:a16="http://schemas.microsoft.com/office/drawing/2014/main" id="{840CC693-CD47-1500-05DD-C3C23453BC8D}"/>
              </a:ext>
            </a:extLst>
          </p:cNvPr>
          <p:cNvSpPr/>
          <p:nvPr/>
        </p:nvSpPr>
        <p:spPr>
          <a:xfrm>
            <a:off x="4893304" y="4695068"/>
            <a:ext cx="3637352" cy="857158"/>
          </a:xfrm>
          <a:prstGeom prst="rect">
            <a:avLst/>
          </a:prstGeom>
        </p:spPr>
        <p:txBody>
          <a:bodyPr wrap="square">
            <a:spAutoFit/>
          </a:bodyPr>
          <a:lstStyle/>
          <a:p>
            <a:pPr>
              <a:lnSpc>
                <a:spcPct val="120000"/>
              </a:lnSpc>
              <a:defRPr/>
            </a:pPr>
            <a:r>
              <a:rPr lang="ja-JP" altLang="en-US" sz="1400" dirty="0">
                <a:solidFill>
                  <a:schemeClr val="tx1">
                    <a:lumMod val="65000"/>
                    <a:lumOff val="35000"/>
                  </a:schemeClr>
                </a:solidFill>
                <a:latin typeface="+mj-ea"/>
                <a:ea typeface="+mj-ea"/>
              </a:rPr>
              <a:t>・試合速報や結果</a:t>
            </a:r>
            <a:endParaRPr lang="en-US" altLang="ja-JP" sz="1400" dirty="0">
              <a:solidFill>
                <a:schemeClr val="tx1">
                  <a:lumMod val="65000"/>
                  <a:lumOff val="35000"/>
                </a:schemeClr>
              </a:solidFill>
              <a:latin typeface="+mj-ea"/>
              <a:ea typeface="+mj-ea"/>
            </a:endParaRPr>
          </a:p>
          <a:p>
            <a:pPr>
              <a:lnSpc>
                <a:spcPct val="120000"/>
              </a:lnSpc>
              <a:defRPr/>
            </a:pPr>
            <a:r>
              <a:rPr lang="ja-JP" altLang="en-US" sz="1400" dirty="0">
                <a:solidFill>
                  <a:schemeClr val="tx1">
                    <a:lumMod val="65000"/>
                    <a:lumOff val="35000"/>
                  </a:schemeClr>
                </a:solidFill>
                <a:latin typeface="+mj-ea"/>
                <a:ea typeface="+mj-ea"/>
              </a:rPr>
              <a:t>・リアルタイム検索トレンド</a:t>
            </a:r>
            <a:br>
              <a:rPr lang="en-US" altLang="ja-JP" sz="1400" dirty="0">
                <a:solidFill>
                  <a:schemeClr val="tx1">
                    <a:lumMod val="65000"/>
                    <a:lumOff val="35000"/>
                  </a:schemeClr>
                </a:solidFill>
                <a:latin typeface="+mj-ea"/>
                <a:ea typeface="+mj-ea"/>
              </a:rPr>
            </a:br>
            <a:r>
              <a:rPr lang="ja-JP" altLang="en-US" sz="1400" dirty="0">
                <a:solidFill>
                  <a:schemeClr val="tx1">
                    <a:lumMod val="65000"/>
                    <a:lumOff val="35000"/>
                  </a:schemeClr>
                </a:solidFill>
                <a:latin typeface="+mj-ea"/>
                <a:ea typeface="+mj-ea"/>
              </a:rPr>
              <a:t>・メダル獲得速報</a:t>
            </a:r>
            <a:endParaRPr lang="en-US" altLang="ja-JP" sz="1400" dirty="0">
              <a:solidFill>
                <a:schemeClr val="tx1">
                  <a:lumMod val="65000"/>
                  <a:lumOff val="35000"/>
                </a:schemeClr>
              </a:solidFill>
              <a:latin typeface="+mj-ea"/>
              <a:ea typeface="+mj-ea"/>
            </a:endParaRPr>
          </a:p>
        </p:txBody>
      </p:sp>
      <p:sp>
        <p:nvSpPr>
          <p:cNvPr id="16" name="正方形/長方形 15">
            <a:extLst>
              <a:ext uri="{FF2B5EF4-FFF2-40B4-BE49-F238E27FC236}">
                <a16:creationId xmlns:a16="http://schemas.microsoft.com/office/drawing/2014/main" id="{EBF82EE0-1034-6443-E522-050947721B20}"/>
              </a:ext>
            </a:extLst>
          </p:cNvPr>
          <p:cNvSpPr/>
          <p:nvPr/>
        </p:nvSpPr>
        <p:spPr>
          <a:xfrm>
            <a:off x="8684059" y="4618066"/>
            <a:ext cx="2031325" cy="1632755"/>
          </a:xfrm>
          <a:prstGeom prst="rect">
            <a:avLst/>
          </a:prstGeom>
        </p:spPr>
        <p:txBody>
          <a:bodyPr wrap="square">
            <a:spAutoFit/>
          </a:bodyPr>
          <a:lstStyle/>
          <a:p>
            <a:pPr>
              <a:lnSpc>
                <a:spcPct val="120000"/>
              </a:lnSpc>
              <a:defRPr/>
            </a:pPr>
            <a:r>
              <a:rPr lang="ja-JP" altLang="en-US" sz="1400" dirty="0">
                <a:solidFill>
                  <a:schemeClr val="tx1">
                    <a:lumMod val="65000"/>
                    <a:lumOff val="35000"/>
                  </a:schemeClr>
                </a:solidFill>
                <a:latin typeface="+mj-ea"/>
                <a:ea typeface="+mj-ea"/>
              </a:rPr>
              <a:t>・ニュース</a:t>
            </a:r>
            <a:r>
              <a:rPr lang="en-US" altLang="ja-JP" sz="1400" dirty="0">
                <a:solidFill>
                  <a:schemeClr val="tx1">
                    <a:lumMod val="65000"/>
                    <a:lumOff val="35000"/>
                  </a:schemeClr>
                </a:solidFill>
                <a:latin typeface="+mj-ea"/>
                <a:ea typeface="+mj-ea"/>
              </a:rPr>
              <a:t>/</a:t>
            </a:r>
            <a:r>
              <a:rPr lang="ja-JP" altLang="en-US" sz="1400" dirty="0">
                <a:solidFill>
                  <a:schemeClr val="tx1">
                    <a:lumMod val="65000"/>
                    <a:lumOff val="35000"/>
                  </a:schemeClr>
                </a:solidFill>
                <a:latin typeface="+mj-ea"/>
                <a:ea typeface="+mj-ea"/>
              </a:rPr>
              <a:t>コラム</a:t>
            </a:r>
            <a:endParaRPr lang="en-US" altLang="ja-JP" sz="1400" dirty="0">
              <a:solidFill>
                <a:schemeClr val="tx1">
                  <a:lumMod val="65000"/>
                  <a:lumOff val="35000"/>
                </a:schemeClr>
              </a:solidFill>
              <a:latin typeface="+mj-ea"/>
              <a:ea typeface="+mj-ea"/>
            </a:endParaRPr>
          </a:p>
          <a:p>
            <a:pPr>
              <a:lnSpc>
                <a:spcPct val="120000"/>
              </a:lnSpc>
              <a:defRPr/>
            </a:pPr>
            <a:r>
              <a:rPr lang="ja-JP" altLang="en-US" sz="1400" dirty="0">
                <a:solidFill>
                  <a:schemeClr val="tx1">
                    <a:lumMod val="65000"/>
                    <a:lumOff val="35000"/>
                  </a:schemeClr>
                </a:solidFill>
                <a:latin typeface="+mj-ea"/>
                <a:ea typeface="+mj-ea"/>
              </a:rPr>
              <a:t>・動画</a:t>
            </a:r>
            <a:endParaRPr lang="en-US" altLang="ja-JP" sz="1400" dirty="0">
              <a:solidFill>
                <a:schemeClr val="tx1">
                  <a:lumMod val="65000"/>
                  <a:lumOff val="35000"/>
                </a:schemeClr>
              </a:solidFill>
              <a:latin typeface="+mj-ea"/>
              <a:ea typeface="+mj-ea"/>
            </a:endParaRPr>
          </a:p>
          <a:p>
            <a:pPr>
              <a:lnSpc>
                <a:spcPct val="120000"/>
              </a:lnSpc>
              <a:defRPr/>
            </a:pPr>
            <a:r>
              <a:rPr lang="ja-JP" altLang="en-US" sz="1400" dirty="0">
                <a:solidFill>
                  <a:schemeClr val="tx1">
                    <a:lumMod val="65000"/>
                    <a:lumOff val="35000"/>
                  </a:schemeClr>
                </a:solidFill>
                <a:latin typeface="+mj-ea"/>
                <a:ea typeface="+mj-ea"/>
              </a:rPr>
              <a:t>・選手情報</a:t>
            </a:r>
            <a:endParaRPr lang="en-US" altLang="ja-JP" sz="1400" dirty="0">
              <a:solidFill>
                <a:schemeClr val="tx1">
                  <a:lumMod val="65000"/>
                  <a:lumOff val="35000"/>
                </a:schemeClr>
              </a:solidFill>
              <a:latin typeface="+mj-ea"/>
              <a:ea typeface="+mj-ea"/>
            </a:endParaRPr>
          </a:p>
          <a:p>
            <a:pPr>
              <a:lnSpc>
                <a:spcPct val="120000"/>
              </a:lnSpc>
              <a:defRPr/>
            </a:pPr>
            <a:r>
              <a:rPr lang="ja-JP" altLang="en-US" sz="1400" dirty="0">
                <a:solidFill>
                  <a:schemeClr val="tx1">
                    <a:lumMod val="65000"/>
                    <a:lumOff val="35000"/>
                  </a:schemeClr>
                </a:solidFill>
                <a:latin typeface="+mj-ea"/>
                <a:ea typeface="+mj-ea"/>
              </a:rPr>
              <a:t>・会場・日程情報</a:t>
            </a:r>
            <a:endParaRPr lang="en-US" altLang="ja-JP" sz="1400" dirty="0">
              <a:solidFill>
                <a:schemeClr val="tx1">
                  <a:lumMod val="65000"/>
                  <a:lumOff val="35000"/>
                </a:schemeClr>
              </a:solidFill>
              <a:latin typeface="+mj-ea"/>
              <a:ea typeface="+mj-ea"/>
            </a:endParaRPr>
          </a:p>
          <a:p>
            <a:pPr>
              <a:lnSpc>
                <a:spcPct val="120000"/>
              </a:lnSpc>
              <a:defRPr/>
            </a:pPr>
            <a:r>
              <a:rPr lang="ja-JP" altLang="en-US" sz="1400" dirty="0">
                <a:solidFill>
                  <a:schemeClr val="tx1">
                    <a:lumMod val="65000"/>
                    <a:lumOff val="35000"/>
                  </a:schemeClr>
                </a:solidFill>
                <a:latin typeface="+mj-ea"/>
                <a:ea typeface="+mj-ea"/>
              </a:rPr>
              <a:t>・競技スケジュール</a:t>
            </a:r>
            <a:endParaRPr lang="en-US" altLang="ja-JP" sz="1400" dirty="0">
              <a:solidFill>
                <a:schemeClr val="tx1">
                  <a:lumMod val="65000"/>
                  <a:lumOff val="35000"/>
                </a:schemeClr>
              </a:solidFill>
              <a:latin typeface="+mj-ea"/>
              <a:ea typeface="+mj-ea"/>
            </a:endParaRPr>
          </a:p>
          <a:p>
            <a:pPr>
              <a:lnSpc>
                <a:spcPct val="120000"/>
              </a:lnSpc>
              <a:defRPr/>
            </a:pPr>
            <a:r>
              <a:rPr lang="ja-JP" altLang="en-US" sz="1400" dirty="0">
                <a:solidFill>
                  <a:schemeClr val="tx1">
                    <a:lumMod val="65000"/>
                    <a:lumOff val="35000"/>
                  </a:schemeClr>
                </a:solidFill>
                <a:latin typeface="+mj-ea"/>
                <a:ea typeface="+mj-ea"/>
              </a:rPr>
              <a:t>・みどころ</a:t>
            </a:r>
            <a:endParaRPr lang="en-US" altLang="ja-JP" sz="1400" dirty="0">
              <a:solidFill>
                <a:schemeClr val="tx1">
                  <a:lumMod val="65000"/>
                  <a:lumOff val="35000"/>
                </a:schemeClr>
              </a:solidFill>
              <a:latin typeface="+mj-ea"/>
              <a:ea typeface="+mj-ea"/>
            </a:endParaRPr>
          </a:p>
        </p:txBody>
      </p:sp>
    </p:spTree>
    <p:extLst>
      <p:ext uri="{BB962C8B-B14F-4D97-AF65-F5344CB8AC3E}">
        <p14:creationId xmlns:p14="http://schemas.microsoft.com/office/powerpoint/2010/main" val="3682577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2ACA84-2632-D2E9-0C56-F5D6637B4F19}"/>
              </a:ext>
            </a:extLst>
          </p:cNvPr>
          <p:cNvSpPr>
            <a:spLocks noGrp="1"/>
          </p:cNvSpPr>
          <p:nvPr>
            <p:ph type="body" sz="quarter" idx="10"/>
          </p:nvPr>
        </p:nvSpPr>
        <p:spPr/>
        <p:txBody>
          <a:bodyPr/>
          <a:lstStyle/>
          <a:p>
            <a:r>
              <a:rPr lang="ja-JP" altLang="en-US" dirty="0"/>
              <a:t>パリ</a:t>
            </a:r>
            <a:r>
              <a:rPr lang="en-US" altLang="ja-JP" dirty="0"/>
              <a:t>2024</a:t>
            </a:r>
            <a:r>
              <a:rPr lang="ja-JP" altLang="en-US" dirty="0"/>
              <a:t>報道特集　３つの広告特徴</a:t>
            </a:r>
          </a:p>
        </p:txBody>
      </p:sp>
      <p:sp>
        <p:nvSpPr>
          <p:cNvPr id="5" name="Google Shape;679;p37">
            <a:extLst>
              <a:ext uri="{FF2B5EF4-FFF2-40B4-BE49-F238E27FC236}">
                <a16:creationId xmlns:a16="http://schemas.microsoft.com/office/drawing/2014/main" id="{1E72AC42-A0F5-F2EA-5323-587B8401815F}"/>
              </a:ext>
            </a:extLst>
          </p:cNvPr>
          <p:cNvSpPr/>
          <p:nvPr/>
        </p:nvSpPr>
        <p:spPr>
          <a:xfrm>
            <a:off x="2322417" y="2769540"/>
            <a:ext cx="8977998" cy="873283"/>
          </a:xfrm>
          <a:prstGeom prst="rect">
            <a:avLst/>
          </a:prstGeom>
          <a:solidFill>
            <a:srgbClr val="FFFFFF"/>
          </a:solidFill>
          <a:ln w="38100" cap="flat" cmpd="sng">
            <a:noFill/>
            <a:prstDash val="solid"/>
            <a:round/>
            <a:headEnd type="none" w="sm" len="sm"/>
            <a:tailEnd type="none" w="sm" len="sm"/>
          </a:ln>
        </p:spPr>
        <p:txBody>
          <a:bodyPr spcFirstLastPara="1" wrap="square" lIns="91425" tIns="144000" rIns="91425" bIns="91425" anchor="ctr" anchorCtr="0">
            <a:noAutofit/>
          </a:bodyPr>
          <a:lstStyle/>
          <a:p>
            <a:pPr marL="0" marR="0" lvl="0" indent="0" rtl="0">
              <a:spcBef>
                <a:spcPts val="0"/>
              </a:spcBef>
              <a:spcAft>
                <a:spcPts val="0"/>
              </a:spcAft>
              <a:buClr>
                <a:srgbClr val="07B53B"/>
              </a:buClr>
              <a:buSzPts val="1100"/>
              <a:buFont typeface="Meiryo"/>
              <a:buNone/>
            </a:pPr>
            <a:r>
              <a:rPr lang="ja-JP" altLang="en-US" sz="2400" b="1" dirty="0">
                <a:solidFill>
                  <a:schemeClr val="tx1">
                    <a:lumMod val="75000"/>
                    <a:lumOff val="25000"/>
                  </a:schemeClr>
                </a:solidFill>
                <a:latin typeface="Meiryo"/>
                <a:ea typeface="Meiryo"/>
                <a:cs typeface="Meiryo"/>
                <a:sym typeface="Meiryo"/>
              </a:rPr>
              <a:t>ユーザーの関心度が高い面に掲載による</a:t>
            </a:r>
            <a:r>
              <a:rPr lang="ja-JP" altLang="en-US" sz="2400" b="1" dirty="0">
                <a:solidFill>
                  <a:schemeClr val="accent6"/>
                </a:solidFill>
                <a:latin typeface="Meiryo"/>
                <a:ea typeface="Meiryo"/>
                <a:cs typeface="Meiryo"/>
                <a:sym typeface="Meiryo"/>
              </a:rPr>
              <a:t>エンゲージメント効果</a:t>
            </a:r>
            <a:endParaRPr sz="2400" b="1" dirty="0">
              <a:solidFill>
                <a:schemeClr val="accent6"/>
              </a:solidFill>
              <a:latin typeface="Meiryo"/>
              <a:ea typeface="Meiryo"/>
              <a:cs typeface="Meiryo"/>
              <a:sym typeface="Meiryo"/>
            </a:endParaRPr>
          </a:p>
        </p:txBody>
      </p:sp>
      <p:sp>
        <p:nvSpPr>
          <p:cNvPr id="6" name="Google Shape;679;p37">
            <a:extLst>
              <a:ext uri="{FF2B5EF4-FFF2-40B4-BE49-F238E27FC236}">
                <a16:creationId xmlns:a16="http://schemas.microsoft.com/office/drawing/2014/main" id="{C9FA3A28-3922-EC83-E6C6-13A3C6C678D6}"/>
              </a:ext>
            </a:extLst>
          </p:cNvPr>
          <p:cNvSpPr/>
          <p:nvPr/>
        </p:nvSpPr>
        <p:spPr>
          <a:xfrm>
            <a:off x="2322416" y="5070096"/>
            <a:ext cx="9478513" cy="897119"/>
          </a:xfrm>
          <a:prstGeom prst="rect">
            <a:avLst/>
          </a:prstGeom>
          <a:solidFill>
            <a:srgbClr val="FFFFFF"/>
          </a:solidFill>
          <a:ln w="38100" cap="flat" cmpd="sng">
            <a:noFill/>
            <a:prstDash val="solid"/>
            <a:round/>
            <a:headEnd type="none" w="sm" len="sm"/>
            <a:tailEnd type="none" w="sm" len="sm"/>
          </a:ln>
        </p:spPr>
        <p:txBody>
          <a:bodyPr spcFirstLastPara="1" wrap="square" lIns="91425" tIns="144000" rIns="91425" bIns="91425" anchor="ctr" anchorCtr="0">
            <a:noAutofit/>
          </a:bodyPr>
          <a:lstStyle/>
          <a:p>
            <a:pPr marL="0" marR="0" lvl="0" indent="0" rtl="0">
              <a:spcBef>
                <a:spcPts val="0"/>
              </a:spcBef>
              <a:spcAft>
                <a:spcPts val="0"/>
              </a:spcAft>
              <a:buClr>
                <a:srgbClr val="07B53B"/>
              </a:buClr>
              <a:buSzPts val="1100"/>
              <a:buFont typeface="Meiryo"/>
              <a:buNone/>
            </a:pPr>
            <a:r>
              <a:rPr lang="ja-JP" altLang="en-US" sz="2400" b="1" dirty="0">
                <a:solidFill>
                  <a:schemeClr val="tx1">
                    <a:lumMod val="75000"/>
                    <a:lumOff val="25000"/>
                  </a:schemeClr>
                </a:solidFill>
                <a:latin typeface="Meiryo"/>
                <a:ea typeface="Meiryo"/>
                <a:cs typeface="Meiryo"/>
                <a:sym typeface="Meiryo"/>
              </a:rPr>
              <a:t>ニーズに合わせてデバイスやフォーマットを選べる</a:t>
            </a:r>
            <a:r>
              <a:rPr lang="en-US" altLang="ja-JP" sz="2400" b="1" dirty="0">
                <a:solidFill>
                  <a:schemeClr val="accent6"/>
                </a:solidFill>
                <a:latin typeface="Meiryo"/>
                <a:ea typeface="Meiryo"/>
                <a:cs typeface="Meiryo"/>
                <a:sym typeface="Meiryo"/>
              </a:rPr>
              <a:t>3</a:t>
            </a:r>
            <a:r>
              <a:rPr lang="ja-JP" altLang="en-US" sz="2400" b="1" dirty="0">
                <a:solidFill>
                  <a:schemeClr val="accent6"/>
                </a:solidFill>
                <a:latin typeface="Meiryo"/>
                <a:ea typeface="Meiryo"/>
                <a:cs typeface="Meiryo"/>
                <a:sym typeface="Meiryo"/>
              </a:rPr>
              <a:t>種類のプラン</a:t>
            </a:r>
            <a:endParaRPr sz="2400" b="1" dirty="0">
              <a:solidFill>
                <a:schemeClr val="accent6"/>
              </a:solidFill>
              <a:latin typeface="Meiryo"/>
              <a:ea typeface="Meiryo"/>
              <a:cs typeface="Meiryo"/>
              <a:sym typeface="Meiryo"/>
            </a:endParaRPr>
          </a:p>
        </p:txBody>
      </p:sp>
      <p:sp>
        <p:nvSpPr>
          <p:cNvPr id="7" name="Google Shape;679;p37">
            <a:extLst>
              <a:ext uri="{FF2B5EF4-FFF2-40B4-BE49-F238E27FC236}">
                <a16:creationId xmlns:a16="http://schemas.microsoft.com/office/drawing/2014/main" id="{3629F6A8-56A7-CB4A-900C-679EDEC5E1DE}"/>
              </a:ext>
            </a:extLst>
          </p:cNvPr>
          <p:cNvSpPr/>
          <p:nvPr/>
        </p:nvSpPr>
        <p:spPr>
          <a:xfrm>
            <a:off x="2322417" y="3836904"/>
            <a:ext cx="9488138" cy="893074"/>
          </a:xfrm>
          <a:prstGeom prst="rect">
            <a:avLst/>
          </a:prstGeom>
          <a:solidFill>
            <a:srgbClr val="FFFFFF"/>
          </a:solidFill>
          <a:ln w="38100" cap="flat" cmpd="sng">
            <a:noFill/>
            <a:prstDash val="solid"/>
            <a:round/>
            <a:headEnd type="none" w="sm" len="sm"/>
            <a:tailEnd type="none" w="sm" len="sm"/>
          </a:ln>
        </p:spPr>
        <p:txBody>
          <a:bodyPr spcFirstLastPara="1" wrap="square" lIns="91425" tIns="144000" rIns="91425" bIns="91425" anchor="ctr" anchorCtr="0">
            <a:noAutofit/>
          </a:bodyPr>
          <a:lstStyle/>
          <a:p>
            <a:pPr marL="0" marR="0" lvl="0" indent="0" rtl="0">
              <a:spcBef>
                <a:spcPts val="0"/>
              </a:spcBef>
              <a:spcAft>
                <a:spcPts val="0"/>
              </a:spcAft>
              <a:buClr>
                <a:srgbClr val="07B53B"/>
              </a:buClr>
              <a:buSzPts val="1100"/>
              <a:buFont typeface="Meiryo"/>
              <a:buNone/>
            </a:pPr>
            <a:r>
              <a:rPr lang="ja-JP" altLang="en-US" sz="2400" b="1" dirty="0">
                <a:solidFill>
                  <a:schemeClr val="tx1">
                    <a:lumMod val="75000"/>
                    <a:lumOff val="25000"/>
                  </a:schemeClr>
                </a:solidFill>
                <a:latin typeface="Meiryo"/>
                <a:ea typeface="Meiryo"/>
                <a:cs typeface="Meiryo"/>
                <a:sym typeface="Meiryo"/>
              </a:rPr>
              <a:t>ヤフー・</a:t>
            </a:r>
            <a:r>
              <a:rPr lang="en-US" altLang="ja-JP" sz="2400" b="1" dirty="0">
                <a:solidFill>
                  <a:schemeClr val="tx1">
                    <a:lumMod val="75000"/>
                    <a:lumOff val="25000"/>
                  </a:schemeClr>
                </a:solidFill>
                <a:latin typeface="Meiryo"/>
                <a:ea typeface="Meiryo"/>
                <a:cs typeface="Meiryo"/>
                <a:sym typeface="Meiryo"/>
              </a:rPr>
              <a:t>LINE</a:t>
            </a:r>
            <a:r>
              <a:rPr lang="ja-JP" altLang="en-US" sz="2400" b="1" dirty="0">
                <a:solidFill>
                  <a:schemeClr val="tx1">
                    <a:lumMod val="75000"/>
                    <a:lumOff val="25000"/>
                  </a:schemeClr>
                </a:solidFill>
                <a:latin typeface="Meiryo"/>
                <a:ea typeface="Meiryo"/>
                <a:cs typeface="Meiryo"/>
                <a:sym typeface="Meiryo"/>
              </a:rPr>
              <a:t>の各メディアからの</a:t>
            </a:r>
            <a:r>
              <a:rPr lang="ja-JP" altLang="en-US" sz="2400" b="1" dirty="0">
                <a:solidFill>
                  <a:schemeClr val="accent6"/>
                </a:solidFill>
                <a:latin typeface="Meiryo"/>
                <a:ea typeface="Meiryo"/>
                <a:cs typeface="Meiryo"/>
                <a:sym typeface="Meiryo"/>
              </a:rPr>
              <a:t>誘導による導線強化</a:t>
            </a:r>
          </a:p>
        </p:txBody>
      </p:sp>
      <p:sp>
        <p:nvSpPr>
          <p:cNvPr id="8" name="テキスト ボックス 7">
            <a:extLst>
              <a:ext uri="{FF2B5EF4-FFF2-40B4-BE49-F238E27FC236}">
                <a16:creationId xmlns:a16="http://schemas.microsoft.com/office/drawing/2014/main" id="{C0CC08D4-0D0A-281A-C4CC-3CACA0C7788F}"/>
              </a:ext>
            </a:extLst>
          </p:cNvPr>
          <p:cNvSpPr txBox="1"/>
          <p:nvPr/>
        </p:nvSpPr>
        <p:spPr>
          <a:xfrm>
            <a:off x="384297" y="1160756"/>
            <a:ext cx="11377061" cy="869469"/>
          </a:xfrm>
          <a:prstGeom prst="rect">
            <a:avLst/>
          </a:prstGeom>
          <a:noFill/>
        </p:spPr>
        <p:txBody>
          <a:bodyPr wrap="square">
            <a:spAutoFit/>
          </a:bodyPr>
          <a:lstStyle/>
          <a:p>
            <a:pPr algn="ctr">
              <a:lnSpc>
                <a:spcPct val="130000"/>
              </a:lnSpc>
            </a:pPr>
            <a:r>
              <a:rPr lang="ja-JP" altLang="en-US" sz="2000" b="1" dirty="0">
                <a:solidFill>
                  <a:schemeClr val="accent3"/>
                </a:solidFill>
                <a:latin typeface="Meiryo" panose="020B0604030504040204" pitchFamily="34" charset="-128"/>
                <a:ea typeface="Meiryo" panose="020B0604030504040204" pitchFamily="34" charset="-128"/>
              </a:rPr>
              <a:t>国内最大級の五輪情報が集まる</a:t>
            </a:r>
            <a:endParaRPr lang="en-US" altLang="ja-JP" sz="2000" b="1" dirty="0">
              <a:solidFill>
                <a:schemeClr val="accent3"/>
              </a:solidFill>
              <a:latin typeface="Meiryo" panose="020B0604030504040204" pitchFamily="34" charset="-128"/>
              <a:ea typeface="Meiryo" panose="020B0604030504040204" pitchFamily="34" charset="-128"/>
            </a:endParaRPr>
          </a:p>
          <a:p>
            <a:pPr algn="ctr">
              <a:lnSpc>
                <a:spcPct val="130000"/>
              </a:lnSpc>
            </a:pPr>
            <a:r>
              <a:rPr lang="en-US" altLang="ja-JP" sz="2000" b="1" dirty="0">
                <a:solidFill>
                  <a:schemeClr val="accent3"/>
                </a:solidFill>
                <a:latin typeface="Meiryo" panose="020B0604030504040204" pitchFamily="34" charset="-128"/>
                <a:ea typeface="Meiryo" panose="020B0604030504040204" pitchFamily="34" charset="-128"/>
              </a:rPr>
              <a:t>【</a:t>
            </a:r>
            <a:r>
              <a:rPr lang="ja-JP" altLang="en-US" sz="2000" b="1" dirty="0">
                <a:solidFill>
                  <a:schemeClr val="accent3"/>
                </a:solidFill>
                <a:latin typeface="Meiryo" panose="020B0604030504040204" pitchFamily="34" charset="-128"/>
                <a:ea typeface="Meiryo" panose="020B0604030504040204" pitchFamily="34" charset="-128"/>
              </a:rPr>
              <a:t>スポーツナビ　パリ</a:t>
            </a:r>
            <a:r>
              <a:rPr lang="en-US" altLang="ja-JP" sz="2000" b="1" dirty="0">
                <a:solidFill>
                  <a:schemeClr val="accent3"/>
                </a:solidFill>
                <a:latin typeface="Meiryo" panose="020B0604030504040204" pitchFamily="34" charset="-128"/>
                <a:ea typeface="Meiryo" panose="020B0604030504040204" pitchFamily="34" charset="-128"/>
              </a:rPr>
              <a:t>2024</a:t>
            </a:r>
            <a:r>
              <a:rPr lang="ja-JP" altLang="en-US" sz="2000" b="1" dirty="0">
                <a:solidFill>
                  <a:schemeClr val="accent3"/>
                </a:solidFill>
                <a:latin typeface="Meiryo" panose="020B0604030504040204" pitchFamily="34" charset="-128"/>
                <a:ea typeface="Meiryo" panose="020B0604030504040204" pitchFamily="34" charset="-128"/>
              </a:rPr>
              <a:t>報道特集</a:t>
            </a:r>
            <a:r>
              <a:rPr lang="en-US" altLang="ja-JP" sz="2000" b="1" dirty="0">
                <a:solidFill>
                  <a:schemeClr val="accent3"/>
                </a:solidFill>
                <a:latin typeface="Meiryo" panose="020B0604030504040204" pitchFamily="34" charset="-128"/>
                <a:ea typeface="Meiryo" panose="020B0604030504040204" pitchFamily="34" charset="-128"/>
              </a:rPr>
              <a:t>】</a:t>
            </a:r>
            <a:r>
              <a:rPr lang="ja-JP" altLang="en-US" sz="2000" b="1" dirty="0">
                <a:solidFill>
                  <a:schemeClr val="accent3"/>
                </a:solidFill>
                <a:latin typeface="Meiryo" panose="020B0604030504040204" pitchFamily="34" charset="-128"/>
                <a:ea typeface="Meiryo" panose="020B0604030504040204" pitchFamily="34" charset="-128"/>
              </a:rPr>
              <a:t>だからこそ提供できるメリット</a:t>
            </a:r>
          </a:p>
        </p:txBody>
      </p:sp>
      <p:sp>
        <p:nvSpPr>
          <p:cNvPr id="9" name="四角形: 角を丸くする 8">
            <a:extLst>
              <a:ext uri="{FF2B5EF4-FFF2-40B4-BE49-F238E27FC236}">
                <a16:creationId xmlns:a16="http://schemas.microsoft.com/office/drawing/2014/main" id="{2BD89347-BDEC-3752-B7F8-AA5EF325FC2F}"/>
              </a:ext>
            </a:extLst>
          </p:cNvPr>
          <p:cNvSpPr/>
          <p:nvPr/>
        </p:nvSpPr>
        <p:spPr>
          <a:xfrm>
            <a:off x="1338268" y="2877507"/>
            <a:ext cx="770021" cy="693019"/>
          </a:xfrm>
          <a:prstGeom prst="roundRect">
            <a:avLst>
              <a:gd name="adj" fmla="val 10691"/>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2800" b="1" dirty="0">
                <a:solidFill>
                  <a:schemeClr val="bg1"/>
                </a:solidFill>
              </a:rPr>
              <a:t>１</a:t>
            </a:r>
          </a:p>
        </p:txBody>
      </p:sp>
      <p:sp>
        <p:nvSpPr>
          <p:cNvPr id="10" name="四角形: 角を丸くする 9">
            <a:extLst>
              <a:ext uri="{FF2B5EF4-FFF2-40B4-BE49-F238E27FC236}">
                <a16:creationId xmlns:a16="http://schemas.microsoft.com/office/drawing/2014/main" id="{22ADEDE9-E2BD-EBA6-DF77-1EBDCAADD9DD}"/>
              </a:ext>
            </a:extLst>
          </p:cNvPr>
          <p:cNvSpPr/>
          <p:nvPr/>
        </p:nvSpPr>
        <p:spPr>
          <a:xfrm>
            <a:off x="1338268" y="3984412"/>
            <a:ext cx="770021" cy="693019"/>
          </a:xfrm>
          <a:prstGeom prst="roundRect">
            <a:avLst>
              <a:gd name="adj" fmla="val 10691"/>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2800" b="1" dirty="0">
                <a:solidFill>
                  <a:schemeClr val="bg1"/>
                </a:solidFill>
              </a:rPr>
              <a:t>2</a:t>
            </a:r>
            <a:endParaRPr kumimoji="1" lang="ja-JP" altLang="en-US" sz="2800" b="1" dirty="0">
              <a:solidFill>
                <a:schemeClr val="bg1"/>
              </a:solidFill>
            </a:endParaRPr>
          </a:p>
        </p:txBody>
      </p:sp>
      <p:sp>
        <p:nvSpPr>
          <p:cNvPr id="11" name="四角形: 角を丸くする 10">
            <a:extLst>
              <a:ext uri="{FF2B5EF4-FFF2-40B4-BE49-F238E27FC236}">
                <a16:creationId xmlns:a16="http://schemas.microsoft.com/office/drawing/2014/main" id="{0F1B35C9-DD27-E768-14AE-F5CDD8B568B2}"/>
              </a:ext>
            </a:extLst>
          </p:cNvPr>
          <p:cNvSpPr/>
          <p:nvPr/>
        </p:nvSpPr>
        <p:spPr>
          <a:xfrm>
            <a:off x="1338268" y="5168319"/>
            <a:ext cx="770021" cy="693019"/>
          </a:xfrm>
          <a:prstGeom prst="roundRect">
            <a:avLst>
              <a:gd name="adj" fmla="val 10691"/>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2800" b="1" dirty="0">
                <a:solidFill>
                  <a:schemeClr val="bg1"/>
                </a:solidFill>
              </a:rPr>
              <a:t>3</a:t>
            </a:r>
            <a:endParaRPr kumimoji="1" lang="ja-JP" altLang="en-US" sz="2800" b="1" dirty="0">
              <a:solidFill>
                <a:schemeClr val="bg1"/>
              </a:solidFill>
            </a:endParaRPr>
          </a:p>
        </p:txBody>
      </p:sp>
      <mc:AlternateContent xmlns:mc="http://schemas.openxmlformats.org/markup-compatibility/2006" xmlns:p14="http://schemas.microsoft.com/office/powerpoint/2010/main">
        <mc:Choice Requires="p14">
          <p:contentPart p14:bwMode="auto" r:id="rId2">
            <p14:nvContentPartPr>
              <p14:cNvPr id="12" name="インク 11">
                <a:extLst>
                  <a:ext uri="{FF2B5EF4-FFF2-40B4-BE49-F238E27FC236}">
                    <a16:creationId xmlns:a16="http://schemas.microsoft.com/office/drawing/2014/main" id="{162718C2-23C4-7373-06BE-C35BF0D19C9F}"/>
                  </a:ext>
                </a:extLst>
              </p14:cNvPr>
              <p14:cNvContentPartPr/>
              <p14:nvPr/>
            </p14:nvContentPartPr>
            <p14:xfrm>
              <a:off x="2252213" y="3532196"/>
              <a:ext cx="8854920" cy="360"/>
            </p14:xfrm>
          </p:contentPart>
        </mc:Choice>
        <mc:Fallback xmlns="">
          <p:pic>
            <p:nvPicPr>
              <p:cNvPr id="12" name="インク 11">
                <a:extLst>
                  <a:ext uri="{FF2B5EF4-FFF2-40B4-BE49-F238E27FC236}">
                    <a16:creationId xmlns:a16="http://schemas.microsoft.com/office/drawing/2014/main" id="{162718C2-23C4-7373-06BE-C35BF0D19C9F}"/>
                  </a:ext>
                </a:extLst>
              </p:cNvPr>
              <p:cNvPicPr/>
              <p:nvPr/>
            </p:nvPicPr>
            <p:blipFill>
              <a:blip r:embed="rId3"/>
              <a:stretch>
                <a:fillRect/>
              </a:stretch>
            </p:blipFill>
            <p:spPr>
              <a:xfrm>
                <a:off x="2234213" y="3514196"/>
                <a:ext cx="88905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3" name="インク 12">
                <a:extLst>
                  <a:ext uri="{FF2B5EF4-FFF2-40B4-BE49-F238E27FC236}">
                    <a16:creationId xmlns:a16="http://schemas.microsoft.com/office/drawing/2014/main" id="{E5FE609C-BEB4-78CF-7BD8-6EB416E1B764}"/>
                  </a:ext>
                </a:extLst>
              </p14:cNvPr>
              <p14:cNvContentPartPr/>
              <p14:nvPr/>
            </p14:nvContentPartPr>
            <p14:xfrm>
              <a:off x="2281013" y="4650716"/>
              <a:ext cx="7738560" cy="360"/>
            </p14:xfrm>
          </p:contentPart>
        </mc:Choice>
        <mc:Fallback xmlns="">
          <p:pic>
            <p:nvPicPr>
              <p:cNvPr id="13" name="インク 12">
                <a:extLst>
                  <a:ext uri="{FF2B5EF4-FFF2-40B4-BE49-F238E27FC236}">
                    <a16:creationId xmlns:a16="http://schemas.microsoft.com/office/drawing/2014/main" id="{E5FE609C-BEB4-78CF-7BD8-6EB416E1B764}"/>
                  </a:ext>
                </a:extLst>
              </p:cNvPr>
              <p:cNvPicPr/>
              <p:nvPr/>
            </p:nvPicPr>
            <p:blipFill>
              <a:blip r:embed="rId5"/>
              <a:stretch>
                <a:fillRect/>
              </a:stretch>
            </p:blipFill>
            <p:spPr>
              <a:xfrm>
                <a:off x="2263013" y="4632716"/>
                <a:ext cx="77742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 name="インク 13">
                <a:extLst>
                  <a:ext uri="{FF2B5EF4-FFF2-40B4-BE49-F238E27FC236}">
                    <a16:creationId xmlns:a16="http://schemas.microsoft.com/office/drawing/2014/main" id="{64F109E0-7CEF-C1FC-53D0-ECD3544D05F4}"/>
                  </a:ext>
                </a:extLst>
              </p14:cNvPr>
              <p14:cNvContentPartPr/>
              <p14:nvPr/>
            </p14:nvContentPartPr>
            <p14:xfrm>
              <a:off x="2300092" y="5848076"/>
              <a:ext cx="9115825" cy="360"/>
            </p14:xfrm>
          </p:contentPart>
        </mc:Choice>
        <mc:Fallback xmlns="">
          <p:pic>
            <p:nvPicPr>
              <p:cNvPr id="14" name="インク 13">
                <a:extLst>
                  <a:ext uri="{FF2B5EF4-FFF2-40B4-BE49-F238E27FC236}">
                    <a16:creationId xmlns:a16="http://schemas.microsoft.com/office/drawing/2014/main" id="{64F109E0-7CEF-C1FC-53D0-ECD3544D05F4}"/>
                  </a:ext>
                </a:extLst>
              </p:cNvPr>
              <p:cNvPicPr/>
              <p:nvPr/>
            </p:nvPicPr>
            <p:blipFill>
              <a:blip r:embed="rId7"/>
              <a:stretch>
                <a:fillRect/>
              </a:stretch>
            </p:blipFill>
            <p:spPr>
              <a:xfrm>
                <a:off x="2282092" y="5830076"/>
                <a:ext cx="9151465" cy="36000"/>
              </a:xfrm>
              <a:prstGeom prst="rect">
                <a:avLst/>
              </a:prstGeom>
            </p:spPr>
          </p:pic>
        </mc:Fallback>
      </mc:AlternateContent>
    </p:spTree>
    <p:extLst>
      <p:ext uri="{BB962C8B-B14F-4D97-AF65-F5344CB8AC3E}">
        <p14:creationId xmlns:p14="http://schemas.microsoft.com/office/powerpoint/2010/main" val="3003494832"/>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LINEヤフーMS営業資料_base">
  <a:themeElements>
    <a:clrScheme name="LYマスター">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NE_base" id="{8C7F6821-67C6-064A-BBC1-E4EE15005C22}" vid="{E6C46571-564A-534A-9134-511589AC2A2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48049</TotalTime>
  <Words>6764</Words>
  <Application>Microsoft Office PowerPoint</Application>
  <PresentationFormat>ワイド画面</PresentationFormat>
  <Paragraphs>950</Paragraphs>
  <Slides>50</Slides>
  <Notes>13</Notes>
  <HiddenSlides>0</HiddenSlides>
  <MMClips>0</MMClips>
  <ScaleCrop>false</ScaleCrop>
  <HeadingPairs>
    <vt:vector size="6" baseType="variant">
      <vt:variant>
        <vt:lpstr>使用されているフォント</vt:lpstr>
      </vt:variant>
      <vt:variant>
        <vt:i4>14</vt:i4>
      </vt:variant>
      <vt:variant>
        <vt:lpstr>テーマ</vt:lpstr>
      </vt:variant>
      <vt:variant>
        <vt:i4>2</vt:i4>
      </vt:variant>
      <vt:variant>
        <vt:lpstr>スライド タイトル</vt:lpstr>
      </vt:variant>
      <vt:variant>
        <vt:i4>50</vt:i4>
      </vt:variant>
    </vt:vector>
  </HeadingPairs>
  <TitlesOfParts>
    <vt:vector size="66" baseType="lpstr">
      <vt:lpstr>LINE Seed JP_OTF Bold</vt:lpstr>
      <vt:lpstr>LINE Seed JP_OTF ExtraBold</vt:lpstr>
      <vt:lpstr>LINE Seed JP_OTF Regular</vt:lpstr>
      <vt:lpstr>ＭＳ Ｐゴシック</vt:lpstr>
      <vt:lpstr>UD デジタル 教科書体 N-B</vt:lpstr>
      <vt:lpstr>メイリオ</vt:lpstr>
      <vt:lpstr>メイリオ</vt:lpstr>
      <vt:lpstr>游ゴシック</vt:lpstr>
      <vt:lpstr>游ゴシック</vt:lpstr>
      <vt:lpstr>Arial</vt:lpstr>
      <vt:lpstr>Calibri</vt:lpstr>
      <vt:lpstr>Georgia Pro Black</vt:lpstr>
      <vt:lpstr>Segoe UI</vt:lpstr>
      <vt:lpstr>Wingdings</vt:lpstr>
      <vt:lpstr>表紙</vt:lpstr>
      <vt:lpstr>LINEヤフーMS営業資料_base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岡村 那智</cp:lastModifiedBy>
  <cp:revision>679</cp:revision>
  <dcterms:created xsi:type="dcterms:W3CDTF">2020-02-26T07:28:11Z</dcterms:created>
  <dcterms:modified xsi:type="dcterms:W3CDTF">2024-06-27T06:40:10Z</dcterms:modified>
  <cp:category/>
</cp:coreProperties>
</file>