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567" r:id="rId2"/>
    <p:sldId id="534" r:id="rId3"/>
    <p:sldId id="535" r:id="rId4"/>
    <p:sldId id="604" r:id="rId5"/>
    <p:sldId id="584" r:id="rId6"/>
    <p:sldId id="586" r:id="rId7"/>
    <p:sldId id="587" r:id="rId8"/>
    <p:sldId id="606" r:id="rId9"/>
    <p:sldId id="620" r:id="rId10"/>
    <p:sldId id="610" r:id="rId11"/>
    <p:sldId id="609" r:id="rId12"/>
    <p:sldId id="608" r:id="rId13"/>
    <p:sldId id="611" r:id="rId14"/>
    <p:sldId id="605" r:id="rId15"/>
    <p:sldId id="593" r:id="rId16"/>
    <p:sldId id="619" r:id="rId17"/>
    <p:sldId id="614" r:id="rId18"/>
    <p:sldId id="615" r:id="rId19"/>
    <p:sldId id="582" r:id="rId20"/>
    <p:sldId id="595" r:id="rId21"/>
    <p:sldId id="596" r:id="rId22"/>
    <p:sldId id="622" r:id="rId23"/>
    <p:sldId id="546"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F5F5"/>
    <a:srgbClr val="ECECEC"/>
    <a:srgbClr val="DC5976"/>
    <a:srgbClr val="999999"/>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5FF75-F200-493F-A4E3-650056044AB0}" v="51" dt="2024-02-06T05:01:20.70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9" autoAdjust="0"/>
    <p:restoredTop sz="86990" autoAdjust="0"/>
  </p:normalViewPr>
  <p:slideViewPr>
    <p:cSldViewPr snapToGrid="0">
      <p:cViewPr varScale="1">
        <p:scale>
          <a:sx n="89" d="100"/>
          <a:sy n="89" d="100"/>
        </p:scale>
        <p:origin x="80" y="128"/>
      </p:cViewPr>
      <p:guideLst/>
    </p:cSldViewPr>
  </p:slideViewPr>
  <p:outlineViewPr>
    <p:cViewPr>
      <p:scale>
        <a:sx n="33" d="100"/>
        <a:sy n="33" d="100"/>
      </p:scale>
      <p:origin x="0" y="0"/>
    </p:cViewPr>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不殿 理那" userId="d5476a1c-62f7-4ccc-a8ee-5324b517b4f3" providerId="ADAL" clId="{2B059C79-7CC4-4A96-8D82-E4792038B85E}"/>
    <pc:docChg chg="undo redo custSel modSld modMainMaster">
      <pc:chgData name="不殿 理那" userId="d5476a1c-62f7-4ccc-a8ee-5324b517b4f3" providerId="ADAL" clId="{2B059C79-7CC4-4A96-8D82-E4792038B85E}" dt="2023-11-15T05:18:07.032" v="280" actId="255"/>
      <pc:docMkLst>
        <pc:docMk/>
      </pc:docMkLst>
      <pc:sldChg chg="modSp mod">
        <pc:chgData name="不殿 理那" userId="d5476a1c-62f7-4ccc-a8ee-5324b517b4f3" providerId="ADAL" clId="{2B059C79-7CC4-4A96-8D82-E4792038B85E}" dt="2023-11-15T05:18:07.032" v="280" actId="255"/>
        <pc:sldMkLst>
          <pc:docMk/>
          <pc:sldMk cId="2179412228" sldId="595"/>
        </pc:sldMkLst>
        <pc:spChg chg="mod">
          <ac:chgData name="不殿 理那" userId="d5476a1c-62f7-4ccc-a8ee-5324b517b4f3" providerId="ADAL" clId="{2B059C79-7CC4-4A96-8D82-E4792038B85E}" dt="2023-11-15T05:18:07.032" v="280" actId="255"/>
          <ac:spMkLst>
            <pc:docMk/>
            <pc:sldMk cId="2179412228" sldId="595"/>
            <ac:spMk id="3" creationId="{9C6FDA4E-E227-B891-9C14-FE6D96046939}"/>
          </ac:spMkLst>
        </pc:spChg>
      </pc:sldChg>
      <pc:sldChg chg="modSp mod">
        <pc:chgData name="不殿 理那" userId="d5476a1c-62f7-4ccc-a8ee-5324b517b4f3" providerId="ADAL" clId="{2B059C79-7CC4-4A96-8D82-E4792038B85E}" dt="2023-11-13T09:34:05.091" v="40" actId="20577"/>
        <pc:sldMkLst>
          <pc:docMk/>
          <pc:sldMk cId="3642534380" sldId="606"/>
        </pc:sldMkLst>
        <pc:graphicFrameChg chg="mod modGraphic">
          <ac:chgData name="不殿 理那" userId="d5476a1c-62f7-4ccc-a8ee-5324b517b4f3" providerId="ADAL" clId="{2B059C79-7CC4-4A96-8D82-E4792038B85E}" dt="2023-11-13T09:34:05.091" v="40" actId="20577"/>
          <ac:graphicFrameMkLst>
            <pc:docMk/>
            <pc:sldMk cId="3642534380" sldId="606"/>
            <ac:graphicFrameMk id="3" creationId="{F9919F2D-67BF-9A46-3803-2C0C38D105CA}"/>
          </ac:graphicFrameMkLst>
        </pc:graphicFrameChg>
      </pc:sldChg>
      <pc:sldChg chg="modSp mod">
        <pc:chgData name="不殿 理那" userId="d5476a1c-62f7-4ccc-a8ee-5324b517b4f3" providerId="ADAL" clId="{2B059C79-7CC4-4A96-8D82-E4792038B85E}" dt="2023-11-13T09:32:44.340" v="16"/>
        <pc:sldMkLst>
          <pc:docMk/>
          <pc:sldMk cId="3681968489" sldId="614"/>
        </pc:sldMkLst>
        <pc:spChg chg="mod">
          <ac:chgData name="不殿 理那" userId="d5476a1c-62f7-4ccc-a8ee-5324b517b4f3" providerId="ADAL" clId="{2B059C79-7CC4-4A96-8D82-E4792038B85E}" dt="2023-11-13T09:32:44.340" v="16"/>
          <ac:spMkLst>
            <pc:docMk/>
            <pc:sldMk cId="3681968489" sldId="614"/>
            <ac:spMk id="3" creationId="{FA0FAAD2-9930-0FE9-A695-32B6AD9E130B}"/>
          </ac:spMkLst>
        </pc:spChg>
      </pc:sldChg>
      <pc:sldChg chg="modSp mod">
        <pc:chgData name="不殿 理那" userId="d5476a1c-62f7-4ccc-a8ee-5324b517b4f3" providerId="ADAL" clId="{2B059C79-7CC4-4A96-8D82-E4792038B85E}" dt="2023-11-13T09:32:29.556" v="11" actId="20577"/>
        <pc:sldMkLst>
          <pc:docMk/>
          <pc:sldMk cId="46756576" sldId="615"/>
        </pc:sldMkLst>
        <pc:spChg chg="mod">
          <ac:chgData name="不殿 理那" userId="d5476a1c-62f7-4ccc-a8ee-5324b517b4f3" providerId="ADAL" clId="{2B059C79-7CC4-4A96-8D82-E4792038B85E}" dt="2023-11-13T09:32:29.556" v="11" actId="20577"/>
          <ac:spMkLst>
            <pc:docMk/>
            <pc:sldMk cId="46756576" sldId="615"/>
            <ac:spMk id="3" creationId="{2DE83627-72F7-BD67-0752-B9715337F356}"/>
          </ac:spMkLst>
        </pc:spChg>
      </pc:sldChg>
      <pc:sldChg chg="modSp mod">
        <pc:chgData name="不殿 理那" userId="d5476a1c-62f7-4ccc-a8ee-5324b517b4f3" providerId="ADAL" clId="{2B059C79-7CC4-4A96-8D82-E4792038B85E}" dt="2023-11-13T09:32:57.393" v="21"/>
        <pc:sldMkLst>
          <pc:docMk/>
          <pc:sldMk cId="474625207" sldId="619"/>
        </pc:sldMkLst>
        <pc:spChg chg="mod">
          <ac:chgData name="不殿 理那" userId="d5476a1c-62f7-4ccc-a8ee-5324b517b4f3" providerId="ADAL" clId="{2B059C79-7CC4-4A96-8D82-E4792038B85E}" dt="2023-11-13T09:32:57.393" v="21"/>
          <ac:spMkLst>
            <pc:docMk/>
            <pc:sldMk cId="474625207" sldId="619"/>
            <ac:spMk id="8" creationId="{BCE06FB3-7783-2D78-7965-ED36840E6D2C}"/>
          </ac:spMkLst>
        </pc:spChg>
      </pc:sldChg>
      <pc:sldChg chg="modSp mod">
        <pc:chgData name="不殿 理那" userId="d5476a1c-62f7-4ccc-a8ee-5324b517b4f3" providerId="ADAL" clId="{2B059C79-7CC4-4A96-8D82-E4792038B85E}" dt="2023-11-15T05:15:53.750" v="61" actId="6549"/>
        <pc:sldMkLst>
          <pc:docMk/>
          <pc:sldMk cId="3186718579" sldId="622"/>
        </pc:sldMkLst>
        <pc:spChg chg="mod">
          <ac:chgData name="不殿 理那" userId="d5476a1c-62f7-4ccc-a8ee-5324b517b4f3" providerId="ADAL" clId="{2B059C79-7CC4-4A96-8D82-E4792038B85E}" dt="2023-11-15T05:15:53.750" v="61" actId="6549"/>
          <ac:spMkLst>
            <pc:docMk/>
            <pc:sldMk cId="3186718579" sldId="622"/>
            <ac:spMk id="3" creationId="{0B73C767-30B7-44B4-BE1E-57B9C8D8D78F}"/>
          </ac:spMkLst>
        </pc:spChg>
      </pc:sldChg>
      <pc:sldMasterChg chg="delSldLayout modSldLayout">
        <pc:chgData name="不殿 理那" userId="d5476a1c-62f7-4ccc-a8ee-5324b517b4f3" providerId="ADAL" clId="{2B059C79-7CC4-4A96-8D82-E4792038B85E}" dt="2023-11-13T09:34:26.539" v="50" actId="2696"/>
        <pc:sldMasterMkLst>
          <pc:docMk/>
          <pc:sldMasterMk cId="0" sldId="2147483648"/>
        </pc:sldMasterMkLst>
        <pc:sldLayoutChg chg="del">
          <pc:chgData name="不殿 理那" userId="d5476a1c-62f7-4ccc-a8ee-5324b517b4f3" providerId="ADAL" clId="{2B059C79-7CC4-4A96-8D82-E4792038B85E}" dt="2023-11-13T09:34:26.539" v="50" actId="2696"/>
          <pc:sldLayoutMkLst>
            <pc:docMk/>
            <pc:sldMasterMk cId="0" sldId="2147483648"/>
            <pc:sldLayoutMk cId="1190462539" sldId="2147483849"/>
          </pc:sldLayoutMkLst>
        </pc:sldLayoutChg>
        <pc:sldLayoutChg chg="modSp mod">
          <pc:chgData name="不殿 理那" userId="d5476a1c-62f7-4ccc-a8ee-5324b517b4f3" providerId="ADAL" clId="{2B059C79-7CC4-4A96-8D82-E4792038B85E}" dt="2023-11-13T09:34:20.044" v="49" actId="20577"/>
          <pc:sldLayoutMkLst>
            <pc:docMk/>
            <pc:sldMasterMk cId="0" sldId="2147483648"/>
            <pc:sldLayoutMk cId="568249692" sldId="2147483859"/>
          </pc:sldLayoutMkLst>
          <pc:spChg chg="mod">
            <ac:chgData name="不殿 理那" userId="d5476a1c-62f7-4ccc-a8ee-5324b517b4f3" providerId="ADAL" clId="{2B059C79-7CC4-4A96-8D82-E4792038B85E}" dt="2023-11-13T09:34:20.044" v="49" actId="20577"/>
            <ac:spMkLst>
              <pc:docMk/>
              <pc:sldMasterMk cId="0" sldId="2147483648"/>
              <pc:sldLayoutMk cId="568249692" sldId="2147483859"/>
              <ac:spMk id="8" creationId="{38DA1BFE-C4D5-06DC-034F-4B8D771B5C1A}"/>
            </ac:spMkLst>
          </pc:spChg>
        </pc:sldLayoutChg>
      </pc:sldMasterChg>
    </pc:docChg>
  </pc:docChgLst>
  <pc:docChgLst>
    <pc:chgData name="不殿 理那" userId="d5476a1c-62f7-4ccc-a8ee-5324b517b4f3" providerId="ADAL" clId="{32583063-25E4-446B-BA9E-09DE73322992}"/>
    <pc:docChg chg="modMainMaster">
      <pc:chgData name="不殿 理那" userId="d5476a1c-62f7-4ccc-a8ee-5324b517b4f3" providerId="ADAL" clId="{32583063-25E4-446B-BA9E-09DE73322992}" dt="2024-01-31T03:22:50.680" v="3" actId="20577"/>
      <pc:docMkLst>
        <pc:docMk/>
      </pc:docMkLst>
      <pc:sldMasterChg chg="modSldLayout">
        <pc:chgData name="不殿 理那" userId="d5476a1c-62f7-4ccc-a8ee-5324b517b4f3" providerId="ADAL" clId="{32583063-25E4-446B-BA9E-09DE73322992}" dt="2024-01-31T03:22:50.680" v="3" actId="20577"/>
        <pc:sldMasterMkLst>
          <pc:docMk/>
          <pc:sldMasterMk cId="0" sldId="2147483648"/>
        </pc:sldMasterMkLst>
        <pc:sldLayoutChg chg="modSp mod">
          <pc:chgData name="不殿 理那" userId="d5476a1c-62f7-4ccc-a8ee-5324b517b4f3" providerId="ADAL" clId="{32583063-25E4-446B-BA9E-09DE73322992}" dt="2024-01-31T03:22:50.680" v="3" actId="20577"/>
          <pc:sldLayoutMkLst>
            <pc:docMk/>
            <pc:sldMasterMk cId="0" sldId="2147483648"/>
            <pc:sldLayoutMk cId="568249692" sldId="2147483859"/>
          </pc:sldLayoutMkLst>
          <pc:spChg chg="mod">
            <ac:chgData name="不殿 理那" userId="d5476a1c-62f7-4ccc-a8ee-5324b517b4f3" providerId="ADAL" clId="{32583063-25E4-446B-BA9E-09DE73322992}" dt="2024-01-31T03:22:50.680" v="3" actId="20577"/>
            <ac:spMkLst>
              <pc:docMk/>
              <pc:sldMasterMk cId="0" sldId="2147483648"/>
              <pc:sldLayoutMk cId="568249692" sldId="2147483859"/>
              <ac:spMk id="8" creationId="{38DA1BFE-C4D5-06DC-034F-4B8D771B5C1A}"/>
            </ac:spMkLst>
          </pc:spChg>
        </pc:sldLayoutChg>
      </pc:sldMasterChg>
    </pc:docChg>
  </pc:docChgLst>
  <pc:docChgLst>
    <pc:chgData name="不殿 理那" userId="d5476a1c-62f7-4ccc-a8ee-5324b517b4f3" providerId="ADAL" clId="{0545FF75-F200-493F-A4E3-650056044AB0}"/>
    <pc:docChg chg="undo redo custSel addSld delSld modSld modMainMaster">
      <pc:chgData name="不殿 理那" userId="d5476a1c-62f7-4ccc-a8ee-5324b517b4f3" providerId="ADAL" clId="{0545FF75-F200-493F-A4E3-650056044AB0}" dt="2024-02-06T05:01:20.699" v="617" actId="20577"/>
      <pc:docMkLst>
        <pc:docMk/>
      </pc:docMkLst>
      <pc:sldChg chg="del">
        <pc:chgData name="不殿 理那" userId="d5476a1c-62f7-4ccc-a8ee-5324b517b4f3" providerId="ADAL" clId="{0545FF75-F200-493F-A4E3-650056044AB0}" dt="2024-01-31T05:37:14.596" v="592" actId="47"/>
        <pc:sldMkLst>
          <pc:docMk/>
          <pc:sldMk cId="2524862104" sldId="536"/>
        </pc:sldMkLst>
      </pc:sldChg>
      <pc:sldChg chg="add">
        <pc:chgData name="不殿 理那" userId="d5476a1c-62f7-4ccc-a8ee-5324b517b4f3" providerId="ADAL" clId="{0545FF75-F200-493F-A4E3-650056044AB0}" dt="2024-01-31T05:37:11.570" v="591"/>
        <pc:sldMkLst>
          <pc:docMk/>
          <pc:sldMk cId="2853849334" sldId="546"/>
        </pc:sldMkLst>
      </pc:sldChg>
      <pc:sldChg chg="modSp mod">
        <pc:chgData name="不殿 理那" userId="d5476a1c-62f7-4ccc-a8ee-5324b517b4f3" providerId="ADAL" clId="{0545FF75-F200-493F-A4E3-650056044AB0}" dt="2024-01-31T02:43:26.542" v="28" actId="20577"/>
        <pc:sldMkLst>
          <pc:docMk/>
          <pc:sldMk cId="3217542853" sldId="587"/>
        </pc:sldMkLst>
        <pc:graphicFrameChg chg="mod modGraphic">
          <ac:chgData name="不殿 理那" userId="d5476a1c-62f7-4ccc-a8ee-5324b517b4f3" providerId="ADAL" clId="{0545FF75-F200-493F-A4E3-650056044AB0}" dt="2024-01-31T02:43:26.542" v="28" actId="20577"/>
          <ac:graphicFrameMkLst>
            <pc:docMk/>
            <pc:sldMk cId="3217542853" sldId="587"/>
            <ac:graphicFrameMk id="5" creationId="{6AE76AAC-AB2F-F12B-E749-05902C69D679}"/>
          </ac:graphicFrameMkLst>
        </pc:graphicFrameChg>
      </pc:sldChg>
      <pc:sldChg chg="modSp mod">
        <pc:chgData name="不殿 理那" userId="d5476a1c-62f7-4ccc-a8ee-5324b517b4f3" providerId="ADAL" clId="{0545FF75-F200-493F-A4E3-650056044AB0}" dt="2024-01-31T05:34:07.299" v="590" actId="6549"/>
        <pc:sldMkLst>
          <pc:docMk/>
          <pc:sldMk cId="1331585386" sldId="593"/>
        </pc:sldMkLst>
        <pc:spChg chg="mod">
          <ac:chgData name="不殿 理那" userId="d5476a1c-62f7-4ccc-a8ee-5324b517b4f3" providerId="ADAL" clId="{0545FF75-F200-493F-A4E3-650056044AB0}" dt="2024-01-31T05:34:07.299" v="590" actId="6549"/>
          <ac:spMkLst>
            <pc:docMk/>
            <pc:sldMk cId="1331585386" sldId="593"/>
            <ac:spMk id="9" creationId="{F098D606-E5EA-9FC3-990D-316D3AE1A8DC}"/>
          </ac:spMkLst>
        </pc:spChg>
      </pc:sldChg>
      <pc:sldChg chg="modSp mod">
        <pc:chgData name="不殿 理那" userId="d5476a1c-62f7-4ccc-a8ee-5324b517b4f3" providerId="ADAL" clId="{0545FF75-F200-493F-A4E3-650056044AB0}" dt="2024-02-06T05:00:51.894" v="603" actId="20577"/>
        <pc:sldMkLst>
          <pc:docMk/>
          <pc:sldMk cId="2413710761" sldId="605"/>
        </pc:sldMkLst>
        <pc:spChg chg="mod">
          <ac:chgData name="不殿 理那" userId="d5476a1c-62f7-4ccc-a8ee-5324b517b4f3" providerId="ADAL" clId="{0545FF75-F200-493F-A4E3-650056044AB0}" dt="2024-02-06T05:00:51.894" v="603" actId="20577"/>
          <ac:spMkLst>
            <pc:docMk/>
            <pc:sldMk cId="2413710761" sldId="605"/>
            <ac:spMk id="5" creationId="{A7F7D69A-CC45-AD55-227C-B53A8AA011BB}"/>
          </ac:spMkLst>
        </pc:spChg>
      </pc:sldChg>
      <pc:sldChg chg="modSp mod">
        <pc:chgData name="不殿 理那" userId="d5476a1c-62f7-4ccc-a8ee-5324b517b4f3" providerId="ADAL" clId="{0545FF75-F200-493F-A4E3-650056044AB0}" dt="2024-02-06T05:00:31.015" v="594"/>
        <pc:sldMkLst>
          <pc:docMk/>
          <pc:sldMk cId="3642534380" sldId="606"/>
        </pc:sldMkLst>
        <pc:graphicFrameChg chg="mod modGraphic">
          <ac:chgData name="不殿 理那" userId="d5476a1c-62f7-4ccc-a8ee-5324b517b4f3" providerId="ADAL" clId="{0545FF75-F200-493F-A4E3-650056044AB0}" dt="2024-02-06T05:00:31.015" v="594"/>
          <ac:graphicFrameMkLst>
            <pc:docMk/>
            <pc:sldMk cId="3642534380" sldId="606"/>
            <ac:graphicFrameMk id="3" creationId="{F9919F2D-67BF-9A46-3803-2C0C38D105CA}"/>
          </ac:graphicFrameMkLst>
        </pc:graphicFrameChg>
      </pc:sldChg>
      <pc:sldChg chg="modSp mod">
        <pc:chgData name="不殿 理那" userId="d5476a1c-62f7-4ccc-a8ee-5324b517b4f3" providerId="ADAL" clId="{0545FF75-F200-493F-A4E3-650056044AB0}" dt="2024-02-06T05:01:12.676" v="613" actId="20577"/>
        <pc:sldMkLst>
          <pc:docMk/>
          <pc:sldMk cId="3681968489" sldId="614"/>
        </pc:sldMkLst>
        <pc:spChg chg="mod">
          <ac:chgData name="不殿 理那" userId="d5476a1c-62f7-4ccc-a8ee-5324b517b4f3" providerId="ADAL" clId="{0545FF75-F200-493F-A4E3-650056044AB0}" dt="2024-02-06T05:01:12.676" v="613" actId="20577"/>
          <ac:spMkLst>
            <pc:docMk/>
            <pc:sldMk cId="3681968489" sldId="614"/>
            <ac:spMk id="3" creationId="{FA0FAAD2-9930-0FE9-A695-32B6AD9E130B}"/>
          </ac:spMkLst>
        </pc:spChg>
      </pc:sldChg>
      <pc:sldChg chg="modSp mod">
        <pc:chgData name="不殿 理那" userId="d5476a1c-62f7-4ccc-a8ee-5324b517b4f3" providerId="ADAL" clId="{0545FF75-F200-493F-A4E3-650056044AB0}" dt="2024-02-06T05:01:20.699" v="617" actId="20577"/>
        <pc:sldMkLst>
          <pc:docMk/>
          <pc:sldMk cId="46756576" sldId="615"/>
        </pc:sldMkLst>
        <pc:spChg chg="mod">
          <ac:chgData name="不殿 理那" userId="d5476a1c-62f7-4ccc-a8ee-5324b517b4f3" providerId="ADAL" clId="{0545FF75-F200-493F-A4E3-650056044AB0}" dt="2024-02-06T05:01:20.699" v="617" actId="20577"/>
          <ac:spMkLst>
            <pc:docMk/>
            <pc:sldMk cId="46756576" sldId="615"/>
            <ac:spMk id="3" creationId="{2DE83627-72F7-BD67-0752-B9715337F356}"/>
          </ac:spMkLst>
        </pc:spChg>
      </pc:sldChg>
      <pc:sldChg chg="modSp mod">
        <pc:chgData name="不殿 理那" userId="d5476a1c-62f7-4ccc-a8ee-5324b517b4f3" providerId="ADAL" clId="{0545FF75-F200-493F-A4E3-650056044AB0}" dt="2024-02-06T05:01:03.307" v="607" actId="20577"/>
        <pc:sldMkLst>
          <pc:docMk/>
          <pc:sldMk cId="474625207" sldId="619"/>
        </pc:sldMkLst>
        <pc:spChg chg="mod">
          <ac:chgData name="不殿 理那" userId="d5476a1c-62f7-4ccc-a8ee-5324b517b4f3" providerId="ADAL" clId="{0545FF75-F200-493F-A4E3-650056044AB0}" dt="2024-02-06T05:01:03.307" v="607" actId="20577"/>
          <ac:spMkLst>
            <pc:docMk/>
            <pc:sldMk cId="474625207" sldId="619"/>
            <ac:spMk id="8" creationId="{BCE06FB3-7783-2D78-7965-ED36840E6D2C}"/>
          </ac:spMkLst>
        </pc:spChg>
      </pc:sldChg>
      <pc:sldChg chg="addSp delSp modSp mod">
        <pc:chgData name="不殿 理那" userId="d5476a1c-62f7-4ccc-a8ee-5324b517b4f3" providerId="ADAL" clId="{0545FF75-F200-493F-A4E3-650056044AB0}" dt="2024-01-31T02:52:01.612" v="514"/>
        <pc:sldMkLst>
          <pc:docMk/>
          <pc:sldMk cId="2908043270" sldId="620"/>
        </pc:sldMkLst>
        <pc:spChg chg="mod">
          <ac:chgData name="不殿 理那" userId="d5476a1c-62f7-4ccc-a8ee-5324b517b4f3" providerId="ADAL" clId="{0545FF75-F200-493F-A4E3-650056044AB0}" dt="2024-01-31T02:46:06.820" v="77"/>
          <ac:spMkLst>
            <pc:docMk/>
            <pc:sldMk cId="2908043270" sldId="620"/>
            <ac:spMk id="45" creationId="{11F7E121-52BF-586F-9735-AD0056780FDC}"/>
          </ac:spMkLst>
        </pc:spChg>
        <pc:graphicFrameChg chg="add del mod">
          <ac:chgData name="不殿 理那" userId="d5476a1c-62f7-4ccc-a8ee-5324b517b4f3" providerId="ADAL" clId="{0545FF75-F200-493F-A4E3-650056044AB0}" dt="2024-01-31T02:50:48.385" v="441" actId="478"/>
          <ac:graphicFrameMkLst>
            <pc:docMk/>
            <pc:sldMk cId="2908043270" sldId="620"/>
            <ac:graphicFrameMk id="3" creationId="{19537F75-E96D-F6FE-2149-FE22E6A582F7}"/>
          </ac:graphicFrameMkLst>
        </pc:graphicFrameChg>
        <pc:graphicFrameChg chg="mod modGraphic">
          <ac:chgData name="不殿 理那" userId="d5476a1c-62f7-4ccc-a8ee-5324b517b4f3" providerId="ADAL" clId="{0545FF75-F200-493F-A4E3-650056044AB0}" dt="2024-01-31T02:52:01.612" v="514"/>
          <ac:graphicFrameMkLst>
            <pc:docMk/>
            <pc:sldMk cId="2908043270" sldId="620"/>
            <ac:graphicFrameMk id="7" creationId="{251A5D82-6455-CCE5-41EE-86A05FA4EC74}"/>
          </ac:graphicFrameMkLst>
        </pc:graphicFrameChg>
      </pc:sldChg>
      <pc:sldMasterChg chg="modSldLayout">
        <pc:chgData name="不殿 理那" userId="d5476a1c-62f7-4ccc-a8ee-5324b517b4f3" providerId="ADAL" clId="{0545FF75-F200-493F-A4E3-650056044AB0}" dt="2024-01-31T02:41:41.249" v="8" actId="20577"/>
        <pc:sldMasterMkLst>
          <pc:docMk/>
          <pc:sldMasterMk cId="0" sldId="2147483648"/>
        </pc:sldMasterMkLst>
        <pc:sldLayoutChg chg="modSp mod">
          <pc:chgData name="不殿 理那" userId="d5476a1c-62f7-4ccc-a8ee-5324b517b4f3" providerId="ADAL" clId="{0545FF75-F200-493F-A4E3-650056044AB0}" dt="2024-01-31T02:41:41.249" v="8" actId="20577"/>
          <pc:sldLayoutMkLst>
            <pc:docMk/>
            <pc:sldMasterMk cId="0" sldId="2147483648"/>
            <pc:sldLayoutMk cId="568249692" sldId="2147483859"/>
          </pc:sldLayoutMkLst>
          <pc:spChg chg="mod">
            <ac:chgData name="不殿 理那" userId="d5476a1c-62f7-4ccc-a8ee-5324b517b4f3" providerId="ADAL" clId="{0545FF75-F200-493F-A4E3-650056044AB0}" dt="2024-01-31T02:41:41.249" v="8" actId="20577"/>
            <ac:spMkLst>
              <pc:docMk/>
              <pc:sldMasterMk cId="0" sldId="2147483648"/>
              <pc:sldLayoutMk cId="568249692" sldId="2147483859"/>
              <ac:spMk id="3" creationId="{0069EE62-ADEB-61F9-DCD7-56CAED516C07}"/>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2024/2/6</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949407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1994733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1483399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4258059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23</a:t>
            </a:fld>
            <a:endParaRPr kumimoji="1" lang="ja-JP" altLang="en-US"/>
          </a:p>
        </p:txBody>
      </p:sp>
    </p:spTree>
    <p:extLst>
      <p:ext uri="{BB962C8B-B14F-4D97-AF65-F5344CB8AC3E}">
        <p14:creationId xmlns:p14="http://schemas.microsoft.com/office/powerpoint/2010/main" val="3069635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AF7FA365-8350-3699-335F-A98B88E60AC0}"/>
              </a:ext>
            </a:extLst>
          </p:cNvPr>
          <p:cNvPicPr>
            <a:picLocks noGrp="1" noRot="1" noChangeAspect="1" noMove="1" noResize="1" noEditPoints="1" noAdjustHandles="1" noChangeArrowheads="1" noChangeShapeType="1" noCrop="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bg1"/>
                </a:solidFill>
              </a:rPr>
              <a:t>© LY Corporation</a:t>
            </a: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dirty="0">
                <a:solidFill>
                  <a:srgbClr val="FFFFFF"/>
                </a:solidFill>
                <a:latin typeface="Meiryo" panose="020B0604030504040204" pitchFamily="34" charset="-128"/>
              </a:rPr>
              <a:t>© LY Corporation</a:t>
            </a: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880049"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dirty="0">
                <a:solidFill>
                  <a:schemeClr val="bg2"/>
                </a:solidFill>
                <a:latin typeface="Meiryo" panose="020B0604030504040204" pitchFamily="34" charset="-128"/>
                <a:ea typeface="Meiryo" panose="020B0604030504040204" pitchFamily="34" charset="-128"/>
              </a:rPr>
              <a:t>© LY Corporation</a:t>
            </a: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04_裏表紙A">
    <p:spTree>
      <p:nvGrpSpPr>
        <p:cNvPr id="1" name=""/>
        <p:cNvGrpSpPr/>
        <p:nvPr/>
      </p:nvGrpSpPr>
      <p:grpSpPr>
        <a:xfrm>
          <a:off x="0" y="0"/>
          <a:ext cx="0" cy="0"/>
          <a:chOff x="0" y="0"/>
          <a:chExt cx="0" cy="0"/>
        </a:xfrm>
      </p:grpSpPr>
      <p:pic>
        <p:nvPicPr>
          <p:cNvPr id="5" name="図 4" descr="携帯電話を持っている手&#10;&#10;自動的に生成された説明">
            <a:extLst>
              <a:ext uri="{FF2B5EF4-FFF2-40B4-BE49-F238E27FC236}">
                <a16:creationId xmlns:a16="http://schemas.microsoft.com/office/drawing/2014/main" id="{390667AE-29F2-EF89-9C6A-832879B723BB}"/>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314836" y="5220647"/>
            <a:ext cx="3562322"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dirty="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4" name="テキスト ボックス 3">
            <a:extLst>
              <a:ext uri="{FF2B5EF4-FFF2-40B4-BE49-F238E27FC236}">
                <a16:creationId xmlns:a16="http://schemas.microsoft.com/office/drawing/2014/main" id="{8D9BB18C-1140-45B9-1066-313F8C6A51A7}"/>
              </a:ext>
            </a:extLst>
          </p:cNvPr>
          <p:cNvSpPr txBox="1"/>
          <p:nvPr userDrawn="1"/>
        </p:nvSpPr>
        <p:spPr>
          <a:xfrm>
            <a:off x="10941781" y="6444396"/>
            <a:ext cx="1019831" cy="215444"/>
          </a:xfrm>
          <a:prstGeom prst="rect">
            <a:avLst/>
          </a:prstGeom>
          <a:noFill/>
        </p:spPr>
        <p:txBody>
          <a:bodyPr wrap="none" rtlCol="0">
            <a:spAutoFit/>
          </a:bodyPr>
          <a:lstStyle/>
          <a:p>
            <a:pPr algn="r"/>
            <a:r>
              <a:rPr lang="en" altLang="ko-JP" sz="8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800" b="0" i="0" dirty="0">
              <a:solidFill>
                <a:schemeClr val="bg1"/>
              </a:solidFill>
              <a:latin typeface="LINE Seed JP_OTF Regular" panose="02020500000000000000" pitchFamily="18" charset="-128"/>
            </a:endParaRPr>
          </a:p>
        </p:txBody>
      </p:sp>
      <p:sp>
        <p:nvSpPr>
          <p:cNvPr id="6" name="角丸四角形 5">
            <a:extLst>
              <a:ext uri="{FF2B5EF4-FFF2-40B4-BE49-F238E27FC236}">
                <a16:creationId xmlns:a16="http://schemas.microsoft.com/office/drawing/2014/main" id="{B5478291-86B3-74F5-B414-080B65FD2BD5}"/>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pic>
        <p:nvPicPr>
          <p:cNvPr id="3" name="図 2">
            <a:extLst>
              <a:ext uri="{FF2B5EF4-FFF2-40B4-BE49-F238E27FC236}">
                <a16:creationId xmlns:a16="http://schemas.microsoft.com/office/drawing/2014/main" id="{ED578260-46F0-0E71-4186-33E0F4588782}"/>
              </a:ext>
            </a:extLst>
          </p:cNvPr>
          <p:cNvPicPr>
            <a:picLocks noChangeAspect="1"/>
          </p:cNvPicPr>
          <p:nvPr userDrawn="1"/>
        </p:nvPicPr>
        <p:blipFill>
          <a:blip r:embed="rId3"/>
          <a:stretch>
            <a:fillRect/>
          </a:stretch>
        </p:blipFill>
        <p:spPr>
          <a:xfrm>
            <a:off x="4993948" y="4346303"/>
            <a:ext cx="2183572" cy="379752"/>
          </a:xfrm>
          <a:prstGeom prst="rect">
            <a:avLst/>
          </a:prstGeom>
        </p:spPr>
      </p:pic>
    </p:spTree>
    <p:extLst>
      <p:ext uri="{BB962C8B-B14F-4D97-AF65-F5344CB8AC3E}">
        <p14:creationId xmlns:p14="http://schemas.microsoft.com/office/powerpoint/2010/main" val="881967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140676" y="6380193"/>
            <a:ext cx="1064715"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accent6"/>
                </a:solidFill>
                <a:latin typeface="Meiryo" panose="020B0604030504040204" pitchFamily="34" charset="-128"/>
                <a:ea typeface="Meiryo" panose="020B0604030504040204" pitchFamily="34" charset="-128"/>
              </a:rPr>
              <a:t>© LY Corporation</a:t>
            </a: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0896897" y="6444396"/>
            <a:ext cx="1064715"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0896897" y="6444396"/>
            <a:ext cx="1064715"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表紙A_YDA共通予約型">
    <p:spTree>
      <p:nvGrpSpPr>
        <p:cNvPr id="1" name=""/>
        <p:cNvGrpSpPr/>
        <p:nvPr/>
      </p:nvGrpSpPr>
      <p:grpSpPr>
        <a:xfrm>
          <a:off x="0" y="0"/>
          <a:ext cx="0" cy="0"/>
          <a:chOff x="0" y="0"/>
          <a:chExt cx="0" cy="0"/>
        </a:xfrm>
      </p:grpSpPr>
      <p:pic>
        <p:nvPicPr>
          <p:cNvPr id="13" name="図 12" descr="携帯電話を持っている手&#10;&#10;自動的に生成された説明">
            <a:extLst>
              <a:ext uri="{FF2B5EF4-FFF2-40B4-BE49-F238E27FC236}">
                <a16:creationId xmlns:a16="http://schemas.microsoft.com/office/drawing/2014/main" id="{347EE5E2-1F2F-095C-4285-ED4EE2BA1E32}"/>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959942" y="5470989"/>
            <a:ext cx="1671933" cy="215444"/>
          </a:xfrm>
          <a:prstGeom prst="rect">
            <a:avLst/>
          </a:prstGeom>
          <a:noFill/>
        </p:spPr>
        <p:txBody>
          <a:bodyPr wrap="none" lIns="0" tIns="0" rIns="0" bIns="0" rtlCol="0">
            <a:spAutoFit/>
          </a:bodyPr>
          <a:lstStyle/>
          <a:p>
            <a:pPr algn="l"/>
            <a:r>
              <a:rPr kumimoji="1" lang="en-US" altLang="ja-JP" sz="1400" b="0" i="0" spc="0" dirty="0">
                <a:solidFill>
                  <a:schemeClr val="bg1"/>
                </a:solidFill>
                <a:latin typeface="+mn-ea"/>
                <a:ea typeface="+mn-ea"/>
              </a:rPr>
              <a:t>LINE</a:t>
            </a:r>
            <a:r>
              <a:rPr kumimoji="1" lang="ja-JP" altLang="en-US" sz="1400" b="0" i="0" spc="0">
                <a:solidFill>
                  <a:schemeClr val="bg1"/>
                </a:solidFill>
                <a:latin typeface="+mn-ea"/>
                <a:ea typeface="+mn-ea"/>
              </a:rPr>
              <a:t>ヤフー株式会社</a:t>
            </a: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460699" y="5710013"/>
            <a:ext cx="782265"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2024/2</a:t>
            </a: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sp>
        <p:nvSpPr>
          <p:cNvPr id="11" name="角丸四角形 10">
            <a:extLst>
              <a:ext uri="{FF2B5EF4-FFF2-40B4-BE49-F238E27FC236}">
                <a16:creationId xmlns:a16="http://schemas.microsoft.com/office/drawing/2014/main" id="{3F8B9439-B555-4A04-4A9F-13244DBEDAF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2" name="テキスト プレースホルダー 4">
            <a:extLst>
              <a:ext uri="{FF2B5EF4-FFF2-40B4-BE49-F238E27FC236}">
                <a16:creationId xmlns:a16="http://schemas.microsoft.com/office/drawing/2014/main" id="{DE1FF6AB-746B-FF1F-2B34-810E34B58D6E}"/>
              </a:ext>
            </a:extLst>
          </p:cNvPr>
          <p:cNvSpPr>
            <a:spLocks noGrp="1"/>
          </p:cNvSpPr>
          <p:nvPr>
            <p:ph type="body" sz="quarter" idx="14" hasCustomPrompt="1"/>
          </p:nvPr>
        </p:nvSpPr>
        <p:spPr>
          <a:xfrm>
            <a:off x="1159071" y="4580051"/>
            <a:ext cx="4679021" cy="360040"/>
          </a:xfrm>
          <a:prstGeom prst="rect">
            <a:avLst/>
          </a:prstGeom>
        </p:spPr>
        <p:txBody>
          <a:bodyPr>
            <a:normAutofit/>
          </a:bodyPr>
          <a:lstStyle>
            <a:lvl1pPr algn="ctr">
              <a:defRPr sz="1400" b="1">
                <a:solidFill>
                  <a:schemeClr val="accent6"/>
                </a:solidFill>
              </a:defRPr>
            </a:lvl1pPr>
          </a:lstStyle>
          <a:p>
            <a:pPr lvl="0"/>
            <a:r>
              <a:rPr kumimoji="1" lang="ja-JP" altLang="en-US"/>
              <a:t>サブタイトルを入力</a:t>
            </a:r>
          </a:p>
        </p:txBody>
      </p:sp>
      <p:pic>
        <p:nvPicPr>
          <p:cNvPr id="2" name="図 1">
            <a:extLst>
              <a:ext uri="{FF2B5EF4-FFF2-40B4-BE49-F238E27FC236}">
                <a16:creationId xmlns:a16="http://schemas.microsoft.com/office/drawing/2014/main" id="{13ACA5E1-0A26-3EC6-0EAD-6D9F38D19B3A}"/>
              </a:ext>
            </a:extLst>
          </p:cNvPr>
          <p:cNvPicPr>
            <a:picLocks noChangeAspect="1"/>
          </p:cNvPicPr>
          <p:nvPr userDrawn="1"/>
        </p:nvPicPr>
        <p:blipFill>
          <a:blip r:embed="rId3"/>
          <a:stretch>
            <a:fillRect/>
          </a:stretch>
        </p:blipFill>
        <p:spPr>
          <a:xfrm>
            <a:off x="957193" y="1041400"/>
            <a:ext cx="2183572" cy="379752"/>
          </a:xfrm>
          <a:prstGeom prst="rect">
            <a:avLst/>
          </a:prstGeom>
        </p:spPr>
      </p:pic>
      <p:sp>
        <p:nvSpPr>
          <p:cNvPr id="7" name="テキスト ボックス 6">
            <a:extLst>
              <a:ext uri="{FF2B5EF4-FFF2-40B4-BE49-F238E27FC236}">
                <a16:creationId xmlns:a16="http://schemas.microsoft.com/office/drawing/2014/main" id="{01C63129-F437-DF47-E971-AC287CA6CE7D}"/>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
        <p:nvSpPr>
          <p:cNvPr id="8" name="角丸四角形 3">
            <a:extLst>
              <a:ext uri="{FF2B5EF4-FFF2-40B4-BE49-F238E27FC236}">
                <a16:creationId xmlns:a16="http://schemas.microsoft.com/office/drawing/2014/main" id="{38DA1BFE-C4D5-06DC-034F-4B8D771B5C1A}"/>
              </a:ext>
            </a:extLst>
          </p:cNvPr>
          <p:cNvSpPr/>
          <p:nvPr userDrawn="1"/>
        </p:nvSpPr>
        <p:spPr>
          <a:xfrm>
            <a:off x="995788" y="4386923"/>
            <a:ext cx="4329626"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スポーツナビ　プロ野球　一球速報　看板バナー</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568249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DDFD9F82-E5AC-C6E1-48CE-B5195F6E04A7}"/>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7440" r="5214" b="19355"/>
          <a:stretch/>
        </p:blipFill>
        <p:spPr>
          <a:xfrm>
            <a:off x="9271001" y="14335"/>
            <a:ext cx="2920999" cy="6858000"/>
          </a:xfrm>
          <a:prstGeom prst="rect">
            <a:avLst/>
          </a:prstGeom>
        </p:spPr>
      </p:pic>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0" y="14335"/>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880049"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5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60" r:id="rId18"/>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1&amp;o=default" TargetMode="External"/><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hyperlink" Target="https://ads-help.yahoo.co.jp/yahooads/middlecategory?lan=ja&amp;cid=1729&amp;o=default"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https://form-business.yahoo.co.jp/claris/enqueteForm?inquiry_type=ad_review" TargetMode="External"/><Relationship Id="rId5" Type="http://schemas.openxmlformats.org/officeDocument/2006/relationships/hyperlink" Target="https://ads-help.yahoo.co.jp/yahooads/rf/articledetail?lan=ja&amp;aid=72948#c01" TargetMode="External"/><Relationship Id="rId4" Type="http://schemas.openxmlformats.org/officeDocument/2006/relationships/hyperlink" Target="https://portal.yadui.business.yahoo.co.jp/agencyportal/888301/index.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4.png"/><Relationship Id="rId1" Type="http://schemas.openxmlformats.org/officeDocument/2006/relationships/slideLayout" Target="../slideLayouts/slideLayout14.xml"/><Relationship Id="rId5" Type="http://schemas.openxmlformats.org/officeDocument/2006/relationships/image" Target="../media/image17.sv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hyperlink" Target="mailto:ml-sportsnavi-baseballscore-desk@lycorp.co.jp"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s://form-business.yahoo.co.jp/claris/enqueteForm?inquiry_type=ad_review" TargetMode="External"/><Relationship Id="rId2" Type="http://schemas.openxmlformats.org/officeDocument/2006/relationships/image" Target="../media/image14.png"/><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hyperlink" Target="mailto:ml-sportsnavi-baseballscore-desk@lycorp.co.jp"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ml-sportsnavi-baseballscore-desk@lycorp.co.jp"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hyperlink" Target="https://s.yimg.jp/dl/displayads-guarantee/01/displayads-guarantee_salessheet_sportsnavi_kanbanbanner2024.zip"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hyperlink" Target="https://s.yimg.jp/dl/displayads-guarantee/01/displayads-guarantee_salessheet_sportsnavi_kanbanbanner2024.zi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42ABB6-D627-8D03-AC2D-E75B0E1A1A84}"/>
              </a:ext>
            </a:extLst>
          </p:cNvPr>
          <p:cNvSpPr>
            <a:spLocks noGrp="1"/>
          </p:cNvSpPr>
          <p:nvPr>
            <p:ph type="title"/>
          </p:nvPr>
        </p:nvSpPr>
        <p:spPr>
          <a:xfrm>
            <a:off x="947737" y="2790694"/>
            <a:ext cx="5796773" cy="1325563"/>
          </a:xfrm>
        </p:spPr>
        <p:txBody>
          <a:bodyPr/>
          <a:lstStyle/>
          <a:p>
            <a:r>
              <a:rPr kumimoji="1" lang="ja-JP" altLang="en-US" sz="3200" dirty="0"/>
              <a:t>ディスプレイ広告（予約型）</a:t>
            </a:r>
            <a:br>
              <a:rPr kumimoji="1" lang="en-US" altLang="ja-JP" sz="3200" dirty="0"/>
            </a:br>
            <a:r>
              <a:rPr lang="ja-JP" altLang="en-US" sz="3200" dirty="0"/>
              <a:t>商品資料</a:t>
            </a:r>
            <a:endParaRPr kumimoji="1" lang="ja-JP" altLang="en-US" dirty="0"/>
          </a:p>
        </p:txBody>
      </p:sp>
    </p:spTree>
    <p:extLst>
      <p:ext uri="{BB962C8B-B14F-4D97-AF65-F5344CB8AC3E}">
        <p14:creationId xmlns:p14="http://schemas.microsoft.com/office/powerpoint/2010/main" val="660031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入稿規定</a:t>
            </a:r>
            <a:endParaRPr kumimoji="1" lang="ja-JP" altLang="en-US" dirty="0"/>
          </a:p>
        </p:txBody>
      </p:sp>
      <p:graphicFrame>
        <p:nvGraphicFramePr>
          <p:cNvPr id="7" name="表 6">
            <a:extLst>
              <a:ext uri="{FF2B5EF4-FFF2-40B4-BE49-F238E27FC236}">
                <a16:creationId xmlns:a16="http://schemas.microsoft.com/office/drawing/2014/main" id="{BB7E1EE6-37B7-3759-60EE-17DE967BABD0}"/>
              </a:ext>
            </a:extLst>
          </p:cNvPr>
          <p:cNvGraphicFramePr>
            <a:graphicFrameLocks noGrp="1"/>
          </p:cNvGraphicFramePr>
          <p:nvPr>
            <p:extLst>
              <p:ext uri="{D42A27DB-BD31-4B8C-83A1-F6EECF244321}">
                <p14:modId xmlns:p14="http://schemas.microsoft.com/office/powerpoint/2010/main" val="1771537271"/>
              </p:ext>
            </p:extLst>
          </p:nvPr>
        </p:nvGraphicFramePr>
        <p:xfrm>
          <a:off x="560512" y="1124744"/>
          <a:ext cx="11368135" cy="3037746"/>
        </p:xfrm>
        <a:graphic>
          <a:graphicData uri="http://schemas.openxmlformats.org/drawingml/2006/table">
            <a:tbl>
              <a:tblPr firstRow="1" firstCol="1"/>
              <a:tblGrid>
                <a:gridCol w="1350825">
                  <a:extLst>
                    <a:ext uri="{9D8B030D-6E8A-4147-A177-3AD203B41FA5}">
                      <a16:colId xmlns:a16="http://schemas.microsoft.com/office/drawing/2014/main" val="3739077941"/>
                    </a:ext>
                  </a:extLst>
                </a:gridCol>
                <a:gridCol w="2240447">
                  <a:extLst>
                    <a:ext uri="{9D8B030D-6E8A-4147-A177-3AD203B41FA5}">
                      <a16:colId xmlns:a16="http://schemas.microsoft.com/office/drawing/2014/main" val="1683803773"/>
                    </a:ext>
                  </a:extLst>
                </a:gridCol>
                <a:gridCol w="1152128">
                  <a:extLst>
                    <a:ext uri="{9D8B030D-6E8A-4147-A177-3AD203B41FA5}">
                      <a16:colId xmlns:a16="http://schemas.microsoft.com/office/drawing/2014/main" val="3346816844"/>
                    </a:ext>
                  </a:extLst>
                </a:gridCol>
                <a:gridCol w="2423249">
                  <a:extLst>
                    <a:ext uri="{9D8B030D-6E8A-4147-A177-3AD203B41FA5}">
                      <a16:colId xmlns:a16="http://schemas.microsoft.com/office/drawing/2014/main" val="740987785"/>
                    </a:ext>
                  </a:extLst>
                </a:gridCol>
                <a:gridCol w="1163487">
                  <a:extLst>
                    <a:ext uri="{9D8B030D-6E8A-4147-A177-3AD203B41FA5}">
                      <a16:colId xmlns:a16="http://schemas.microsoft.com/office/drawing/2014/main" val="1672751615"/>
                    </a:ext>
                  </a:extLst>
                </a:gridCol>
                <a:gridCol w="1034212">
                  <a:extLst>
                    <a:ext uri="{9D8B030D-6E8A-4147-A177-3AD203B41FA5}">
                      <a16:colId xmlns:a16="http://schemas.microsoft.com/office/drawing/2014/main" val="158458900"/>
                    </a:ext>
                  </a:extLst>
                </a:gridCol>
                <a:gridCol w="969574">
                  <a:extLst>
                    <a:ext uri="{9D8B030D-6E8A-4147-A177-3AD203B41FA5}">
                      <a16:colId xmlns:a16="http://schemas.microsoft.com/office/drawing/2014/main" val="99466123"/>
                    </a:ext>
                  </a:extLst>
                </a:gridCol>
                <a:gridCol w="1034213">
                  <a:extLst>
                    <a:ext uri="{9D8B030D-6E8A-4147-A177-3AD203B41FA5}">
                      <a16:colId xmlns:a16="http://schemas.microsoft.com/office/drawing/2014/main" val="2096632139"/>
                    </a:ext>
                  </a:extLst>
                </a:gridCol>
              </a:tblGrid>
              <a:tr h="62161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アスペクト比</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lang="ja-JP" altLang="en-US" sz="1100" dirty="0"/>
                        <a:t>入稿ピクセルサイズ </a:t>
                      </a:r>
                      <a:endParaRPr lang="en-US" altLang="ja-JP" sz="1100" dirty="0"/>
                    </a:p>
                    <a:p>
                      <a:pPr algn="ctr"/>
                      <a:r>
                        <a:rPr lang="ja-JP" altLang="en-US" sz="1100" dirty="0"/>
                        <a:t>（横</a:t>
                      </a:r>
                      <a:r>
                        <a:rPr lang="en-US" altLang="ja-JP" sz="1100" dirty="0"/>
                        <a:t>×</a:t>
                      </a:r>
                      <a:r>
                        <a:rPr lang="ja-JP" altLang="en-US" sz="1100" dirty="0"/>
                        <a:t>縦）</a:t>
                      </a: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ファイル</a:t>
                      </a:r>
                      <a:endParaRPr kumimoji="1" lang="en-US" altLang="ja-JP" sz="1100" dirty="0"/>
                    </a:p>
                    <a:p>
                      <a:pPr algn="ctr"/>
                      <a:r>
                        <a:rPr kumimoji="1" lang="ja-JP" altLang="en-US" sz="1100" dirty="0"/>
                        <a:t>サイズ</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ファイル形式</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アニメーション</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en-US" altLang="ja-JP" sz="1100" dirty="0"/>
                        <a:t>ALT</a:t>
                      </a:r>
                      <a:r>
                        <a:rPr kumimoji="1" lang="ja-JP" altLang="en-US" sz="1100" dirty="0"/>
                        <a:t>テキスト</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原稿本数</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リンク先</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4257462878"/>
                  </a:ext>
                </a:extLst>
              </a:tr>
              <a:tr h="1250597">
                <a:tc rowSpan="2">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i="0" kern="1200" dirty="0">
                          <a:solidFill>
                            <a:schemeClr val="dk1"/>
                          </a:solidFill>
                          <a:effectLst/>
                          <a:latin typeface="+mn-lt"/>
                          <a:ea typeface="+mn-ea"/>
                          <a:cs typeface="+mn-cs"/>
                        </a:rPr>
                        <a:t>39:5</a:t>
                      </a:r>
                      <a:endParaRPr lang="en-US" altLang="ja-JP" sz="700" b="0" i="0" dirty="0">
                        <a:solidFill>
                          <a:schemeClr val="tx1">
                            <a:lumMod val="65000"/>
                            <a:lumOff val="35000"/>
                          </a:schemeClr>
                        </a:solidFill>
                        <a:effectLst/>
                        <a:latin typeface="Arial" panose="020B0604020202020204" pitchFamily="34" charset="0"/>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dk1"/>
                          </a:solidFill>
                        </a:rPr>
                        <a:t>推奨ピクセルサイズ（横</a:t>
                      </a:r>
                      <a:r>
                        <a:rPr kumimoji="1" lang="en-US" altLang="ja-JP" sz="1100" b="0" kern="1200" dirty="0">
                          <a:solidFill>
                            <a:schemeClr val="dk1"/>
                          </a:solidFill>
                        </a:rPr>
                        <a:t>×</a:t>
                      </a:r>
                      <a:r>
                        <a:rPr kumimoji="1" lang="ja-JP" altLang="en-US" sz="1100" b="0" kern="1200" dirty="0">
                          <a:solidFill>
                            <a:schemeClr val="dk1"/>
                          </a:solidFill>
                        </a:rPr>
                        <a:t>縦）</a:t>
                      </a:r>
                      <a:endParaRPr kumimoji="1" lang="en-US" altLang="ja-JP"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936pixel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x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120pixel</a:t>
                      </a:r>
                      <a:endParaRPr kumimoji="1" lang="en-US" altLang="ja-JP" sz="1100" b="0" kern="1200" noProof="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zh-CN" sz="1100" kern="1200" dirty="0">
                          <a:solidFill>
                            <a:schemeClr val="dk1"/>
                          </a:solidFill>
                        </a:rPr>
                        <a:t>150KB</a:t>
                      </a:r>
                      <a:r>
                        <a:rPr kumimoji="1" lang="zh-CN" altLang="en-US" sz="1100" kern="1200" dirty="0">
                          <a:solidFill>
                            <a:schemeClr val="dk1"/>
                          </a:solidFill>
                        </a:rPr>
                        <a:t>以内</a:t>
                      </a:r>
                      <a:endParaRPr kumimoji="1" lang="en-US" altLang="zh-CN" sz="1100" kern="120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rPr>
                        <a:t>JPEG</a:t>
                      </a:r>
                      <a:r>
                        <a:rPr kumimoji="1" lang="ja-JP" altLang="en-US" sz="800" kern="1200" dirty="0">
                          <a:solidFill>
                            <a:schemeClr val="tx1">
                              <a:lumMod val="65000"/>
                              <a:lumOff val="35000"/>
                            </a:schemeClr>
                          </a:solidFill>
                        </a:rPr>
                        <a:t>（</a:t>
                      </a:r>
                      <a:r>
                        <a:rPr kumimoji="1" lang="en-US" altLang="ja-JP" sz="800" kern="1200" dirty="0">
                          <a:solidFill>
                            <a:schemeClr val="tx1">
                              <a:lumMod val="65000"/>
                              <a:lumOff val="35000"/>
                            </a:schemeClr>
                          </a:solidFill>
                        </a:rPr>
                        <a:t>RGB</a:t>
                      </a:r>
                      <a:r>
                        <a:rPr kumimoji="1" lang="ja-JP" altLang="en-US" sz="800" kern="1200" dirty="0">
                          <a:solidFill>
                            <a:schemeClr val="tx1">
                              <a:lumMod val="65000"/>
                              <a:lumOff val="35000"/>
                            </a:schemeClr>
                          </a:solidFill>
                        </a:rPr>
                        <a:t>のみ）：拡張子「</a:t>
                      </a:r>
                      <a:r>
                        <a:rPr kumimoji="1" lang="en-US" altLang="ja-JP" sz="800" kern="1200" dirty="0">
                          <a:solidFill>
                            <a:schemeClr val="tx1">
                              <a:lumMod val="65000"/>
                              <a:lumOff val="35000"/>
                            </a:schemeClr>
                          </a:solidFill>
                        </a:rPr>
                        <a:t>.jpg</a:t>
                      </a:r>
                      <a:r>
                        <a:rPr kumimoji="1" lang="ja-JP" altLang="en-US" sz="800" kern="1200" dirty="0">
                          <a:solidFill>
                            <a:schemeClr val="tx1">
                              <a:lumMod val="65000"/>
                              <a:lumOff val="35000"/>
                            </a:schemeClr>
                          </a:solidFill>
                        </a:rPr>
                        <a:t>」「</a:t>
                      </a:r>
                      <a:r>
                        <a:rPr kumimoji="1" lang="en-US" altLang="ja-JP" sz="800" kern="1200" dirty="0">
                          <a:solidFill>
                            <a:schemeClr val="tx1">
                              <a:lumMod val="65000"/>
                              <a:lumOff val="35000"/>
                            </a:schemeClr>
                          </a:solidFill>
                        </a:rPr>
                        <a:t>.jpeg</a:t>
                      </a:r>
                      <a:r>
                        <a:rPr kumimoji="1" lang="ja-JP" altLang="en-US" sz="800" kern="1200" dirty="0">
                          <a:solidFill>
                            <a:schemeClr val="tx1">
                              <a:lumMod val="65000"/>
                              <a:lumOff val="35000"/>
                            </a:schemeClr>
                          </a:solidFill>
                        </a:rPr>
                        <a:t>」</a:t>
                      </a:r>
                      <a:br>
                        <a:rPr kumimoji="1" lang="en-US" altLang="ja-JP" sz="800" kern="1200" dirty="0">
                          <a:solidFill>
                            <a:schemeClr val="tx1">
                              <a:lumMod val="65000"/>
                              <a:lumOff val="35000"/>
                            </a:schemeClr>
                          </a:solidFill>
                        </a:rPr>
                      </a:br>
                      <a:r>
                        <a:rPr kumimoji="1" lang="en-US" altLang="ja-JP" sz="800" kern="1200" dirty="0">
                          <a:solidFill>
                            <a:schemeClr val="tx1">
                              <a:lumMod val="65000"/>
                              <a:lumOff val="35000"/>
                            </a:schemeClr>
                          </a:solidFill>
                        </a:rPr>
                        <a:t>GIF89a</a:t>
                      </a:r>
                      <a:r>
                        <a:rPr kumimoji="1" lang="ja-JP" altLang="en-US" sz="800" kern="1200" dirty="0">
                          <a:solidFill>
                            <a:schemeClr val="tx1">
                              <a:lumMod val="65000"/>
                              <a:lumOff val="35000"/>
                            </a:schemeClr>
                          </a:solidFill>
                        </a:rPr>
                        <a:t>：拡張子「</a:t>
                      </a:r>
                      <a:r>
                        <a:rPr kumimoji="1" lang="en-US" altLang="ja-JP" sz="800" kern="1200" dirty="0">
                          <a:solidFill>
                            <a:schemeClr val="tx1">
                              <a:lumMod val="65000"/>
                              <a:lumOff val="35000"/>
                            </a:schemeClr>
                          </a:solidFill>
                        </a:rPr>
                        <a:t>.gif</a:t>
                      </a:r>
                      <a:r>
                        <a:rPr kumimoji="1" lang="ja-JP" altLang="en-US" sz="800" kern="1200" dirty="0">
                          <a:solidFill>
                            <a:schemeClr val="tx1">
                              <a:lumMod val="65000"/>
                              <a:lumOff val="35000"/>
                            </a:schemeClr>
                          </a:solidFill>
                        </a:rPr>
                        <a:t>」</a:t>
                      </a:r>
                      <a:br>
                        <a:rPr kumimoji="1" lang="en-US" altLang="ja-JP" sz="800" kern="1200" dirty="0">
                          <a:solidFill>
                            <a:schemeClr val="tx1">
                              <a:lumMod val="65000"/>
                              <a:lumOff val="35000"/>
                            </a:schemeClr>
                          </a:solidFill>
                        </a:rPr>
                      </a:br>
                      <a:r>
                        <a:rPr kumimoji="1" lang="en-US" altLang="ja-JP" sz="800" kern="1200" dirty="0">
                          <a:solidFill>
                            <a:schemeClr val="tx1">
                              <a:lumMod val="65000"/>
                              <a:lumOff val="35000"/>
                            </a:schemeClr>
                          </a:solidFill>
                        </a:rPr>
                        <a:t>PNG</a:t>
                      </a:r>
                      <a:r>
                        <a:rPr kumimoji="1" lang="ja-JP" altLang="en-US" sz="800" kern="1200" dirty="0">
                          <a:solidFill>
                            <a:schemeClr val="tx1">
                              <a:lumMod val="65000"/>
                              <a:lumOff val="35000"/>
                            </a:schemeClr>
                          </a:solidFill>
                        </a:rPr>
                        <a:t>：拡張子「</a:t>
                      </a:r>
                      <a:r>
                        <a:rPr kumimoji="1" lang="en-US" altLang="ja-JP" sz="800" kern="1200" dirty="0">
                          <a:solidFill>
                            <a:schemeClr val="tx1">
                              <a:lumMod val="65000"/>
                              <a:lumOff val="35000"/>
                            </a:schemeClr>
                          </a:solidFill>
                        </a:rPr>
                        <a:t>.</a:t>
                      </a:r>
                      <a:r>
                        <a:rPr kumimoji="1" lang="en-US" altLang="ja-JP" sz="800" kern="1200" dirty="0" err="1">
                          <a:solidFill>
                            <a:schemeClr val="tx1">
                              <a:lumMod val="65000"/>
                              <a:lumOff val="35000"/>
                            </a:schemeClr>
                          </a:solidFill>
                        </a:rPr>
                        <a:t>png</a:t>
                      </a:r>
                      <a:r>
                        <a:rPr kumimoji="1" lang="ja-JP" altLang="en-US" sz="800" kern="1200" dirty="0">
                          <a:solidFill>
                            <a:schemeClr val="tx1">
                              <a:lumMod val="65000"/>
                              <a:lumOff val="35000"/>
                            </a:schemeClr>
                          </a:solidFill>
                        </a:rPr>
                        <a:t>」</a:t>
                      </a:r>
                    </a:p>
                    <a:p>
                      <a:pPr algn="ctr"/>
                      <a:endParaRPr kumimoji="1" lang="ja-JP" altLang="en-US" sz="9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100" dirty="0"/>
                        <a:t>不可</a:t>
                      </a:r>
                      <a:endParaRPr kumimoji="1" lang="ja-JP" altLang="en-US" sz="1100" dirty="0"/>
                    </a:p>
                    <a:p>
                      <a:pPr algn="ct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100" dirty="0"/>
                        <a:t>不可</a:t>
                      </a:r>
                      <a:endParaRPr kumimoji="1" lang="ja-JP" altLang="en-US" sz="1100" dirty="0"/>
                    </a:p>
                    <a:p>
                      <a:pPr algn="ct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dirty="0"/>
                        <a:t>1</a:t>
                      </a:r>
                      <a:r>
                        <a:rPr kumimoji="1" lang="ja-JP" altLang="en-US" sz="1100" dirty="0"/>
                        <a:t>本</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dirty="0"/>
                        <a:t>1</a:t>
                      </a:r>
                      <a:r>
                        <a:rPr kumimoji="1" lang="ja-JP" altLang="en-US" sz="1100" dirty="0"/>
                        <a:t>か所</a:t>
                      </a:r>
                      <a:endParaRPr kumimoji="1" lang="en-US" altLang="ja-JP" sz="1100" dirty="0"/>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100" dirty="0"/>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chemeClr val="tx1">
                              <a:lumMod val="65000"/>
                              <a:lumOff val="35000"/>
                            </a:schemeClr>
                          </a:solidFill>
                          <a:latin typeface="+mn-lt"/>
                          <a:ea typeface="+mn-ea"/>
                          <a:cs typeface="+mn-cs"/>
                        </a:rPr>
                        <a:t>1024</a:t>
                      </a:r>
                      <a:r>
                        <a:rPr kumimoji="1" lang="ja-JP" altLang="en-US" sz="1100" kern="1200" dirty="0">
                          <a:solidFill>
                            <a:schemeClr val="tx1">
                              <a:lumMod val="65000"/>
                              <a:lumOff val="35000"/>
                            </a:schemeClr>
                          </a:solidFill>
                          <a:latin typeface="+mn-lt"/>
                          <a:ea typeface="+mn-ea"/>
                          <a:cs typeface="+mn-cs"/>
                        </a:rPr>
                        <a:t>文字以内</a:t>
                      </a:r>
                      <a:endParaRPr kumimoji="1" lang="ja-JP" altLang="en-US" sz="1100" kern="1200" dirty="0">
                        <a:solidFill>
                          <a:schemeClr val="tx1">
                            <a:lumMod val="65000"/>
                            <a:lumOff val="35000"/>
                          </a:schemeClr>
                        </a:solidFill>
                        <a:latin typeface="+mn-lt"/>
                        <a:ea typeface="+mn-ea"/>
                        <a:cs typeface="Verdana" pitchFamily="34" charset="0"/>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47863003"/>
                  </a:ext>
                </a:extLst>
              </a:tr>
              <a:tr h="1165538">
                <a:tc v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noProof="0" dirty="0">
                        <a:solidFill>
                          <a:schemeClr val="dk1"/>
                        </a:solidFill>
                        <a:latin typeface="+mn-lt"/>
                        <a:ea typeface="+mn-ea"/>
                        <a:cs typeface="+mn-cs"/>
                      </a:endParaRPr>
                    </a:p>
                  </a:txBody>
                  <a:tcPr marL="74295" marR="74295" marT="37148" marB="371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dk1"/>
                          </a:solidFill>
                        </a:rPr>
                        <a:t>最小ピクセルサイズ（横</a:t>
                      </a:r>
                      <a:r>
                        <a:rPr kumimoji="1" lang="en-US" altLang="ja-JP" sz="1100" b="0" kern="1200" dirty="0">
                          <a:solidFill>
                            <a:schemeClr val="dk1"/>
                          </a:solidFill>
                        </a:rPr>
                        <a:t>×</a:t>
                      </a:r>
                      <a:r>
                        <a:rPr kumimoji="1" lang="ja-JP" altLang="en-US" sz="1100" b="0" kern="1200" dirty="0">
                          <a:solidFill>
                            <a:schemeClr val="dk1"/>
                          </a:solidFill>
                        </a:rPr>
                        <a:t>縦）</a:t>
                      </a:r>
                      <a:endParaRPr kumimoji="1" lang="en-US" altLang="ja-JP"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468pixel</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 x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60pixel</a:t>
                      </a:r>
                      <a:endParaRPr kumimoji="1" lang="ja-JP" altLang="en-US" sz="1100" b="0" kern="1200" noProof="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extLst>
                  <a:ext uri="{0D108BD9-81ED-4DB2-BD59-A6C34878D82A}">
                    <a16:rowId xmlns:a16="http://schemas.microsoft.com/office/drawing/2014/main" val="502395814"/>
                  </a:ext>
                </a:extLst>
              </a:tr>
            </a:tbl>
          </a:graphicData>
        </a:graphic>
      </p:graphicFrame>
      <p:sp>
        <p:nvSpPr>
          <p:cNvPr id="8" name="正方形/長方形 7">
            <a:extLst>
              <a:ext uri="{FF2B5EF4-FFF2-40B4-BE49-F238E27FC236}">
                <a16:creationId xmlns:a16="http://schemas.microsoft.com/office/drawing/2014/main" id="{D725814C-5665-7370-6519-B14AEE21C417}"/>
              </a:ext>
            </a:extLst>
          </p:cNvPr>
          <p:cNvSpPr/>
          <p:nvPr/>
        </p:nvSpPr>
        <p:spPr>
          <a:xfrm>
            <a:off x="371364" y="4316156"/>
            <a:ext cx="11449272" cy="2300630"/>
          </a:xfrm>
          <a:prstGeom prst="rect">
            <a:avLst/>
          </a:prstGeom>
        </p:spPr>
        <p:txBody>
          <a:bodyPr wrap="square">
            <a:spAutoFit/>
          </a:bodyPr>
          <a:lstStyle/>
          <a:p>
            <a:pPr>
              <a:defRPr/>
            </a:pPr>
            <a:r>
              <a:rPr lang="en-US" altLang="ja-JP" sz="1050" dirty="0">
                <a:solidFill>
                  <a:srgbClr val="000000">
                    <a:lumMod val="65000"/>
                    <a:lumOff val="35000"/>
                  </a:srgbClr>
                </a:solidFill>
                <a:latin typeface="メイリオ"/>
              </a:rPr>
              <a:t>※</a:t>
            </a:r>
            <a:r>
              <a:rPr lang="ja-JP" altLang="en-US" sz="1050" dirty="0">
                <a:solidFill>
                  <a:srgbClr val="000000">
                    <a:lumMod val="65000"/>
                    <a:lumOff val="35000"/>
                  </a:srgbClr>
                </a:solidFill>
                <a:latin typeface="メイリオ"/>
              </a:rPr>
              <a:t>広告とわかるよう画像内に以下いずれかの文言を表示してください。</a:t>
            </a:r>
            <a:endParaRPr lang="en-US" altLang="ja-JP" sz="1050" dirty="0">
              <a:solidFill>
                <a:srgbClr val="000000">
                  <a:lumMod val="65000"/>
                  <a:lumOff val="35000"/>
                </a:srgbClr>
              </a:solidFill>
              <a:latin typeface="メイリオ"/>
            </a:endParaRP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1</a:t>
            </a:r>
            <a:r>
              <a:rPr lang="ja-JP" altLang="en-US" sz="1050" dirty="0">
                <a:solidFill>
                  <a:srgbClr val="000000">
                    <a:lumMod val="65000"/>
                    <a:lumOff val="35000"/>
                  </a:srgbClr>
                </a:solidFill>
                <a:latin typeface="メイリオ"/>
              </a:rPr>
              <a:t>） 広告</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2</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AD</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3</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Yahoo! JAPAN </a:t>
            </a:r>
            <a:r>
              <a:rPr lang="ja-JP" altLang="en-US" sz="1050" dirty="0">
                <a:solidFill>
                  <a:srgbClr val="000000">
                    <a:lumMod val="65000"/>
                    <a:lumOff val="35000"/>
                  </a:srgbClr>
                </a:solidFill>
                <a:latin typeface="メイリオ"/>
              </a:rPr>
              <a:t>広告</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4</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Ads by Yahoo! JAPAN</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5</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Sponsored by ○○</a:t>
            </a:r>
            <a:r>
              <a:rPr lang="ja-JP" altLang="en-US" sz="1050" dirty="0">
                <a:solidFill>
                  <a:srgbClr val="000000">
                    <a:lumMod val="65000"/>
                    <a:lumOff val="35000"/>
                  </a:srgbClr>
                </a:solidFill>
                <a:latin typeface="メイリオ"/>
              </a:rPr>
              <a:t>　（〇〇は広告主様の名称）</a:t>
            </a:r>
            <a:endParaRPr lang="en-US" altLang="ja-JP" sz="1050" dirty="0">
              <a:solidFill>
                <a:srgbClr val="000000">
                  <a:lumMod val="65000"/>
                  <a:lumOff val="35000"/>
                </a:srgbClr>
              </a:solidFill>
              <a:latin typeface="メイリオ"/>
            </a:endParaRP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6</a:t>
            </a:r>
            <a:r>
              <a:rPr lang="ja-JP" altLang="en-US" sz="1050" dirty="0">
                <a:solidFill>
                  <a:srgbClr val="000000">
                    <a:lumMod val="65000"/>
                    <a:lumOff val="35000"/>
                  </a:srgbClr>
                </a:solidFill>
                <a:latin typeface="メイリオ"/>
              </a:rPr>
              <a:t>） 提供：○○（〇〇は広告主様の名称）</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7</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PR</a:t>
            </a:r>
          </a:p>
          <a:p>
            <a:pPr>
              <a:defRPr/>
            </a:pPr>
            <a:endParaRPr lang="en-US" altLang="ja-JP" sz="1400" dirty="0">
              <a:solidFill>
                <a:srgbClr val="000000">
                  <a:lumMod val="65000"/>
                  <a:lumOff val="35000"/>
                </a:srgbClr>
              </a:solidFill>
              <a:latin typeface="メイリオ"/>
            </a:endParaRPr>
          </a:p>
          <a:p>
            <a:pPr>
              <a:defRPr/>
            </a:pPr>
            <a:r>
              <a:rPr lang="en-US" altLang="ja-JP" sz="1050" dirty="0">
                <a:solidFill>
                  <a:srgbClr val="000000">
                    <a:lumMod val="65000"/>
                    <a:lumOff val="35000"/>
                  </a:srgbClr>
                </a:solidFill>
                <a:latin typeface="メイリオ"/>
              </a:rPr>
              <a:t>【</a:t>
            </a:r>
            <a:r>
              <a:rPr lang="ja-JP" altLang="en-US" sz="1050" dirty="0">
                <a:solidFill>
                  <a:srgbClr val="000000">
                    <a:lumMod val="65000"/>
                    <a:lumOff val="35000"/>
                  </a:srgbClr>
                </a:solidFill>
                <a:latin typeface="メイリオ"/>
              </a:rPr>
              <a:t>注意事項</a:t>
            </a:r>
            <a:r>
              <a:rPr lang="en-US" altLang="ja-JP" sz="1050" dirty="0">
                <a:solidFill>
                  <a:srgbClr val="000000">
                    <a:lumMod val="65000"/>
                    <a:lumOff val="35000"/>
                  </a:srgbClr>
                </a:solidFill>
                <a:latin typeface="メイリオ"/>
              </a:rPr>
              <a:t>】</a:t>
            </a:r>
          </a:p>
          <a:p>
            <a:pPr>
              <a:defRPr/>
            </a:pPr>
            <a:r>
              <a:rPr lang="ja-JP" altLang="en-US" sz="1050" dirty="0">
                <a:solidFill>
                  <a:srgbClr val="000000">
                    <a:lumMod val="65000"/>
                    <a:lumOff val="35000"/>
                  </a:srgbClr>
                </a:solidFill>
                <a:latin typeface="メイリオ"/>
              </a:rPr>
              <a:t>・</a:t>
            </a:r>
            <a:r>
              <a:rPr lang="ja-JP" altLang="ja-JP" sz="1050" dirty="0">
                <a:solidFill>
                  <a:srgbClr val="000000">
                    <a:lumMod val="65000"/>
                    <a:lumOff val="35000"/>
                  </a:srgbClr>
                </a:solidFill>
                <a:latin typeface="メイリオ"/>
              </a:rPr>
              <a:t>高解像度ディスプレイ搭載のデバイス用に推奨</a:t>
            </a:r>
            <a:r>
              <a:rPr lang="ja-JP" altLang="en-US" sz="1050" dirty="0">
                <a:solidFill>
                  <a:srgbClr val="000000">
                    <a:lumMod val="65000"/>
                    <a:lumOff val="35000"/>
                  </a:srgbClr>
                </a:solidFill>
                <a:latin typeface="メイリオ"/>
              </a:rPr>
              <a:t>ピクセル</a:t>
            </a:r>
            <a:r>
              <a:rPr lang="ja-JP" altLang="ja-JP" sz="1050" dirty="0">
                <a:solidFill>
                  <a:srgbClr val="000000">
                    <a:lumMod val="65000"/>
                    <a:lumOff val="35000"/>
                  </a:srgbClr>
                </a:solidFill>
                <a:latin typeface="メイリオ"/>
              </a:rPr>
              <a:t>サイズでの作成をおすすめします。</a:t>
            </a:r>
          </a:p>
          <a:p>
            <a:pPr>
              <a:defRPr/>
            </a:pPr>
            <a:r>
              <a:rPr lang="ja-JP" altLang="en-US" sz="1050" dirty="0">
                <a:solidFill>
                  <a:srgbClr val="000000">
                    <a:lumMod val="65000"/>
                    <a:lumOff val="35000"/>
                  </a:srgbClr>
                </a:solidFill>
                <a:latin typeface="メイリオ"/>
              </a:rPr>
              <a:t>・透過効果を用いたクリエイティブの入稿は不可です。</a:t>
            </a:r>
            <a:br>
              <a:rPr lang="ja-JP" altLang="en-US" sz="1400" dirty="0">
                <a:solidFill>
                  <a:srgbClr val="000000"/>
                </a:solidFill>
                <a:latin typeface="メイリオ"/>
              </a:rPr>
            </a:br>
            <a:endParaRPr lang="ja-JP" altLang="en-US" sz="1400" dirty="0">
              <a:solidFill>
                <a:srgbClr val="000000"/>
              </a:solidFill>
              <a:latin typeface="メイリオ"/>
            </a:endParaRPr>
          </a:p>
        </p:txBody>
      </p:sp>
    </p:spTree>
    <p:extLst>
      <p:ext uri="{BB962C8B-B14F-4D97-AF65-F5344CB8AC3E}">
        <p14:creationId xmlns:p14="http://schemas.microsoft.com/office/powerpoint/2010/main" val="2628552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販売制限業種</a:t>
            </a:r>
            <a:endParaRPr kumimoji="1" lang="ja-JP" altLang="en-US" dirty="0"/>
          </a:p>
        </p:txBody>
      </p:sp>
      <p:graphicFrame>
        <p:nvGraphicFramePr>
          <p:cNvPr id="3" name="表 2">
            <a:extLst>
              <a:ext uri="{FF2B5EF4-FFF2-40B4-BE49-F238E27FC236}">
                <a16:creationId xmlns:a16="http://schemas.microsoft.com/office/drawing/2014/main" id="{C5B5A66D-A81B-8BDA-FE59-DBA38A8632D5}"/>
              </a:ext>
            </a:extLst>
          </p:cNvPr>
          <p:cNvGraphicFramePr>
            <a:graphicFrameLocks noGrp="1"/>
          </p:cNvGraphicFramePr>
          <p:nvPr>
            <p:extLst>
              <p:ext uri="{D42A27DB-BD31-4B8C-83A1-F6EECF244321}">
                <p14:modId xmlns:p14="http://schemas.microsoft.com/office/powerpoint/2010/main" val="2123723220"/>
              </p:ext>
            </p:extLst>
          </p:nvPr>
        </p:nvGraphicFramePr>
        <p:xfrm>
          <a:off x="479425" y="1871981"/>
          <a:ext cx="7777261" cy="4689157"/>
        </p:xfrm>
        <a:graphic>
          <a:graphicData uri="http://schemas.openxmlformats.org/drawingml/2006/table">
            <a:tbl>
              <a:tblPr firstCol="1" bandRow="1"/>
              <a:tblGrid>
                <a:gridCol w="4536901">
                  <a:extLst>
                    <a:ext uri="{9D8B030D-6E8A-4147-A177-3AD203B41FA5}">
                      <a16:colId xmlns:a16="http://schemas.microsoft.com/office/drawing/2014/main" val="792911817"/>
                    </a:ext>
                  </a:extLst>
                </a:gridCol>
                <a:gridCol w="3240360">
                  <a:extLst>
                    <a:ext uri="{9D8B030D-6E8A-4147-A177-3AD203B41FA5}">
                      <a16:colId xmlns:a16="http://schemas.microsoft.com/office/drawing/2014/main" val="3057805663"/>
                    </a:ext>
                  </a:extLst>
                </a:gridCol>
              </a:tblGrid>
              <a:tr h="40122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kern="1200" dirty="0">
                          <a:solidFill>
                            <a:schemeClr val="tx1">
                              <a:lumMod val="65000"/>
                              <a:lumOff val="35000"/>
                            </a:schemeClr>
                          </a:solidFill>
                          <a:latin typeface="メイリオ"/>
                          <a:ea typeface="メイリオ"/>
                          <a:cs typeface="+mn-cs"/>
                        </a:rPr>
                        <a:t>スポーツナビ　プロ野球　一球速報　看板バナー</a:t>
                      </a:r>
                      <a:endParaRPr kumimoji="1" lang="ja-JP" altLang="en-US" sz="7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4434171"/>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mn-lt"/>
                          <a:ea typeface="+mn-ea"/>
                        </a:rPr>
                        <a:t>消費者向無担保貸金業者（銀行グループ・上場企業を除く）、商工ローン</a:t>
                      </a:r>
                      <a:endParaRPr lang="ja-JP" altLang="en-US" sz="10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5976483"/>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10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10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312490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5638202"/>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883443"/>
                  </a:ext>
                </a:extLst>
              </a:tr>
              <a:tr h="1580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9492739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3335934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2717137"/>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851185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0189732"/>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81137617"/>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9408202"/>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10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281601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7120921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060809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1629711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78824691"/>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2850792"/>
                  </a:ext>
                </a:extLst>
              </a:tr>
              <a:tr h="2185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2460784"/>
                  </a:ext>
                </a:extLst>
              </a:tr>
              <a:tr h="2185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0765094"/>
                  </a:ext>
                </a:extLst>
              </a:tr>
            </a:tbl>
          </a:graphicData>
        </a:graphic>
      </p:graphicFrame>
      <p:sp>
        <p:nvSpPr>
          <p:cNvPr id="5" name="テキスト ボックス 4">
            <a:extLst>
              <a:ext uri="{FF2B5EF4-FFF2-40B4-BE49-F238E27FC236}">
                <a16:creationId xmlns:a16="http://schemas.microsoft.com/office/drawing/2014/main" id="{C9F41779-47E8-C9DA-CF5D-DAFFDA62497A}"/>
              </a:ext>
            </a:extLst>
          </p:cNvPr>
          <p:cNvSpPr txBox="1"/>
          <p:nvPr/>
        </p:nvSpPr>
        <p:spPr>
          <a:xfrm>
            <a:off x="418179" y="1089025"/>
            <a:ext cx="11425626" cy="738664"/>
          </a:xfrm>
          <a:prstGeom prst="rect">
            <a:avLst/>
          </a:prstGeom>
          <a:noFill/>
        </p:spPr>
        <p:txBody>
          <a:bodyPr wrap="square">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以下に該当する業種、商品・サービスにつきましては、</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eiryo" charset="-128"/>
              </a:rPr>
              <a:t> </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実施は原則不可となります。ただし、以下に該当しない業種やサービスでも、プロモーション内容や取り上げるテーマ等によっては実施いただけない場合がありますので、必ず事前に掲載可否を弊社にお問い合わせください。</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また、広告主様のサイトが弊社の広告掲載基準を満たすことが実施の条件となります。</a:t>
            </a:r>
            <a:endPar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p:txBody>
      </p:sp>
    </p:spTree>
    <p:extLst>
      <p:ext uri="{BB962C8B-B14F-4D97-AF65-F5344CB8AC3E}">
        <p14:creationId xmlns:p14="http://schemas.microsoft.com/office/powerpoint/2010/main" val="2788274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広告掲載基準・広告表現規制について</a:t>
            </a:r>
          </a:p>
        </p:txBody>
      </p:sp>
      <p:sp>
        <p:nvSpPr>
          <p:cNvPr id="7" name="テキスト ボックス 6">
            <a:extLst>
              <a:ext uri="{FF2B5EF4-FFF2-40B4-BE49-F238E27FC236}">
                <a16:creationId xmlns:a16="http://schemas.microsoft.com/office/drawing/2014/main" id="{5A5CA2E4-1B64-300E-844F-9B4AA9C759E2}"/>
              </a:ext>
            </a:extLst>
          </p:cNvPr>
          <p:cNvSpPr txBox="1"/>
          <p:nvPr/>
        </p:nvSpPr>
        <p:spPr>
          <a:xfrm>
            <a:off x="451152" y="1456840"/>
            <a:ext cx="11161240" cy="1046440"/>
          </a:xfrm>
          <a:prstGeom prst="rect">
            <a:avLst/>
          </a:prstGeom>
          <a:noFill/>
        </p:spPr>
        <p:txBody>
          <a:bodyPr wrap="square">
            <a:spAutoFit/>
          </a:bodyPr>
          <a:lstStyle/>
          <a:p>
            <a:r>
              <a:rPr lang="zh-TW" altLang="en-US" b="1" dirty="0">
                <a:solidFill>
                  <a:srgbClr val="222222"/>
                </a:solidFill>
                <a:latin typeface="ヒラギノ角ゴ ProN W3"/>
                <a:ea typeface="メイリオ"/>
              </a:rPr>
              <a:t>広告掲載基準</a:t>
            </a:r>
          </a:p>
          <a:p>
            <a:r>
              <a:rPr lang="ja-JP" altLang="en-US" sz="1100" dirty="0">
                <a:solidFill>
                  <a:srgbClr val="000000"/>
                </a:solidFill>
                <a:latin typeface="メイリオ"/>
                <a:hlinkClick r:id="rId3"/>
              </a:rPr>
              <a:t>https://ads-help.yahoo.co.jp/yahooads/guideline/articledetail?lan=ja&amp;aid=1491&amp;o=default</a:t>
            </a:r>
            <a:endParaRPr lang="en-US" altLang="ja-JP" sz="1100" dirty="0">
              <a:solidFill>
                <a:srgbClr val="000000"/>
              </a:solidFill>
              <a:latin typeface="メイリオ"/>
            </a:endParaRPr>
          </a:p>
          <a:p>
            <a:r>
              <a:rPr lang="en-US" altLang="ja-JP" sz="1100" dirty="0">
                <a:solidFill>
                  <a:srgbClr val="545454"/>
                </a:solidFill>
                <a:latin typeface="ヒラギノ角ゴ ProN W3"/>
              </a:rPr>
              <a:t>Yahoo! JAPAN</a:t>
            </a:r>
            <a:r>
              <a:rPr lang="ja-JP" altLang="en-US" sz="1100" dirty="0">
                <a:solidFill>
                  <a:srgbClr val="545454"/>
                </a:solidFill>
                <a:latin typeface="ヒラギノ角ゴ ProN W3"/>
              </a:rPr>
              <a:t>広告掲載基準は、弊社が提供するすべてのサービス、および提携パートナー上に掲載される広告に適用される基準です。</a:t>
            </a:r>
            <a:endParaRPr lang="en-US" altLang="ja-JP" sz="1100" dirty="0">
              <a:solidFill>
                <a:srgbClr val="545454"/>
              </a:solidFill>
              <a:latin typeface="ヒラギノ角ゴ ProN W3"/>
            </a:endParaRPr>
          </a:p>
          <a:p>
            <a:r>
              <a:rPr lang="ja-JP" altLang="en-US" sz="1100" dirty="0">
                <a:solidFill>
                  <a:srgbClr val="545454"/>
                </a:solidFill>
                <a:latin typeface="ヒラギノ角ゴ ProN W3"/>
              </a:rPr>
              <a:t>掲載できないサービスや商品、掲載にあたって基準を設けているサイトや業種の基準、クリエイティブ（タイトル・説明文・画像）を作成するにあたっての表現規制など、広告掲載を申し込む広告主はその広告について、この基準を遵守する必要があります。</a:t>
            </a:r>
            <a:endParaRPr lang="ja-JP" altLang="en-US" sz="1100" dirty="0">
              <a:solidFill>
                <a:srgbClr val="000000"/>
              </a:solidFill>
              <a:latin typeface="メイリオ"/>
            </a:endParaRPr>
          </a:p>
        </p:txBody>
      </p:sp>
      <p:sp>
        <p:nvSpPr>
          <p:cNvPr id="16" name="テキスト ボックス 15">
            <a:extLst>
              <a:ext uri="{FF2B5EF4-FFF2-40B4-BE49-F238E27FC236}">
                <a16:creationId xmlns:a16="http://schemas.microsoft.com/office/drawing/2014/main" id="{36F4D9A1-F6AD-64D0-A0BC-60111A59C457}"/>
              </a:ext>
            </a:extLst>
          </p:cNvPr>
          <p:cNvSpPr txBox="1"/>
          <p:nvPr/>
        </p:nvSpPr>
        <p:spPr>
          <a:xfrm>
            <a:off x="479425" y="2973527"/>
            <a:ext cx="11078423" cy="707886"/>
          </a:xfrm>
          <a:prstGeom prst="rect">
            <a:avLst/>
          </a:prstGeom>
          <a:noFill/>
        </p:spPr>
        <p:txBody>
          <a:bodyPr wrap="square">
            <a:spAutoFit/>
          </a:bodyPr>
          <a:lstStyle/>
          <a:p>
            <a:r>
              <a:rPr lang="zh-TW" altLang="en-US" b="1" dirty="0">
                <a:solidFill>
                  <a:srgbClr val="222222"/>
                </a:solidFill>
                <a:latin typeface="ヒラギノ角ゴ ProN W3"/>
                <a:ea typeface="メイリオ"/>
              </a:rPr>
              <a:t>第</a:t>
            </a:r>
            <a:r>
              <a:rPr lang="en-US" altLang="zh-TW" b="1" dirty="0">
                <a:solidFill>
                  <a:srgbClr val="222222"/>
                </a:solidFill>
                <a:latin typeface="ヒラギノ角ゴ ProN W3"/>
                <a:ea typeface="メイリオ"/>
              </a:rPr>
              <a:t>9</a:t>
            </a:r>
            <a:r>
              <a:rPr lang="zh-TW" altLang="en-US" b="1" dirty="0">
                <a:solidFill>
                  <a:srgbClr val="222222"/>
                </a:solidFill>
                <a:latin typeface="ヒラギノ角ゴ ProN W3"/>
                <a:ea typeface="メイリオ"/>
              </a:rPr>
              <a:t>章　広告表現規制</a:t>
            </a:r>
          </a:p>
          <a:p>
            <a:r>
              <a:rPr lang="ja-JP" altLang="en-US" sz="1100" dirty="0">
                <a:solidFill>
                  <a:srgbClr val="000000"/>
                </a:solidFill>
                <a:latin typeface="メイリオ"/>
                <a:hlinkClick r:id="rId4"/>
              </a:rPr>
              <a:t>https://ads-help.yahoo.co.jp/yahooads/middlecategory?lan=ja&amp;cid=1729&amp;o=default</a:t>
            </a:r>
            <a:endParaRPr lang="en-US" altLang="ja-JP" sz="1100" dirty="0">
              <a:solidFill>
                <a:srgbClr val="000000"/>
              </a:solidFill>
              <a:latin typeface="メイリオ"/>
            </a:endParaRPr>
          </a:p>
          <a:p>
            <a:r>
              <a:rPr lang="ja-JP" altLang="en-US" sz="1100" dirty="0">
                <a:solidFill>
                  <a:srgbClr val="545454"/>
                </a:solidFill>
                <a:latin typeface="ヒラギノ角ゴ ProN W3"/>
              </a:rPr>
              <a:t>広告クリエイティブについては広告表現規制を設けています。ご確認をお願いします。</a:t>
            </a:r>
          </a:p>
        </p:txBody>
      </p:sp>
    </p:spTree>
    <p:extLst>
      <p:ext uri="{BB962C8B-B14F-4D97-AF65-F5344CB8AC3E}">
        <p14:creationId xmlns:p14="http://schemas.microsoft.com/office/powerpoint/2010/main" val="1520108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3" name="ホームベース 5">
            <a:extLst>
              <a:ext uri="{FF2B5EF4-FFF2-40B4-BE49-F238E27FC236}">
                <a16:creationId xmlns:a16="http://schemas.microsoft.com/office/drawing/2014/main" id="{ED5789F1-6BD6-C5FE-A45E-81B22C735F26}"/>
              </a:ext>
            </a:extLst>
          </p:cNvPr>
          <p:cNvSpPr/>
          <p:nvPr/>
        </p:nvSpPr>
        <p:spPr>
          <a:xfrm>
            <a:off x="7981762"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 name="ホームベース 6">
            <a:extLst>
              <a:ext uri="{FF2B5EF4-FFF2-40B4-BE49-F238E27FC236}">
                <a16:creationId xmlns:a16="http://schemas.microsoft.com/office/drawing/2014/main" id="{8FC1E842-6B7D-A59A-178A-75D5F792839E}"/>
              </a:ext>
            </a:extLst>
          </p:cNvPr>
          <p:cNvSpPr/>
          <p:nvPr/>
        </p:nvSpPr>
        <p:spPr>
          <a:xfrm>
            <a:off x="6176061" y="1244746"/>
            <a:ext cx="2237326"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7" name="ホームベース 7">
            <a:extLst>
              <a:ext uri="{FF2B5EF4-FFF2-40B4-BE49-F238E27FC236}">
                <a16:creationId xmlns:a16="http://schemas.microsoft.com/office/drawing/2014/main" id="{70C9B970-79D4-0B1C-5D97-CDDCF682F2D4}"/>
              </a:ext>
            </a:extLst>
          </p:cNvPr>
          <p:cNvSpPr/>
          <p:nvPr/>
        </p:nvSpPr>
        <p:spPr>
          <a:xfrm>
            <a:off x="5549202"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8" name="ホームベース 8">
            <a:extLst>
              <a:ext uri="{FF2B5EF4-FFF2-40B4-BE49-F238E27FC236}">
                <a16:creationId xmlns:a16="http://schemas.microsoft.com/office/drawing/2014/main" id="{DD2ABDA1-8309-E2A6-FAB2-B76D482945C0}"/>
              </a:ext>
            </a:extLst>
          </p:cNvPr>
          <p:cNvSpPr/>
          <p:nvPr/>
        </p:nvSpPr>
        <p:spPr>
          <a:xfrm>
            <a:off x="4280106"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9" name="ホームベース 9">
            <a:extLst>
              <a:ext uri="{FF2B5EF4-FFF2-40B4-BE49-F238E27FC236}">
                <a16:creationId xmlns:a16="http://schemas.microsoft.com/office/drawing/2014/main" id="{09F0CF03-D6EF-3BB0-EDDD-A26CF2472D58}"/>
              </a:ext>
            </a:extLst>
          </p:cNvPr>
          <p:cNvSpPr/>
          <p:nvPr/>
        </p:nvSpPr>
        <p:spPr>
          <a:xfrm>
            <a:off x="3067248"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0" name="ホームベース 10">
            <a:extLst>
              <a:ext uri="{FF2B5EF4-FFF2-40B4-BE49-F238E27FC236}">
                <a16:creationId xmlns:a16="http://schemas.microsoft.com/office/drawing/2014/main" id="{1CE0833D-77D1-34BA-F648-49AA367B743E}"/>
              </a:ext>
            </a:extLst>
          </p:cNvPr>
          <p:cNvSpPr/>
          <p:nvPr/>
        </p:nvSpPr>
        <p:spPr>
          <a:xfrm>
            <a:off x="1808338"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1" name="テキスト ボックス 10">
            <a:extLst>
              <a:ext uri="{FF2B5EF4-FFF2-40B4-BE49-F238E27FC236}">
                <a16:creationId xmlns:a16="http://schemas.microsoft.com/office/drawing/2014/main" id="{C30D58AF-2A8C-3CF3-A1DB-E43EBEFFD422}"/>
              </a:ext>
            </a:extLst>
          </p:cNvPr>
          <p:cNvSpPr txBox="1"/>
          <p:nvPr/>
        </p:nvSpPr>
        <p:spPr>
          <a:xfrm>
            <a:off x="1576111" y="1412051"/>
            <a:ext cx="1877561"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➊</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bg1"/>
                </a:solidFill>
                <a:effectLst/>
                <a:uLnTx/>
                <a:uFillTx/>
              </a:rPr>
              <a:t>事前提案可否 </a:t>
            </a:r>
          </a:p>
        </p:txBody>
      </p:sp>
      <p:sp>
        <p:nvSpPr>
          <p:cNvPr id="12" name="正方形/長方形 11">
            <a:extLst>
              <a:ext uri="{FF2B5EF4-FFF2-40B4-BE49-F238E27FC236}">
                <a16:creationId xmlns:a16="http://schemas.microsoft.com/office/drawing/2014/main" id="{4E78A63E-65F2-D33B-637E-639B5D2A0516}"/>
              </a:ext>
            </a:extLst>
          </p:cNvPr>
          <p:cNvSpPr/>
          <p:nvPr/>
        </p:nvSpPr>
        <p:spPr>
          <a:xfrm>
            <a:off x="3265615" y="1406499"/>
            <a:ext cx="1311644"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❷</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申込</a:t>
            </a:r>
            <a:endParaRPr kumimoji="0" lang="ja-JP" altLang="en-US" sz="1400" b="1" i="0" u="none" strike="noStrike" kern="0" cap="none" spc="0" normalizeH="0" baseline="0" noProof="0" dirty="0">
              <a:ln>
                <a:noFill/>
              </a:ln>
              <a:solidFill>
                <a:srgbClr val="FFFFFF"/>
              </a:solidFill>
              <a:effectLst/>
              <a:uLnTx/>
              <a:uFillTx/>
            </a:endParaRPr>
          </a:p>
        </p:txBody>
      </p:sp>
      <p:sp>
        <p:nvSpPr>
          <p:cNvPr id="13" name="正方形/長方形 12">
            <a:extLst>
              <a:ext uri="{FF2B5EF4-FFF2-40B4-BE49-F238E27FC236}">
                <a16:creationId xmlns:a16="http://schemas.microsoft.com/office/drawing/2014/main" id="{8BC8A023-1652-3621-687A-62A96A9B6F80}"/>
              </a:ext>
            </a:extLst>
          </p:cNvPr>
          <p:cNvSpPr/>
          <p:nvPr/>
        </p:nvSpPr>
        <p:spPr>
          <a:xfrm>
            <a:off x="4666055" y="1409478"/>
            <a:ext cx="1094071"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❸</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入稿前審査</a:t>
            </a:r>
            <a:endParaRPr kumimoji="0" lang="en-US" altLang="ja-JP" sz="1400" b="1" i="0" u="none" strike="noStrike" kern="0" cap="none" spc="0" normalizeH="0" baseline="0" noProof="0" dirty="0">
              <a:ln>
                <a:noFill/>
              </a:ln>
              <a:solidFill>
                <a:srgbClr val="FFFFFF"/>
              </a:solidFill>
              <a:effectLst/>
              <a:uLnTx/>
              <a:uFillTx/>
            </a:endParaRPr>
          </a:p>
        </p:txBody>
      </p:sp>
      <p:sp>
        <p:nvSpPr>
          <p:cNvPr id="14" name="正方形/長方形 13">
            <a:extLst>
              <a:ext uri="{FF2B5EF4-FFF2-40B4-BE49-F238E27FC236}">
                <a16:creationId xmlns:a16="http://schemas.microsoft.com/office/drawing/2014/main" id="{DB961A70-85A7-9CBF-83E6-350F7492BC5D}"/>
              </a:ext>
            </a:extLst>
          </p:cNvPr>
          <p:cNvSpPr/>
          <p:nvPr/>
        </p:nvSpPr>
        <p:spPr>
          <a:xfrm>
            <a:off x="7121823" y="1432569"/>
            <a:ext cx="1094072"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❺</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掲載開始</a:t>
            </a:r>
            <a:endParaRPr kumimoji="0" lang="en-US" altLang="ja-JP" sz="1400" b="1" i="0" u="none" strike="noStrike" kern="0" cap="none" spc="0" normalizeH="0" baseline="0" noProof="0" dirty="0">
              <a:ln>
                <a:noFill/>
              </a:ln>
              <a:solidFill>
                <a:srgbClr val="FFFFFF"/>
              </a:solidFill>
              <a:effectLst/>
              <a:uLnTx/>
              <a:uFillTx/>
            </a:endParaRPr>
          </a:p>
        </p:txBody>
      </p:sp>
      <p:sp>
        <p:nvSpPr>
          <p:cNvPr id="15" name="正方形/長方形 14">
            <a:extLst>
              <a:ext uri="{FF2B5EF4-FFF2-40B4-BE49-F238E27FC236}">
                <a16:creationId xmlns:a16="http://schemas.microsoft.com/office/drawing/2014/main" id="{ACC1CAE0-8CDE-0998-1BE5-09AF5694D6A3}"/>
              </a:ext>
            </a:extLst>
          </p:cNvPr>
          <p:cNvSpPr/>
          <p:nvPr/>
        </p:nvSpPr>
        <p:spPr>
          <a:xfrm>
            <a:off x="8215895" y="1433895"/>
            <a:ext cx="1371720"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bg1"/>
                </a:solidFill>
                <a:effectLst/>
                <a:uLnTx/>
                <a:uFillTx/>
              </a:rPr>
              <a:t>❻</a:t>
            </a:r>
            <a:endParaRPr kumimoji="0" lang="en-US" altLang="ja-JP" sz="1400" b="1" i="0" u="none" strike="noStrike" kern="0" cap="none" spc="0" normalizeH="0" baseline="0" noProof="0" dirty="0">
              <a:ln>
                <a:noFill/>
              </a:ln>
              <a:solidFill>
                <a:schemeClr val="bg1"/>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レポート</a:t>
            </a:r>
          </a:p>
        </p:txBody>
      </p:sp>
      <p:sp>
        <p:nvSpPr>
          <p:cNvPr id="16" name="テキスト ボックス 15">
            <a:extLst>
              <a:ext uri="{FF2B5EF4-FFF2-40B4-BE49-F238E27FC236}">
                <a16:creationId xmlns:a16="http://schemas.microsoft.com/office/drawing/2014/main" id="{52757D06-A111-8203-1986-B7A99AFF5688}"/>
              </a:ext>
            </a:extLst>
          </p:cNvPr>
          <p:cNvSpPr txBox="1"/>
          <p:nvPr/>
        </p:nvSpPr>
        <p:spPr>
          <a:xfrm>
            <a:off x="1108735" y="2921680"/>
            <a:ext cx="9916255" cy="3639458"/>
          </a:xfrm>
          <a:prstGeom prst="rect">
            <a:avLst/>
          </a:prstGeom>
          <a:noFill/>
        </p:spPr>
        <p:txBody>
          <a:bodyPr wrap="square"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lumMod val="65000"/>
                    <a:lumOff val="35000"/>
                  </a:prstClr>
                </a:solidFill>
                <a:effectLst/>
                <a:uLnTx/>
                <a:uFillTx/>
              </a:rPr>
              <a:t>❶</a:t>
            </a:r>
            <a:r>
              <a:rPr kumimoji="0" lang="ja-JP" altLang="en-US" sz="500" b="1" i="0" u="none" strike="noStrike" kern="0" cap="none" spc="0" normalizeH="0" baseline="0" noProof="0" dirty="0">
                <a:ln>
                  <a:noFill/>
                </a:ln>
                <a:solidFill>
                  <a:prstClr val="black">
                    <a:lumMod val="65000"/>
                    <a:lumOff val="35000"/>
                  </a:prstClr>
                </a:solidFill>
                <a:effectLst/>
                <a:uLnTx/>
                <a:uFillTx/>
              </a:rPr>
              <a:t>　　</a:t>
            </a:r>
            <a:r>
              <a:rPr kumimoji="0" lang="ja-JP" altLang="en-US" sz="1200" b="1" i="0" u="none" strike="noStrike" kern="0" cap="none" spc="0" normalizeH="0" baseline="0" noProof="0" dirty="0">
                <a:ln>
                  <a:noFill/>
                </a:ln>
                <a:solidFill>
                  <a:prstClr val="black">
                    <a:lumMod val="65000"/>
                    <a:lumOff val="35000"/>
                  </a:prstClr>
                </a:solidFill>
                <a:effectLst/>
                <a:uLnTx/>
                <a:uFillTx/>
              </a:rPr>
              <a:t>事前提案可否 （</a:t>
            </a:r>
            <a:r>
              <a:rPr kumimoji="0" lang="en-US" altLang="ja-JP" sz="1200" b="1" i="0" u="none" strike="noStrike" kern="0" cap="none" spc="0" normalizeH="0" baseline="0" noProof="0" dirty="0">
                <a:ln>
                  <a:noFill/>
                </a:ln>
                <a:solidFill>
                  <a:prstClr val="black">
                    <a:lumMod val="65000"/>
                    <a:lumOff val="35000"/>
                  </a:prstClr>
                </a:solidFill>
                <a:effectLst/>
                <a:uLnTx/>
                <a:uFillTx/>
              </a:rPr>
              <a:t>P14</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1" kern="0" dirty="0">
                <a:solidFill>
                  <a:prstClr val="black">
                    <a:lumMod val="65000"/>
                    <a:lumOff val="35000"/>
                  </a:prstClr>
                </a:solidFill>
              </a:rPr>
              <a:t>　　</a:t>
            </a:r>
            <a:r>
              <a:rPr kumimoji="0" lang="ja-JP" altLang="en-US" sz="1000" b="0" i="0" u="none" strike="noStrike" kern="0" cap="none" spc="0" normalizeH="0" baseline="0" noProof="0" dirty="0">
                <a:ln>
                  <a:noFill/>
                </a:ln>
                <a:solidFill>
                  <a:prstClr val="black">
                    <a:lumMod val="65000"/>
                    <a:lumOff val="35000"/>
                  </a:prstClr>
                </a:solidFill>
                <a:effectLst/>
                <a:uLnTx/>
                <a:uFillTx/>
              </a:rPr>
              <a:t>弊社担当営業または</a:t>
            </a:r>
            <a:r>
              <a:rPr kumimoji="0" lang="en-US" altLang="ja-JP" sz="1000" b="0" i="0" u="none" strike="noStrike" kern="0" cap="none" spc="0" normalizeH="0" baseline="0" noProof="0" dirty="0">
                <a:ln>
                  <a:noFill/>
                </a:ln>
                <a:solidFill>
                  <a:prstClr val="black">
                    <a:lumMod val="65000"/>
                    <a:lumOff val="35000"/>
                  </a:prstClr>
                </a:solidFill>
                <a:effectLst/>
                <a:uLnTx/>
                <a:uFillTx/>
              </a:rPr>
              <a:t>Yahoo!</a:t>
            </a:r>
            <a:r>
              <a:rPr kumimoji="0" lang="ja-JP" altLang="en-US" sz="1000" b="0" i="0" u="none" strike="noStrike" kern="0" cap="none" spc="0" normalizeH="0" baseline="0" noProof="0" dirty="0">
                <a:ln>
                  <a:noFill/>
                </a:ln>
                <a:solidFill>
                  <a:prstClr val="black">
                    <a:lumMod val="65000"/>
                    <a:lumOff val="35000"/>
                  </a:prstClr>
                </a:solidFill>
                <a:effectLst/>
                <a:uLnTx/>
                <a:uFillTx/>
              </a:rPr>
              <a:t>広告パートナーサポート宛にご連絡ください。</a:t>
            </a:r>
            <a:r>
              <a:rPr kumimoji="0" lang="ja-JP" altLang="en-US" sz="1000" kern="0" dirty="0">
                <a:solidFill>
                  <a:prstClr val="black">
                    <a:lumMod val="65000"/>
                    <a:lumOff val="35000"/>
                  </a:prstClr>
                </a:solidFill>
              </a:rPr>
              <a:t>回答まで最大</a:t>
            </a:r>
            <a:r>
              <a:rPr kumimoji="0" lang="en-US" altLang="ja-JP" sz="1000" kern="0" dirty="0">
                <a:solidFill>
                  <a:prstClr val="black">
                    <a:lumMod val="65000"/>
                    <a:lumOff val="35000"/>
                  </a:prstClr>
                </a:solidFill>
              </a:rPr>
              <a:t>5</a:t>
            </a:r>
            <a:r>
              <a:rPr kumimoji="0" lang="ja-JP" altLang="en-US" sz="1000" kern="0" dirty="0">
                <a:solidFill>
                  <a:prstClr val="black">
                    <a:lumMod val="65000"/>
                    <a:lumOff val="35000"/>
                  </a:prstClr>
                </a:solidFill>
              </a:rPr>
              <a:t>営業日程度かかります。余裕をもってご依頼ください。</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lumMod val="65000"/>
                    <a:lumOff val="35000"/>
                  </a:prstClr>
                </a:solidFill>
                <a:effectLst/>
                <a:uLnTx/>
                <a:uFillTx/>
              </a:rPr>
              <a:t>　　</a:t>
            </a:r>
            <a:endParaRPr kumimoji="0" lang="en-US" altLang="ja-JP" sz="1050" b="0"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❷</a:t>
            </a:r>
            <a:r>
              <a:rPr kumimoji="0" lang="ja-JP" altLang="en-US" sz="500" b="1" i="0" u="none" strike="noStrike" kern="0" cap="none" spc="0" normalizeH="0" baseline="0" noProof="0" dirty="0">
                <a:ln>
                  <a:noFill/>
                </a:ln>
                <a:solidFill>
                  <a:prstClr val="black">
                    <a:lumMod val="65000"/>
                    <a:lumOff val="35000"/>
                  </a:prstClr>
                </a:solidFill>
                <a:effectLst/>
                <a:uLnTx/>
                <a:uFillTx/>
              </a:rPr>
              <a:t>　　</a:t>
            </a:r>
            <a:r>
              <a:rPr kumimoji="0" lang="ja-JP" altLang="en-US" sz="1200" b="1" i="0" u="none" strike="noStrike" kern="0" cap="none" spc="0" normalizeH="0" baseline="0" noProof="0" dirty="0">
                <a:ln>
                  <a:noFill/>
                </a:ln>
                <a:solidFill>
                  <a:prstClr val="black">
                    <a:lumMod val="65000"/>
                    <a:lumOff val="35000"/>
                  </a:prstClr>
                </a:solidFill>
                <a:effectLst/>
                <a:uLnTx/>
                <a:uFillTx/>
              </a:rPr>
              <a:t>申込（</a:t>
            </a:r>
            <a:r>
              <a:rPr kumimoji="0" lang="en-US" altLang="ja-JP" sz="1200" b="1" i="0" u="none" strike="noStrike" kern="0" cap="none" spc="0" normalizeH="0" baseline="0" noProof="0" dirty="0">
                <a:ln>
                  <a:noFill/>
                </a:ln>
                <a:solidFill>
                  <a:prstClr val="black">
                    <a:lumMod val="65000"/>
                    <a:lumOff val="35000"/>
                  </a:prstClr>
                </a:solidFill>
                <a:effectLst/>
                <a:uLnTx/>
                <a:uFillTx/>
              </a:rPr>
              <a:t>P15</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1" kern="0" dirty="0">
                <a:solidFill>
                  <a:prstClr val="black">
                    <a:lumMod val="65000"/>
                    <a:lumOff val="35000"/>
                  </a:prstClr>
                </a:solidFill>
              </a:rPr>
              <a:t>　　</a:t>
            </a:r>
            <a:r>
              <a:rPr kumimoji="0" lang="ja-JP" altLang="en-US" sz="1000" kern="0" dirty="0">
                <a:solidFill>
                  <a:prstClr val="black">
                    <a:lumMod val="65000"/>
                    <a:lumOff val="35000"/>
                  </a:prstClr>
                </a:solidFill>
              </a:rPr>
              <a:t>予約型：広告配信費以外のお申込み　</a:t>
            </a:r>
            <a:r>
              <a:rPr kumimoji="0" lang="en-US" altLang="ja-JP" sz="1000" kern="0" dirty="0">
                <a:solidFill>
                  <a:prstClr val="black">
                    <a:lumMod val="65000"/>
                    <a:lumOff val="35000"/>
                  </a:prstClr>
                </a:solidFill>
                <a:hlinkClick r:id="rId4"/>
              </a:rPr>
              <a:t>https://portal.yadui.business.yahoo.co.jp/agencyportal/888301/index.html</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kern="0" dirty="0">
                <a:solidFill>
                  <a:prstClr val="black">
                    <a:lumMod val="65000"/>
                    <a:lumOff val="35000"/>
                  </a:prstClr>
                </a:solidFill>
              </a:rPr>
              <a:t>　「見積もり不要商品のお申込み共通フォーム」より掲載日</a:t>
            </a:r>
            <a:r>
              <a:rPr kumimoji="0" lang="en-US" altLang="ja-JP" sz="1000" kern="0" dirty="0">
                <a:solidFill>
                  <a:prstClr val="black">
                    <a:lumMod val="65000"/>
                    <a:lumOff val="35000"/>
                  </a:prstClr>
                </a:solidFill>
              </a:rPr>
              <a:t>10</a:t>
            </a:r>
            <a:r>
              <a:rPr kumimoji="0" lang="ja-JP" altLang="en-US" sz="1000" kern="0" dirty="0">
                <a:solidFill>
                  <a:prstClr val="black">
                    <a:lumMod val="65000"/>
                    <a:lumOff val="35000"/>
                  </a:prstClr>
                </a:solidFill>
              </a:rPr>
              <a:t>営業日前までにお申込みください。</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kern="0" dirty="0">
                <a:solidFill>
                  <a:prstClr val="black">
                    <a:lumMod val="65000"/>
                    <a:lumOff val="35000"/>
                  </a:prstClr>
                </a:solidFill>
              </a:rPr>
              <a:t>　　申し込みの際に広告主の予約型アカウントが必要となります。</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800" b="1"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❸  </a:t>
            </a:r>
            <a:r>
              <a:rPr kumimoji="0" lang="ja-JP" altLang="en-US" sz="1200" b="1" kern="0" dirty="0">
                <a:solidFill>
                  <a:prstClr val="black">
                    <a:lumMod val="65000"/>
                    <a:lumOff val="35000"/>
                  </a:prstClr>
                </a:solidFill>
              </a:rPr>
              <a:t>入稿前審査 </a:t>
            </a:r>
            <a:r>
              <a:rPr kumimoji="0" lang="ja-JP" altLang="en-US" sz="1200" b="1" i="0" u="none" strike="noStrike" kern="0" cap="none" spc="0" normalizeH="0" baseline="0" noProof="0" dirty="0">
                <a:ln>
                  <a:noFill/>
                </a:ln>
                <a:solidFill>
                  <a:prstClr val="black">
                    <a:lumMod val="65000"/>
                    <a:lumOff val="35000"/>
                  </a:prstClr>
                </a:solidFill>
                <a:effectLst/>
                <a:uLnTx/>
                <a:uFillTx/>
              </a:rPr>
              <a:t>（</a:t>
            </a:r>
            <a:r>
              <a:rPr kumimoji="0" lang="en-US" altLang="ja-JP" sz="1200" b="1" i="0" u="none" strike="noStrike" kern="0" cap="none" spc="0" normalizeH="0" baseline="0" noProof="0" dirty="0">
                <a:ln>
                  <a:noFill/>
                </a:ln>
                <a:solidFill>
                  <a:prstClr val="black">
                    <a:lumMod val="65000"/>
                    <a:lumOff val="35000"/>
                  </a:prstClr>
                </a:solidFill>
                <a:effectLst/>
                <a:uLnTx/>
                <a:uFillTx/>
              </a:rPr>
              <a:t>P17</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kern="0" dirty="0">
              <a:solidFill>
                <a:prstClr val="black">
                  <a:lumMod val="65000"/>
                  <a:lumOff val="35000"/>
                </a:prstClr>
              </a:solidFill>
            </a:endParaRPr>
          </a:p>
          <a:p>
            <a:pPr>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入稿前に広告（クリエイティブ・リンク先サイト）の審査を行います。回答までに</a:t>
            </a:r>
            <a:r>
              <a:rPr kumimoji="0" lang="en-US" altLang="ja-JP" sz="1000" kern="0" dirty="0">
                <a:solidFill>
                  <a:prstClr val="black">
                    <a:lumMod val="65000"/>
                    <a:lumOff val="35000"/>
                  </a:prstClr>
                </a:solidFill>
              </a:rPr>
              <a:t>3</a:t>
            </a:r>
            <a:r>
              <a:rPr kumimoji="0" lang="ja-JP" altLang="en-US" sz="1000" kern="0" dirty="0">
                <a:solidFill>
                  <a:prstClr val="black">
                    <a:lumMod val="65000"/>
                    <a:lumOff val="35000"/>
                  </a:prstClr>
                </a:solidFill>
              </a:rPr>
              <a:t>営業日程度かかります。</a:t>
            </a:r>
            <a:r>
              <a:rPr lang="ja-JP" altLang="en-US" sz="1000" dirty="0">
                <a:hlinkClick r:id="rId5"/>
              </a:rPr>
              <a:t>予約型の審査について </a:t>
            </a:r>
            <a:r>
              <a:rPr lang="en-US" altLang="ja-JP" sz="1000" dirty="0">
                <a:hlinkClick r:id="rId5"/>
              </a:rPr>
              <a:t>- </a:t>
            </a:r>
            <a:r>
              <a:rPr lang="ja-JP" altLang="en-US" sz="1000" dirty="0">
                <a:hlinkClick r:id="rId5"/>
              </a:rPr>
              <a:t>ヘルプ </a:t>
            </a:r>
            <a:r>
              <a:rPr lang="en-US" altLang="ja-JP" sz="1000" dirty="0">
                <a:hlinkClick r:id="rId5"/>
              </a:rPr>
              <a:t>- Yahoo!</a:t>
            </a:r>
            <a:r>
              <a:rPr lang="ja-JP" altLang="en-US" sz="1000" dirty="0">
                <a:hlinkClick r:id="rId5"/>
              </a:rPr>
              <a:t>広告</a:t>
            </a:r>
            <a:endParaRPr lang="en-US" altLang="ja-JP" sz="1000" dirty="0"/>
          </a:p>
          <a:p>
            <a:r>
              <a:rPr kumimoji="0" lang="ja-JP" altLang="en-US" sz="1100" b="1" kern="0" dirty="0">
                <a:solidFill>
                  <a:prstClr val="black">
                    <a:lumMod val="65000"/>
                    <a:lumOff val="35000"/>
                  </a:prstClr>
                </a:solidFill>
              </a:rPr>
              <a:t>　　</a:t>
            </a:r>
            <a:r>
              <a:rPr kumimoji="0" lang="ja-JP" altLang="en-US" sz="1000" b="1" kern="0" dirty="0">
                <a:solidFill>
                  <a:prstClr val="black">
                    <a:lumMod val="65000"/>
                    <a:lumOff val="35000"/>
                  </a:prstClr>
                </a:solidFill>
              </a:rPr>
              <a:t>　</a:t>
            </a:r>
            <a:r>
              <a:rPr lang="en-US" altLang="ja-JP" sz="1000" dirty="0">
                <a:solidFill>
                  <a:schemeClr val="tx1">
                    <a:lumMod val="65000"/>
                    <a:lumOff val="35000"/>
                  </a:schemeClr>
                </a:solidFill>
                <a:hlinkClick r:id="rId6"/>
              </a:rPr>
              <a:t>https://form-business.yahoo.co.jp/claris/enqueteForm?inquiry_type=ad_review</a:t>
            </a:r>
            <a:endParaRPr lang="en-US" altLang="ja-JP" sz="100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lumMod val="65000"/>
                    <a:lumOff val="35000"/>
                  </a:prstClr>
                </a:solidFill>
                <a:effectLst/>
                <a:uLnTx/>
                <a:uFillTx/>
              </a:rPr>
              <a:t>　　</a:t>
            </a:r>
            <a:endParaRPr kumimoji="0" lang="ja-JP" altLang="en-US" sz="800" b="0"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❹　入稿（</a:t>
            </a:r>
            <a:r>
              <a:rPr kumimoji="0" lang="en-US" altLang="ja-JP" sz="1200" b="1" i="0" u="none" strike="noStrike" kern="0" cap="none" spc="0" normalizeH="0" baseline="0" noProof="0" dirty="0">
                <a:ln>
                  <a:noFill/>
                </a:ln>
                <a:solidFill>
                  <a:prstClr val="black">
                    <a:lumMod val="65000"/>
                    <a:lumOff val="35000"/>
                  </a:prstClr>
                </a:solidFill>
                <a:effectLst/>
                <a:uLnTx/>
                <a:uFillTx/>
              </a:rPr>
              <a:t>P18</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掲載開始</a:t>
            </a:r>
            <a:r>
              <a:rPr kumimoji="0" lang="en-US" altLang="ja-JP" sz="1000" kern="0" dirty="0">
                <a:solidFill>
                  <a:prstClr val="black">
                    <a:lumMod val="65000"/>
                    <a:lumOff val="35000"/>
                  </a:prstClr>
                </a:solidFill>
              </a:rPr>
              <a:t>4</a:t>
            </a:r>
            <a:r>
              <a:rPr kumimoji="0" lang="ja-JP" altLang="en-US" sz="1000" kern="0" dirty="0">
                <a:solidFill>
                  <a:prstClr val="black">
                    <a:lumMod val="65000"/>
                    <a:lumOff val="35000"/>
                  </a:prstClr>
                </a:solidFill>
              </a:rPr>
              <a:t>営業日前までに、メールにて広告クリエイティブ、リンク先を送付いただきます。</a:t>
            </a:r>
            <a:endParaRPr kumimoji="0" lang="en-US" altLang="ja-JP" sz="1000" kern="0" dirty="0">
              <a:solidFill>
                <a:prstClr val="black">
                  <a:lumMod val="65000"/>
                  <a:lumOff val="35000"/>
                </a:prstClr>
              </a:solidFill>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ja-JP" altLang="en-US" sz="8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❺　掲載開始</a:t>
            </a:r>
            <a:endParaRPr kumimoji="0" lang="en-US" altLang="ja-JP" sz="1200" b="1"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　　</a:t>
            </a:r>
            <a:r>
              <a:rPr lang="ja-JP" altLang="en-US" sz="1000" dirty="0">
                <a:solidFill>
                  <a:schemeClr val="tx1">
                    <a:lumMod val="65000"/>
                    <a:lumOff val="35000"/>
                  </a:schemeClr>
                </a:solidFill>
                <a:latin typeface="メイリオ"/>
                <a:ea typeface="メイリオ"/>
              </a:rPr>
              <a:t>試合開始前から広告掲載開始となります。掲載保証期間は試合開催時間となります。</a:t>
            </a:r>
            <a:endParaRPr lang="en-US" altLang="ja-JP" sz="1000" dirty="0">
              <a:solidFill>
                <a:schemeClr val="tx1">
                  <a:lumMod val="65000"/>
                  <a:lumOff val="35000"/>
                </a:schemeClr>
              </a:solidFill>
              <a:latin typeface="メイリオ"/>
              <a:ea typeface="メイリオ"/>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1" kern="0" dirty="0">
              <a:solidFill>
                <a:prstClr val="black">
                  <a:lumMod val="65000"/>
                  <a:lumOff val="35000"/>
                </a:prstClr>
              </a:solidFill>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❻　レポート</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掲載後</a:t>
            </a:r>
            <a:r>
              <a:rPr kumimoji="0" lang="en-US" altLang="ja-JP" sz="1000" kern="0" dirty="0">
                <a:solidFill>
                  <a:prstClr val="black">
                    <a:lumMod val="65000"/>
                    <a:lumOff val="35000"/>
                  </a:prstClr>
                </a:solidFill>
              </a:rPr>
              <a:t>10</a:t>
            </a:r>
            <a:r>
              <a:rPr kumimoji="0" lang="ja-JP" altLang="en-US" sz="1000" kern="0" dirty="0">
                <a:solidFill>
                  <a:prstClr val="black">
                    <a:lumMod val="65000"/>
                    <a:lumOff val="35000"/>
                  </a:prstClr>
                </a:solidFill>
              </a:rPr>
              <a:t>営業日程度で掲載レポートを送付させていただきます。</a:t>
            </a:r>
            <a:r>
              <a:rPr lang="ja-JP" altLang="en-US" sz="1000" dirty="0">
                <a:solidFill>
                  <a:schemeClr val="tx1">
                    <a:lumMod val="65000"/>
                    <a:lumOff val="35000"/>
                  </a:schemeClr>
                </a:solidFill>
                <a:latin typeface="メイリオ"/>
                <a:ea typeface="メイリオ"/>
                <a:cs typeface="Verdana" pitchFamily="34" charset="0"/>
              </a:rPr>
              <a:t>連戦で購入の場合は最終日から</a:t>
            </a:r>
            <a:r>
              <a:rPr lang="en-US" altLang="ja-JP" sz="1000" dirty="0">
                <a:solidFill>
                  <a:schemeClr val="tx1">
                    <a:lumMod val="65000"/>
                    <a:lumOff val="35000"/>
                  </a:schemeClr>
                </a:solidFill>
                <a:latin typeface="メイリオ"/>
                <a:ea typeface="メイリオ"/>
                <a:cs typeface="Verdana" pitchFamily="34" charset="0"/>
              </a:rPr>
              <a:t>10</a:t>
            </a:r>
            <a:r>
              <a:rPr lang="ja-JP" altLang="en-US" sz="1000" dirty="0">
                <a:solidFill>
                  <a:schemeClr val="tx1">
                    <a:lumMod val="65000"/>
                    <a:lumOff val="35000"/>
                  </a:schemeClr>
                </a:solidFill>
                <a:latin typeface="メイリオ"/>
                <a:ea typeface="メイリオ"/>
                <a:cs typeface="Verdana" pitchFamily="34" charset="0"/>
              </a:rPr>
              <a:t>営業日程度で提出いたします。</a:t>
            </a:r>
            <a:endParaRPr kumimoji="0" lang="en-US" altLang="ja-JP" sz="1000" kern="0" dirty="0">
              <a:solidFill>
                <a:prstClr val="black">
                  <a:lumMod val="65000"/>
                  <a:lumOff val="35000"/>
                </a:prstClr>
              </a:solidFill>
            </a:endParaRPr>
          </a:p>
        </p:txBody>
      </p:sp>
      <p:sp>
        <p:nvSpPr>
          <p:cNvPr id="17" name="正方形/長方形 16">
            <a:extLst>
              <a:ext uri="{FF2B5EF4-FFF2-40B4-BE49-F238E27FC236}">
                <a16:creationId xmlns:a16="http://schemas.microsoft.com/office/drawing/2014/main" id="{28D5A3CD-DE43-4CD5-E912-2AA2DF08B827}"/>
              </a:ext>
            </a:extLst>
          </p:cNvPr>
          <p:cNvSpPr/>
          <p:nvPr/>
        </p:nvSpPr>
        <p:spPr>
          <a:xfrm>
            <a:off x="5861058" y="1428159"/>
            <a:ext cx="1094071"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❹</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入稿</a:t>
            </a:r>
            <a:endParaRPr kumimoji="0" lang="en-US" altLang="ja-JP" sz="1400" b="1" i="0" u="none" strike="noStrike" kern="0" cap="none" spc="0" normalizeH="0" baseline="0" noProof="0" dirty="0">
              <a:ln>
                <a:noFill/>
              </a:ln>
              <a:solidFill>
                <a:srgbClr val="FFFFFF"/>
              </a:solidFill>
              <a:effectLst/>
              <a:uLnTx/>
              <a:uFillTx/>
            </a:endParaRPr>
          </a:p>
        </p:txBody>
      </p:sp>
      <p:sp>
        <p:nvSpPr>
          <p:cNvPr id="18" name="正方形/長方形 17">
            <a:extLst>
              <a:ext uri="{FF2B5EF4-FFF2-40B4-BE49-F238E27FC236}">
                <a16:creationId xmlns:a16="http://schemas.microsoft.com/office/drawing/2014/main" id="{564F4D4F-070C-A95E-8296-5A51D5567F33}"/>
              </a:ext>
            </a:extLst>
          </p:cNvPr>
          <p:cNvSpPr/>
          <p:nvPr/>
        </p:nvSpPr>
        <p:spPr>
          <a:xfrm>
            <a:off x="1818313" y="2402867"/>
            <a:ext cx="1058425" cy="2616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5</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
        <p:nvSpPr>
          <p:cNvPr id="19" name="右大かっこ 18">
            <a:extLst>
              <a:ext uri="{FF2B5EF4-FFF2-40B4-BE49-F238E27FC236}">
                <a16:creationId xmlns:a16="http://schemas.microsoft.com/office/drawing/2014/main" id="{7D11BBFE-E17C-0E6F-3CA5-B7EB7213A493}"/>
              </a:ext>
            </a:extLst>
          </p:cNvPr>
          <p:cNvSpPr/>
          <p:nvPr/>
        </p:nvSpPr>
        <p:spPr>
          <a:xfrm rot="5400000">
            <a:off x="2367778" y="1659507"/>
            <a:ext cx="93536" cy="1212415"/>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0" name="右大かっこ 19">
            <a:extLst>
              <a:ext uri="{FF2B5EF4-FFF2-40B4-BE49-F238E27FC236}">
                <a16:creationId xmlns:a16="http://schemas.microsoft.com/office/drawing/2014/main" id="{7F49B856-6024-8FF2-135D-A3AFA6256528}"/>
              </a:ext>
            </a:extLst>
          </p:cNvPr>
          <p:cNvSpPr/>
          <p:nvPr/>
        </p:nvSpPr>
        <p:spPr>
          <a:xfrm rot="5400000">
            <a:off x="4965976" y="1670005"/>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1" name="正方形/長方形 20">
            <a:extLst>
              <a:ext uri="{FF2B5EF4-FFF2-40B4-BE49-F238E27FC236}">
                <a16:creationId xmlns:a16="http://schemas.microsoft.com/office/drawing/2014/main" id="{0E3592E0-914D-0531-275A-56D70F71E7AE}"/>
              </a:ext>
            </a:extLst>
          </p:cNvPr>
          <p:cNvSpPr/>
          <p:nvPr/>
        </p:nvSpPr>
        <p:spPr>
          <a:xfrm>
            <a:off x="4477680" y="2335949"/>
            <a:ext cx="1058425" cy="2616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3</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
        <p:nvSpPr>
          <p:cNvPr id="22" name="右大かっこ 21">
            <a:extLst>
              <a:ext uri="{FF2B5EF4-FFF2-40B4-BE49-F238E27FC236}">
                <a16:creationId xmlns:a16="http://schemas.microsoft.com/office/drawing/2014/main" id="{8E7EDC00-B435-87AF-007B-87FCF3DEAD41}"/>
              </a:ext>
            </a:extLst>
          </p:cNvPr>
          <p:cNvSpPr/>
          <p:nvPr/>
        </p:nvSpPr>
        <p:spPr>
          <a:xfrm rot="5400000" flipH="1">
            <a:off x="5264262" y="-638727"/>
            <a:ext cx="190116" cy="3525006"/>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3" name="正方形/長方形 22">
            <a:extLst>
              <a:ext uri="{FF2B5EF4-FFF2-40B4-BE49-F238E27FC236}">
                <a16:creationId xmlns:a16="http://schemas.microsoft.com/office/drawing/2014/main" id="{7E89FCCD-80F4-FA16-8E93-F0B8900A6323}"/>
              </a:ext>
            </a:extLst>
          </p:cNvPr>
          <p:cNvSpPr/>
          <p:nvPr/>
        </p:nvSpPr>
        <p:spPr>
          <a:xfrm>
            <a:off x="4730977" y="781506"/>
            <a:ext cx="1478426"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10</a:t>
            </a:r>
            <a:r>
              <a:rPr kumimoji="0" lang="ja-JP" altLang="en-US" sz="1050" b="1" kern="0" dirty="0">
                <a:solidFill>
                  <a:prstClr val="black"/>
                </a:solidFill>
              </a:rPr>
              <a:t>営業日前まで</a:t>
            </a:r>
            <a:endParaRPr kumimoji="0" lang="en-US" altLang="ja-JP" sz="1050" b="1" kern="0" dirty="0">
              <a:solidFill>
                <a:prstClr val="black"/>
              </a:solidFill>
            </a:endParaRPr>
          </a:p>
        </p:txBody>
      </p:sp>
      <p:sp>
        <p:nvSpPr>
          <p:cNvPr id="24" name="右大かっこ 23">
            <a:extLst>
              <a:ext uri="{FF2B5EF4-FFF2-40B4-BE49-F238E27FC236}">
                <a16:creationId xmlns:a16="http://schemas.microsoft.com/office/drawing/2014/main" id="{E65035B3-36ED-563A-05B9-C5645EAB0758}"/>
              </a:ext>
            </a:extLst>
          </p:cNvPr>
          <p:cNvSpPr/>
          <p:nvPr/>
        </p:nvSpPr>
        <p:spPr>
          <a:xfrm rot="5400000">
            <a:off x="6265188" y="1702015"/>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5" name="正方形/長方形 24">
            <a:extLst>
              <a:ext uri="{FF2B5EF4-FFF2-40B4-BE49-F238E27FC236}">
                <a16:creationId xmlns:a16="http://schemas.microsoft.com/office/drawing/2014/main" id="{00FD56A4-5032-2729-FC50-ACE76E9384FB}"/>
              </a:ext>
            </a:extLst>
          </p:cNvPr>
          <p:cNvSpPr/>
          <p:nvPr/>
        </p:nvSpPr>
        <p:spPr>
          <a:xfrm>
            <a:off x="5749800" y="2324702"/>
            <a:ext cx="1058425"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4</a:t>
            </a:r>
            <a:r>
              <a:rPr kumimoji="0" lang="ja-JP" altLang="en-US" sz="1050" b="1" kern="0" dirty="0">
                <a:solidFill>
                  <a:prstClr val="black"/>
                </a:solidFill>
              </a:rPr>
              <a:t>営業日前</a:t>
            </a:r>
            <a:endParaRPr kumimoji="0" lang="en-US" altLang="ja-JP" sz="1050" b="1" i="0" u="none" strike="noStrike" kern="0" cap="none" spc="0" normalizeH="0" baseline="0" noProof="0" dirty="0">
              <a:ln>
                <a:noFill/>
              </a:ln>
              <a:solidFill>
                <a:prstClr val="black"/>
              </a:solidFill>
              <a:effectLst/>
              <a:uLnTx/>
              <a:uFillTx/>
            </a:endParaRPr>
          </a:p>
        </p:txBody>
      </p:sp>
      <p:sp>
        <p:nvSpPr>
          <p:cNvPr id="26" name="右大かっこ 25">
            <a:extLst>
              <a:ext uri="{FF2B5EF4-FFF2-40B4-BE49-F238E27FC236}">
                <a16:creationId xmlns:a16="http://schemas.microsoft.com/office/drawing/2014/main" id="{23063DD0-D315-2CC2-D946-2AA79EB78508}"/>
              </a:ext>
            </a:extLst>
          </p:cNvPr>
          <p:cNvSpPr/>
          <p:nvPr/>
        </p:nvSpPr>
        <p:spPr>
          <a:xfrm rot="5400000">
            <a:off x="8638385" y="1662932"/>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7" name="正方形/長方形 26">
            <a:extLst>
              <a:ext uri="{FF2B5EF4-FFF2-40B4-BE49-F238E27FC236}">
                <a16:creationId xmlns:a16="http://schemas.microsoft.com/office/drawing/2014/main" id="{4A92557C-8694-4095-2997-FC6B9126A50B}"/>
              </a:ext>
            </a:extLst>
          </p:cNvPr>
          <p:cNvSpPr/>
          <p:nvPr/>
        </p:nvSpPr>
        <p:spPr>
          <a:xfrm>
            <a:off x="8122997" y="2285619"/>
            <a:ext cx="1058425"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10</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506527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①事前提案可否について</a:t>
            </a:r>
            <a:endParaRPr lang="ja-JP" altLang="en-US" dirty="0"/>
          </a:p>
        </p:txBody>
      </p:sp>
      <p:sp>
        <p:nvSpPr>
          <p:cNvPr id="3" name="正方形/長方形 2">
            <a:extLst>
              <a:ext uri="{FF2B5EF4-FFF2-40B4-BE49-F238E27FC236}">
                <a16:creationId xmlns:a16="http://schemas.microsoft.com/office/drawing/2014/main" id="{85330B0A-7BE8-1487-565B-C41386AF6EDF}"/>
              </a:ext>
            </a:extLst>
          </p:cNvPr>
          <p:cNvSpPr/>
          <p:nvPr/>
        </p:nvSpPr>
        <p:spPr>
          <a:xfrm>
            <a:off x="851581" y="1268413"/>
            <a:ext cx="9759949" cy="646331"/>
          </a:xfrm>
          <a:prstGeom prst="rect">
            <a:avLst/>
          </a:prstGeom>
        </p:spPr>
        <p:txBody>
          <a:bodyPr wrap="square" lIns="91440" tIns="45720" rIns="91440" bIns="4572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0" cap="none" spc="0" normalizeH="0" baseline="0" noProof="0" dirty="0">
                <a:ln>
                  <a:noFill/>
                </a:ln>
                <a:solidFill>
                  <a:prstClr val="black">
                    <a:lumMod val="65000"/>
                    <a:lumOff val="35000"/>
                  </a:prstClr>
                </a:solidFill>
                <a:effectLst/>
                <a:uLnTx/>
                <a:uFillTx/>
              </a:rPr>
              <a:t>掲載をご希望の場合は、弊社担当営業または</a:t>
            </a:r>
            <a:r>
              <a:rPr kumimoji="0" lang="en-US" altLang="ja-JP" b="0" i="0" u="none" strike="noStrike" kern="0" cap="none" spc="0" normalizeH="0" baseline="0" noProof="0" dirty="0">
                <a:ln>
                  <a:noFill/>
                </a:ln>
                <a:solidFill>
                  <a:prstClr val="black">
                    <a:lumMod val="65000"/>
                    <a:lumOff val="35000"/>
                  </a:prstClr>
                </a:solidFill>
                <a:effectLst/>
                <a:uLnTx/>
                <a:uFillTx/>
              </a:rPr>
              <a:t>Yahoo!</a:t>
            </a:r>
            <a:r>
              <a:rPr kumimoji="0" lang="ja-JP" altLang="en-US" b="0" i="0" u="none" strike="noStrike" kern="0" cap="none" spc="0" normalizeH="0" baseline="0" noProof="0" dirty="0">
                <a:ln>
                  <a:noFill/>
                </a:ln>
                <a:solidFill>
                  <a:prstClr val="black">
                    <a:lumMod val="65000"/>
                    <a:lumOff val="35000"/>
                  </a:prstClr>
                </a:solidFill>
                <a:effectLst/>
                <a:uLnTx/>
                <a:uFillTx/>
              </a:rPr>
              <a:t>広告パートナーサポート宛に</a:t>
            </a:r>
            <a:endParaRPr kumimoji="0" lang="en-US" altLang="ja-JP"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0" cap="none" spc="0" normalizeH="0" baseline="0" noProof="0" dirty="0">
                <a:ln>
                  <a:noFill/>
                </a:ln>
                <a:solidFill>
                  <a:prstClr val="black">
                    <a:lumMod val="65000"/>
                    <a:lumOff val="35000"/>
                  </a:prstClr>
                </a:solidFill>
                <a:effectLst/>
                <a:uLnTx/>
                <a:uFillTx/>
              </a:rPr>
              <a:t>以下の項目をご連絡ください。回答まで最大5営業日いただきます。</a:t>
            </a:r>
          </a:p>
        </p:txBody>
      </p:sp>
      <p:sp>
        <p:nvSpPr>
          <p:cNvPr id="5" name="正方形/長方形 4">
            <a:extLst>
              <a:ext uri="{FF2B5EF4-FFF2-40B4-BE49-F238E27FC236}">
                <a16:creationId xmlns:a16="http://schemas.microsoft.com/office/drawing/2014/main" id="{A7F7D69A-CC45-AD55-227C-B53A8AA011BB}"/>
              </a:ext>
            </a:extLst>
          </p:cNvPr>
          <p:cNvSpPr/>
          <p:nvPr/>
        </p:nvSpPr>
        <p:spPr>
          <a:xfrm>
            <a:off x="997307" y="2547158"/>
            <a:ext cx="8712968" cy="33239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sng" strike="noStrike" kern="0" cap="none" spc="0" normalizeH="0" baseline="0" noProof="0" dirty="0">
                <a:ln>
                  <a:noFill/>
                </a:ln>
                <a:solidFill>
                  <a:prstClr val="black">
                    <a:lumMod val="65000"/>
                    <a:lumOff val="35000"/>
                  </a:prstClr>
                </a:solidFill>
                <a:effectLst/>
                <a:uLnTx/>
                <a:uFillTx/>
              </a:rPr>
              <a:t>▼ご連絡いただきたい項目</a:t>
            </a:r>
            <a:endParaRPr kumimoji="0" lang="en-US" altLang="ja-JP" sz="1600" b="0" i="0" u="sng"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lumMod val="65000"/>
                  <a:lumOff val="35000"/>
                </a:prstClr>
              </a:solidFill>
              <a:effectLst/>
              <a:uLnTx/>
              <a:uFillTx/>
            </a:endParaRPr>
          </a:p>
          <a:p>
            <a:pPr marL="171450" indent="-171450">
              <a:buFont typeface="Arial" panose="020B0604020202020204" pitchFamily="34" charset="0"/>
              <a:buChar char="•"/>
              <a:defRPr/>
            </a:pPr>
            <a:r>
              <a:rPr kumimoji="0" lang="ja-JP" altLang="en-US" sz="1400" b="0" i="0" u="none" strike="noStrike" kern="0" cap="none" spc="0" normalizeH="0" baseline="0" noProof="0" dirty="0">
                <a:ln>
                  <a:noFill/>
                </a:ln>
                <a:solidFill>
                  <a:prstClr val="black">
                    <a:lumMod val="65000"/>
                    <a:lumOff val="35000"/>
                  </a:prstClr>
                </a:solidFill>
                <a:effectLst/>
                <a:uLnTx/>
                <a:uFillTx/>
              </a:rPr>
              <a:t>商品名：</a:t>
            </a:r>
            <a:r>
              <a:rPr kumimoji="1" lang="ja-JP" altLang="en-US" sz="1400" b="1" kern="1200" dirty="0">
                <a:solidFill>
                  <a:schemeClr val="tx1">
                    <a:lumMod val="65000"/>
                    <a:lumOff val="35000"/>
                  </a:schemeClr>
                </a:solidFill>
                <a:latin typeface="+mn-lt"/>
                <a:ea typeface="+mn-ea"/>
                <a:cs typeface="+mn-cs"/>
              </a:rPr>
              <a:t>スポーツナビ　プロ野球　一球速報　看板バナー</a:t>
            </a:r>
            <a:endParaRPr kumimoji="0" lang="ja-JP" altLang="en-US" sz="1400" b="1"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広告主：</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リンク先</a:t>
            </a:r>
            <a:r>
              <a:rPr kumimoji="0" lang="en-US" altLang="ja-JP" sz="1400" b="0" i="0" u="none" strike="noStrike" kern="0" cap="none" spc="0" normalizeH="0" baseline="0" noProof="0" dirty="0">
                <a:ln>
                  <a:noFill/>
                </a:ln>
                <a:solidFill>
                  <a:prstClr val="black">
                    <a:lumMod val="65000"/>
                    <a:lumOff val="35000"/>
                  </a:prstClr>
                </a:solidFill>
                <a:effectLst/>
                <a:uLnTx/>
                <a:uFillTx/>
              </a:rPr>
              <a:t>URL:</a:t>
            </a:r>
            <a:endParaRPr kumimoji="0" lang="ja-JP" altLang="en-US"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b="0" i="0" u="none" strike="noStrike" kern="0" cap="none" spc="0" normalizeH="0" baseline="0" noProof="0" dirty="0">
                <a:ln>
                  <a:noFill/>
                </a:ln>
                <a:solidFill>
                  <a:prstClr val="black">
                    <a:lumMod val="65000"/>
                    <a:lumOff val="35000"/>
                  </a:prstClr>
                </a:solidFill>
                <a:effectLst/>
                <a:uLnTx/>
                <a:uFillTx/>
              </a:rPr>
              <a:t>LINE</a:t>
            </a:r>
            <a:r>
              <a:rPr kumimoji="0" lang="ja-JP" altLang="en-US" sz="1400" b="0" i="0" u="none" strike="noStrike" kern="0" cap="none" spc="0" normalizeH="0" baseline="0" noProof="0" dirty="0">
                <a:ln>
                  <a:noFill/>
                </a:ln>
                <a:solidFill>
                  <a:prstClr val="black">
                    <a:lumMod val="65000"/>
                    <a:lumOff val="35000"/>
                  </a:prstClr>
                </a:solidFill>
                <a:effectLst/>
                <a:uLnTx/>
                <a:uFillTx/>
              </a:rPr>
              <a:t>ヤフー営業担当者：</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代理店：</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予約型対応アカウント</a:t>
            </a:r>
            <a:r>
              <a:rPr kumimoji="0" lang="en-US" altLang="ja-JP" sz="1400" b="0" i="0" u="none" strike="noStrike" kern="0" cap="none" spc="0" normalizeH="0" baseline="0" noProof="0" dirty="0">
                <a:ln>
                  <a:noFill/>
                </a:ln>
                <a:solidFill>
                  <a:prstClr val="black">
                    <a:lumMod val="65000"/>
                    <a:lumOff val="35000"/>
                  </a:prstClr>
                </a:solidFill>
                <a:effectLst/>
                <a:uLnTx/>
                <a:uFillTx/>
              </a:rPr>
              <a:t>ID</a:t>
            </a:r>
            <a:r>
              <a:rPr kumimoji="0" lang="ja-JP" altLang="en-US" sz="1400" b="0" i="0" u="none" strike="noStrike" kern="0" cap="none" spc="0" normalizeH="0" baseline="0" noProof="0" dirty="0">
                <a:ln>
                  <a:noFill/>
                </a:ln>
                <a:solidFill>
                  <a:prstClr val="black">
                    <a:lumMod val="65000"/>
                    <a:lumOff val="35000"/>
                  </a:prstClr>
                </a:solidFill>
                <a:effectLst/>
                <a:uLnTx/>
                <a:uFillTx/>
              </a:rPr>
              <a:t>（用意があれば）：</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掲載期間：</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1" kern="0" dirty="0">
                <a:solidFill>
                  <a:srgbClr val="FF0000"/>
                </a:solidFill>
              </a:rPr>
              <a:t>対戦チーム名</a:t>
            </a:r>
            <a:r>
              <a:rPr kumimoji="0" lang="ja-JP" altLang="en-US" sz="1400" b="1" i="0" u="none" strike="noStrike" kern="0" cap="none" spc="0" normalizeH="0" baseline="0" noProof="0" dirty="0">
                <a:ln>
                  <a:noFill/>
                </a:ln>
                <a:solidFill>
                  <a:srgbClr val="FF0000"/>
                </a:solidFill>
                <a:effectLst/>
                <a:uLnTx/>
                <a:uFillTx/>
              </a:rPr>
              <a:t>：</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プロモーション商品・内容：</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懸念点：</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備考：</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prstClr val="black">
                  <a:lumMod val="65000"/>
                  <a:lumOff val="35000"/>
                </a:prstClr>
              </a:solidFill>
              <a:effectLst/>
              <a:uLnTx/>
              <a:uFillTx/>
            </a:endParaRPr>
          </a:p>
        </p:txBody>
      </p:sp>
      <p:sp>
        <p:nvSpPr>
          <p:cNvPr id="16" name="テキスト ボックス 15">
            <a:extLst>
              <a:ext uri="{FF2B5EF4-FFF2-40B4-BE49-F238E27FC236}">
                <a16:creationId xmlns:a16="http://schemas.microsoft.com/office/drawing/2014/main" id="{37BFFE0F-31FB-98C6-4890-3E53721E48EF}"/>
              </a:ext>
            </a:extLst>
          </p:cNvPr>
          <p:cNvSpPr txBox="1"/>
          <p:nvPr/>
        </p:nvSpPr>
        <p:spPr>
          <a:xfrm>
            <a:off x="945036" y="5966006"/>
            <a:ext cx="10013004" cy="307777"/>
          </a:xfrm>
          <a:prstGeom prst="rect">
            <a:avLst/>
          </a:prstGeom>
          <a:noFill/>
        </p:spPr>
        <p:txBody>
          <a:bodyPr wrap="square">
            <a:spAutoFit/>
          </a:bodyPr>
          <a:lstStyle/>
          <a:p>
            <a:r>
              <a:rPr lang="en-US" altLang="ja-JP" sz="1400" dirty="0">
                <a:solidFill>
                  <a:srgbClr val="FF0000"/>
                </a:solidFill>
                <a:effectLst/>
              </a:rPr>
              <a:t>※3</a:t>
            </a:r>
            <a:r>
              <a:rPr lang="ja-JP" altLang="en-US" sz="1400" dirty="0">
                <a:solidFill>
                  <a:srgbClr val="FF0000"/>
                </a:solidFill>
                <a:effectLst/>
              </a:rPr>
              <a:t>連戦</a:t>
            </a:r>
            <a:r>
              <a:rPr lang="en-US" altLang="ja-JP" sz="1400" dirty="0">
                <a:solidFill>
                  <a:srgbClr val="FF0000"/>
                </a:solidFill>
                <a:effectLst/>
              </a:rPr>
              <a:t>×</a:t>
            </a:r>
            <a:r>
              <a:rPr lang="ja-JP" altLang="en-US" sz="1400" dirty="0">
                <a:solidFill>
                  <a:srgbClr val="FF0000"/>
                </a:solidFill>
                <a:effectLst/>
              </a:rPr>
              <a:t>複数セット購入で都度プロモーションが異なる場合、その内容を記載してください。</a:t>
            </a:r>
          </a:p>
        </p:txBody>
      </p:sp>
    </p:spTree>
    <p:extLst>
      <p:ext uri="{BB962C8B-B14F-4D97-AF65-F5344CB8AC3E}">
        <p14:creationId xmlns:p14="http://schemas.microsoft.com/office/powerpoint/2010/main" val="2413710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②お申し込み方法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506292"/>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A1591901-EDAC-CF49-F2ED-3F1145F9C4F1}"/>
              </a:ext>
            </a:extLst>
          </p:cNvPr>
          <p:cNvSpPr/>
          <p:nvPr/>
        </p:nvSpPr>
        <p:spPr>
          <a:xfrm>
            <a:off x="821635" y="3061251"/>
            <a:ext cx="11032435" cy="3125539"/>
          </a:xfrm>
          <a:prstGeom prst="rect">
            <a:avLst/>
          </a:prstGeom>
          <a:solidFill>
            <a:schemeClr val="tx2">
              <a:lumMod val="10000"/>
              <a:lumOff val="9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②お申し込み方法</a:t>
            </a:r>
            <a:r>
              <a:rPr lang="en-US" altLang="ja-JP" dirty="0"/>
              <a:t>【</a:t>
            </a:r>
            <a:r>
              <a:rPr lang="ja-JP" altLang="en-US" dirty="0"/>
              <a:t>必須記載事項</a:t>
            </a:r>
            <a:r>
              <a:rPr lang="en-US" altLang="ja-JP" dirty="0"/>
              <a:t>】</a:t>
            </a:r>
            <a:endParaRPr lang="ja-JP" altLang="en-US" dirty="0">
              <a:solidFill>
                <a:srgbClr val="00B050"/>
              </a:solidFill>
            </a:endParaRPr>
          </a:p>
        </p:txBody>
      </p:sp>
      <p:sp>
        <p:nvSpPr>
          <p:cNvPr id="14" name="テキスト ボックス 13">
            <a:extLst>
              <a:ext uri="{FF2B5EF4-FFF2-40B4-BE49-F238E27FC236}">
                <a16:creationId xmlns:a16="http://schemas.microsoft.com/office/drawing/2014/main" id="{21611F47-10F8-4147-272C-F58A9EC93A8A}"/>
              </a:ext>
            </a:extLst>
          </p:cNvPr>
          <p:cNvSpPr txBox="1"/>
          <p:nvPr/>
        </p:nvSpPr>
        <p:spPr>
          <a:xfrm>
            <a:off x="804153" y="992222"/>
            <a:ext cx="10661515" cy="369332"/>
          </a:xfrm>
          <a:prstGeom prst="rect">
            <a:avLst/>
          </a:prstGeom>
          <a:noFill/>
        </p:spPr>
        <p:txBody>
          <a:bodyPr wrap="square" rtlCol="0">
            <a:spAutoFit/>
          </a:bodyPr>
          <a:lstStyle/>
          <a:p>
            <a:pPr algn="l"/>
            <a:r>
              <a:rPr lang="ja-JP" altLang="en-US" dirty="0"/>
              <a:t>お申込み時下記の設定と備考欄への記載をお願いいたします。</a:t>
            </a:r>
            <a:endParaRPr kumimoji="1" lang="ja-JP" altLang="en-US" dirty="0"/>
          </a:p>
        </p:txBody>
      </p:sp>
      <p:sp>
        <p:nvSpPr>
          <p:cNvPr id="8" name="テキスト ボックス 7">
            <a:extLst>
              <a:ext uri="{FF2B5EF4-FFF2-40B4-BE49-F238E27FC236}">
                <a16:creationId xmlns:a16="http://schemas.microsoft.com/office/drawing/2014/main" id="{BCE06FB3-7783-2D78-7965-ED36840E6D2C}"/>
              </a:ext>
            </a:extLst>
          </p:cNvPr>
          <p:cNvSpPr txBox="1"/>
          <p:nvPr/>
        </p:nvSpPr>
        <p:spPr>
          <a:xfrm>
            <a:off x="675860" y="1784603"/>
            <a:ext cx="11297479" cy="954107"/>
          </a:xfrm>
          <a:prstGeom prst="rect">
            <a:avLst/>
          </a:prstGeom>
          <a:noFill/>
        </p:spPr>
        <p:txBody>
          <a:bodyPr wrap="square">
            <a:spAutoFit/>
          </a:bodyPr>
          <a:lstStyle/>
          <a:p>
            <a:r>
              <a:rPr lang="ja-JP" altLang="en-US" sz="1400" b="1" dirty="0">
                <a:solidFill>
                  <a:schemeClr val="accent3"/>
                </a:solidFill>
              </a:rPr>
              <a:t>・申し込みフォームの「メール通知先指定」に</a:t>
            </a:r>
            <a:r>
              <a:rPr lang="ja-JP" altLang="en-US" sz="1400" dirty="0">
                <a:solidFill>
                  <a:schemeClr val="accent3"/>
                </a:solidFill>
              </a:rPr>
              <a:t> </a:t>
            </a:r>
            <a:r>
              <a:rPr lang="en-US" altLang="ja-JP" sz="1400" dirty="0">
                <a:solidFill>
                  <a:schemeClr val="tx1">
                    <a:lumMod val="65000"/>
                    <a:lumOff val="35000"/>
                  </a:schemeClr>
                </a:solidFill>
                <a:latin typeface="Arial" panose="020B0604020202020204" pitchFamily="34" charset="0"/>
                <a:hlinkClick r:id="rId3"/>
              </a:rPr>
              <a:t>ml-sportsnavi-baseballscore-desk@lycorp.co.jp</a:t>
            </a:r>
            <a:r>
              <a:rPr lang="ja-JP" altLang="en-US" sz="1400" dirty="0">
                <a:solidFill>
                  <a:schemeClr val="tx1">
                    <a:lumMod val="65000"/>
                    <a:lumOff val="35000"/>
                  </a:schemeClr>
                </a:solidFill>
                <a:latin typeface="Arial" panose="020B0604020202020204" pitchFamily="34" charset="0"/>
              </a:rPr>
              <a:t>　</a:t>
            </a:r>
            <a:r>
              <a:rPr lang="ja-JP" altLang="en-US" sz="1400" b="1" dirty="0">
                <a:solidFill>
                  <a:schemeClr val="tx1">
                    <a:lumMod val="65000"/>
                    <a:lumOff val="35000"/>
                  </a:schemeClr>
                </a:solidFill>
                <a:latin typeface="Arial" panose="020B0604020202020204" pitchFamily="34" charset="0"/>
              </a:rPr>
              <a:t>を</a:t>
            </a:r>
            <a:r>
              <a:rPr lang="ja-JP" altLang="en-US" sz="1400" b="1" dirty="0">
                <a:solidFill>
                  <a:srgbClr val="FF0000"/>
                </a:solidFill>
              </a:rPr>
              <a:t>追加してください。</a:t>
            </a:r>
          </a:p>
          <a:p>
            <a:endParaRPr lang="en-US" altLang="ja-JP" sz="1400" dirty="0"/>
          </a:p>
          <a:p>
            <a:endParaRPr lang="ja-JP" altLang="en-US" sz="1400" dirty="0"/>
          </a:p>
          <a:p>
            <a:r>
              <a:rPr lang="ja-JP" altLang="en-US" sz="1400" b="1" dirty="0">
                <a:solidFill>
                  <a:schemeClr val="accent3"/>
                </a:solidFill>
              </a:rPr>
              <a:t>・申し込みフォーム備考欄に下記情報を必ず記載してください。</a:t>
            </a:r>
          </a:p>
        </p:txBody>
      </p:sp>
      <p:sp>
        <p:nvSpPr>
          <p:cNvPr id="10" name="テキスト ボックス 9">
            <a:extLst>
              <a:ext uri="{FF2B5EF4-FFF2-40B4-BE49-F238E27FC236}">
                <a16:creationId xmlns:a16="http://schemas.microsoft.com/office/drawing/2014/main" id="{73EC6EA1-7D64-00CF-3E0F-066056F6FEFF}"/>
              </a:ext>
            </a:extLst>
          </p:cNvPr>
          <p:cNvSpPr txBox="1"/>
          <p:nvPr/>
        </p:nvSpPr>
        <p:spPr>
          <a:xfrm>
            <a:off x="939917" y="3103335"/>
            <a:ext cx="10713819" cy="3108543"/>
          </a:xfrm>
          <a:prstGeom prst="rect">
            <a:avLst/>
          </a:prstGeom>
          <a:noFill/>
        </p:spPr>
        <p:txBody>
          <a:bodyPr wrap="square">
            <a:spAutoFit/>
          </a:bodyPr>
          <a:lstStyle/>
          <a:p>
            <a:r>
              <a:rPr lang="en-US" altLang="ja-JP" sz="1400" dirty="0">
                <a:solidFill>
                  <a:schemeClr val="accent3"/>
                </a:solidFill>
              </a:rPr>
              <a:t>------------------------------------------------------------------------------------</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①試合の対戦チーム名　</a:t>
            </a:r>
          </a:p>
          <a:p>
            <a:r>
              <a:rPr lang="ja-JP" altLang="en-US" sz="1400" dirty="0">
                <a:solidFill>
                  <a:schemeClr val="accent3"/>
                </a:solidFill>
              </a:rPr>
              <a:t>　　ソフトバンク</a:t>
            </a:r>
            <a:r>
              <a:rPr lang="en-US" altLang="ja-JP" sz="1400" dirty="0">
                <a:solidFill>
                  <a:schemeClr val="accent3"/>
                </a:solidFill>
              </a:rPr>
              <a:t>/</a:t>
            </a:r>
            <a:r>
              <a:rPr lang="ja-JP" altLang="en-US" sz="1400" dirty="0">
                <a:solidFill>
                  <a:schemeClr val="accent3"/>
                </a:solidFill>
              </a:rPr>
              <a:t>ロッテ</a:t>
            </a:r>
            <a:r>
              <a:rPr lang="en-US" altLang="ja-JP" sz="1400" dirty="0">
                <a:solidFill>
                  <a:schemeClr val="accent3"/>
                </a:solidFill>
              </a:rPr>
              <a:t>/</a:t>
            </a:r>
            <a:r>
              <a:rPr lang="ja-JP" altLang="en-US" sz="1400" dirty="0">
                <a:solidFill>
                  <a:schemeClr val="accent3"/>
                </a:solidFill>
              </a:rPr>
              <a:t>オリックス</a:t>
            </a:r>
            <a:r>
              <a:rPr lang="en-US" altLang="ja-JP" sz="1400" dirty="0">
                <a:solidFill>
                  <a:schemeClr val="accent3"/>
                </a:solidFill>
              </a:rPr>
              <a:t>/</a:t>
            </a:r>
            <a:r>
              <a:rPr lang="ja-JP" altLang="en-US" sz="1400" dirty="0">
                <a:solidFill>
                  <a:schemeClr val="accent3"/>
                </a:solidFill>
              </a:rPr>
              <a:t>日本ハム</a:t>
            </a:r>
            <a:r>
              <a:rPr lang="en-US" altLang="ja-JP" sz="1400" dirty="0">
                <a:solidFill>
                  <a:schemeClr val="accent3"/>
                </a:solidFill>
              </a:rPr>
              <a:t>/</a:t>
            </a:r>
            <a:r>
              <a:rPr lang="ja-JP" altLang="en-US" sz="1400" dirty="0">
                <a:solidFill>
                  <a:schemeClr val="accent3"/>
                </a:solidFill>
              </a:rPr>
              <a:t>楽天</a:t>
            </a:r>
            <a:r>
              <a:rPr lang="en-US" altLang="ja-JP" sz="1400" dirty="0">
                <a:solidFill>
                  <a:schemeClr val="accent3"/>
                </a:solidFill>
              </a:rPr>
              <a:t>/</a:t>
            </a:r>
            <a:r>
              <a:rPr lang="ja-JP" altLang="en-US" sz="1400" dirty="0">
                <a:solidFill>
                  <a:schemeClr val="accent3"/>
                </a:solidFill>
              </a:rPr>
              <a:t>西武</a:t>
            </a:r>
            <a:r>
              <a:rPr lang="en-US" altLang="ja-JP" sz="1400" dirty="0">
                <a:solidFill>
                  <a:schemeClr val="accent3"/>
                </a:solidFill>
              </a:rPr>
              <a:t>/</a:t>
            </a:r>
            <a:r>
              <a:rPr lang="ja-JP" altLang="en-US" sz="1400" dirty="0">
                <a:solidFill>
                  <a:schemeClr val="accent3"/>
                </a:solidFill>
              </a:rPr>
              <a:t>巨人</a:t>
            </a:r>
            <a:r>
              <a:rPr lang="en-US" altLang="ja-JP" sz="1400" dirty="0">
                <a:solidFill>
                  <a:schemeClr val="accent3"/>
                </a:solidFill>
              </a:rPr>
              <a:t>/</a:t>
            </a:r>
            <a:r>
              <a:rPr lang="ja-JP" altLang="en-US" sz="1400" dirty="0">
                <a:solidFill>
                  <a:schemeClr val="accent3"/>
                </a:solidFill>
              </a:rPr>
              <a:t>阪神</a:t>
            </a:r>
            <a:r>
              <a:rPr lang="en-US" altLang="ja-JP" sz="1400" dirty="0">
                <a:solidFill>
                  <a:schemeClr val="accent3"/>
                </a:solidFill>
              </a:rPr>
              <a:t>/</a:t>
            </a:r>
            <a:r>
              <a:rPr lang="ja-JP" altLang="en-US" sz="1400" dirty="0">
                <a:solidFill>
                  <a:schemeClr val="accent3"/>
                </a:solidFill>
              </a:rPr>
              <a:t>ヤクルト</a:t>
            </a:r>
            <a:r>
              <a:rPr lang="en-US" altLang="ja-JP" sz="1400" dirty="0">
                <a:solidFill>
                  <a:schemeClr val="accent3"/>
                </a:solidFill>
              </a:rPr>
              <a:t>/</a:t>
            </a:r>
            <a:r>
              <a:rPr lang="ja-JP" altLang="en-US" sz="1400" dirty="0">
                <a:solidFill>
                  <a:schemeClr val="accent3"/>
                </a:solidFill>
              </a:rPr>
              <a:t>広島</a:t>
            </a:r>
            <a:r>
              <a:rPr lang="en-US" altLang="ja-JP" sz="1400" dirty="0">
                <a:solidFill>
                  <a:schemeClr val="accent3"/>
                </a:solidFill>
              </a:rPr>
              <a:t>/</a:t>
            </a:r>
            <a:r>
              <a:rPr lang="en-US" altLang="ja-JP" sz="1400" dirty="0" err="1">
                <a:solidFill>
                  <a:schemeClr val="accent3"/>
                </a:solidFill>
              </a:rPr>
              <a:t>DeNA</a:t>
            </a:r>
            <a:r>
              <a:rPr lang="en-US" altLang="ja-JP" sz="1400" dirty="0">
                <a:solidFill>
                  <a:schemeClr val="accent3"/>
                </a:solidFill>
              </a:rPr>
              <a:t>/</a:t>
            </a:r>
            <a:r>
              <a:rPr lang="ja-JP" altLang="en-US" sz="1400" dirty="0">
                <a:solidFill>
                  <a:schemeClr val="accent3"/>
                </a:solidFill>
              </a:rPr>
              <a:t>中日の中から</a:t>
            </a:r>
            <a:r>
              <a:rPr lang="en-US" altLang="ja-JP" sz="1400" dirty="0">
                <a:solidFill>
                  <a:schemeClr val="accent3"/>
                </a:solidFill>
              </a:rPr>
              <a:t>2</a:t>
            </a:r>
            <a:r>
              <a:rPr lang="ja-JP" altLang="en-US" sz="1400" dirty="0">
                <a:solidFill>
                  <a:schemeClr val="accent3"/>
                </a:solidFill>
              </a:rPr>
              <a:t>球団を記載してください。</a:t>
            </a:r>
          </a:p>
          <a:p>
            <a:r>
              <a:rPr lang="ja-JP" altLang="en-US" sz="1400" dirty="0">
                <a:solidFill>
                  <a:schemeClr val="accent3"/>
                </a:solidFill>
              </a:rPr>
              <a:t>　　</a:t>
            </a:r>
            <a:r>
              <a:rPr lang="en-US" altLang="ja-JP" sz="1400" dirty="0">
                <a:solidFill>
                  <a:schemeClr val="accent3"/>
                </a:solidFill>
              </a:rPr>
              <a:t>※</a:t>
            </a:r>
            <a:r>
              <a:rPr lang="ja-JP" altLang="en-US" sz="1400" dirty="0">
                <a:solidFill>
                  <a:schemeClr val="accent3"/>
                </a:solidFill>
              </a:rPr>
              <a:t>同日に複数試合が開催されるため、掲載場所を判断するために必要となります。</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②合計購入枠数</a:t>
            </a:r>
          </a:p>
          <a:p>
            <a:r>
              <a:rPr lang="ja-JP" altLang="en-US" sz="1400" dirty="0">
                <a:solidFill>
                  <a:schemeClr val="accent3"/>
                </a:solidFill>
              </a:rPr>
              <a:t>　　</a:t>
            </a:r>
            <a:r>
              <a:rPr lang="en-US" altLang="ja-JP" sz="1400" dirty="0">
                <a:solidFill>
                  <a:schemeClr val="accent3"/>
                </a:solidFill>
              </a:rPr>
              <a:t>※</a:t>
            </a:r>
            <a:r>
              <a:rPr lang="ja-JP" altLang="en-US" sz="1400" dirty="0">
                <a:solidFill>
                  <a:schemeClr val="accent3"/>
                </a:solidFill>
              </a:rPr>
              <a:t>原則</a:t>
            </a:r>
            <a:r>
              <a:rPr lang="en-US" altLang="ja-JP" sz="1400" dirty="0">
                <a:solidFill>
                  <a:schemeClr val="accent3"/>
                </a:solidFill>
              </a:rPr>
              <a:t>3</a:t>
            </a:r>
            <a:r>
              <a:rPr lang="ja-JP" altLang="en-US" sz="1400" dirty="0">
                <a:solidFill>
                  <a:schemeClr val="accent3"/>
                </a:solidFill>
              </a:rPr>
              <a:t>試合～になります。</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③試合中止の振替申込の場合</a:t>
            </a:r>
            <a:r>
              <a:rPr lang="en-US" altLang="ja-JP" sz="1400" b="1" dirty="0">
                <a:solidFill>
                  <a:schemeClr val="accent3"/>
                </a:solidFill>
              </a:rPr>
              <a:t>※</a:t>
            </a:r>
            <a:r>
              <a:rPr lang="ja-JP" altLang="en-US" sz="1400" b="1" dirty="0">
                <a:solidFill>
                  <a:schemeClr val="accent3"/>
                </a:solidFill>
              </a:rPr>
              <a:t>必要時のみ</a:t>
            </a:r>
          </a:p>
          <a:p>
            <a:r>
              <a:rPr lang="ja-JP" altLang="en-US" sz="1400" dirty="0">
                <a:solidFill>
                  <a:schemeClr val="accent3"/>
                </a:solidFill>
              </a:rPr>
              <a:t>　　中止になった試合日程を記載してください。</a:t>
            </a:r>
          </a:p>
          <a:p>
            <a:r>
              <a:rPr lang="en-US" altLang="ja-JP" sz="1400" dirty="0">
                <a:solidFill>
                  <a:schemeClr val="accent3"/>
                </a:solidFill>
                <a:latin typeface="Arial" panose="020B0604020202020204" pitchFamily="34" charset="0"/>
              </a:rPr>
              <a:t>------------------------------------------</a:t>
            </a:r>
            <a:r>
              <a:rPr lang="en-US" altLang="ja-JP" sz="1400" dirty="0">
                <a:solidFill>
                  <a:schemeClr val="accent3"/>
                </a:solidFill>
              </a:rPr>
              <a:t>------------------------------------------</a:t>
            </a:r>
          </a:p>
          <a:p>
            <a:endParaRPr lang="en-US" altLang="ja-JP" sz="1400" dirty="0">
              <a:solidFill>
                <a:schemeClr val="accent3"/>
              </a:solidFill>
              <a:latin typeface="Arial" panose="020B0604020202020204" pitchFamily="34" charset="0"/>
            </a:endParaRPr>
          </a:p>
          <a:p>
            <a:endParaRPr lang="ja-JP" altLang="en-US" sz="1400" dirty="0">
              <a:solidFill>
                <a:schemeClr val="accent3"/>
              </a:solidFill>
            </a:endParaRPr>
          </a:p>
        </p:txBody>
      </p:sp>
    </p:spTree>
    <p:extLst>
      <p:ext uri="{BB962C8B-B14F-4D97-AF65-F5344CB8AC3E}">
        <p14:creationId xmlns:p14="http://schemas.microsoft.com/office/powerpoint/2010/main" val="474625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③入稿前審査について</a:t>
            </a:r>
            <a:endParaRPr kumimoji="1" lang="ja-JP" altLang="en-US" dirty="0"/>
          </a:p>
        </p:txBody>
      </p:sp>
      <p:sp>
        <p:nvSpPr>
          <p:cNvPr id="3" name="正方形/長方形 2">
            <a:extLst>
              <a:ext uri="{FF2B5EF4-FFF2-40B4-BE49-F238E27FC236}">
                <a16:creationId xmlns:a16="http://schemas.microsoft.com/office/drawing/2014/main" id="{FA0FAAD2-9930-0FE9-A695-32B6AD9E130B}"/>
              </a:ext>
            </a:extLst>
          </p:cNvPr>
          <p:cNvSpPr/>
          <p:nvPr/>
        </p:nvSpPr>
        <p:spPr>
          <a:xfrm>
            <a:off x="479425" y="2145250"/>
            <a:ext cx="7205068" cy="1413849"/>
          </a:xfrm>
          <a:prstGeom prst="rect">
            <a:avLst/>
          </a:prstGeom>
        </p:spPr>
        <p:txBody>
          <a:bodyPr wrap="square">
            <a:spAutoFit/>
          </a:bodyPr>
          <a:lstStyle/>
          <a:p>
            <a:pPr fontAlgn="base"/>
            <a:r>
              <a:rPr lang="ja-JP" altLang="en-US" sz="1400" dirty="0">
                <a:solidFill>
                  <a:schemeClr val="tx1">
                    <a:lumMod val="65000"/>
                    <a:lumOff val="35000"/>
                  </a:schemeClr>
                </a:solidFill>
              </a:rPr>
              <a:t>■</a:t>
            </a:r>
            <a:r>
              <a:rPr lang="ja-JP" altLang="en-US" sz="1400" b="0" i="0" dirty="0">
                <a:solidFill>
                  <a:srgbClr val="333333"/>
                </a:solidFill>
                <a:effectLst/>
                <a:latin typeface="メイリオ" panose="020B0604030504040204" pitchFamily="50" charset="-128"/>
                <a:ea typeface="メイリオ" panose="020B0604030504040204" pitchFamily="50" charset="-128"/>
              </a:rPr>
              <a:t>審査依頼フォーム（当社指定広告商品）</a:t>
            </a:r>
          </a:p>
          <a:p>
            <a:r>
              <a:rPr lang="en-US" altLang="ja-JP" sz="1400" dirty="0">
                <a:solidFill>
                  <a:schemeClr val="tx1">
                    <a:lumMod val="65000"/>
                    <a:lumOff val="35000"/>
                  </a:schemeClr>
                </a:solidFill>
                <a:hlinkClick r:id="rId3"/>
              </a:rPr>
              <a:t>https://form-business.yahoo.co.jp/claris/enqueteForm?inquiry_type=ad_review</a:t>
            </a:r>
            <a:endParaRPr lang="en-US" altLang="ja-JP" sz="1400" dirty="0">
              <a:solidFill>
                <a:schemeClr val="tx1">
                  <a:lumMod val="65000"/>
                  <a:lumOff val="35000"/>
                </a:schemeClr>
              </a:solidFill>
            </a:endParaRPr>
          </a:p>
          <a:p>
            <a:pPr>
              <a:lnSpc>
                <a:spcPts val="1500"/>
              </a:lnSpc>
              <a:spcBef>
                <a:spcPts val="750"/>
              </a:spcBef>
            </a:pPr>
            <a:r>
              <a:rPr lang="en-US" altLang="ja-JP" sz="1400" dirty="0">
                <a:solidFill>
                  <a:srgbClr val="333333"/>
                </a:solidFill>
                <a:latin typeface="メイリオ" panose="020B0604030504040204" pitchFamily="50" charset="-128"/>
                <a:ea typeface="メイリオ" panose="020B0604030504040204" pitchFamily="50" charset="-128"/>
              </a:rPr>
              <a:t>※</a:t>
            </a:r>
            <a:r>
              <a:rPr lang="ja-JP" altLang="ja-JP" sz="1400" dirty="0">
                <a:solidFill>
                  <a:srgbClr val="333333"/>
                </a:solidFill>
                <a:latin typeface="メイリオ" panose="020B0604030504040204" pitchFamily="50" charset="-128"/>
                <a:ea typeface="メイリオ" panose="020B0604030504040204" pitchFamily="50" charset="-128"/>
              </a:rPr>
              <a:t>フォーム項目</a:t>
            </a:r>
            <a:endParaRPr lang="en-US" altLang="ja-JP" sz="1400" dirty="0">
              <a:solidFill>
                <a:srgbClr val="333333"/>
              </a:solidFill>
              <a:latin typeface="メイリオ" panose="020B0604030504040204" pitchFamily="50" charset="-128"/>
              <a:ea typeface="メイリオ" panose="020B0604030504040204" pitchFamily="50" charset="-128"/>
            </a:endParaRPr>
          </a:p>
          <a:p>
            <a:pPr>
              <a:lnSpc>
                <a:spcPts val="1500"/>
              </a:lnSpc>
              <a:spcBef>
                <a:spcPts val="750"/>
              </a:spcBef>
            </a:pPr>
            <a:r>
              <a:rPr lang="ja-JP" altLang="ja-JP" sz="1400" dirty="0">
                <a:solidFill>
                  <a:srgbClr val="333333"/>
                </a:solidFill>
                <a:latin typeface="メイリオ" panose="020B0604030504040204" pitchFamily="50" charset="-128"/>
                <a:ea typeface="メイリオ" panose="020B0604030504040204" pitchFamily="50" charset="-128"/>
              </a:rPr>
              <a:t>「広告商品名」に「</a:t>
            </a:r>
            <a:r>
              <a:rPr lang="ja-JP" altLang="ja-JP" sz="1400" b="1" dirty="0">
                <a:solidFill>
                  <a:srgbClr val="333333"/>
                </a:solidFill>
                <a:latin typeface="メイリオ" panose="020B0604030504040204" pitchFamily="50" charset="-128"/>
                <a:ea typeface="メイリオ" panose="020B0604030504040204" pitchFamily="50" charset="-128"/>
              </a:rPr>
              <a:t>【手貼り】スポナビ一球速報</a:t>
            </a:r>
            <a:r>
              <a:rPr lang="ja-JP" altLang="ja-JP" sz="1400" dirty="0">
                <a:solidFill>
                  <a:srgbClr val="333333"/>
                </a:solidFill>
                <a:latin typeface="メイリオ" panose="020B0604030504040204" pitchFamily="50" charset="-128"/>
                <a:ea typeface="メイリオ" panose="020B0604030504040204" pitchFamily="50" charset="-128"/>
              </a:rPr>
              <a:t>」と記載</a:t>
            </a:r>
            <a:endParaRPr lang="en-US" altLang="ja-JP" sz="1400" dirty="0">
              <a:solidFill>
                <a:srgbClr val="333333"/>
              </a:solidFill>
              <a:latin typeface="メイリオ" panose="020B0604030504040204" pitchFamily="50" charset="-128"/>
              <a:ea typeface="メイリオ" panose="020B0604030504040204" pitchFamily="50" charset="-128"/>
            </a:endParaRPr>
          </a:p>
          <a:p>
            <a:pPr>
              <a:lnSpc>
                <a:spcPts val="1500"/>
              </a:lnSpc>
              <a:spcBef>
                <a:spcPts val="750"/>
              </a:spcBef>
            </a:pPr>
            <a:r>
              <a:rPr lang="ja-JP" altLang="en-US" sz="1400" dirty="0">
                <a:solidFill>
                  <a:srgbClr val="333333"/>
                </a:solidFill>
                <a:latin typeface="メイリオ" panose="020B0604030504040204" pitchFamily="50" charset="-128"/>
                <a:ea typeface="メイリオ" panose="020B0604030504040204" pitchFamily="50" charset="-128"/>
              </a:rPr>
              <a:t>「追加連絡先」に </a:t>
            </a:r>
            <a:r>
              <a:rPr lang="en-US" altLang="ja-JP" sz="1400" dirty="0">
                <a:solidFill>
                  <a:schemeClr val="tx1">
                    <a:lumMod val="65000"/>
                    <a:lumOff val="35000"/>
                  </a:schemeClr>
                </a:solidFill>
                <a:latin typeface="Arial" panose="020B0604020202020204" pitchFamily="34" charset="0"/>
                <a:hlinkClick r:id="rId4"/>
              </a:rPr>
              <a:t>ml-sportsnavi-baseballscore-desk@lycorp.co.jp</a:t>
            </a:r>
            <a:r>
              <a:rPr lang="ja-JP" altLang="en-US" sz="1400" dirty="0">
                <a:solidFill>
                  <a:schemeClr val="tx1">
                    <a:lumMod val="65000"/>
                    <a:lumOff val="35000"/>
                  </a:schemeClr>
                </a:solidFill>
                <a:latin typeface="Arial" panose="020B0604020202020204" pitchFamily="34" charset="0"/>
              </a:rPr>
              <a:t>　</a:t>
            </a:r>
            <a:r>
              <a:rPr lang="ja-JP" altLang="en-US" sz="1400" dirty="0">
                <a:solidFill>
                  <a:srgbClr val="333333"/>
                </a:solidFill>
                <a:latin typeface="メイリオ" panose="020B0604030504040204" pitchFamily="50" charset="-128"/>
                <a:ea typeface="メイリオ" panose="020B0604030504040204" pitchFamily="50" charset="-128"/>
              </a:rPr>
              <a:t>を追加</a:t>
            </a:r>
            <a:endParaRPr lang="en-US" altLang="ja-JP" sz="1400" dirty="0">
              <a:solidFill>
                <a:srgbClr val="333333"/>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00A9739B-481C-5D94-E3DC-C749D4B715C8}"/>
              </a:ext>
            </a:extLst>
          </p:cNvPr>
          <p:cNvSpPr txBox="1"/>
          <p:nvPr/>
        </p:nvSpPr>
        <p:spPr>
          <a:xfrm>
            <a:off x="454375" y="1124744"/>
            <a:ext cx="7153794" cy="646331"/>
          </a:xfrm>
          <a:prstGeom prst="rect">
            <a:avLst/>
          </a:prstGeom>
          <a:noFill/>
        </p:spPr>
        <p:txBody>
          <a:bodyPr wrap="square" rtlCol="0">
            <a:spAutoFit/>
          </a:bodyPr>
          <a:lstStyle/>
          <a:p>
            <a:r>
              <a:rPr lang="ja-JP" altLang="en-US" dirty="0">
                <a:solidFill>
                  <a:schemeClr val="tx1">
                    <a:lumMod val="65000"/>
                    <a:lumOff val="35000"/>
                  </a:schemeClr>
                </a:solidFill>
              </a:rPr>
              <a:t>以下審査依頼フォームから入稿前審査を依頼してください。回答までに</a:t>
            </a:r>
            <a:r>
              <a:rPr kumimoji="0" lang="en-US" altLang="ja-JP" kern="0" dirty="0">
                <a:solidFill>
                  <a:prstClr val="black">
                    <a:lumMod val="65000"/>
                    <a:lumOff val="35000"/>
                  </a:prstClr>
                </a:solidFill>
              </a:rPr>
              <a:t>3</a:t>
            </a:r>
            <a:r>
              <a:rPr kumimoji="0" lang="ja-JP" altLang="en-US" kern="0" dirty="0">
                <a:solidFill>
                  <a:prstClr val="black">
                    <a:lumMod val="65000"/>
                    <a:lumOff val="35000"/>
                  </a:prstClr>
                </a:solidFill>
              </a:rPr>
              <a:t>営業日程度かかります。</a:t>
            </a:r>
            <a:endParaRPr lang="en-US" altLang="ja-JP" dirty="0">
              <a:solidFill>
                <a:schemeClr val="tx1">
                  <a:lumMod val="65000"/>
                  <a:lumOff val="35000"/>
                </a:schemeClr>
              </a:solidFill>
            </a:endParaRPr>
          </a:p>
        </p:txBody>
      </p:sp>
      <p:pic>
        <p:nvPicPr>
          <p:cNvPr id="7" name="図 6">
            <a:extLst>
              <a:ext uri="{FF2B5EF4-FFF2-40B4-BE49-F238E27FC236}">
                <a16:creationId xmlns:a16="http://schemas.microsoft.com/office/drawing/2014/main" id="{52866D10-FE7B-51BA-49DA-8CC42E50F72F}"/>
              </a:ext>
            </a:extLst>
          </p:cNvPr>
          <p:cNvPicPr>
            <a:picLocks noChangeAspect="1"/>
          </p:cNvPicPr>
          <p:nvPr/>
        </p:nvPicPr>
        <p:blipFill>
          <a:blip r:embed="rId5"/>
          <a:stretch>
            <a:fillRect/>
          </a:stretch>
        </p:blipFill>
        <p:spPr>
          <a:xfrm>
            <a:off x="7968208" y="838668"/>
            <a:ext cx="3984929" cy="5688632"/>
          </a:xfrm>
          <a:prstGeom prst="rect">
            <a:avLst/>
          </a:prstGeom>
        </p:spPr>
      </p:pic>
      <p:sp>
        <p:nvSpPr>
          <p:cNvPr id="8" name="テキスト ボックス 7">
            <a:extLst>
              <a:ext uri="{FF2B5EF4-FFF2-40B4-BE49-F238E27FC236}">
                <a16:creationId xmlns:a16="http://schemas.microsoft.com/office/drawing/2014/main" id="{E972B609-D865-65F6-FD54-CB053A76ECB1}"/>
              </a:ext>
            </a:extLst>
          </p:cNvPr>
          <p:cNvSpPr txBox="1"/>
          <p:nvPr/>
        </p:nvSpPr>
        <p:spPr>
          <a:xfrm>
            <a:off x="479425" y="3908693"/>
            <a:ext cx="7205068" cy="1169551"/>
          </a:xfrm>
          <a:prstGeom prst="rect">
            <a:avLst/>
          </a:prstGeom>
          <a:noFill/>
        </p:spPr>
        <p:txBody>
          <a:bodyPr wrap="square">
            <a:spAutoFit/>
          </a:bodyPr>
          <a:lstStyle/>
          <a:p>
            <a:r>
              <a:rPr lang="en-US" altLang="ja-JP" sz="1400" dirty="0">
                <a:solidFill>
                  <a:srgbClr val="333333"/>
                </a:solidFill>
                <a:latin typeface="メイリオ" panose="020B0604030504040204" pitchFamily="50" charset="-128"/>
                <a:ea typeface="メイリオ" panose="020B0604030504040204" pitchFamily="50" charset="-128"/>
              </a:rPr>
              <a:t>※</a:t>
            </a:r>
            <a:r>
              <a:rPr lang="ja-JP" altLang="en-US" sz="1400" dirty="0">
                <a:solidFill>
                  <a:srgbClr val="FF0000"/>
                </a:solidFill>
                <a:latin typeface="メイリオ" panose="020B0604030504040204" pitchFamily="50" charset="-128"/>
                <a:ea typeface="メイリオ" panose="020B0604030504040204" pitchFamily="50" charset="-128"/>
              </a:rPr>
              <a:t>依頼時にリンク先が更新されていない場合</a:t>
            </a:r>
            <a:r>
              <a:rPr lang="ja-JP" altLang="en-US" sz="1400" dirty="0">
                <a:solidFill>
                  <a:srgbClr val="333333"/>
                </a:solidFill>
                <a:latin typeface="メイリオ" panose="020B0604030504040204" pitchFamily="50" charset="-128"/>
                <a:ea typeface="メイリオ" panose="020B0604030504040204" pitchFamily="50" charset="-128"/>
              </a:rPr>
              <a:t>、「お問い合わせ内容詳細」欄に以下、詳細情報を記載してください。</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現時点でリンク先が更新していない旨</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リンク先更新日時</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更新後のテストサイト・キャプチャ等、更新後の内容がわかるもの</a:t>
            </a:r>
          </a:p>
        </p:txBody>
      </p:sp>
    </p:spTree>
    <p:extLst>
      <p:ext uri="{BB962C8B-B14F-4D97-AF65-F5344CB8AC3E}">
        <p14:creationId xmlns:p14="http://schemas.microsoft.com/office/powerpoint/2010/main" val="3681968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a16="http://schemas.microsoft.com/office/drawing/2014/main" id="{A20779E7-05C0-41D8-CCB8-7802E25F72FA}"/>
              </a:ext>
            </a:extLst>
          </p:cNvPr>
          <p:cNvSpPr/>
          <p:nvPr/>
        </p:nvSpPr>
        <p:spPr>
          <a:xfrm>
            <a:off x="531779" y="4786009"/>
            <a:ext cx="11180796" cy="17751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④入稿について</a:t>
            </a:r>
            <a:endParaRPr kumimoji="1" lang="ja-JP" altLang="en-US" dirty="0"/>
          </a:p>
        </p:txBody>
      </p:sp>
      <p:sp>
        <p:nvSpPr>
          <p:cNvPr id="3" name="テキスト ボックス 2">
            <a:extLst>
              <a:ext uri="{FF2B5EF4-FFF2-40B4-BE49-F238E27FC236}">
                <a16:creationId xmlns:a16="http://schemas.microsoft.com/office/drawing/2014/main" id="{2DE83627-72F7-BD67-0752-B9715337F356}"/>
              </a:ext>
            </a:extLst>
          </p:cNvPr>
          <p:cNvSpPr txBox="1"/>
          <p:nvPr/>
        </p:nvSpPr>
        <p:spPr>
          <a:xfrm>
            <a:off x="396008" y="1089025"/>
            <a:ext cx="11402266" cy="3508653"/>
          </a:xfrm>
          <a:prstGeom prst="rect">
            <a:avLst/>
          </a:prstGeom>
          <a:noFill/>
        </p:spPr>
        <p:txBody>
          <a:bodyPr wrap="square" rtlCol="0">
            <a:spAutoFit/>
          </a:bodyPr>
          <a:lstStyle/>
          <a:p>
            <a:r>
              <a:rPr lang="ja-JP" altLang="en-US" dirty="0">
                <a:solidFill>
                  <a:schemeClr val="tx1">
                    <a:lumMod val="65000"/>
                    <a:lumOff val="35000"/>
                  </a:schemeClr>
                </a:solidFill>
              </a:rPr>
              <a:t>③の入稿前審査で承認された広告</a:t>
            </a:r>
            <a:r>
              <a:rPr kumimoji="0" lang="ja-JP" altLang="en-US" kern="0" dirty="0">
                <a:solidFill>
                  <a:prstClr val="black">
                    <a:lumMod val="65000"/>
                    <a:lumOff val="35000"/>
                  </a:prstClr>
                </a:solidFill>
              </a:rPr>
              <a:t>（クリエイティブ・リンク先サイト）</a:t>
            </a:r>
            <a:r>
              <a:rPr lang="ja-JP" altLang="en-US" dirty="0">
                <a:solidFill>
                  <a:schemeClr val="tx1">
                    <a:lumMod val="65000"/>
                    <a:lumOff val="35000"/>
                  </a:schemeClr>
                </a:solidFill>
              </a:rPr>
              <a:t>を以下メールアドレス宛に送付してください。入稿締め切りは</a:t>
            </a:r>
            <a:r>
              <a:rPr lang="ja-JP" altLang="en-US" dirty="0">
                <a:solidFill>
                  <a:srgbClr val="FF0000"/>
                </a:solidFill>
              </a:rPr>
              <a:t>掲載開始日</a:t>
            </a:r>
            <a:r>
              <a:rPr lang="en-US" altLang="ja-JP" dirty="0">
                <a:solidFill>
                  <a:srgbClr val="FF0000"/>
                </a:solidFill>
              </a:rPr>
              <a:t>4</a:t>
            </a:r>
            <a:r>
              <a:rPr lang="ja-JP" altLang="en-US" dirty="0">
                <a:solidFill>
                  <a:srgbClr val="FF0000"/>
                </a:solidFill>
              </a:rPr>
              <a:t>営業日前</a:t>
            </a:r>
            <a:r>
              <a:rPr lang="ja-JP" altLang="en-US" dirty="0">
                <a:solidFill>
                  <a:schemeClr val="tx1">
                    <a:lumMod val="65000"/>
                    <a:lumOff val="35000"/>
                  </a:schemeClr>
                </a:solidFill>
              </a:rPr>
              <a:t>となります。</a:t>
            </a:r>
            <a:endParaRPr lang="en-US" altLang="ja-JP" sz="2000" dirty="0">
              <a:solidFill>
                <a:srgbClr val="00B050"/>
              </a:solidFill>
            </a:endParaRPr>
          </a:p>
          <a:p>
            <a:r>
              <a:rPr lang="en-US" altLang="ja-JP" dirty="0">
                <a:solidFill>
                  <a:schemeClr val="tx1">
                    <a:lumMod val="65000"/>
                    <a:lumOff val="35000"/>
                  </a:schemeClr>
                </a:solidFill>
                <a:latin typeface="Arial" panose="020B0604020202020204" pitchFamily="34" charset="0"/>
              </a:rPr>
              <a:t>------------------------------------------</a:t>
            </a:r>
          </a:p>
          <a:p>
            <a:r>
              <a:rPr lang="ja-JP" altLang="en-US" sz="1200" dirty="0">
                <a:solidFill>
                  <a:schemeClr val="tx1">
                    <a:lumMod val="65000"/>
                    <a:lumOff val="35000"/>
                  </a:schemeClr>
                </a:solidFill>
                <a:latin typeface="Arial" panose="020B0604020202020204" pitchFamily="34" charset="0"/>
              </a:rPr>
              <a:t>■宛先</a:t>
            </a:r>
            <a:endParaRPr lang="en-US" altLang="ja-JP" sz="1200" dirty="0">
              <a:solidFill>
                <a:schemeClr val="tx1">
                  <a:lumMod val="65000"/>
                  <a:lumOff val="35000"/>
                </a:schemeClr>
              </a:solidFill>
              <a:latin typeface="Arial" panose="020B0604020202020204" pitchFamily="34" charset="0"/>
            </a:endParaRPr>
          </a:p>
          <a:p>
            <a:r>
              <a:rPr lang="en-US" altLang="ja-JP" sz="1200" dirty="0">
                <a:solidFill>
                  <a:schemeClr val="tx1">
                    <a:lumMod val="65000"/>
                    <a:lumOff val="35000"/>
                  </a:schemeClr>
                </a:solidFill>
                <a:latin typeface="Arial" panose="020B0604020202020204" pitchFamily="34" charset="0"/>
                <a:hlinkClick r:id="rId3"/>
              </a:rPr>
              <a:t>ml-sportsnavi-baseballscore-desk@lycorp.co.jp</a:t>
            </a:r>
            <a:endParaRPr lang="en-US" altLang="ja-JP" sz="1200" dirty="0">
              <a:solidFill>
                <a:schemeClr val="tx1">
                  <a:lumMod val="65000"/>
                  <a:lumOff val="35000"/>
                </a:schemeClr>
              </a:solidFill>
              <a:latin typeface="Arial" panose="020B0604020202020204" pitchFamily="34" charset="0"/>
            </a:endParaRPr>
          </a:p>
          <a:p>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■件名</a:t>
            </a:r>
            <a:endParaRPr lang="en-US" altLang="ja-JP" sz="1200" dirty="0">
              <a:solidFill>
                <a:schemeClr val="tx1">
                  <a:lumMod val="65000"/>
                  <a:lumOff val="35000"/>
                </a:schemeClr>
              </a:solidFill>
              <a:latin typeface="Arial" panose="020B0604020202020204" pitchFamily="34" charset="0"/>
            </a:endParaRPr>
          </a:p>
          <a:p>
            <a:r>
              <a:rPr lang="en-US" altLang="ja-JP" sz="1200" dirty="0">
                <a:solidFill>
                  <a:schemeClr val="tx1">
                    <a:lumMod val="65000"/>
                    <a:lumOff val="35000"/>
                  </a:schemeClr>
                </a:solidFill>
                <a:latin typeface="Arial" panose="020B0604020202020204" pitchFamily="34" charset="0"/>
              </a:rPr>
              <a:t>【</a:t>
            </a:r>
            <a:r>
              <a:rPr lang="ja-JP" altLang="en-US" sz="1200" dirty="0">
                <a:solidFill>
                  <a:schemeClr val="tx1">
                    <a:lumMod val="65000"/>
                    <a:lumOff val="35000"/>
                  </a:schemeClr>
                </a:solidFill>
                <a:latin typeface="Arial" panose="020B0604020202020204" pitchFamily="34" charset="0"/>
              </a:rPr>
              <a:t>入稿</a:t>
            </a:r>
            <a:r>
              <a:rPr lang="en-US" altLang="ja-JP" sz="1200" dirty="0">
                <a:solidFill>
                  <a:schemeClr val="tx1">
                    <a:lumMod val="65000"/>
                    <a:lumOff val="35000"/>
                  </a:schemeClr>
                </a:solidFill>
                <a:latin typeface="Arial" panose="020B0604020202020204" pitchFamily="34" charset="0"/>
              </a:rPr>
              <a:t>】</a:t>
            </a:r>
            <a:r>
              <a:rPr kumimoji="1" lang="ja-JP" altLang="en-US" sz="1200" kern="1200" dirty="0">
                <a:solidFill>
                  <a:schemeClr val="tx1">
                    <a:lumMod val="65000"/>
                    <a:lumOff val="35000"/>
                  </a:schemeClr>
                </a:solidFill>
                <a:latin typeface="+mn-lt"/>
                <a:ea typeface="+mn-ea"/>
                <a:cs typeface="+mn-cs"/>
              </a:rPr>
              <a:t>スポーツナビ　プロ野球　一球速報</a:t>
            </a:r>
            <a:r>
              <a:rPr lang="ja-JP" altLang="en-US" sz="1200" dirty="0">
                <a:solidFill>
                  <a:schemeClr val="tx1">
                    <a:lumMod val="65000"/>
                    <a:lumOff val="35000"/>
                  </a:schemeClr>
                </a:solidFill>
              </a:rPr>
              <a:t>（広告主名）（掲載日　主催試合のチーム名）</a:t>
            </a:r>
            <a:endParaRPr lang="en-US" altLang="ja-JP" sz="1200" dirty="0">
              <a:solidFill>
                <a:schemeClr val="tx1">
                  <a:lumMod val="65000"/>
                  <a:lumOff val="35000"/>
                </a:schemeClr>
              </a:solidFill>
            </a:endParaRPr>
          </a:p>
          <a:p>
            <a:r>
              <a:rPr lang="ja-JP" altLang="en-US" sz="1200" dirty="0">
                <a:solidFill>
                  <a:schemeClr val="tx1">
                    <a:lumMod val="65000"/>
                    <a:lumOff val="35000"/>
                  </a:schemeClr>
                </a:solidFill>
                <a:latin typeface="Arial" panose="020B0604020202020204" pitchFamily="34" charset="0"/>
              </a:rPr>
              <a:t>　∟一例）</a:t>
            </a:r>
            <a:r>
              <a:rPr lang="en-US" altLang="ja-JP" sz="1200" dirty="0">
                <a:solidFill>
                  <a:schemeClr val="tx1">
                    <a:lumMod val="65000"/>
                    <a:lumOff val="35000"/>
                  </a:schemeClr>
                </a:solidFill>
                <a:latin typeface="Arial" panose="020B0604020202020204" pitchFamily="34" charset="0"/>
              </a:rPr>
              <a:t>【</a:t>
            </a:r>
            <a:r>
              <a:rPr lang="ja-JP" altLang="en-US" sz="1200" dirty="0">
                <a:solidFill>
                  <a:schemeClr val="tx1">
                    <a:lumMod val="65000"/>
                    <a:lumOff val="35000"/>
                  </a:schemeClr>
                </a:solidFill>
                <a:latin typeface="Arial" panose="020B0604020202020204" pitchFamily="34" charset="0"/>
              </a:rPr>
              <a:t>入稿</a:t>
            </a:r>
            <a:r>
              <a:rPr lang="en-US" altLang="ja-JP" sz="1200" dirty="0">
                <a:solidFill>
                  <a:schemeClr val="tx1">
                    <a:lumMod val="65000"/>
                    <a:lumOff val="35000"/>
                  </a:schemeClr>
                </a:solidFill>
                <a:latin typeface="Arial" panose="020B0604020202020204" pitchFamily="34" charset="0"/>
              </a:rPr>
              <a:t>】</a:t>
            </a:r>
            <a:r>
              <a:rPr kumimoji="1" lang="ja-JP" altLang="en-US" sz="1200" kern="1200" dirty="0">
                <a:solidFill>
                  <a:schemeClr val="tx1">
                    <a:lumMod val="65000"/>
                    <a:lumOff val="35000"/>
                  </a:schemeClr>
                </a:solidFill>
                <a:latin typeface="+mn-lt"/>
                <a:ea typeface="+mn-ea"/>
                <a:cs typeface="+mn-cs"/>
              </a:rPr>
              <a:t>スポーツナビ　プロ野球　一球速報</a:t>
            </a:r>
            <a:r>
              <a:rPr lang="ja-JP" altLang="en-US" sz="1200" dirty="0">
                <a:solidFill>
                  <a:schemeClr val="tx1">
                    <a:lumMod val="65000"/>
                    <a:lumOff val="35000"/>
                  </a:schemeClr>
                </a:solidFill>
              </a:rPr>
              <a:t>（ヤフー）（</a:t>
            </a:r>
            <a:r>
              <a:rPr lang="en-US" altLang="ja-JP" sz="1200" dirty="0">
                <a:solidFill>
                  <a:schemeClr val="tx1">
                    <a:lumMod val="65000"/>
                    <a:lumOff val="35000"/>
                  </a:schemeClr>
                </a:solidFill>
              </a:rPr>
              <a:t>7/1</a:t>
            </a:r>
            <a:r>
              <a:rPr lang="ja-JP" altLang="en-US" sz="1200" dirty="0">
                <a:solidFill>
                  <a:schemeClr val="tx1">
                    <a:lumMod val="65000"/>
                    <a:lumOff val="35000"/>
                  </a:schemeClr>
                </a:solidFill>
              </a:rPr>
              <a:t>ソフトバンク）</a:t>
            </a:r>
            <a:endParaRPr lang="en-US" altLang="ja-JP" sz="1200" dirty="0">
              <a:solidFill>
                <a:schemeClr val="tx1">
                  <a:lumMod val="65000"/>
                  <a:lumOff val="35000"/>
                </a:schemeClr>
              </a:solidFill>
            </a:endParaRPr>
          </a:p>
          <a:p>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■本文</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掲載日：</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rPr>
              <a:t>主催試合のチーム名：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広告主名：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広告代理店名：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a:t>
            </a:r>
            <a:r>
              <a:rPr kumimoji="0" lang="ja-JP" altLang="en-US" sz="1200" kern="0" dirty="0">
                <a:solidFill>
                  <a:prstClr val="black">
                    <a:lumMod val="65000"/>
                    <a:lumOff val="35000"/>
                  </a:prstClr>
                </a:solidFill>
              </a:rPr>
              <a:t>（クリエイティブ・リンク先サイト）の情報： </a:t>
            </a:r>
            <a:endParaRPr kumimoji="0" lang="en-US" altLang="ja-JP" sz="1200" kern="0" dirty="0">
              <a:solidFill>
                <a:prstClr val="black">
                  <a:lumMod val="65000"/>
                  <a:lumOff val="35000"/>
                </a:prstClr>
              </a:solidFill>
            </a:endParaRPr>
          </a:p>
          <a:p>
            <a:r>
              <a:rPr lang="en-US" altLang="ja-JP" sz="1200" dirty="0">
                <a:solidFill>
                  <a:schemeClr val="tx1">
                    <a:lumMod val="65000"/>
                    <a:lumOff val="35000"/>
                  </a:schemeClr>
                </a:solidFill>
                <a:latin typeface="Arial" panose="020B0604020202020204" pitchFamily="34" charset="0"/>
              </a:rPr>
              <a:t>------------------------------------------</a:t>
            </a:r>
          </a:p>
        </p:txBody>
      </p:sp>
      <p:sp>
        <p:nvSpPr>
          <p:cNvPr id="5" name="テキスト ボックス 4">
            <a:extLst>
              <a:ext uri="{FF2B5EF4-FFF2-40B4-BE49-F238E27FC236}">
                <a16:creationId xmlns:a16="http://schemas.microsoft.com/office/drawing/2014/main" id="{E3A8ED4D-760B-0C20-277B-4921F2E8C189}"/>
              </a:ext>
            </a:extLst>
          </p:cNvPr>
          <p:cNvSpPr txBox="1"/>
          <p:nvPr/>
        </p:nvSpPr>
        <p:spPr>
          <a:xfrm>
            <a:off x="712888" y="4805464"/>
            <a:ext cx="10681443" cy="369332"/>
          </a:xfrm>
          <a:prstGeom prst="rect">
            <a:avLst/>
          </a:prstGeom>
          <a:noFill/>
        </p:spPr>
        <p:txBody>
          <a:bodyPr wrap="square" rtlCol="0">
            <a:spAutoFit/>
          </a:bodyPr>
          <a:lstStyle/>
          <a:p>
            <a:pPr algn="l"/>
            <a:r>
              <a:rPr kumimoji="1" lang="ja-JP" altLang="en-US" b="1" dirty="0">
                <a:solidFill>
                  <a:schemeClr val="accent3"/>
                </a:solidFill>
              </a:rPr>
              <a:t>■クリエイティブについて</a:t>
            </a:r>
          </a:p>
        </p:txBody>
      </p:sp>
      <p:sp>
        <p:nvSpPr>
          <p:cNvPr id="10" name="テキスト ボックス 9">
            <a:extLst>
              <a:ext uri="{FF2B5EF4-FFF2-40B4-BE49-F238E27FC236}">
                <a16:creationId xmlns:a16="http://schemas.microsoft.com/office/drawing/2014/main" id="{EBA6DC16-157E-E137-6FC6-87706386E567}"/>
              </a:ext>
            </a:extLst>
          </p:cNvPr>
          <p:cNvSpPr txBox="1"/>
          <p:nvPr/>
        </p:nvSpPr>
        <p:spPr>
          <a:xfrm>
            <a:off x="674924" y="5117082"/>
            <a:ext cx="11400817" cy="1323439"/>
          </a:xfrm>
          <a:prstGeom prst="rect">
            <a:avLst/>
          </a:prstGeom>
          <a:noFill/>
        </p:spPr>
        <p:txBody>
          <a:bodyPr wrap="square">
            <a:spAutoFit/>
          </a:bodyPr>
          <a:lstStyle/>
          <a:p>
            <a:r>
              <a:rPr lang="ja-JP" altLang="en-US" sz="1600" dirty="0">
                <a:solidFill>
                  <a:schemeClr val="accent3"/>
                </a:solidFill>
              </a:rPr>
              <a:t>・掲載できるクリエイティブは、</a:t>
            </a:r>
            <a:r>
              <a:rPr lang="en-US" altLang="ja-JP" sz="1600" b="1" dirty="0">
                <a:solidFill>
                  <a:srgbClr val="FF0000"/>
                </a:solidFill>
              </a:rPr>
              <a:t>1</a:t>
            </a:r>
            <a:r>
              <a:rPr lang="ja-JP" altLang="en-US" sz="1600" b="1" dirty="0">
                <a:solidFill>
                  <a:srgbClr val="FF0000"/>
                </a:solidFill>
              </a:rPr>
              <a:t>試合につき</a:t>
            </a:r>
            <a:r>
              <a:rPr lang="en-US" altLang="ja-JP" sz="1600" b="1" dirty="0">
                <a:solidFill>
                  <a:srgbClr val="FF0000"/>
                </a:solidFill>
              </a:rPr>
              <a:t>1</a:t>
            </a:r>
            <a:r>
              <a:rPr lang="ja-JP" altLang="en-US" sz="1600" b="1" dirty="0">
                <a:solidFill>
                  <a:srgbClr val="FF0000"/>
                </a:solidFill>
              </a:rPr>
              <a:t>クリエイティブ</a:t>
            </a:r>
            <a:r>
              <a:rPr lang="ja-JP" altLang="en-US" sz="1600" dirty="0">
                <a:solidFill>
                  <a:schemeClr val="accent3"/>
                </a:solidFill>
              </a:rPr>
              <a:t>となります。</a:t>
            </a:r>
          </a:p>
          <a:p>
            <a:r>
              <a:rPr lang="ja-JP" altLang="en-US" sz="1600" dirty="0">
                <a:solidFill>
                  <a:schemeClr val="accent3"/>
                </a:solidFill>
              </a:rPr>
              <a:t>・</a:t>
            </a:r>
            <a:r>
              <a:rPr lang="ja-JP" altLang="en-US" sz="1600" b="1" dirty="0">
                <a:solidFill>
                  <a:srgbClr val="FF0000"/>
                </a:solidFill>
              </a:rPr>
              <a:t>試合ごとにクリエイティブの変更が可能</a:t>
            </a:r>
            <a:r>
              <a:rPr lang="ja-JP" altLang="en-US" sz="1600" dirty="0">
                <a:solidFill>
                  <a:schemeClr val="accent3"/>
                </a:solidFill>
              </a:rPr>
              <a:t>です。</a:t>
            </a:r>
            <a:endParaRPr lang="en-US" altLang="ja-JP" sz="1600" dirty="0">
              <a:solidFill>
                <a:schemeClr val="accent3"/>
              </a:solidFill>
            </a:endParaRPr>
          </a:p>
          <a:p>
            <a:r>
              <a:rPr lang="ja-JP" altLang="en-US" sz="1600" dirty="0">
                <a:solidFill>
                  <a:schemeClr val="accent3"/>
                </a:solidFill>
              </a:rPr>
              <a:t>　</a:t>
            </a:r>
            <a:r>
              <a:rPr lang="en-US" altLang="ja-JP" sz="1600" u="sng" dirty="0">
                <a:solidFill>
                  <a:schemeClr val="accent3"/>
                </a:solidFill>
              </a:rPr>
              <a:t>1</a:t>
            </a:r>
            <a:r>
              <a:rPr lang="ja-JP" altLang="en-US" sz="1600" u="sng" dirty="0">
                <a:solidFill>
                  <a:schemeClr val="accent3"/>
                </a:solidFill>
              </a:rPr>
              <a:t>試合目の日程を起点とした入稿期限までに</a:t>
            </a:r>
            <a:r>
              <a:rPr lang="en-US" altLang="ja-JP" sz="1600" u="sng" dirty="0">
                <a:solidFill>
                  <a:schemeClr val="accent3"/>
                </a:solidFill>
              </a:rPr>
              <a:t>3</a:t>
            </a:r>
            <a:r>
              <a:rPr lang="ja-JP" altLang="en-US" sz="1600" u="sng" dirty="0">
                <a:solidFill>
                  <a:schemeClr val="accent3"/>
                </a:solidFill>
              </a:rPr>
              <a:t>試合分のクリエイティブを同時に入稿してください。</a:t>
            </a:r>
            <a:endParaRPr lang="en-US" altLang="ja-JP" sz="1600" u="sng" dirty="0">
              <a:solidFill>
                <a:schemeClr val="accent3"/>
              </a:solidFill>
            </a:endParaRPr>
          </a:p>
          <a:p>
            <a:r>
              <a:rPr lang="ja-JP" altLang="en-US" sz="1600" dirty="0">
                <a:solidFill>
                  <a:schemeClr val="accent3"/>
                </a:solidFill>
              </a:rPr>
              <a:t>　その期限を過ぎてからの追加入稿は不可です。</a:t>
            </a:r>
          </a:p>
          <a:p>
            <a:r>
              <a:rPr lang="ja-JP" altLang="en-US" sz="1600" dirty="0">
                <a:solidFill>
                  <a:schemeClr val="accent3"/>
                </a:solidFill>
              </a:rPr>
              <a:t>　</a:t>
            </a:r>
            <a:r>
              <a:rPr lang="en-US" altLang="ja-JP" sz="1600" dirty="0">
                <a:solidFill>
                  <a:schemeClr val="accent3"/>
                </a:solidFill>
              </a:rPr>
              <a:t>※3</a:t>
            </a:r>
            <a:r>
              <a:rPr lang="ja-JP" altLang="en-US" sz="1600" dirty="0">
                <a:solidFill>
                  <a:schemeClr val="accent3"/>
                </a:solidFill>
              </a:rPr>
              <a:t>連戦を複数セット申し込んでいる場合は、</a:t>
            </a:r>
            <a:r>
              <a:rPr lang="en-US" altLang="ja-JP" sz="1600" dirty="0">
                <a:solidFill>
                  <a:schemeClr val="accent3"/>
                </a:solidFill>
              </a:rPr>
              <a:t>3</a:t>
            </a:r>
            <a:r>
              <a:rPr lang="ja-JP" altLang="en-US" sz="1600" dirty="0">
                <a:solidFill>
                  <a:schemeClr val="accent3"/>
                </a:solidFill>
              </a:rPr>
              <a:t>連戦のセットごとに入稿してください。</a:t>
            </a:r>
          </a:p>
        </p:txBody>
      </p:sp>
    </p:spTree>
    <p:extLst>
      <p:ext uri="{BB962C8B-B14F-4D97-AF65-F5344CB8AC3E}">
        <p14:creationId xmlns:p14="http://schemas.microsoft.com/office/powerpoint/2010/main" val="46756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9C6FDA4E-E227-B891-9C14-FE6D96046939}"/>
              </a:ext>
            </a:extLst>
          </p:cNvPr>
          <p:cNvSpPr>
            <a:spLocks noChangeArrowheads="1"/>
          </p:cNvSpPr>
          <p:nvPr/>
        </p:nvSpPr>
        <p:spPr bwMode="auto">
          <a:xfrm>
            <a:off x="479425" y="1286840"/>
            <a:ext cx="11233150" cy="329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600" dirty="0">
              <a:solidFill>
                <a:srgbClr val="545454"/>
              </a:solidFill>
              <a:latin typeface="メイリオ"/>
              <a:ea typeface="メイリオ"/>
            </a:endParaRPr>
          </a:p>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kumimoji="1" lang="en-US" altLang="ja-JP" sz="1600" b="0" i="0" u="none" strike="noStrike" kern="1200" cap="none" spc="0" normalizeH="0" baseline="0" noProof="0" dirty="0">
              <a:ln>
                <a:noFill/>
              </a:ln>
              <a:solidFill>
                <a:srgbClr val="545454"/>
              </a:solidFill>
              <a:effectLst/>
              <a:uLnTx/>
              <a:uFillTx/>
              <a:latin typeface="メイリオ"/>
              <a:ea typeface="メイリオ"/>
              <a:cs typeface="+mn-cs"/>
            </a:endParaRPr>
          </a:p>
          <a:p>
            <a:pPr marL="0" marR="0" lvl="0" indent="0" algn="l" defTabSz="914400" rtl="0" eaLnBrk="1" fontAlgn="auto" latinLnBrk="0" hangingPunct="1">
              <a:lnSpc>
                <a:spcPct val="120000"/>
              </a:lnSpc>
              <a:spcBef>
                <a:spcPct val="0"/>
              </a:spcBef>
              <a:spcAft>
                <a:spcPts val="600"/>
              </a:spcAft>
              <a:buClrTx/>
              <a:buSzTx/>
              <a:buFontTx/>
              <a:buNone/>
              <a:tabLst/>
              <a:defRPr/>
            </a:pPr>
            <a:r>
              <a:rPr kumimoji="1" lang="ja-JP" altLang="en-US" sz="1600" b="0" i="0" u="none" strike="noStrike" kern="1200" cap="none" spc="0" normalizeH="0" baseline="0" noProof="0" dirty="0">
                <a:ln>
                  <a:noFill/>
                </a:ln>
                <a:solidFill>
                  <a:srgbClr val="545454"/>
                </a:solidFill>
                <a:effectLst/>
                <a:uLnTx/>
                <a:uFillTx/>
                <a:latin typeface="メイリオ"/>
                <a:ea typeface="メイリオ"/>
                <a:cs typeface="+mn-cs"/>
              </a:rPr>
              <a:t>■金額表示</a:t>
            </a:r>
          </a:p>
          <a:p>
            <a:pPr marL="241200" indent="0" eaLnBrk="1" hangingPunct="1">
              <a:lnSpc>
                <a:spcPct val="120000"/>
              </a:lnSpc>
              <a:spcBef>
                <a:spcPct val="0"/>
              </a:spcBef>
              <a:spcAft>
                <a:spcPts val="600"/>
              </a:spcAft>
              <a:buSzPct val="70000"/>
              <a:buNone/>
              <a:defRPr/>
            </a:pPr>
            <a:r>
              <a:rPr lang="ja-JP" altLang="en-US" sz="1200" dirty="0">
                <a:solidFill>
                  <a:srgbClr val="545454"/>
                </a:solidFill>
                <a:latin typeface="メイリオ" panose="020B0604030504040204" pitchFamily="50" charset="-128"/>
                <a:ea typeface="メイリオ" panose="020B0604030504040204" pitchFamily="50" charset="-128"/>
              </a:rPr>
              <a:t>・消費税を含みません。</a:t>
            </a:r>
            <a:endParaRPr lang="en-US" altLang="ja-JP" sz="1200" dirty="0">
              <a:solidFill>
                <a:srgbClr val="545454"/>
              </a:solidFill>
              <a:latin typeface="メイリオ" panose="020B0604030504040204" pitchFamily="50" charset="-128"/>
              <a:ea typeface="メイリオ" panose="020B0604030504040204" pitchFamily="50" charset="-128"/>
            </a:endParaRPr>
          </a:p>
          <a:p>
            <a:pPr marL="241200" indent="0" eaLnBrk="1" hangingPunct="1">
              <a:lnSpc>
                <a:spcPct val="120000"/>
              </a:lnSpc>
              <a:spcBef>
                <a:spcPct val="0"/>
              </a:spcBef>
              <a:spcAft>
                <a:spcPts val="600"/>
              </a:spcAft>
              <a:buSzPct val="70000"/>
              <a:buNone/>
              <a:defRPr/>
            </a:pPr>
            <a:r>
              <a:rPr lang="ja-JP" altLang="en-US" sz="1200" dirty="0">
                <a:solidFill>
                  <a:srgbClr val="545454"/>
                </a:solidFill>
                <a:latin typeface="メイリオ" panose="020B0604030504040204" pitchFamily="50" charset="-128"/>
                <a:ea typeface="メイリオ" panose="020B0604030504040204" pitchFamily="50" charset="-128"/>
              </a:rPr>
              <a:t>・代理店手数料を含みます。</a:t>
            </a:r>
            <a:endParaRPr lang="en-US" altLang="ja-JP" sz="12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412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79425" y="881299"/>
            <a:ext cx="11233149"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ヤフーの責に帰すべき事由以外の原因により、ページの全部または一部を掲載できなかった場合、ヤフーはその責を問われないものとし、当該履行については、当該原因の影響とみなされる範囲まで義務を免除されるものとします。ただし、ヤフーの故意または重過失による場合はこの限りではありません。なお、この場合、ヤフーが掲載を行わなかった部分については、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広告主様の広告を掲載中に、当該サイトからのリンクがデッドリンクとなった場合や、リンク先のサイトに不具合が発生した場合、ヤフーは当該ページの広告の掲載を停止することができるものとし、この場合、ヤフーは広告不掲載の責を負わないものとします。</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各チーム・対戦相手チーム・シーズンの勝敗状況により</a:t>
            </a:r>
            <a:r>
              <a:rPr lang="en-US" altLang="ja-JP" sz="1200" kern="0" dirty="0">
                <a:solidFill>
                  <a:srgbClr val="545454"/>
                </a:solidFill>
                <a:latin typeface="メイリオ"/>
                <a:ea typeface="メイリオ"/>
              </a:rPr>
              <a:t>UB</a:t>
            </a:r>
            <a:r>
              <a:rPr lang="ja-JP" altLang="en-US" sz="1200" kern="0" dirty="0">
                <a:solidFill>
                  <a:srgbClr val="545454"/>
                </a:solidFill>
                <a:latin typeface="メイリオ"/>
                <a:ea typeface="メイリオ"/>
              </a:rPr>
              <a:t>数は大きく変動します。 </a:t>
            </a:r>
            <a:r>
              <a:rPr lang="en-US" altLang="ja-JP" sz="1200" kern="0" dirty="0">
                <a:solidFill>
                  <a:srgbClr val="545454"/>
                </a:solidFill>
                <a:latin typeface="メイリオ"/>
                <a:ea typeface="メイリオ"/>
              </a:rPr>
              <a:t>UB</a:t>
            </a:r>
            <a:r>
              <a:rPr lang="ja-JP" altLang="en-US" sz="1200" kern="0" dirty="0">
                <a:solidFill>
                  <a:srgbClr val="545454"/>
                </a:solidFill>
                <a:latin typeface="メイリオ"/>
                <a:ea typeface="メイリオ"/>
              </a:rPr>
              <a:t>数を保証する商品ではありませんのでご了承ください。</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試合終了後に広告主様のバナーを非表示にする作業を行います。作業後は該当試合の一球速報ページにアクセスしてもバナーは掲出されません。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対象試合が、雨天、天災地変、戦乱、暴動、運送機関の遅延・不通、労働争議・ストライキ、新型コロナウイルス等感染症の影響、または先取制により試合自体が行われない場合など、当社および申込者・広告主様の責任に起せず試合中止となった場合、お申し込みいただいた広告の掲載は行われず、また、申込者に対して当該広告料金（広告掲載費）に関する請求はし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試合中止となった場合、当社から申込者に対し電子メール等にて連絡するものとします。なお、当該連絡は、対象試合の開催予定日における当社の翌営業日以降になされる場合があります。試合中止となった場合、申込者は、速やかに直近の空き枠への振替申込を行うものとします。ただし、空き枠がない、対象試合の代替日がないなどの理由で振替申込が困難な場合は別途当社にご相談ください。</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試合開催後に途中で試合中止となり、試合不成立となった場合は上記対応と同様となります。ただし、途中で試合中止となった場合でも、試合成立となった場合は広告料金（広告掲載費）全額が請求対象となります。</a:t>
            </a:r>
          </a:p>
        </p:txBody>
      </p:sp>
    </p:spTree>
    <p:extLst>
      <p:ext uri="{BB962C8B-B14F-4D97-AF65-F5344CB8AC3E}">
        <p14:creationId xmlns:p14="http://schemas.microsoft.com/office/powerpoint/2010/main" val="12932486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0B73C767-30B7-44B4-BE1E-57B9C8D8D78F}"/>
              </a:ext>
            </a:extLst>
          </p:cNvPr>
          <p:cNvSpPr>
            <a:spLocks noChangeArrowheads="1"/>
          </p:cNvSpPr>
          <p:nvPr/>
        </p:nvSpPr>
        <p:spPr bwMode="auto">
          <a:xfrm>
            <a:off x="528549" y="1358209"/>
            <a:ext cx="104035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457200" marR="0" lvl="0" indent="-457200" algn="l" defTabSz="914400" eaLnBrk="1" fontAlgn="auto" latinLnBrk="0" hangingPunct="1">
              <a:lnSpc>
                <a:spcPct val="100000"/>
              </a:lnSpc>
              <a:spcBef>
                <a:spcPct val="0"/>
              </a:spcBef>
              <a:spcAft>
                <a:spcPts val="0"/>
              </a:spcAft>
              <a:buClrTx/>
              <a:buSzTx/>
              <a:buFontTx/>
              <a:buNone/>
              <a:tabLst/>
              <a:defRPr/>
            </a:pPr>
            <a:r>
              <a:rPr kumimoji="1" lang="ja-JP" altLang="en-US" sz="1600" b="0" i="0" u="none" strike="noStrike" kern="0" cap="none" spc="0" normalizeH="0" baseline="0" noProof="0" dirty="0">
                <a:ln>
                  <a:noFill/>
                </a:ln>
                <a:solidFill>
                  <a:prstClr val="black">
                    <a:lumMod val="65000"/>
                    <a:lumOff val="35000"/>
                  </a:prstClr>
                </a:solidFill>
                <a:effectLst/>
                <a:uLnTx/>
                <a:uFillTx/>
                <a:latin typeface="メイリオ"/>
                <a:ea typeface="メイリオ"/>
              </a:rPr>
              <a:t>■ 免責期間</a:t>
            </a:r>
            <a:endParaRPr kumimoji="1" lang="en-US" altLang="ja-JP" sz="1600" b="0" i="0" u="none" strike="noStrike" kern="0" cap="none" spc="0" normalizeH="0" baseline="0" noProof="0" dirty="0">
              <a:ln>
                <a:noFill/>
              </a:ln>
              <a:solidFill>
                <a:prstClr val="black">
                  <a:lumMod val="65000"/>
                  <a:lumOff val="35000"/>
                </a:prstClr>
              </a:solidFill>
              <a:effectLst/>
              <a:uLnTx/>
              <a:uFillTx/>
              <a:latin typeface="メイリオ"/>
              <a:ea typeface="メイリオ"/>
            </a:endParaRPr>
          </a:p>
          <a:p>
            <a:pPr marL="0" marR="0" lvl="0" indent="0" algn="l" defTabSz="914400" eaLnBrk="1" fontAlgn="auto" latinLnBrk="0" hangingPunct="1">
              <a:lnSpc>
                <a:spcPct val="100000"/>
              </a:lnSpc>
              <a:spcBef>
                <a:spcPct val="0"/>
              </a:spcBef>
              <a:spcAft>
                <a:spcPts val="0"/>
              </a:spcAft>
              <a:buClrTx/>
              <a:buSzTx/>
              <a:buFontTx/>
              <a:buNone/>
              <a:tabLst/>
              <a:defRPr/>
            </a:pPr>
            <a:r>
              <a:rPr kumimoji="1" lang="ja-JP" altLang="en-US" sz="1200" b="0" i="0" u="none" strike="noStrike" kern="0" cap="none" spc="0" normalizeH="0" baseline="0" noProof="0" dirty="0">
                <a:ln>
                  <a:noFill/>
                </a:ln>
                <a:solidFill>
                  <a:prstClr val="black">
                    <a:lumMod val="65000"/>
                    <a:lumOff val="35000"/>
                  </a:prstClr>
                </a:solidFill>
                <a:effectLst/>
                <a:uLnTx/>
                <a:uFillTx/>
                <a:latin typeface="メイリオ"/>
                <a:ea typeface="メイリオ"/>
              </a:rPr>
              <a:t>　・本商品につきましては、</a:t>
            </a:r>
            <a:r>
              <a:rPr lang="ja-JP" altLang="en-US" sz="1200" kern="0" dirty="0">
                <a:solidFill>
                  <a:prstClr val="black">
                    <a:lumMod val="65000"/>
                    <a:lumOff val="35000"/>
                  </a:prstClr>
                </a:solidFill>
                <a:latin typeface="メイリオ"/>
                <a:ea typeface="メイリオ"/>
              </a:rPr>
              <a:t>試合開始前までを</a:t>
            </a:r>
            <a:r>
              <a:rPr kumimoji="1" lang="ja-JP" altLang="en-US" sz="1200" b="0" i="0" u="none" strike="noStrike" kern="0" cap="none" spc="0" normalizeH="0" baseline="0" noProof="0" dirty="0">
                <a:ln>
                  <a:noFill/>
                </a:ln>
                <a:solidFill>
                  <a:prstClr val="black">
                    <a:lumMod val="65000"/>
                    <a:lumOff val="35000"/>
                  </a:prstClr>
                </a:solidFill>
                <a:effectLst/>
                <a:uLnTx/>
                <a:uFillTx/>
                <a:latin typeface="メイリオ"/>
                <a:ea typeface="メイリオ"/>
              </a:rPr>
              <a:t>掲載調整時間とし、ヤフーは当該掲載調整時間内の不具合、不完全掲載または未掲載について免責されるものとします。</a:t>
            </a:r>
            <a:endParaRPr lang="en-US" altLang="ja-JP" sz="1200" kern="0" dirty="0">
              <a:solidFill>
                <a:srgbClr val="00B050"/>
              </a:solidFill>
              <a:latin typeface="メイリオ"/>
              <a:ea typeface="メイリオ"/>
            </a:endParaRPr>
          </a:p>
        </p:txBody>
      </p:sp>
    </p:spTree>
    <p:extLst>
      <p:ext uri="{BB962C8B-B14F-4D97-AF65-F5344CB8AC3E}">
        <p14:creationId xmlns:p14="http://schemas.microsoft.com/office/powerpoint/2010/main" val="31867185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849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スポーツナビ　プロ野球　一球速報　看板バナー</a:t>
            </a:r>
            <a:endParaRPr kumimoji="1" lang="ja-JP" altLang="en-US" sz="2000" dirty="0">
              <a:latin typeface="Meiryo" panose="020B0604030504040204" pitchFamily="34" charset="-128"/>
              <a:ea typeface="Meiryo" panose="020B0604030504040204" pitchFamily="34" charset="-128"/>
            </a:endParaRPr>
          </a:p>
        </p:txBody>
      </p:sp>
      <p:sp>
        <p:nvSpPr>
          <p:cNvPr id="4" name="object 4">
            <a:extLst>
              <a:ext uri="{FF2B5EF4-FFF2-40B4-BE49-F238E27FC236}">
                <a16:creationId xmlns:a16="http://schemas.microsoft.com/office/drawing/2014/main" id="{61C64304-69E3-10E4-3F8B-AE3D59FDC609}"/>
              </a:ext>
            </a:extLst>
          </p:cNvPr>
          <p:cNvSpPr txBox="1"/>
          <p:nvPr/>
        </p:nvSpPr>
        <p:spPr>
          <a:xfrm>
            <a:off x="466273" y="1172737"/>
            <a:ext cx="11548380" cy="941796"/>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スポーツナビのプロ野球一球速報ページにて、</a:t>
            </a:r>
            <a:endParaRPr lang="en-US" altLang="ja-JP" sz="1600" spc="-5" dirty="0">
              <a:solidFill>
                <a:schemeClr val="accent3"/>
              </a:solidFill>
              <a:latin typeface="メイリオ"/>
              <a:cs typeface="メイリオ"/>
            </a:endParaRPr>
          </a:p>
          <a:p>
            <a:pPr>
              <a:lnSpc>
                <a:spcPct val="130000"/>
              </a:lnSpc>
            </a:pPr>
            <a:r>
              <a:rPr lang="ja-JP" altLang="en-US" sz="1600" spc="-5" dirty="0">
                <a:solidFill>
                  <a:schemeClr val="accent3"/>
                </a:solidFill>
                <a:latin typeface="メイリオ"/>
                <a:cs typeface="メイリオ"/>
              </a:rPr>
              <a:t>指定した試合において球場での看板を掲出するようにバナーを掲出することが可能です。</a:t>
            </a:r>
          </a:p>
          <a:p>
            <a:pPr>
              <a:lnSpc>
                <a:spcPct val="130000"/>
              </a:lnSpc>
            </a:pPr>
            <a:r>
              <a:rPr lang="ja-JP" altLang="en-US" sz="1600" b="1" spc="-5" dirty="0">
                <a:solidFill>
                  <a:schemeClr val="accent3"/>
                </a:solidFill>
                <a:latin typeface="メイリオ"/>
                <a:cs typeface="メイリオ"/>
              </a:rPr>
              <a:t>一球速報を閲覧しているユーザーに対し、常にバナーを表示させることができるため視認性が高く認知向上に効果があります</a:t>
            </a:r>
            <a:r>
              <a:rPr lang="ja-JP" altLang="en-US" sz="1600" spc="-5" dirty="0">
                <a:solidFill>
                  <a:schemeClr val="accent3"/>
                </a:solidFill>
                <a:latin typeface="メイリオ"/>
                <a:cs typeface="メイリオ"/>
              </a:rPr>
              <a:t>。</a:t>
            </a:r>
          </a:p>
        </p:txBody>
      </p:sp>
      <p:pic>
        <p:nvPicPr>
          <p:cNvPr id="5" name="図 4">
            <a:extLst>
              <a:ext uri="{FF2B5EF4-FFF2-40B4-BE49-F238E27FC236}">
                <a16:creationId xmlns:a16="http://schemas.microsoft.com/office/drawing/2014/main" id="{364CD070-DB29-27CB-65BF-C3339BC965E8}"/>
              </a:ext>
            </a:extLst>
          </p:cNvPr>
          <p:cNvPicPr>
            <a:picLocks noChangeAspect="1"/>
          </p:cNvPicPr>
          <p:nvPr/>
        </p:nvPicPr>
        <p:blipFill>
          <a:blip r:embed="rId3"/>
          <a:stretch>
            <a:fillRect/>
          </a:stretch>
        </p:blipFill>
        <p:spPr>
          <a:xfrm>
            <a:off x="4043324" y="2516576"/>
            <a:ext cx="3816427" cy="3962743"/>
          </a:xfrm>
          <a:prstGeom prst="rect">
            <a:avLst/>
          </a:prstGeom>
        </p:spPr>
      </p:pic>
      <p:sp>
        <p:nvSpPr>
          <p:cNvPr id="6" name="正方形/長方形 5">
            <a:extLst>
              <a:ext uri="{FF2B5EF4-FFF2-40B4-BE49-F238E27FC236}">
                <a16:creationId xmlns:a16="http://schemas.microsoft.com/office/drawing/2014/main" id="{6CEA22A0-F92F-AB24-551F-D9A70B1747E9}"/>
              </a:ext>
            </a:extLst>
          </p:cNvPr>
          <p:cNvSpPr/>
          <p:nvPr/>
        </p:nvSpPr>
        <p:spPr>
          <a:xfrm>
            <a:off x="4636394" y="4893972"/>
            <a:ext cx="1719330" cy="180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bg1"/>
                </a:solidFill>
              </a:rPr>
              <a:t>広告掲載箇所</a:t>
            </a:r>
          </a:p>
        </p:txBody>
      </p:sp>
      <p:sp>
        <p:nvSpPr>
          <p:cNvPr id="7" name="正方形/長方形 6">
            <a:extLst>
              <a:ext uri="{FF2B5EF4-FFF2-40B4-BE49-F238E27FC236}">
                <a16:creationId xmlns:a16="http://schemas.microsoft.com/office/drawing/2014/main" id="{41105500-CDBC-FFD9-D038-7BEBB598535E}"/>
              </a:ext>
            </a:extLst>
          </p:cNvPr>
          <p:cNvSpPr/>
          <p:nvPr/>
        </p:nvSpPr>
        <p:spPr>
          <a:xfrm>
            <a:off x="2670220" y="2592948"/>
            <a:ext cx="1719330" cy="180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3"/>
                </a:solidFill>
              </a:rPr>
              <a:t>掲出イメージ</a:t>
            </a:r>
            <a:endParaRPr kumimoji="1" lang="ja-JP" altLang="en-US" sz="1200" b="1" dirty="0">
              <a:solidFill>
                <a:schemeClr val="accent3"/>
              </a:solidFill>
            </a:endParaRPr>
          </a:p>
        </p:txBody>
      </p:sp>
      <p:sp>
        <p:nvSpPr>
          <p:cNvPr id="8" name="テキスト ボックス 16">
            <a:extLst>
              <a:ext uri="{FF2B5EF4-FFF2-40B4-BE49-F238E27FC236}">
                <a16:creationId xmlns:a16="http://schemas.microsoft.com/office/drawing/2014/main" id="{07369BF5-BC12-0088-006E-74758E7C289B}"/>
              </a:ext>
            </a:extLst>
          </p:cNvPr>
          <p:cNvSpPr txBox="1"/>
          <p:nvPr/>
        </p:nvSpPr>
        <p:spPr>
          <a:xfrm>
            <a:off x="534383" y="6057960"/>
            <a:ext cx="3024336" cy="21544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800" b="0" i="0" dirty="0">
                <a:solidFill>
                  <a:schemeClr val="bg1">
                    <a:lumMod val="50000"/>
                  </a:schemeClr>
                </a:solidFill>
                <a:effectLst/>
                <a:latin typeface="Courier New" panose="02070309020205020404" pitchFamily="49" charset="0"/>
              </a:rPr>
              <a:t>※</a:t>
            </a:r>
            <a:r>
              <a:rPr lang="ja-JP" altLang="en-US" sz="800" b="0" i="0" dirty="0">
                <a:solidFill>
                  <a:schemeClr val="bg1">
                    <a:lumMod val="50000"/>
                  </a:schemeClr>
                </a:solidFill>
                <a:effectLst/>
                <a:latin typeface="Arial" panose="020B0604020202020204" pitchFamily="34" charset="0"/>
              </a:rPr>
              <a:t>コンテンツページは予告なく変更されることがあります。</a:t>
            </a:r>
            <a:endParaRPr kumimoji="1" lang="ja-JP" altLang="en-US" sz="800" dirty="0">
              <a:solidFill>
                <a:schemeClr val="bg1">
                  <a:lumMod val="50000"/>
                </a:schemeClr>
              </a:solidFill>
            </a:endParaRP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スポーツナビ　プロ野球　一球速報　看板バナー</a:t>
            </a:r>
            <a:endParaRPr kumimoji="1" lang="ja-JP" altLang="en-US" sz="2000" dirty="0">
              <a:latin typeface="Meiryo" panose="020B0604030504040204" pitchFamily="34" charset="-128"/>
              <a:ea typeface="Meiryo" panose="020B0604030504040204" pitchFamily="34" charset="-128"/>
            </a:endParaRPr>
          </a:p>
        </p:txBody>
      </p:sp>
      <p:sp>
        <p:nvSpPr>
          <p:cNvPr id="3" name="正方形/長方形 2">
            <a:extLst>
              <a:ext uri="{FF2B5EF4-FFF2-40B4-BE49-F238E27FC236}">
                <a16:creationId xmlns:a16="http://schemas.microsoft.com/office/drawing/2014/main" id="{9911411D-3904-3FAF-8502-A5F676212056}"/>
              </a:ext>
            </a:extLst>
          </p:cNvPr>
          <p:cNvSpPr/>
          <p:nvPr/>
        </p:nvSpPr>
        <p:spPr>
          <a:xfrm>
            <a:off x="761019" y="2691318"/>
            <a:ext cx="10634749" cy="3631661"/>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FF395146-B6B4-DBC2-C8E4-07C6B685B542}"/>
              </a:ext>
            </a:extLst>
          </p:cNvPr>
          <p:cNvSpPr/>
          <p:nvPr/>
        </p:nvSpPr>
        <p:spPr>
          <a:xfrm>
            <a:off x="479425" y="2695849"/>
            <a:ext cx="350620" cy="3631661"/>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algn="ctr"/>
            <a:r>
              <a:rPr lang="en-US" altLang="ja-JP" sz="1200" b="1" dirty="0">
                <a:solidFill>
                  <a:schemeClr val="accent3"/>
                </a:solidFill>
                <a:latin typeface="Meiryo" panose="020B0604030504040204" pitchFamily="34" charset="-128"/>
                <a:ea typeface="Meiryo" panose="020B0604030504040204" pitchFamily="34" charset="-128"/>
              </a:rPr>
              <a:t>PC</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6129888" y="2192012"/>
            <a:ext cx="5517836"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399384" y="2192012"/>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dirty="0">
                <a:solidFill>
                  <a:schemeClr val="accent3"/>
                </a:solidFill>
                <a:latin typeface="Meiryo" panose="020B0604030504040204" pitchFamily="34" charset="-128"/>
                <a:ea typeface="Meiryo" panose="020B0604030504040204" pitchFamily="34" charset="-128"/>
              </a:rPr>
              <a:t>広告掲載箇所</a:t>
            </a:r>
          </a:p>
        </p:txBody>
      </p:sp>
      <p:sp>
        <p:nvSpPr>
          <p:cNvPr id="7" name="テキスト ボックス 6">
            <a:extLst>
              <a:ext uri="{FF2B5EF4-FFF2-40B4-BE49-F238E27FC236}">
                <a16:creationId xmlns:a16="http://schemas.microsoft.com/office/drawing/2014/main" id="{84BCC963-4E7E-0B51-6F8A-AFE4318D6626}"/>
              </a:ext>
            </a:extLst>
          </p:cNvPr>
          <p:cNvSpPr txBox="1"/>
          <p:nvPr/>
        </p:nvSpPr>
        <p:spPr>
          <a:xfrm>
            <a:off x="2466397" y="2712181"/>
            <a:ext cx="2179106" cy="397801"/>
          </a:xfrm>
          <a:prstGeom prst="rect">
            <a:avLst/>
          </a:prstGeom>
          <a:noFill/>
          <a:ln w="38100">
            <a:noFill/>
          </a:ln>
        </p:spPr>
        <p:txBody>
          <a:bodyPr vert="horz"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　</a:t>
            </a: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PC</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　プロ野球</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100" dirty="0">
                <a:solidFill>
                  <a:schemeClr val="accent3"/>
                </a:solidFill>
                <a:latin typeface="メイリオ"/>
                <a:ea typeface="メイリオ"/>
              </a:rPr>
              <a:t>一球速報ページ</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pic>
        <p:nvPicPr>
          <p:cNvPr id="65" name="図 64">
            <a:extLst>
              <a:ext uri="{FF2B5EF4-FFF2-40B4-BE49-F238E27FC236}">
                <a16:creationId xmlns:a16="http://schemas.microsoft.com/office/drawing/2014/main" id="{051822CE-9062-B11D-F0F5-6FDDEA277D4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47699" y="3108415"/>
            <a:ext cx="3629231" cy="3090448"/>
          </a:xfrm>
          <a:prstGeom prst="rect">
            <a:avLst/>
          </a:prstGeom>
        </p:spPr>
      </p:pic>
      <p:sp>
        <p:nvSpPr>
          <p:cNvPr id="22" name="テキスト ボックス 21">
            <a:extLst>
              <a:ext uri="{FF2B5EF4-FFF2-40B4-BE49-F238E27FC236}">
                <a16:creationId xmlns:a16="http://schemas.microsoft.com/office/drawing/2014/main" id="{53048690-8A3C-0AC1-AD3A-1BB695CD0F2E}"/>
              </a:ext>
            </a:extLst>
          </p:cNvPr>
          <p:cNvSpPr txBox="1"/>
          <p:nvPr/>
        </p:nvSpPr>
        <p:spPr>
          <a:xfrm>
            <a:off x="2553497" y="4200036"/>
            <a:ext cx="544767" cy="369332"/>
          </a:xfrm>
          <a:prstGeom prst="rect">
            <a:avLst/>
          </a:prstGeom>
          <a:noFill/>
        </p:spPr>
        <p:txBody>
          <a:bodyPr wrap="square" rtlCol="0">
            <a:spAutoFit/>
          </a:bodyPr>
          <a:lstStyle/>
          <a:p>
            <a:pPr algn="l"/>
            <a:r>
              <a:rPr lang="ja-JP" altLang="en-US" dirty="0"/>
              <a:t>①</a:t>
            </a:r>
            <a:endParaRPr kumimoji="1" lang="ja-JP" altLang="en-US" dirty="0"/>
          </a:p>
        </p:txBody>
      </p:sp>
      <p:pic>
        <p:nvPicPr>
          <p:cNvPr id="9" name="図 8">
            <a:extLst>
              <a:ext uri="{FF2B5EF4-FFF2-40B4-BE49-F238E27FC236}">
                <a16:creationId xmlns:a16="http://schemas.microsoft.com/office/drawing/2014/main" id="{C671C989-B3C3-5568-CD7D-64124C60A063}"/>
              </a:ext>
            </a:extLst>
          </p:cNvPr>
          <p:cNvPicPr>
            <a:picLocks noChangeAspect="1"/>
          </p:cNvPicPr>
          <p:nvPr/>
        </p:nvPicPr>
        <p:blipFill>
          <a:blip r:embed="rId4"/>
          <a:stretch>
            <a:fillRect/>
          </a:stretch>
        </p:blipFill>
        <p:spPr>
          <a:xfrm>
            <a:off x="2588011" y="3282235"/>
            <a:ext cx="1887397" cy="1959758"/>
          </a:xfrm>
          <a:prstGeom prst="rect">
            <a:avLst/>
          </a:prstGeom>
        </p:spPr>
      </p:pic>
      <p:pic>
        <p:nvPicPr>
          <p:cNvPr id="16" name="図 15">
            <a:extLst>
              <a:ext uri="{FF2B5EF4-FFF2-40B4-BE49-F238E27FC236}">
                <a16:creationId xmlns:a16="http://schemas.microsoft.com/office/drawing/2014/main" id="{793262D2-EB51-8EBA-0C42-0BA60CFA73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61119" y="3119147"/>
            <a:ext cx="3629231" cy="3090448"/>
          </a:xfrm>
          <a:prstGeom prst="rect">
            <a:avLst/>
          </a:prstGeom>
        </p:spPr>
      </p:pic>
      <p:sp>
        <p:nvSpPr>
          <p:cNvPr id="88" name="角丸四角形 48">
            <a:extLst>
              <a:ext uri="{FF2B5EF4-FFF2-40B4-BE49-F238E27FC236}">
                <a16:creationId xmlns:a16="http://schemas.microsoft.com/office/drawing/2014/main" id="{E75C7D39-A250-4D1E-68BE-5A5E7216402D}"/>
              </a:ext>
            </a:extLst>
          </p:cNvPr>
          <p:cNvSpPr/>
          <p:nvPr/>
        </p:nvSpPr>
        <p:spPr>
          <a:xfrm>
            <a:off x="7885599" y="3316309"/>
            <a:ext cx="2269391" cy="1893195"/>
          </a:xfrm>
          <a:prstGeom prst="roundRect">
            <a:avLst>
              <a:gd name="adj"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sp>
        <p:nvSpPr>
          <p:cNvPr id="25" name="object 4">
            <a:extLst>
              <a:ext uri="{FF2B5EF4-FFF2-40B4-BE49-F238E27FC236}">
                <a16:creationId xmlns:a16="http://schemas.microsoft.com/office/drawing/2014/main" id="{AE842F62-05B8-7D27-92DA-695D6ABE9D80}"/>
              </a:ext>
            </a:extLst>
          </p:cNvPr>
          <p:cNvSpPr txBox="1"/>
          <p:nvPr/>
        </p:nvSpPr>
        <p:spPr>
          <a:xfrm>
            <a:off x="466273" y="1172737"/>
            <a:ext cx="11548380" cy="941796"/>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スポーツナビのプロ野球一球速報ページにて、</a:t>
            </a:r>
            <a:endParaRPr lang="en-US" altLang="ja-JP" sz="1600" spc="-5" dirty="0">
              <a:solidFill>
                <a:schemeClr val="accent3"/>
              </a:solidFill>
              <a:latin typeface="メイリオ"/>
              <a:cs typeface="メイリオ"/>
            </a:endParaRPr>
          </a:p>
          <a:p>
            <a:pPr>
              <a:lnSpc>
                <a:spcPct val="130000"/>
              </a:lnSpc>
            </a:pPr>
            <a:r>
              <a:rPr lang="ja-JP" altLang="en-US" sz="1600" spc="-5" dirty="0">
                <a:solidFill>
                  <a:schemeClr val="accent3"/>
                </a:solidFill>
                <a:latin typeface="メイリオ"/>
                <a:cs typeface="メイリオ"/>
              </a:rPr>
              <a:t>指定した試合において球場での看板を掲出するようにバナーを掲出することが可能です。</a:t>
            </a:r>
            <a:endParaRPr lang="en-US" altLang="ja-JP" sz="1600" spc="-5" dirty="0">
              <a:solidFill>
                <a:schemeClr val="accent3"/>
              </a:solidFill>
              <a:latin typeface="メイリオ"/>
              <a:cs typeface="メイリオ"/>
            </a:endParaRPr>
          </a:p>
          <a:p>
            <a:pPr>
              <a:lnSpc>
                <a:spcPct val="130000"/>
              </a:lnSpc>
            </a:pPr>
            <a:r>
              <a:rPr lang="en-US" altLang="ja-JP" sz="1600" spc="-5" dirty="0">
                <a:solidFill>
                  <a:schemeClr val="accent3"/>
                </a:solidFill>
                <a:latin typeface="メイリオ"/>
                <a:cs typeface="メイリオ"/>
              </a:rPr>
              <a:t>1</a:t>
            </a:r>
            <a:r>
              <a:rPr lang="ja-JP" altLang="en-US" sz="1600" spc="-5" dirty="0">
                <a:solidFill>
                  <a:schemeClr val="accent3"/>
                </a:solidFill>
                <a:latin typeface="メイリオ"/>
                <a:cs typeface="メイリオ"/>
              </a:rPr>
              <a:t>試合あたり</a:t>
            </a:r>
            <a:r>
              <a:rPr lang="en-US" altLang="ja-JP" sz="1600" spc="-5" dirty="0">
                <a:solidFill>
                  <a:schemeClr val="accent3"/>
                </a:solidFill>
                <a:latin typeface="メイリオ"/>
                <a:cs typeface="メイリオ"/>
              </a:rPr>
              <a:t>1</a:t>
            </a:r>
            <a:r>
              <a:rPr lang="ja-JP" altLang="en-US" sz="1600" spc="-5" dirty="0">
                <a:solidFill>
                  <a:schemeClr val="accent3"/>
                </a:solidFill>
                <a:latin typeface="メイリオ"/>
                <a:cs typeface="メイリオ"/>
              </a:rPr>
              <a:t>社様買切りの枠商品となります。</a:t>
            </a:r>
          </a:p>
        </p:txBody>
      </p:sp>
      <p:sp>
        <p:nvSpPr>
          <p:cNvPr id="26" name="テキスト ボックス 25">
            <a:extLst>
              <a:ext uri="{FF2B5EF4-FFF2-40B4-BE49-F238E27FC236}">
                <a16:creationId xmlns:a16="http://schemas.microsoft.com/office/drawing/2014/main" id="{7B78620B-21FF-E1AF-BB3E-B311F4D44197}"/>
              </a:ext>
            </a:extLst>
          </p:cNvPr>
          <p:cNvSpPr txBox="1"/>
          <p:nvPr/>
        </p:nvSpPr>
        <p:spPr>
          <a:xfrm>
            <a:off x="621384" y="6381750"/>
            <a:ext cx="4897441" cy="194669"/>
          </a:xfrm>
          <a:prstGeom prst="rect">
            <a:avLst/>
          </a:prstGeom>
          <a:noFill/>
          <a:ln w="38100">
            <a:noFill/>
          </a:ln>
        </p:spPr>
        <p:txBody>
          <a:bodyPr vert="horz" wrap="square" lIns="0" tIns="0" rIns="0" bIns="0" rtlCol="0">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スマートフォンページでの掲載はありません。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spTree>
    <p:extLst>
      <p:ext uri="{BB962C8B-B14F-4D97-AF65-F5344CB8AC3E}">
        <p14:creationId xmlns:p14="http://schemas.microsoft.com/office/powerpoint/2010/main" val="3316887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5" name="表 4">
            <a:extLst>
              <a:ext uri="{FF2B5EF4-FFF2-40B4-BE49-F238E27FC236}">
                <a16:creationId xmlns:a16="http://schemas.microsoft.com/office/drawing/2014/main" id="{6AE76AAC-AB2F-F12B-E749-05902C69D679}"/>
              </a:ext>
            </a:extLst>
          </p:cNvPr>
          <p:cNvGraphicFramePr>
            <a:graphicFrameLocks noGrp="1"/>
          </p:cNvGraphicFramePr>
          <p:nvPr>
            <p:extLst>
              <p:ext uri="{D42A27DB-BD31-4B8C-83A1-F6EECF244321}">
                <p14:modId xmlns:p14="http://schemas.microsoft.com/office/powerpoint/2010/main" val="1382184987"/>
              </p:ext>
            </p:extLst>
          </p:nvPr>
        </p:nvGraphicFramePr>
        <p:xfrm>
          <a:off x="479426" y="1089025"/>
          <a:ext cx="11233150" cy="5451152"/>
        </p:xfrm>
        <a:graphic>
          <a:graphicData uri="http://schemas.openxmlformats.org/drawingml/2006/table">
            <a:tbl>
              <a:tblPr firstRow="1" bandRow="1"/>
              <a:tblGrid>
                <a:gridCol w="2049132">
                  <a:extLst>
                    <a:ext uri="{9D8B030D-6E8A-4147-A177-3AD203B41FA5}">
                      <a16:colId xmlns:a16="http://schemas.microsoft.com/office/drawing/2014/main" val="20000"/>
                    </a:ext>
                  </a:extLst>
                </a:gridCol>
                <a:gridCol w="9184018">
                  <a:extLst>
                    <a:ext uri="{9D8B030D-6E8A-4147-A177-3AD203B41FA5}">
                      <a16:colId xmlns:a16="http://schemas.microsoft.com/office/drawing/2014/main" val="20001"/>
                    </a:ext>
                  </a:extLst>
                </a:gridCol>
              </a:tblGrid>
              <a:tr h="77317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掲載ページ</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・掲載場所：</a:t>
                      </a:r>
                      <a:r>
                        <a:rPr kumimoji="1" lang="ja-JP" altLang="en-US" sz="1000" kern="1200" dirty="0">
                          <a:solidFill>
                            <a:schemeClr val="tx1">
                              <a:lumMod val="65000"/>
                              <a:lumOff val="35000"/>
                            </a:schemeClr>
                          </a:solidFill>
                          <a:latin typeface="メイリオ" panose="020B0604030504040204" pitchFamily="50" charset="-128"/>
                          <a:ea typeface="メイリオ" panose="020B0604030504040204" pitchFamily="50" charset="-128"/>
                          <a:cs typeface="+mn-cs"/>
                        </a:rPr>
                        <a:t>スポーツナビ　プロ野球面 一球速報　</a:t>
                      </a:r>
                      <a:endParaRPr kumimoji="1" lang="en-US" altLang="ja-JP" sz="100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・デバイス：</a:t>
                      </a:r>
                      <a:r>
                        <a:rPr lang="en-US" altLang="ja-JP" sz="1000" dirty="0">
                          <a:solidFill>
                            <a:schemeClr val="tx1">
                              <a:lumMod val="65000"/>
                              <a:lumOff val="35000"/>
                            </a:schemeClr>
                          </a:solidFill>
                          <a:latin typeface="+mn-ea"/>
                        </a:rPr>
                        <a:t>PC</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・更新：</a:t>
                      </a:r>
                      <a:r>
                        <a:rPr lang="ja-JP" altLang="en-US" sz="1000" dirty="0">
                          <a:solidFill>
                            <a:schemeClr val="tx1">
                              <a:lumMod val="65000"/>
                              <a:lumOff val="35000"/>
                            </a:schemeClr>
                          </a:solidFill>
                          <a:latin typeface="メイリオ" panose="020B0604030504040204" pitchFamily="50" charset="-128"/>
                          <a:ea typeface="メイリオ" panose="020B0604030504040204" pitchFamily="50" charset="-128"/>
                        </a:rPr>
                        <a:t>原則、掲載期間内における途中更新はお受けできません。</a:t>
                      </a:r>
                      <a:endParaRPr lang="en-US" altLang="ja-JP" sz="1000" dirty="0">
                        <a:solidFill>
                          <a:schemeClr val="tx1">
                            <a:lumMod val="65000"/>
                            <a:lumOff val="35000"/>
                          </a:schemeClr>
                        </a:solidFill>
                        <a:latin typeface="メイリオ" panose="020B0604030504040204" pitchFamily="50" charset="-128"/>
                        <a:ea typeface="メイリオ" panose="020B0604030504040204"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3"/>
                  </a:ext>
                </a:extLst>
              </a:tr>
              <a:tr h="1182683">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メイリオ"/>
                          <a:ea typeface="メイリオ"/>
                          <a:cs typeface="メイリオ" panose="020B0604030504040204" pitchFamily="50" charset="-128"/>
                        </a:rPr>
                        <a:t>■企画ページの掲載</a:t>
                      </a:r>
                      <a:endParaRPr kumimoji="1" lang="en-US" altLang="ja-JP" sz="1000" kern="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①契約分類：</a:t>
                      </a:r>
                      <a:r>
                        <a:rPr kumimoji="1" lang="ja-JP" altLang="en-US" sz="1000" kern="1200" dirty="0">
                          <a:solidFill>
                            <a:schemeClr val="tx1">
                              <a:lumMod val="65000"/>
                              <a:lumOff val="35000"/>
                            </a:schemeClr>
                          </a:solidFill>
                          <a:latin typeface="+mn-lt"/>
                          <a:ea typeface="+mn-ea"/>
                          <a:cs typeface="+mn-cs"/>
                        </a:rPr>
                        <a:t>掲載</a:t>
                      </a:r>
                      <a:endParaRPr kumimoji="1" lang="en-US" altLang="ja-JP" sz="10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mn-lt"/>
                          <a:ea typeface="+mn-ea"/>
                          <a:cs typeface="+mn-cs"/>
                        </a:rPr>
                        <a:t>②契約サービス：</a:t>
                      </a:r>
                      <a:r>
                        <a:rPr kumimoji="1" lang="en-US" altLang="ja-JP" sz="1000" kern="1200" dirty="0">
                          <a:solidFill>
                            <a:schemeClr val="tx1">
                              <a:lumMod val="65000"/>
                              <a:lumOff val="35000"/>
                            </a:schemeClr>
                          </a:solidFill>
                          <a:latin typeface="+mn-lt"/>
                          <a:ea typeface="+mn-ea"/>
                          <a:cs typeface="+mn-cs"/>
                        </a:rPr>
                        <a:t>【</a:t>
                      </a:r>
                      <a:r>
                        <a:rPr kumimoji="1" lang="ja-JP" altLang="en-US" sz="1000" kern="1200" dirty="0">
                          <a:solidFill>
                            <a:schemeClr val="tx1">
                              <a:lumMod val="65000"/>
                              <a:lumOff val="35000"/>
                            </a:schemeClr>
                          </a:solidFill>
                          <a:latin typeface="+mn-lt"/>
                          <a:ea typeface="+mn-ea"/>
                          <a:cs typeface="+mn-cs"/>
                        </a:rPr>
                        <a:t>掲載</a:t>
                      </a:r>
                      <a:r>
                        <a:rPr kumimoji="1" lang="en-US" altLang="ja-JP" sz="1000" kern="1200" dirty="0">
                          <a:solidFill>
                            <a:schemeClr val="tx1">
                              <a:lumMod val="65000"/>
                              <a:lumOff val="35000"/>
                            </a:schemeClr>
                          </a:solidFill>
                          <a:latin typeface="+mn-lt"/>
                          <a:ea typeface="+mn-ea"/>
                          <a:cs typeface="+mn-cs"/>
                        </a:rPr>
                        <a:t>】</a:t>
                      </a:r>
                      <a:r>
                        <a:rPr kumimoji="1" lang="ja-JP" altLang="en-US" sz="1000" kern="1200" dirty="0">
                          <a:solidFill>
                            <a:schemeClr val="tx1">
                              <a:lumMod val="65000"/>
                              <a:lumOff val="35000"/>
                            </a:schemeClr>
                          </a:solidFill>
                          <a:latin typeface="+mn-lt"/>
                          <a:ea typeface="+mn-ea"/>
                          <a:cs typeface="+mn-cs"/>
                        </a:rPr>
                        <a:t>スポーツナビ　</a:t>
                      </a:r>
                      <a:endParaRPr kumimoji="1" lang="en-US" altLang="ja-JP" sz="10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mn-lt"/>
                          <a:ea typeface="+mn-ea"/>
                          <a:cs typeface="+mn-cs"/>
                        </a:rPr>
                        <a:t>③契約サービス詳細：スポーツナビ　プロ野球　一球速報　看板バナー掲載費</a:t>
                      </a:r>
                      <a:endParaRPr kumimoji="1" lang="en-US" altLang="ja-JP" sz="1000" kern="1200" dirty="0">
                        <a:solidFill>
                          <a:schemeClr val="tx1">
                            <a:lumMod val="65000"/>
                            <a:lumOff val="35000"/>
                          </a:schemeClr>
                        </a:solidFill>
                        <a:latin typeface="+mn-lt"/>
                        <a:ea typeface="+mn-ea"/>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34919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試合</a:t>
                      </a:r>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枠</a:t>
                      </a:r>
                      <a:endParaRPr lang="en-US" altLang="ja-JP" sz="1000" b="0" i="0" dirty="0">
                        <a:solidFill>
                          <a:schemeClr val="tx1">
                            <a:lumMod val="65000"/>
                            <a:lumOff val="35000"/>
                          </a:schemeClr>
                        </a:solidFill>
                        <a:effectLst/>
                        <a:latin typeface="Arial" panose="020B0604020202020204" pitchFamily="34" charset="0"/>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5"/>
                  </a:ext>
                </a:extLst>
              </a:tr>
              <a:tr h="176157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原則、</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連戦セットでの販売となります。</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申し込み枠数に応じて</a:t>
                      </a:r>
                      <a:r>
                        <a:rPr kumimoji="1" lang="en-US" altLang="ja-JP" sz="1000" b="0" i="0" kern="1200" dirty="0">
                          <a:solidFill>
                            <a:schemeClr val="tx1">
                              <a:lumMod val="65000"/>
                              <a:lumOff val="35000"/>
                            </a:schemeClr>
                          </a:solidFill>
                          <a:effectLst/>
                          <a:latin typeface="メイリオ"/>
                          <a:ea typeface="メイリオ"/>
                          <a:cs typeface="+mn-cs"/>
                        </a:rPr>
                        <a:t>1</a:t>
                      </a:r>
                      <a:r>
                        <a:rPr kumimoji="1" lang="ja-JP" altLang="en-US" sz="1000" b="0" i="0" kern="1200" dirty="0">
                          <a:solidFill>
                            <a:schemeClr val="tx1">
                              <a:lumMod val="65000"/>
                              <a:lumOff val="35000"/>
                            </a:schemeClr>
                          </a:solidFill>
                          <a:effectLst/>
                          <a:latin typeface="メイリオ"/>
                          <a:ea typeface="メイリオ"/>
                          <a:cs typeface="+mn-cs"/>
                        </a:rPr>
                        <a:t>枠あたりの申込金額が決まります。</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mn-lt"/>
                          <a:ea typeface="+mn-ea"/>
                          <a:cs typeface="+mn-cs"/>
                        </a:rPr>
                        <a:t>【1】</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ja-JP" sz="1000" b="0" i="0" kern="1200" dirty="0">
                          <a:solidFill>
                            <a:schemeClr val="tx1">
                              <a:lumMod val="65000"/>
                              <a:lumOff val="35000"/>
                            </a:schemeClr>
                          </a:solidFill>
                          <a:effectLst/>
                          <a:latin typeface="メイリオ"/>
                          <a:ea typeface="メイリオ"/>
                          <a:cs typeface="+mn-cs"/>
                        </a:rPr>
                        <a:t>×1</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枠～</a:t>
                      </a:r>
                      <a:r>
                        <a:rPr kumimoji="1" lang="en-US" altLang="ja-JP"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210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70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【2】</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zh-TW" sz="1000" b="0" i="0" kern="1200" dirty="0">
                          <a:solidFill>
                            <a:schemeClr val="tx1">
                              <a:lumMod val="65000"/>
                              <a:lumOff val="35000"/>
                            </a:schemeClr>
                          </a:solidFill>
                          <a:effectLst/>
                          <a:latin typeface="メイリオ"/>
                          <a:ea typeface="メイリオ"/>
                          <a:cs typeface="+mn-cs"/>
                        </a:rPr>
                        <a:t>×</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en-US" altLang="zh-TW" sz="1000" b="0" i="0" kern="1200" dirty="0">
                          <a:solidFill>
                            <a:schemeClr val="tx1">
                              <a:lumMod val="65000"/>
                              <a:lumOff val="35000"/>
                            </a:schemeClr>
                          </a:solidFill>
                          <a:effectLst/>
                          <a:latin typeface="メイリオ"/>
                          <a:ea typeface="メイリオ"/>
                          <a:cs typeface="+mn-cs"/>
                        </a:rPr>
                        <a:t>(9</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540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60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【3】</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zh-TW" sz="1000" b="0" i="0" kern="1200" dirty="0">
                          <a:solidFill>
                            <a:schemeClr val="tx1">
                              <a:lumMod val="65000"/>
                              <a:lumOff val="35000"/>
                            </a:schemeClr>
                          </a:solidFill>
                          <a:effectLst/>
                          <a:latin typeface="メイリオ"/>
                          <a:ea typeface="メイリオ"/>
                          <a:cs typeface="+mn-cs"/>
                        </a:rPr>
                        <a:t>×5</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zh-TW" altLang="en-US" sz="1000" b="0" i="0" kern="1200" dirty="0">
                          <a:solidFill>
                            <a:schemeClr val="tx1">
                              <a:lumMod val="65000"/>
                              <a:lumOff val="35000"/>
                            </a:schemeClr>
                          </a:solidFill>
                          <a:effectLst/>
                          <a:latin typeface="メイリオ"/>
                          <a:ea typeface="メイリオ"/>
                          <a:cs typeface="+mn-cs"/>
                        </a:rPr>
                        <a:t>以上</a:t>
                      </a:r>
                      <a:r>
                        <a:rPr kumimoji="1" lang="en-US" altLang="zh-TW" sz="1000" b="0" i="0" kern="1200" dirty="0">
                          <a:solidFill>
                            <a:schemeClr val="tx1">
                              <a:lumMod val="65000"/>
                              <a:lumOff val="35000"/>
                            </a:schemeClr>
                          </a:solidFill>
                          <a:effectLst/>
                          <a:latin typeface="メイリオ"/>
                          <a:ea typeface="メイリオ"/>
                          <a:cs typeface="+mn-cs"/>
                        </a:rPr>
                        <a:t>(15</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750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50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事前見積もり：不要／共通のフォームからお申し込み</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a:t>
                      </a:r>
                      <a:r>
                        <a:rPr kumimoji="1" lang="ja-JP" altLang="en-US" sz="1000" b="0" i="0" kern="1200" dirty="0">
                          <a:solidFill>
                            <a:schemeClr val="tx1">
                              <a:lumMod val="65000"/>
                              <a:lumOff val="35000"/>
                            </a:schemeClr>
                          </a:solidFill>
                          <a:effectLst/>
                          <a:latin typeface="メイリオ"/>
                          <a:ea typeface="メイリオ"/>
                          <a:cs typeface="+mn-cs"/>
                        </a:rPr>
                        <a:t>スケジュール上</a:t>
                      </a:r>
                      <a:r>
                        <a:rPr kumimoji="1" lang="en-US" altLang="ja-JP" sz="1000" b="0" i="0" kern="1200" dirty="0">
                          <a:solidFill>
                            <a:schemeClr val="tx1">
                              <a:lumMod val="65000"/>
                              <a:lumOff val="35000"/>
                            </a:schemeClr>
                          </a:solidFill>
                          <a:effectLst/>
                          <a:latin typeface="メイリオ"/>
                          <a:ea typeface="メイリオ"/>
                          <a:cs typeface="+mn-cs"/>
                        </a:rPr>
                        <a:t>2</a:t>
                      </a:r>
                      <a:r>
                        <a:rPr kumimoji="1" lang="ja-JP" altLang="en-US" sz="1000" b="0" i="0" kern="1200" dirty="0">
                          <a:solidFill>
                            <a:schemeClr val="tx1">
                              <a:lumMod val="65000"/>
                              <a:lumOff val="35000"/>
                            </a:schemeClr>
                          </a:solidFill>
                          <a:effectLst/>
                          <a:latin typeface="メイリオ"/>
                          <a:ea typeface="メイリオ"/>
                          <a:cs typeface="+mn-cs"/>
                        </a:rPr>
                        <a:t>連戦しかない場合は</a:t>
                      </a:r>
                      <a:r>
                        <a:rPr kumimoji="1" lang="en-US" altLang="ja-JP" sz="1000" b="0" i="0" kern="1200" dirty="0">
                          <a:solidFill>
                            <a:schemeClr val="tx1">
                              <a:lumMod val="65000"/>
                              <a:lumOff val="35000"/>
                            </a:schemeClr>
                          </a:solidFill>
                          <a:effectLst/>
                          <a:latin typeface="メイリオ"/>
                          <a:ea typeface="メイリオ"/>
                          <a:cs typeface="+mn-cs"/>
                        </a:rPr>
                        <a:t>2</a:t>
                      </a:r>
                      <a:r>
                        <a:rPr kumimoji="1" lang="ja-JP" altLang="en-US" sz="1000" b="0" i="0" kern="1200" dirty="0">
                          <a:solidFill>
                            <a:schemeClr val="tx1">
                              <a:lumMod val="65000"/>
                              <a:lumOff val="35000"/>
                            </a:schemeClr>
                          </a:solidFill>
                          <a:effectLst/>
                          <a:latin typeface="メイリオ"/>
                          <a:ea typeface="メイリオ"/>
                          <a:cs typeface="+mn-cs"/>
                        </a:rPr>
                        <a:t>枠での申込みが可能です。その場合でも</a:t>
                      </a:r>
                      <a:r>
                        <a:rPr kumimoji="1" lang="en-US" altLang="ja-JP" sz="1000" b="0" i="0" kern="1200" dirty="0">
                          <a:solidFill>
                            <a:schemeClr val="tx1">
                              <a:lumMod val="65000"/>
                              <a:lumOff val="35000"/>
                            </a:schemeClr>
                          </a:solidFill>
                          <a:effectLst/>
                          <a:latin typeface="メイリオ"/>
                          <a:ea typeface="メイリオ"/>
                          <a:cs typeface="+mn-cs"/>
                        </a:rPr>
                        <a:t>【2】【3】</a:t>
                      </a:r>
                      <a:r>
                        <a:rPr kumimoji="1" lang="ja-JP" altLang="en-US" sz="1000" b="0" i="0" kern="1200" dirty="0">
                          <a:solidFill>
                            <a:schemeClr val="tx1">
                              <a:lumMod val="65000"/>
                              <a:lumOff val="35000"/>
                            </a:schemeClr>
                          </a:solidFill>
                          <a:effectLst/>
                          <a:latin typeface="メイリオ"/>
                          <a:ea typeface="メイリオ"/>
                          <a:cs typeface="+mn-cs"/>
                        </a:rPr>
                        <a:t>の金額は適用といたします。</a:t>
                      </a:r>
                      <a:endParaRPr kumimoji="1" lang="en-US" altLang="ja-JP" sz="1000" b="0" i="0" kern="1200" dirty="0">
                        <a:solidFill>
                          <a:schemeClr val="tx1">
                            <a:lumMod val="65000"/>
                            <a:lumOff val="35000"/>
                          </a:schemeClr>
                        </a:solidFill>
                        <a:effectLst/>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50646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販売対象</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プロ野球公式戦、クライマックスシリーズにおける開催試合　</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試合日程は下記枠管理表からご確認ください。</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枠管理表：</a:t>
                      </a:r>
                      <a:r>
                        <a:rPr kumimoji="1" lang="en-US" altLang="ja-JP" sz="1000" b="0" i="0" kern="1200" dirty="0">
                          <a:solidFill>
                            <a:schemeClr val="tx1">
                              <a:lumMod val="65000"/>
                              <a:lumOff val="35000"/>
                            </a:schemeClr>
                          </a:solidFill>
                          <a:effectLst/>
                          <a:latin typeface="+mn-lt"/>
                          <a:ea typeface="+mn-ea"/>
                          <a:cs typeface="+mn-cs"/>
                          <a:hlinkClick r:id="rId3"/>
                        </a:rPr>
                        <a:t>https://s.yimg.jp/dl/displayads-guarantee/01/displayads-guarantee_salessheet_sportsnavi_kanbanbanner2024.zip</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609379646"/>
                  </a:ext>
                </a:extLst>
              </a:tr>
              <a:tr h="55051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お申し込み期限</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原則として、掲載開始の</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10</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営業日前までにお申し込みください</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3" name="表 2">
            <a:extLst>
              <a:ext uri="{FF2B5EF4-FFF2-40B4-BE49-F238E27FC236}">
                <a16:creationId xmlns:a16="http://schemas.microsoft.com/office/drawing/2014/main" id="{F9919F2D-67BF-9A46-3803-2C0C38D105CA}"/>
              </a:ext>
            </a:extLst>
          </p:cNvPr>
          <p:cNvGraphicFramePr>
            <a:graphicFrameLocks noGrp="1"/>
          </p:cNvGraphicFramePr>
          <p:nvPr>
            <p:extLst>
              <p:ext uri="{D42A27DB-BD31-4B8C-83A1-F6EECF244321}">
                <p14:modId xmlns:p14="http://schemas.microsoft.com/office/powerpoint/2010/main" val="2827347806"/>
              </p:ext>
            </p:extLst>
          </p:nvPr>
        </p:nvGraphicFramePr>
        <p:xfrm>
          <a:off x="431556" y="1089025"/>
          <a:ext cx="11281020" cy="5146069"/>
        </p:xfrm>
        <a:graphic>
          <a:graphicData uri="http://schemas.openxmlformats.org/drawingml/2006/table">
            <a:tbl>
              <a:tblPr firstRow="1" bandRow="1"/>
              <a:tblGrid>
                <a:gridCol w="2057864">
                  <a:extLst>
                    <a:ext uri="{9D8B030D-6E8A-4147-A177-3AD203B41FA5}">
                      <a16:colId xmlns:a16="http://schemas.microsoft.com/office/drawing/2014/main" val="20000"/>
                    </a:ext>
                  </a:extLst>
                </a:gridCol>
                <a:gridCol w="9223156">
                  <a:extLst>
                    <a:ext uri="{9D8B030D-6E8A-4147-A177-3AD203B41FA5}">
                      <a16:colId xmlns:a16="http://schemas.microsoft.com/office/drawing/2014/main" val="20001"/>
                    </a:ext>
                  </a:extLst>
                </a:gridCol>
              </a:tblGrid>
              <a:tr h="4495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対象試合が中止となった場合</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ja-JP" sz="1000" kern="1200" dirty="0">
                          <a:solidFill>
                            <a:schemeClr val="tx1">
                              <a:lumMod val="65000"/>
                              <a:lumOff val="35000"/>
                            </a:schemeClr>
                          </a:solidFill>
                          <a:latin typeface="メイリオ"/>
                          <a:ea typeface="メイリオ"/>
                          <a:cs typeface="+mn-cs"/>
                        </a:rPr>
                        <a:t>対象試合が、雨天、天災地変、戦乱、暴動、運送機関の遅延・不通、労働争議・ストライキ、新型コロナウイルス等感染症の影響、または先取制により試合自体が行われない場合など、当社および申込者・広告主様の責任に起せず試合中止となった場合、お申し込みいただいた広告の掲載は行われず、また、申込者に対して当該広告料金（広告掲載費）に関する請求はしないものとします。</a:t>
                      </a:r>
                    </a:p>
                    <a:p>
                      <a:r>
                        <a:rPr kumimoji="1" lang="ja-JP" altLang="ja-JP" sz="1000" kern="1200" dirty="0">
                          <a:solidFill>
                            <a:schemeClr val="tx1">
                              <a:lumMod val="65000"/>
                              <a:lumOff val="35000"/>
                            </a:schemeClr>
                          </a:solidFill>
                          <a:latin typeface="メイリオ"/>
                          <a:ea typeface="メイリオ"/>
                          <a:cs typeface="+mn-cs"/>
                        </a:rPr>
                        <a:t>試合中止となった場合、当社から申込者に対し電子メール等にて連絡するものとします。</a:t>
                      </a:r>
                      <a:endParaRPr kumimoji="1" lang="en-US" altLang="ja-JP" sz="1000" kern="1200" dirty="0">
                        <a:solidFill>
                          <a:schemeClr val="tx1">
                            <a:lumMod val="65000"/>
                            <a:lumOff val="35000"/>
                          </a:schemeClr>
                        </a:solidFill>
                        <a:latin typeface="メイリオ"/>
                        <a:ea typeface="メイリオ"/>
                        <a:cs typeface="+mn-cs"/>
                      </a:endParaRPr>
                    </a:p>
                    <a:p>
                      <a:r>
                        <a:rPr kumimoji="1" lang="ja-JP" altLang="ja-JP" sz="1000" kern="1200" dirty="0">
                          <a:solidFill>
                            <a:schemeClr val="tx1">
                              <a:lumMod val="65000"/>
                              <a:lumOff val="35000"/>
                            </a:schemeClr>
                          </a:solidFill>
                          <a:latin typeface="メイリオ"/>
                          <a:ea typeface="メイリオ"/>
                          <a:cs typeface="+mn-cs"/>
                        </a:rPr>
                        <a:t>なお、当該連絡は、対象試合の開催予定日における当社の翌営業日以降になされる場合があります。</a:t>
                      </a:r>
                    </a:p>
                    <a:p>
                      <a:r>
                        <a:rPr kumimoji="1" lang="ja-JP" altLang="ja-JP" sz="1000" kern="1200" dirty="0">
                          <a:solidFill>
                            <a:schemeClr val="tx1">
                              <a:lumMod val="65000"/>
                              <a:lumOff val="35000"/>
                            </a:schemeClr>
                          </a:solidFill>
                          <a:latin typeface="メイリオ"/>
                          <a:ea typeface="メイリオ"/>
                          <a:cs typeface="+mn-cs"/>
                        </a:rPr>
                        <a:t>試合中止となった場合、申込者は、速やかに直近の空き枠への振替申込を行うものとします。ただし、空き枠がない、対象試合の代替日がないなどの理由で振替申込が困難な場合は別途当社にご相談ください。</a:t>
                      </a:r>
                    </a:p>
                    <a:p>
                      <a:r>
                        <a:rPr kumimoji="1" lang="ja-JP" altLang="ja-JP" sz="1000" kern="1200" dirty="0">
                          <a:solidFill>
                            <a:schemeClr val="tx1">
                              <a:lumMod val="65000"/>
                              <a:lumOff val="35000"/>
                            </a:schemeClr>
                          </a:solidFill>
                          <a:latin typeface="メイリオ"/>
                          <a:ea typeface="メイリオ"/>
                          <a:cs typeface="+mn-cs"/>
                        </a:rPr>
                        <a:t>試合開催後に途中で試合中止となり、試合不成立となった場合は上記対応と同様となります。ただし、途中で試合中止となった場合でも、試合成立となった場合は広告料金（広告掲載費）全額が請求対象となります。</a:t>
                      </a:r>
                      <a:endParaRPr kumimoji="1" lang="en-US" altLang="ja-JP" sz="1000" kern="1200" noProof="0" dirty="0">
                        <a:solidFill>
                          <a:schemeClr val="tx1">
                            <a:lumMod val="65000"/>
                            <a:lumOff val="35000"/>
                          </a:schemeClr>
                        </a:solidFill>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722162609"/>
                  </a:ext>
                </a:extLst>
              </a:tr>
              <a:tr h="44950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2024</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年</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3</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月</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29</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日～</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2024</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年</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10</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月</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23</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日</a:t>
                      </a:r>
                      <a:r>
                        <a:rPr lang="ja-JP" altLang="en-US" sz="1000" dirty="0">
                          <a:solidFill>
                            <a:schemeClr val="tx1">
                              <a:lumMod val="65000"/>
                              <a:lumOff val="35000"/>
                            </a:schemeClr>
                          </a:solidFill>
                          <a:latin typeface="メイリオ"/>
                          <a:ea typeface="メイリオ"/>
                          <a:cs typeface="Meiryo UI" panose="020B0604030504040204" pitchFamily="50" charset="-128"/>
                        </a:rPr>
                        <a:t>掲載終了分</a:t>
                      </a:r>
                      <a:endParaRPr lang="ja-JP" altLang="en-US" sz="1000" dirty="0">
                        <a:solidFill>
                          <a:schemeClr val="tx1">
                            <a:lumMod val="65000"/>
                            <a:lumOff val="35000"/>
                          </a:schemeClr>
                        </a:solidFill>
                        <a:latin typeface="メイリオ"/>
                        <a:ea typeface="メイリオ"/>
                        <a:cs typeface="Verdana" pitchFamily="34" charset="0"/>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270774132"/>
                  </a:ext>
                </a:extLst>
              </a:tr>
              <a:tr h="449509">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kern="1200" dirty="0">
                          <a:solidFill>
                            <a:schemeClr val="tx1">
                              <a:lumMod val="65000"/>
                              <a:lumOff val="35000"/>
                            </a:schemeClr>
                          </a:solidFill>
                          <a:effectLst/>
                          <a:latin typeface="+mn-lt"/>
                          <a:ea typeface="+mn-ea"/>
                          <a:cs typeface="+mn-cs"/>
                        </a:rPr>
                        <a:t>・バナー　</a:t>
                      </a:r>
                      <a:r>
                        <a:rPr kumimoji="1" lang="en-US" altLang="ja-JP" sz="1000" b="0" i="0" kern="1200" dirty="0">
                          <a:solidFill>
                            <a:schemeClr val="tx1">
                              <a:lumMod val="65000"/>
                              <a:lumOff val="35000"/>
                            </a:schemeClr>
                          </a:solidFill>
                          <a:effectLst/>
                          <a:latin typeface="+mn-lt"/>
                          <a:ea typeface="+mn-ea"/>
                          <a:cs typeface="+mn-cs"/>
                        </a:rPr>
                        <a:t>UB</a:t>
                      </a:r>
                      <a:r>
                        <a:rPr kumimoji="1" lang="ja-JP" altLang="en-US" sz="1000" b="0" i="0" kern="1200" dirty="0">
                          <a:solidFill>
                            <a:schemeClr val="tx1">
                              <a:lumMod val="65000"/>
                              <a:lumOff val="35000"/>
                            </a:schemeClr>
                          </a:solidFill>
                          <a:effectLst/>
                          <a:latin typeface="+mn-lt"/>
                          <a:ea typeface="+mn-ea"/>
                          <a:cs typeface="+mn-cs"/>
                        </a:rPr>
                        <a:t>数、クリック数</a:t>
                      </a:r>
                      <a:endParaRPr kumimoji="1" lang="en-US" altLang="ja-JP" sz="1000" b="0" i="0" kern="1200" dirty="0">
                        <a:solidFill>
                          <a:schemeClr val="tx1">
                            <a:lumMod val="65000"/>
                            <a:lumOff val="35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kern="1200" dirty="0">
                          <a:solidFill>
                            <a:schemeClr val="tx1">
                              <a:lumMod val="65000"/>
                              <a:lumOff val="35000"/>
                            </a:schemeClr>
                          </a:solidFill>
                          <a:effectLst/>
                          <a:latin typeface="+mn-lt"/>
                          <a:ea typeface="+mn-ea"/>
                          <a:cs typeface="+mn-cs"/>
                        </a:rPr>
                        <a:t>・広告掲載ページ　利用時間・デモグラ情報</a:t>
                      </a:r>
                      <a:endParaRPr kumimoji="1" lang="en-US" altLang="ja-JP" sz="1000" b="0" i="0" kern="1200" dirty="0">
                        <a:solidFill>
                          <a:schemeClr val="tx1">
                            <a:lumMod val="65000"/>
                            <a:lumOff val="35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700" dirty="0">
                          <a:solidFill>
                            <a:schemeClr val="tx1">
                              <a:lumMod val="65000"/>
                              <a:lumOff val="35000"/>
                            </a:schemeClr>
                          </a:solidFill>
                          <a:latin typeface="メイリオ"/>
                          <a:ea typeface="メイリオ"/>
                          <a:cs typeface="Verdana" pitchFamily="34" charset="0"/>
                        </a:rPr>
                        <a:t>※</a:t>
                      </a:r>
                      <a:r>
                        <a:rPr lang="ja-JP" altLang="en-US" sz="700" dirty="0">
                          <a:solidFill>
                            <a:schemeClr val="tx1">
                              <a:lumMod val="65000"/>
                              <a:lumOff val="35000"/>
                            </a:schemeClr>
                          </a:solidFill>
                          <a:latin typeface="メイリオ"/>
                          <a:ea typeface="メイリオ"/>
                          <a:cs typeface="Verdana" pitchFamily="34" charset="0"/>
                        </a:rPr>
                        <a:t>連戦最終日の掲載終了</a:t>
                      </a:r>
                      <a:r>
                        <a:rPr kumimoji="1" lang="ja-JP" altLang="en-US" sz="700" kern="1200" dirty="0">
                          <a:solidFill>
                            <a:schemeClr val="tx1">
                              <a:lumMod val="65000"/>
                              <a:lumOff val="35000"/>
                            </a:schemeClr>
                          </a:solidFill>
                          <a:latin typeface="メイリオ"/>
                          <a:ea typeface="メイリオ"/>
                          <a:cs typeface="Verdana" pitchFamily="34" charset="0"/>
                        </a:rPr>
                        <a:t>から</a:t>
                      </a:r>
                      <a:r>
                        <a:rPr kumimoji="1" lang="en-US" altLang="ja-JP" sz="700" kern="1200" dirty="0">
                          <a:solidFill>
                            <a:schemeClr val="tx1">
                              <a:lumMod val="65000"/>
                              <a:lumOff val="35000"/>
                            </a:schemeClr>
                          </a:solidFill>
                          <a:latin typeface="メイリオ"/>
                          <a:ea typeface="メイリオ"/>
                          <a:cs typeface="Verdana" pitchFamily="34" charset="0"/>
                        </a:rPr>
                        <a:t>10</a:t>
                      </a:r>
                      <a:r>
                        <a:rPr kumimoji="1" lang="ja-JP" altLang="en-US" sz="700" kern="1200" dirty="0">
                          <a:solidFill>
                            <a:schemeClr val="tx1">
                              <a:lumMod val="65000"/>
                              <a:lumOff val="35000"/>
                            </a:schemeClr>
                          </a:solidFill>
                          <a:latin typeface="メイリオ"/>
                          <a:ea typeface="メイリオ"/>
                          <a:cs typeface="Verdana" pitchFamily="34" charset="0"/>
                        </a:rPr>
                        <a:t>営業日程度でご提出いたします。</a:t>
                      </a:r>
                      <a:endParaRPr kumimoji="1" lang="en-US" altLang="ja-JP" sz="700" kern="1200" dirty="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kern="1200" dirty="0">
                          <a:solidFill>
                            <a:schemeClr val="tx1">
                              <a:lumMod val="65000"/>
                              <a:lumOff val="35000"/>
                            </a:schemeClr>
                          </a:solidFill>
                          <a:latin typeface="メイリオ"/>
                          <a:ea typeface="メイリオ"/>
                          <a:cs typeface="Verdana" pitchFamily="34" charset="0"/>
                        </a:rPr>
                        <a:t>※</a:t>
                      </a:r>
                      <a:r>
                        <a:rPr kumimoji="1" lang="ja-JP" altLang="en-US" sz="700" kern="1200" dirty="0">
                          <a:solidFill>
                            <a:schemeClr val="tx1">
                              <a:lumMod val="65000"/>
                              <a:lumOff val="35000"/>
                            </a:schemeClr>
                          </a:solidFill>
                          <a:latin typeface="メイリオ"/>
                          <a:ea typeface="メイリオ"/>
                          <a:cs typeface="Verdana" pitchFamily="34" charset="0"/>
                        </a:rPr>
                        <a:t>一球速報ページは試合結果を反映するため、</a:t>
                      </a:r>
                      <a:r>
                        <a:rPr kumimoji="1" lang="en-US" altLang="ja-JP" sz="700" kern="1200" dirty="0">
                          <a:solidFill>
                            <a:schemeClr val="tx1">
                              <a:lumMod val="65000"/>
                              <a:lumOff val="35000"/>
                            </a:schemeClr>
                          </a:solidFill>
                          <a:latin typeface="メイリオ"/>
                          <a:ea typeface="メイリオ"/>
                          <a:cs typeface="Verdana" pitchFamily="34" charset="0"/>
                        </a:rPr>
                        <a:t>30</a:t>
                      </a:r>
                      <a:r>
                        <a:rPr kumimoji="1" lang="ja-JP" altLang="en-US" sz="700" kern="1200" dirty="0">
                          <a:solidFill>
                            <a:schemeClr val="tx1">
                              <a:lumMod val="65000"/>
                              <a:lumOff val="35000"/>
                            </a:schemeClr>
                          </a:solidFill>
                          <a:latin typeface="メイリオ"/>
                          <a:ea typeface="メイリオ"/>
                          <a:cs typeface="Verdana" pitchFamily="34" charset="0"/>
                        </a:rPr>
                        <a:t>秒ごとの自動更新ページです。ユーザー側で手動での更新に設定を変更することも可能です。</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3120150108"/>
                  </a:ext>
                </a:extLst>
              </a:tr>
              <a:tr h="163749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kern="120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1</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枠づつのお申込みとなります。</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(3</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連戦</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×1</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セットだと</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3</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回申込が必要です</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a:t>
                      </a:r>
                      <a:endParaRPr kumimoji="1" lang="en-US" altLang="ja-JP" sz="1000" b="0" kern="1200" dirty="0">
                        <a:solidFill>
                          <a:schemeClr val="accent3"/>
                        </a:solidFill>
                        <a:latin typeface="メイリオ"/>
                        <a:ea typeface="メイリオ"/>
                        <a:cs typeface="+mn-cs"/>
                      </a:endParaRPr>
                    </a:p>
                    <a:p>
                      <a:r>
                        <a:rPr lang="ja-JP" altLang="en-US" sz="1000" dirty="0">
                          <a:solidFill>
                            <a:schemeClr val="accent3"/>
                          </a:solidFill>
                          <a:effectLst/>
                        </a:rPr>
                        <a:t>・購入枠数分、同日中にお申し込みください。　</a:t>
                      </a:r>
                      <a:endPar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endParaRPr>
                    </a:p>
                    <a:p>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・申し込みフォームの</a:t>
                      </a:r>
                      <a:r>
                        <a:rPr kumimoji="1" lang="ja-JP" altLang="en-US" sz="1000" b="1" kern="1200" dirty="0">
                          <a:solidFill>
                            <a:srgbClr val="FF0000"/>
                          </a:solidFill>
                          <a:latin typeface="メイリオ"/>
                          <a:ea typeface="メイリオ"/>
                          <a:cs typeface="+mn-cs"/>
                        </a:rPr>
                        <a:t>「メール通知先指定」に </a:t>
                      </a:r>
                      <a:r>
                        <a:rPr kumimoji="1" lang="en-US" altLang="ja-JP" sz="1000" b="1" kern="1200" dirty="0">
                          <a:solidFill>
                            <a:srgbClr val="FF0000"/>
                          </a:solidFill>
                          <a:latin typeface="メイリオ"/>
                          <a:ea typeface="メイリオ"/>
                          <a:cs typeface="+mn-cs"/>
                        </a:rPr>
                        <a:t>ml-sportsnavi-baseballscore-desk@lycorp.co.jp</a:t>
                      </a:r>
                      <a:r>
                        <a:rPr kumimoji="1" lang="ja-JP" altLang="en-US" sz="1000" b="1" kern="1200" dirty="0">
                          <a:solidFill>
                            <a:srgbClr val="FF0000"/>
                          </a:solidFill>
                          <a:latin typeface="メイリオ"/>
                          <a:ea typeface="メイリオ"/>
                          <a:cs typeface="+mn-cs"/>
                        </a:rPr>
                        <a:t>　を追加してください。</a:t>
                      </a:r>
                      <a:endParaRPr kumimoji="1" lang="en-US" altLang="ja-JP" sz="1000" b="1" kern="1200" dirty="0">
                        <a:solidFill>
                          <a:srgbClr val="FF0000"/>
                        </a:solidFill>
                        <a:latin typeface="メイリオ"/>
                        <a:ea typeface="メイリオ"/>
                        <a:cs typeface="+mn-cs"/>
                      </a:endParaRPr>
                    </a:p>
                    <a:p>
                      <a:endParaRPr kumimoji="1" lang="en-US" altLang="ja-JP" sz="1000" b="1" kern="1200" dirty="0">
                        <a:solidFill>
                          <a:srgbClr val="FF0000"/>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・申し込みフォーム備考欄に下記情報を必ず記載してください。</a:t>
                      </a:r>
                    </a:p>
                    <a:p>
                      <a:r>
                        <a:rPr kumimoji="1" lang="ja-JP" altLang="en-US" sz="1000" b="0" kern="1200" dirty="0">
                          <a:solidFill>
                            <a:schemeClr val="accent3"/>
                          </a:solidFill>
                          <a:latin typeface="メイリオ"/>
                          <a:ea typeface="メイリオ"/>
                          <a:cs typeface="+mn-cs"/>
                        </a:rPr>
                        <a:t>＝＝＝＝＝＝＝＝＝＝＝＝＝＝＝＝＝＝＝＝＝＝＝＝＝＝＝＝＝＝＝</a:t>
                      </a:r>
                    </a:p>
                    <a:p>
                      <a:r>
                        <a:rPr kumimoji="1" lang="ja-JP" altLang="en-US" sz="1000" b="0" kern="1200" dirty="0">
                          <a:solidFill>
                            <a:schemeClr val="accent3"/>
                          </a:solidFill>
                          <a:latin typeface="メイリオ"/>
                          <a:ea typeface="メイリオ"/>
                          <a:cs typeface="+mn-cs"/>
                        </a:rPr>
                        <a:t>　①試合の対戦チーム名　</a:t>
                      </a:r>
                    </a:p>
                    <a:p>
                      <a:r>
                        <a:rPr kumimoji="1" lang="ja-JP" altLang="en-US" sz="1000" b="0" kern="1200" dirty="0">
                          <a:solidFill>
                            <a:schemeClr val="accent3"/>
                          </a:solidFill>
                          <a:latin typeface="メイリオ"/>
                          <a:ea typeface="メイリオ"/>
                          <a:cs typeface="+mn-cs"/>
                        </a:rPr>
                        <a:t>　　ソフトバンク</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ロッテ</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オリックス</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日本ハム</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楽天</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西武</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巨人</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阪神</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ヤクルト</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広島</a:t>
                      </a:r>
                      <a:r>
                        <a:rPr kumimoji="1" lang="en-US" altLang="ja-JP" sz="1000" b="0" kern="1200" dirty="0">
                          <a:solidFill>
                            <a:schemeClr val="accent3"/>
                          </a:solidFill>
                          <a:latin typeface="メイリオ"/>
                          <a:ea typeface="メイリオ"/>
                          <a:cs typeface="+mn-cs"/>
                        </a:rPr>
                        <a:t>/</a:t>
                      </a:r>
                      <a:r>
                        <a:rPr kumimoji="1" lang="en-US" altLang="ja-JP" sz="1000" b="0" kern="1200" dirty="0" err="1">
                          <a:solidFill>
                            <a:schemeClr val="accent3"/>
                          </a:solidFill>
                          <a:latin typeface="メイリオ"/>
                          <a:ea typeface="メイリオ"/>
                          <a:cs typeface="+mn-cs"/>
                        </a:rPr>
                        <a:t>DeNA</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中日の中から</a:t>
                      </a:r>
                      <a:r>
                        <a:rPr kumimoji="1" lang="en-US" altLang="ja-JP" sz="1000" b="0" kern="1200" dirty="0">
                          <a:solidFill>
                            <a:schemeClr val="accent3"/>
                          </a:solidFill>
                          <a:latin typeface="メイリオ"/>
                          <a:ea typeface="メイリオ"/>
                          <a:cs typeface="+mn-cs"/>
                        </a:rPr>
                        <a:t>2</a:t>
                      </a:r>
                      <a:r>
                        <a:rPr kumimoji="1" lang="ja-JP" altLang="en-US" sz="1000" b="0" kern="1200" dirty="0">
                          <a:solidFill>
                            <a:schemeClr val="accent3"/>
                          </a:solidFill>
                          <a:latin typeface="メイリオ"/>
                          <a:ea typeface="メイリオ"/>
                          <a:cs typeface="+mn-cs"/>
                        </a:rPr>
                        <a:t>球団を記載してください</a:t>
                      </a:r>
                    </a:p>
                    <a:p>
                      <a:r>
                        <a:rPr kumimoji="1" lang="ja-JP" altLang="en-US" sz="1000" b="0" kern="1200" dirty="0">
                          <a:solidFill>
                            <a:schemeClr val="accent3"/>
                          </a:solidFill>
                          <a:latin typeface="メイリオ"/>
                          <a:ea typeface="メイリオ"/>
                          <a:cs typeface="+mn-cs"/>
                        </a:rPr>
                        <a:t>　　</a:t>
                      </a:r>
                      <a:r>
                        <a:rPr kumimoji="1" lang="en-US" altLang="ja-JP" sz="1000" b="0" kern="1200" dirty="0">
                          <a:solidFill>
                            <a:schemeClr val="accent3"/>
                          </a:solidFill>
                          <a:latin typeface="メイリオ"/>
                          <a:ea typeface="メイリオ"/>
                          <a:cs typeface="+mn-cs"/>
                        </a:rPr>
                        <a:t>※</a:t>
                      </a:r>
                      <a:r>
                        <a:rPr kumimoji="1" lang="ja-JP" altLang="en-US" sz="1000" b="0" i="0" kern="1200" dirty="0">
                          <a:solidFill>
                            <a:schemeClr val="accent3"/>
                          </a:solidFill>
                          <a:effectLst/>
                          <a:latin typeface="メイリオ"/>
                          <a:ea typeface="メイリオ"/>
                          <a:cs typeface="+mn-cs"/>
                        </a:rPr>
                        <a:t>クライマックスシリーズに</a:t>
                      </a:r>
                      <a:r>
                        <a:rPr kumimoji="1" lang="ja-JP" altLang="en-US" sz="1000" kern="1200" dirty="0">
                          <a:solidFill>
                            <a:schemeClr val="accent3"/>
                          </a:solidFill>
                          <a:latin typeface="メイリオ"/>
                          <a:ea typeface="メイリオ"/>
                          <a:cs typeface="+mn-cs"/>
                        </a:rPr>
                        <a:t>限っては</a:t>
                      </a:r>
                      <a:r>
                        <a:rPr kumimoji="1" lang="ja-JP" altLang="en-US" sz="1000" b="0" kern="1200" dirty="0">
                          <a:solidFill>
                            <a:schemeClr val="accent3"/>
                          </a:solidFill>
                          <a:latin typeface="メイリオ"/>
                          <a:ea typeface="メイリオ"/>
                          <a:cs typeface="+mn-cs"/>
                        </a:rPr>
                        <a:t>対戦チームが未定</a:t>
                      </a:r>
                      <a:r>
                        <a:rPr kumimoji="1" lang="ja-JP" altLang="en-US" sz="1000" kern="1200" dirty="0">
                          <a:solidFill>
                            <a:schemeClr val="accent3"/>
                          </a:solidFill>
                          <a:latin typeface="メイリオ"/>
                          <a:ea typeface="メイリオ"/>
                          <a:cs typeface="+mn-cs"/>
                        </a:rPr>
                        <a:t>の場合でもお申込み可能です。</a:t>
                      </a:r>
                      <a:endParaRPr kumimoji="1" lang="en-US" altLang="ja-JP" sz="1000" kern="1200" dirty="0">
                        <a:solidFill>
                          <a:schemeClr val="accent3"/>
                        </a:solidFill>
                        <a:latin typeface="メイリオ"/>
                        <a:ea typeface="メイリオ"/>
                        <a:cs typeface="+mn-cs"/>
                      </a:endParaRPr>
                    </a:p>
                    <a:p>
                      <a:r>
                        <a:rPr kumimoji="1" lang="ja-JP" altLang="en-US" sz="1000" kern="1200" dirty="0">
                          <a:solidFill>
                            <a:schemeClr val="accent3"/>
                          </a:solidFill>
                          <a:latin typeface="メイリオ"/>
                          <a:ea typeface="メイリオ"/>
                          <a:cs typeface="+mn-cs"/>
                        </a:rPr>
                        <a:t>　　　ただし、</a:t>
                      </a:r>
                      <a:r>
                        <a:rPr kumimoji="1" lang="ja-JP" altLang="en-US" sz="1000" b="0" kern="1200" dirty="0">
                          <a:solidFill>
                            <a:schemeClr val="accent3"/>
                          </a:solidFill>
                          <a:latin typeface="メイリオ"/>
                          <a:ea typeface="メイリオ"/>
                          <a:cs typeface="+mn-cs"/>
                        </a:rPr>
                        <a:t>対戦チーム</a:t>
                      </a:r>
                      <a:r>
                        <a:rPr kumimoji="1" lang="ja-JP" altLang="en-US" sz="1000" kern="1200" dirty="0">
                          <a:solidFill>
                            <a:schemeClr val="accent3"/>
                          </a:solidFill>
                          <a:latin typeface="メイリオ"/>
                          <a:ea typeface="メイリオ"/>
                          <a:cs typeface="+mn-cs"/>
                        </a:rPr>
                        <a:t>を指定したい場合は、順位確定後でないとお申込みできません。</a:t>
                      </a:r>
                    </a:p>
                    <a:p>
                      <a:endParaRPr kumimoji="1" lang="ja-JP" altLang="en-US" sz="1000" b="0" kern="1200" dirty="0">
                        <a:solidFill>
                          <a:schemeClr val="accent3"/>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　②合計購入枠数</a:t>
                      </a:r>
                    </a:p>
                    <a:p>
                      <a:r>
                        <a:rPr kumimoji="1" lang="ja-JP" altLang="en-US" sz="1000" b="0" kern="1200" dirty="0">
                          <a:solidFill>
                            <a:schemeClr val="accent3"/>
                          </a:solidFill>
                          <a:latin typeface="メイリオ"/>
                          <a:ea typeface="メイリオ"/>
                          <a:cs typeface="+mn-cs"/>
                        </a:rPr>
                        <a:t>　　</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原則</a:t>
                      </a:r>
                      <a:r>
                        <a:rPr kumimoji="1" lang="en-US" altLang="ja-JP" sz="1000" b="0" kern="1200" dirty="0">
                          <a:solidFill>
                            <a:schemeClr val="accent3"/>
                          </a:solidFill>
                          <a:latin typeface="メイリオ"/>
                          <a:ea typeface="メイリオ"/>
                          <a:cs typeface="+mn-cs"/>
                        </a:rPr>
                        <a:t>3</a:t>
                      </a:r>
                      <a:r>
                        <a:rPr kumimoji="1" lang="ja-JP" altLang="en-US" sz="1000" b="0" kern="1200" dirty="0">
                          <a:solidFill>
                            <a:schemeClr val="accent3"/>
                          </a:solidFill>
                          <a:latin typeface="メイリオ"/>
                          <a:ea typeface="メイリオ"/>
                          <a:cs typeface="+mn-cs"/>
                        </a:rPr>
                        <a:t>試合～になります</a:t>
                      </a:r>
                    </a:p>
                    <a:p>
                      <a:endParaRPr kumimoji="1" lang="ja-JP" altLang="en-US" sz="1000" b="0" kern="1200" dirty="0">
                        <a:solidFill>
                          <a:schemeClr val="accent3"/>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　③試合中止の振替申込の場合</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必要時のみ</a:t>
                      </a:r>
                    </a:p>
                    <a:p>
                      <a:r>
                        <a:rPr kumimoji="1" lang="ja-JP" altLang="en-US" sz="1000" b="0" kern="1200" dirty="0">
                          <a:solidFill>
                            <a:schemeClr val="accent3"/>
                          </a:solidFill>
                          <a:latin typeface="メイリオ"/>
                          <a:ea typeface="メイリオ"/>
                          <a:cs typeface="+mn-cs"/>
                        </a:rPr>
                        <a:t>　　中止になった試合日程を記載してください。</a:t>
                      </a:r>
                    </a:p>
                    <a:p>
                      <a:r>
                        <a:rPr kumimoji="1" lang="ja-JP" altLang="en-US" sz="1000" b="0" kern="1200" dirty="0">
                          <a:solidFill>
                            <a:schemeClr val="accent3"/>
                          </a:solidFill>
                          <a:latin typeface="メイリオ"/>
                          <a:ea typeface="メイリオ"/>
                          <a:cs typeface="+mn-cs"/>
                        </a:rPr>
                        <a:t>　＝＝＝＝＝＝＝＝＝＝＝＝＝＝＝＝＝＝＝＝＝＝＝＝＝＝＝＝＝＝</a:t>
                      </a:r>
                      <a:endParaRPr kumimoji="1" lang="en-US" altLang="ja-JP" sz="1000" b="0" kern="1200" dirty="0">
                        <a:solidFill>
                          <a:schemeClr val="accent3"/>
                        </a:solidFill>
                        <a:latin typeface="メイリオ"/>
                        <a:ea typeface="メイリオ"/>
                        <a:cs typeface="+mn-cs"/>
                      </a:endParaRPr>
                    </a:p>
                  </a:txBody>
                  <a:tcPr marL="36000" marR="36000" marT="36000" marB="3600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3642534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a:extLst>
              <a:ext uri="{FF2B5EF4-FFF2-40B4-BE49-F238E27FC236}">
                <a16:creationId xmlns:a16="http://schemas.microsoft.com/office/drawing/2014/main" id="{7AA8921C-C5C2-C6D6-7D44-6EACF481AA66}"/>
              </a:ext>
            </a:extLst>
          </p:cNvPr>
          <p:cNvSpPr/>
          <p:nvPr/>
        </p:nvSpPr>
        <p:spPr>
          <a:xfrm>
            <a:off x="356680" y="1589257"/>
            <a:ext cx="11511065" cy="506446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四角形: 角を丸くする 43">
            <a:extLst>
              <a:ext uri="{FF2B5EF4-FFF2-40B4-BE49-F238E27FC236}">
                <a16:creationId xmlns:a16="http://schemas.microsoft.com/office/drawing/2014/main" id="{196E698A-693E-8DCE-F247-5DB9C46B6562}"/>
              </a:ext>
            </a:extLst>
          </p:cNvPr>
          <p:cNvSpPr/>
          <p:nvPr/>
        </p:nvSpPr>
        <p:spPr>
          <a:xfrm>
            <a:off x="6606209" y="4569691"/>
            <a:ext cx="5106366" cy="1882990"/>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0" name="正方形/長方形 39">
            <a:extLst>
              <a:ext uri="{FF2B5EF4-FFF2-40B4-BE49-F238E27FC236}">
                <a16:creationId xmlns:a16="http://schemas.microsoft.com/office/drawing/2014/main" id="{9DD64DCA-B39E-4775-E714-18C385A999DD}"/>
              </a:ext>
            </a:extLst>
          </p:cNvPr>
          <p:cNvSpPr/>
          <p:nvPr/>
        </p:nvSpPr>
        <p:spPr>
          <a:xfrm>
            <a:off x="4987048" y="3916810"/>
            <a:ext cx="1134893" cy="66148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xfrm>
            <a:off x="1887166" y="291830"/>
            <a:ext cx="8137546" cy="295198"/>
          </a:xfrm>
        </p:spPr>
        <p:txBody>
          <a:bodyPr/>
          <a:lstStyle/>
          <a:p>
            <a:r>
              <a:rPr lang="ja-JP" altLang="en-US" dirty="0"/>
              <a:t>スペック詳細</a:t>
            </a:r>
          </a:p>
        </p:txBody>
      </p:sp>
      <p:sp>
        <p:nvSpPr>
          <p:cNvPr id="14" name="テキスト ボックス 13">
            <a:extLst>
              <a:ext uri="{FF2B5EF4-FFF2-40B4-BE49-F238E27FC236}">
                <a16:creationId xmlns:a16="http://schemas.microsoft.com/office/drawing/2014/main" id="{21611F47-10F8-4147-272C-F58A9EC93A8A}"/>
              </a:ext>
            </a:extLst>
          </p:cNvPr>
          <p:cNvSpPr txBox="1"/>
          <p:nvPr/>
        </p:nvSpPr>
        <p:spPr>
          <a:xfrm>
            <a:off x="479425" y="1118783"/>
            <a:ext cx="11334888" cy="369332"/>
          </a:xfrm>
          <a:prstGeom prst="rect">
            <a:avLst/>
          </a:prstGeom>
          <a:noFill/>
        </p:spPr>
        <p:txBody>
          <a:bodyPr wrap="square" rtlCol="0">
            <a:spAutoFit/>
          </a:bodyPr>
          <a:lstStyle/>
          <a:p>
            <a:pPr algn="ctr"/>
            <a:r>
              <a:rPr kumimoji="1" lang="ja-JP" altLang="en-US" dirty="0">
                <a:solidFill>
                  <a:schemeClr val="accent3"/>
                </a:solidFill>
              </a:rPr>
              <a:t>こちらの商品は</a:t>
            </a:r>
            <a:r>
              <a:rPr kumimoji="1" lang="en-US" altLang="ja-JP" dirty="0">
                <a:solidFill>
                  <a:schemeClr val="accent3"/>
                </a:solidFill>
              </a:rPr>
              <a:t>1</a:t>
            </a:r>
            <a:r>
              <a:rPr kumimoji="1" lang="ja-JP" altLang="en-US" dirty="0">
                <a:solidFill>
                  <a:schemeClr val="accent3"/>
                </a:solidFill>
              </a:rPr>
              <a:t>試合あたり</a:t>
            </a:r>
            <a:r>
              <a:rPr kumimoji="1" lang="en-US" altLang="ja-JP" dirty="0">
                <a:solidFill>
                  <a:schemeClr val="accent3"/>
                </a:solidFill>
              </a:rPr>
              <a:t>1</a:t>
            </a:r>
            <a:r>
              <a:rPr kumimoji="1" lang="ja-JP" altLang="en-US" dirty="0">
                <a:solidFill>
                  <a:schemeClr val="accent3"/>
                </a:solidFill>
              </a:rPr>
              <a:t>枠買切りの商品となりますが、</a:t>
            </a:r>
            <a:r>
              <a:rPr kumimoji="1" lang="en-US" altLang="ja-JP" b="1" dirty="0">
                <a:solidFill>
                  <a:srgbClr val="FF0000"/>
                </a:solidFill>
              </a:rPr>
              <a:t>3</a:t>
            </a:r>
            <a:r>
              <a:rPr kumimoji="1" lang="ja-JP" altLang="en-US" b="1" dirty="0">
                <a:solidFill>
                  <a:srgbClr val="FF0000"/>
                </a:solidFill>
              </a:rPr>
              <a:t>連戦単位でのセット購入が必須</a:t>
            </a:r>
            <a:r>
              <a:rPr kumimoji="1" lang="ja-JP" altLang="en-US" dirty="0">
                <a:solidFill>
                  <a:schemeClr val="accent3"/>
                </a:solidFill>
              </a:rPr>
              <a:t>となります。</a:t>
            </a:r>
          </a:p>
        </p:txBody>
      </p:sp>
      <p:graphicFrame>
        <p:nvGraphicFramePr>
          <p:cNvPr id="7" name="表 6">
            <a:extLst>
              <a:ext uri="{FF2B5EF4-FFF2-40B4-BE49-F238E27FC236}">
                <a16:creationId xmlns:a16="http://schemas.microsoft.com/office/drawing/2014/main" id="{251A5D82-6455-CCE5-41EE-86A05FA4EC74}"/>
              </a:ext>
            </a:extLst>
          </p:cNvPr>
          <p:cNvGraphicFramePr>
            <a:graphicFrameLocks noGrp="1"/>
          </p:cNvGraphicFramePr>
          <p:nvPr>
            <p:extLst>
              <p:ext uri="{D42A27DB-BD31-4B8C-83A1-F6EECF244321}">
                <p14:modId xmlns:p14="http://schemas.microsoft.com/office/powerpoint/2010/main" val="184041272"/>
              </p:ext>
            </p:extLst>
          </p:nvPr>
        </p:nvGraphicFramePr>
        <p:xfrm>
          <a:off x="479425" y="2569512"/>
          <a:ext cx="3667042" cy="3200400"/>
        </p:xfrm>
        <a:graphic>
          <a:graphicData uri="http://schemas.openxmlformats.org/drawingml/2006/table">
            <a:tbl>
              <a:tblPr/>
              <a:tblGrid>
                <a:gridCol w="814898">
                  <a:extLst>
                    <a:ext uri="{9D8B030D-6E8A-4147-A177-3AD203B41FA5}">
                      <a16:colId xmlns:a16="http://schemas.microsoft.com/office/drawing/2014/main" val="671390289"/>
                    </a:ext>
                  </a:extLst>
                </a:gridCol>
                <a:gridCol w="919372">
                  <a:extLst>
                    <a:ext uri="{9D8B030D-6E8A-4147-A177-3AD203B41FA5}">
                      <a16:colId xmlns:a16="http://schemas.microsoft.com/office/drawing/2014/main" val="3680506646"/>
                    </a:ext>
                  </a:extLst>
                </a:gridCol>
                <a:gridCol w="815255">
                  <a:extLst>
                    <a:ext uri="{9D8B030D-6E8A-4147-A177-3AD203B41FA5}">
                      <a16:colId xmlns:a16="http://schemas.microsoft.com/office/drawing/2014/main" val="2082229916"/>
                    </a:ext>
                  </a:extLst>
                </a:gridCol>
                <a:gridCol w="1117517">
                  <a:extLst>
                    <a:ext uri="{9D8B030D-6E8A-4147-A177-3AD203B41FA5}">
                      <a16:colId xmlns:a16="http://schemas.microsoft.com/office/drawing/2014/main" val="1766360748"/>
                    </a:ext>
                  </a:extLst>
                </a:gridCol>
              </a:tblGrid>
              <a:tr h="228600">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日程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チーム名</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チーム名</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球場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extLst>
                  <a:ext uri="{0D108BD9-81ED-4DB2-BD59-A6C34878D82A}">
                    <a16:rowId xmlns:a16="http://schemas.microsoft.com/office/drawing/2014/main" val="1512920845"/>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ヤクルト</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中日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神宮</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21506309"/>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阪神</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東京ドーム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34571519"/>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altLang="ja-JP" sz="1000" b="0" i="0" u="none" strike="noStrike" dirty="0" err="1">
                          <a:solidFill>
                            <a:srgbClr val="000000"/>
                          </a:solidFill>
                          <a:effectLst/>
                          <a:latin typeface="游ゴシック" panose="020B0400000000000000" pitchFamily="50" charset="-128"/>
                          <a:ea typeface="游ゴシック" panose="020B0400000000000000" pitchFamily="50" charset="-128"/>
                        </a:rPr>
                        <a:t>DeNA</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広島</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横浜</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453851"/>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楽天</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西武</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楽天モバイル</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88550734"/>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ロッテ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日本ハム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ZOZO</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マリン</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16129336"/>
                  </a:ext>
                </a:extLst>
              </a:tr>
              <a:tr h="228600">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3/29</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オリックス</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ソフトバンク</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京セラ</a:t>
                      </a:r>
                      <a:r>
                        <a:rPr lang="en-US" sz="1000" b="0" i="0" u="none" strike="noStrike" dirty="0">
                          <a:solidFill>
                            <a:srgbClr val="000000"/>
                          </a:solidFill>
                          <a:effectLst/>
                          <a:latin typeface="游ゴシック" panose="020B0400000000000000" pitchFamily="50" charset="-128"/>
                          <a:ea typeface="游ゴシック" panose="020B0400000000000000" pitchFamily="50" charset="-128"/>
                        </a:rPr>
                        <a:t>D</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大阪</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90302108"/>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阪神</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東京ドーム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878671111"/>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ヤクルト</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中日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神宮</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68783786"/>
                  </a:ext>
                </a:extLst>
              </a:tr>
              <a:tr h="228600">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altLang="ja-JP" sz="1000" b="0" i="0" u="none" strike="noStrike" dirty="0" err="1">
                          <a:solidFill>
                            <a:srgbClr val="000000"/>
                          </a:solidFill>
                          <a:effectLst/>
                          <a:latin typeface="游ゴシック" panose="020B0400000000000000" pitchFamily="50" charset="-128"/>
                          <a:ea typeface="游ゴシック" panose="020B0400000000000000" pitchFamily="50" charset="-128"/>
                        </a:rPr>
                        <a:t>DeNA</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広島</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横浜</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16779637"/>
                  </a:ext>
                </a:extLst>
              </a:tr>
              <a:tr h="228600">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楽天</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西武</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楽天モバイル</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61563027"/>
                  </a:ext>
                </a:extLst>
              </a:tr>
              <a:tr h="228600">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ロッテ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日本ハム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ZOZO</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マリン</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80921862"/>
                  </a:ext>
                </a:extLst>
              </a:tr>
              <a:tr h="228600">
                <a:tc>
                  <a:txBody>
                    <a:bodyPr/>
                    <a:lstStyle/>
                    <a:p>
                      <a:pPr marL="0" marR="0" lvl="0" indent="0" algn="l" defTabSz="914423"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オリックス</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ソフトバンク</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京セラ</a:t>
                      </a:r>
                      <a:r>
                        <a:rPr lang="en-US" sz="1000" b="0" i="0" u="none" strike="noStrike" dirty="0">
                          <a:solidFill>
                            <a:srgbClr val="000000"/>
                          </a:solidFill>
                          <a:effectLst/>
                          <a:latin typeface="游ゴシック" panose="020B0400000000000000" pitchFamily="50" charset="-128"/>
                          <a:ea typeface="游ゴシック" panose="020B0400000000000000" pitchFamily="50" charset="-128"/>
                        </a:rPr>
                        <a:t>D</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大阪</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83437198"/>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阪神</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東京ドーム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903526056"/>
                  </a:ext>
                </a:extLst>
              </a:tr>
            </a:tbl>
          </a:graphicData>
        </a:graphic>
      </p:graphicFrame>
      <p:cxnSp>
        <p:nvCxnSpPr>
          <p:cNvPr id="16" name="直線コネクタ 15">
            <a:extLst>
              <a:ext uri="{FF2B5EF4-FFF2-40B4-BE49-F238E27FC236}">
                <a16:creationId xmlns:a16="http://schemas.microsoft.com/office/drawing/2014/main" id="{7B671A4D-AB1A-0D28-1D48-4239C1B060F9}"/>
              </a:ext>
            </a:extLst>
          </p:cNvPr>
          <p:cNvCxnSpPr>
            <a:cxnSpLocks/>
          </p:cNvCxnSpPr>
          <p:nvPr/>
        </p:nvCxnSpPr>
        <p:spPr>
          <a:xfrm>
            <a:off x="4163438" y="3125627"/>
            <a:ext cx="57896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2B2D4D22-FD77-2695-5FDF-0F3ED5556F8C}"/>
              </a:ext>
            </a:extLst>
          </p:cNvPr>
          <p:cNvCxnSpPr>
            <a:cxnSpLocks/>
          </p:cNvCxnSpPr>
          <p:nvPr/>
        </p:nvCxnSpPr>
        <p:spPr>
          <a:xfrm>
            <a:off x="4163438" y="4257278"/>
            <a:ext cx="87549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175582EA-64AD-C750-1FF5-F8F2085D4776}"/>
              </a:ext>
            </a:extLst>
          </p:cNvPr>
          <p:cNvCxnSpPr>
            <a:cxnSpLocks/>
          </p:cNvCxnSpPr>
          <p:nvPr/>
        </p:nvCxnSpPr>
        <p:spPr>
          <a:xfrm>
            <a:off x="4163438" y="5606180"/>
            <a:ext cx="57896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A13C9E09-BCB3-D358-D1DD-7BE5E97EF891}"/>
              </a:ext>
            </a:extLst>
          </p:cNvPr>
          <p:cNvCxnSpPr>
            <a:cxnSpLocks/>
          </p:cNvCxnSpPr>
          <p:nvPr/>
        </p:nvCxnSpPr>
        <p:spPr>
          <a:xfrm>
            <a:off x="4742403" y="3112657"/>
            <a:ext cx="0" cy="25032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C3320DA1-D5D0-B2A2-F13F-500881841FE8}"/>
              </a:ext>
            </a:extLst>
          </p:cNvPr>
          <p:cNvSpPr txBox="1"/>
          <p:nvPr/>
        </p:nvSpPr>
        <p:spPr>
          <a:xfrm>
            <a:off x="479425" y="1709195"/>
            <a:ext cx="5308059" cy="523220"/>
          </a:xfrm>
          <a:prstGeom prst="rect">
            <a:avLst/>
          </a:prstGeom>
          <a:noFill/>
        </p:spPr>
        <p:txBody>
          <a:bodyPr wrap="square" rtlCol="0">
            <a:spAutoFit/>
          </a:bodyPr>
          <a:lstStyle/>
          <a:p>
            <a:pPr algn="ctr"/>
            <a:r>
              <a:rPr kumimoji="1" lang="ja-JP" altLang="en-US" sz="1400" dirty="0">
                <a:solidFill>
                  <a:schemeClr val="accent3"/>
                </a:solidFill>
              </a:rPr>
              <a:t>枠管理表にて試合日程を確認の上、</a:t>
            </a:r>
            <a:endParaRPr kumimoji="1" lang="en-US" altLang="ja-JP" sz="1400" dirty="0">
              <a:solidFill>
                <a:schemeClr val="accent3"/>
              </a:solidFill>
            </a:endParaRPr>
          </a:p>
          <a:p>
            <a:pPr algn="ctr"/>
            <a:r>
              <a:rPr kumimoji="1" lang="ja-JP" altLang="en-US" sz="1400" b="1" u="sng" dirty="0">
                <a:solidFill>
                  <a:srgbClr val="FF0000"/>
                </a:solidFill>
              </a:rPr>
              <a:t>同じ対戦チームの日程が続く</a:t>
            </a:r>
            <a:r>
              <a:rPr kumimoji="1" lang="en-US" altLang="ja-JP" sz="1400" b="1" u="sng" dirty="0">
                <a:solidFill>
                  <a:srgbClr val="FF0000"/>
                </a:solidFill>
              </a:rPr>
              <a:t>3</a:t>
            </a:r>
            <a:r>
              <a:rPr kumimoji="1" lang="ja-JP" altLang="en-US" sz="1400" b="1" u="sng" dirty="0">
                <a:solidFill>
                  <a:srgbClr val="FF0000"/>
                </a:solidFill>
              </a:rPr>
              <a:t>試合をご購入ください。</a:t>
            </a:r>
            <a:endParaRPr kumimoji="1" lang="en-US" altLang="ja-JP" sz="1400" b="1" u="sng" dirty="0">
              <a:solidFill>
                <a:srgbClr val="FF0000"/>
              </a:solidFill>
            </a:endParaRPr>
          </a:p>
        </p:txBody>
      </p:sp>
      <p:sp>
        <p:nvSpPr>
          <p:cNvPr id="39" name="テキスト ボックス 38">
            <a:extLst>
              <a:ext uri="{FF2B5EF4-FFF2-40B4-BE49-F238E27FC236}">
                <a16:creationId xmlns:a16="http://schemas.microsoft.com/office/drawing/2014/main" id="{B4F864A6-D6FC-834A-DDBF-8D74530E4F45}"/>
              </a:ext>
            </a:extLst>
          </p:cNvPr>
          <p:cNvSpPr txBox="1"/>
          <p:nvPr/>
        </p:nvSpPr>
        <p:spPr>
          <a:xfrm>
            <a:off x="5000016" y="4033542"/>
            <a:ext cx="1400783" cy="461665"/>
          </a:xfrm>
          <a:prstGeom prst="rect">
            <a:avLst/>
          </a:prstGeom>
          <a:noFill/>
        </p:spPr>
        <p:txBody>
          <a:bodyPr wrap="square" rtlCol="0">
            <a:spAutoFit/>
          </a:bodyPr>
          <a:lstStyle/>
          <a:p>
            <a:pPr algn="l"/>
            <a:r>
              <a:rPr kumimoji="1" lang="en-US" altLang="ja-JP" sz="1200" b="1" dirty="0">
                <a:solidFill>
                  <a:srgbClr val="FF0000"/>
                </a:solidFill>
              </a:rPr>
              <a:t>3</a:t>
            </a:r>
            <a:r>
              <a:rPr kumimoji="1" lang="ja-JP" altLang="en-US" sz="1200" b="1" dirty="0">
                <a:solidFill>
                  <a:srgbClr val="FF0000"/>
                </a:solidFill>
              </a:rPr>
              <a:t>試合</a:t>
            </a:r>
            <a:r>
              <a:rPr lang="en-US" altLang="ja-JP" sz="1200" b="1" dirty="0">
                <a:solidFill>
                  <a:srgbClr val="FF0000"/>
                </a:solidFill>
              </a:rPr>
              <a:t>1</a:t>
            </a:r>
            <a:r>
              <a:rPr lang="ja-JP" altLang="en-US" sz="1200" b="1" dirty="0">
                <a:solidFill>
                  <a:srgbClr val="FF0000"/>
                </a:solidFill>
              </a:rPr>
              <a:t>セット</a:t>
            </a:r>
            <a:endParaRPr lang="en-US" altLang="ja-JP" sz="1200" b="1" dirty="0">
              <a:solidFill>
                <a:srgbClr val="FF0000"/>
              </a:solidFill>
            </a:endParaRPr>
          </a:p>
          <a:p>
            <a:r>
              <a:rPr kumimoji="1" lang="en-US" altLang="ja-JP" sz="1200" b="1" dirty="0">
                <a:solidFill>
                  <a:srgbClr val="FF0000"/>
                </a:solidFill>
              </a:rPr>
              <a:t>(3</a:t>
            </a:r>
            <a:r>
              <a:rPr kumimoji="1" lang="ja-JP" altLang="en-US" sz="1200" b="1" dirty="0">
                <a:solidFill>
                  <a:srgbClr val="FF0000"/>
                </a:solidFill>
              </a:rPr>
              <a:t>枠購入</a:t>
            </a:r>
            <a:r>
              <a:rPr kumimoji="1" lang="en-US" altLang="ja-JP" sz="1200" b="1" dirty="0">
                <a:solidFill>
                  <a:srgbClr val="FF0000"/>
                </a:solidFill>
              </a:rPr>
              <a:t>)</a:t>
            </a:r>
          </a:p>
        </p:txBody>
      </p:sp>
      <p:graphicFrame>
        <p:nvGraphicFramePr>
          <p:cNvPr id="41" name="表 13">
            <a:extLst>
              <a:ext uri="{FF2B5EF4-FFF2-40B4-BE49-F238E27FC236}">
                <a16:creationId xmlns:a16="http://schemas.microsoft.com/office/drawing/2014/main" id="{5D64EF78-090B-142E-B0C5-DACB936FD4E8}"/>
              </a:ext>
            </a:extLst>
          </p:cNvPr>
          <p:cNvGraphicFramePr>
            <a:graphicFrameLocks noGrp="1"/>
          </p:cNvGraphicFramePr>
          <p:nvPr>
            <p:extLst>
              <p:ext uri="{D42A27DB-BD31-4B8C-83A1-F6EECF244321}">
                <p14:modId xmlns:p14="http://schemas.microsoft.com/office/powerpoint/2010/main" val="430665865"/>
              </p:ext>
            </p:extLst>
          </p:nvPr>
        </p:nvGraphicFramePr>
        <p:xfrm>
          <a:off x="6698974" y="2559095"/>
          <a:ext cx="4896397" cy="1829200"/>
        </p:xfrm>
        <a:graphic>
          <a:graphicData uri="http://schemas.openxmlformats.org/drawingml/2006/table">
            <a:tbl>
              <a:tblPr firstRow="1" bandRow="1">
                <a:tableStyleId>{F5AB1C69-6EDB-4FF4-983F-18BD219EF322}</a:tableStyleId>
              </a:tblPr>
              <a:tblGrid>
                <a:gridCol w="1839597">
                  <a:extLst>
                    <a:ext uri="{9D8B030D-6E8A-4147-A177-3AD203B41FA5}">
                      <a16:colId xmlns:a16="http://schemas.microsoft.com/office/drawing/2014/main" val="1644779315"/>
                    </a:ext>
                  </a:extLst>
                </a:gridCol>
                <a:gridCol w="943359">
                  <a:extLst>
                    <a:ext uri="{9D8B030D-6E8A-4147-A177-3AD203B41FA5}">
                      <a16:colId xmlns:a16="http://schemas.microsoft.com/office/drawing/2014/main" val="1494667167"/>
                    </a:ext>
                  </a:extLst>
                </a:gridCol>
                <a:gridCol w="1027243">
                  <a:extLst>
                    <a:ext uri="{9D8B030D-6E8A-4147-A177-3AD203B41FA5}">
                      <a16:colId xmlns:a16="http://schemas.microsoft.com/office/drawing/2014/main" val="1239596668"/>
                    </a:ext>
                  </a:extLst>
                </a:gridCol>
                <a:gridCol w="1086198">
                  <a:extLst>
                    <a:ext uri="{9D8B030D-6E8A-4147-A177-3AD203B41FA5}">
                      <a16:colId xmlns:a16="http://schemas.microsoft.com/office/drawing/2014/main" val="2008446570"/>
                    </a:ext>
                  </a:extLst>
                </a:gridCol>
              </a:tblGrid>
              <a:tr h="457300">
                <a:tc>
                  <a:txBody>
                    <a:bodyPr/>
                    <a:lstStyle/>
                    <a:p>
                      <a:endParaRPr kumimoji="1" lang="ja-JP" altLang="en-US" sz="1050"/>
                    </a:p>
                  </a:txBody>
                  <a:tcPr/>
                </a:tc>
                <a:tc>
                  <a:txBody>
                    <a:bodyPr/>
                    <a:lstStyle/>
                    <a:p>
                      <a:pPr algn="ctr"/>
                      <a:r>
                        <a:rPr kumimoji="1" lang="ja-JP" altLang="en-US" sz="1050" dirty="0"/>
                        <a:t>最低</a:t>
                      </a:r>
                      <a:endParaRPr kumimoji="1" lang="en-US" altLang="ja-JP" sz="1050" dirty="0"/>
                    </a:p>
                    <a:p>
                      <a:pPr algn="ctr"/>
                      <a:r>
                        <a:rPr kumimoji="1" lang="ja-JP" altLang="en-US" sz="1050" dirty="0"/>
                        <a:t>購入枠数</a:t>
                      </a:r>
                    </a:p>
                  </a:txBody>
                  <a:tcPr/>
                </a:tc>
                <a:tc>
                  <a:txBody>
                    <a:bodyPr/>
                    <a:lstStyle/>
                    <a:p>
                      <a:pPr algn="ctr"/>
                      <a:r>
                        <a:rPr kumimoji="1" lang="ja-JP" altLang="en-US" sz="1050" dirty="0"/>
                        <a:t>最低</a:t>
                      </a:r>
                      <a:endParaRPr kumimoji="1" lang="en-US" altLang="ja-JP" sz="1050" dirty="0"/>
                    </a:p>
                    <a:p>
                      <a:pPr algn="ctr"/>
                      <a:r>
                        <a:rPr kumimoji="1" lang="ja-JP" altLang="en-US" sz="1050" dirty="0"/>
                        <a:t>購入金額</a:t>
                      </a:r>
                    </a:p>
                  </a:txBody>
                  <a:tcPr/>
                </a:tc>
                <a:tc>
                  <a:txBody>
                    <a:bodyPr/>
                    <a:lstStyle/>
                    <a:p>
                      <a:pPr algn="ctr"/>
                      <a:r>
                        <a:rPr kumimoji="1" lang="en-US" altLang="ja-JP" sz="1050" dirty="0"/>
                        <a:t>1</a:t>
                      </a:r>
                      <a:r>
                        <a:rPr kumimoji="1" lang="ja-JP" altLang="en-US" sz="1050" dirty="0"/>
                        <a:t>枠あたりの</a:t>
                      </a:r>
                      <a:endParaRPr kumimoji="1" lang="en-US" altLang="ja-JP" sz="1050" dirty="0"/>
                    </a:p>
                    <a:p>
                      <a:pPr algn="ctr"/>
                      <a:r>
                        <a:rPr kumimoji="1" lang="ja-JP" altLang="en-US" sz="1050" dirty="0"/>
                        <a:t>金額</a:t>
                      </a:r>
                    </a:p>
                  </a:txBody>
                  <a:tcPr/>
                </a:tc>
                <a:extLst>
                  <a:ext uri="{0D108BD9-81ED-4DB2-BD59-A6C34878D82A}">
                    <a16:rowId xmlns:a16="http://schemas.microsoft.com/office/drawing/2014/main" val="1141765893"/>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【1】</a:t>
                      </a:r>
                      <a:r>
                        <a:rPr lang="ja-JP" altLang="en-US" sz="1050" dirty="0">
                          <a:effectLst/>
                          <a:latin typeface="+mn-ea"/>
                          <a:ea typeface="+mn-ea"/>
                        </a:rPr>
                        <a:t>３連戦</a:t>
                      </a:r>
                    </a:p>
                  </a:txBody>
                  <a:tcPr/>
                </a:tc>
                <a:tc>
                  <a:txBody>
                    <a:bodyPr/>
                    <a:lstStyle/>
                    <a:p>
                      <a:pPr algn="ctr" fontAlgn="t"/>
                      <a:r>
                        <a:rPr lang="en-US" altLang="ja-JP" sz="1050" dirty="0">
                          <a:effectLst/>
                          <a:latin typeface="+mn-ea"/>
                          <a:ea typeface="+mn-ea"/>
                        </a:rPr>
                        <a:t>3</a:t>
                      </a:r>
                      <a:r>
                        <a:rPr lang="ja-JP" altLang="en-US" sz="1050" dirty="0">
                          <a:effectLst/>
                          <a:latin typeface="+mn-ea"/>
                          <a:ea typeface="+mn-ea"/>
                        </a:rPr>
                        <a:t>枠</a:t>
                      </a:r>
                    </a:p>
                  </a:txBody>
                  <a:tcPr marL="63500" marR="63500" marT="44450" marB="44450"/>
                </a:tc>
                <a:tc>
                  <a:txBody>
                    <a:bodyPr/>
                    <a:lstStyle/>
                    <a:p>
                      <a:pPr algn="ctr" fontAlgn="t"/>
                      <a:r>
                        <a:rPr lang="en-US" altLang="ja-JP" sz="1050">
                          <a:effectLst/>
                          <a:latin typeface="+mn-ea"/>
                          <a:ea typeface="+mn-ea"/>
                        </a:rPr>
                        <a:t>210</a:t>
                      </a:r>
                      <a:r>
                        <a:rPr lang="ja-JP" altLang="en-US" sz="105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70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903797980"/>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【2】</a:t>
                      </a:r>
                      <a:r>
                        <a:rPr lang="ja-JP" altLang="en-US" sz="1050" dirty="0">
                          <a:effectLst/>
                          <a:latin typeface="+mn-ea"/>
                          <a:ea typeface="+mn-ea"/>
                        </a:rPr>
                        <a:t>３連戦</a:t>
                      </a:r>
                      <a:r>
                        <a:rPr lang="en-US" altLang="ja-JP" sz="1050" dirty="0">
                          <a:effectLst/>
                          <a:latin typeface="+mn-ea"/>
                          <a:ea typeface="+mn-ea"/>
                        </a:rPr>
                        <a:t>×3</a:t>
                      </a:r>
                      <a:r>
                        <a:rPr lang="ja-JP" altLang="en-US" sz="1050" dirty="0">
                          <a:effectLst/>
                          <a:latin typeface="+mn-ea"/>
                          <a:ea typeface="+mn-ea"/>
                        </a:rPr>
                        <a:t>セット以上</a:t>
                      </a:r>
                    </a:p>
                  </a:txBody>
                  <a:tcPr/>
                </a:tc>
                <a:tc>
                  <a:txBody>
                    <a:bodyPr/>
                    <a:lstStyle/>
                    <a:p>
                      <a:pPr algn="ctr" fontAlgn="t"/>
                      <a:r>
                        <a:rPr lang="en-US" altLang="ja-JP" sz="1050" dirty="0">
                          <a:effectLst/>
                          <a:latin typeface="+mn-ea"/>
                          <a:ea typeface="+mn-ea"/>
                        </a:rPr>
                        <a:t>9</a:t>
                      </a:r>
                      <a:r>
                        <a:rPr lang="ja-JP" altLang="en-US" sz="1050" dirty="0">
                          <a:effectLst/>
                          <a:latin typeface="+mn-ea"/>
                          <a:ea typeface="+mn-ea"/>
                        </a:rPr>
                        <a:t>枠</a:t>
                      </a:r>
                    </a:p>
                  </a:txBody>
                  <a:tcPr marL="63500" marR="63500" marT="44450" marB="44450"/>
                </a:tc>
                <a:tc>
                  <a:txBody>
                    <a:bodyPr/>
                    <a:lstStyle/>
                    <a:p>
                      <a:pPr algn="ctr" fontAlgn="t"/>
                      <a:r>
                        <a:rPr lang="en-US" altLang="ja-JP" sz="1050" dirty="0">
                          <a:effectLst/>
                          <a:latin typeface="+mn-ea"/>
                          <a:ea typeface="+mn-ea"/>
                        </a:rPr>
                        <a:t>540</a:t>
                      </a:r>
                      <a:r>
                        <a:rPr lang="ja-JP" altLang="en-US" sz="1050" dirty="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60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1223361099"/>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【3】</a:t>
                      </a:r>
                      <a:r>
                        <a:rPr lang="ja-JP" altLang="en-US" sz="1050" dirty="0">
                          <a:effectLst/>
                          <a:latin typeface="+mn-ea"/>
                          <a:ea typeface="+mn-ea"/>
                        </a:rPr>
                        <a:t>３連戦</a:t>
                      </a:r>
                      <a:r>
                        <a:rPr lang="en-US" altLang="ja-JP" sz="1050" dirty="0">
                          <a:effectLst/>
                          <a:latin typeface="+mn-ea"/>
                          <a:ea typeface="+mn-ea"/>
                        </a:rPr>
                        <a:t>×5</a:t>
                      </a:r>
                      <a:r>
                        <a:rPr lang="ja-JP" altLang="en-US" sz="1050" dirty="0">
                          <a:effectLst/>
                          <a:latin typeface="+mn-ea"/>
                          <a:ea typeface="+mn-ea"/>
                        </a:rPr>
                        <a:t>セット以上</a:t>
                      </a:r>
                    </a:p>
                  </a:txBody>
                  <a:tcPr/>
                </a:tc>
                <a:tc>
                  <a:txBody>
                    <a:bodyPr/>
                    <a:lstStyle/>
                    <a:p>
                      <a:pPr algn="ctr" fontAlgn="t"/>
                      <a:r>
                        <a:rPr lang="en-US" altLang="ja-JP" sz="1050">
                          <a:effectLst/>
                          <a:latin typeface="+mn-ea"/>
                          <a:ea typeface="+mn-ea"/>
                        </a:rPr>
                        <a:t>15</a:t>
                      </a:r>
                      <a:r>
                        <a:rPr lang="ja-JP" altLang="en-US" sz="1050">
                          <a:effectLst/>
                          <a:latin typeface="+mn-ea"/>
                          <a:ea typeface="+mn-ea"/>
                        </a:rPr>
                        <a:t>枠</a:t>
                      </a:r>
                    </a:p>
                  </a:txBody>
                  <a:tcPr marL="63500" marR="63500" marT="44450" marB="44450"/>
                </a:tc>
                <a:tc>
                  <a:txBody>
                    <a:bodyPr/>
                    <a:lstStyle/>
                    <a:p>
                      <a:pPr algn="ctr" fontAlgn="t"/>
                      <a:r>
                        <a:rPr lang="en-US" altLang="ja-JP" sz="1050">
                          <a:effectLst/>
                          <a:latin typeface="+mn-ea"/>
                          <a:ea typeface="+mn-ea"/>
                        </a:rPr>
                        <a:t>750</a:t>
                      </a:r>
                      <a:r>
                        <a:rPr lang="ja-JP" altLang="en-US" sz="105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50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1169530680"/>
                  </a:ext>
                </a:extLst>
              </a:tr>
            </a:tbl>
          </a:graphicData>
        </a:graphic>
      </p:graphicFrame>
      <p:sp>
        <p:nvSpPr>
          <p:cNvPr id="42" name="テキスト ボックス 41">
            <a:extLst>
              <a:ext uri="{FF2B5EF4-FFF2-40B4-BE49-F238E27FC236}">
                <a16:creationId xmlns:a16="http://schemas.microsoft.com/office/drawing/2014/main" id="{40C22215-6A3F-1690-E085-05BE90F044C1}"/>
              </a:ext>
            </a:extLst>
          </p:cNvPr>
          <p:cNvSpPr txBox="1"/>
          <p:nvPr/>
        </p:nvSpPr>
        <p:spPr>
          <a:xfrm>
            <a:off x="6560672" y="1739929"/>
            <a:ext cx="5308059" cy="738664"/>
          </a:xfrm>
          <a:prstGeom prst="rect">
            <a:avLst/>
          </a:prstGeom>
          <a:noFill/>
        </p:spPr>
        <p:txBody>
          <a:bodyPr wrap="square" rtlCol="0">
            <a:spAutoFit/>
          </a:bodyPr>
          <a:lstStyle/>
          <a:p>
            <a:pPr algn="ctr"/>
            <a:r>
              <a:rPr lang="ja-JP" altLang="en-US" sz="1400" b="1" i="0" u="sng" dirty="0">
                <a:solidFill>
                  <a:srgbClr val="FF0000"/>
                </a:solidFill>
                <a:effectLst/>
                <a:latin typeface="Hiragino Kaku Gothic Pro"/>
              </a:rPr>
              <a:t>購入枠数によって、バルク割引が適用となります。</a:t>
            </a:r>
            <a:endParaRPr lang="en-US" altLang="ja-JP" sz="1400" b="1" i="0" u="sng" dirty="0">
              <a:solidFill>
                <a:srgbClr val="FF0000"/>
              </a:solidFill>
              <a:effectLst/>
              <a:latin typeface="Hiragino Kaku Gothic Pro"/>
            </a:endParaRPr>
          </a:p>
          <a:p>
            <a:pPr algn="ctr"/>
            <a:r>
              <a:rPr lang="ja-JP" altLang="en-US" sz="1400" dirty="0">
                <a:solidFill>
                  <a:schemeClr val="accent3"/>
                </a:solidFill>
              </a:rPr>
              <a:t>購入試合数に応じた金額でお申込みください。</a:t>
            </a:r>
          </a:p>
          <a:p>
            <a:pPr algn="ctr"/>
            <a:endParaRPr kumimoji="1" lang="ja-JP" altLang="en-US" sz="1400" dirty="0">
              <a:solidFill>
                <a:srgbClr val="FF0000"/>
              </a:solidFill>
            </a:endParaRPr>
          </a:p>
        </p:txBody>
      </p:sp>
      <p:sp>
        <p:nvSpPr>
          <p:cNvPr id="43" name="テキスト ボックス 42">
            <a:extLst>
              <a:ext uri="{FF2B5EF4-FFF2-40B4-BE49-F238E27FC236}">
                <a16:creationId xmlns:a16="http://schemas.microsoft.com/office/drawing/2014/main" id="{8093D5F6-DB9C-4CBD-FF2B-DCD434F80826}"/>
              </a:ext>
            </a:extLst>
          </p:cNvPr>
          <p:cNvSpPr txBox="1"/>
          <p:nvPr/>
        </p:nvSpPr>
        <p:spPr>
          <a:xfrm>
            <a:off x="6634122" y="4610857"/>
            <a:ext cx="5186444" cy="1754326"/>
          </a:xfrm>
          <a:prstGeom prst="rect">
            <a:avLst/>
          </a:prstGeom>
          <a:noFill/>
        </p:spPr>
        <p:txBody>
          <a:bodyPr wrap="square">
            <a:spAutoFit/>
          </a:bodyPr>
          <a:lstStyle/>
          <a:p>
            <a:r>
              <a:rPr lang="en-US" altLang="ja-JP" sz="1200" b="1" dirty="0">
                <a:solidFill>
                  <a:schemeClr val="accent3"/>
                </a:solidFill>
              </a:rPr>
              <a:t>【</a:t>
            </a:r>
            <a:r>
              <a:rPr lang="ja-JP" altLang="en-US" sz="1200" b="1" dirty="0">
                <a:solidFill>
                  <a:schemeClr val="accent3"/>
                </a:solidFill>
              </a:rPr>
              <a:t>注意事項</a:t>
            </a:r>
            <a:r>
              <a:rPr lang="en-US" altLang="ja-JP" sz="1200" b="1" dirty="0">
                <a:solidFill>
                  <a:schemeClr val="accent3"/>
                </a:solidFill>
              </a:rPr>
              <a:t>】</a:t>
            </a:r>
          </a:p>
          <a:p>
            <a:r>
              <a:rPr lang="ja-JP" altLang="en-US" sz="1200" dirty="0">
                <a:solidFill>
                  <a:schemeClr val="accent3"/>
                </a:solidFill>
              </a:rPr>
              <a:t>・</a:t>
            </a:r>
            <a:r>
              <a:rPr lang="en-US" altLang="ja-JP" sz="1200" dirty="0">
                <a:solidFill>
                  <a:schemeClr val="accent3"/>
                </a:solidFill>
              </a:rPr>
              <a:t>3</a:t>
            </a:r>
            <a:r>
              <a:rPr lang="ja-JP" altLang="en-US" sz="1200" dirty="0">
                <a:solidFill>
                  <a:schemeClr val="accent3"/>
                </a:solidFill>
              </a:rPr>
              <a:t>連戦単位の購入ですが、お申込み自体は</a:t>
            </a:r>
            <a:r>
              <a:rPr lang="en-US" altLang="ja-JP" sz="1200" dirty="0">
                <a:solidFill>
                  <a:schemeClr val="accent3"/>
                </a:solidFill>
              </a:rPr>
              <a:t>1</a:t>
            </a:r>
            <a:r>
              <a:rPr lang="ja-JP" altLang="en-US" sz="1200" dirty="0">
                <a:solidFill>
                  <a:schemeClr val="accent3"/>
                </a:solidFill>
              </a:rPr>
              <a:t>枠づつとなります。</a:t>
            </a:r>
            <a:endParaRPr lang="en-US" altLang="ja-JP" sz="1200" dirty="0">
              <a:solidFill>
                <a:schemeClr val="accent3"/>
              </a:solidFill>
            </a:endParaRPr>
          </a:p>
          <a:p>
            <a:r>
              <a:rPr lang="ja-JP" altLang="en-US" sz="1200" dirty="0">
                <a:solidFill>
                  <a:schemeClr val="accent3"/>
                </a:solidFill>
              </a:rPr>
              <a:t>　</a:t>
            </a:r>
            <a:r>
              <a:rPr lang="en-US" altLang="ja-JP" sz="1200" dirty="0">
                <a:solidFill>
                  <a:schemeClr val="accent3"/>
                </a:solidFill>
              </a:rPr>
              <a:t>(3</a:t>
            </a:r>
            <a:r>
              <a:rPr lang="ja-JP" altLang="en-US" sz="1200" dirty="0">
                <a:solidFill>
                  <a:schemeClr val="accent3"/>
                </a:solidFill>
              </a:rPr>
              <a:t>連戦だと</a:t>
            </a:r>
            <a:r>
              <a:rPr lang="en-US" altLang="ja-JP" sz="1200" dirty="0">
                <a:solidFill>
                  <a:schemeClr val="accent3"/>
                </a:solidFill>
              </a:rPr>
              <a:t>3</a:t>
            </a:r>
            <a:r>
              <a:rPr lang="ja-JP" altLang="en-US" sz="1200" dirty="0">
                <a:solidFill>
                  <a:schemeClr val="accent3"/>
                </a:solidFill>
              </a:rPr>
              <a:t>回申込が必要です</a:t>
            </a:r>
            <a:r>
              <a:rPr lang="en-US" altLang="ja-JP" sz="1200" dirty="0">
                <a:solidFill>
                  <a:schemeClr val="accent3"/>
                </a:solidFill>
              </a:rPr>
              <a:t>)</a:t>
            </a:r>
          </a:p>
          <a:p>
            <a:r>
              <a:rPr lang="ja-JP" altLang="en-US" sz="1200" dirty="0">
                <a:solidFill>
                  <a:schemeClr val="accent3"/>
                </a:solidFill>
              </a:rPr>
              <a:t>・</a:t>
            </a:r>
            <a:r>
              <a:rPr lang="en-US" altLang="ja-JP" sz="1200" dirty="0">
                <a:solidFill>
                  <a:schemeClr val="accent3"/>
                </a:solidFill>
              </a:rPr>
              <a:t>【1】【2】【3】</a:t>
            </a:r>
            <a:r>
              <a:rPr lang="ja-JP" altLang="en-US" sz="1200" dirty="0">
                <a:solidFill>
                  <a:schemeClr val="accent3"/>
                </a:solidFill>
              </a:rPr>
              <a:t>共通の商品となります。</a:t>
            </a:r>
            <a:endParaRPr lang="en-US" altLang="ja-JP" sz="1200" dirty="0">
              <a:solidFill>
                <a:schemeClr val="accent3"/>
              </a:solidFill>
            </a:endParaRPr>
          </a:p>
          <a:p>
            <a:endParaRPr lang="en-US" altLang="ja-JP" sz="1200" dirty="0">
              <a:solidFill>
                <a:schemeClr val="accent3"/>
              </a:solidFill>
            </a:endParaRPr>
          </a:p>
          <a:p>
            <a:r>
              <a:rPr lang="ja-JP" altLang="en-US" sz="1200" dirty="0">
                <a:solidFill>
                  <a:schemeClr val="accent3"/>
                </a:solidFill>
              </a:rPr>
              <a:t>・</a:t>
            </a:r>
            <a:r>
              <a:rPr lang="ja-JP" altLang="en-US" sz="1200" b="1" dirty="0">
                <a:solidFill>
                  <a:schemeClr val="accent3"/>
                </a:solidFill>
              </a:rPr>
              <a:t>購入枠数分、同日中にお申し込みください。</a:t>
            </a:r>
            <a:endParaRPr lang="en-US" altLang="ja-JP" sz="1200" b="1" dirty="0">
              <a:solidFill>
                <a:schemeClr val="accent3"/>
              </a:solidFill>
            </a:endParaRPr>
          </a:p>
          <a:p>
            <a:r>
              <a:rPr lang="ja-JP" altLang="en-US" sz="1200" dirty="0">
                <a:solidFill>
                  <a:schemeClr val="accent3"/>
                </a:solidFill>
              </a:rPr>
              <a:t>　必要枠数の申込が確認できない場合、差戻となる場合があります。</a:t>
            </a:r>
          </a:p>
          <a:p>
            <a:r>
              <a:rPr lang="ja-JP" altLang="en-US" sz="1200" dirty="0">
                <a:solidFill>
                  <a:schemeClr val="accent3"/>
                </a:solidFill>
              </a:rPr>
              <a:t>　</a:t>
            </a:r>
            <a:r>
              <a:rPr lang="en-US" altLang="ja-JP" sz="1200" dirty="0">
                <a:solidFill>
                  <a:schemeClr val="accent3"/>
                </a:solidFill>
              </a:rPr>
              <a:t>※</a:t>
            </a:r>
            <a:r>
              <a:rPr lang="ja-JP" altLang="en-US" sz="1200" dirty="0">
                <a:solidFill>
                  <a:schemeClr val="accent3"/>
                </a:solidFill>
              </a:rPr>
              <a:t>バルク割引は同日に予約していただいた際に適用となります。</a:t>
            </a:r>
            <a:endParaRPr lang="en-US" altLang="ja-JP" sz="1200" dirty="0">
              <a:solidFill>
                <a:schemeClr val="accent3"/>
              </a:solidFill>
            </a:endParaRPr>
          </a:p>
          <a:p>
            <a:r>
              <a:rPr lang="ja-JP" altLang="en-US" sz="1200" dirty="0">
                <a:solidFill>
                  <a:schemeClr val="accent3"/>
                </a:solidFill>
              </a:rPr>
              <a:t>　　後からの金額適用はできかねますので、ご注意ください。</a:t>
            </a:r>
            <a:endParaRPr lang="en-US" altLang="ja-JP" sz="1200" dirty="0">
              <a:solidFill>
                <a:schemeClr val="accent3"/>
              </a:solidFill>
            </a:endParaRPr>
          </a:p>
        </p:txBody>
      </p:sp>
      <p:sp>
        <p:nvSpPr>
          <p:cNvPr id="45" name="テキスト ボックス 44">
            <a:extLst>
              <a:ext uri="{FF2B5EF4-FFF2-40B4-BE49-F238E27FC236}">
                <a16:creationId xmlns:a16="http://schemas.microsoft.com/office/drawing/2014/main" id="{11F7E121-52BF-586F-9735-AD0056780FDC}"/>
              </a:ext>
            </a:extLst>
          </p:cNvPr>
          <p:cNvSpPr txBox="1"/>
          <p:nvPr/>
        </p:nvSpPr>
        <p:spPr>
          <a:xfrm>
            <a:off x="421060" y="5822474"/>
            <a:ext cx="7529680" cy="1061829"/>
          </a:xfrm>
          <a:prstGeom prst="rect">
            <a:avLst/>
          </a:prstGeom>
          <a:noFill/>
        </p:spPr>
        <p:txBody>
          <a:bodyPr wrap="square">
            <a:spAutoFit/>
          </a:bodyPr>
          <a:lstStyle/>
          <a:p>
            <a:r>
              <a:rPr lang="en-US" altLang="ja-JP" sz="1050" dirty="0">
                <a:solidFill>
                  <a:schemeClr val="accent3"/>
                </a:solidFill>
              </a:rPr>
              <a:t>※1</a:t>
            </a:r>
            <a:r>
              <a:rPr lang="ja-JP" altLang="en-US" sz="1050" dirty="0">
                <a:solidFill>
                  <a:schemeClr val="accent3"/>
                </a:solidFill>
              </a:rPr>
              <a:t>セット内で異なる対戦チームの購入はできません。</a:t>
            </a:r>
            <a:endParaRPr lang="en-US" altLang="ja-JP" sz="1050" dirty="0">
              <a:solidFill>
                <a:schemeClr val="accent3"/>
              </a:solidFill>
            </a:endParaRPr>
          </a:p>
          <a:p>
            <a:r>
              <a:rPr lang="en-US" altLang="ja-JP" sz="1050" dirty="0">
                <a:solidFill>
                  <a:schemeClr val="accent3"/>
                </a:solidFill>
              </a:rPr>
              <a:t>※3</a:t>
            </a:r>
            <a:r>
              <a:rPr lang="ja-JP" altLang="en-US" sz="1050" dirty="0">
                <a:solidFill>
                  <a:schemeClr val="accent3"/>
                </a:solidFill>
              </a:rPr>
              <a:t>連戦単位で同じ対戦チームの必要がありますが、</a:t>
            </a:r>
            <a:r>
              <a:rPr lang="en-US" altLang="ja-JP" sz="1050" dirty="0">
                <a:solidFill>
                  <a:schemeClr val="accent3"/>
                </a:solidFill>
              </a:rPr>
              <a:t>3</a:t>
            </a:r>
            <a:r>
              <a:rPr lang="ja-JP" altLang="en-US" sz="1050" dirty="0">
                <a:solidFill>
                  <a:schemeClr val="accent3"/>
                </a:solidFill>
              </a:rPr>
              <a:t>連戦</a:t>
            </a:r>
            <a:r>
              <a:rPr lang="en-US" altLang="ja-JP" sz="1050" dirty="0">
                <a:solidFill>
                  <a:schemeClr val="accent3"/>
                </a:solidFill>
              </a:rPr>
              <a:t>×</a:t>
            </a:r>
            <a:r>
              <a:rPr lang="ja-JP" altLang="en-US" sz="1050" dirty="0">
                <a:solidFill>
                  <a:schemeClr val="accent3"/>
                </a:solidFill>
              </a:rPr>
              <a:t>複数セット購入の場合、</a:t>
            </a:r>
            <a:endParaRPr lang="en-US" altLang="ja-JP" sz="1050" dirty="0">
              <a:solidFill>
                <a:schemeClr val="accent3"/>
              </a:solidFill>
            </a:endParaRPr>
          </a:p>
          <a:p>
            <a:r>
              <a:rPr lang="ja-JP" altLang="en-US" sz="1050" dirty="0">
                <a:solidFill>
                  <a:schemeClr val="accent3"/>
                </a:solidFill>
              </a:rPr>
              <a:t>　各お申込セットごとに対戦チームは異なっても可となります。</a:t>
            </a:r>
            <a:endParaRPr lang="en-US" altLang="ja-JP" sz="1050" dirty="0">
              <a:solidFill>
                <a:schemeClr val="accent3"/>
              </a:solidFill>
            </a:endParaRPr>
          </a:p>
          <a:p>
            <a:endParaRPr lang="en-US" altLang="ja-JP" sz="1050" dirty="0">
              <a:solidFill>
                <a:schemeClr val="accent3"/>
              </a:solidFill>
            </a:endParaRPr>
          </a:p>
          <a:p>
            <a:r>
              <a:rPr lang="ja-JP" altLang="en-US" sz="1050" b="1" dirty="0">
                <a:solidFill>
                  <a:schemeClr val="accent3"/>
                </a:solidFill>
              </a:rPr>
              <a:t>枠管理表：</a:t>
            </a:r>
            <a:r>
              <a:rPr kumimoji="1" lang="en-US" altLang="ja-JP" sz="1050" b="0" i="0" kern="1200" dirty="0">
                <a:solidFill>
                  <a:schemeClr val="tx1">
                    <a:lumMod val="65000"/>
                    <a:lumOff val="35000"/>
                  </a:schemeClr>
                </a:solidFill>
                <a:effectLst/>
                <a:latin typeface="+mn-lt"/>
                <a:ea typeface="+mn-ea"/>
                <a:cs typeface="+mn-cs"/>
                <a:hlinkClick r:id="rId4"/>
              </a:rPr>
              <a:t>https://s.yimg.jp/dl/displayads-guarantee/01/displayads-guarantee_salessheet_sportsnavi_kanbanbanner2024.zip</a:t>
            </a:r>
            <a:endParaRPr lang="en-US" altLang="ja-JP" sz="1050" b="1" dirty="0">
              <a:solidFill>
                <a:schemeClr val="accent3"/>
              </a:solidFill>
            </a:endParaRPr>
          </a:p>
          <a:p>
            <a:endParaRPr lang="en-US" altLang="ja-JP" sz="1050" b="1" dirty="0">
              <a:solidFill>
                <a:schemeClr val="accent3"/>
              </a:solidFill>
            </a:endParaRPr>
          </a:p>
        </p:txBody>
      </p:sp>
      <p:sp>
        <p:nvSpPr>
          <p:cNvPr id="46" name="テキスト ボックス 45">
            <a:extLst>
              <a:ext uri="{FF2B5EF4-FFF2-40B4-BE49-F238E27FC236}">
                <a16:creationId xmlns:a16="http://schemas.microsoft.com/office/drawing/2014/main" id="{FA5BC6F5-789D-78EE-7E89-5993F9E81A7F}"/>
              </a:ext>
            </a:extLst>
          </p:cNvPr>
          <p:cNvSpPr txBox="1"/>
          <p:nvPr/>
        </p:nvSpPr>
        <p:spPr>
          <a:xfrm>
            <a:off x="393286" y="2336699"/>
            <a:ext cx="1528279" cy="276999"/>
          </a:xfrm>
          <a:prstGeom prst="rect">
            <a:avLst/>
          </a:prstGeom>
          <a:noFill/>
        </p:spPr>
        <p:txBody>
          <a:bodyPr wrap="square" rtlCol="0">
            <a:spAutoFit/>
          </a:bodyPr>
          <a:lstStyle/>
          <a:p>
            <a:pPr algn="l"/>
            <a:r>
              <a:rPr kumimoji="1" lang="ja-JP" altLang="en-US" sz="1200" b="1" dirty="0"/>
              <a:t>▼購入例</a:t>
            </a:r>
          </a:p>
        </p:txBody>
      </p:sp>
    </p:spTree>
    <p:extLst>
      <p:ext uri="{BB962C8B-B14F-4D97-AF65-F5344CB8AC3E}">
        <p14:creationId xmlns:p14="http://schemas.microsoft.com/office/powerpoint/2010/main" val="2908043270"/>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28195</TotalTime>
  <Words>4060</Words>
  <Application>Microsoft Office PowerPoint</Application>
  <PresentationFormat>ワイド画面</PresentationFormat>
  <Paragraphs>463</Paragraphs>
  <Slides>23</Slides>
  <Notes>5</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23</vt:i4>
      </vt:variant>
    </vt:vector>
  </HeadingPairs>
  <TitlesOfParts>
    <vt:vector size="36" baseType="lpstr">
      <vt:lpstr>Hiragino Kaku Gothic Pro</vt:lpstr>
      <vt:lpstr>LINE Seed JP_OTF Regular</vt:lpstr>
      <vt:lpstr>ヒラギノ角ゴ ProN W3</vt:lpstr>
      <vt:lpstr>メイリオ</vt:lpstr>
      <vt:lpstr>メイリオ</vt:lpstr>
      <vt:lpstr>Yu Gothic</vt:lpstr>
      <vt:lpstr>Yu Gothic</vt:lpstr>
      <vt:lpstr>Arial</vt:lpstr>
      <vt:lpstr>Calibri</vt:lpstr>
      <vt:lpstr>Courier New</vt:lpstr>
      <vt:lpstr>Segoe UI</vt:lpstr>
      <vt:lpstr>Wingdings</vt:lpstr>
      <vt:lpstr>表紙</vt:lpstr>
      <vt:lpstr>ディスプレイ広告（予約型） 商品資料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555</cp:revision>
  <dcterms:created xsi:type="dcterms:W3CDTF">2020-02-26T07:28:11Z</dcterms:created>
  <dcterms:modified xsi:type="dcterms:W3CDTF">2024-02-06T05:01:28Z</dcterms:modified>
  <cp:category/>
</cp:coreProperties>
</file>