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531" r:id="rId2"/>
    <p:sldId id="534" r:id="rId3"/>
    <p:sldId id="535" r:id="rId4"/>
    <p:sldId id="604" r:id="rId5"/>
    <p:sldId id="584" r:id="rId6"/>
    <p:sldId id="586" r:id="rId7"/>
    <p:sldId id="587" r:id="rId8"/>
    <p:sldId id="606" r:id="rId9"/>
    <p:sldId id="620" r:id="rId10"/>
    <p:sldId id="610" r:id="rId11"/>
    <p:sldId id="609" r:id="rId12"/>
    <p:sldId id="608" r:id="rId13"/>
    <p:sldId id="611" r:id="rId14"/>
    <p:sldId id="605" r:id="rId15"/>
    <p:sldId id="593" r:id="rId16"/>
    <p:sldId id="619" r:id="rId17"/>
    <p:sldId id="614" r:id="rId18"/>
    <p:sldId id="615" r:id="rId19"/>
    <p:sldId id="582" r:id="rId20"/>
    <p:sldId id="594" r:id="rId21"/>
    <p:sldId id="595" r:id="rId22"/>
    <p:sldId id="596" r:id="rId23"/>
    <p:sldId id="536"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9E9"/>
    <a:srgbClr val="F5F5F5"/>
    <a:srgbClr val="ECECEC"/>
    <a:srgbClr val="DC5976"/>
    <a:srgbClr val="999999"/>
    <a:srgbClr val="FBFBFB"/>
    <a:srgbClr val="FFFFFF"/>
    <a:srgbClr val="FCEDED"/>
    <a:srgbClr val="FFDBDB"/>
    <a:srgbClr val="C900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89" autoAdjust="0"/>
    <p:restoredTop sz="96048" autoAdjust="0"/>
  </p:normalViewPr>
  <p:slideViewPr>
    <p:cSldViewPr snapToGrid="0">
      <p:cViewPr varScale="1">
        <p:scale>
          <a:sx n="98" d="100"/>
          <a:sy n="98" d="100"/>
        </p:scale>
        <p:origin x="72" y="212"/>
      </p:cViewPr>
      <p:guideLst/>
    </p:cSldViewPr>
  </p:slideViewPr>
  <p:outlineViewPr>
    <p:cViewPr>
      <p:scale>
        <a:sx n="33" d="100"/>
        <a:sy n="33" d="100"/>
      </p:scale>
      <p:origin x="0" y="0"/>
    </p:cViewPr>
  </p:outlin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2023/3/13</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171201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8</a:t>
            </a:fld>
            <a:endParaRPr kumimoji="1" lang="ja-JP" altLang="en-US"/>
          </a:p>
        </p:txBody>
      </p:sp>
    </p:spTree>
    <p:extLst>
      <p:ext uri="{BB962C8B-B14F-4D97-AF65-F5344CB8AC3E}">
        <p14:creationId xmlns:p14="http://schemas.microsoft.com/office/powerpoint/2010/main" val="1994733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9</a:t>
            </a:fld>
            <a:endParaRPr kumimoji="1" lang="ja-JP" altLang="en-US"/>
          </a:p>
        </p:txBody>
      </p:sp>
    </p:spTree>
    <p:extLst>
      <p:ext uri="{BB962C8B-B14F-4D97-AF65-F5344CB8AC3E}">
        <p14:creationId xmlns:p14="http://schemas.microsoft.com/office/powerpoint/2010/main" val="14833996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13</a:t>
            </a:fld>
            <a:endParaRPr kumimoji="1" lang="ja-JP" altLang="en-US"/>
          </a:p>
        </p:txBody>
      </p:sp>
    </p:spTree>
    <p:extLst>
      <p:ext uri="{BB962C8B-B14F-4D97-AF65-F5344CB8AC3E}">
        <p14:creationId xmlns:p14="http://schemas.microsoft.com/office/powerpoint/2010/main" val="4258059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表紙_1行+1行">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673850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3_中表紙">
    <p:bg>
      <p:bgPr>
        <a:solidFill>
          <a:schemeClr val="accent6"/>
        </a:solidFill>
        <a:effectLst/>
      </p:bgPr>
    </p:bg>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708B9A5B-1E3C-9DFD-2322-0AC720490194}"/>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FA7D9F68-D74C-CD2C-7578-01F7F3D3BB29}"/>
              </a:ext>
            </a:extLst>
          </p:cNvPr>
          <p:cNvSpPr txBox="1"/>
          <p:nvPr userDrawn="1"/>
        </p:nvSpPr>
        <p:spPr>
          <a:xfrm>
            <a:off x="2648582" y="6356344"/>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2405972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A52EC963-FF80-2A0D-D631-36C3311A3CD5}"/>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6056" t="8779" b="-142"/>
          <a:stretch/>
        </p:blipFill>
        <p:spPr>
          <a:xfrm>
            <a:off x="-20531" y="-1"/>
            <a:ext cx="12212531" cy="6869549"/>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9" name="角丸四角形 8">
            <a:extLst>
              <a:ext uri="{FF2B5EF4-FFF2-40B4-BE49-F238E27FC236}">
                <a16:creationId xmlns:a16="http://schemas.microsoft.com/office/drawing/2014/main" id="{ED902A33-118E-B90B-C162-41CFFF44BCD9}"/>
              </a:ext>
            </a:extLst>
          </p:cNvPr>
          <p:cNvSpPr/>
          <p:nvPr userDrawn="1"/>
        </p:nvSpPr>
        <p:spPr>
          <a:xfrm>
            <a:off x="235107" y="226781"/>
            <a:ext cx="1833164" cy="3204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4" name="テキスト ボックス 13">
            <a:extLst>
              <a:ext uri="{FF2B5EF4-FFF2-40B4-BE49-F238E27FC236}">
                <a16:creationId xmlns:a16="http://schemas.microsoft.com/office/drawing/2014/main" id="{C932166E-22E3-431F-00A9-95A56049E7EE}"/>
              </a:ext>
            </a:extLst>
          </p:cNvPr>
          <p:cNvSpPr txBox="1"/>
          <p:nvPr userDrawn="1"/>
        </p:nvSpPr>
        <p:spPr>
          <a:xfrm>
            <a:off x="10704513" y="6384253"/>
            <a:ext cx="1185092" cy="21544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1"/>
                </a:solidFill>
                <a:latin typeface="Meiryo" panose="020B0604030504040204" pitchFamily="34" charset="-128"/>
                <a:ea typeface="Meiryo" panose="020B0604030504040204" pitchFamily="34" charset="-128"/>
              </a:rPr>
              <a:t>© Yahoo Japan</a:t>
            </a:r>
            <a:endParaRPr kumimoji="1" lang="ja-JP" altLang="en-US" sz="800" b="0" i="0" dirty="0">
              <a:solidFill>
                <a:schemeClr val="bg1"/>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26706"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1609868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2187498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03119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102714" y="77808"/>
            <a:ext cx="406572" cy="405674"/>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8241084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71056608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2" name="図プレースホルダー 11">
            <a:extLst>
              <a:ext uri="{FF2B5EF4-FFF2-40B4-BE49-F238E27FC236}">
                <a16:creationId xmlns:a16="http://schemas.microsoft.com/office/drawing/2014/main" id="{168791EA-CD2A-32F8-E9B4-91799A84D9D4}"/>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91566400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170990797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表紙_1行+1行">
    <p:bg>
      <p:bgPr>
        <a:solidFill>
          <a:srgbClr val="FFFFFF"/>
        </a:solid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79E1027-289B-91CC-0767-9029FD807EFE}"/>
              </a:ext>
            </a:extLst>
          </p:cNvPr>
          <p:cNvSpPr/>
          <p:nvPr userDrawn="1"/>
        </p:nvSpPr>
        <p:spPr>
          <a:xfrm>
            <a:off x="12192000" y="-1494263"/>
            <a:ext cx="3459960" cy="10593658"/>
          </a:xfrm>
          <a:prstGeom prst="rect">
            <a:avLst/>
          </a:prstGeom>
          <a:solidFill>
            <a:srgbClr val="ECECE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BBF0A2DA-AB5B-BF82-01BD-A9D52F54D85A}"/>
              </a:ext>
            </a:extLst>
          </p:cNvPr>
          <p:cNvSpPr/>
          <p:nvPr userDrawn="1"/>
        </p:nvSpPr>
        <p:spPr>
          <a:xfrm>
            <a:off x="-2" y="0"/>
            <a:ext cx="12476997"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9">
            <a:extLst>
              <a:ext uri="{FF2B5EF4-FFF2-40B4-BE49-F238E27FC236}">
                <a16:creationId xmlns:a16="http://schemas.microsoft.com/office/drawing/2014/main" id="{39CC8CBB-3264-44CA-76B9-B56DBA41C802}"/>
              </a:ext>
            </a:extLst>
          </p:cNvPr>
          <p:cNvSpPr/>
          <p:nvPr userDrawn="1"/>
        </p:nvSpPr>
        <p:spPr>
          <a:xfrm>
            <a:off x="695400" y="2013165"/>
            <a:ext cx="1734449"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accent3"/>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accent3"/>
                </a:solidFill>
                <a:latin typeface="Meiryo" panose="020B0604030504040204" pitchFamily="34" charset="-128"/>
                <a:ea typeface="Meiryo" panose="020B0604030504040204" pitchFamily="34" charset="-128"/>
              </a:rPr>
              <a:t>広告</a:t>
            </a:r>
            <a:endParaRPr kumimoji="1" lang="ja-JP" altLang="en-US" sz="2400" b="1" i="0" dirty="0">
              <a:solidFill>
                <a:schemeClr val="accent3"/>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336F3E53-1BBA-BAF1-C326-6A4BF18EE293}"/>
              </a:ext>
            </a:extLst>
          </p:cNvPr>
          <p:cNvSpPr/>
          <p:nvPr userDrawn="1"/>
        </p:nvSpPr>
        <p:spPr>
          <a:xfrm>
            <a:off x="10356897" y="6286301"/>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9" name="テキスト ボックス 18">
            <a:extLst>
              <a:ext uri="{FF2B5EF4-FFF2-40B4-BE49-F238E27FC236}">
                <a16:creationId xmlns:a16="http://schemas.microsoft.com/office/drawing/2014/main" id="{FF936303-A944-5A79-79A5-4F5FB2BAFB4E}"/>
              </a:ext>
            </a:extLst>
          </p:cNvPr>
          <p:cNvSpPr txBox="1"/>
          <p:nvPr userDrawn="1"/>
        </p:nvSpPr>
        <p:spPr>
          <a:xfrm>
            <a:off x="695400" y="5918536"/>
            <a:ext cx="1256754" cy="307777"/>
          </a:xfrm>
          <a:prstGeom prst="rect">
            <a:avLst/>
          </a:prstGeom>
          <a:noFill/>
        </p:spPr>
        <p:txBody>
          <a:bodyPr wrap="none" lIns="0" rIns="0" rtlCol="0">
            <a:spAutoFit/>
          </a:bodyPr>
          <a:lstStyle/>
          <a:p>
            <a:pPr algn="r"/>
            <a:r>
              <a:rPr kumimoji="1" lang="ja-JP" altLang="en-US" sz="1400" b="0" i="0" spc="0">
                <a:solidFill>
                  <a:schemeClr val="accent3"/>
                </a:solidFill>
                <a:latin typeface="Meiryo" panose="020B0604030504040204" pitchFamily="34" charset="-128"/>
                <a:ea typeface="Meiryo" panose="020B0604030504040204" pitchFamily="34" charset="-128"/>
              </a:rPr>
              <a:t>ヤフー株式会社</a:t>
            </a:r>
          </a:p>
        </p:txBody>
      </p:sp>
      <p:sp>
        <p:nvSpPr>
          <p:cNvPr id="20" name="テキスト ボックス 19">
            <a:extLst>
              <a:ext uri="{FF2B5EF4-FFF2-40B4-BE49-F238E27FC236}">
                <a16:creationId xmlns:a16="http://schemas.microsoft.com/office/drawing/2014/main" id="{5003D1DA-EF51-0979-E681-CA64B2FCCDDF}"/>
              </a:ext>
            </a:extLst>
          </p:cNvPr>
          <p:cNvSpPr txBox="1"/>
          <p:nvPr userDrawn="1"/>
        </p:nvSpPr>
        <p:spPr>
          <a:xfrm>
            <a:off x="9248077" y="6380193"/>
            <a:ext cx="957314"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accent6"/>
                </a:solidFill>
                <a:latin typeface="Meiryo" panose="020B0604030504040204" pitchFamily="34" charset="-128"/>
                <a:ea typeface="Meiryo" panose="020B0604030504040204" pitchFamily="34" charset="-128"/>
              </a:rPr>
              <a:t>© Yahoo Japan</a:t>
            </a:r>
            <a:endParaRPr kumimoji="1" lang="ja-JP" altLang="en-US" sz="800" b="0" i="0" dirty="0">
              <a:solidFill>
                <a:schemeClr val="accent6"/>
              </a:solidFill>
              <a:latin typeface="Meiryo" panose="020B0604030504040204" pitchFamily="34" charset="-128"/>
              <a:ea typeface="Meiryo" panose="020B0604030504040204" pitchFamily="34" charset="-128"/>
            </a:endParaRPr>
          </a:p>
        </p:txBody>
      </p:sp>
      <p:sp>
        <p:nvSpPr>
          <p:cNvPr id="22" name="正方形/長方形 3">
            <a:extLst>
              <a:ext uri="{FF2B5EF4-FFF2-40B4-BE49-F238E27FC236}">
                <a16:creationId xmlns:a16="http://schemas.microsoft.com/office/drawing/2014/main" id="{0B5137CB-1E87-6FCA-E3CF-9DB70DD9B8F7}"/>
              </a:ext>
            </a:extLst>
          </p:cNvPr>
          <p:cNvSpPr/>
          <p:nvPr userDrawn="1"/>
        </p:nvSpPr>
        <p:spPr>
          <a:xfrm>
            <a:off x="119335" y="4189496"/>
            <a:ext cx="6508445" cy="622173"/>
          </a:xfrm>
          <a:custGeom>
            <a:avLst/>
            <a:gdLst>
              <a:gd name="connsiteX0" fmla="*/ 0 w 5906359"/>
              <a:gd name="connsiteY0" fmla="*/ 0 h 609647"/>
              <a:gd name="connsiteX1" fmla="*/ 5906359 w 5906359"/>
              <a:gd name="connsiteY1" fmla="*/ 0 h 609647"/>
              <a:gd name="connsiteX2" fmla="*/ 5906359 w 5906359"/>
              <a:gd name="connsiteY2" fmla="*/ 609647 h 609647"/>
              <a:gd name="connsiteX3" fmla="*/ 0 w 5906359"/>
              <a:gd name="connsiteY3" fmla="*/ 609647 h 609647"/>
              <a:gd name="connsiteX4" fmla="*/ 0 w 5906359"/>
              <a:gd name="connsiteY4" fmla="*/ 0 h 609647"/>
              <a:gd name="connsiteX0" fmla="*/ 0 w 5906359"/>
              <a:gd name="connsiteY0" fmla="*/ 0 h 622173"/>
              <a:gd name="connsiteX1" fmla="*/ 5906359 w 5906359"/>
              <a:gd name="connsiteY1" fmla="*/ 0 h 622173"/>
              <a:gd name="connsiteX2" fmla="*/ 5655838 w 5906359"/>
              <a:gd name="connsiteY2" fmla="*/ 622173 h 622173"/>
              <a:gd name="connsiteX3" fmla="*/ 0 w 5906359"/>
              <a:gd name="connsiteY3" fmla="*/ 609647 h 622173"/>
              <a:gd name="connsiteX4" fmla="*/ 0 w 5906359"/>
              <a:gd name="connsiteY4" fmla="*/ 0 h 62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6359" h="622173">
                <a:moveTo>
                  <a:pt x="0" y="0"/>
                </a:moveTo>
                <a:lnTo>
                  <a:pt x="5906359" y="0"/>
                </a:lnTo>
                <a:lnTo>
                  <a:pt x="5655838" y="622173"/>
                </a:lnTo>
                <a:lnTo>
                  <a:pt x="0" y="609647"/>
                </a:lnTo>
                <a:lnTo>
                  <a:pt x="0" y="0"/>
                </a:lnTo>
                <a:close/>
              </a:path>
            </a:pathLst>
          </a:cu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0" tIns="45720" rIns="91440" bIns="45720" numCol="1" spcCol="0" rtlCol="0" fromWordArt="0" anchor="ctr" anchorCtr="0" forceAA="0" compatLnSpc="1">
            <a:prstTxWarp prst="textNoShape">
              <a:avLst/>
            </a:prstTxWarp>
            <a:noAutofit/>
          </a:bodyPr>
          <a:lstStyle/>
          <a:p>
            <a:pPr algn="l"/>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600" b="1" i="0" dirty="0">
              <a:solidFill>
                <a:schemeClr val="accent6"/>
              </a:solidFill>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478FD697-B661-50F1-F21F-29D523E9D19F}"/>
              </a:ext>
            </a:extLst>
          </p:cNvPr>
          <p:cNvSpPr txBox="1"/>
          <p:nvPr userDrawn="1"/>
        </p:nvSpPr>
        <p:spPr>
          <a:xfrm>
            <a:off x="848648" y="6180138"/>
            <a:ext cx="1292020" cy="307777"/>
          </a:xfrm>
          <a:prstGeom prst="rect">
            <a:avLst/>
          </a:prstGeom>
          <a:noFill/>
        </p:spPr>
        <p:txBody>
          <a:bodyPr wrap="none" lIns="0" rIns="0" rtlCol="0">
            <a:spAutoFit/>
          </a:bodyPr>
          <a:lstStyle/>
          <a:p>
            <a:pPr algn="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2023/1/25</a:t>
            </a: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492896"/>
            <a:ext cx="6823297" cy="1325563"/>
          </a:xfrm>
          <a:prstGeom prst="rect">
            <a:avLst/>
          </a:prstGeom>
        </p:spPr>
        <p:txBody>
          <a:bodyPr lIns="0" tIns="0" rIns="0" bIns="0" anchor="ctr"/>
          <a:lstStyle>
            <a:lvl1pPr>
              <a:lnSpc>
                <a:spcPct val="120000"/>
              </a:lnSpc>
              <a:defRPr sz="3200" b="1" i="0">
                <a:solidFill>
                  <a:schemeClr val="accent3"/>
                </a:solidFill>
                <a:latin typeface="Meiryo" panose="020B0604030504040204" pitchFamily="34" charset="-128"/>
                <a:ea typeface="Meiryo" panose="020B0604030504040204" pitchFamily="34" charset="-128"/>
              </a:defRPr>
            </a:lvl1pPr>
          </a:lstStyle>
          <a:p>
            <a:r>
              <a:rPr kumimoji="1" lang="ja-JP" altLang="en-US" dirty="0"/>
              <a:t>資料タイトルタイトル</a:t>
            </a:r>
            <a:br>
              <a:rPr kumimoji="1" lang="en-US" altLang="ja-JP" dirty="0"/>
            </a:br>
            <a:r>
              <a:rPr kumimoji="1" lang="ja-JP" altLang="en-US" dirty="0"/>
              <a:t>２行目タイトルタイトル</a:t>
            </a:r>
          </a:p>
        </p:txBody>
      </p:sp>
      <p:pic>
        <p:nvPicPr>
          <p:cNvPr id="26" name="図 25">
            <a:extLst>
              <a:ext uri="{FF2B5EF4-FFF2-40B4-BE49-F238E27FC236}">
                <a16:creationId xmlns:a16="http://schemas.microsoft.com/office/drawing/2014/main" id="{5BA43B77-2AEB-430B-CA19-5C81B27BAFD2}"/>
              </a:ext>
            </a:extLst>
          </p:cNvPr>
          <p:cNvPicPr>
            <a:picLocks noChangeAspect="1"/>
          </p:cNvPicPr>
          <p:nvPr userDrawn="1"/>
        </p:nvPicPr>
        <p:blipFill>
          <a:blip r:embed="rId2"/>
          <a:stretch>
            <a:fillRect/>
          </a:stretch>
        </p:blipFill>
        <p:spPr>
          <a:xfrm>
            <a:off x="564666" y="398265"/>
            <a:ext cx="881360" cy="461665"/>
          </a:xfrm>
          <a:prstGeom prst="rect">
            <a:avLst/>
          </a:prstGeom>
        </p:spPr>
      </p:pic>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3"/>
          <a:srcRect t="16508" r="33629"/>
          <a:stretch/>
        </p:blipFill>
        <p:spPr>
          <a:xfrm>
            <a:off x="6877796" y="12524"/>
            <a:ext cx="5599199" cy="6129459"/>
          </a:xfrm>
          <a:prstGeom prst="rect">
            <a:avLst/>
          </a:prstGeom>
        </p:spPr>
      </p:pic>
    </p:spTree>
    <p:extLst>
      <p:ext uri="{BB962C8B-B14F-4D97-AF65-F5344CB8AC3E}">
        <p14:creationId xmlns:p14="http://schemas.microsoft.com/office/powerpoint/2010/main" val="3508878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0" name="図 9">
            <a:extLst>
              <a:ext uri="{FF2B5EF4-FFF2-40B4-BE49-F238E27FC236}">
                <a16:creationId xmlns:a16="http://schemas.microsoft.com/office/drawing/2014/main" id="{281B0A86-00CC-18D2-77EB-E37EC09EC041}"/>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sp>
        <p:nvSpPr>
          <p:cNvPr id="4" name="円/楕円 3">
            <a:extLst>
              <a:ext uri="{FF2B5EF4-FFF2-40B4-BE49-F238E27FC236}">
                <a16:creationId xmlns:a16="http://schemas.microsoft.com/office/drawing/2014/main" id="{42EF9771-0B3F-D122-BCC4-A95D616315EB}"/>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 name="円/楕円 4">
            <a:extLst>
              <a:ext uri="{FF2B5EF4-FFF2-40B4-BE49-F238E27FC236}">
                <a16:creationId xmlns:a16="http://schemas.microsoft.com/office/drawing/2014/main" id="{5929FC25-0721-0A22-5D08-B5549D73ABED}"/>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円/楕円 15">
            <a:extLst>
              <a:ext uri="{FF2B5EF4-FFF2-40B4-BE49-F238E27FC236}">
                <a16:creationId xmlns:a16="http://schemas.microsoft.com/office/drawing/2014/main" id="{386E1920-80E7-A188-2636-503791AEDEB3}"/>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7" name="円/楕円 16">
            <a:extLst>
              <a:ext uri="{FF2B5EF4-FFF2-40B4-BE49-F238E27FC236}">
                <a16:creationId xmlns:a16="http://schemas.microsoft.com/office/drawing/2014/main" id="{3896694B-52BB-DC49-C693-5F0A478F1E99}"/>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8" name="直線コネクタ 17">
            <a:extLst>
              <a:ext uri="{FF2B5EF4-FFF2-40B4-BE49-F238E27FC236}">
                <a16:creationId xmlns:a16="http://schemas.microsoft.com/office/drawing/2014/main" id="{7E2CB0FB-A46E-7557-F35B-0EE7BFE1E46F}"/>
              </a:ext>
            </a:extLst>
          </p:cNvPr>
          <p:cNvCxnSpPr>
            <a:cxnSpLocks/>
            <a:stCxn id="4"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9" name="円/楕円 18">
            <a:extLst>
              <a:ext uri="{FF2B5EF4-FFF2-40B4-BE49-F238E27FC236}">
                <a16:creationId xmlns:a16="http://schemas.microsoft.com/office/drawing/2014/main" id="{6EF0EDD9-B743-91E2-8469-34A5DCD14778}"/>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DE7D31FE-9DF2-F660-0387-5838592F496C}"/>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1" name="テキスト プレースホルダー 4">
            <a:extLst>
              <a:ext uri="{FF2B5EF4-FFF2-40B4-BE49-F238E27FC236}">
                <a16:creationId xmlns:a16="http://schemas.microsoft.com/office/drawing/2014/main" id="{3D78D44F-50AA-1D4F-AC72-276CC6FD41CA}"/>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2" name="テキスト プレースホルダー 4">
            <a:extLst>
              <a:ext uri="{FF2B5EF4-FFF2-40B4-BE49-F238E27FC236}">
                <a16:creationId xmlns:a16="http://schemas.microsoft.com/office/drawing/2014/main" id="{2B21BF40-CAA2-C790-5648-93211449BB47}"/>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5" name="テキスト プレースホルダー 4">
            <a:extLst>
              <a:ext uri="{FF2B5EF4-FFF2-40B4-BE49-F238E27FC236}">
                <a16:creationId xmlns:a16="http://schemas.microsoft.com/office/drawing/2014/main" id="{708D79AB-A152-1CCA-188C-358AFD105381}"/>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6" name="テキスト プレースホルダー 4">
            <a:extLst>
              <a:ext uri="{FF2B5EF4-FFF2-40B4-BE49-F238E27FC236}">
                <a16:creationId xmlns:a16="http://schemas.microsoft.com/office/drawing/2014/main" id="{9F435B95-B6B1-C3B8-A412-BC5661AE9936}"/>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7" name="円/楕円 26">
            <a:extLst>
              <a:ext uri="{FF2B5EF4-FFF2-40B4-BE49-F238E27FC236}">
                <a16:creationId xmlns:a16="http://schemas.microsoft.com/office/drawing/2014/main" id="{03DF94BB-B1D7-D112-E2B7-5F4C263BE1A3}"/>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8" name="テキスト プレースホルダー 4">
            <a:extLst>
              <a:ext uri="{FF2B5EF4-FFF2-40B4-BE49-F238E27FC236}">
                <a16:creationId xmlns:a16="http://schemas.microsoft.com/office/drawing/2014/main" id="{9DFAC5D3-0343-CECD-0F31-07C3CEE9288C}"/>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29" name="直線コネクタ 28">
            <a:extLst>
              <a:ext uri="{FF2B5EF4-FFF2-40B4-BE49-F238E27FC236}">
                <a16:creationId xmlns:a16="http://schemas.microsoft.com/office/drawing/2014/main" id="{DA0670E7-06BD-A8BC-12F1-C0D2DF5C690B}"/>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1A1CF0B1-02F9-369C-AB61-2265241B3432}"/>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0C41E593-87F0-E271-A127-C3DB78325FF7}"/>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A5B2AD03-2A51-C323-F776-717D4C15256D}"/>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81426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8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正方形/長方形 7">
            <a:extLst>
              <a:ext uri="{FF2B5EF4-FFF2-40B4-BE49-F238E27FC236}">
                <a16:creationId xmlns:a16="http://schemas.microsoft.com/office/drawing/2014/main" id="{D5BC5826-35DE-FF24-949E-775D30789A3D}"/>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22" name="図 21">
            <a:extLst>
              <a:ext uri="{FF2B5EF4-FFF2-40B4-BE49-F238E27FC236}">
                <a16:creationId xmlns:a16="http://schemas.microsoft.com/office/drawing/2014/main" id="{D767C440-5F18-31AD-B0EB-B4DDEEBF9D83}"/>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cxnSp>
        <p:nvCxnSpPr>
          <p:cNvPr id="4" name="直線コネクタ 3">
            <a:extLst>
              <a:ext uri="{FF2B5EF4-FFF2-40B4-BE49-F238E27FC236}">
                <a16:creationId xmlns:a16="http://schemas.microsoft.com/office/drawing/2014/main" id="{AD25D10A-C71A-6286-063C-1B68277E8F06}"/>
              </a:ext>
            </a:extLst>
          </p:cNvPr>
          <p:cNvCxnSpPr>
            <a:cxnSpLocks/>
          </p:cNvCxnSpPr>
          <p:nvPr userDrawn="1"/>
        </p:nvCxnSpPr>
        <p:spPr>
          <a:xfrm>
            <a:off x="1354071" y="2460343"/>
            <a:ext cx="3600400" cy="0"/>
          </a:xfrm>
          <a:prstGeom prst="line">
            <a:avLst/>
          </a:prstGeom>
          <a:ln w="28575"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BB9671F4-5EE2-FD37-12D3-7BD0E409243E}"/>
              </a:ext>
            </a:extLst>
          </p:cNvPr>
          <p:cNvSpPr txBox="1"/>
          <p:nvPr userDrawn="1"/>
        </p:nvSpPr>
        <p:spPr>
          <a:xfrm>
            <a:off x="2791993" y="6279599"/>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16" name="図プレースホルダー 4">
            <a:extLst>
              <a:ext uri="{FF2B5EF4-FFF2-40B4-BE49-F238E27FC236}">
                <a16:creationId xmlns:a16="http://schemas.microsoft.com/office/drawing/2014/main" id="{D0F1065E-9EE2-595B-5967-C37FE139540D}"/>
              </a:ext>
            </a:extLst>
          </p:cNvPr>
          <p:cNvSpPr>
            <a:spLocks noGrp="1"/>
          </p:cNvSpPr>
          <p:nvPr>
            <p:ph type="pic" sz="quarter" idx="15"/>
          </p:nvPr>
        </p:nvSpPr>
        <p:spPr>
          <a:xfrm>
            <a:off x="2347737" y="2696758"/>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17" name="テキスト プレースホルダー 19">
            <a:extLst>
              <a:ext uri="{FF2B5EF4-FFF2-40B4-BE49-F238E27FC236}">
                <a16:creationId xmlns:a16="http://schemas.microsoft.com/office/drawing/2014/main" id="{BCD9A160-0491-4A8D-42E5-3734E2B7C760}"/>
              </a:ext>
            </a:extLst>
          </p:cNvPr>
          <p:cNvSpPr>
            <a:spLocks noGrp="1"/>
          </p:cNvSpPr>
          <p:nvPr>
            <p:ph type="body" sz="quarter" idx="18" hasCustomPrompt="1"/>
          </p:nvPr>
        </p:nvSpPr>
        <p:spPr>
          <a:xfrm>
            <a:off x="2565867" y="970974"/>
            <a:ext cx="1150023" cy="1057321"/>
          </a:xfrm>
          <a:prstGeom prst="rect">
            <a:avLst/>
          </a:prstGeom>
        </p:spPr>
        <p:txBody>
          <a:bodyPr/>
          <a:lstStyle>
            <a:lvl1pPr>
              <a:defRPr sz="6600" b="1" i="1">
                <a:solidFill>
                  <a:srgbClr val="C00000"/>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8" name="テキスト プレースホルダー 23">
            <a:extLst>
              <a:ext uri="{FF2B5EF4-FFF2-40B4-BE49-F238E27FC236}">
                <a16:creationId xmlns:a16="http://schemas.microsoft.com/office/drawing/2014/main" id="{744513E7-AD53-6DF1-2A47-F365F7D12551}"/>
              </a:ext>
            </a:extLst>
          </p:cNvPr>
          <p:cNvSpPr>
            <a:spLocks noGrp="1"/>
          </p:cNvSpPr>
          <p:nvPr>
            <p:ph type="body" sz="quarter" idx="19" hasCustomPrompt="1"/>
          </p:nvPr>
        </p:nvSpPr>
        <p:spPr>
          <a:xfrm>
            <a:off x="1354356" y="4332551"/>
            <a:ext cx="3600115" cy="1412875"/>
          </a:xfrm>
          <a:prstGeom prst="rect">
            <a:avLst/>
          </a:prstGeom>
        </p:spPr>
        <p:txBody>
          <a:bodyPr/>
          <a:lstStyle>
            <a:lvl1pPr algn="ctr">
              <a:defRPr b="1" spc="300">
                <a:solidFill>
                  <a:srgbClr val="C00000"/>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3744673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6_表紙_1行+1行（商品名入り）">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F5BA8DCE-41A3-2BAA-D724-62FD7C39BABD}"/>
              </a:ext>
            </a:extLst>
          </p:cNvPr>
          <p:cNvSpPr/>
          <p:nvPr userDrawn="1"/>
        </p:nvSpPr>
        <p:spPr>
          <a:xfrm>
            <a:off x="0" y="0"/>
            <a:ext cx="12198897" cy="6858000"/>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pic>
        <p:nvPicPr>
          <p:cNvPr id="7" name="図 6">
            <a:extLst>
              <a:ext uri="{FF2B5EF4-FFF2-40B4-BE49-F238E27FC236}">
                <a16:creationId xmlns:a16="http://schemas.microsoft.com/office/drawing/2014/main" id="{43D03E48-901F-5E56-36B9-98F78FF03671}"/>
              </a:ext>
            </a:extLst>
          </p:cNvPr>
          <p:cNvPicPr>
            <a:picLocks noChangeAspect="1"/>
          </p:cNvPicPr>
          <p:nvPr userDrawn="1"/>
        </p:nvPicPr>
        <p:blipFill>
          <a:blip r:embed="rId3"/>
          <a:stretch>
            <a:fillRect/>
          </a:stretch>
        </p:blipFill>
        <p:spPr>
          <a:xfrm>
            <a:off x="903743" y="4249656"/>
            <a:ext cx="3528392" cy="675650"/>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06657" y="5638181"/>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269037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53959589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0_基本マージン">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206702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65364AB7-38D5-F908-15FD-6E1DD0C670D1}"/>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147932" y="5710013"/>
            <a:ext cx="1160574"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2023/2/20</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386923"/>
            <a:ext cx="4329626" cy="627773"/>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スポーツナビ　プロ野球　一球速報　看板バナー</a:t>
            </a:r>
            <a:endPar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10</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Tree>
    <p:extLst>
      <p:ext uri="{BB962C8B-B14F-4D97-AF65-F5344CB8AC3E}">
        <p14:creationId xmlns:p14="http://schemas.microsoft.com/office/powerpoint/2010/main" val="1190462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2_目次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578150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F48C1B28-8B85-767A-DF53-0B978A3417A8}"/>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60" r:id="rId2"/>
    <p:sldLayoutId id="2147483846" r:id="rId3"/>
    <p:sldLayoutId id="2147483847" r:id="rId4"/>
    <p:sldLayoutId id="2147483845" r:id="rId5"/>
    <p:sldLayoutId id="2147483799"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491&amp;o=default" TargetMode="External"/><Relationship Id="rId2" Type="http://schemas.openxmlformats.org/officeDocument/2006/relationships/image" Target="../media/image13.png"/><Relationship Id="rId1" Type="http://schemas.openxmlformats.org/officeDocument/2006/relationships/slideLayout" Target="../slideLayouts/slideLayout14.xml"/><Relationship Id="rId4" Type="http://schemas.openxmlformats.org/officeDocument/2006/relationships/hyperlink" Target="https://ads-help.yahoo.co.jp/yahooads/middlecategory?lan=ja&amp;cid=1729&amp;o=default"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hyperlink" Target="https://form-business.yahoo.co.jp/claris/enqueteForm?inquiry_type=ad_review" TargetMode="External"/><Relationship Id="rId5" Type="http://schemas.openxmlformats.org/officeDocument/2006/relationships/hyperlink" Target="https://ads-help.yahoo.co.jp/yahooads/rf/articledetail?lan=ja&amp;aid=72948#c01" TargetMode="External"/><Relationship Id="rId4" Type="http://schemas.openxmlformats.org/officeDocument/2006/relationships/hyperlink" Target="https://portal.yadui.business.yahoo.co.jp/agencyportal/888301/index.html"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13.png"/><Relationship Id="rId1" Type="http://schemas.openxmlformats.org/officeDocument/2006/relationships/slideLayout" Target="../slideLayouts/slideLayout14.xml"/><Relationship Id="rId5" Type="http://schemas.openxmlformats.org/officeDocument/2006/relationships/image" Target="../media/image16.sv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hyperlink" Target="https://form-business.yahoo.co.jp/claris/enqueteForm?inquiry_type=ad_review" TargetMode="External"/><Relationship Id="rId2" Type="http://schemas.openxmlformats.org/officeDocument/2006/relationships/image" Target="../media/image13.png"/><Relationship Id="rId1" Type="http://schemas.openxmlformats.org/officeDocument/2006/relationships/slideLayout" Target="../slideLayouts/slideLayout14.xml"/><Relationship Id="rId5" Type="http://schemas.openxmlformats.org/officeDocument/2006/relationships/image" Target="../media/image17.png"/><Relationship Id="rId4" Type="http://schemas.openxmlformats.org/officeDocument/2006/relationships/hyperlink" Target="mailto:sponavi-baseballscore-desk@ml.yahoo-corp.jp"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mailto:sponavi-baseballscore-desk@ml.yahoo-corp.jp" TargetMode="External"/><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hyperlink" Target="https://s.yimg.jp/dl/displayads-guarantee/displayads-guarantee_salessheet_Specialfeature_2023H1.zip" TargetMode="External"/><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hyperlink" Target="https://s.yimg.jp/dl/displayads-guarantee/01/displayads-guarantee_salessheet_sportsnavi_kanbanbanner.zip" TargetMode="External"/><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hyperlink" Target="mailto:sponavi-baseballscore-desk@ml.yahoo-corp.jp"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hyperlink" Target="https://s.yimg.jp/dl/displayads-guarantee/01/displayads-guarantee_salessheet_sportsnavi_kanbanbanner.zi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0E5B9B-FE46-299B-2B37-ACF2A327E13E}"/>
              </a:ext>
            </a:extLst>
          </p:cNvPr>
          <p:cNvSpPr>
            <a:spLocks noGrp="1"/>
          </p:cNvSpPr>
          <p:nvPr>
            <p:ph type="title"/>
          </p:nvPr>
        </p:nvSpPr>
        <p:spPr>
          <a:prstGeom prst="rect">
            <a:avLst/>
          </a:prstGeom>
        </p:spPr>
        <p:txBody>
          <a:bodyPr/>
          <a:lstStyle/>
          <a:p>
            <a:r>
              <a:rPr kumimoji="1" lang="ja-JP" altLang="en-US" sz="2800" dirty="0"/>
              <a:t>ディスプレイ広告（予約型）</a:t>
            </a:r>
            <a:br>
              <a:rPr kumimoji="1" lang="en-US" altLang="ja-JP" sz="2800" dirty="0"/>
            </a:br>
            <a:r>
              <a:rPr lang="ja-JP" altLang="en-US" sz="2800" dirty="0"/>
              <a:t>商品資料</a:t>
            </a:r>
            <a:endParaRPr kumimoji="1" lang="ja-JP" altLang="en-US" sz="2800" dirty="0"/>
          </a:p>
        </p:txBody>
      </p:sp>
    </p:spTree>
    <p:extLst>
      <p:ext uri="{BB962C8B-B14F-4D97-AF65-F5344CB8AC3E}">
        <p14:creationId xmlns:p14="http://schemas.microsoft.com/office/powerpoint/2010/main" val="635715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入稿規定</a:t>
            </a:r>
            <a:endParaRPr kumimoji="1" lang="ja-JP" altLang="en-US" dirty="0"/>
          </a:p>
        </p:txBody>
      </p:sp>
      <p:graphicFrame>
        <p:nvGraphicFramePr>
          <p:cNvPr id="7" name="表 6">
            <a:extLst>
              <a:ext uri="{FF2B5EF4-FFF2-40B4-BE49-F238E27FC236}">
                <a16:creationId xmlns:a16="http://schemas.microsoft.com/office/drawing/2014/main" id="{BB7E1EE6-37B7-3759-60EE-17DE967BABD0}"/>
              </a:ext>
            </a:extLst>
          </p:cNvPr>
          <p:cNvGraphicFramePr>
            <a:graphicFrameLocks noGrp="1"/>
          </p:cNvGraphicFramePr>
          <p:nvPr>
            <p:extLst>
              <p:ext uri="{D42A27DB-BD31-4B8C-83A1-F6EECF244321}">
                <p14:modId xmlns:p14="http://schemas.microsoft.com/office/powerpoint/2010/main" val="1771537271"/>
              </p:ext>
            </p:extLst>
          </p:nvPr>
        </p:nvGraphicFramePr>
        <p:xfrm>
          <a:off x="560512" y="1124744"/>
          <a:ext cx="11368135" cy="3037746"/>
        </p:xfrm>
        <a:graphic>
          <a:graphicData uri="http://schemas.openxmlformats.org/drawingml/2006/table">
            <a:tbl>
              <a:tblPr firstRow="1" firstCol="1"/>
              <a:tblGrid>
                <a:gridCol w="1350825">
                  <a:extLst>
                    <a:ext uri="{9D8B030D-6E8A-4147-A177-3AD203B41FA5}">
                      <a16:colId xmlns:a16="http://schemas.microsoft.com/office/drawing/2014/main" val="3739077941"/>
                    </a:ext>
                  </a:extLst>
                </a:gridCol>
                <a:gridCol w="2240447">
                  <a:extLst>
                    <a:ext uri="{9D8B030D-6E8A-4147-A177-3AD203B41FA5}">
                      <a16:colId xmlns:a16="http://schemas.microsoft.com/office/drawing/2014/main" val="1683803773"/>
                    </a:ext>
                  </a:extLst>
                </a:gridCol>
                <a:gridCol w="1152128">
                  <a:extLst>
                    <a:ext uri="{9D8B030D-6E8A-4147-A177-3AD203B41FA5}">
                      <a16:colId xmlns:a16="http://schemas.microsoft.com/office/drawing/2014/main" val="3346816844"/>
                    </a:ext>
                  </a:extLst>
                </a:gridCol>
                <a:gridCol w="2423249">
                  <a:extLst>
                    <a:ext uri="{9D8B030D-6E8A-4147-A177-3AD203B41FA5}">
                      <a16:colId xmlns:a16="http://schemas.microsoft.com/office/drawing/2014/main" val="740987785"/>
                    </a:ext>
                  </a:extLst>
                </a:gridCol>
                <a:gridCol w="1163487">
                  <a:extLst>
                    <a:ext uri="{9D8B030D-6E8A-4147-A177-3AD203B41FA5}">
                      <a16:colId xmlns:a16="http://schemas.microsoft.com/office/drawing/2014/main" val="1672751615"/>
                    </a:ext>
                  </a:extLst>
                </a:gridCol>
                <a:gridCol w="1034212">
                  <a:extLst>
                    <a:ext uri="{9D8B030D-6E8A-4147-A177-3AD203B41FA5}">
                      <a16:colId xmlns:a16="http://schemas.microsoft.com/office/drawing/2014/main" val="158458900"/>
                    </a:ext>
                  </a:extLst>
                </a:gridCol>
                <a:gridCol w="969574">
                  <a:extLst>
                    <a:ext uri="{9D8B030D-6E8A-4147-A177-3AD203B41FA5}">
                      <a16:colId xmlns:a16="http://schemas.microsoft.com/office/drawing/2014/main" val="99466123"/>
                    </a:ext>
                  </a:extLst>
                </a:gridCol>
                <a:gridCol w="1034213">
                  <a:extLst>
                    <a:ext uri="{9D8B030D-6E8A-4147-A177-3AD203B41FA5}">
                      <a16:colId xmlns:a16="http://schemas.microsoft.com/office/drawing/2014/main" val="2096632139"/>
                    </a:ext>
                  </a:extLst>
                </a:gridCol>
              </a:tblGrid>
              <a:tr h="62161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100" dirty="0"/>
                        <a:t>アスペクト比</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lang="ja-JP" altLang="en-US" sz="1100" dirty="0"/>
                        <a:t>入稿ピクセルサイズ </a:t>
                      </a:r>
                      <a:endParaRPr lang="en-US" altLang="ja-JP" sz="1100" dirty="0"/>
                    </a:p>
                    <a:p>
                      <a:pPr algn="ctr"/>
                      <a:r>
                        <a:rPr lang="ja-JP" altLang="en-US" sz="1100" dirty="0"/>
                        <a:t>（横</a:t>
                      </a:r>
                      <a:r>
                        <a:rPr lang="en-US" altLang="ja-JP" sz="1100" dirty="0"/>
                        <a:t>×</a:t>
                      </a:r>
                      <a:r>
                        <a:rPr lang="ja-JP" altLang="en-US" sz="1100" dirty="0"/>
                        <a:t>縦）</a:t>
                      </a:r>
                      <a:endParaRPr kumimoji="1" lang="ja-JP" altLang="en-US" sz="1100" dirty="0"/>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100" dirty="0"/>
                        <a:t>ファイル</a:t>
                      </a:r>
                      <a:endParaRPr kumimoji="1" lang="en-US" altLang="ja-JP" sz="1100" dirty="0"/>
                    </a:p>
                    <a:p>
                      <a:pPr algn="ctr"/>
                      <a:r>
                        <a:rPr kumimoji="1" lang="ja-JP" altLang="en-US" sz="1100" dirty="0"/>
                        <a:t>サイズ</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100" dirty="0"/>
                        <a:t>ファイル形式</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100" dirty="0"/>
                        <a:t>アニメーション</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en-US" altLang="ja-JP" sz="1100" dirty="0"/>
                        <a:t>ALT</a:t>
                      </a:r>
                      <a:r>
                        <a:rPr kumimoji="1" lang="ja-JP" altLang="en-US" sz="1100" dirty="0"/>
                        <a:t>テキスト</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100" dirty="0"/>
                        <a:t>原稿本数</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100" dirty="0"/>
                        <a:t>リンク先</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99999"/>
                    </a:solidFill>
                  </a:tcPr>
                </a:tc>
                <a:extLst>
                  <a:ext uri="{0D108BD9-81ED-4DB2-BD59-A6C34878D82A}">
                    <a16:rowId xmlns:a16="http://schemas.microsoft.com/office/drawing/2014/main" val="4257462878"/>
                  </a:ext>
                </a:extLst>
              </a:tr>
              <a:tr h="1250597">
                <a:tc rowSpan="2">
                  <a:txBody>
                    <a:bodyPr/>
                    <a:lstStyle>
                      <a:lvl1pPr marL="0" algn="l" defTabSz="914423" rtl="0" eaLnBrk="1" latinLnBrk="0" hangingPunct="1">
                        <a:defRPr kumimoji="1" sz="1800" b="1" kern="1200">
                          <a:solidFill>
                            <a:schemeClr val="dk1"/>
                          </a:solidFill>
                          <a:latin typeface="メイリオ"/>
                          <a:ea typeface="メイリオ"/>
                        </a:defRPr>
                      </a:lvl1pPr>
                      <a:lvl2pPr marL="457212" algn="l" defTabSz="914423" rtl="0" eaLnBrk="1" latinLnBrk="0" hangingPunct="1">
                        <a:defRPr kumimoji="1" sz="1800" b="1" kern="1200">
                          <a:solidFill>
                            <a:schemeClr val="dk1"/>
                          </a:solidFill>
                          <a:latin typeface="メイリオ"/>
                          <a:ea typeface="メイリオ"/>
                        </a:defRPr>
                      </a:lvl2pPr>
                      <a:lvl3pPr marL="914423" algn="l" defTabSz="914423" rtl="0" eaLnBrk="1" latinLnBrk="0" hangingPunct="1">
                        <a:defRPr kumimoji="1" sz="1800" b="1" kern="1200">
                          <a:solidFill>
                            <a:schemeClr val="dk1"/>
                          </a:solidFill>
                          <a:latin typeface="メイリオ"/>
                          <a:ea typeface="メイリオ"/>
                        </a:defRPr>
                      </a:lvl3pPr>
                      <a:lvl4pPr marL="1371634" algn="l" defTabSz="914423" rtl="0" eaLnBrk="1" latinLnBrk="0" hangingPunct="1">
                        <a:defRPr kumimoji="1" sz="1800" b="1" kern="1200">
                          <a:solidFill>
                            <a:schemeClr val="dk1"/>
                          </a:solidFill>
                          <a:latin typeface="メイリオ"/>
                          <a:ea typeface="メイリオ"/>
                        </a:defRPr>
                      </a:lvl4pPr>
                      <a:lvl5pPr marL="1828846" algn="l" defTabSz="914423" rtl="0" eaLnBrk="1" latinLnBrk="0" hangingPunct="1">
                        <a:defRPr kumimoji="1" sz="1800" b="1" kern="1200">
                          <a:solidFill>
                            <a:schemeClr val="dk1"/>
                          </a:solidFill>
                          <a:latin typeface="メイリオ"/>
                          <a:ea typeface="メイリオ"/>
                        </a:defRPr>
                      </a:lvl5pPr>
                      <a:lvl6pPr marL="2286057" algn="l" defTabSz="914423" rtl="0" eaLnBrk="1" latinLnBrk="0" hangingPunct="1">
                        <a:defRPr kumimoji="1" sz="1800" b="1" kern="1200">
                          <a:solidFill>
                            <a:schemeClr val="dk1"/>
                          </a:solidFill>
                          <a:latin typeface="メイリオ"/>
                          <a:ea typeface="メイリオ"/>
                        </a:defRPr>
                      </a:lvl6pPr>
                      <a:lvl7pPr marL="2743269" algn="l" defTabSz="914423" rtl="0" eaLnBrk="1" latinLnBrk="0" hangingPunct="1">
                        <a:defRPr kumimoji="1" sz="1800" b="1" kern="1200">
                          <a:solidFill>
                            <a:schemeClr val="dk1"/>
                          </a:solidFill>
                          <a:latin typeface="メイリオ"/>
                          <a:ea typeface="メイリオ"/>
                        </a:defRPr>
                      </a:lvl7pPr>
                      <a:lvl8pPr marL="3200480" algn="l" defTabSz="914423" rtl="0" eaLnBrk="1" latinLnBrk="0" hangingPunct="1">
                        <a:defRPr kumimoji="1" sz="1800" b="1" kern="1200">
                          <a:solidFill>
                            <a:schemeClr val="dk1"/>
                          </a:solidFill>
                          <a:latin typeface="メイリオ"/>
                          <a:ea typeface="メイリオ"/>
                        </a:defRPr>
                      </a:lvl8pPr>
                      <a:lvl9pPr marL="3657691" algn="l" defTabSz="914423" rtl="0" eaLnBrk="1" latinLnBrk="0" hangingPunct="1">
                        <a:defRPr kumimoji="1" sz="1800" b="1"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i="0" kern="1200" dirty="0">
                          <a:solidFill>
                            <a:schemeClr val="dk1"/>
                          </a:solidFill>
                          <a:effectLst/>
                          <a:latin typeface="+mn-lt"/>
                          <a:ea typeface="+mn-ea"/>
                          <a:cs typeface="+mn-cs"/>
                        </a:rPr>
                        <a:t>39:5</a:t>
                      </a:r>
                      <a:endParaRPr lang="en-US" altLang="ja-JP" sz="700" b="0" i="0" dirty="0">
                        <a:solidFill>
                          <a:schemeClr val="tx1">
                            <a:lumMod val="65000"/>
                            <a:lumOff val="35000"/>
                          </a:schemeClr>
                        </a:solidFill>
                        <a:effectLst/>
                        <a:latin typeface="Arial" panose="020B0604020202020204" pitchFamily="34" charset="0"/>
                      </a:endParaRP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dk1"/>
                          </a:solidFill>
                        </a:rPr>
                        <a:t>推奨ピクセルサイズ（横</a:t>
                      </a:r>
                      <a:r>
                        <a:rPr kumimoji="1" lang="en-US" altLang="ja-JP" sz="1100" b="0" kern="1200" dirty="0">
                          <a:solidFill>
                            <a:schemeClr val="dk1"/>
                          </a:solidFill>
                        </a:rPr>
                        <a:t>×</a:t>
                      </a:r>
                      <a:r>
                        <a:rPr kumimoji="1" lang="ja-JP" altLang="en-US" sz="1100" b="0" kern="1200" dirty="0">
                          <a:solidFill>
                            <a:schemeClr val="dk1"/>
                          </a:solidFill>
                        </a:rPr>
                        <a:t>縦）</a:t>
                      </a:r>
                      <a:endParaRPr kumimoji="1" lang="en-US" altLang="ja-JP" sz="1100" b="0" kern="1200" dirty="0">
                        <a:solidFill>
                          <a:schemeClr val="dk1"/>
                        </a:solidFill>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a:solidFill>
                          <a:schemeClr val="dk1"/>
                        </a:solidFill>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dk1"/>
                          </a:solidFill>
                        </a:rPr>
                        <a:t>936pixel </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dk1"/>
                          </a:solidFill>
                        </a:rPr>
                        <a:t>x </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dk1"/>
                          </a:solidFill>
                        </a:rPr>
                        <a:t>120pixel</a:t>
                      </a:r>
                      <a:endParaRPr kumimoji="1" lang="en-US" altLang="ja-JP" sz="1100" b="0" kern="1200" noProof="0" dirty="0">
                        <a:solidFill>
                          <a:schemeClr val="dk1"/>
                        </a:solidFill>
                        <a:latin typeface="+mn-lt"/>
                        <a:ea typeface="+mn-ea"/>
                        <a:cs typeface="+mn-cs"/>
                      </a:endParaRP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zh-CN" sz="1100" kern="1200" dirty="0">
                          <a:solidFill>
                            <a:schemeClr val="dk1"/>
                          </a:solidFill>
                        </a:rPr>
                        <a:t>150KB</a:t>
                      </a:r>
                      <a:r>
                        <a:rPr kumimoji="1" lang="zh-CN" altLang="en-US" sz="1100" kern="1200" dirty="0">
                          <a:solidFill>
                            <a:schemeClr val="dk1"/>
                          </a:solidFill>
                        </a:rPr>
                        <a:t>以内</a:t>
                      </a:r>
                      <a:endParaRPr kumimoji="1" lang="en-US" altLang="zh-CN" sz="1100" kern="1200" dirty="0">
                        <a:solidFill>
                          <a:schemeClr val="dk1"/>
                        </a:solidFill>
                        <a:latin typeface="+mn-lt"/>
                        <a:ea typeface="+mn-ea"/>
                        <a:cs typeface="+mn-cs"/>
                      </a:endParaRP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800" kern="1200" dirty="0">
                          <a:solidFill>
                            <a:schemeClr val="tx1">
                              <a:lumMod val="65000"/>
                              <a:lumOff val="35000"/>
                            </a:schemeClr>
                          </a:solidFill>
                        </a:rPr>
                        <a:t>JPEG</a:t>
                      </a:r>
                      <a:r>
                        <a:rPr kumimoji="1" lang="ja-JP" altLang="en-US" sz="800" kern="1200" dirty="0">
                          <a:solidFill>
                            <a:schemeClr val="tx1">
                              <a:lumMod val="65000"/>
                              <a:lumOff val="35000"/>
                            </a:schemeClr>
                          </a:solidFill>
                        </a:rPr>
                        <a:t>（</a:t>
                      </a:r>
                      <a:r>
                        <a:rPr kumimoji="1" lang="en-US" altLang="ja-JP" sz="800" kern="1200" dirty="0">
                          <a:solidFill>
                            <a:schemeClr val="tx1">
                              <a:lumMod val="65000"/>
                              <a:lumOff val="35000"/>
                            </a:schemeClr>
                          </a:solidFill>
                        </a:rPr>
                        <a:t>RGB</a:t>
                      </a:r>
                      <a:r>
                        <a:rPr kumimoji="1" lang="ja-JP" altLang="en-US" sz="800" kern="1200" dirty="0">
                          <a:solidFill>
                            <a:schemeClr val="tx1">
                              <a:lumMod val="65000"/>
                              <a:lumOff val="35000"/>
                            </a:schemeClr>
                          </a:solidFill>
                        </a:rPr>
                        <a:t>のみ）：拡張子「</a:t>
                      </a:r>
                      <a:r>
                        <a:rPr kumimoji="1" lang="en-US" altLang="ja-JP" sz="800" kern="1200" dirty="0">
                          <a:solidFill>
                            <a:schemeClr val="tx1">
                              <a:lumMod val="65000"/>
                              <a:lumOff val="35000"/>
                            </a:schemeClr>
                          </a:solidFill>
                        </a:rPr>
                        <a:t>.jpg</a:t>
                      </a:r>
                      <a:r>
                        <a:rPr kumimoji="1" lang="ja-JP" altLang="en-US" sz="800" kern="1200" dirty="0">
                          <a:solidFill>
                            <a:schemeClr val="tx1">
                              <a:lumMod val="65000"/>
                              <a:lumOff val="35000"/>
                            </a:schemeClr>
                          </a:solidFill>
                        </a:rPr>
                        <a:t>」「</a:t>
                      </a:r>
                      <a:r>
                        <a:rPr kumimoji="1" lang="en-US" altLang="ja-JP" sz="800" kern="1200" dirty="0">
                          <a:solidFill>
                            <a:schemeClr val="tx1">
                              <a:lumMod val="65000"/>
                              <a:lumOff val="35000"/>
                            </a:schemeClr>
                          </a:solidFill>
                        </a:rPr>
                        <a:t>.jpeg</a:t>
                      </a:r>
                      <a:r>
                        <a:rPr kumimoji="1" lang="ja-JP" altLang="en-US" sz="800" kern="1200" dirty="0">
                          <a:solidFill>
                            <a:schemeClr val="tx1">
                              <a:lumMod val="65000"/>
                              <a:lumOff val="35000"/>
                            </a:schemeClr>
                          </a:solidFill>
                        </a:rPr>
                        <a:t>」</a:t>
                      </a:r>
                      <a:br>
                        <a:rPr kumimoji="1" lang="en-US" altLang="ja-JP" sz="800" kern="1200" dirty="0">
                          <a:solidFill>
                            <a:schemeClr val="tx1">
                              <a:lumMod val="65000"/>
                              <a:lumOff val="35000"/>
                            </a:schemeClr>
                          </a:solidFill>
                        </a:rPr>
                      </a:br>
                      <a:r>
                        <a:rPr kumimoji="1" lang="en-US" altLang="ja-JP" sz="800" kern="1200" dirty="0">
                          <a:solidFill>
                            <a:schemeClr val="tx1">
                              <a:lumMod val="65000"/>
                              <a:lumOff val="35000"/>
                            </a:schemeClr>
                          </a:solidFill>
                        </a:rPr>
                        <a:t>GIF89a</a:t>
                      </a:r>
                      <a:r>
                        <a:rPr kumimoji="1" lang="ja-JP" altLang="en-US" sz="800" kern="1200" dirty="0">
                          <a:solidFill>
                            <a:schemeClr val="tx1">
                              <a:lumMod val="65000"/>
                              <a:lumOff val="35000"/>
                            </a:schemeClr>
                          </a:solidFill>
                        </a:rPr>
                        <a:t>：拡張子「</a:t>
                      </a:r>
                      <a:r>
                        <a:rPr kumimoji="1" lang="en-US" altLang="ja-JP" sz="800" kern="1200" dirty="0">
                          <a:solidFill>
                            <a:schemeClr val="tx1">
                              <a:lumMod val="65000"/>
                              <a:lumOff val="35000"/>
                            </a:schemeClr>
                          </a:solidFill>
                        </a:rPr>
                        <a:t>.gif</a:t>
                      </a:r>
                      <a:r>
                        <a:rPr kumimoji="1" lang="ja-JP" altLang="en-US" sz="800" kern="1200" dirty="0">
                          <a:solidFill>
                            <a:schemeClr val="tx1">
                              <a:lumMod val="65000"/>
                              <a:lumOff val="35000"/>
                            </a:schemeClr>
                          </a:solidFill>
                        </a:rPr>
                        <a:t>」</a:t>
                      </a:r>
                      <a:br>
                        <a:rPr kumimoji="1" lang="en-US" altLang="ja-JP" sz="800" kern="1200" dirty="0">
                          <a:solidFill>
                            <a:schemeClr val="tx1">
                              <a:lumMod val="65000"/>
                              <a:lumOff val="35000"/>
                            </a:schemeClr>
                          </a:solidFill>
                        </a:rPr>
                      </a:br>
                      <a:r>
                        <a:rPr kumimoji="1" lang="en-US" altLang="ja-JP" sz="800" kern="1200" dirty="0">
                          <a:solidFill>
                            <a:schemeClr val="tx1">
                              <a:lumMod val="65000"/>
                              <a:lumOff val="35000"/>
                            </a:schemeClr>
                          </a:solidFill>
                        </a:rPr>
                        <a:t>PNG</a:t>
                      </a:r>
                      <a:r>
                        <a:rPr kumimoji="1" lang="ja-JP" altLang="en-US" sz="800" kern="1200" dirty="0">
                          <a:solidFill>
                            <a:schemeClr val="tx1">
                              <a:lumMod val="65000"/>
                              <a:lumOff val="35000"/>
                            </a:schemeClr>
                          </a:solidFill>
                        </a:rPr>
                        <a:t>：拡張子「</a:t>
                      </a:r>
                      <a:r>
                        <a:rPr kumimoji="1" lang="en-US" altLang="ja-JP" sz="800" kern="1200" dirty="0">
                          <a:solidFill>
                            <a:schemeClr val="tx1">
                              <a:lumMod val="65000"/>
                              <a:lumOff val="35000"/>
                            </a:schemeClr>
                          </a:solidFill>
                        </a:rPr>
                        <a:t>.</a:t>
                      </a:r>
                      <a:r>
                        <a:rPr kumimoji="1" lang="en-US" altLang="ja-JP" sz="800" kern="1200" dirty="0" err="1">
                          <a:solidFill>
                            <a:schemeClr val="tx1">
                              <a:lumMod val="65000"/>
                              <a:lumOff val="35000"/>
                            </a:schemeClr>
                          </a:solidFill>
                        </a:rPr>
                        <a:t>png</a:t>
                      </a:r>
                      <a:r>
                        <a:rPr kumimoji="1" lang="ja-JP" altLang="en-US" sz="800" kern="1200" dirty="0">
                          <a:solidFill>
                            <a:schemeClr val="tx1">
                              <a:lumMod val="65000"/>
                              <a:lumOff val="35000"/>
                            </a:schemeClr>
                          </a:solidFill>
                        </a:rPr>
                        <a:t>」</a:t>
                      </a:r>
                    </a:p>
                    <a:p>
                      <a:pPr algn="ctr"/>
                      <a:endParaRPr kumimoji="1" lang="ja-JP" altLang="en-US" sz="900" dirty="0"/>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100" dirty="0"/>
                        <a:t>不可</a:t>
                      </a:r>
                      <a:endParaRPr kumimoji="1" lang="ja-JP" altLang="en-US" sz="1100" dirty="0"/>
                    </a:p>
                    <a:p>
                      <a:pPr algn="ctr"/>
                      <a:endParaRPr kumimoji="1" lang="ja-JP" altLang="en-US" sz="1100" dirty="0"/>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100" dirty="0"/>
                        <a:t>不可</a:t>
                      </a:r>
                      <a:endParaRPr kumimoji="1" lang="ja-JP" altLang="en-US" sz="1100" dirty="0"/>
                    </a:p>
                    <a:p>
                      <a:pPr algn="ctr"/>
                      <a:endParaRPr kumimoji="1" lang="ja-JP" altLang="en-US" sz="1100" dirty="0"/>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dirty="0"/>
                        <a:t>1</a:t>
                      </a:r>
                      <a:r>
                        <a:rPr kumimoji="1" lang="ja-JP" altLang="en-US" sz="1100" dirty="0"/>
                        <a:t>本</a:t>
                      </a: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rowSpan="2">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dirty="0"/>
                        <a:t>1</a:t>
                      </a:r>
                      <a:r>
                        <a:rPr kumimoji="1" lang="ja-JP" altLang="en-US" sz="1100" dirty="0"/>
                        <a:t>か所</a:t>
                      </a:r>
                      <a:endParaRPr kumimoji="1" lang="en-US" altLang="ja-JP" sz="1100" dirty="0"/>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100" dirty="0"/>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kern="1200" dirty="0">
                          <a:solidFill>
                            <a:schemeClr val="tx1">
                              <a:lumMod val="65000"/>
                              <a:lumOff val="35000"/>
                            </a:schemeClr>
                          </a:solidFill>
                          <a:latin typeface="+mn-lt"/>
                          <a:ea typeface="+mn-ea"/>
                          <a:cs typeface="+mn-cs"/>
                        </a:rPr>
                        <a:t>1024</a:t>
                      </a:r>
                      <a:r>
                        <a:rPr kumimoji="1" lang="ja-JP" altLang="en-US" sz="1100" kern="1200" dirty="0">
                          <a:solidFill>
                            <a:schemeClr val="tx1">
                              <a:lumMod val="65000"/>
                              <a:lumOff val="35000"/>
                            </a:schemeClr>
                          </a:solidFill>
                          <a:latin typeface="+mn-lt"/>
                          <a:ea typeface="+mn-ea"/>
                          <a:cs typeface="+mn-cs"/>
                        </a:rPr>
                        <a:t>文字以内</a:t>
                      </a:r>
                      <a:endParaRPr kumimoji="1" lang="ja-JP" altLang="en-US" sz="1100" kern="1200" dirty="0">
                        <a:solidFill>
                          <a:schemeClr val="tx1">
                            <a:lumMod val="65000"/>
                            <a:lumOff val="35000"/>
                          </a:schemeClr>
                        </a:solidFill>
                        <a:latin typeface="+mn-lt"/>
                        <a:ea typeface="+mn-ea"/>
                        <a:cs typeface="Verdana" pitchFamily="34" charset="0"/>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100" dirty="0"/>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47863003"/>
                  </a:ext>
                </a:extLst>
              </a:tr>
              <a:tr h="1165538">
                <a:tc v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100" b="0" kern="1200" noProof="0" dirty="0">
                        <a:solidFill>
                          <a:schemeClr val="dk1"/>
                        </a:solidFill>
                        <a:latin typeface="+mn-lt"/>
                        <a:ea typeface="+mn-ea"/>
                        <a:cs typeface="+mn-cs"/>
                      </a:endParaRPr>
                    </a:p>
                  </a:txBody>
                  <a:tcPr marL="74295" marR="74295" marT="37148" marB="3714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dk1"/>
                          </a:solidFill>
                        </a:rPr>
                        <a:t>最小ピクセルサイズ（横</a:t>
                      </a:r>
                      <a:r>
                        <a:rPr kumimoji="1" lang="en-US" altLang="ja-JP" sz="1100" b="0" kern="1200" dirty="0">
                          <a:solidFill>
                            <a:schemeClr val="dk1"/>
                          </a:solidFill>
                        </a:rPr>
                        <a:t>×</a:t>
                      </a:r>
                      <a:r>
                        <a:rPr kumimoji="1" lang="ja-JP" altLang="en-US" sz="1100" b="0" kern="1200" dirty="0">
                          <a:solidFill>
                            <a:schemeClr val="dk1"/>
                          </a:solidFill>
                        </a:rPr>
                        <a:t>縦）</a:t>
                      </a:r>
                      <a:endParaRPr kumimoji="1" lang="en-US" altLang="ja-JP" sz="1100" b="0" kern="1200" dirty="0">
                        <a:solidFill>
                          <a:schemeClr val="dk1"/>
                        </a:solidFill>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100" b="0" kern="1200" dirty="0">
                        <a:solidFill>
                          <a:schemeClr val="dk1"/>
                        </a:solidFill>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dk1"/>
                          </a:solidFill>
                        </a:rPr>
                        <a:t>468pixel</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dk1"/>
                          </a:solidFill>
                        </a:rPr>
                        <a:t> x </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dk1"/>
                          </a:solidFill>
                        </a:rPr>
                        <a:t>60pixel</a:t>
                      </a:r>
                      <a:endParaRPr kumimoji="1" lang="ja-JP" altLang="en-US" sz="1100" b="0" kern="1200" noProof="0" dirty="0">
                        <a:solidFill>
                          <a:schemeClr val="dk1"/>
                        </a:solidFill>
                        <a:latin typeface="+mn-lt"/>
                        <a:ea typeface="+mn-ea"/>
                        <a:cs typeface="+mn-cs"/>
                      </a:endParaRPr>
                    </a:p>
                  </a:txBody>
                  <a:tcPr marL="74295" marR="74295" marT="37148" marB="3714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vMerge="1">
                  <a:txBody>
                    <a:bodyPr/>
                    <a:lstStyle/>
                    <a:p>
                      <a:pPr algn="ctr"/>
                      <a:endParaRPr kumimoji="1" lang="ja-JP" altLang="en-US" sz="1100" dirty="0"/>
                    </a:p>
                  </a:txBody>
                  <a:tcPr marL="74295" marR="74295" marT="37148" marB="37148" anchor="ctr"/>
                </a:tc>
                <a:tc vMerge="1">
                  <a:txBody>
                    <a:bodyPr/>
                    <a:lstStyle/>
                    <a:p>
                      <a:pPr algn="ctr"/>
                      <a:endParaRPr kumimoji="1" lang="ja-JP" altLang="en-US" sz="1100" dirty="0"/>
                    </a:p>
                  </a:txBody>
                  <a:tcPr marL="74295" marR="74295" marT="37148" marB="37148" anchor="ctr"/>
                </a:tc>
                <a:tc vMerge="1">
                  <a:txBody>
                    <a:bodyPr/>
                    <a:lstStyle/>
                    <a:p>
                      <a:pPr algn="ctr"/>
                      <a:endParaRPr kumimoji="1" lang="ja-JP" altLang="en-US" sz="1100" dirty="0"/>
                    </a:p>
                  </a:txBody>
                  <a:tcPr marL="74295" marR="74295" marT="37148" marB="37148" anchor="ctr"/>
                </a:tc>
                <a:tc vMerge="1">
                  <a:txBody>
                    <a:bodyPr/>
                    <a:lstStyle/>
                    <a:p>
                      <a:pPr algn="ctr"/>
                      <a:endParaRPr kumimoji="1" lang="ja-JP" altLang="en-US" sz="1100" dirty="0"/>
                    </a:p>
                  </a:txBody>
                  <a:tcPr marL="74295" marR="74295" marT="37148" marB="37148" anchor="ctr"/>
                </a:tc>
                <a:tc vMerge="1">
                  <a:txBody>
                    <a:bodyPr/>
                    <a:lstStyle/>
                    <a:p>
                      <a:pPr algn="ctr"/>
                      <a:endParaRPr kumimoji="1" lang="ja-JP" altLang="en-US" sz="1100" dirty="0"/>
                    </a:p>
                  </a:txBody>
                  <a:tcPr marL="74295" marR="74295" marT="37148" marB="37148" anchor="ctr"/>
                </a:tc>
                <a:tc vMerge="1">
                  <a:txBody>
                    <a:bodyPr/>
                    <a:lstStyle/>
                    <a:p>
                      <a:pPr algn="ctr"/>
                      <a:endParaRPr kumimoji="1" lang="ja-JP" altLang="en-US" sz="1100" dirty="0"/>
                    </a:p>
                  </a:txBody>
                  <a:tcPr marL="74295" marR="74295" marT="37148" marB="37148" anchor="ctr"/>
                </a:tc>
                <a:extLst>
                  <a:ext uri="{0D108BD9-81ED-4DB2-BD59-A6C34878D82A}">
                    <a16:rowId xmlns:a16="http://schemas.microsoft.com/office/drawing/2014/main" val="502395814"/>
                  </a:ext>
                </a:extLst>
              </a:tr>
            </a:tbl>
          </a:graphicData>
        </a:graphic>
      </p:graphicFrame>
      <p:sp>
        <p:nvSpPr>
          <p:cNvPr id="8" name="正方形/長方形 7">
            <a:extLst>
              <a:ext uri="{FF2B5EF4-FFF2-40B4-BE49-F238E27FC236}">
                <a16:creationId xmlns:a16="http://schemas.microsoft.com/office/drawing/2014/main" id="{D725814C-5665-7370-6519-B14AEE21C417}"/>
              </a:ext>
            </a:extLst>
          </p:cNvPr>
          <p:cNvSpPr/>
          <p:nvPr/>
        </p:nvSpPr>
        <p:spPr>
          <a:xfrm>
            <a:off x="371364" y="4316156"/>
            <a:ext cx="11449272" cy="2300630"/>
          </a:xfrm>
          <a:prstGeom prst="rect">
            <a:avLst/>
          </a:prstGeom>
        </p:spPr>
        <p:txBody>
          <a:bodyPr wrap="square">
            <a:spAutoFit/>
          </a:bodyPr>
          <a:lstStyle/>
          <a:p>
            <a:pPr>
              <a:defRPr/>
            </a:pPr>
            <a:r>
              <a:rPr lang="en-US" altLang="ja-JP" sz="1050" dirty="0">
                <a:solidFill>
                  <a:srgbClr val="000000">
                    <a:lumMod val="65000"/>
                    <a:lumOff val="35000"/>
                  </a:srgbClr>
                </a:solidFill>
                <a:latin typeface="メイリオ"/>
              </a:rPr>
              <a:t>※</a:t>
            </a:r>
            <a:r>
              <a:rPr lang="ja-JP" altLang="en-US" sz="1050" dirty="0">
                <a:solidFill>
                  <a:srgbClr val="000000">
                    <a:lumMod val="65000"/>
                    <a:lumOff val="35000"/>
                  </a:srgbClr>
                </a:solidFill>
                <a:latin typeface="メイリオ"/>
              </a:rPr>
              <a:t>広告とわかるよう画像内に以下いずれかの文言を表示してください。</a:t>
            </a:r>
            <a:endParaRPr lang="en-US" altLang="ja-JP" sz="1050" dirty="0">
              <a:solidFill>
                <a:srgbClr val="000000">
                  <a:lumMod val="65000"/>
                  <a:lumOff val="35000"/>
                </a:srgbClr>
              </a:solidFill>
              <a:latin typeface="メイリオ"/>
            </a:endParaRP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1</a:t>
            </a:r>
            <a:r>
              <a:rPr lang="ja-JP" altLang="en-US" sz="1050" dirty="0">
                <a:solidFill>
                  <a:srgbClr val="000000">
                    <a:lumMod val="65000"/>
                    <a:lumOff val="35000"/>
                  </a:srgbClr>
                </a:solidFill>
                <a:latin typeface="メイリオ"/>
              </a:rPr>
              <a:t>） 広告</a:t>
            </a: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2</a:t>
            </a:r>
            <a:r>
              <a:rPr lang="ja-JP" altLang="en-US" sz="1050" dirty="0">
                <a:solidFill>
                  <a:srgbClr val="000000">
                    <a:lumMod val="65000"/>
                    <a:lumOff val="35000"/>
                  </a:srgbClr>
                </a:solidFill>
                <a:latin typeface="メイリオ"/>
              </a:rPr>
              <a:t>） </a:t>
            </a:r>
            <a:r>
              <a:rPr lang="en-US" altLang="ja-JP" sz="1050" dirty="0">
                <a:solidFill>
                  <a:srgbClr val="000000">
                    <a:lumMod val="65000"/>
                    <a:lumOff val="35000"/>
                  </a:srgbClr>
                </a:solidFill>
                <a:latin typeface="メイリオ"/>
              </a:rPr>
              <a:t>AD</a:t>
            </a: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3</a:t>
            </a:r>
            <a:r>
              <a:rPr lang="ja-JP" altLang="en-US" sz="1050" dirty="0">
                <a:solidFill>
                  <a:srgbClr val="000000">
                    <a:lumMod val="65000"/>
                    <a:lumOff val="35000"/>
                  </a:srgbClr>
                </a:solidFill>
                <a:latin typeface="メイリオ"/>
              </a:rPr>
              <a:t>） </a:t>
            </a:r>
            <a:r>
              <a:rPr lang="en-US" altLang="ja-JP" sz="1050" dirty="0">
                <a:solidFill>
                  <a:srgbClr val="000000">
                    <a:lumMod val="65000"/>
                    <a:lumOff val="35000"/>
                  </a:srgbClr>
                </a:solidFill>
                <a:latin typeface="メイリオ"/>
              </a:rPr>
              <a:t>Yahoo! JAPAN </a:t>
            </a:r>
            <a:r>
              <a:rPr lang="ja-JP" altLang="en-US" sz="1050" dirty="0">
                <a:solidFill>
                  <a:srgbClr val="000000">
                    <a:lumMod val="65000"/>
                    <a:lumOff val="35000"/>
                  </a:srgbClr>
                </a:solidFill>
                <a:latin typeface="メイリオ"/>
              </a:rPr>
              <a:t>広告</a:t>
            </a: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4</a:t>
            </a:r>
            <a:r>
              <a:rPr lang="ja-JP" altLang="en-US" sz="1050" dirty="0">
                <a:solidFill>
                  <a:srgbClr val="000000">
                    <a:lumMod val="65000"/>
                    <a:lumOff val="35000"/>
                  </a:srgbClr>
                </a:solidFill>
                <a:latin typeface="メイリオ"/>
              </a:rPr>
              <a:t>） </a:t>
            </a:r>
            <a:r>
              <a:rPr lang="en-US" altLang="ja-JP" sz="1050" dirty="0">
                <a:solidFill>
                  <a:srgbClr val="000000">
                    <a:lumMod val="65000"/>
                    <a:lumOff val="35000"/>
                  </a:srgbClr>
                </a:solidFill>
                <a:latin typeface="メイリオ"/>
              </a:rPr>
              <a:t>Ads by Yahoo! JAPAN</a:t>
            </a: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5</a:t>
            </a:r>
            <a:r>
              <a:rPr lang="ja-JP" altLang="en-US" sz="1050" dirty="0">
                <a:solidFill>
                  <a:srgbClr val="000000">
                    <a:lumMod val="65000"/>
                    <a:lumOff val="35000"/>
                  </a:srgbClr>
                </a:solidFill>
                <a:latin typeface="メイリオ"/>
              </a:rPr>
              <a:t>） </a:t>
            </a:r>
            <a:r>
              <a:rPr lang="en-US" altLang="ja-JP" sz="1050" dirty="0">
                <a:solidFill>
                  <a:srgbClr val="000000">
                    <a:lumMod val="65000"/>
                    <a:lumOff val="35000"/>
                  </a:srgbClr>
                </a:solidFill>
                <a:latin typeface="メイリオ"/>
              </a:rPr>
              <a:t>Sponsored by ○○</a:t>
            </a:r>
            <a:r>
              <a:rPr lang="ja-JP" altLang="en-US" sz="1050" dirty="0">
                <a:solidFill>
                  <a:srgbClr val="000000">
                    <a:lumMod val="65000"/>
                    <a:lumOff val="35000"/>
                  </a:srgbClr>
                </a:solidFill>
                <a:latin typeface="メイリオ"/>
              </a:rPr>
              <a:t>　（〇〇は広告主様の名称）</a:t>
            </a:r>
            <a:endParaRPr lang="en-US" altLang="ja-JP" sz="1050" dirty="0">
              <a:solidFill>
                <a:srgbClr val="000000">
                  <a:lumMod val="65000"/>
                  <a:lumOff val="35000"/>
                </a:srgbClr>
              </a:solidFill>
              <a:latin typeface="メイリオ"/>
            </a:endParaRP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6</a:t>
            </a:r>
            <a:r>
              <a:rPr lang="ja-JP" altLang="en-US" sz="1050" dirty="0">
                <a:solidFill>
                  <a:srgbClr val="000000">
                    <a:lumMod val="65000"/>
                    <a:lumOff val="35000"/>
                  </a:srgbClr>
                </a:solidFill>
                <a:latin typeface="メイリオ"/>
              </a:rPr>
              <a:t>） 提供：○○（〇〇は広告主様の名称）</a:t>
            </a:r>
          </a:p>
          <a:p>
            <a:pPr>
              <a:defRPr/>
            </a:pPr>
            <a:r>
              <a:rPr lang="ja-JP" altLang="en-US" sz="1050" dirty="0">
                <a:solidFill>
                  <a:srgbClr val="000000">
                    <a:lumMod val="65000"/>
                    <a:lumOff val="35000"/>
                  </a:srgbClr>
                </a:solidFill>
                <a:latin typeface="メイリオ"/>
              </a:rPr>
              <a:t>（</a:t>
            </a:r>
            <a:r>
              <a:rPr lang="en-US" altLang="ja-JP" sz="1050" dirty="0">
                <a:solidFill>
                  <a:srgbClr val="000000">
                    <a:lumMod val="65000"/>
                    <a:lumOff val="35000"/>
                  </a:srgbClr>
                </a:solidFill>
                <a:latin typeface="メイリオ"/>
              </a:rPr>
              <a:t>7</a:t>
            </a:r>
            <a:r>
              <a:rPr lang="ja-JP" altLang="en-US" sz="1050" dirty="0">
                <a:solidFill>
                  <a:srgbClr val="000000">
                    <a:lumMod val="65000"/>
                    <a:lumOff val="35000"/>
                  </a:srgbClr>
                </a:solidFill>
                <a:latin typeface="メイリオ"/>
              </a:rPr>
              <a:t>） </a:t>
            </a:r>
            <a:r>
              <a:rPr lang="en-US" altLang="ja-JP" sz="1050" dirty="0">
                <a:solidFill>
                  <a:srgbClr val="000000">
                    <a:lumMod val="65000"/>
                    <a:lumOff val="35000"/>
                  </a:srgbClr>
                </a:solidFill>
                <a:latin typeface="メイリオ"/>
              </a:rPr>
              <a:t>PR</a:t>
            </a:r>
          </a:p>
          <a:p>
            <a:pPr>
              <a:defRPr/>
            </a:pPr>
            <a:endParaRPr lang="en-US" altLang="ja-JP" sz="1400" dirty="0">
              <a:solidFill>
                <a:srgbClr val="000000">
                  <a:lumMod val="65000"/>
                  <a:lumOff val="35000"/>
                </a:srgbClr>
              </a:solidFill>
              <a:latin typeface="メイリオ"/>
            </a:endParaRPr>
          </a:p>
          <a:p>
            <a:pPr>
              <a:defRPr/>
            </a:pPr>
            <a:r>
              <a:rPr lang="en-US" altLang="ja-JP" sz="1050" dirty="0">
                <a:solidFill>
                  <a:srgbClr val="000000">
                    <a:lumMod val="65000"/>
                    <a:lumOff val="35000"/>
                  </a:srgbClr>
                </a:solidFill>
                <a:latin typeface="メイリオ"/>
              </a:rPr>
              <a:t>【</a:t>
            </a:r>
            <a:r>
              <a:rPr lang="ja-JP" altLang="en-US" sz="1050" dirty="0">
                <a:solidFill>
                  <a:srgbClr val="000000">
                    <a:lumMod val="65000"/>
                    <a:lumOff val="35000"/>
                  </a:srgbClr>
                </a:solidFill>
                <a:latin typeface="メイリオ"/>
              </a:rPr>
              <a:t>注意事項</a:t>
            </a:r>
            <a:r>
              <a:rPr lang="en-US" altLang="ja-JP" sz="1050" dirty="0">
                <a:solidFill>
                  <a:srgbClr val="000000">
                    <a:lumMod val="65000"/>
                    <a:lumOff val="35000"/>
                  </a:srgbClr>
                </a:solidFill>
                <a:latin typeface="メイリオ"/>
              </a:rPr>
              <a:t>】</a:t>
            </a:r>
          </a:p>
          <a:p>
            <a:pPr>
              <a:defRPr/>
            </a:pPr>
            <a:r>
              <a:rPr lang="ja-JP" altLang="en-US" sz="1050" dirty="0">
                <a:solidFill>
                  <a:srgbClr val="000000">
                    <a:lumMod val="65000"/>
                    <a:lumOff val="35000"/>
                  </a:srgbClr>
                </a:solidFill>
                <a:latin typeface="メイリオ"/>
              </a:rPr>
              <a:t>・</a:t>
            </a:r>
            <a:r>
              <a:rPr lang="ja-JP" altLang="ja-JP" sz="1050" dirty="0">
                <a:solidFill>
                  <a:srgbClr val="000000">
                    <a:lumMod val="65000"/>
                    <a:lumOff val="35000"/>
                  </a:srgbClr>
                </a:solidFill>
                <a:latin typeface="メイリオ"/>
              </a:rPr>
              <a:t>高解像度ディスプレイ搭載のデバイス用に推奨</a:t>
            </a:r>
            <a:r>
              <a:rPr lang="ja-JP" altLang="en-US" sz="1050" dirty="0">
                <a:solidFill>
                  <a:srgbClr val="000000">
                    <a:lumMod val="65000"/>
                    <a:lumOff val="35000"/>
                  </a:srgbClr>
                </a:solidFill>
                <a:latin typeface="メイリオ"/>
              </a:rPr>
              <a:t>ピクセル</a:t>
            </a:r>
            <a:r>
              <a:rPr lang="ja-JP" altLang="ja-JP" sz="1050" dirty="0">
                <a:solidFill>
                  <a:srgbClr val="000000">
                    <a:lumMod val="65000"/>
                    <a:lumOff val="35000"/>
                  </a:srgbClr>
                </a:solidFill>
                <a:latin typeface="メイリオ"/>
              </a:rPr>
              <a:t>サイズでの作成をおすすめします。</a:t>
            </a:r>
          </a:p>
          <a:p>
            <a:pPr>
              <a:defRPr/>
            </a:pPr>
            <a:r>
              <a:rPr lang="ja-JP" altLang="en-US" sz="1050" dirty="0">
                <a:solidFill>
                  <a:srgbClr val="000000">
                    <a:lumMod val="65000"/>
                    <a:lumOff val="35000"/>
                  </a:srgbClr>
                </a:solidFill>
                <a:latin typeface="メイリオ"/>
              </a:rPr>
              <a:t>・透過効果を用いたクリエイティブの入稿は不可です。</a:t>
            </a:r>
            <a:br>
              <a:rPr lang="ja-JP" altLang="en-US" sz="1400" dirty="0">
                <a:solidFill>
                  <a:srgbClr val="000000"/>
                </a:solidFill>
                <a:latin typeface="メイリオ"/>
              </a:rPr>
            </a:br>
            <a:endParaRPr lang="ja-JP" altLang="en-US" sz="1400" dirty="0">
              <a:solidFill>
                <a:srgbClr val="000000"/>
              </a:solidFill>
              <a:latin typeface="メイリオ"/>
            </a:endParaRPr>
          </a:p>
        </p:txBody>
      </p:sp>
    </p:spTree>
    <p:extLst>
      <p:ext uri="{BB962C8B-B14F-4D97-AF65-F5344CB8AC3E}">
        <p14:creationId xmlns:p14="http://schemas.microsoft.com/office/powerpoint/2010/main" val="26285528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販売制限業種</a:t>
            </a:r>
            <a:endParaRPr kumimoji="1" lang="ja-JP" altLang="en-US" dirty="0"/>
          </a:p>
        </p:txBody>
      </p:sp>
      <p:graphicFrame>
        <p:nvGraphicFramePr>
          <p:cNvPr id="3" name="表 2">
            <a:extLst>
              <a:ext uri="{FF2B5EF4-FFF2-40B4-BE49-F238E27FC236}">
                <a16:creationId xmlns:a16="http://schemas.microsoft.com/office/drawing/2014/main" id="{C5B5A66D-A81B-8BDA-FE59-DBA38A8632D5}"/>
              </a:ext>
            </a:extLst>
          </p:cNvPr>
          <p:cNvGraphicFramePr>
            <a:graphicFrameLocks noGrp="1"/>
          </p:cNvGraphicFramePr>
          <p:nvPr>
            <p:extLst>
              <p:ext uri="{D42A27DB-BD31-4B8C-83A1-F6EECF244321}">
                <p14:modId xmlns:p14="http://schemas.microsoft.com/office/powerpoint/2010/main" val="2123723220"/>
              </p:ext>
            </p:extLst>
          </p:nvPr>
        </p:nvGraphicFramePr>
        <p:xfrm>
          <a:off x="479425" y="1871981"/>
          <a:ext cx="7777261" cy="4689157"/>
        </p:xfrm>
        <a:graphic>
          <a:graphicData uri="http://schemas.openxmlformats.org/drawingml/2006/table">
            <a:tbl>
              <a:tblPr firstCol="1" bandRow="1"/>
              <a:tblGrid>
                <a:gridCol w="4536901">
                  <a:extLst>
                    <a:ext uri="{9D8B030D-6E8A-4147-A177-3AD203B41FA5}">
                      <a16:colId xmlns:a16="http://schemas.microsoft.com/office/drawing/2014/main" val="792911817"/>
                    </a:ext>
                  </a:extLst>
                </a:gridCol>
                <a:gridCol w="3240360">
                  <a:extLst>
                    <a:ext uri="{9D8B030D-6E8A-4147-A177-3AD203B41FA5}">
                      <a16:colId xmlns:a16="http://schemas.microsoft.com/office/drawing/2014/main" val="3057805663"/>
                    </a:ext>
                  </a:extLst>
                </a:gridCol>
              </a:tblGrid>
              <a:tr h="401229">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1050" b="1" dirty="0">
                          <a:solidFill>
                            <a:schemeClr val="bg1"/>
                          </a:solidFill>
                          <a:latin typeface="+mj-lt"/>
                          <a:ea typeface="+mj-ea"/>
                        </a:rPr>
                        <a:t>カテゴリー名</a:t>
                      </a:r>
                    </a:p>
                  </a:txBody>
                  <a:tcPr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kern="1200" dirty="0">
                          <a:solidFill>
                            <a:schemeClr val="tx1">
                              <a:lumMod val="65000"/>
                              <a:lumOff val="35000"/>
                            </a:schemeClr>
                          </a:solidFill>
                          <a:latin typeface="メイリオ"/>
                          <a:ea typeface="メイリオ"/>
                          <a:cs typeface="+mn-cs"/>
                        </a:rPr>
                        <a:t>スポーツナビ　プロ野球　一球速報　看板バナー</a:t>
                      </a:r>
                      <a:endParaRPr kumimoji="1" lang="ja-JP" altLang="en-US" sz="700" b="1" kern="1200" dirty="0">
                        <a:solidFill>
                          <a:schemeClr val="tx1">
                            <a:lumMod val="65000"/>
                            <a:lumOff val="35000"/>
                          </a:schemeClr>
                        </a:solidFill>
                        <a:latin typeface="+mn-lt"/>
                        <a:ea typeface="+mn-ea"/>
                        <a:cs typeface="+mn-cs"/>
                      </a:endParaRPr>
                    </a:p>
                  </a:txBody>
                  <a:tcPr marL="45720" marR="4572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4434171"/>
                  </a:ext>
                </a:extLst>
              </a:tr>
              <a:tr h="31106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mn-lt"/>
                          <a:ea typeface="+mn-ea"/>
                        </a:rPr>
                        <a:t>消費者向無担保貸金業者（銀行グループ・上場企業を除く）、商工ローン</a:t>
                      </a:r>
                      <a:endParaRPr lang="ja-JP" altLang="en-US" sz="1000" b="0" i="0" u="none" strike="noStrike" dirty="0">
                        <a:solidFill>
                          <a:schemeClr val="bg1"/>
                        </a:solidFill>
                        <a:effectLst/>
                        <a:latin typeface="メイリオ"/>
                        <a:ea typeface="メイリオ"/>
                      </a:endParaRP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5976483"/>
                  </a:ext>
                </a:extLst>
              </a:tr>
              <a:tr h="31106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出会い系サイト、結婚紹介</a:t>
                      </a:r>
                      <a:r>
                        <a:rPr lang="en-US" altLang="ja-JP" sz="10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インターネット異性紹介業</a:t>
                      </a:r>
                      <a:r>
                        <a:rPr lang="en-US" altLang="ja-JP" sz="10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3124904"/>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25638202"/>
                  </a:ext>
                </a:extLst>
              </a:tr>
              <a:tr h="31106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883443"/>
                  </a:ext>
                </a:extLst>
              </a:tr>
              <a:tr h="15804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94927395"/>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ギャンブル（その他）</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33359345"/>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92717137"/>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78511855"/>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0189732"/>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81137617"/>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59408202"/>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10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72816015"/>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性に関する内容</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71209214"/>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40608094"/>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16297115"/>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恋愛・結婚情報</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78824691"/>
                  </a:ext>
                </a:extLst>
              </a:tr>
              <a:tr h="19710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42850792"/>
                  </a:ext>
                </a:extLst>
              </a:tr>
              <a:tr h="21859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82460784"/>
                  </a:ext>
                </a:extLst>
              </a:tr>
              <a:tr h="21859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1000" b="0" i="0" u="none" strike="noStrike" dirty="0">
                          <a:solidFill>
                            <a:schemeClr val="bg1"/>
                          </a:solidFill>
                          <a:effectLst/>
                          <a:latin typeface="メイリオ" panose="020B0604030504040204" pitchFamily="50" charset="-128"/>
                          <a:ea typeface="メイリオ" panose="020B0604030504040204" pitchFamily="50" charset="-128"/>
                        </a:rPr>
                        <a:t>医療機関による保険外治療</a:t>
                      </a:r>
                    </a:p>
                  </a:txBody>
                  <a:tcPr marL="5260" marR="5260" marT="5260" marB="0" anchor="ctr">
                    <a:lnL w="12700" cap="flat" cmpd="sng" algn="ctr">
                      <a:solidFill>
                        <a:srgbClr val="FFFFFF"/>
                      </a:solidFill>
                      <a:prstDash val="solid"/>
                      <a:round/>
                      <a:headEnd type="none" w="med" len="med"/>
                      <a:tailEnd type="none" w="med" len="med"/>
                    </a:lnL>
                    <a:lnR w="12700" cap="flat" cmpd="sng" algn="ctr">
                      <a:solidFill>
                        <a:schemeClr val="bg1">
                          <a:lumMod val="50000"/>
                        </a:schemeClr>
                      </a:solidFill>
                      <a:prstDash val="sys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a:ln>
                            <a:noFill/>
                          </a:ln>
                          <a:solidFill>
                            <a:srgbClr val="FF0000"/>
                          </a:solidFill>
                          <a:effectLst/>
                          <a:uLnTx/>
                          <a:uFillTx/>
                          <a:latin typeface="+mn-lt"/>
                          <a:ea typeface="+mn-ea"/>
                          <a:cs typeface="+mn-cs"/>
                        </a:rPr>
                        <a:t>×</a:t>
                      </a:r>
                    </a:p>
                  </a:txBody>
                  <a:tcPr marL="5260" marR="5260" marT="5260" marB="0" anchor="ctr">
                    <a:lnL w="12700" cap="flat" cmpd="sng" algn="ctr">
                      <a:solidFill>
                        <a:schemeClr val="bg1">
                          <a:lumMod val="50000"/>
                        </a:schemeClr>
                      </a:solidFill>
                      <a:prstDash val="sysDot"/>
                      <a:round/>
                      <a:headEnd type="none" w="med" len="med"/>
                      <a:tailEnd type="none" w="med" len="med"/>
                    </a:lnL>
                    <a:lnR w="12700" cap="flat" cmpd="sng" algn="ctr">
                      <a:solidFill>
                        <a:schemeClr val="bg1">
                          <a:lumMod val="50000"/>
                        </a:schemeClr>
                      </a:solidFill>
                      <a:prstDash val="sysDot"/>
                      <a:round/>
                      <a:headEnd type="none" w="med" len="med"/>
                      <a:tailEnd type="none" w="med" len="med"/>
                    </a:lnR>
                    <a:lnT w="12700" cap="flat" cmpd="sng" algn="ctr">
                      <a:solidFill>
                        <a:schemeClr val="bg1">
                          <a:lumMod val="50000"/>
                        </a:schemeClr>
                      </a:solidFill>
                      <a:prstDash val="sysDot"/>
                      <a:round/>
                      <a:headEnd type="none" w="med" len="med"/>
                      <a:tailEnd type="none" w="med" len="med"/>
                    </a:lnT>
                    <a:lnB w="12700" cap="flat" cmpd="sng" algn="ctr">
                      <a:solidFill>
                        <a:schemeClr val="bg1">
                          <a:lumMod val="50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40765094"/>
                  </a:ext>
                </a:extLst>
              </a:tr>
            </a:tbl>
          </a:graphicData>
        </a:graphic>
      </p:graphicFrame>
      <p:sp>
        <p:nvSpPr>
          <p:cNvPr id="5" name="テキスト ボックス 4">
            <a:extLst>
              <a:ext uri="{FF2B5EF4-FFF2-40B4-BE49-F238E27FC236}">
                <a16:creationId xmlns:a16="http://schemas.microsoft.com/office/drawing/2014/main" id="{C9F41779-47E8-C9DA-CF5D-DAFFDA62497A}"/>
              </a:ext>
            </a:extLst>
          </p:cNvPr>
          <p:cNvSpPr txBox="1"/>
          <p:nvPr/>
        </p:nvSpPr>
        <p:spPr>
          <a:xfrm>
            <a:off x="418179" y="1089025"/>
            <a:ext cx="11425626" cy="738664"/>
          </a:xfrm>
          <a:prstGeom prst="rect">
            <a:avLst/>
          </a:prstGeom>
          <a:noFill/>
        </p:spPr>
        <p:txBody>
          <a:bodyPr wrap="square">
            <a:sp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以下に該当する業種、商品・サービスにつきましては、</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eiryo" charset="-128"/>
              </a:rPr>
              <a:t> </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実施は原則不可となります。ただし、以下に該当しない業種やサービスでも、プロモーション内容や取り上げるテーマ等によっては実施いただけない場合がありますので、必ず事前に掲載可否を弊社にお問い合わせください。</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また、広告主様のサイトが弊社の広告掲載基準を満たすことが実施の条件となります。</a:t>
            </a:r>
            <a:endParaRPr kumimoji="1" lang="en-US" altLang="ja-JP"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p:txBody>
      </p:sp>
    </p:spTree>
    <p:extLst>
      <p:ext uri="{BB962C8B-B14F-4D97-AF65-F5344CB8AC3E}">
        <p14:creationId xmlns:p14="http://schemas.microsoft.com/office/powerpoint/2010/main" val="27882749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広告掲載基準・広告表現規制について</a:t>
            </a:r>
          </a:p>
        </p:txBody>
      </p:sp>
      <p:sp>
        <p:nvSpPr>
          <p:cNvPr id="7" name="テキスト ボックス 6">
            <a:extLst>
              <a:ext uri="{FF2B5EF4-FFF2-40B4-BE49-F238E27FC236}">
                <a16:creationId xmlns:a16="http://schemas.microsoft.com/office/drawing/2014/main" id="{5A5CA2E4-1B64-300E-844F-9B4AA9C759E2}"/>
              </a:ext>
            </a:extLst>
          </p:cNvPr>
          <p:cNvSpPr txBox="1"/>
          <p:nvPr/>
        </p:nvSpPr>
        <p:spPr>
          <a:xfrm>
            <a:off x="451152" y="1456840"/>
            <a:ext cx="11161240" cy="1046440"/>
          </a:xfrm>
          <a:prstGeom prst="rect">
            <a:avLst/>
          </a:prstGeom>
          <a:noFill/>
        </p:spPr>
        <p:txBody>
          <a:bodyPr wrap="square">
            <a:spAutoFit/>
          </a:bodyPr>
          <a:lstStyle/>
          <a:p>
            <a:r>
              <a:rPr lang="zh-TW" altLang="en-US" b="1" dirty="0">
                <a:solidFill>
                  <a:srgbClr val="222222"/>
                </a:solidFill>
                <a:latin typeface="ヒラギノ角ゴ ProN W3"/>
                <a:ea typeface="メイリオ"/>
              </a:rPr>
              <a:t>広告掲載基準</a:t>
            </a:r>
          </a:p>
          <a:p>
            <a:r>
              <a:rPr lang="ja-JP" altLang="en-US" sz="1100" dirty="0">
                <a:solidFill>
                  <a:srgbClr val="000000"/>
                </a:solidFill>
                <a:latin typeface="メイリオ"/>
                <a:hlinkClick r:id="rId3"/>
              </a:rPr>
              <a:t>https://ads-help.yahoo.co.jp/yahooads/guideline/articledetail?lan=ja&amp;aid=1491&amp;o=default</a:t>
            </a:r>
            <a:endParaRPr lang="en-US" altLang="ja-JP" sz="1100" dirty="0">
              <a:solidFill>
                <a:srgbClr val="000000"/>
              </a:solidFill>
              <a:latin typeface="メイリオ"/>
            </a:endParaRPr>
          </a:p>
          <a:p>
            <a:r>
              <a:rPr lang="en-US" altLang="ja-JP" sz="1100" dirty="0">
                <a:solidFill>
                  <a:srgbClr val="545454"/>
                </a:solidFill>
                <a:latin typeface="ヒラギノ角ゴ ProN W3"/>
              </a:rPr>
              <a:t>Yahoo! JAPAN</a:t>
            </a:r>
            <a:r>
              <a:rPr lang="ja-JP" altLang="en-US" sz="1100" dirty="0">
                <a:solidFill>
                  <a:srgbClr val="545454"/>
                </a:solidFill>
                <a:latin typeface="ヒラギノ角ゴ ProN W3"/>
              </a:rPr>
              <a:t>広告掲載基準は、弊社が提供するすべてのサービス、および提携パートナー上に掲載される広告に適用される基準です。</a:t>
            </a:r>
            <a:endParaRPr lang="en-US" altLang="ja-JP" sz="1100" dirty="0">
              <a:solidFill>
                <a:srgbClr val="545454"/>
              </a:solidFill>
              <a:latin typeface="ヒラギノ角ゴ ProN W3"/>
            </a:endParaRPr>
          </a:p>
          <a:p>
            <a:r>
              <a:rPr lang="ja-JP" altLang="en-US" sz="1100" dirty="0">
                <a:solidFill>
                  <a:srgbClr val="545454"/>
                </a:solidFill>
                <a:latin typeface="ヒラギノ角ゴ ProN W3"/>
              </a:rPr>
              <a:t>掲載できないサービスや商品、掲載にあたって基準を設けているサイトや業種の基準、クリエイティブ（タイトル・説明文・画像）を作成するにあたっての表現規制など、広告掲載を申し込む広告主はその広告について、この基準を遵守する必要があります。</a:t>
            </a:r>
            <a:endParaRPr lang="ja-JP" altLang="en-US" sz="1100" dirty="0">
              <a:solidFill>
                <a:srgbClr val="000000"/>
              </a:solidFill>
              <a:latin typeface="メイリオ"/>
            </a:endParaRPr>
          </a:p>
        </p:txBody>
      </p:sp>
      <p:sp>
        <p:nvSpPr>
          <p:cNvPr id="16" name="テキスト ボックス 15">
            <a:extLst>
              <a:ext uri="{FF2B5EF4-FFF2-40B4-BE49-F238E27FC236}">
                <a16:creationId xmlns:a16="http://schemas.microsoft.com/office/drawing/2014/main" id="{36F4D9A1-F6AD-64D0-A0BC-60111A59C457}"/>
              </a:ext>
            </a:extLst>
          </p:cNvPr>
          <p:cNvSpPr txBox="1"/>
          <p:nvPr/>
        </p:nvSpPr>
        <p:spPr>
          <a:xfrm>
            <a:off x="479425" y="2973527"/>
            <a:ext cx="11078423" cy="707886"/>
          </a:xfrm>
          <a:prstGeom prst="rect">
            <a:avLst/>
          </a:prstGeom>
          <a:noFill/>
        </p:spPr>
        <p:txBody>
          <a:bodyPr wrap="square">
            <a:spAutoFit/>
          </a:bodyPr>
          <a:lstStyle/>
          <a:p>
            <a:r>
              <a:rPr lang="zh-TW" altLang="en-US" b="1" dirty="0">
                <a:solidFill>
                  <a:srgbClr val="222222"/>
                </a:solidFill>
                <a:latin typeface="ヒラギノ角ゴ ProN W3"/>
                <a:ea typeface="メイリオ"/>
              </a:rPr>
              <a:t>第</a:t>
            </a:r>
            <a:r>
              <a:rPr lang="en-US" altLang="zh-TW" b="1" dirty="0">
                <a:solidFill>
                  <a:srgbClr val="222222"/>
                </a:solidFill>
                <a:latin typeface="ヒラギノ角ゴ ProN W3"/>
                <a:ea typeface="メイリオ"/>
              </a:rPr>
              <a:t>9</a:t>
            </a:r>
            <a:r>
              <a:rPr lang="zh-TW" altLang="en-US" b="1" dirty="0">
                <a:solidFill>
                  <a:srgbClr val="222222"/>
                </a:solidFill>
                <a:latin typeface="ヒラギノ角ゴ ProN W3"/>
                <a:ea typeface="メイリオ"/>
              </a:rPr>
              <a:t>章　広告表現規制</a:t>
            </a:r>
          </a:p>
          <a:p>
            <a:r>
              <a:rPr lang="ja-JP" altLang="en-US" sz="1100" dirty="0">
                <a:solidFill>
                  <a:srgbClr val="000000"/>
                </a:solidFill>
                <a:latin typeface="メイリオ"/>
                <a:hlinkClick r:id="rId4"/>
              </a:rPr>
              <a:t>https://ads-help.yahoo.co.jp/yahooads/middlecategory?lan=ja&amp;cid=1729&amp;o=default</a:t>
            </a:r>
            <a:endParaRPr lang="en-US" altLang="ja-JP" sz="1100" dirty="0">
              <a:solidFill>
                <a:srgbClr val="000000"/>
              </a:solidFill>
              <a:latin typeface="メイリオ"/>
            </a:endParaRPr>
          </a:p>
          <a:p>
            <a:r>
              <a:rPr lang="ja-JP" altLang="en-US" sz="1100" dirty="0">
                <a:solidFill>
                  <a:srgbClr val="545454"/>
                </a:solidFill>
                <a:latin typeface="ヒラギノ角ゴ ProN W3"/>
              </a:rPr>
              <a:t>広告クリエイティブについては広告表現規制を設けています。ご確認をお願いします。</a:t>
            </a:r>
          </a:p>
        </p:txBody>
      </p:sp>
    </p:spTree>
    <p:extLst>
      <p:ext uri="{BB962C8B-B14F-4D97-AF65-F5344CB8AC3E}">
        <p14:creationId xmlns:p14="http://schemas.microsoft.com/office/powerpoint/2010/main" val="1520108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実施フロー</a:t>
            </a:r>
          </a:p>
        </p:txBody>
      </p:sp>
      <p:sp>
        <p:nvSpPr>
          <p:cNvPr id="3" name="ホームベース 5">
            <a:extLst>
              <a:ext uri="{FF2B5EF4-FFF2-40B4-BE49-F238E27FC236}">
                <a16:creationId xmlns:a16="http://schemas.microsoft.com/office/drawing/2014/main" id="{ED5789F1-6BD6-C5FE-A45E-81B22C735F26}"/>
              </a:ext>
            </a:extLst>
          </p:cNvPr>
          <p:cNvSpPr/>
          <p:nvPr/>
        </p:nvSpPr>
        <p:spPr>
          <a:xfrm>
            <a:off x="7981762" y="1244746"/>
            <a:ext cx="1663728" cy="846731"/>
          </a:xfrm>
          <a:prstGeom prst="homePlate">
            <a:avLst/>
          </a:prstGeom>
          <a:solidFill>
            <a:srgbClr val="D00216">
              <a:lumMod val="60000"/>
              <a:lumOff val="40000"/>
            </a:srgbClr>
          </a:solidFill>
          <a:ln w="381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5" name="ホームベース 6">
            <a:extLst>
              <a:ext uri="{FF2B5EF4-FFF2-40B4-BE49-F238E27FC236}">
                <a16:creationId xmlns:a16="http://schemas.microsoft.com/office/drawing/2014/main" id="{8FC1E842-6B7D-A59A-178A-75D5F792839E}"/>
              </a:ext>
            </a:extLst>
          </p:cNvPr>
          <p:cNvSpPr/>
          <p:nvPr/>
        </p:nvSpPr>
        <p:spPr>
          <a:xfrm>
            <a:off x="6176061" y="1244746"/>
            <a:ext cx="2237326" cy="846731"/>
          </a:xfrm>
          <a:prstGeom prst="homePlate">
            <a:avLst/>
          </a:prstGeom>
          <a:solidFill>
            <a:srgbClr val="D00216">
              <a:lumMod val="60000"/>
              <a:lumOff val="40000"/>
            </a:srgbClr>
          </a:solidFill>
          <a:ln w="381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7" name="ホームベース 7">
            <a:extLst>
              <a:ext uri="{FF2B5EF4-FFF2-40B4-BE49-F238E27FC236}">
                <a16:creationId xmlns:a16="http://schemas.microsoft.com/office/drawing/2014/main" id="{70C9B970-79D4-0B1C-5D97-CDDCF682F2D4}"/>
              </a:ext>
            </a:extLst>
          </p:cNvPr>
          <p:cNvSpPr/>
          <p:nvPr/>
        </p:nvSpPr>
        <p:spPr>
          <a:xfrm>
            <a:off x="5549202" y="1244746"/>
            <a:ext cx="1663728" cy="846731"/>
          </a:xfrm>
          <a:prstGeom prst="homePlate">
            <a:avLst/>
          </a:prstGeom>
          <a:solidFill>
            <a:srgbClr val="D00216">
              <a:lumMod val="60000"/>
              <a:lumOff val="40000"/>
            </a:srgbClr>
          </a:solidFill>
          <a:ln w="381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8" name="ホームベース 8">
            <a:extLst>
              <a:ext uri="{FF2B5EF4-FFF2-40B4-BE49-F238E27FC236}">
                <a16:creationId xmlns:a16="http://schemas.microsoft.com/office/drawing/2014/main" id="{DD2ABDA1-8309-E2A6-FAB2-B76D482945C0}"/>
              </a:ext>
            </a:extLst>
          </p:cNvPr>
          <p:cNvSpPr/>
          <p:nvPr/>
        </p:nvSpPr>
        <p:spPr>
          <a:xfrm>
            <a:off x="4280106" y="1244746"/>
            <a:ext cx="1663728" cy="846731"/>
          </a:xfrm>
          <a:prstGeom prst="homePlate">
            <a:avLst/>
          </a:prstGeom>
          <a:solidFill>
            <a:srgbClr val="D00216">
              <a:lumMod val="60000"/>
              <a:lumOff val="40000"/>
            </a:srgbClr>
          </a:solidFill>
          <a:ln w="381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9" name="ホームベース 9">
            <a:extLst>
              <a:ext uri="{FF2B5EF4-FFF2-40B4-BE49-F238E27FC236}">
                <a16:creationId xmlns:a16="http://schemas.microsoft.com/office/drawing/2014/main" id="{09F0CF03-D6EF-3BB0-EDDD-A26CF2472D58}"/>
              </a:ext>
            </a:extLst>
          </p:cNvPr>
          <p:cNvSpPr/>
          <p:nvPr/>
        </p:nvSpPr>
        <p:spPr>
          <a:xfrm>
            <a:off x="3067248" y="1244746"/>
            <a:ext cx="1663728" cy="846731"/>
          </a:xfrm>
          <a:prstGeom prst="homePlate">
            <a:avLst/>
          </a:prstGeom>
          <a:solidFill>
            <a:srgbClr val="D00216">
              <a:lumMod val="60000"/>
              <a:lumOff val="40000"/>
            </a:srgbClr>
          </a:solidFill>
          <a:ln w="381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10" name="ホームベース 10">
            <a:extLst>
              <a:ext uri="{FF2B5EF4-FFF2-40B4-BE49-F238E27FC236}">
                <a16:creationId xmlns:a16="http://schemas.microsoft.com/office/drawing/2014/main" id="{1CE0833D-77D1-34BA-F648-49AA367B743E}"/>
              </a:ext>
            </a:extLst>
          </p:cNvPr>
          <p:cNvSpPr/>
          <p:nvPr/>
        </p:nvSpPr>
        <p:spPr>
          <a:xfrm>
            <a:off x="1808338" y="1244746"/>
            <a:ext cx="1663728" cy="846731"/>
          </a:xfrm>
          <a:prstGeom prst="homePlate">
            <a:avLst/>
          </a:prstGeom>
          <a:solidFill>
            <a:srgbClr val="D00216">
              <a:lumMod val="60000"/>
              <a:lumOff val="40000"/>
            </a:srgbClr>
          </a:solidFill>
          <a:ln w="381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11" name="テキスト ボックス 10">
            <a:extLst>
              <a:ext uri="{FF2B5EF4-FFF2-40B4-BE49-F238E27FC236}">
                <a16:creationId xmlns:a16="http://schemas.microsoft.com/office/drawing/2014/main" id="{C30D58AF-2A8C-3CF3-A1DB-E43EBEFFD422}"/>
              </a:ext>
            </a:extLst>
          </p:cNvPr>
          <p:cNvSpPr txBox="1"/>
          <p:nvPr/>
        </p:nvSpPr>
        <p:spPr>
          <a:xfrm>
            <a:off x="1576111" y="1412051"/>
            <a:ext cx="1877561"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➊</a:t>
            </a:r>
            <a:endParaRPr kumimoji="0" lang="en-US" altLang="ja-JP" sz="1400" b="1" i="0" u="none" strike="noStrike" kern="0" cap="none" spc="0" normalizeH="0" baseline="0" noProof="0" dirty="0">
              <a:ln>
                <a:noFill/>
              </a:ln>
              <a:solidFill>
                <a:srgbClr val="FFFFFF"/>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bg1"/>
                </a:solidFill>
                <a:effectLst/>
                <a:uLnTx/>
                <a:uFillTx/>
              </a:rPr>
              <a:t>事前提案可否 </a:t>
            </a:r>
          </a:p>
        </p:txBody>
      </p:sp>
      <p:sp>
        <p:nvSpPr>
          <p:cNvPr id="12" name="正方形/長方形 11">
            <a:extLst>
              <a:ext uri="{FF2B5EF4-FFF2-40B4-BE49-F238E27FC236}">
                <a16:creationId xmlns:a16="http://schemas.microsoft.com/office/drawing/2014/main" id="{4E78A63E-65F2-D33B-637E-639B5D2A0516}"/>
              </a:ext>
            </a:extLst>
          </p:cNvPr>
          <p:cNvSpPr/>
          <p:nvPr/>
        </p:nvSpPr>
        <p:spPr>
          <a:xfrm>
            <a:off x="3265615" y="1406499"/>
            <a:ext cx="1311644"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❷</a:t>
            </a:r>
            <a:endParaRPr kumimoji="0" lang="en-US" altLang="ja-JP" sz="1400" b="1" i="0" u="none" strike="noStrike" kern="0" cap="none" spc="0" normalizeH="0" baseline="0" noProof="0" dirty="0">
              <a:ln>
                <a:noFill/>
              </a:ln>
              <a:solidFill>
                <a:srgbClr val="FFFFFF"/>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srgbClr val="FFFFFF"/>
                </a:solidFill>
              </a:rPr>
              <a:t>申込</a:t>
            </a:r>
            <a:endParaRPr kumimoji="0" lang="ja-JP" altLang="en-US" sz="1400" b="1" i="0" u="none" strike="noStrike" kern="0" cap="none" spc="0" normalizeH="0" baseline="0" noProof="0" dirty="0">
              <a:ln>
                <a:noFill/>
              </a:ln>
              <a:solidFill>
                <a:srgbClr val="FFFFFF"/>
              </a:solidFill>
              <a:effectLst/>
              <a:uLnTx/>
              <a:uFillTx/>
            </a:endParaRPr>
          </a:p>
        </p:txBody>
      </p:sp>
      <p:sp>
        <p:nvSpPr>
          <p:cNvPr id="13" name="正方形/長方形 12">
            <a:extLst>
              <a:ext uri="{FF2B5EF4-FFF2-40B4-BE49-F238E27FC236}">
                <a16:creationId xmlns:a16="http://schemas.microsoft.com/office/drawing/2014/main" id="{8BC8A023-1652-3621-687A-62A96A9B6F80}"/>
              </a:ext>
            </a:extLst>
          </p:cNvPr>
          <p:cNvSpPr/>
          <p:nvPr/>
        </p:nvSpPr>
        <p:spPr>
          <a:xfrm>
            <a:off x="4666055" y="1409478"/>
            <a:ext cx="1094071"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❸</a:t>
            </a:r>
            <a:endParaRPr kumimoji="0" lang="en-US" altLang="ja-JP" sz="1400" b="1" i="0" u="none" strike="noStrike" kern="0" cap="none" spc="0" normalizeH="0" baseline="0" noProof="0" dirty="0">
              <a:ln>
                <a:noFill/>
              </a:ln>
              <a:solidFill>
                <a:srgbClr val="FFFFFF"/>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srgbClr val="FFFFFF"/>
                </a:solidFill>
              </a:rPr>
              <a:t>入稿前審査</a:t>
            </a:r>
            <a:endParaRPr kumimoji="0" lang="en-US" altLang="ja-JP" sz="1400" b="1" i="0" u="none" strike="noStrike" kern="0" cap="none" spc="0" normalizeH="0" baseline="0" noProof="0" dirty="0">
              <a:ln>
                <a:noFill/>
              </a:ln>
              <a:solidFill>
                <a:srgbClr val="FFFFFF"/>
              </a:solidFill>
              <a:effectLst/>
              <a:uLnTx/>
              <a:uFillTx/>
            </a:endParaRPr>
          </a:p>
        </p:txBody>
      </p:sp>
      <p:sp>
        <p:nvSpPr>
          <p:cNvPr id="14" name="正方形/長方形 13">
            <a:extLst>
              <a:ext uri="{FF2B5EF4-FFF2-40B4-BE49-F238E27FC236}">
                <a16:creationId xmlns:a16="http://schemas.microsoft.com/office/drawing/2014/main" id="{DB961A70-85A7-9CBF-83E6-350F7492BC5D}"/>
              </a:ext>
            </a:extLst>
          </p:cNvPr>
          <p:cNvSpPr/>
          <p:nvPr/>
        </p:nvSpPr>
        <p:spPr>
          <a:xfrm>
            <a:off x="7121823" y="1432569"/>
            <a:ext cx="1094072"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❺</a:t>
            </a:r>
            <a:endParaRPr kumimoji="0" lang="en-US" altLang="ja-JP" sz="1400" b="1" i="0" u="none" strike="noStrike" kern="0" cap="none" spc="0" normalizeH="0" baseline="0" noProof="0" dirty="0">
              <a:ln>
                <a:noFill/>
              </a:ln>
              <a:solidFill>
                <a:srgbClr val="FFFFFF"/>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掲載開始</a:t>
            </a:r>
            <a:endParaRPr kumimoji="0" lang="en-US" altLang="ja-JP" sz="1400" b="1" i="0" u="none" strike="noStrike" kern="0" cap="none" spc="0" normalizeH="0" baseline="0" noProof="0" dirty="0">
              <a:ln>
                <a:noFill/>
              </a:ln>
              <a:solidFill>
                <a:srgbClr val="FFFFFF"/>
              </a:solidFill>
              <a:effectLst/>
              <a:uLnTx/>
              <a:uFillTx/>
            </a:endParaRPr>
          </a:p>
        </p:txBody>
      </p:sp>
      <p:sp>
        <p:nvSpPr>
          <p:cNvPr id="15" name="正方形/長方形 14">
            <a:extLst>
              <a:ext uri="{FF2B5EF4-FFF2-40B4-BE49-F238E27FC236}">
                <a16:creationId xmlns:a16="http://schemas.microsoft.com/office/drawing/2014/main" id="{ACC1CAE0-8CDE-0998-1BE5-09AF5694D6A3}"/>
              </a:ext>
            </a:extLst>
          </p:cNvPr>
          <p:cNvSpPr/>
          <p:nvPr/>
        </p:nvSpPr>
        <p:spPr>
          <a:xfrm>
            <a:off x="8215895" y="1433895"/>
            <a:ext cx="1371720"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chemeClr val="bg1"/>
                </a:solidFill>
                <a:effectLst/>
                <a:uLnTx/>
                <a:uFillTx/>
              </a:rPr>
              <a:t>❻</a:t>
            </a:r>
            <a:endParaRPr kumimoji="0" lang="en-US" altLang="ja-JP" sz="1400" b="1" i="0" u="none" strike="noStrike" kern="0" cap="none" spc="0" normalizeH="0" baseline="0" noProof="0" dirty="0">
              <a:ln>
                <a:noFill/>
              </a:ln>
              <a:solidFill>
                <a:schemeClr val="bg1"/>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レポート</a:t>
            </a:r>
          </a:p>
        </p:txBody>
      </p:sp>
      <p:sp>
        <p:nvSpPr>
          <p:cNvPr id="16" name="テキスト ボックス 15">
            <a:extLst>
              <a:ext uri="{FF2B5EF4-FFF2-40B4-BE49-F238E27FC236}">
                <a16:creationId xmlns:a16="http://schemas.microsoft.com/office/drawing/2014/main" id="{52757D06-A111-8203-1986-B7A99AFF5688}"/>
              </a:ext>
            </a:extLst>
          </p:cNvPr>
          <p:cNvSpPr txBox="1"/>
          <p:nvPr/>
        </p:nvSpPr>
        <p:spPr>
          <a:xfrm>
            <a:off x="1108735" y="2921680"/>
            <a:ext cx="9916255" cy="3639458"/>
          </a:xfrm>
          <a:prstGeom prst="rect">
            <a:avLst/>
          </a:prstGeom>
          <a:noFill/>
        </p:spPr>
        <p:txBody>
          <a:bodyPr wrap="square"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lumMod val="65000"/>
                    <a:lumOff val="35000"/>
                  </a:prstClr>
                </a:solidFill>
                <a:effectLst/>
                <a:uLnTx/>
                <a:uFillTx/>
              </a:rPr>
              <a:t>❶</a:t>
            </a:r>
            <a:r>
              <a:rPr kumimoji="0" lang="ja-JP" altLang="en-US" sz="500" b="1" i="0" u="none" strike="noStrike" kern="0" cap="none" spc="0" normalizeH="0" baseline="0" noProof="0" dirty="0">
                <a:ln>
                  <a:noFill/>
                </a:ln>
                <a:solidFill>
                  <a:prstClr val="black">
                    <a:lumMod val="65000"/>
                    <a:lumOff val="35000"/>
                  </a:prstClr>
                </a:solidFill>
                <a:effectLst/>
                <a:uLnTx/>
                <a:uFillTx/>
              </a:rPr>
              <a:t>　　</a:t>
            </a:r>
            <a:r>
              <a:rPr kumimoji="0" lang="ja-JP" altLang="en-US" sz="1200" b="1" i="0" u="none" strike="noStrike" kern="0" cap="none" spc="0" normalizeH="0" baseline="0" noProof="0" dirty="0">
                <a:ln>
                  <a:noFill/>
                </a:ln>
                <a:solidFill>
                  <a:prstClr val="black">
                    <a:lumMod val="65000"/>
                    <a:lumOff val="35000"/>
                  </a:prstClr>
                </a:solidFill>
                <a:effectLst/>
                <a:uLnTx/>
                <a:uFillTx/>
              </a:rPr>
              <a:t>事前提案可否 （</a:t>
            </a:r>
            <a:r>
              <a:rPr kumimoji="0" lang="en-US" altLang="ja-JP" sz="1200" b="1" i="0" u="none" strike="noStrike" kern="0" cap="none" spc="0" normalizeH="0" baseline="0" noProof="0" dirty="0">
                <a:ln>
                  <a:noFill/>
                </a:ln>
                <a:solidFill>
                  <a:prstClr val="black">
                    <a:lumMod val="65000"/>
                    <a:lumOff val="35000"/>
                  </a:prstClr>
                </a:solidFill>
                <a:effectLst/>
                <a:uLnTx/>
                <a:uFillTx/>
              </a:rPr>
              <a:t>P14</a:t>
            </a:r>
            <a:r>
              <a:rPr kumimoji="0" lang="ja-JP" altLang="en-US" sz="1200" b="1" i="0" u="none" strike="noStrike" kern="0" cap="none" spc="0" normalizeH="0" baseline="0" noProof="0" dirty="0">
                <a:ln>
                  <a:noFill/>
                </a:ln>
                <a:solidFill>
                  <a:prstClr val="black">
                    <a:lumMod val="65000"/>
                    <a:lumOff val="35000"/>
                  </a:prstClr>
                </a:solidFill>
                <a:effectLst/>
                <a:uLnTx/>
                <a:uFillTx/>
              </a:rPr>
              <a:t>参照）</a:t>
            </a:r>
            <a:endParaRPr kumimoji="0" lang="en-US" altLang="ja-JP" sz="1200" b="1"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00" b="1" kern="0" dirty="0">
                <a:solidFill>
                  <a:prstClr val="black">
                    <a:lumMod val="65000"/>
                    <a:lumOff val="35000"/>
                  </a:prstClr>
                </a:solidFill>
              </a:rPr>
              <a:t>　　</a:t>
            </a:r>
            <a:r>
              <a:rPr kumimoji="0" lang="ja-JP" altLang="en-US" sz="1000" b="0" i="0" u="none" strike="noStrike" kern="0" cap="none" spc="0" normalizeH="0" baseline="0" noProof="0" dirty="0">
                <a:ln>
                  <a:noFill/>
                </a:ln>
                <a:solidFill>
                  <a:prstClr val="black">
                    <a:lumMod val="65000"/>
                    <a:lumOff val="35000"/>
                  </a:prstClr>
                </a:solidFill>
                <a:effectLst/>
                <a:uLnTx/>
                <a:uFillTx/>
              </a:rPr>
              <a:t>弊社担当営業または</a:t>
            </a:r>
            <a:r>
              <a:rPr kumimoji="0" lang="en-US" altLang="ja-JP" sz="1000" b="0" i="0" u="none" strike="noStrike" kern="0" cap="none" spc="0" normalizeH="0" baseline="0" noProof="0" dirty="0">
                <a:ln>
                  <a:noFill/>
                </a:ln>
                <a:solidFill>
                  <a:prstClr val="black">
                    <a:lumMod val="65000"/>
                    <a:lumOff val="35000"/>
                  </a:prstClr>
                </a:solidFill>
                <a:effectLst/>
                <a:uLnTx/>
                <a:uFillTx/>
              </a:rPr>
              <a:t>Yahoo!</a:t>
            </a:r>
            <a:r>
              <a:rPr kumimoji="0" lang="ja-JP" altLang="en-US" sz="1000" b="0" i="0" u="none" strike="noStrike" kern="0" cap="none" spc="0" normalizeH="0" baseline="0" noProof="0" dirty="0">
                <a:ln>
                  <a:noFill/>
                </a:ln>
                <a:solidFill>
                  <a:prstClr val="black">
                    <a:lumMod val="65000"/>
                    <a:lumOff val="35000"/>
                  </a:prstClr>
                </a:solidFill>
                <a:effectLst/>
                <a:uLnTx/>
                <a:uFillTx/>
              </a:rPr>
              <a:t>広告パートナーサポート宛にご連絡ください。</a:t>
            </a:r>
            <a:r>
              <a:rPr kumimoji="0" lang="ja-JP" altLang="en-US" sz="1000" kern="0" dirty="0">
                <a:solidFill>
                  <a:prstClr val="black">
                    <a:lumMod val="65000"/>
                    <a:lumOff val="35000"/>
                  </a:prstClr>
                </a:solidFill>
              </a:rPr>
              <a:t>回答まで最大</a:t>
            </a:r>
            <a:r>
              <a:rPr kumimoji="0" lang="en-US" altLang="ja-JP" sz="1000" kern="0" dirty="0">
                <a:solidFill>
                  <a:prstClr val="black">
                    <a:lumMod val="65000"/>
                    <a:lumOff val="35000"/>
                  </a:prstClr>
                </a:solidFill>
              </a:rPr>
              <a:t>5</a:t>
            </a:r>
            <a:r>
              <a:rPr kumimoji="0" lang="ja-JP" altLang="en-US" sz="1000" kern="0" dirty="0">
                <a:solidFill>
                  <a:prstClr val="black">
                    <a:lumMod val="65000"/>
                    <a:lumOff val="35000"/>
                  </a:prstClr>
                </a:solidFill>
              </a:rPr>
              <a:t>営業日程度かかります。余裕をもってご依頼ください。</a:t>
            </a:r>
            <a:endParaRPr kumimoji="0" lang="en-US" altLang="ja-JP" sz="10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black">
                    <a:lumMod val="65000"/>
                    <a:lumOff val="35000"/>
                  </a:prstClr>
                </a:solidFill>
                <a:effectLst/>
                <a:uLnTx/>
                <a:uFillTx/>
              </a:rPr>
              <a:t>　　</a:t>
            </a:r>
            <a:endParaRPr kumimoji="0" lang="en-US" altLang="ja-JP" sz="1050" b="0" i="0" u="none" strike="noStrike" kern="0" cap="none" spc="0" normalizeH="0" baseline="0" noProof="0" dirty="0">
              <a:ln>
                <a:noFill/>
              </a:ln>
              <a:solidFill>
                <a:prstClr val="black">
                  <a:lumMod val="65000"/>
                  <a:lumOff val="35000"/>
                </a:prstClr>
              </a:solidFill>
              <a:effectLst/>
              <a:uLnTx/>
              <a:uFillTx/>
            </a:endParaRPr>
          </a:p>
          <a:p>
            <a:pPr>
              <a:defRPr/>
            </a:pPr>
            <a:r>
              <a:rPr kumimoji="0" lang="ja-JP" altLang="en-US" sz="1200" b="1" i="0" u="none" strike="noStrike" kern="0" cap="none" spc="0" normalizeH="0" baseline="0" noProof="0" dirty="0">
                <a:ln>
                  <a:noFill/>
                </a:ln>
                <a:solidFill>
                  <a:prstClr val="black">
                    <a:lumMod val="65000"/>
                    <a:lumOff val="35000"/>
                  </a:prstClr>
                </a:solidFill>
                <a:effectLst/>
                <a:uLnTx/>
                <a:uFillTx/>
              </a:rPr>
              <a:t>❷</a:t>
            </a:r>
            <a:r>
              <a:rPr kumimoji="0" lang="ja-JP" altLang="en-US" sz="500" b="1" i="0" u="none" strike="noStrike" kern="0" cap="none" spc="0" normalizeH="0" baseline="0" noProof="0" dirty="0">
                <a:ln>
                  <a:noFill/>
                </a:ln>
                <a:solidFill>
                  <a:prstClr val="black">
                    <a:lumMod val="65000"/>
                    <a:lumOff val="35000"/>
                  </a:prstClr>
                </a:solidFill>
                <a:effectLst/>
                <a:uLnTx/>
                <a:uFillTx/>
              </a:rPr>
              <a:t>　　</a:t>
            </a:r>
            <a:r>
              <a:rPr kumimoji="0" lang="ja-JP" altLang="en-US" sz="1200" b="1" i="0" u="none" strike="noStrike" kern="0" cap="none" spc="0" normalizeH="0" baseline="0" noProof="0" dirty="0">
                <a:ln>
                  <a:noFill/>
                </a:ln>
                <a:solidFill>
                  <a:prstClr val="black">
                    <a:lumMod val="65000"/>
                    <a:lumOff val="35000"/>
                  </a:prstClr>
                </a:solidFill>
                <a:effectLst/>
                <a:uLnTx/>
                <a:uFillTx/>
              </a:rPr>
              <a:t>申込（</a:t>
            </a:r>
            <a:r>
              <a:rPr kumimoji="0" lang="en-US" altLang="ja-JP" sz="1200" b="1" i="0" u="none" strike="noStrike" kern="0" cap="none" spc="0" normalizeH="0" baseline="0" noProof="0" dirty="0">
                <a:ln>
                  <a:noFill/>
                </a:ln>
                <a:solidFill>
                  <a:prstClr val="black">
                    <a:lumMod val="65000"/>
                    <a:lumOff val="35000"/>
                  </a:prstClr>
                </a:solidFill>
                <a:effectLst/>
                <a:uLnTx/>
                <a:uFillTx/>
              </a:rPr>
              <a:t>P15</a:t>
            </a:r>
            <a:r>
              <a:rPr kumimoji="0" lang="ja-JP" altLang="en-US" sz="1200" b="1" i="0" u="none" strike="noStrike" kern="0" cap="none" spc="0" normalizeH="0" baseline="0" noProof="0" dirty="0">
                <a:ln>
                  <a:noFill/>
                </a:ln>
                <a:solidFill>
                  <a:prstClr val="black">
                    <a:lumMod val="65000"/>
                    <a:lumOff val="35000"/>
                  </a:prstClr>
                </a:solidFill>
                <a:effectLst/>
                <a:uLnTx/>
                <a:uFillTx/>
              </a:rPr>
              <a:t>参照）</a:t>
            </a:r>
            <a:endParaRPr kumimoji="0" lang="en-US" altLang="ja-JP" sz="1200" b="1"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00" b="1" kern="0" dirty="0">
                <a:solidFill>
                  <a:prstClr val="black">
                    <a:lumMod val="65000"/>
                    <a:lumOff val="35000"/>
                  </a:prstClr>
                </a:solidFill>
              </a:rPr>
              <a:t>　　</a:t>
            </a:r>
            <a:r>
              <a:rPr kumimoji="0" lang="ja-JP" altLang="en-US" sz="1000" kern="0" dirty="0">
                <a:solidFill>
                  <a:prstClr val="black">
                    <a:lumMod val="65000"/>
                    <a:lumOff val="35000"/>
                  </a:prstClr>
                </a:solidFill>
              </a:rPr>
              <a:t>予約型：広告配信費以外のお申込み　</a:t>
            </a:r>
            <a:r>
              <a:rPr kumimoji="0" lang="en-US" altLang="ja-JP" sz="1000" kern="0" dirty="0">
                <a:solidFill>
                  <a:prstClr val="black">
                    <a:lumMod val="65000"/>
                    <a:lumOff val="35000"/>
                  </a:prstClr>
                </a:solidFill>
                <a:hlinkClick r:id="rId4"/>
              </a:rPr>
              <a:t>https://portal.yadui.business.yahoo.co.jp/agencyportal/888301/index.html</a:t>
            </a:r>
            <a:endParaRPr kumimoji="0" lang="en-US" altLang="ja-JP" sz="10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00" kern="0" dirty="0">
                <a:solidFill>
                  <a:prstClr val="black">
                    <a:lumMod val="65000"/>
                    <a:lumOff val="35000"/>
                  </a:prstClr>
                </a:solidFill>
              </a:rPr>
              <a:t>　「見積もり不要商品のお申込み共通フォーム」より掲載日</a:t>
            </a:r>
            <a:r>
              <a:rPr kumimoji="0" lang="en-US" altLang="ja-JP" sz="1000" kern="0" dirty="0">
                <a:solidFill>
                  <a:prstClr val="black">
                    <a:lumMod val="65000"/>
                    <a:lumOff val="35000"/>
                  </a:prstClr>
                </a:solidFill>
              </a:rPr>
              <a:t>10</a:t>
            </a:r>
            <a:r>
              <a:rPr kumimoji="0" lang="ja-JP" altLang="en-US" sz="1000" kern="0" dirty="0">
                <a:solidFill>
                  <a:prstClr val="black">
                    <a:lumMod val="65000"/>
                    <a:lumOff val="35000"/>
                  </a:prstClr>
                </a:solidFill>
              </a:rPr>
              <a:t>営業日前までにお申込みください。</a:t>
            </a:r>
            <a:endParaRPr kumimoji="0" lang="en-US" altLang="ja-JP" sz="10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00" kern="0" dirty="0">
                <a:solidFill>
                  <a:prstClr val="black">
                    <a:lumMod val="65000"/>
                    <a:lumOff val="35000"/>
                  </a:prstClr>
                </a:solidFill>
              </a:rPr>
              <a:t>　　申し込みの際に広告主の予約型アカウントが必要となります。</a:t>
            </a:r>
            <a:endParaRPr kumimoji="0" lang="en-US" altLang="ja-JP" sz="10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05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800" b="1" i="0" u="none" strike="noStrike" kern="0" cap="none" spc="0" normalizeH="0" baseline="0" noProof="0" dirty="0">
              <a:ln>
                <a:noFill/>
              </a:ln>
              <a:solidFill>
                <a:prstClr val="black">
                  <a:lumMod val="65000"/>
                  <a:lumOff val="35000"/>
                </a:prstClr>
              </a:solidFill>
              <a:effectLst/>
              <a:uLnTx/>
              <a:uFillTx/>
            </a:endParaRPr>
          </a:p>
          <a:p>
            <a:pPr>
              <a:defRPr/>
            </a:pPr>
            <a:r>
              <a:rPr kumimoji="0" lang="ja-JP" altLang="en-US" sz="1200" b="1" i="0" u="none" strike="noStrike" kern="0" cap="none" spc="0" normalizeH="0" baseline="0" noProof="0" dirty="0">
                <a:ln>
                  <a:noFill/>
                </a:ln>
                <a:solidFill>
                  <a:prstClr val="black">
                    <a:lumMod val="65000"/>
                    <a:lumOff val="35000"/>
                  </a:prstClr>
                </a:solidFill>
                <a:effectLst/>
                <a:uLnTx/>
                <a:uFillTx/>
              </a:rPr>
              <a:t>❸  </a:t>
            </a:r>
            <a:r>
              <a:rPr kumimoji="0" lang="ja-JP" altLang="en-US" sz="1200" b="1" kern="0" dirty="0">
                <a:solidFill>
                  <a:prstClr val="black">
                    <a:lumMod val="65000"/>
                    <a:lumOff val="35000"/>
                  </a:prstClr>
                </a:solidFill>
              </a:rPr>
              <a:t>入稿前審査 </a:t>
            </a:r>
            <a:r>
              <a:rPr kumimoji="0" lang="ja-JP" altLang="en-US" sz="1200" b="1" i="0" u="none" strike="noStrike" kern="0" cap="none" spc="0" normalizeH="0" baseline="0" noProof="0" dirty="0">
                <a:ln>
                  <a:noFill/>
                </a:ln>
                <a:solidFill>
                  <a:prstClr val="black">
                    <a:lumMod val="65000"/>
                    <a:lumOff val="35000"/>
                  </a:prstClr>
                </a:solidFill>
                <a:effectLst/>
                <a:uLnTx/>
                <a:uFillTx/>
              </a:rPr>
              <a:t>（</a:t>
            </a:r>
            <a:r>
              <a:rPr kumimoji="0" lang="en-US" altLang="ja-JP" sz="1200" b="1" i="0" u="none" strike="noStrike" kern="0" cap="none" spc="0" normalizeH="0" baseline="0" noProof="0" dirty="0">
                <a:ln>
                  <a:noFill/>
                </a:ln>
                <a:solidFill>
                  <a:prstClr val="black">
                    <a:lumMod val="65000"/>
                    <a:lumOff val="35000"/>
                  </a:prstClr>
                </a:solidFill>
                <a:effectLst/>
                <a:uLnTx/>
                <a:uFillTx/>
              </a:rPr>
              <a:t>P17</a:t>
            </a:r>
            <a:r>
              <a:rPr kumimoji="0" lang="ja-JP" altLang="en-US" sz="1200" b="1" i="0" u="none" strike="noStrike" kern="0" cap="none" spc="0" normalizeH="0" baseline="0" noProof="0" dirty="0">
                <a:ln>
                  <a:noFill/>
                </a:ln>
                <a:solidFill>
                  <a:prstClr val="black">
                    <a:lumMod val="65000"/>
                    <a:lumOff val="35000"/>
                  </a:prstClr>
                </a:solidFill>
                <a:effectLst/>
                <a:uLnTx/>
                <a:uFillTx/>
              </a:rPr>
              <a:t>参照）</a:t>
            </a:r>
            <a:endParaRPr kumimoji="0" lang="en-US" altLang="ja-JP" sz="1200" b="1" kern="0" dirty="0">
              <a:solidFill>
                <a:prstClr val="black">
                  <a:lumMod val="65000"/>
                  <a:lumOff val="35000"/>
                </a:prstClr>
              </a:solidFill>
            </a:endParaRPr>
          </a:p>
          <a:p>
            <a:pPr>
              <a:defRPr/>
            </a:pPr>
            <a:r>
              <a:rPr kumimoji="0" lang="ja-JP" altLang="en-US" sz="1200" b="1" kern="0" dirty="0">
                <a:solidFill>
                  <a:prstClr val="black">
                    <a:lumMod val="65000"/>
                    <a:lumOff val="35000"/>
                  </a:prstClr>
                </a:solidFill>
              </a:rPr>
              <a:t>　　</a:t>
            </a:r>
            <a:r>
              <a:rPr kumimoji="0" lang="ja-JP" altLang="en-US" sz="1000" kern="0" dirty="0">
                <a:solidFill>
                  <a:prstClr val="black">
                    <a:lumMod val="65000"/>
                    <a:lumOff val="35000"/>
                  </a:prstClr>
                </a:solidFill>
              </a:rPr>
              <a:t>入稿前に広告（クリエイティブ・リンク先サイト）の審査を行います。回答までに</a:t>
            </a:r>
            <a:r>
              <a:rPr kumimoji="0" lang="en-US" altLang="ja-JP" sz="1000" kern="0" dirty="0">
                <a:solidFill>
                  <a:prstClr val="black">
                    <a:lumMod val="65000"/>
                    <a:lumOff val="35000"/>
                  </a:prstClr>
                </a:solidFill>
              </a:rPr>
              <a:t>3</a:t>
            </a:r>
            <a:r>
              <a:rPr kumimoji="0" lang="ja-JP" altLang="en-US" sz="1000" kern="0" dirty="0">
                <a:solidFill>
                  <a:prstClr val="black">
                    <a:lumMod val="65000"/>
                    <a:lumOff val="35000"/>
                  </a:prstClr>
                </a:solidFill>
              </a:rPr>
              <a:t>営業日程度かかります。</a:t>
            </a:r>
            <a:r>
              <a:rPr lang="ja-JP" altLang="en-US" sz="1000" dirty="0">
                <a:hlinkClick r:id="rId5"/>
              </a:rPr>
              <a:t>予約型の審査について </a:t>
            </a:r>
            <a:r>
              <a:rPr lang="en-US" altLang="ja-JP" sz="1000" dirty="0">
                <a:hlinkClick r:id="rId5"/>
              </a:rPr>
              <a:t>- </a:t>
            </a:r>
            <a:r>
              <a:rPr lang="ja-JP" altLang="en-US" sz="1000" dirty="0">
                <a:hlinkClick r:id="rId5"/>
              </a:rPr>
              <a:t>ヘルプ </a:t>
            </a:r>
            <a:r>
              <a:rPr lang="en-US" altLang="ja-JP" sz="1000" dirty="0">
                <a:hlinkClick r:id="rId5"/>
              </a:rPr>
              <a:t>- Yahoo!</a:t>
            </a:r>
            <a:r>
              <a:rPr lang="ja-JP" altLang="en-US" sz="1000" dirty="0">
                <a:hlinkClick r:id="rId5"/>
              </a:rPr>
              <a:t>広告</a:t>
            </a:r>
            <a:endParaRPr lang="en-US" altLang="ja-JP" sz="1000" dirty="0"/>
          </a:p>
          <a:p>
            <a:r>
              <a:rPr kumimoji="0" lang="ja-JP" altLang="en-US" sz="1100" b="1" kern="0" dirty="0">
                <a:solidFill>
                  <a:prstClr val="black">
                    <a:lumMod val="65000"/>
                    <a:lumOff val="35000"/>
                  </a:prstClr>
                </a:solidFill>
              </a:rPr>
              <a:t>　　</a:t>
            </a:r>
            <a:r>
              <a:rPr kumimoji="0" lang="ja-JP" altLang="en-US" sz="1000" b="1" kern="0" dirty="0">
                <a:solidFill>
                  <a:prstClr val="black">
                    <a:lumMod val="65000"/>
                    <a:lumOff val="35000"/>
                  </a:prstClr>
                </a:solidFill>
              </a:rPr>
              <a:t>　</a:t>
            </a:r>
            <a:r>
              <a:rPr lang="en-US" altLang="ja-JP" sz="1000" dirty="0">
                <a:solidFill>
                  <a:schemeClr val="tx1">
                    <a:lumMod val="65000"/>
                    <a:lumOff val="35000"/>
                  </a:schemeClr>
                </a:solidFill>
                <a:hlinkClick r:id="rId6"/>
              </a:rPr>
              <a:t>https://form-business.yahoo.co.jp/claris/enqueteForm?inquiry_type=ad_review</a:t>
            </a:r>
            <a:endParaRPr lang="en-US" altLang="ja-JP" sz="1000" dirty="0">
              <a:solidFill>
                <a:schemeClr val="tx1">
                  <a:lumMod val="65000"/>
                  <a:lumOff val="35000"/>
                </a:scheme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black">
                    <a:lumMod val="65000"/>
                    <a:lumOff val="35000"/>
                  </a:prstClr>
                </a:solidFill>
                <a:effectLst/>
                <a:uLnTx/>
                <a:uFillTx/>
              </a:rPr>
              <a:t>　　</a:t>
            </a:r>
            <a:endParaRPr kumimoji="0" lang="ja-JP" altLang="en-US" sz="800" b="0" i="0" u="none" strike="noStrike" kern="0" cap="none" spc="0" normalizeH="0" baseline="0" noProof="0" dirty="0">
              <a:ln>
                <a:noFill/>
              </a:ln>
              <a:solidFill>
                <a:prstClr val="black">
                  <a:lumMod val="65000"/>
                  <a:lumOff val="35000"/>
                </a:prstClr>
              </a:solidFill>
              <a:effectLst/>
              <a:uLnTx/>
              <a:uFillTx/>
            </a:endParaRPr>
          </a:p>
          <a:p>
            <a:pPr>
              <a:defRPr/>
            </a:pPr>
            <a:r>
              <a:rPr kumimoji="0" lang="ja-JP" altLang="en-US" sz="1200" b="1" i="0" u="none" strike="noStrike" kern="0" cap="none" spc="0" normalizeH="0" baseline="0" noProof="0" dirty="0">
                <a:ln>
                  <a:noFill/>
                </a:ln>
                <a:solidFill>
                  <a:prstClr val="black">
                    <a:lumMod val="65000"/>
                    <a:lumOff val="35000"/>
                  </a:prstClr>
                </a:solidFill>
                <a:effectLst/>
                <a:uLnTx/>
                <a:uFillTx/>
              </a:rPr>
              <a:t>❹　入稿（</a:t>
            </a:r>
            <a:r>
              <a:rPr kumimoji="0" lang="en-US" altLang="ja-JP" sz="1200" b="1" i="0" u="none" strike="noStrike" kern="0" cap="none" spc="0" normalizeH="0" baseline="0" noProof="0" dirty="0">
                <a:ln>
                  <a:noFill/>
                </a:ln>
                <a:solidFill>
                  <a:prstClr val="black">
                    <a:lumMod val="65000"/>
                    <a:lumOff val="35000"/>
                  </a:prstClr>
                </a:solidFill>
                <a:effectLst/>
                <a:uLnTx/>
                <a:uFillTx/>
              </a:rPr>
              <a:t>P18</a:t>
            </a:r>
            <a:r>
              <a:rPr kumimoji="0" lang="ja-JP" altLang="en-US" sz="1200" b="1" i="0" u="none" strike="noStrike" kern="0" cap="none" spc="0" normalizeH="0" baseline="0" noProof="0" dirty="0">
                <a:ln>
                  <a:noFill/>
                </a:ln>
                <a:solidFill>
                  <a:prstClr val="black">
                    <a:lumMod val="65000"/>
                    <a:lumOff val="35000"/>
                  </a:prstClr>
                </a:solidFill>
                <a:effectLst/>
                <a:uLnTx/>
                <a:uFillTx/>
              </a:rPr>
              <a:t>参照）</a:t>
            </a:r>
            <a:endParaRPr kumimoji="0" lang="en-US" altLang="ja-JP" sz="1200" b="1"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kern="0" dirty="0">
                <a:solidFill>
                  <a:prstClr val="black">
                    <a:lumMod val="65000"/>
                    <a:lumOff val="35000"/>
                  </a:prstClr>
                </a:solidFill>
              </a:rPr>
              <a:t>　　</a:t>
            </a:r>
            <a:r>
              <a:rPr kumimoji="0" lang="ja-JP" altLang="en-US" sz="1000" kern="0" dirty="0">
                <a:solidFill>
                  <a:prstClr val="black">
                    <a:lumMod val="65000"/>
                    <a:lumOff val="35000"/>
                  </a:prstClr>
                </a:solidFill>
              </a:rPr>
              <a:t>掲載開始</a:t>
            </a:r>
            <a:r>
              <a:rPr kumimoji="0" lang="en-US" altLang="ja-JP" sz="1000" kern="0" dirty="0">
                <a:solidFill>
                  <a:prstClr val="black">
                    <a:lumMod val="65000"/>
                    <a:lumOff val="35000"/>
                  </a:prstClr>
                </a:solidFill>
              </a:rPr>
              <a:t>4</a:t>
            </a:r>
            <a:r>
              <a:rPr kumimoji="0" lang="ja-JP" altLang="en-US" sz="1000" kern="0" dirty="0">
                <a:solidFill>
                  <a:prstClr val="black">
                    <a:lumMod val="65000"/>
                    <a:lumOff val="35000"/>
                  </a:prstClr>
                </a:solidFill>
              </a:rPr>
              <a:t>営業日前までに、メールにて広告クリエイティブ、リンク先を送付いただきます。</a:t>
            </a:r>
            <a:endParaRPr kumimoji="0" lang="en-US" altLang="ja-JP" sz="1000" kern="0" dirty="0">
              <a:solidFill>
                <a:prstClr val="black">
                  <a:lumMod val="65000"/>
                  <a:lumOff val="35000"/>
                </a:prstClr>
              </a:solidFill>
            </a:endParaRPr>
          </a:p>
          <a:p>
            <a:pPr marL="0" marR="0" lvl="0" indent="0" algn="r" defTabSz="914400" eaLnBrk="1" fontAlgn="auto" latinLnBrk="0" hangingPunct="1">
              <a:lnSpc>
                <a:spcPct val="100000"/>
              </a:lnSpc>
              <a:spcBef>
                <a:spcPts val="0"/>
              </a:spcBef>
              <a:spcAft>
                <a:spcPts val="0"/>
              </a:spcAft>
              <a:buClrTx/>
              <a:buSzTx/>
              <a:buFontTx/>
              <a:buNone/>
              <a:tabLst/>
              <a:defRPr/>
            </a:pPr>
            <a:endParaRPr kumimoji="0" lang="ja-JP" altLang="en-US" sz="8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kern="0" dirty="0">
                <a:solidFill>
                  <a:prstClr val="black">
                    <a:lumMod val="65000"/>
                    <a:lumOff val="35000"/>
                  </a:prstClr>
                </a:solidFill>
              </a:rPr>
              <a:t>❺　掲載開始</a:t>
            </a:r>
            <a:endParaRPr kumimoji="0" lang="en-US" altLang="ja-JP" sz="1200" b="1"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kern="0" dirty="0">
                <a:solidFill>
                  <a:prstClr val="black">
                    <a:lumMod val="65000"/>
                    <a:lumOff val="35000"/>
                  </a:prstClr>
                </a:solidFill>
              </a:rPr>
              <a:t>　　</a:t>
            </a:r>
            <a:r>
              <a:rPr lang="ja-JP" altLang="en-US" sz="1000" dirty="0">
                <a:solidFill>
                  <a:schemeClr val="tx1">
                    <a:lumMod val="65000"/>
                    <a:lumOff val="35000"/>
                  </a:schemeClr>
                </a:solidFill>
                <a:latin typeface="メイリオ"/>
                <a:ea typeface="メイリオ"/>
              </a:rPr>
              <a:t>試合開始前から広告掲載開始となります。掲載保証期間は試合開催時間となります。</a:t>
            </a:r>
            <a:endParaRPr lang="en-US" altLang="ja-JP" sz="1000" dirty="0">
              <a:solidFill>
                <a:schemeClr val="tx1">
                  <a:lumMod val="65000"/>
                  <a:lumOff val="35000"/>
                </a:schemeClr>
              </a:solidFill>
              <a:latin typeface="メイリオ"/>
              <a:ea typeface="メイリオ"/>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200" b="1" kern="0" dirty="0">
              <a:solidFill>
                <a:prstClr val="black">
                  <a:lumMod val="65000"/>
                  <a:lumOff val="35000"/>
                </a:prstClr>
              </a:solidFill>
            </a:endParaRPr>
          </a:p>
          <a:p>
            <a:pPr>
              <a:defRPr/>
            </a:pPr>
            <a:r>
              <a:rPr kumimoji="0" lang="ja-JP" altLang="en-US" sz="1200" b="1" i="0" u="none" strike="noStrike" kern="0" cap="none" spc="0" normalizeH="0" baseline="0" noProof="0" dirty="0">
                <a:ln>
                  <a:noFill/>
                </a:ln>
                <a:solidFill>
                  <a:prstClr val="black">
                    <a:lumMod val="65000"/>
                    <a:lumOff val="35000"/>
                  </a:prstClr>
                </a:solidFill>
                <a:effectLst/>
                <a:uLnTx/>
                <a:uFillTx/>
              </a:rPr>
              <a:t>❻　レポート</a:t>
            </a:r>
            <a:endParaRPr kumimoji="0" lang="en-US" altLang="ja-JP" sz="1200" b="1" i="0" u="none" strike="noStrike" kern="0" cap="none" spc="0" normalizeH="0" baseline="0" noProof="0" dirty="0">
              <a:ln>
                <a:noFill/>
              </a:ln>
              <a:solidFill>
                <a:prstClr val="black">
                  <a:lumMod val="65000"/>
                  <a:lumOff val="35000"/>
                </a:prstClr>
              </a:solidFill>
              <a:effectLst/>
              <a:uLnTx/>
              <a:uFillTx/>
            </a:endParaRPr>
          </a:p>
          <a:p>
            <a:pPr>
              <a:defRPr/>
            </a:pPr>
            <a:r>
              <a:rPr kumimoji="0" lang="ja-JP" altLang="en-US" sz="1200" b="1" kern="0" dirty="0">
                <a:solidFill>
                  <a:prstClr val="black">
                    <a:lumMod val="65000"/>
                    <a:lumOff val="35000"/>
                  </a:prstClr>
                </a:solidFill>
              </a:rPr>
              <a:t>　　</a:t>
            </a:r>
            <a:r>
              <a:rPr kumimoji="0" lang="ja-JP" altLang="en-US" sz="1000" kern="0" dirty="0">
                <a:solidFill>
                  <a:prstClr val="black">
                    <a:lumMod val="65000"/>
                    <a:lumOff val="35000"/>
                  </a:prstClr>
                </a:solidFill>
              </a:rPr>
              <a:t>掲載後</a:t>
            </a:r>
            <a:r>
              <a:rPr kumimoji="0" lang="en-US" altLang="ja-JP" sz="1000" kern="0" dirty="0">
                <a:solidFill>
                  <a:prstClr val="black">
                    <a:lumMod val="65000"/>
                    <a:lumOff val="35000"/>
                  </a:prstClr>
                </a:solidFill>
              </a:rPr>
              <a:t>10</a:t>
            </a:r>
            <a:r>
              <a:rPr kumimoji="0" lang="ja-JP" altLang="en-US" sz="1000" kern="0" dirty="0">
                <a:solidFill>
                  <a:prstClr val="black">
                    <a:lumMod val="65000"/>
                    <a:lumOff val="35000"/>
                  </a:prstClr>
                </a:solidFill>
              </a:rPr>
              <a:t>営業日程度で掲載レポートを送付させていただきます。</a:t>
            </a:r>
            <a:r>
              <a:rPr lang="ja-JP" altLang="en-US" sz="1000" dirty="0">
                <a:solidFill>
                  <a:schemeClr val="tx1">
                    <a:lumMod val="65000"/>
                    <a:lumOff val="35000"/>
                  </a:schemeClr>
                </a:solidFill>
                <a:latin typeface="メイリオ"/>
                <a:ea typeface="メイリオ"/>
                <a:cs typeface="Verdana" pitchFamily="34" charset="0"/>
              </a:rPr>
              <a:t>連戦で購入の場合は最終日から</a:t>
            </a:r>
            <a:r>
              <a:rPr lang="en-US" altLang="ja-JP" sz="1000" dirty="0">
                <a:solidFill>
                  <a:schemeClr val="tx1">
                    <a:lumMod val="65000"/>
                    <a:lumOff val="35000"/>
                  </a:schemeClr>
                </a:solidFill>
                <a:latin typeface="メイリオ"/>
                <a:ea typeface="メイリオ"/>
                <a:cs typeface="Verdana" pitchFamily="34" charset="0"/>
              </a:rPr>
              <a:t>10</a:t>
            </a:r>
            <a:r>
              <a:rPr lang="ja-JP" altLang="en-US" sz="1000" dirty="0">
                <a:solidFill>
                  <a:schemeClr val="tx1">
                    <a:lumMod val="65000"/>
                    <a:lumOff val="35000"/>
                  </a:schemeClr>
                </a:solidFill>
                <a:latin typeface="メイリオ"/>
                <a:ea typeface="メイリオ"/>
                <a:cs typeface="Verdana" pitchFamily="34" charset="0"/>
              </a:rPr>
              <a:t>営業日程度で提出いたします。</a:t>
            </a:r>
            <a:endParaRPr kumimoji="0" lang="en-US" altLang="ja-JP" sz="1000" kern="0" dirty="0">
              <a:solidFill>
                <a:prstClr val="black">
                  <a:lumMod val="65000"/>
                  <a:lumOff val="35000"/>
                </a:prstClr>
              </a:solidFill>
            </a:endParaRPr>
          </a:p>
        </p:txBody>
      </p:sp>
      <p:sp>
        <p:nvSpPr>
          <p:cNvPr id="17" name="正方形/長方形 16">
            <a:extLst>
              <a:ext uri="{FF2B5EF4-FFF2-40B4-BE49-F238E27FC236}">
                <a16:creationId xmlns:a16="http://schemas.microsoft.com/office/drawing/2014/main" id="{28D5A3CD-DE43-4CD5-E912-2AA2DF08B827}"/>
              </a:ext>
            </a:extLst>
          </p:cNvPr>
          <p:cNvSpPr/>
          <p:nvPr/>
        </p:nvSpPr>
        <p:spPr>
          <a:xfrm>
            <a:off x="5861058" y="1428159"/>
            <a:ext cx="1094071"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rPr>
              <a:t>❹</a:t>
            </a:r>
            <a:endParaRPr kumimoji="0" lang="en-US" altLang="ja-JP" sz="1400" b="1" i="0" u="none" strike="noStrike" kern="0" cap="none" spc="0" normalizeH="0" baseline="0" noProof="0" dirty="0">
              <a:ln>
                <a:noFill/>
              </a:ln>
              <a:solidFill>
                <a:srgbClr val="FFFFFF"/>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srgbClr val="FFFFFF"/>
                </a:solidFill>
              </a:rPr>
              <a:t>入稿</a:t>
            </a:r>
            <a:endParaRPr kumimoji="0" lang="en-US" altLang="ja-JP" sz="1400" b="1" i="0" u="none" strike="noStrike" kern="0" cap="none" spc="0" normalizeH="0" baseline="0" noProof="0" dirty="0">
              <a:ln>
                <a:noFill/>
              </a:ln>
              <a:solidFill>
                <a:srgbClr val="FFFFFF"/>
              </a:solidFill>
              <a:effectLst/>
              <a:uLnTx/>
              <a:uFillTx/>
            </a:endParaRPr>
          </a:p>
        </p:txBody>
      </p:sp>
      <p:sp>
        <p:nvSpPr>
          <p:cNvPr id="18" name="正方形/長方形 17">
            <a:extLst>
              <a:ext uri="{FF2B5EF4-FFF2-40B4-BE49-F238E27FC236}">
                <a16:creationId xmlns:a16="http://schemas.microsoft.com/office/drawing/2014/main" id="{564F4D4F-070C-A95E-8296-5A51D5567F33}"/>
              </a:ext>
            </a:extLst>
          </p:cNvPr>
          <p:cNvSpPr/>
          <p:nvPr/>
        </p:nvSpPr>
        <p:spPr>
          <a:xfrm>
            <a:off x="1818313" y="2402867"/>
            <a:ext cx="1058425" cy="2616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50" b="1" kern="0" dirty="0">
                <a:solidFill>
                  <a:prstClr val="black"/>
                </a:solidFill>
              </a:rPr>
              <a:t>5</a:t>
            </a:r>
            <a:r>
              <a:rPr kumimoji="0" lang="ja-JP" altLang="en-US" sz="1050" b="1" kern="0" dirty="0">
                <a:solidFill>
                  <a:prstClr val="black"/>
                </a:solidFill>
              </a:rPr>
              <a:t>営業日程度</a:t>
            </a:r>
            <a:endParaRPr kumimoji="0" lang="en-US" altLang="ja-JP" sz="1050" b="1" i="0" u="none" strike="noStrike" kern="0" cap="none" spc="0" normalizeH="0" baseline="0" noProof="0" dirty="0">
              <a:ln>
                <a:noFill/>
              </a:ln>
              <a:solidFill>
                <a:prstClr val="black"/>
              </a:solidFill>
              <a:effectLst/>
              <a:uLnTx/>
              <a:uFillTx/>
            </a:endParaRPr>
          </a:p>
        </p:txBody>
      </p:sp>
      <p:sp>
        <p:nvSpPr>
          <p:cNvPr id="19" name="右大かっこ 18">
            <a:extLst>
              <a:ext uri="{FF2B5EF4-FFF2-40B4-BE49-F238E27FC236}">
                <a16:creationId xmlns:a16="http://schemas.microsoft.com/office/drawing/2014/main" id="{7D11BBFE-E17C-0E6F-3CA5-B7EB7213A493}"/>
              </a:ext>
            </a:extLst>
          </p:cNvPr>
          <p:cNvSpPr/>
          <p:nvPr/>
        </p:nvSpPr>
        <p:spPr>
          <a:xfrm rot="5400000">
            <a:off x="2367778" y="1659507"/>
            <a:ext cx="93536" cy="1212415"/>
          </a:xfrm>
          <a:prstGeom prst="rightBracke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224" b="0" i="0" u="none" strike="noStrike" kern="0" cap="none" spc="0" normalizeH="0" baseline="0" noProof="0">
              <a:ln>
                <a:noFill/>
              </a:ln>
              <a:solidFill>
                <a:prstClr val="black"/>
              </a:solidFill>
              <a:effectLst/>
              <a:uLnTx/>
              <a:uFillTx/>
              <a:latin typeface="メイリオ"/>
              <a:ea typeface="メイリオ"/>
              <a:cs typeface="+mn-cs"/>
            </a:endParaRPr>
          </a:p>
        </p:txBody>
      </p:sp>
      <p:sp>
        <p:nvSpPr>
          <p:cNvPr id="20" name="右大かっこ 19">
            <a:extLst>
              <a:ext uri="{FF2B5EF4-FFF2-40B4-BE49-F238E27FC236}">
                <a16:creationId xmlns:a16="http://schemas.microsoft.com/office/drawing/2014/main" id="{7F49B856-6024-8FF2-135D-A3AFA6256528}"/>
              </a:ext>
            </a:extLst>
          </p:cNvPr>
          <p:cNvSpPr/>
          <p:nvPr/>
        </p:nvSpPr>
        <p:spPr>
          <a:xfrm rot="5400000">
            <a:off x="4965976" y="1670005"/>
            <a:ext cx="78164" cy="1088289"/>
          </a:xfrm>
          <a:prstGeom prst="rightBracke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224" b="0" i="0" u="none" strike="noStrike" kern="0" cap="none" spc="0" normalizeH="0" baseline="0" noProof="0">
              <a:ln>
                <a:noFill/>
              </a:ln>
              <a:solidFill>
                <a:prstClr val="black"/>
              </a:solidFill>
              <a:effectLst/>
              <a:uLnTx/>
              <a:uFillTx/>
              <a:latin typeface="メイリオ"/>
              <a:ea typeface="メイリオ"/>
              <a:cs typeface="+mn-cs"/>
            </a:endParaRPr>
          </a:p>
        </p:txBody>
      </p:sp>
      <p:sp>
        <p:nvSpPr>
          <p:cNvPr id="21" name="正方形/長方形 20">
            <a:extLst>
              <a:ext uri="{FF2B5EF4-FFF2-40B4-BE49-F238E27FC236}">
                <a16:creationId xmlns:a16="http://schemas.microsoft.com/office/drawing/2014/main" id="{0E3592E0-914D-0531-275A-56D70F71E7AE}"/>
              </a:ext>
            </a:extLst>
          </p:cNvPr>
          <p:cNvSpPr/>
          <p:nvPr/>
        </p:nvSpPr>
        <p:spPr>
          <a:xfrm>
            <a:off x="4477680" y="2335949"/>
            <a:ext cx="1058425" cy="26161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50" b="1" kern="0" dirty="0">
                <a:solidFill>
                  <a:prstClr val="black"/>
                </a:solidFill>
              </a:rPr>
              <a:t>3</a:t>
            </a:r>
            <a:r>
              <a:rPr kumimoji="0" lang="ja-JP" altLang="en-US" sz="1050" b="1" kern="0" dirty="0">
                <a:solidFill>
                  <a:prstClr val="black"/>
                </a:solidFill>
              </a:rPr>
              <a:t>営業日程度</a:t>
            </a:r>
            <a:endParaRPr kumimoji="0" lang="en-US" altLang="ja-JP" sz="1050" b="1" i="0" u="none" strike="noStrike" kern="0" cap="none" spc="0" normalizeH="0" baseline="0" noProof="0" dirty="0">
              <a:ln>
                <a:noFill/>
              </a:ln>
              <a:solidFill>
                <a:prstClr val="black"/>
              </a:solidFill>
              <a:effectLst/>
              <a:uLnTx/>
              <a:uFillTx/>
            </a:endParaRPr>
          </a:p>
        </p:txBody>
      </p:sp>
      <p:sp>
        <p:nvSpPr>
          <p:cNvPr id="22" name="右大かっこ 21">
            <a:extLst>
              <a:ext uri="{FF2B5EF4-FFF2-40B4-BE49-F238E27FC236}">
                <a16:creationId xmlns:a16="http://schemas.microsoft.com/office/drawing/2014/main" id="{8E7EDC00-B435-87AF-007B-87FCF3DEAD41}"/>
              </a:ext>
            </a:extLst>
          </p:cNvPr>
          <p:cNvSpPr/>
          <p:nvPr/>
        </p:nvSpPr>
        <p:spPr>
          <a:xfrm rot="5400000" flipH="1">
            <a:off x="5264262" y="-638727"/>
            <a:ext cx="190116" cy="3525006"/>
          </a:xfrm>
          <a:prstGeom prst="rightBracke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224" b="0" i="0" u="none" strike="noStrike" kern="0" cap="none" spc="0" normalizeH="0" baseline="0" noProof="0">
              <a:ln>
                <a:noFill/>
              </a:ln>
              <a:solidFill>
                <a:prstClr val="black"/>
              </a:solidFill>
              <a:effectLst/>
              <a:uLnTx/>
              <a:uFillTx/>
              <a:latin typeface="メイリオ"/>
              <a:ea typeface="メイリオ"/>
              <a:cs typeface="+mn-cs"/>
            </a:endParaRPr>
          </a:p>
        </p:txBody>
      </p:sp>
      <p:sp>
        <p:nvSpPr>
          <p:cNvPr id="23" name="正方形/長方形 22">
            <a:extLst>
              <a:ext uri="{FF2B5EF4-FFF2-40B4-BE49-F238E27FC236}">
                <a16:creationId xmlns:a16="http://schemas.microsoft.com/office/drawing/2014/main" id="{7E89FCCD-80F4-FA16-8E93-F0B8900A6323}"/>
              </a:ext>
            </a:extLst>
          </p:cNvPr>
          <p:cNvSpPr/>
          <p:nvPr/>
        </p:nvSpPr>
        <p:spPr>
          <a:xfrm>
            <a:off x="4730977" y="781506"/>
            <a:ext cx="1478426" cy="25391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50" b="1" kern="0" dirty="0">
                <a:solidFill>
                  <a:prstClr val="black"/>
                </a:solidFill>
              </a:rPr>
              <a:t>10</a:t>
            </a:r>
            <a:r>
              <a:rPr kumimoji="0" lang="ja-JP" altLang="en-US" sz="1050" b="1" kern="0" dirty="0">
                <a:solidFill>
                  <a:prstClr val="black"/>
                </a:solidFill>
              </a:rPr>
              <a:t>営業日前まで</a:t>
            </a:r>
            <a:endParaRPr kumimoji="0" lang="en-US" altLang="ja-JP" sz="1050" b="1" kern="0" dirty="0">
              <a:solidFill>
                <a:prstClr val="black"/>
              </a:solidFill>
            </a:endParaRPr>
          </a:p>
        </p:txBody>
      </p:sp>
      <p:sp>
        <p:nvSpPr>
          <p:cNvPr id="24" name="右大かっこ 23">
            <a:extLst>
              <a:ext uri="{FF2B5EF4-FFF2-40B4-BE49-F238E27FC236}">
                <a16:creationId xmlns:a16="http://schemas.microsoft.com/office/drawing/2014/main" id="{E65035B3-36ED-563A-05B9-C5645EAB0758}"/>
              </a:ext>
            </a:extLst>
          </p:cNvPr>
          <p:cNvSpPr/>
          <p:nvPr/>
        </p:nvSpPr>
        <p:spPr>
          <a:xfrm rot="5400000">
            <a:off x="6265188" y="1702015"/>
            <a:ext cx="78164" cy="1088289"/>
          </a:xfrm>
          <a:prstGeom prst="rightBracke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224" b="0" i="0" u="none" strike="noStrike" kern="0" cap="none" spc="0" normalizeH="0" baseline="0" noProof="0">
              <a:ln>
                <a:noFill/>
              </a:ln>
              <a:solidFill>
                <a:prstClr val="black"/>
              </a:solidFill>
              <a:effectLst/>
              <a:uLnTx/>
              <a:uFillTx/>
              <a:latin typeface="メイリオ"/>
              <a:ea typeface="メイリオ"/>
              <a:cs typeface="+mn-cs"/>
            </a:endParaRPr>
          </a:p>
        </p:txBody>
      </p:sp>
      <p:sp>
        <p:nvSpPr>
          <p:cNvPr id="25" name="正方形/長方形 24">
            <a:extLst>
              <a:ext uri="{FF2B5EF4-FFF2-40B4-BE49-F238E27FC236}">
                <a16:creationId xmlns:a16="http://schemas.microsoft.com/office/drawing/2014/main" id="{00FD56A4-5032-2729-FC50-ACE76E9384FB}"/>
              </a:ext>
            </a:extLst>
          </p:cNvPr>
          <p:cNvSpPr/>
          <p:nvPr/>
        </p:nvSpPr>
        <p:spPr>
          <a:xfrm>
            <a:off x="5749800" y="2324702"/>
            <a:ext cx="1058425" cy="25391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50" b="1" kern="0" dirty="0">
                <a:solidFill>
                  <a:prstClr val="black"/>
                </a:solidFill>
              </a:rPr>
              <a:t>4</a:t>
            </a:r>
            <a:r>
              <a:rPr kumimoji="0" lang="ja-JP" altLang="en-US" sz="1050" b="1" kern="0" dirty="0">
                <a:solidFill>
                  <a:prstClr val="black"/>
                </a:solidFill>
              </a:rPr>
              <a:t>営業日前</a:t>
            </a:r>
            <a:endParaRPr kumimoji="0" lang="en-US" altLang="ja-JP" sz="1050" b="1" i="0" u="none" strike="noStrike" kern="0" cap="none" spc="0" normalizeH="0" baseline="0" noProof="0" dirty="0">
              <a:ln>
                <a:noFill/>
              </a:ln>
              <a:solidFill>
                <a:prstClr val="black"/>
              </a:solidFill>
              <a:effectLst/>
              <a:uLnTx/>
              <a:uFillTx/>
            </a:endParaRPr>
          </a:p>
        </p:txBody>
      </p:sp>
      <p:sp>
        <p:nvSpPr>
          <p:cNvPr id="26" name="右大かっこ 25">
            <a:extLst>
              <a:ext uri="{FF2B5EF4-FFF2-40B4-BE49-F238E27FC236}">
                <a16:creationId xmlns:a16="http://schemas.microsoft.com/office/drawing/2014/main" id="{23063DD0-D315-2CC2-D946-2AA79EB78508}"/>
              </a:ext>
            </a:extLst>
          </p:cNvPr>
          <p:cNvSpPr/>
          <p:nvPr/>
        </p:nvSpPr>
        <p:spPr>
          <a:xfrm rot="5400000">
            <a:off x="8638385" y="1662932"/>
            <a:ext cx="78164" cy="1088289"/>
          </a:xfrm>
          <a:prstGeom prst="rightBracket">
            <a:avLst/>
          </a:prstGeom>
          <a:noFill/>
          <a:ln w="9525"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2224" b="0" i="0" u="none" strike="noStrike" kern="0" cap="none" spc="0" normalizeH="0" baseline="0" noProof="0">
              <a:ln>
                <a:noFill/>
              </a:ln>
              <a:solidFill>
                <a:prstClr val="black"/>
              </a:solidFill>
              <a:effectLst/>
              <a:uLnTx/>
              <a:uFillTx/>
              <a:latin typeface="メイリオ"/>
              <a:ea typeface="メイリオ"/>
              <a:cs typeface="+mn-cs"/>
            </a:endParaRPr>
          </a:p>
        </p:txBody>
      </p:sp>
      <p:sp>
        <p:nvSpPr>
          <p:cNvPr id="27" name="正方形/長方形 26">
            <a:extLst>
              <a:ext uri="{FF2B5EF4-FFF2-40B4-BE49-F238E27FC236}">
                <a16:creationId xmlns:a16="http://schemas.microsoft.com/office/drawing/2014/main" id="{4A92557C-8694-4095-2997-FC6B9126A50B}"/>
              </a:ext>
            </a:extLst>
          </p:cNvPr>
          <p:cNvSpPr/>
          <p:nvPr/>
        </p:nvSpPr>
        <p:spPr>
          <a:xfrm>
            <a:off x="8122997" y="2285619"/>
            <a:ext cx="1058425" cy="25391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050" b="1" kern="0" dirty="0">
                <a:solidFill>
                  <a:prstClr val="black"/>
                </a:solidFill>
              </a:rPr>
              <a:t>10</a:t>
            </a:r>
            <a:r>
              <a:rPr kumimoji="0" lang="ja-JP" altLang="en-US" sz="1050" b="1" kern="0" dirty="0">
                <a:solidFill>
                  <a:prstClr val="black"/>
                </a:solidFill>
              </a:rPr>
              <a:t>営業日程度</a:t>
            </a:r>
            <a:endParaRPr kumimoji="0" lang="en-US" altLang="ja-JP" sz="1050" b="1"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5065270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①事前提案可否について</a:t>
            </a:r>
            <a:endParaRPr lang="ja-JP" altLang="en-US" dirty="0"/>
          </a:p>
        </p:txBody>
      </p:sp>
      <p:sp>
        <p:nvSpPr>
          <p:cNvPr id="3" name="正方形/長方形 2">
            <a:extLst>
              <a:ext uri="{FF2B5EF4-FFF2-40B4-BE49-F238E27FC236}">
                <a16:creationId xmlns:a16="http://schemas.microsoft.com/office/drawing/2014/main" id="{85330B0A-7BE8-1487-565B-C41386AF6EDF}"/>
              </a:ext>
            </a:extLst>
          </p:cNvPr>
          <p:cNvSpPr/>
          <p:nvPr/>
        </p:nvSpPr>
        <p:spPr>
          <a:xfrm>
            <a:off x="851581" y="1268413"/>
            <a:ext cx="9759949" cy="646331"/>
          </a:xfrm>
          <a:prstGeom prst="rect">
            <a:avLst/>
          </a:prstGeom>
        </p:spPr>
        <p:txBody>
          <a:bodyPr wrap="square" lIns="91440" tIns="45720" rIns="91440" bIns="4572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0" i="0" u="none" strike="noStrike" kern="0" cap="none" spc="0" normalizeH="0" baseline="0" noProof="0" dirty="0">
                <a:ln>
                  <a:noFill/>
                </a:ln>
                <a:solidFill>
                  <a:prstClr val="black">
                    <a:lumMod val="65000"/>
                    <a:lumOff val="35000"/>
                  </a:prstClr>
                </a:solidFill>
                <a:effectLst/>
                <a:uLnTx/>
                <a:uFillTx/>
              </a:rPr>
              <a:t>掲載をご希望の場合は、弊社担当営業または</a:t>
            </a:r>
            <a:r>
              <a:rPr kumimoji="0" lang="en-US" altLang="ja-JP" b="0" i="0" u="none" strike="noStrike" kern="0" cap="none" spc="0" normalizeH="0" baseline="0" noProof="0" dirty="0">
                <a:ln>
                  <a:noFill/>
                </a:ln>
                <a:solidFill>
                  <a:prstClr val="black">
                    <a:lumMod val="65000"/>
                    <a:lumOff val="35000"/>
                  </a:prstClr>
                </a:solidFill>
                <a:effectLst/>
                <a:uLnTx/>
                <a:uFillTx/>
              </a:rPr>
              <a:t>Yahoo!</a:t>
            </a:r>
            <a:r>
              <a:rPr kumimoji="0" lang="ja-JP" altLang="en-US" b="0" i="0" u="none" strike="noStrike" kern="0" cap="none" spc="0" normalizeH="0" baseline="0" noProof="0" dirty="0">
                <a:ln>
                  <a:noFill/>
                </a:ln>
                <a:solidFill>
                  <a:prstClr val="black">
                    <a:lumMod val="65000"/>
                    <a:lumOff val="35000"/>
                  </a:prstClr>
                </a:solidFill>
                <a:effectLst/>
                <a:uLnTx/>
                <a:uFillTx/>
              </a:rPr>
              <a:t>広告パートナーサポート宛に</a:t>
            </a:r>
            <a:endParaRPr kumimoji="0" lang="en-US" altLang="ja-JP"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b="0" i="0" u="none" strike="noStrike" kern="0" cap="none" spc="0" normalizeH="0" baseline="0" noProof="0" dirty="0">
                <a:ln>
                  <a:noFill/>
                </a:ln>
                <a:solidFill>
                  <a:prstClr val="black">
                    <a:lumMod val="65000"/>
                    <a:lumOff val="35000"/>
                  </a:prstClr>
                </a:solidFill>
                <a:effectLst/>
                <a:uLnTx/>
                <a:uFillTx/>
              </a:rPr>
              <a:t>以下の項目をご連絡ください。回答まで最大5営業日いただきます。</a:t>
            </a:r>
          </a:p>
        </p:txBody>
      </p:sp>
      <p:sp>
        <p:nvSpPr>
          <p:cNvPr id="5" name="正方形/長方形 4">
            <a:extLst>
              <a:ext uri="{FF2B5EF4-FFF2-40B4-BE49-F238E27FC236}">
                <a16:creationId xmlns:a16="http://schemas.microsoft.com/office/drawing/2014/main" id="{A7F7D69A-CC45-AD55-227C-B53A8AA011BB}"/>
              </a:ext>
            </a:extLst>
          </p:cNvPr>
          <p:cNvSpPr/>
          <p:nvPr/>
        </p:nvSpPr>
        <p:spPr>
          <a:xfrm>
            <a:off x="997307" y="2547158"/>
            <a:ext cx="8712968" cy="332398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600" b="0" i="0" u="sng" strike="noStrike" kern="0" cap="none" spc="0" normalizeH="0" baseline="0" noProof="0" dirty="0">
                <a:ln>
                  <a:noFill/>
                </a:ln>
                <a:solidFill>
                  <a:prstClr val="black">
                    <a:lumMod val="65000"/>
                    <a:lumOff val="35000"/>
                  </a:prstClr>
                </a:solidFill>
                <a:effectLst/>
                <a:uLnTx/>
                <a:uFillTx/>
              </a:rPr>
              <a:t>▼ご連絡いただきたい項目</a:t>
            </a:r>
            <a:endParaRPr kumimoji="0" lang="en-US" altLang="ja-JP" sz="1600" b="0" i="0" u="sng"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a:ln>
                <a:noFill/>
              </a:ln>
              <a:solidFill>
                <a:prstClr val="black">
                  <a:lumMod val="65000"/>
                  <a:lumOff val="35000"/>
                </a:prstClr>
              </a:solidFill>
              <a:effectLst/>
              <a:uLnTx/>
              <a:uFillTx/>
            </a:endParaRPr>
          </a:p>
          <a:p>
            <a:pPr marL="171450" indent="-171450">
              <a:buFont typeface="Arial" panose="020B0604020202020204" pitchFamily="34" charset="0"/>
              <a:buChar char="•"/>
              <a:defRPr/>
            </a:pPr>
            <a:r>
              <a:rPr kumimoji="0" lang="ja-JP" altLang="en-US" sz="1400" b="0" i="0" u="none" strike="noStrike" kern="0" cap="none" spc="0" normalizeH="0" baseline="0" noProof="0" dirty="0">
                <a:ln>
                  <a:noFill/>
                </a:ln>
                <a:solidFill>
                  <a:prstClr val="black">
                    <a:lumMod val="65000"/>
                    <a:lumOff val="35000"/>
                  </a:prstClr>
                </a:solidFill>
                <a:effectLst/>
                <a:uLnTx/>
                <a:uFillTx/>
              </a:rPr>
              <a:t>商品名：</a:t>
            </a:r>
            <a:r>
              <a:rPr kumimoji="1" lang="ja-JP" altLang="en-US" sz="1400" b="1" kern="1200" dirty="0">
                <a:solidFill>
                  <a:schemeClr val="tx1">
                    <a:lumMod val="65000"/>
                    <a:lumOff val="35000"/>
                  </a:schemeClr>
                </a:solidFill>
                <a:latin typeface="+mn-lt"/>
                <a:ea typeface="+mn-ea"/>
                <a:cs typeface="+mn-cs"/>
              </a:rPr>
              <a:t>スポーツナビ　プロ野球　一球速報　看板バナー</a:t>
            </a:r>
            <a:endParaRPr kumimoji="0" lang="ja-JP" altLang="en-US" sz="1400" b="1"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広告主：</a:t>
            </a:r>
            <a:endParaRPr kumimoji="0" lang="en-US" altLang="ja-JP" sz="1400" b="0"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リンク先</a:t>
            </a:r>
            <a:r>
              <a:rPr kumimoji="0" lang="en-US" altLang="ja-JP" sz="1400" b="0" i="0" u="none" strike="noStrike" kern="0" cap="none" spc="0" normalizeH="0" baseline="0" noProof="0" dirty="0">
                <a:ln>
                  <a:noFill/>
                </a:ln>
                <a:solidFill>
                  <a:prstClr val="black">
                    <a:lumMod val="65000"/>
                    <a:lumOff val="35000"/>
                  </a:prstClr>
                </a:solidFill>
                <a:effectLst/>
                <a:uLnTx/>
                <a:uFillTx/>
              </a:rPr>
              <a:t>URL:</a:t>
            </a:r>
            <a:endParaRPr kumimoji="0" lang="ja-JP" altLang="en-US" sz="1400" b="0"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ヤフー営業担当者：</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代理店：</a:t>
            </a:r>
            <a:endParaRPr kumimoji="0" lang="en-US" altLang="ja-JP" sz="1400" b="0"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予約型対応アカウント</a:t>
            </a:r>
            <a:r>
              <a:rPr kumimoji="0" lang="en-US" altLang="ja-JP" sz="1400" b="0" i="0" u="none" strike="noStrike" kern="0" cap="none" spc="0" normalizeH="0" baseline="0" noProof="0" dirty="0">
                <a:ln>
                  <a:noFill/>
                </a:ln>
                <a:solidFill>
                  <a:prstClr val="black">
                    <a:lumMod val="65000"/>
                    <a:lumOff val="35000"/>
                  </a:prstClr>
                </a:solidFill>
                <a:effectLst/>
                <a:uLnTx/>
                <a:uFillTx/>
              </a:rPr>
              <a:t>ID</a:t>
            </a:r>
            <a:r>
              <a:rPr kumimoji="0" lang="ja-JP" altLang="en-US" sz="1400" b="0" i="0" u="none" strike="noStrike" kern="0" cap="none" spc="0" normalizeH="0" baseline="0" noProof="0" dirty="0">
                <a:ln>
                  <a:noFill/>
                </a:ln>
                <a:solidFill>
                  <a:prstClr val="black">
                    <a:lumMod val="65000"/>
                    <a:lumOff val="35000"/>
                  </a:prstClr>
                </a:solidFill>
                <a:effectLst/>
                <a:uLnTx/>
                <a:uFillTx/>
              </a:rPr>
              <a:t>（用意があれば）：</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掲載期間：</a:t>
            </a:r>
            <a:endParaRPr kumimoji="0" lang="en-US" altLang="ja-JP" sz="1400" b="0"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1" kern="0" dirty="0">
                <a:solidFill>
                  <a:srgbClr val="FF0000"/>
                </a:solidFill>
              </a:rPr>
              <a:t>対戦チーム名</a:t>
            </a:r>
            <a:r>
              <a:rPr kumimoji="0" lang="ja-JP" altLang="en-US" sz="1400" b="1" i="0" u="none" strike="noStrike" kern="0" cap="none" spc="0" normalizeH="0" baseline="0" noProof="0" dirty="0">
                <a:ln>
                  <a:noFill/>
                </a:ln>
                <a:solidFill>
                  <a:srgbClr val="FF0000"/>
                </a:solidFill>
                <a:effectLst/>
                <a:uLnTx/>
                <a:uFillTx/>
              </a:rPr>
              <a:t>：</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プロモーション商品・内容：</a:t>
            </a:r>
            <a:endParaRPr kumimoji="0" lang="en-US" altLang="ja-JP" sz="1400" b="0"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懸念点：</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prstClr val="black">
                    <a:lumMod val="65000"/>
                    <a:lumOff val="35000"/>
                  </a:prstClr>
                </a:solidFill>
                <a:effectLst/>
                <a:uLnTx/>
                <a:uFillTx/>
              </a:rPr>
              <a:t>備考：</a:t>
            </a:r>
            <a:endParaRPr kumimoji="0" lang="en-US" altLang="ja-JP" sz="1400" b="0" i="0" u="none" strike="noStrike" kern="0" cap="none" spc="0" normalizeH="0" baseline="0" noProof="0" dirty="0">
              <a:ln>
                <a:noFill/>
              </a:ln>
              <a:solidFill>
                <a:prstClr val="black">
                  <a:lumMod val="65000"/>
                  <a:lumOff val="35000"/>
                </a:prstClr>
              </a:solidFill>
              <a:effectLst/>
              <a:uLnTx/>
              <a:uFillTx/>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ja-JP" sz="14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400" b="0" i="0" u="none" strike="noStrike" kern="0" cap="none" spc="0" normalizeH="0" baseline="0" noProof="0" dirty="0">
              <a:ln>
                <a:noFill/>
              </a:ln>
              <a:solidFill>
                <a:prstClr val="black">
                  <a:lumMod val="65000"/>
                  <a:lumOff val="35000"/>
                </a:prstClr>
              </a:solidFill>
              <a:effectLst/>
              <a:uLnTx/>
              <a:uFillTx/>
            </a:endParaRPr>
          </a:p>
        </p:txBody>
      </p:sp>
      <p:sp>
        <p:nvSpPr>
          <p:cNvPr id="16" name="テキスト ボックス 15">
            <a:extLst>
              <a:ext uri="{FF2B5EF4-FFF2-40B4-BE49-F238E27FC236}">
                <a16:creationId xmlns:a16="http://schemas.microsoft.com/office/drawing/2014/main" id="{37BFFE0F-31FB-98C6-4890-3E53721E48EF}"/>
              </a:ext>
            </a:extLst>
          </p:cNvPr>
          <p:cNvSpPr txBox="1"/>
          <p:nvPr/>
        </p:nvSpPr>
        <p:spPr>
          <a:xfrm>
            <a:off x="945036" y="5966006"/>
            <a:ext cx="10013004" cy="307777"/>
          </a:xfrm>
          <a:prstGeom prst="rect">
            <a:avLst/>
          </a:prstGeom>
          <a:noFill/>
        </p:spPr>
        <p:txBody>
          <a:bodyPr wrap="square">
            <a:spAutoFit/>
          </a:bodyPr>
          <a:lstStyle/>
          <a:p>
            <a:r>
              <a:rPr lang="en-US" altLang="ja-JP" sz="1400" dirty="0">
                <a:solidFill>
                  <a:srgbClr val="FF0000"/>
                </a:solidFill>
                <a:effectLst/>
              </a:rPr>
              <a:t>※3</a:t>
            </a:r>
            <a:r>
              <a:rPr lang="ja-JP" altLang="en-US" sz="1400" dirty="0">
                <a:solidFill>
                  <a:srgbClr val="FF0000"/>
                </a:solidFill>
                <a:effectLst/>
              </a:rPr>
              <a:t>連戦</a:t>
            </a:r>
            <a:r>
              <a:rPr lang="en-US" altLang="ja-JP" sz="1400" dirty="0">
                <a:solidFill>
                  <a:srgbClr val="FF0000"/>
                </a:solidFill>
                <a:effectLst/>
              </a:rPr>
              <a:t>×</a:t>
            </a:r>
            <a:r>
              <a:rPr lang="ja-JP" altLang="en-US" sz="1400" dirty="0">
                <a:solidFill>
                  <a:srgbClr val="FF0000"/>
                </a:solidFill>
                <a:effectLst/>
              </a:rPr>
              <a:t>複数セット購入で都度プロモーションが異なる場合、その内容を記載してください。</a:t>
            </a:r>
          </a:p>
        </p:txBody>
      </p:sp>
    </p:spTree>
    <p:extLst>
      <p:ext uri="{BB962C8B-B14F-4D97-AF65-F5344CB8AC3E}">
        <p14:creationId xmlns:p14="http://schemas.microsoft.com/office/powerpoint/2010/main" val="2413710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②お申し込み方法</a:t>
            </a:r>
          </a:p>
        </p:txBody>
      </p:sp>
      <p:sp>
        <p:nvSpPr>
          <p:cNvPr id="5" name="正方形/長方形 4">
            <a:extLst>
              <a:ext uri="{FF2B5EF4-FFF2-40B4-BE49-F238E27FC236}">
                <a16:creationId xmlns:a16="http://schemas.microsoft.com/office/drawing/2014/main" id="{3DAE1C74-56E4-FAA3-2E2F-1CC35A74A151}"/>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a:outerShdw dist="38100" dir="2700000" algn="tl" rotWithShape="0">
              <a:srgbClr val="656565">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 name="正方形/長方形 6">
            <a:extLst>
              <a:ext uri="{FF2B5EF4-FFF2-40B4-BE49-F238E27FC236}">
                <a16:creationId xmlns:a16="http://schemas.microsoft.com/office/drawing/2014/main" id="{0B8B4267-C54E-CCA8-5C2A-12F66860547A}"/>
              </a:ext>
            </a:extLst>
          </p:cNvPr>
          <p:cNvSpPr/>
          <p:nvPr/>
        </p:nvSpPr>
        <p:spPr>
          <a:xfrm>
            <a:off x="623394" y="2912631"/>
            <a:ext cx="11089179" cy="943443"/>
          </a:xfrm>
          <a:prstGeom prst="rect">
            <a:avLst/>
          </a:prstGeom>
          <a:solidFill>
            <a:srgbClr val="FFFFFF"/>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 name="タイトル 2">
            <a:extLst>
              <a:ext uri="{FF2B5EF4-FFF2-40B4-BE49-F238E27FC236}">
                <a16:creationId xmlns:a16="http://schemas.microsoft.com/office/drawing/2014/main" id="{17E66B90-7EA3-C1B6-53FF-3EB44D58D846}"/>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となります</a:t>
            </a:r>
          </a:p>
        </p:txBody>
      </p:sp>
      <p:sp>
        <p:nvSpPr>
          <p:cNvPr id="9" name="タイトル 2">
            <a:extLst>
              <a:ext uri="{FF2B5EF4-FFF2-40B4-BE49-F238E27FC236}">
                <a16:creationId xmlns:a16="http://schemas.microsoft.com/office/drawing/2014/main" id="{F098D606-E5EA-9FC3-990D-316D3AE1A8DC}"/>
              </a:ext>
            </a:extLst>
          </p:cNvPr>
          <p:cNvSpPr txBox="1">
            <a:spLocks/>
          </p:cNvSpPr>
          <p:nvPr/>
        </p:nvSpPr>
        <p:spPr>
          <a:xfrm>
            <a:off x="479425" y="1044507"/>
            <a:ext cx="10235613" cy="506292"/>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をご参照ください。なお、お申し込み可能な代理店様に一部制限がございますので、事前に弊社担当営業までお問い合わせください。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10" name="ホームベース 58">
            <a:extLst>
              <a:ext uri="{FF2B5EF4-FFF2-40B4-BE49-F238E27FC236}">
                <a16:creationId xmlns:a16="http://schemas.microsoft.com/office/drawing/2014/main" id="{9ADB7FF5-35B7-4DA6-7B40-74DC86AD2611}"/>
              </a:ext>
            </a:extLst>
          </p:cNvPr>
          <p:cNvSpPr/>
          <p:nvPr/>
        </p:nvSpPr>
        <p:spPr>
          <a:xfrm>
            <a:off x="9607855"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11" name="ホームベース 59">
            <a:extLst>
              <a:ext uri="{FF2B5EF4-FFF2-40B4-BE49-F238E27FC236}">
                <a16:creationId xmlns:a16="http://schemas.microsoft.com/office/drawing/2014/main" id="{78E05B8C-6049-6E22-BF51-59F3C91745EE}"/>
              </a:ext>
            </a:extLst>
          </p:cNvPr>
          <p:cNvSpPr/>
          <p:nvPr/>
        </p:nvSpPr>
        <p:spPr>
          <a:xfrm>
            <a:off x="8247978"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12" name="ホームベース 60">
            <a:extLst>
              <a:ext uri="{FF2B5EF4-FFF2-40B4-BE49-F238E27FC236}">
                <a16:creationId xmlns:a16="http://schemas.microsoft.com/office/drawing/2014/main" id="{EB41EF08-153A-87BF-DE08-9FB4D4CDB507}"/>
              </a:ext>
            </a:extLst>
          </p:cNvPr>
          <p:cNvSpPr/>
          <p:nvPr/>
        </p:nvSpPr>
        <p:spPr>
          <a:xfrm>
            <a:off x="6609638" y="3005688"/>
            <a:ext cx="2117745"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制作・掲載準備</a:t>
            </a:r>
          </a:p>
        </p:txBody>
      </p:sp>
      <p:sp>
        <p:nvSpPr>
          <p:cNvPr id="13" name="ホームベース 61">
            <a:extLst>
              <a:ext uri="{FF2B5EF4-FFF2-40B4-BE49-F238E27FC236}">
                <a16:creationId xmlns:a16="http://schemas.microsoft.com/office/drawing/2014/main" id="{A6EA03E6-B8E3-8523-14AC-69EE7B5FF5E9}"/>
              </a:ext>
            </a:extLst>
          </p:cNvPr>
          <p:cNvSpPr/>
          <p:nvPr/>
        </p:nvSpPr>
        <p:spPr>
          <a:xfrm>
            <a:off x="5158733" y="3005688"/>
            <a:ext cx="1922721"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4" name="ホームベース 62">
            <a:extLst>
              <a:ext uri="{FF2B5EF4-FFF2-40B4-BE49-F238E27FC236}">
                <a16:creationId xmlns:a16="http://schemas.microsoft.com/office/drawing/2014/main" id="{005213AF-E609-B2D4-3545-00A9983FEB49}"/>
              </a:ext>
            </a:extLst>
          </p:cNvPr>
          <p:cNvSpPr/>
          <p:nvPr/>
        </p:nvSpPr>
        <p:spPr>
          <a:xfrm>
            <a:off x="3629869" y="3005688"/>
            <a:ext cx="2191977"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15" name="ホームベース 63">
            <a:extLst>
              <a:ext uri="{FF2B5EF4-FFF2-40B4-BE49-F238E27FC236}">
                <a16:creationId xmlns:a16="http://schemas.microsoft.com/office/drawing/2014/main" id="{161689C7-E820-BFFD-15FF-D269CC0424E8}"/>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6" name="ホームベース 64">
            <a:extLst>
              <a:ext uri="{FF2B5EF4-FFF2-40B4-BE49-F238E27FC236}">
                <a16:creationId xmlns:a16="http://schemas.microsoft.com/office/drawing/2014/main" id="{B866BD98-191F-4692-C6F1-E06FE6A66C6A}"/>
              </a:ext>
            </a:extLst>
          </p:cNvPr>
          <p:cNvSpPr/>
          <p:nvPr/>
        </p:nvSpPr>
        <p:spPr>
          <a:xfrm>
            <a:off x="1415480" y="3005688"/>
            <a:ext cx="1734203" cy="7596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ご連絡</a:t>
            </a:r>
          </a:p>
        </p:txBody>
      </p:sp>
      <p:sp>
        <p:nvSpPr>
          <p:cNvPr id="17" name="ホームベース 65">
            <a:extLst>
              <a:ext uri="{FF2B5EF4-FFF2-40B4-BE49-F238E27FC236}">
                <a16:creationId xmlns:a16="http://schemas.microsoft.com/office/drawing/2014/main" id="{95DDE777-AE20-2000-9C70-ED1DF8CB9AC3}"/>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8" name="ホームベース 66">
            <a:extLst>
              <a:ext uri="{FF2B5EF4-FFF2-40B4-BE49-F238E27FC236}">
                <a16:creationId xmlns:a16="http://schemas.microsoft.com/office/drawing/2014/main" id="{4C44F6D0-9E3B-B7D5-4273-A12C6E69D840}"/>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9" name="ホームベース 67">
            <a:extLst>
              <a:ext uri="{FF2B5EF4-FFF2-40B4-BE49-F238E27FC236}">
                <a16:creationId xmlns:a16="http://schemas.microsoft.com/office/drawing/2014/main" id="{D370CB4A-AE71-210D-9E0F-5EA3F596608D}"/>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20" name="ホームベース 68">
            <a:extLst>
              <a:ext uri="{FF2B5EF4-FFF2-40B4-BE49-F238E27FC236}">
                <a16:creationId xmlns:a16="http://schemas.microsoft.com/office/drawing/2014/main" id="{DCA98CB3-FDD4-72D1-34DD-D5034A7C29F0}"/>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21" name="ホームベース 69">
            <a:extLst>
              <a:ext uri="{FF2B5EF4-FFF2-40B4-BE49-F238E27FC236}">
                <a16:creationId xmlns:a16="http://schemas.microsoft.com/office/drawing/2014/main" id="{BADE96F7-1489-646B-AA3A-8FAB3EAB2FA2}"/>
              </a:ext>
            </a:extLst>
          </p:cNvPr>
          <p:cNvSpPr/>
          <p:nvPr/>
        </p:nvSpPr>
        <p:spPr>
          <a:xfrm>
            <a:off x="25633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22" name="直線コネクタ 21">
            <a:extLst>
              <a:ext uri="{FF2B5EF4-FFF2-40B4-BE49-F238E27FC236}">
                <a16:creationId xmlns:a16="http://schemas.microsoft.com/office/drawing/2014/main" id="{011B83A6-858A-1985-6440-EFD71046A794}"/>
              </a:ext>
            </a:extLst>
          </p:cNvPr>
          <p:cNvCxnSpPr>
            <a:cxnSpLocks/>
          </p:cNvCxnSpPr>
          <p:nvPr/>
        </p:nvCxnSpPr>
        <p:spPr>
          <a:xfrm>
            <a:off x="7085176" y="2796651"/>
            <a:ext cx="0" cy="2321906"/>
          </a:xfrm>
          <a:prstGeom prst="line">
            <a:avLst/>
          </a:prstGeom>
          <a:noFill/>
          <a:ln w="34925" cap="flat" cmpd="sng" algn="ctr">
            <a:solidFill>
              <a:srgbClr val="C9002C"/>
            </a:solidFill>
            <a:prstDash val="sysDot"/>
          </a:ln>
          <a:effectLst>
            <a:glow rad="38651">
              <a:srgbClr val="FFFFFF"/>
            </a:glow>
          </a:effectLst>
        </p:spPr>
      </p:cxnSp>
      <p:grpSp>
        <p:nvGrpSpPr>
          <p:cNvPr id="23" name="グループ化 22">
            <a:extLst>
              <a:ext uri="{FF2B5EF4-FFF2-40B4-BE49-F238E27FC236}">
                <a16:creationId xmlns:a16="http://schemas.microsoft.com/office/drawing/2014/main" id="{1E244ABA-AC2B-FF4D-ADDB-0BD2C29EE0EB}"/>
              </a:ext>
            </a:extLst>
          </p:cNvPr>
          <p:cNvGrpSpPr/>
          <p:nvPr/>
        </p:nvGrpSpPr>
        <p:grpSpPr>
          <a:xfrm>
            <a:off x="6838767" y="2316263"/>
            <a:ext cx="1876415" cy="469804"/>
            <a:chOff x="6757793" y="2283586"/>
            <a:chExt cx="1876415" cy="469804"/>
          </a:xfrm>
        </p:grpSpPr>
        <p:sp>
          <p:nvSpPr>
            <p:cNvPr id="24" name="テキスト ボックス 23">
              <a:extLst>
                <a:ext uri="{FF2B5EF4-FFF2-40B4-BE49-F238E27FC236}">
                  <a16:creationId xmlns:a16="http://schemas.microsoft.com/office/drawing/2014/main" id="{E69BD98F-8538-EBC2-3E5F-9F2803020EB3}"/>
                </a:ext>
              </a:extLst>
            </p:cNvPr>
            <p:cNvSpPr txBox="1"/>
            <p:nvPr/>
          </p:nvSpPr>
          <p:spPr>
            <a:xfrm>
              <a:off x="6757793" y="2285390"/>
              <a:ext cx="1876415" cy="468000"/>
            </a:xfrm>
            <a:prstGeom prst="roundRect">
              <a:avLst>
                <a:gd name="adj" fmla="val 50000"/>
              </a:avLst>
            </a:prstGeom>
            <a:solidFill>
              <a:srgbClr val="FFFFFF"/>
            </a:solidFill>
            <a:ln w="25400">
              <a:solidFill>
                <a:srgbClr val="C9002C"/>
              </a:solidFill>
            </a:ln>
          </p:spPr>
          <p:txBody>
            <a:bodyPr wrap="square" lIns="576000" tIns="36000" bIns="0" rtlCol="0" anchor="ctr">
              <a:noAutofit/>
            </a:bodyPr>
            <a:lstStyle/>
            <a:p>
              <a:pPr>
                <a:defRPr/>
              </a:pPr>
              <a:r>
                <a:rPr kumimoji="0" lang="ja-JP" altLang="en-US" sz="1600" kern="0" dirty="0">
                  <a:solidFill>
                    <a:srgbClr val="C9002C"/>
                  </a:solidFill>
                  <a:latin typeface="Meiryo" panose="020B0604030504040204" pitchFamily="34" charset="-128"/>
                  <a:ea typeface="Meiryo" panose="020B0604030504040204" pitchFamily="34" charset="-128"/>
                </a:rPr>
                <a:t>契約成立</a:t>
              </a:r>
            </a:p>
          </p:txBody>
        </p:sp>
        <p:pic>
          <p:nvPicPr>
            <p:cNvPr id="25" name="グラフィックス 24" descr="バッジ: チェックマーク 1 単色塗りつぶし">
              <a:extLst>
                <a:ext uri="{FF2B5EF4-FFF2-40B4-BE49-F238E27FC236}">
                  <a16:creationId xmlns:a16="http://schemas.microsoft.com/office/drawing/2014/main" id="{DDF1C628-9B8B-29CD-E1F0-9FB19433168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26" name="グループ化 25">
            <a:extLst>
              <a:ext uri="{FF2B5EF4-FFF2-40B4-BE49-F238E27FC236}">
                <a16:creationId xmlns:a16="http://schemas.microsoft.com/office/drawing/2014/main" id="{4AC7749E-F51C-58E7-B8C8-35C50FDF2738}"/>
              </a:ext>
            </a:extLst>
          </p:cNvPr>
          <p:cNvGrpSpPr/>
          <p:nvPr/>
        </p:nvGrpSpPr>
        <p:grpSpPr>
          <a:xfrm>
            <a:off x="497907" y="2725521"/>
            <a:ext cx="885476" cy="1130553"/>
            <a:chOff x="455043" y="2752415"/>
            <a:chExt cx="885476" cy="1130553"/>
          </a:xfrm>
        </p:grpSpPr>
        <p:sp>
          <p:nvSpPr>
            <p:cNvPr id="27" name="角丸四角形 75">
              <a:extLst>
                <a:ext uri="{FF2B5EF4-FFF2-40B4-BE49-F238E27FC236}">
                  <a16:creationId xmlns:a16="http://schemas.microsoft.com/office/drawing/2014/main" id="{2826C815-7B40-8CB4-D727-649B0297EBE4}"/>
                </a:ext>
              </a:extLst>
            </p:cNvPr>
            <p:cNvSpPr/>
            <p:nvPr/>
          </p:nvSpPr>
          <p:spPr>
            <a:xfrm>
              <a:off x="455043" y="2752415"/>
              <a:ext cx="885476" cy="1036964"/>
            </a:xfrm>
            <a:prstGeom prst="roundRect">
              <a:avLst>
                <a:gd name="adj" fmla="val 2711"/>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ヤフー</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8" name="直角三角形 27">
              <a:extLst>
                <a:ext uri="{FF2B5EF4-FFF2-40B4-BE49-F238E27FC236}">
                  <a16:creationId xmlns:a16="http://schemas.microsoft.com/office/drawing/2014/main" id="{2DC92589-1F3C-FB1A-1CA2-AD789B491A52}"/>
                </a:ext>
              </a:extLst>
            </p:cNvPr>
            <p:cNvSpPr>
              <a:spLocks noChangeAspect="1"/>
            </p:cNvSpPr>
            <p:nvPr/>
          </p:nvSpPr>
          <p:spPr>
            <a:xfrm rot="10800000">
              <a:off x="462842" y="3779862"/>
              <a:ext cx="157590" cy="103106"/>
            </a:xfrm>
            <a:prstGeom prst="rtTriangle">
              <a:avLst/>
            </a:prstGeom>
            <a:solidFill>
              <a:srgbClr val="C9002C">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9" name="直線コネクタ 28">
            <a:extLst>
              <a:ext uri="{FF2B5EF4-FFF2-40B4-BE49-F238E27FC236}">
                <a16:creationId xmlns:a16="http://schemas.microsoft.com/office/drawing/2014/main" id="{80B3A4FC-EA6B-98AA-76BA-F1B99447EDF8}"/>
              </a:ext>
            </a:extLst>
          </p:cNvPr>
          <p:cNvCxnSpPr>
            <a:cxnSpLocks/>
          </p:cNvCxnSpPr>
          <p:nvPr/>
        </p:nvCxnSpPr>
        <p:spPr>
          <a:xfrm>
            <a:off x="2683079" y="4889738"/>
            <a:ext cx="0" cy="519310"/>
          </a:xfrm>
          <a:prstGeom prst="line">
            <a:avLst/>
          </a:prstGeom>
          <a:noFill/>
          <a:ln w="9525" cap="flat" cmpd="sng" algn="ctr">
            <a:solidFill>
              <a:srgbClr val="545454"/>
            </a:solidFill>
            <a:prstDash val="solid"/>
          </a:ln>
          <a:effectLst/>
        </p:spPr>
      </p:cxnSp>
      <p:sp>
        <p:nvSpPr>
          <p:cNvPr id="30" name="円/楕円 78">
            <a:extLst>
              <a:ext uri="{FF2B5EF4-FFF2-40B4-BE49-F238E27FC236}">
                <a16:creationId xmlns:a16="http://schemas.microsoft.com/office/drawing/2014/main" id="{14BC67E6-1950-BD6C-F6F1-8FAB5B0B103F}"/>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1" name="タイトル 2">
            <a:extLst>
              <a:ext uri="{FF2B5EF4-FFF2-40B4-BE49-F238E27FC236}">
                <a16:creationId xmlns:a16="http://schemas.microsoft.com/office/drawing/2014/main" id="{E129A285-4292-46B8-8366-5F7A5EACB044}"/>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する約款</a:t>
            </a:r>
          </a:p>
        </p:txBody>
      </p:sp>
      <p:grpSp>
        <p:nvGrpSpPr>
          <p:cNvPr id="32" name="グループ化 31">
            <a:extLst>
              <a:ext uri="{FF2B5EF4-FFF2-40B4-BE49-F238E27FC236}">
                <a16:creationId xmlns:a16="http://schemas.microsoft.com/office/drawing/2014/main" id="{8C69AAB9-36F7-B68F-D874-A35E635C0056}"/>
              </a:ext>
            </a:extLst>
          </p:cNvPr>
          <p:cNvGrpSpPr/>
          <p:nvPr/>
        </p:nvGrpSpPr>
        <p:grpSpPr>
          <a:xfrm>
            <a:off x="497907" y="3985671"/>
            <a:ext cx="885476" cy="1134053"/>
            <a:chOff x="455043" y="4012565"/>
            <a:chExt cx="885476" cy="1134053"/>
          </a:xfrm>
        </p:grpSpPr>
        <p:sp>
          <p:nvSpPr>
            <p:cNvPr id="33" name="直角三角形 32">
              <a:extLst>
                <a:ext uri="{FF2B5EF4-FFF2-40B4-BE49-F238E27FC236}">
                  <a16:creationId xmlns:a16="http://schemas.microsoft.com/office/drawing/2014/main" id="{D90E6787-9A7B-219F-EB85-C378CAF4E613}"/>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4" name="角丸四角形 82">
              <a:extLst>
                <a:ext uri="{FF2B5EF4-FFF2-40B4-BE49-F238E27FC236}">
                  <a16:creationId xmlns:a16="http://schemas.microsoft.com/office/drawing/2014/main" id="{7C542DCA-1B44-94F2-1044-8FCE5929E57C}"/>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35" name="直角三角形 34">
            <a:extLst>
              <a:ext uri="{FF2B5EF4-FFF2-40B4-BE49-F238E27FC236}">
                <a16:creationId xmlns:a16="http://schemas.microsoft.com/office/drawing/2014/main" id="{477E4719-A8A5-DA76-03F2-9050F9A2E9F9}"/>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6" name="直角三角形 35">
            <a:extLst>
              <a:ext uri="{FF2B5EF4-FFF2-40B4-BE49-F238E27FC236}">
                <a16:creationId xmlns:a16="http://schemas.microsoft.com/office/drawing/2014/main" id="{D236669C-E4E8-C2FC-9D04-171D7772E642}"/>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7" name="直線コネクタ 36">
            <a:extLst>
              <a:ext uri="{FF2B5EF4-FFF2-40B4-BE49-F238E27FC236}">
                <a16:creationId xmlns:a16="http://schemas.microsoft.com/office/drawing/2014/main" id="{49631423-87FB-8054-5C2B-67A28193F5C3}"/>
              </a:ext>
            </a:extLst>
          </p:cNvPr>
          <p:cNvCxnSpPr/>
          <p:nvPr/>
        </p:nvCxnSpPr>
        <p:spPr>
          <a:xfrm>
            <a:off x="620432" y="3393106"/>
            <a:ext cx="576000" cy="0"/>
          </a:xfrm>
          <a:prstGeom prst="line">
            <a:avLst/>
          </a:prstGeom>
          <a:noFill/>
          <a:ln w="12700" cap="flat" cmpd="sng" algn="ctr">
            <a:solidFill>
              <a:srgbClr val="FFFFFF"/>
            </a:solidFill>
            <a:prstDash val="solid"/>
          </a:ln>
          <a:effectLst/>
        </p:spPr>
      </p:cxnSp>
      <p:cxnSp>
        <p:nvCxnSpPr>
          <p:cNvPr id="38" name="直線コネクタ 37">
            <a:extLst>
              <a:ext uri="{FF2B5EF4-FFF2-40B4-BE49-F238E27FC236}">
                <a16:creationId xmlns:a16="http://schemas.microsoft.com/office/drawing/2014/main" id="{CBBAA1C5-F1DB-ED61-BCE4-53EDF36A252C}"/>
              </a:ext>
            </a:extLst>
          </p:cNvPr>
          <p:cNvCxnSpPr/>
          <p:nvPr/>
        </p:nvCxnSpPr>
        <p:spPr>
          <a:xfrm>
            <a:off x="597070" y="4668199"/>
            <a:ext cx="576000" cy="0"/>
          </a:xfrm>
          <a:prstGeom prst="line">
            <a:avLst/>
          </a:prstGeom>
          <a:noFill/>
          <a:ln w="12700" cap="flat" cmpd="sng" algn="ctr">
            <a:solidFill>
              <a:srgbClr val="FFFFFF"/>
            </a:solidFill>
            <a:prstDash val="solid"/>
          </a:ln>
          <a:effectLst/>
        </p:spPr>
      </p:cxnSp>
    </p:spTree>
    <p:extLst>
      <p:ext uri="{BB962C8B-B14F-4D97-AF65-F5344CB8AC3E}">
        <p14:creationId xmlns:p14="http://schemas.microsoft.com/office/powerpoint/2010/main" val="1331585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A1591901-EDAC-CF49-F2ED-3F1145F9C4F1}"/>
              </a:ext>
            </a:extLst>
          </p:cNvPr>
          <p:cNvSpPr/>
          <p:nvPr/>
        </p:nvSpPr>
        <p:spPr>
          <a:xfrm>
            <a:off x="821635" y="3061251"/>
            <a:ext cx="11032435" cy="3125539"/>
          </a:xfrm>
          <a:prstGeom prst="rect">
            <a:avLst/>
          </a:prstGeom>
          <a:solidFill>
            <a:schemeClr val="tx2">
              <a:lumMod val="10000"/>
              <a:lumOff val="9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②お申し込み方法</a:t>
            </a:r>
            <a:r>
              <a:rPr lang="en-US" altLang="ja-JP" dirty="0"/>
              <a:t>【</a:t>
            </a:r>
            <a:r>
              <a:rPr lang="ja-JP" altLang="en-US" dirty="0"/>
              <a:t>必須記載事項</a:t>
            </a:r>
            <a:r>
              <a:rPr lang="en-US" altLang="ja-JP" dirty="0"/>
              <a:t>】</a:t>
            </a:r>
            <a:endParaRPr lang="ja-JP" altLang="en-US" dirty="0">
              <a:solidFill>
                <a:srgbClr val="00B050"/>
              </a:solidFill>
            </a:endParaRPr>
          </a:p>
        </p:txBody>
      </p:sp>
      <p:sp>
        <p:nvSpPr>
          <p:cNvPr id="14" name="テキスト ボックス 13">
            <a:extLst>
              <a:ext uri="{FF2B5EF4-FFF2-40B4-BE49-F238E27FC236}">
                <a16:creationId xmlns:a16="http://schemas.microsoft.com/office/drawing/2014/main" id="{21611F47-10F8-4147-272C-F58A9EC93A8A}"/>
              </a:ext>
            </a:extLst>
          </p:cNvPr>
          <p:cNvSpPr txBox="1"/>
          <p:nvPr/>
        </p:nvSpPr>
        <p:spPr>
          <a:xfrm>
            <a:off x="804153" y="992222"/>
            <a:ext cx="10661515" cy="369332"/>
          </a:xfrm>
          <a:prstGeom prst="rect">
            <a:avLst/>
          </a:prstGeom>
          <a:noFill/>
        </p:spPr>
        <p:txBody>
          <a:bodyPr wrap="square" rtlCol="0">
            <a:spAutoFit/>
          </a:bodyPr>
          <a:lstStyle/>
          <a:p>
            <a:pPr algn="l"/>
            <a:r>
              <a:rPr lang="ja-JP" altLang="en-US" dirty="0"/>
              <a:t>お申込み時下記の設定と備考欄への記載をお願いいたします。</a:t>
            </a:r>
            <a:endParaRPr kumimoji="1" lang="ja-JP" altLang="en-US" dirty="0"/>
          </a:p>
        </p:txBody>
      </p:sp>
      <p:sp>
        <p:nvSpPr>
          <p:cNvPr id="8" name="テキスト ボックス 7">
            <a:extLst>
              <a:ext uri="{FF2B5EF4-FFF2-40B4-BE49-F238E27FC236}">
                <a16:creationId xmlns:a16="http://schemas.microsoft.com/office/drawing/2014/main" id="{BCE06FB3-7783-2D78-7965-ED36840E6D2C}"/>
              </a:ext>
            </a:extLst>
          </p:cNvPr>
          <p:cNvSpPr txBox="1"/>
          <p:nvPr/>
        </p:nvSpPr>
        <p:spPr>
          <a:xfrm>
            <a:off x="675860" y="1784603"/>
            <a:ext cx="11297479" cy="954107"/>
          </a:xfrm>
          <a:prstGeom prst="rect">
            <a:avLst/>
          </a:prstGeom>
          <a:noFill/>
        </p:spPr>
        <p:txBody>
          <a:bodyPr wrap="square">
            <a:spAutoFit/>
          </a:bodyPr>
          <a:lstStyle/>
          <a:p>
            <a:r>
              <a:rPr lang="ja-JP" altLang="en-US" sz="1400" b="1" dirty="0">
                <a:solidFill>
                  <a:schemeClr val="accent3"/>
                </a:solidFill>
              </a:rPr>
              <a:t>・申し込みフォームの「メール通知先指定」に</a:t>
            </a:r>
            <a:r>
              <a:rPr lang="ja-JP" altLang="en-US" sz="1400" dirty="0">
                <a:solidFill>
                  <a:schemeClr val="accent3"/>
                </a:solidFill>
              </a:rPr>
              <a:t> </a:t>
            </a:r>
            <a:r>
              <a:rPr lang="en-US" altLang="ja-JP" sz="1400" b="1" dirty="0">
                <a:solidFill>
                  <a:srgbClr val="FF0000"/>
                </a:solidFill>
              </a:rPr>
              <a:t>sponavi-baseballscore-desk@ml.yahoo-corp.jp  </a:t>
            </a:r>
            <a:r>
              <a:rPr lang="ja-JP" altLang="en-US" sz="1400" b="1" dirty="0">
                <a:solidFill>
                  <a:srgbClr val="FF0000"/>
                </a:solidFill>
              </a:rPr>
              <a:t>を追加してください。</a:t>
            </a:r>
          </a:p>
          <a:p>
            <a:endParaRPr lang="en-US" altLang="ja-JP" sz="1400" dirty="0"/>
          </a:p>
          <a:p>
            <a:endParaRPr lang="ja-JP" altLang="en-US" sz="1400" dirty="0"/>
          </a:p>
          <a:p>
            <a:r>
              <a:rPr lang="ja-JP" altLang="en-US" sz="1400" b="1" dirty="0">
                <a:solidFill>
                  <a:schemeClr val="accent3"/>
                </a:solidFill>
              </a:rPr>
              <a:t>・申し込みフォーム備考欄に下記情報を必ず記載してください。</a:t>
            </a:r>
          </a:p>
        </p:txBody>
      </p:sp>
      <p:sp>
        <p:nvSpPr>
          <p:cNvPr id="10" name="テキスト ボックス 9">
            <a:extLst>
              <a:ext uri="{FF2B5EF4-FFF2-40B4-BE49-F238E27FC236}">
                <a16:creationId xmlns:a16="http://schemas.microsoft.com/office/drawing/2014/main" id="{73EC6EA1-7D64-00CF-3E0F-066056F6FEFF}"/>
              </a:ext>
            </a:extLst>
          </p:cNvPr>
          <p:cNvSpPr txBox="1"/>
          <p:nvPr/>
        </p:nvSpPr>
        <p:spPr>
          <a:xfrm>
            <a:off x="939917" y="3103335"/>
            <a:ext cx="10713819" cy="3108543"/>
          </a:xfrm>
          <a:prstGeom prst="rect">
            <a:avLst/>
          </a:prstGeom>
          <a:noFill/>
        </p:spPr>
        <p:txBody>
          <a:bodyPr wrap="square">
            <a:spAutoFit/>
          </a:bodyPr>
          <a:lstStyle/>
          <a:p>
            <a:r>
              <a:rPr lang="en-US" altLang="ja-JP" sz="1400" dirty="0">
                <a:solidFill>
                  <a:schemeClr val="accent3"/>
                </a:solidFill>
              </a:rPr>
              <a:t>------------------------------------------------------------------------------------</a:t>
            </a:r>
          </a:p>
          <a:p>
            <a:endParaRPr lang="ja-JP" altLang="en-US" sz="1400" dirty="0">
              <a:solidFill>
                <a:schemeClr val="accent3"/>
              </a:solidFill>
            </a:endParaRPr>
          </a:p>
          <a:p>
            <a:r>
              <a:rPr lang="ja-JP" altLang="en-US" sz="1400" dirty="0">
                <a:solidFill>
                  <a:schemeClr val="accent3"/>
                </a:solidFill>
              </a:rPr>
              <a:t>　</a:t>
            </a:r>
            <a:r>
              <a:rPr lang="ja-JP" altLang="en-US" sz="1400" b="1" dirty="0">
                <a:solidFill>
                  <a:schemeClr val="accent3"/>
                </a:solidFill>
              </a:rPr>
              <a:t>①試合の対戦チーム名　</a:t>
            </a:r>
          </a:p>
          <a:p>
            <a:r>
              <a:rPr lang="ja-JP" altLang="en-US" sz="1400" dirty="0">
                <a:solidFill>
                  <a:schemeClr val="accent3"/>
                </a:solidFill>
              </a:rPr>
              <a:t>　　ソフトバンク</a:t>
            </a:r>
            <a:r>
              <a:rPr lang="en-US" altLang="ja-JP" sz="1400" dirty="0">
                <a:solidFill>
                  <a:schemeClr val="accent3"/>
                </a:solidFill>
              </a:rPr>
              <a:t>/</a:t>
            </a:r>
            <a:r>
              <a:rPr lang="ja-JP" altLang="en-US" sz="1400" dirty="0">
                <a:solidFill>
                  <a:schemeClr val="accent3"/>
                </a:solidFill>
              </a:rPr>
              <a:t>ロッテ</a:t>
            </a:r>
            <a:r>
              <a:rPr lang="en-US" altLang="ja-JP" sz="1400" dirty="0">
                <a:solidFill>
                  <a:schemeClr val="accent3"/>
                </a:solidFill>
              </a:rPr>
              <a:t>/</a:t>
            </a:r>
            <a:r>
              <a:rPr lang="ja-JP" altLang="en-US" sz="1400" dirty="0">
                <a:solidFill>
                  <a:schemeClr val="accent3"/>
                </a:solidFill>
              </a:rPr>
              <a:t>オリックス</a:t>
            </a:r>
            <a:r>
              <a:rPr lang="en-US" altLang="ja-JP" sz="1400" dirty="0">
                <a:solidFill>
                  <a:schemeClr val="accent3"/>
                </a:solidFill>
              </a:rPr>
              <a:t>/</a:t>
            </a:r>
            <a:r>
              <a:rPr lang="ja-JP" altLang="en-US" sz="1400" dirty="0">
                <a:solidFill>
                  <a:schemeClr val="accent3"/>
                </a:solidFill>
              </a:rPr>
              <a:t>日本ハム</a:t>
            </a:r>
            <a:r>
              <a:rPr lang="en-US" altLang="ja-JP" sz="1400" dirty="0">
                <a:solidFill>
                  <a:schemeClr val="accent3"/>
                </a:solidFill>
              </a:rPr>
              <a:t>/</a:t>
            </a:r>
            <a:r>
              <a:rPr lang="ja-JP" altLang="en-US" sz="1400" dirty="0">
                <a:solidFill>
                  <a:schemeClr val="accent3"/>
                </a:solidFill>
              </a:rPr>
              <a:t>楽天</a:t>
            </a:r>
            <a:r>
              <a:rPr lang="en-US" altLang="ja-JP" sz="1400" dirty="0">
                <a:solidFill>
                  <a:schemeClr val="accent3"/>
                </a:solidFill>
              </a:rPr>
              <a:t>/</a:t>
            </a:r>
            <a:r>
              <a:rPr lang="ja-JP" altLang="en-US" sz="1400" dirty="0">
                <a:solidFill>
                  <a:schemeClr val="accent3"/>
                </a:solidFill>
              </a:rPr>
              <a:t>西武</a:t>
            </a:r>
            <a:r>
              <a:rPr lang="en-US" altLang="ja-JP" sz="1400" dirty="0">
                <a:solidFill>
                  <a:schemeClr val="accent3"/>
                </a:solidFill>
              </a:rPr>
              <a:t>/</a:t>
            </a:r>
            <a:r>
              <a:rPr lang="ja-JP" altLang="en-US" sz="1400" dirty="0">
                <a:solidFill>
                  <a:schemeClr val="accent3"/>
                </a:solidFill>
              </a:rPr>
              <a:t>巨人</a:t>
            </a:r>
            <a:r>
              <a:rPr lang="en-US" altLang="ja-JP" sz="1400" dirty="0">
                <a:solidFill>
                  <a:schemeClr val="accent3"/>
                </a:solidFill>
              </a:rPr>
              <a:t>/</a:t>
            </a:r>
            <a:r>
              <a:rPr lang="ja-JP" altLang="en-US" sz="1400" dirty="0">
                <a:solidFill>
                  <a:schemeClr val="accent3"/>
                </a:solidFill>
              </a:rPr>
              <a:t>阪神</a:t>
            </a:r>
            <a:r>
              <a:rPr lang="en-US" altLang="ja-JP" sz="1400" dirty="0">
                <a:solidFill>
                  <a:schemeClr val="accent3"/>
                </a:solidFill>
              </a:rPr>
              <a:t>/</a:t>
            </a:r>
            <a:r>
              <a:rPr lang="ja-JP" altLang="en-US" sz="1400" dirty="0">
                <a:solidFill>
                  <a:schemeClr val="accent3"/>
                </a:solidFill>
              </a:rPr>
              <a:t>ヤクルト</a:t>
            </a:r>
            <a:r>
              <a:rPr lang="en-US" altLang="ja-JP" sz="1400" dirty="0">
                <a:solidFill>
                  <a:schemeClr val="accent3"/>
                </a:solidFill>
              </a:rPr>
              <a:t>/</a:t>
            </a:r>
            <a:r>
              <a:rPr lang="ja-JP" altLang="en-US" sz="1400" dirty="0">
                <a:solidFill>
                  <a:schemeClr val="accent3"/>
                </a:solidFill>
              </a:rPr>
              <a:t>広島</a:t>
            </a:r>
            <a:r>
              <a:rPr lang="en-US" altLang="ja-JP" sz="1400" dirty="0">
                <a:solidFill>
                  <a:schemeClr val="accent3"/>
                </a:solidFill>
              </a:rPr>
              <a:t>/</a:t>
            </a:r>
            <a:r>
              <a:rPr lang="en-US" altLang="ja-JP" sz="1400" dirty="0" err="1">
                <a:solidFill>
                  <a:schemeClr val="accent3"/>
                </a:solidFill>
              </a:rPr>
              <a:t>DeNA</a:t>
            </a:r>
            <a:r>
              <a:rPr lang="en-US" altLang="ja-JP" sz="1400" dirty="0">
                <a:solidFill>
                  <a:schemeClr val="accent3"/>
                </a:solidFill>
              </a:rPr>
              <a:t>/</a:t>
            </a:r>
            <a:r>
              <a:rPr lang="ja-JP" altLang="en-US" sz="1400" dirty="0">
                <a:solidFill>
                  <a:schemeClr val="accent3"/>
                </a:solidFill>
              </a:rPr>
              <a:t>中日の中から</a:t>
            </a:r>
            <a:r>
              <a:rPr lang="en-US" altLang="ja-JP" sz="1400" dirty="0">
                <a:solidFill>
                  <a:schemeClr val="accent3"/>
                </a:solidFill>
              </a:rPr>
              <a:t>2</a:t>
            </a:r>
            <a:r>
              <a:rPr lang="ja-JP" altLang="en-US" sz="1400" dirty="0">
                <a:solidFill>
                  <a:schemeClr val="accent3"/>
                </a:solidFill>
              </a:rPr>
              <a:t>球団を記載してください。</a:t>
            </a:r>
          </a:p>
          <a:p>
            <a:r>
              <a:rPr lang="ja-JP" altLang="en-US" sz="1400" dirty="0">
                <a:solidFill>
                  <a:schemeClr val="accent3"/>
                </a:solidFill>
              </a:rPr>
              <a:t>　　</a:t>
            </a:r>
            <a:r>
              <a:rPr lang="en-US" altLang="ja-JP" sz="1400" dirty="0">
                <a:solidFill>
                  <a:schemeClr val="accent3"/>
                </a:solidFill>
              </a:rPr>
              <a:t>※</a:t>
            </a:r>
            <a:r>
              <a:rPr lang="ja-JP" altLang="en-US" sz="1400" dirty="0">
                <a:solidFill>
                  <a:schemeClr val="accent3"/>
                </a:solidFill>
              </a:rPr>
              <a:t>同日に複数試合が開催されるため、掲載場所を判断するために必要となります。</a:t>
            </a:r>
          </a:p>
          <a:p>
            <a:endParaRPr lang="ja-JP" altLang="en-US" sz="1400" dirty="0">
              <a:solidFill>
                <a:schemeClr val="accent3"/>
              </a:solidFill>
            </a:endParaRPr>
          </a:p>
          <a:p>
            <a:r>
              <a:rPr lang="ja-JP" altLang="en-US" sz="1400" dirty="0">
                <a:solidFill>
                  <a:schemeClr val="accent3"/>
                </a:solidFill>
              </a:rPr>
              <a:t>　</a:t>
            </a:r>
            <a:r>
              <a:rPr lang="ja-JP" altLang="en-US" sz="1400" b="1" dirty="0">
                <a:solidFill>
                  <a:schemeClr val="accent3"/>
                </a:solidFill>
              </a:rPr>
              <a:t>②合計購入枠数</a:t>
            </a:r>
          </a:p>
          <a:p>
            <a:r>
              <a:rPr lang="ja-JP" altLang="en-US" sz="1400" dirty="0">
                <a:solidFill>
                  <a:schemeClr val="accent3"/>
                </a:solidFill>
              </a:rPr>
              <a:t>　　</a:t>
            </a:r>
            <a:r>
              <a:rPr lang="en-US" altLang="ja-JP" sz="1400" dirty="0">
                <a:solidFill>
                  <a:schemeClr val="accent3"/>
                </a:solidFill>
              </a:rPr>
              <a:t>※</a:t>
            </a:r>
            <a:r>
              <a:rPr lang="ja-JP" altLang="en-US" sz="1400" dirty="0">
                <a:solidFill>
                  <a:schemeClr val="accent3"/>
                </a:solidFill>
              </a:rPr>
              <a:t>原則</a:t>
            </a:r>
            <a:r>
              <a:rPr lang="en-US" altLang="ja-JP" sz="1400" dirty="0">
                <a:solidFill>
                  <a:schemeClr val="accent3"/>
                </a:solidFill>
              </a:rPr>
              <a:t>3</a:t>
            </a:r>
            <a:r>
              <a:rPr lang="ja-JP" altLang="en-US" sz="1400" dirty="0">
                <a:solidFill>
                  <a:schemeClr val="accent3"/>
                </a:solidFill>
              </a:rPr>
              <a:t>試合～になります。</a:t>
            </a:r>
          </a:p>
          <a:p>
            <a:endParaRPr lang="ja-JP" altLang="en-US" sz="1400" dirty="0">
              <a:solidFill>
                <a:schemeClr val="accent3"/>
              </a:solidFill>
            </a:endParaRPr>
          </a:p>
          <a:p>
            <a:r>
              <a:rPr lang="ja-JP" altLang="en-US" sz="1400" dirty="0">
                <a:solidFill>
                  <a:schemeClr val="accent3"/>
                </a:solidFill>
              </a:rPr>
              <a:t>　</a:t>
            </a:r>
            <a:r>
              <a:rPr lang="ja-JP" altLang="en-US" sz="1400" b="1" dirty="0">
                <a:solidFill>
                  <a:schemeClr val="accent3"/>
                </a:solidFill>
              </a:rPr>
              <a:t>③試合中止の振替申込の場合</a:t>
            </a:r>
            <a:r>
              <a:rPr lang="en-US" altLang="ja-JP" sz="1400" b="1" dirty="0">
                <a:solidFill>
                  <a:schemeClr val="accent3"/>
                </a:solidFill>
              </a:rPr>
              <a:t>※</a:t>
            </a:r>
            <a:r>
              <a:rPr lang="ja-JP" altLang="en-US" sz="1400" b="1" dirty="0">
                <a:solidFill>
                  <a:schemeClr val="accent3"/>
                </a:solidFill>
              </a:rPr>
              <a:t>必要時のみ</a:t>
            </a:r>
          </a:p>
          <a:p>
            <a:r>
              <a:rPr lang="ja-JP" altLang="en-US" sz="1400" dirty="0">
                <a:solidFill>
                  <a:schemeClr val="accent3"/>
                </a:solidFill>
              </a:rPr>
              <a:t>　　中止になった試合日程を記載してください。</a:t>
            </a:r>
          </a:p>
          <a:p>
            <a:r>
              <a:rPr lang="en-US" altLang="ja-JP" sz="1400" dirty="0">
                <a:solidFill>
                  <a:schemeClr val="accent3"/>
                </a:solidFill>
                <a:latin typeface="Arial" panose="020B0604020202020204" pitchFamily="34" charset="0"/>
              </a:rPr>
              <a:t>------------------------------------------</a:t>
            </a:r>
            <a:r>
              <a:rPr lang="en-US" altLang="ja-JP" sz="1400" dirty="0">
                <a:solidFill>
                  <a:schemeClr val="accent3"/>
                </a:solidFill>
              </a:rPr>
              <a:t>------------------------------------------</a:t>
            </a:r>
          </a:p>
          <a:p>
            <a:endParaRPr lang="en-US" altLang="ja-JP" sz="1400" dirty="0">
              <a:solidFill>
                <a:schemeClr val="accent3"/>
              </a:solidFill>
              <a:latin typeface="Arial" panose="020B0604020202020204" pitchFamily="34" charset="0"/>
            </a:endParaRPr>
          </a:p>
          <a:p>
            <a:endParaRPr lang="ja-JP" altLang="en-US" sz="1400" dirty="0">
              <a:solidFill>
                <a:schemeClr val="accent3"/>
              </a:solidFill>
            </a:endParaRPr>
          </a:p>
        </p:txBody>
      </p:sp>
    </p:spTree>
    <p:extLst>
      <p:ext uri="{BB962C8B-B14F-4D97-AF65-F5344CB8AC3E}">
        <p14:creationId xmlns:p14="http://schemas.microsoft.com/office/powerpoint/2010/main" val="4746252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③入稿前審査について</a:t>
            </a:r>
            <a:endParaRPr kumimoji="1" lang="ja-JP" altLang="en-US" dirty="0"/>
          </a:p>
        </p:txBody>
      </p:sp>
      <p:sp>
        <p:nvSpPr>
          <p:cNvPr id="3" name="正方形/長方形 2">
            <a:extLst>
              <a:ext uri="{FF2B5EF4-FFF2-40B4-BE49-F238E27FC236}">
                <a16:creationId xmlns:a16="http://schemas.microsoft.com/office/drawing/2014/main" id="{FA0FAAD2-9930-0FE9-A695-32B6AD9E130B}"/>
              </a:ext>
            </a:extLst>
          </p:cNvPr>
          <p:cNvSpPr/>
          <p:nvPr/>
        </p:nvSpPr>
        <p:spPr>
          <a:xfrm>
            <a:off x="479425" y="2145250"/>
            <a:ext cx="7205068" cy="1413849"/>
          </a:xfrm>
          <a:prstGeom prst="rect">
            <a:avLst/>
          </a:prstGeom>
        </p:spPr>
        <p:txBody>
          <a:bodyPr wrap="square">
            <a:spAutoFit/>
          </a:bodyPr>
          <a:lstStyle/>
          <a:p>
            <a:pPr fontAlgn="base"/>
            <a:r>
              <a:rPr lang="ja-JP" altLang="en-US" sz="1400" dirty="0">
                <a:solidFill>
                  <a:schemeClr val="tx1">
                    <a:lumMod val="65000"/>
                    <a:lumOff val="35000"/>
                  </a:schemeClr>
                </a:solidFill>
              </a:rPr>
              <a:t>■</a:t>
            </a:r>
            <a:r>
              <a:rPr lang="ja-JP" altLang="en-US" sz="1400" b="0" i="0" dirty="0">
                <a:solidFill>
                  <a:srgbClr val="333333"/>
                </a:solidFill>
                <a:effectLst/>
                <a:latin typeface="メイリオ" panose="020B0604030504040204" pitchFamily="50" charset="-128"/>
                <a:ea typeface="メイリオ" panose="020B0604030504040204" pitchFamily="50" charset="-128"/>
              </a:rPr>
              <a:t>審査依頼フォーム（当社指定広告商品）</a:t>
            </a:r>
          </a:p>
          <a:p>
            <a:r>
              <a:rPr lang="en-US" altLang="ja-JP" sz="1400" dirty="0">
                <a:solidFill>
                  <a:schemeClr val="tx1">
                    <a:lumMod val="65000"/>
                    <a:lumOff val="35000"/>
                  </a:schemeClr>
                </a:solidFill>
                <a:hlinkClick r:id="rId3"/>
              </a:rPr>
              <a:t>https://form-business.yahoo.co.jp/claris/enqueteForm?inquiry_type=ad_review</a:t>
            </a:r>
            <a:endParaRPr lang="en-US" altLang="ja-JP" sz="1400" dirty="0">
              <a:solidFill>
                <a:schemeClr val="tx1">
                  <a:lumMod val="65000"/>
                  <a:lumOff val="35000"/>
                </a:schemeClr>
              </a:solidFill>
            </a:endParaRPr>
          </a:p>
          <a:p>
            <a:pPr>
              <a:lnSpc>
                <a:spcPts val="1500"/>
              </a:lnSpc>
              <a:spcBef>
                <a:spcPts val="750"/>
              </a:spcBef>
            </a:pPr>
            <a:r>
              <a:rPr lang="en-US" altLang="ja-JP" sz="1400" dirty="0">
                <a:solidFill>
                  <a:srgbClr val="333333"/>
                </a:solidFill>
                <a:latin typeface="メイリオ" panose="020B0604030504040204" pitchFamily="50" charset="-128"/>
                <a:ea typeface="メイリオ" panose="020B0604030504040204" pitchFamily="50" charset="-128"/>
              </a:rPr>
              <a:t>※</a:t>
            </a:r>
            <a:r>
              <a:rPr lang="ja-JP" altLang="ja-JP" sz="1400" dirty="0">
                <a:solidFill>
                  <a:srgbClr val="333333"/>
                </a:solidFill>
                <a:latin typeface="メイリオ" panose="020B0604030504040204" pitchFamily="50" charset="-128"/>
                <a:ea typeface="メイリオ" panose="020B0604030504040204" pitchFamily="50" charset="-128"/>
              </a:rPr>
              <a:t>フォーム項目</a:t>
            </a:r>
            <a:endParaRPr lang="en-US" altLang="ja-JP" sz="1400" dirty="0">
              <a:solidFill>
                <a:srgbClr val="333333"/>
              </a:solidFill>
              <a:latin typeface="メイリオ" panose="020B0604030504040204" pitchFamily="50" charset="-128"/>
              <a:ea typeface="メイリオ" panose="020B0604030504040204" pitchFamily="50" charset="-128"/>
            </a:endParaRPr>
          </a:p>
          <a:p>
            <a:pPr>
              <a:lnSpc>
                <a:spcPts val="1500"/>
              </a:lnSpc>
              <a:spcBef>
                <a:spcPts val="750"/>
              </a:spcBef>
            </a:pPr>
            <a:r>
              <a:rPr lang="ja-JP" altLang="ja-JP" sz="1400" dirty="0">
                <a:solidFill>
                  <a:srgbClr val="333333"/>
                </a:solidFill>
                <a:latin typeface="メイリオ" panose="020B0604030504040204" pitchFamily="50" charset="-128"/>
                <a:ea typeface="メイリオ" panose="020B0604030504040204" pitchFamily="50" charset="-128"/>
              </a:rPr>
              <a:t>「広告商品名」に「</a:t>
            </a:r>
            <a:r>
              <a:rPr lang="ja-JP" altLang="ja-JP" sz="1400" b="1" dirty="0">
                <a:solidFill>
                  <a:srgbClr val="333333"/>
                </a:solidFill>
                <a:latin typeface="メイリオ" panose="020B0604030504040204" pitchFamily="50" charset="-128"/>
                <a:ea typeface="メイリオ" panose="020B0604030504040204" pitchFamily="50" charset="-128"/>
              </a:rPr>
              <a:t>【手貼り】スポナビ一球速報</a:t>
            </a:r>
            <a:r>
              <a:rPr lang="ja-JP" altLang="ja-JP" sz="1400" dirty="0">
                <a:solidFill>
                  <a:srgbClr val="333333"/>
                </a:solidFill>
                <a:latin typeface="メイリオ" panose="020B0604030504040204" pitchFamily="50" charset="-128"/>
                <a:ea typeface="メイリオ" panose="020B0604030504040204" pitchFamily="50" charset="-128"/>
              </a:rPr>
              <a:t>」と記載</a:t>
            </a:r>
            <a:endParaRPr lang="en-US" altLang="ja-JP" sz="1400" dirty="0">
              <a:solidFill>
                <a:srgbClr val="333333"/>
              </a:solidFill>
              <a:latin typeface="メイリオ" panose="020B0604030504040204" pitchFamily="50" charset="-128"/>
              <a:ea typeface="メイリオ" panose="020B0604030504040204" pitchFamily="50" charset="-128"/>
            </a:endParaRPr>
          </a:p>
          <a:p>
            <a:pPr>
              <a:lnSpc>
                <a:spcPts val="1500"/>
              </a:lnSpc>
              <a:spcBef>
                <a:spcPts val="750"/>
              </a:spcBef>
            </a:pPr>
            <a:r>
              <a:rPr lang="ja-JP" altLang="en-US" sz="1400" dirty="0">
                <a:solidFill>
                  <a:srgbClr val="333333"/>
                </a:solidFill>
                <a:latin typeface="メイリオ" panose="020B0604030504040204" pitchFamily="50" charset="-128"/>
                <a:ea typeface="メイリオ" panose="020B0604030504040204" pitchFamily="50" charset="-128"/>
              </a:rPr>
              <a:t>「追加連絡先」に </a:t>
            </a:r>
            <a:r>
              <a:rPr lang="en-US" altLang="ja-JP" sz="1400" b="0" i="0" dirty="0">
                <a:solidFill>
                  <a:srgbClr val="0052CC"/>
                </a:solidFill>
                <a:effectLst/>
                <a:latin typeface="Hiragino Kaku Gothic Pro"/>
                <a:hlinkClick r:id="rId4"/>
              </a:rPr>
              <a:t>sponavi-baseballscore-desk@ml.yahoo-corp.jp</a:t>
            </a:r>
            <a:r>
              <a:rPr lang="en-US" altLang="ja-JP" sz="1400" b="0" i="0" dirty="0">
                <a:solidFill>
                  <a:srgbClr val="0052CC"/>
                </a:solidFill>
                <a:effectLst/>
                <a:latin typeface="Hiragino Kaku Gothic Pro"/>
              </a:rPr>
              <a:t> </a:t>
            </a:r>
            <a:r>
              <a:rPr lang="ja-JP" altLang="en-US" sz="1400" dirty="0">
                <a:solidFill>
                  <a:srgbClr val="333333"/>
                </a:solidFill>
                <a:latin typeface="メイリオ" panose="020B0604030504040204" pitchFamily="50" charset="-128"/>
                <a:ea typeface="メイリオ" panose="020B0604030504040204" pitchFamily="50" charset="-128"/>
              </a:rPr>
              <a:t>を追加</a:t>
            </a:r>
            <a:endParaRPr lang="en-US" altLang="ja-JP" sz="1400" dirty="0">
              <a:solidFill>
                <a:srgbClr val="333333"/>
              </a:solidFill>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id="{00A9739B-481C-5D94-E3DC-C749D4B715C8}"/>
              </a:ext>
            </a:extLst>
          </p:cNvPr>
          <p:cNvSpPr txBox="1"/>
          <p:nvPr/>
        </p:nvSpPr>
        <p:spPr>
          <a:xfrm>
            <a:off x="454375" y="1124744"/>
            <a:ext cx="7153794" cy="646331"/>
          </a:xfrm>
          <a:prstGeom prst="rect">
            <a:avLst/>
          </a:prstGeom>
          <a:noFill/>
        </p:spPr>
        <p:txBody>
          <a:bodyPr wrap="square" rtlCol="0">
            <a:spAutoFit/>
          </a:bodyPr>
          <a:lstStyle/>
          <a:p>
            <a:r>
              <a:rPr lang="ja-JP" altLang="en-US" dirty="0">
                <a:solidFill>
                  <a:schemeClr val="tx1">
                    <a:lumMod val="65000"/>
                    <a:lumOff val="35000"/>
                  </a:schemeClr>
                </a:solidFill>
              </a:rPr>
              <a:t>以下審査依頼フォームから入稿前審査を依頼してください。回答までに</a:t>
            </a:r>
            <a:r>
              <a:rPr kumimoji="0" lang="en-US" altLang="ja-JP" kern="0" dirty="0">
                <a:solidFill>
                  <a:prstClr val="black">
                    <a:lumMod val="65000"/>
                    <a:lumOff val="35000"/>
                  </a:prstClr>
                </a:solidFill>
              </a:rPr>
              <a:t>3</a:t>
            </a:r>
            <a:r>
              <a:rPr kumimoji="0" lang="ja-JP" altLang="en-US" kern="0" dirty="0">
                <a:solidFill>
                  <a:prstClr val="black">
                    <a:lumMod val="65000"/>
                    <a:lumOff val="35000"/>
                  </a:prstClr>
                </a:solidFill>
              </a:rPr>
              <a:t>営業日程度かかります。</a:t>
            </a:r>
            <a:endParaRPr lang="en-US" altLang="ja-JP" dirty="0">
              <a:solidFill>
                <a:schemeClr val="tx1">
                  <a:lumMod val="65000"/>
                  <a:lumOff val="35000"/>
                </a:schemeClr>
              </a:solidFill>
            </a:endParaRPr>
          </a:p>
        </p:txBody>
      </p:sp>
      <p:pic>
        <p:nvPicPr>
          <p:cNvPr id="7" name="図 6">
            <a:extLst>
              <a:ext uri="{FF2B5EF4-FFF2-40B4-BE49-F238E27FC236}">
                <a16:creationId xmlns:a16="http://schemas.microsoft.com/office/drawing/2014/main" id="{52866D10-FE7B-51BA-49DA-8CC42E50F72F}"/>
              </a:ext>
            </a:extLst>
          </p:cNvPr>
          <p:cNvPicPr>
            <a:picLocks noChangeAspect="1"/>
          </p:cNvPicPr>
          <p:nvPr/>
        </p:nvPicPr>
        <p:blipFill>
          <a:blip r:embed="rId5"/>
          <a:stretch>
            <a:fillRect/>
          </a:stretch>
        </p:blipFill>
        <p:spPr>
          <a:xfrm>
            <a:off x="7968208" y="838668"/>
            <a:ext cx="3984929" cy="5688632"/>
          </a:xfrm>
          <a:prstGeom prst="rect">
            <a:avLst/>
          </a:prstGeom>
        </p:spPr>
      </p:pic>
      <p:sp>
        <p:nvSpPr>
          <p:cNvPr id="8" name="テキスト ボックス 7">
            <a:extLst>
              <a:ext uri="{FF2B5EF4-FFF2-40B4-BE49-F238E27FC236}">
                <a16:creationId xmlns:a16="http://schemas.microsoft.com/office/drawing/2014/main" id="{E972B609-D865-65F6-FD54-CB053A76ECB1}"/>
              </a:ext>
            </a:extLst>
          </p:cNvPr>
          <p:cNvSpPr txBox="1"/>
          <p:nvPr/>
        </p:nvSpPr>
        <p:spPr>
          <a:xfrm>
            <a:off x="479425" y="3908693"/>
            <a:ext cx="7205068" cy="1169551"/>
          </a:xfrm>
          <a:prstGeom prst="rect">
            <a:avLst/>
          </a:prstGeom>
          <a:noFill/>
        </p:spPr>
        <p:txBody>
          <a:bodyPr wrap="square">
            <a:spAutoFit/>
          </a:bodyPr>
          <a:lstStyle/>
          <a:p>
            <a:r>
              <a:rPr lang="en-US" altLang="ja-JP" sz="1400" dirty="0">
                <a:solidFill>
                  <a:srgbClr val="333333"/>
                </a:solidFill>
                <a:latin typeface="メイリオ" panose="020B0604030504040204" pitchFamily="50" charset="-128"/>
                <a:ea typeface="メイリオ" panose="020B0604030504040204" pitchFamily="50" charset="-128"/>
              </a:rPr>
              <a:t>※</a:t>
            </a:r>
            <a:r>
              <a:rPr lang="ja-JP" altLang="en-US" sz="1400" dirty="0">
                <a:solidFill>
                  <a:srgbClr val="FF0000"/>
                </a:solidFill>
                <a:latin typeface="メイリオ" panose="020B0604030504040204" pitchFamily="50" charset="-128"/>
                <a:ea typeface="メイリオ" panose="020B0604030504040204" pitchFamily="50" charset="-128"/>
              </a:rPr>
              <a:t>依頼時にリンク先が更新されていない場合</a:t>
            </a:r>
            <a:r>
              <a:rPr lang="ja-JP" altLang="en-US" sz="1400" dirty="0">
                <a:solidFill>
                  <a:srgbClr val="333333"/>
                </a:solidFill>
                <a:latin typeface="メイリオ" panose="020B0604030504040204" pitchFamily="50" charset="-128"/>
                <a:ea typeface="メイリオ" panose="020B0604030504040204" pitchFamily="50" charset="-128"/>
              </a:rPr>
              <a:t>、「お問い合わせ内容詳細」欄に以下、詳細情報を記載してください。</a:t>
            </a:r>
          </a:p>
          <a:p>
            <a:pPr lvl="1">
              <a:buFont typeface="Arial" panose="020B0604020202020204" pitchFamily="34" charset="0"/>
              <a:buChar char="•"/>
            </a:pPr>
            <a:r>
              <a:rPr lang="ja-JP" altLang="en-US" sz="1400" dirty="0">
                <a:solidFill>
                  <a:srgbClr val="333333"/>
                </a:solidFill>
                <a:latin typeface="メイリオ" panose="020B0604030504040204" pitchFamily="50" charset="-128"/>
                <a:ea typeface="メイリオ" panose="020B0604030504040204" pitchFamily="50" charset="-128"/>
              </a:rPr>
              <a:t>現時点でリンク先が更新していない旨</a:t>
            </a:r>
          </a:p>
          <a:p>
            <a:pPr lvl="1">
              <a:buFont typeface="Arial" panose="020B0604020202020204" pitchFamily="34" charset="0"/>
              <a:buChar char="•"/>
            </a:pPr>
            <a:r>
              <a:rPr lang="ja-JP" altLang="en-US" sz="1400" dirty="0">
                <a:solidFill>
                  <a:srgbClr val="333333"/>
                </a:solidFill>
                <a:latin typeface="メイリオ" panose="020B0604030504040204" pitchFamily="50" charset="-128"/>
                <a:ea typeface="メイリオ" panose="020B0604030504040204" pitchFamily="50" charset="-128"/>
              </a:rPr>
              <a:t>リンク先更新日時</a:t>
            </a:r>
          </a:p>
          <a:p>
            <a:pPr lvl="1">
              <a:buFont typeface="Arial" panose="020B0604020202020204" pitchFamily="34" charset="0"/>
              <a:buChar char="•"/>
            </a:pPr>
            <a:r>
              <a:rPr lang="ja-JP" altLang="en-US" sz="1400" dirty="0">
                <a:solidFill>
                  <a:srgbClr val="333333"/>
                </a:solidFill>
                <a:latin typeface="メイリオ" panose="020B0604030504040204" pitchFamily="50" charset="-128"/>
                <a:ea typeface="メイリオ" panose="020B0604030504040204" pitchFamily="50" charset="-128"/>
              </a:rPr>
              <a:t>更新後のテストサイト・キャプチャ等、更新後の内容がわかるもの</a:t>
            </a:r>
          </a:p>
        </p:txBody>
      </p:sp>
    </p:spTree>
    <p:extLst>
      <p:ext uri="{BB962C8B-B14F-4D97-AF65-F5344CB8AC3E}">
        <p14:creationId xmlns:p14="http://schemas.microsoft.com/office/powerpoint/2010/main" val="36819684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四角形: 角を丸くする 10">
            <a:extLst>
              <a:ext uri="{FF2B5EF4-FFF2-40B4-BE49-F238E27FC236}">
                <a16:creationId xmlns:a16="http://schemas.microsoft.com/office/drawing/2014/main" id="{A20779E7-05C0-41D8-CCB8-7802E25F72FA}"/>
              </a:ext>
            </a:extLst>
          </p:cNvPr>
          <p:cNvSpPr/>
          <p:nvPr/>
        </p:nvSpPr>
        <p:spPr>
          <a:xfrm>
            <a:off x="531779" y="4786009"/>
            <a:ext cx="11180796" cy="17751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④入稿について</a:t>
            </a:r>
            <a:endParaRPr kumimoji="1" lang="ja-JP" altLang="en-US" dirty="0"/>
          </a:p>
        </p:txBody>
      </p:sp>
      <p:sp>
        <p:nvSpPr>
          <p:cNvPr id="3" name="テキスト ボックス 2">
            <a:extLst>
              <a:ext uri="{FF2B5EF4-FFF2-40B4-BE49-F238E27FC236}">
                <a16:creationId xmlns:a16="http://schemas.microsoft.com/office/drawing/2014/main" id="{2DE83627-72F7-BD67-0752-B9715337F356}"/>
              </a:ext>
            </a:extLst>
          </p:cNvPr>
          <p:cNvSpPr txBox="1"/>
          <p:nvPr/>
        </p:nvSpPr>
        <p:spPr>
          <a:xfrm>
            <a:off x="396008" y="1089025"/>
            <a:ext cx="11402266" cy="3508653"/>
          </a:xfrm>
          <a:prstGeom prst="rect">
            <a:avLst/>
          </a:prstGeom>
          <a:noFill/>
        </p:spPr>
        <p:txBody>
          <a:bodyPr wrap="square" rtlCol="0">
            <a:spAutoFit/>
          </a:bodyPr>
          <a:lstStyle/>
          <a:p>
            <a:r>
              <a:rPr lang="ja-JP" altLang="en-US" dirty="0">
                <a:solidFill>
                  <a:schemeClr val="tx1">
                    <a:lumMod val="65000"/>
                    <a:lumOff val="35000"/>
                  </a:schemeClr>
                </a:solidFill>
              </a:rPr>
              <a:t>③の入稿前審査で承認された広告</a:t>
            </a:r>
            <a:r>
              <a:rPr kumimoji="0" lang="ja-JP" altLang="en-US" kern="0" dirty="0">
                <a:solidFill>
                  <a:prstClr val="black">
                    <a:lumMod val="65000"/>
                    <a:lumOff val="35000"/>
                  </a:prstClr>
                </a:solidFill>
              </a:rPr>
              <a:t>（クリエイティブ・リンク先サイト）</a:t>
            </a:r>
            <a:r>
              <a:rPr lang="ja-JP" altLang="en-US" dirty="0">
                <a:solidFill>
                  <a:schemeClr val="tx1">
                    <a:lumMod val="65000"/>
                    <a:lumOff val="35000"/>
                  </a:schemeClr>
                </a:solidFill>
              </a:rPr>
              <a:t>を以下メールアドレス宛に送付してください。入稿締め切りは</a:t>
            </a:r>
            <a:r>
              <a:rPr lang="ja-JP" altLang="en-US" dirty="0">
                <a:solidFill>
                  <a:srgbClr val="FF0000"/>
                </a:solidFill>
              </a:rPr>
              <a:t>掲載開始日</a:t>
            </a:r>
            <a:r>
              <a:rPr lang="en-US" altLang="ja-JP" dirty="0">
                <a:solidFill>
                  <a:srgbClr val="FF0000"/>
                </a:solidFill>
              </a:rPr>
              <a:t>4</a:t>
            </a:r>
            <a:r>
              <a:rPr lang="ja-JP" altLang="en-US" dirty="0">
                <a:solidFill>
                  <a:srgbClr val="FF0000"/>
                </a:solidFill>
              </a:rPr>
              <a:t>営業日前</a:t>
            </a:r>
            <a:r>
              <a:rPr lang="ja-JP" altLang="en-US" dirty="0">
                <a:solidFill>
                  <a:schemeClr val="tx1">
                    <a:lumMod val="65000"/>
                    <a:lumOff val="35000"/>
                  </a:schemeClr>
                </a:solidFill>
              </a:rPr>
              <a:t>となります。</a:t>
            </a:r>
            <a:endParaRPr lang="en-US" altLang="ja-JP" sz="2000" dirty="0">
              <a:solidFill>
                <a:srgbClr val="00B050"/>
              </a:solidFill>
            </a:endParaRPr>
          </a:p>
          <a:p>
            <a:r>
              <a:rPr lang="en-US" altLang="ja-JP" dirty="0">
                <a:solidFill>
                  <a:schemeClr val="tx1">
                    <a:lumMod val="65000"/>
                    <a:lumOff val="35000"/>
                  </a:schemeClr>
                </a:solidFill>
                <a:latin typeface="Arial" panose="020B0604020202020204" pitchFamily="34" charset="0"/>
              </a:rPr>
              <a:t>------------------------------------------</a:t>
            </a:r>
          </a:p>
          <a:p>
            <a:r>
              <a:rPr lang="ja-JP" altLang="en-US" sz="1200" dirty="0">
                <a:solidFill>
                  <a:schemeClr val="tx1">
                    <a:lumMod val="65000"/>
                    <a:lumOff val="35000"/>
                  </a:schemeClr>
                </a:solidFill>
                <a:latin typeface="Arial" panose="020B0604020202020204" pitchFamily="34" charset="0"/>
              </a:rPr>
              <a:t>■宛先</a:t>
            </a:r>
            <a:endParaRPr lang="en-US" altLang="ja-JP" sz="1200" dirty="0">
              <a:solidFill>
                <a:schemeClr val="tx1">
                  <a:lumMod val="65000"/>
                  <a:lumOff val="35000"/>
                </a:schemeClr>
              </a:solidFill>
              <a:latin typeface="Arial" panose="020B0604020202020204" pitchFamily="34" charset="0"/>
            </a:endParaRPr>
          </a:p>
          <a:p>
            <a:r>
              <a:rPr lang="en-US" altLang="ja-JP" sz="1200" dirty="0">
                <a:solidFill>
                  <a:schemeClr val="tx1">
                    <a:lumMod val="65000"/>
                    <a:lumOff val="35000"/>
                  </a:schemeClr>
                </a:solidFill>
                <a:latin typeface="Arial" panose="020B0604020202020204" pitchFamily="34" charset="0"/>
                <a:hlinkClick r:id="rId3"/>
              </a:rPr>
              <a:t>sponavi-baseballscore-desk@ml.yahoo-corp.jp</a:t>
            </a:r>
            <a:endParaRPr lang="en-US" altLang="ja-JP" sz="1200" dirty="0">
              <a:solidFill>
                <a:schemeClr val="tx1">
                  <a:lumMod val="65000"/>
                  <a:lumOff val="35000"/>
                </a:schemeClr>
              </a:solidFill>
              <a:latin typeface="Arial" panose="020B0604020202020204" pitchFamily="34" charset="0"/>
            </a:endParaRPr>
          </a:p>
          <a:p>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latin typeface="Arial" panose="020B0604020202020204" pitchFamily="34" charset="0"/>
              </a:rPr>
              <a:t>■件名</a:t>
            </a:r>
            <a:endParaRPr lang="en-US" altLang="ja-JP" sz="1200" dirty="0">
              <a:solidFill>
                <a:schemeClr val="tx1">
                  <a:lumMod val="65000"/>
                  <a:lumOff val="35000"/>
                </a:schemeClr>
              </a:solidFill>
              <a:latin typeface="Arial" panose="020B0604020202020204" pitchFamily="34" charset="0"/>
            </a:endParaRPr>
          </a:p>
          <a:p>
            <a:r>
              <a:rPr lang="en-US" altLang="ja-JP" sz="1200" dirty="0">
                <a:solidFill>
                  <a:schemeClr val="tx1">
                    <a:lumMod val="65000"/>
                    <a:lumOff val="35000"/>
                  </a:schemeClr>
                </a:solidFill>
                <a:latin typeface="Arial" panose="020B0604020202020204" pitchFamily="34" charset="0"/>
              </a:rPr>
              <a:t>【</a:t>
            </a:r>
            <a:r>
              <a:rPr lang="ja-JP" altLang="en-US" sz="1200" dirty="0">
                <a:solidFill>
                  <a:schemeClr val="tx1">
                    <a:lumMod val="65000"/>
                    <a:lumOff val="35000"/>
                  </a:schemeClr>
                </a:solidFill>
                <a:latin typeface="Arial" panose="020B0604020202020204" pitchFamily="34" charset="0"/>
              </a:rPr>
              <a:t>入稿</a:t>
            </a:r>
            <a:r>
              <a:rPr lang="en-US" altLang="ja-JP" sz="1200" dirty="0">
                <a:solidFill>
                  <a:schemeClr val="tx1">
                    <a:lumMod val="65000"/>
                    <a:lumOff val="35000"/>
                  </a:schemeClr>
                </a:solidFill>
                <a:latin typeface="Arial" panose="020B0604020202020204" pitchFamily="34" charset="0"/>
              </a:rPr>
              <a:t>】</a:t>
            </a:r>
            <a:r>
              <a:rPr kumimoji="1" lang="ja-JP" altLang="en-US" sz="1200" kern="1200" dirty="0">
                <a:solidFill>
                  <a:schemeClr val="tx1">
                    <a:lumMod val="65000"/>
                    <a:lumOff val="35000"/>
                  </a:schemeClr>
                </a:solidFill>
                <a:latin typeface="+mn-lt"/>
                <a:ea typeface="+mn-ea"/>
                <a:cs typeface="+mn-cs"/>
              </a:rPr>
              <a:t>スポーツナビ　プロ野球　一球速報</a:t>
            </a:r>
            <a:r>
              <a:rPr lang="ja-JP" altLang="en-US" sz="1200" dirty="0">
                <a:solidFill>
                  <a:schemeClr val="tx1">
                    <a:lumMod val="65000"/>
                    <a:lumOff val="35000"/>
                  </a:schemeClr>
                </a:solidFill>
              </a:rPr>
              <a:t>（広告主名）（掲載日　主催試合のチーム名）</a:t>
            </a:r>
            <a:endParaRPr lang="en-US" altLang="ja-JP" sz="1200" dirty="0">
              <a:solidFill>
                <a:schemeClr val="tx1">
                  <a:lumMod val="65000"/>
                  <a:lumOff val="35000"/>
                </a:schemeClr>
              </a:solidFill>
            </a:endParaRPr>
          </a:p>
          <a:p>
            <a:r>
              <a:rPr lang="ja-JP" altLang="en-US" sz="1200" dirty="0">
                <a:solidFill>
                  <a:schemeClr val="tx1">
                    <a:lumMod val="65000"/>
                    <a:lumOff val="35000"/>
                  </a:schemeClr>
                </a:solidFill>
                <a:latin typeface="Arial" panose="020B0604020202020204" pitchFamily="34" charset="0"/>
              </a:rPr>
              <a:t>　∟一例）</a:t>
            </a:r>
            <a:r>
              <a:rPr lang="en-US" altLang="ja-JP" sz="1200" dirty="0">
                <a:solidFill>
                  <a:schemeClr val="tx1">
                    <a:lumMod val="65000"/>
                    <a:lumOff val="35000"/>
                  </a:schemeClr>
                </a:solidFill>
                <a:latin typeface="Arial" panose="020B0604020202020204" pitchFamily="34" charset="0"/>
              </a:rPr>
              <a:t>【</a:t>
            </a:r>
            <a:r>
              <a:rPr lang="ja-JP" altLang="en-US" sz="1200" dirty="0">
                <a:solidFill>
                  <a:schemeClr val="tx1">
                    <a:lumMod val="65000"/>
                    <a:lumOff val="35000"/>
                  </a:schemeClr>
                </a:solidFill>
                <a:latin typeface="Arial" panose="020B0604020202020204" pitchFamily="34" charset="0"/>
              </a:rPr>
              <a:t>入稿</a:t>
            </a:r>
            <a:r>
              <a:rPr lang="en-US" altLang="ja-JP" sz="1200" dirty="0">
                <a:solidFill>
                  <a:schemeClr val="tx1">
                    <a:lumMod val="65000"/>
                    <a:lumOff val="35000"/>
                  </a:schemeClr>
                </a:solidFill>
                <a:latin typeface="Arial" panose="020B0604020202020204" pitchFamily="34" charset="0"/>
              </a:rPr>
              <a:t>】</a:t>
            </a:r>
            <a:r>
              <a:rPr kumimoji="1" lang="ja-JP" altLang="en-US" sz="1200" kern="1200" dirty="0">
                <a:solidFill>
                  <a:schemeClr val="tx1">
                    <a:lumMod val="65000"/>
                    <a:lumOff val="35000"/>
                  </a:schemeClr>
                </a:solidFill>
                <a:latin typeface="+mn-lt"/>
                <a:ea typeface="+mn-ea"/>
                <a:cs typeface="+mn-cs"/>
              </a:rPr>
              <a:t>スポーツナビ　プロ野球　一球速報</a:t>
            </a:r>
            <a:r>
              <a:rPr lang="ja-JP" altLang="en-US" sz="1200" dirty="0">
                <a:solidFill>
                  <a:schemeClr val="tx1">
                    <a:lumMod val="65000"/>
                    <a:lumOff val="35000"/>
                  </a:schemeClr>
                </a:solidFill>
              </a:rPr>
              <a:t>（ヤフー）（</a:t>
            </a:r>
            <a:r>
              <a:rPr lang="en-US" altLang="ja-JP" sz="1200" dirty="0">
                <a:solidFill>
                  <a:schemeClr val="tx1">
                    <a:lumMod val="65000"/>
                    <a:lumOff val="35000"/>
                  </a:schemeClr>
                </a:solidFill>
              </a:rPr>
              <a:t>7/1</a:t>
            </a:r>
            <a:r>
              <a:rPr lang="ja-JP" altLang="en-US" sz="1200" dirty="0">
                <a:solidFill>
                  <a:schemeClr val="tx1">
                    <a:lumMod val="65000"/>
                    <a:lumOff val="35000"/>
                  </a:schemeClr>
                </a:solidFill>
              </a:rPr>
              <a:t>ソフトバンク）</a:t>
            </a:r>
            <a:endParaRPr lang="en-US" altLang="ja-JP" sz="1200" dirty="0">
              <a:solidFill>
                <a:schemeClr val="tx1">
                  <a:lumMod val="65000"/>
                  <a:lumOff val="35000"/>
                </a:schemeClr>
              </a:solidFill>
            </a:endParaRPr>
          </a:p>
          <a:p>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latin typeface="Arial" panose="020B0604020202020204" pitchFamily="34" charset="0"/>
              </a:rPr>
              <a:t>■本文</a:t>
            </a:r>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latin typeface="Arial" panose="020B0604020202020204" pitchFamily="34" charset="0"/>
              </a:rPr>
              <a:t>掲載日：</a:t>
            </a:r>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rPr>
              <a:t>主催試合のチーム名：</a:t>
            </a:r>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latin typeface="Arial" panose="020B0604020202020204" pitchFamily="34" charset="0"/>
              </a:rPr>
              <a:t>広告主名：</a:t>
            </a:r>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latin typeface="Arial" panose="020B0604020202020204" pitchFamily="34" charset="0"/>
              </a:rPr>
              <a:t>広告代理店名：</a:t>
            </a:r>
            <a:endParaRPr lang="en-US" altLang="ja-JP" sz="1200" dirty="0">
              <a:solidFill>
                <a:schemeClr val="tx1">
                  <a:lumMod val="65000"/>
                  <a:lumOff val="35000"/>
                </a:schemeClr>
              </a:solidFill>
              <a:latin typeface="Arial" panose="020B0604020202020204" pitchFamily="34" charset="0"/>
            </a:endParaRPr>
          </a:p>
          <a:p>
            <a:r>
              <a:rPr lang="ja-JP" altLang="en-US" sz="1200" dirty="0">
                <a:solidFill>
                  <a:schemeClr val="tx1">
                    <a:lumMod val="65000"/>
                    <a:lumOff val="35000"/>
                  </a:schemeClr>
                </a:solidFill>
                <a:latin typeface="Arial" panose="020B0604020202020204" pitchFamily="34" charset="0"/>
              </a:rPr>
              <a:t>広告</a:t>
            </a:r>
            <a:r>
              <a:rPr kumimoji="0" lang="ja-JP" altLang="en-US" sz="1200" kern="0" dirty="0">
                <a:solidFill>
                  <a:prstClr val="black">
                    <a:lumMod val="65000"/>
                    <a:lumOff val="35000"/>
                  </a:prstClr>
                </a:solidFill>
              </a:rPr>
              <a:t>（クリエイティブ・リンク先サイト）の情報： </a:t>
            </a:r>
            <a:endParaRPr kumimoji="0" lang="en-US" altLang="ja-JP" sz="1200" kern="0" dirty="0">
              <a:solidFill>
                <a:prstClr val="black">
                  <a:lumMod val="65000"/>
                  <a:lumOff val="35000"/>
                </a:prstClr>
              </a:solidFill>
            </a:endParaRPr>
          </a:p>
          <a:p>
            <a:r>
              <a:rPr lang="en-US" altLang="ja-JP" sz="1200" dirty="0">
                <a:solidFill>
                  <a:schemeClr val="tx1">
                    <a:lumMod val="65000"/>
                    <a:lumOff val="35000"/>
                  </a:schemeClr>
                </a:solidFill>
                <a:latin typeface="Arial" panose="020B0604020202020204" pitchFamily="34" charset="0"/>
              </a:rPr>
              <a:t>------------------------------------------</a:t>
            </a:r>
          </a:p>
        </p:txBody>
      </p:sp>
      <p:sp>
        <p:nvSpPr>
          <p:cNvPr id="5" name="テキスト ボックス 4">
            <a:extLst>
              <a:ext uri="{FF2B5EF4-FFF2-40B4-BE49-F238E27FC236}">
                <a16:creationId xmlns:a16="http://schemas.microsoft.com/office/drawing/2014/main" id="{E3A8ED4D-760B-0C20-277B-4921F2E8C189}"/>
              </a:ext>
            </a:extLst>
          </p:cNvPr>
          <p:cNvSpPr txBox="1"/>
          <p:nvPr/>
        </p:nvSpPr>
        <p:spPr>
          <a:xfrm>
            <a:off x="712888" y="4805464"/>
            <a:ext cx="10681443" cy="369332"/>
          </a:xfrm>
          <a:prstGeom prst="rect">
            <a:avLst/>
          </a:prstGeom>
          <a:noFill/>
        </p:spPr>
        <p:txBody>
          <a:bodyPr wrap="square" rtlCol="0">
            <a:spAutoFit/>
          </a:bodyPr>
          <a:lstStyle/>
          <a:p>
            <a:pPr algn="l"/>
            <a:r>
              <a:rPr kumimoji="1" lang="ja-JP" altLang="en-US" b="1" dirty="0">
                <a:solidFill>
                  <a:schemeClr val="accent3"/>
                </a:solidFill>
              </a:rPr>
              <a:t>■クリエイティブについて</a:t>
            </a:r>
          </a:p>
        </p:txBody>
      </p:sp>
      <p:sp>
        <p:nvSpPr>
          <p:cNvPr id="10" name="テキスト ボックス 9">
            <a:extLst>
              <a:ext uri="{FF2B5EF4-FFF2-40B4-BE49-F238E27FC236}">
                <a16:creationId xmlns:a16="http://schemas.microsoft.com/office/drawing/2014/main" id="{EBA6DC16-157E-E137-6FC6-87706386E567}"/>
              </a:ext>
            </a:extLst>
          </p:cNvPr>
          <p:cNvSpPr txBox="1"/>
          <p:nvPr/>
        </p:nvSpPr>
        <p:spPr>
          <a:xfrm>
            <a:off x="674924" y="5117082"/>
            <a:ext cx="11400817" cy="1323439"/>
          </a:xfrm>
          <a:prstGeom prst="rect">
            <a:avLst/>
          </a:prstGeom>
          <a:noFill/>
        </p:spPr>
        <p:txBody>
          <a:bodyPr wrap="square">
            <a:spAutoFit/>
          </a:bodyPr>
          <a:lstStyle/>
          <a:p>
            <a:r>
              <a:rPr lang="ja-JP" altLang="en-US" sz="1600" dirty="0">
                <a:solidFill>
                  <a:schemeClr val="accent3"/>
                </a:solidFill>
              </a:rPr>
              <a:t>・掲載できるクリエイティブは、</a:t>
            </a:r>
            <a:r>
              <a:rPr lang="en-US" altLang="ja-JP" sz="1600" b="1" dirty="0">
                <a:solidFill>
                  <a:srgbClr val="FF0000"/>
                </a:solidFill>
              </a:rPr>
              <a:t>1</a:t>
            </a:r>
            <a:r>
              <a:rPr lang="ja-JP" altLang="en-US" sz="1600" b="1" dirty="0">
                <a:solidFill>
                  <a:srgbClr val="FF0000"/>
                </a:solidFill>
              </a:rPr>
              <a:t>試合につき</a:t>
            </a:r>
            <a:r>
              <a:rPr lang="en-US" altLang="ja-JP" sz="1600" b="1" dirty="0">
                <a:solidFill>
                  <a:srgbClr val="FF0000"/>
                </a:solidFill>
              </a:rPr>
              <a:t>1</a:t>
            </a:r>
            <a:r>
              <a:rPr lang="ja-JP" altLang="en-US" sz="1600" b="1" dirty="0">
                <a:solidFill>
                  <a:srgbClr val="FF0000"/>
                </a:solidFill>
              </a:rPr>
              <a:t>クリエイティブ</a:t>
            </a:r>
            <a:r>
              <a:rPr lang="ja-JP" altLang="en-US" sz="1600" dirty="0">
                <a:solidFill>
                  <a:schemeClr val="accent3"/>
                </a:solidFill>
              </a:rPr>
              <a:t>となります。</a:t>
            </a:r>
          </a:p>
          <a:p>
            <a:r>
              <a:rPr lang="ja-JP" altLang="en-US" sz="1600" dirty="0">
                <a:solidFill>
                  <a:schemeClr val="accent3"/>
                </a:solidFill>
              </a:rPr>
              <a:t>・</a:t>
            </a:r>
            <a:r>
              <a:rPr lang="ja-JP" altLang="en-US" sz="1600" b="1" dirty="0">
                <a:solidFill>
                  <a:srgbClr val="FF0000"/>
                </a:solidFill>
              </a:rPr>
              <a:t>試合ごとにクリエイティブの変更が可能</a:t>
            </a:r>
            <a:r>
              <a:rPr lang="ja-JP" altLang="en-US" sz="1600" dirty="0">
                <a:solidFill>
                  <a:schemeClr val="accent3"/>
                </a:solidFill>
              </a:rPr>
              <a:t>です。</a:t>
            </a:r>
            <a:endParaRPr lang="en-US" altLang="ja-JP" sz="1600" dirty="0">
              <a:solidFill>
                <a:schemeClr val="accent3"/>
              </a:solidFill>
            </a:endParaRPr>
          </a:p>
          <a:p>
            <a:r>
              <a:rPr lang="ja-JP" altLang="en-US" sz="1600" dirty="0">
                <a:solidFill>
                  <a:schemeClr val="accent3"/>
                </a:solidFill>
              </a:rPr>
              <a:t>　</a:t>
            </a:r>
            <a:r>
              <a:rPr lang="en-US" altLang="ja-JP" sz="1600" u="sng" dirty="0">
                <a:solidFill>
                  <a:schemeClr val="accent3"/>
                </a:solidFill>
              </a:rPr>
              <a:t>1</a:t>
            </a:r>
            <a:r>
              <a:rPr lang="ja-JP" altLang="en-US" sz="1600" u="sng" dirty="0">
                <a:solidFill>
                  <a:schemeClr val="accent3"/>
                </a:solidFill>
              </a:rPr>
              <a:t>試合目の日程を起点とした入稿期限までに</a:t>
            </a:r>
            <a:r>
              <a:rPr lang="en-US" altLang="ja-JP" sz="1600" u="sng" dirty="0">
                <a:solidFill>
                  <a:schemeClr val="accent3"/>
                </a:solidFill>
              </a:rPr>
              <a:t>3</a:t>
            </a:r>
            <a:r>
              <a:rPr lang="ja-JP" altLang="en-US" sz="1600" u="sng" dirty="0">
                <a:solidFill>
                  <a:schemeClr val="accent3"/>
                </a:solidFill>
              </a:rPr>
              <a:t>試合分のクリエイティブを同時に入稿してください。</a:t>
            </a:r>
            <a:endParaRPr lang="en-US" altLang="ja-JP" sz="1600" u="sng" dirty="0">
              <a:solidFill>
                <a:schemeClr val="accent3"/>
              </a:solidFill>
            </a:endParaRPr>
          </a:p>
          <a:p>
            <a:r>
              <a:rPr lang="ja-JP" altLang="en-US" sz="1600" dirty="0">
                <a:solidFill>
                  <a:schemeClr val="accent3"/>
                </a:solidFill>
              </a:rPr>
              <a:t>　その期限を過ぎてからの追加入稿は不可です。</a:t>
            </a:r>
          </a:p>
          <a:p>
            <a:r>
              <a:rPr lang="ja-JP" altLang="en-US" sz="1600" dirty="0">
                <a:solidFill>
                  <a:schemeClr val="accent3"/>
                </a:solidFill>
              </a:rPr>
              <a:t>　</a:t>
            </a:r>
            <a:r>
              <a:rPr lang="en-US" altLang="ja-JP" sz="1600" dirty="0">
                <a:solidFill>
                  <a:schemeClr val="accent3"/>
                </a:solidFill>
              </a:rPr>
              <a:t>※3</a:t>
            </a:r>
            <a:r>
              <a:rPr lang="ja-JP" altLang="en-US" sz="1600" dirty="0">
                <a:solidFill>
                  <a:schemeClr val="accent3"/>
                </a:solidFill>
              </a:rPr>
              <a:t>連戦を複数セット申し込んでいる場合は、</a:t>
            </a:r>
            <a:r>
              <a:rPr lang="en-US" altLang="ja-JP" sz="1600" dirty="0">
                <a:solidFill>
                  <a:schemeClr val="accent3"/>
                </a:solidFill>
              </a:rPr>
              <a:t>3</a:t>
            </a:r>
            <a:r>
              <a:rPr lang="ja-JP" altLang="en-US" sz="1600" dirty="0">
                <a:solidFill>
                  <a:schemeClr val="accent3"/>
                </a:solidFill>
              </a:rPr>
              <a:t>連戦のセットごとに入稿してください。</a:t>
            </a:r>
          </a:p>
        </p:txBody>
      </p:sp>
    </p:spTree>
    <p:extLst>
      <p:ext uri="{BB962C8B-B14F-4D97-AF65-F5344CB8AC3E}">
        <p14:creationId xmlns:p14="http://schemas.microsoft.com/office/powerpoint/2010/main" val="467565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その他・注意事項</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1506DEF2-3508-6531-283E-31A2C060C8D8}"/>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127803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6FBB591-D0E3-F2A4-7332-36F795924185}"/>
              </a:ext>
            </a:extLst>
          </p:cNvPr>
          <p:cNvSpPr>
            <a:spLocks noGrp="1"/>
          </p:cNvSpPr>
          <p:nvPr>
            <p:ph type="body" sz="quarter" idx="14"/>
          </p:nvPr>
        </p:nvSpPr>
        <p:spPr>
          <a:prstGeom prst="rect">
            <a:avLst/>
          </a:prstGeom>
        </p:spPr>
        <p:txBody>
          <a:bodyPr anchor="ctr">
            <a:normAutofit lnSpcReduction="10000"/>
          </a:bodyPr>
          <a:lstStyle/>
          <a:p>
            <a:r>
              <a:rPr lang="ja-JP" altLang="en-US" dirty="0"/>
              <a:t>概要</a:t>
            </a:r>
            <a:endParaRPr lang="en-US" altLang="ja-JP" dirty="0"/>
          </a:p>
        </p:txBody>
      </p:sp>
      <p:sp>
        <p:nvSpPr>
          <p:cNvPr id="7" name="テキスト プレースホルダー 6">
            <a:extLst>
              <a:ext uri="{FF2B5EF4-FFF2-40B4-BE49-F238E27FC236}">
                <a16:creationId xmlns:a16="http://schemas.microsoft.com/office/drawing/2014/main" id="{4F6EF673-160F-D46E-4061-3511BD8B520F}"/>
              </a:ext>
            </a:extLst>
          </p:cNvPr>
          <p:cNvSpPr>
            <a:spLocks noGrp="1"/>
          </p:cNvSpPr>
          <p:nvPr>
            <p:ph type="body" sz="quarter" idx="15"/>
          </p:nvPr>
        </p:nvSpPr>
        <p:spPr>
          <a:prstGeom prst="rect">
            <a:avLst/>
          </a:prstGeom>
        </p:spPr>
        <p:txBody>
          <a:bodyPr anchor="ctr">
            <a:normAutofit lnSpcReduction="10000"/>
          </a:bodyPr>
          <a:lstStyle/>
          <a:p>
            <a:r>
              <a:rPr lang="ja-JP" altLang="en-US" dirty="0"/>
              <a:t>商品スペック</a:t>
            </a:r>
          </a:p>
        </p:txBody>
      </p:sp>
      <p:sp>
        <p:nvSpPr>
          <p:cNvPr id="8"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prstGeom prst="rect">
            <a:avLst/>
          </a:prstGeom>
        </p:spPr>
        <p:txBody>
          <a:bodyPr anchor="ctr">
            <a:normAutofit lnSpcReduction="10000"/>
          </a:bodyPr>
          <a:lstStyle/>
          <a:p>
            <a:r>
              <a:rPr lang="ja-JP" altLang="en-US" dirty="0"/>
              <a:t>その他・注意事項</a:t>
            </a:r>
          </a:p>
        </p:txBody>
      </p:sp>
      <p:sp>
        <p:nvSpPr>
          <p:cNvPr id="12" name="テキスト プレースホルダー 11">
            <a:extLst>
              <a:ext uri="{FF2B5EF4-FFF2-40B4-BE49-F238E27FC236}">
                <a16:creationId xmlns:a16="http://schemas.microsoft.com/office/drawing/2014/main" id="{0C742CB2-8040-2A8A-E5A7-44002DF287D9}"/>
              </a:ext>
            </a:extLst>
          </p:cNvPr>
          <p:cNvSpPr>
            <a:spLocks noGrp="1"/>
          </p:cNvSpPr>
          <p:nvPr>
            <p:ph type="body" sz="quarter" idx="4294967295"/>
          </p:nvPr>
        </p:nvSpPr>
        <p:spPr>
          <a:xfrm>
            <a:off x="1905536" y="4835278"/>
            <a:ext cx="5414600" cy="360040"/>
          </a:xfrm>
          <a:prstGeom prst="rect">
            <a:avLst/>
          </a:prstGeom>
        </p:spPr>
        <p:txBody>
          <a:bodyPr>
            <a:normAutofit fontScale="85000" lnSpcReduction="20000"/>
          </a:bodyPr>
          <a:lstStyle/>
          <a:p>
            <a:r>
              <a:rPr lang="ja-JP" altLang="en-US"/>
              <a:t>仮</a:t>
            </a:r>
          </a:p>
        </p:txBody>
      </p:sp>
    </p:spTree>
    <p:extLst>
      <p:ext uri="{BB962C8B-B14F-4D97-AF65-F5344CB8AC3E}">
        <p14:creationId xmlns:p14="http://schemas.microsoft.com/office/powerpoint/2010/main" val="839962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10" name="Rectangle 46">
            <a:extLst>
              <a:ext uri="{FF2B5EF4-FFF2-40B4-BE49-F238E27FC236}">
                <a16:creationId xmlns:a16="http://schemas.microsoft.com/office/drawing/2014/main" id="{EBF15783-7276-05DC-9C85-9B873F85A13B}"/>
              </a:ext>
            </a:extLst>
          </p:cNvPr>
          <p:cNvSpPr>
            <a:spLocks noChangeArrowheads="1"/>
          </p:cNvSpPr>
          <p:nvPr/>
        </p:nvSpPr>
        <p:spPr bwMode="auto">
          <a:xfrm>
            <a:off x="479425" y="1291970"/>
            <a:ext cx="11233150" cy="500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編集・制作</a:t>
            </a:r>
            <a:endParaRPr lang="en-US" altLang="ja-JP" sz="1600" dirty="0">
              <a:solidFill>
                <a:srgbClr val="545454"/>
              </a:solidFill>
              <a:latin typeface="メイリオ"/>
              <a:ea typeface="メイリオ"/>
            </a:endParaRP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企画ページ構成のための素材は、申込者・広告主様より完全パッケージ状態で納品いただきますが、</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弊社のガイドラインや判断に応じて、加筆や修正をさせていただく場合があります。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申込者・広告主様より提供いただく製品画像等の素材については第三者の権利を侵害するものではないこと、</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および記載内容に係わる財産権全ての権利処理が完了していること、情報の正確性についてヤフーに対して保証いただくものとします。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企画ページ上には「提供：○○」のスポンサークレジットの掲載が必須となります。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原則として掲載終了後はアーカイブ保存せず、企画ページは削除いたします。</a:t>
            </a:r>
            <a:r>
              <a:rPr lang="ja-JP" altLang="en-US" sz="1200" dirty="0">
                <a:solidFill>
                  <a:srgbClr val="545454"/>
                </a:solidFill>
                <a:latin typeface="メイリオ"/>
                <a:ea typeface="メイリオ"/>
              </a:rPr>
              <a:t>　</a:t>
            </a:r>
            <a:endParaRPr lang="en-US" altLang="ja-JP" sz="600" dirty="0">
              <a:solidFill>
                <a:srgbClr val="545454"/>
              </a:solidFill>
              <a:latin typeface="メイリオ" panose="020B0604030504040204" pitchFamily="50" charset="-128"/>
              <a:ea typeface="メイリオ" panose="020B0604030504040204" pitchFamily="50" charset="-128"/>
            </a:endParaRPr>
          </a:p>
          <a:p>
            <a:pPr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災害情報告知モジュールの掲載</a:t>
            </a:r>
            <a:endParaRPr lang="en-US" altLang="ja-JP" sz="1600" dirty="0">
              <a:solidFill>
                <a:srgbClr val="545454"/>
              </a:solidFill>
              <a:latin typeface="メイリオ"/>
              <a:ea typeface="メイリオ"/>
            </a:endParaRPr>
          </a:p>
          <a:p>
            <a:pPr marL="346950" lvl="1" indent="-10575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地震、津波、その他有事が発生した際、ヤフーを利用するお客様に対して速やかに災害情報をお伝えするために、企画ページについても、</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ページ上部に災害情報告知モジュールの掲載を行います。</a:t>
            </a:r>
            <a:br>
              <a:rPr lang="en-US" altLang="ja-JP" sz="1200" dirty="0">
                <a:solidFill>
                  <a:srgbClr val="545454"/>
                </a:solidFill>
                <a:latin typeface="メイリオ" panose="020B0604030504040204" pitchFamily="50" charset="-128"/>
                <a:ea typeface="メイリオ" panose="020B0604030504040204" pitchFamily="50" charset="-128"/>
              </a:rPr>
            </a:br>
            <a:r>
              <a:rPr lang="en-US" altLang="ja-JP" sz="1000" dirty="0">
                <a:solidFill>
                  <a:srgbClr val="545454"/>
                </a:solidFill>
                <a:latin typeface="メイリオ" panose="020B0604030504040204" pitchFamily="50" charset="-128"/>
                <a:ea typeface="メイリオ" panose="020B0604030504040204" pitchFamily="50" charset="-128"/>
              </a:rPr>
              <a:t>※</a:t>
            </a:r>
            <a:r>
              <a:rPr lang="ja-JP" altLang="en-US" sz="1000" dirty="0">
                <a:solidFill>
                  <a:srgbClr val="545454"/>
                </a:solidFill>
                <a:latin typeface="メイリオ" panose="020B0604030504040204" pitchFamily="50" charset="-128"/>
                <a:ea typeface="メイリオ" panose="020B0604030504040204" pitchFamily="50" charset="-128"/>
              </a:rPr>
              <a:t>掲載方法（場所、内容、タイミングと期間など）は、ヤフーの統一運用ルールにしたがいます。</a:t>
            </a:r>
            <a:endParaRPr lang="en-US" altLang="ja-JP" sz="600" dirty="0">
              <a:solidFill>
                <a:srgbClr val="545454"/>
              </a:solidFill>
              <a:latin typeface="メイリオ"/>
              <a:ea typeface="メイリオ"/>
            </a:endParaRPr>
          </a:p>
          <a:p>
            <a:pPr eaLnBrk="1" hangingPunct="1">
              <a:lnSpc>
                <a:spcPct val="120000"/>
              </a:lnSpc>
              <a:spcBef>
                <a:spcPct val="0"/>
              </a:spcBef>
              <a:spcAft>
                <a:spcPts val="600"/>
              </a:spcAft>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編集誘導枠制作・入稿</a:t>
            </a:r>
            <a:endParaRPr lang="en-US" altLang="ja-JP" sz="1600" dirty="0">
              <a:solidFill>
                <a:srgbClr val="545454"/>
              </a:solidFill>
              <a:latin typeface="メイリオ"/>
              <a:ea typeface="メイリオ"/>
            </a:endParaRPr>
          </a:p>
          <a:p>
            <a:pPr marL="346950" lvl="1" indent="-10575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編集誘導枠は弊社で作成し入稿いたします。広告主様の公式ロゴを弊社担当営業まで送付ください。</a:t>
            </a:r>
            <a:endParaRPr lang="en-US" altLang="ja-JP" sz="600" dirty="0">
              <a:solidFill>
                <a:srgbClr val="545454"/>
              </a:solidFill>
              <a:latin typeface="メイリオ"/>
              <a:ea typeface="メイリオ"/>
            </a:endParaRPr>
          </a:p>
          <a:p>
            <a:pPr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広告誘導</a:t>
            </a:r>
          </a:p>
          <a:p>
            <a:pPr marL="345600" indent="-10440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誘導広告（</a:t>
            </a:r>
            <a:r>
              <a:rPr lang="en" altLang="ja-JP" sz="1200" dirty="0">
                <a:solidFill>
                  <a:srgbClr val="545454"/>
                </a:solidFill>
                <a:latin typeface="メイリオ" panose="020B0604030504040204" pitchFamily="50" charset="-128"/>
                <a:ea typeface="メイリオ" panose="020B0604030504040204" pitchFamily="50" charset="-128"/>
              </a:rPr>
              <a:t>Yahoo!</a:t>
            </a:r>
            <a:r>
              <a:rPr lang="ja-JP" altLang="en-US" sz="1200" dirty="0">
                <a:solidFill>
                  <a:srgbClr val="545454"/>
                </a:solidFill>
                <a:latin typeface="メイリオ" panose="020B0604030504040204" pitchFamily="50" charset="-128"/>
                <a:ea typeface="メイリオ" panose="020B0604030504040204" pitchFamily="50" charset="-128"/>
              </a:rPr>
              <a:t>広告　</a:t>
            </a:r>
            <a:r>
              <a:rPr lang="en" altLang="ja-JP" sz="1200" dirty="0">
                <a:solidFill>
                  <a:srgbClr val="545454"/>
                </a:solidFill>
                <a:latin typeface="メイリオ" panose="020B0604030504040204" pitchFamily="50" charset="-128"/>
                <a:ea typeface="メイリオ" panose="020B0604030504040204" pitchFamily="50" charset="-128"/>
              </a:rPr>
              <a:t>Yahoo!</a:t>
            </a:r>
            <a:r>
              <a:rPr lang="ja-JP" altLang="en-US" sz="1200" dirty="0">
                <a:solidFill>
                  <a:srgbClr val="545454"/>
                </a:solidFill>
                <a:latin typeface="メイリオ" panose="020B0604030504040204" pitchFamily="50" charset="-128"/>
                <a:ea typeface="メイリオ" panose="020B0604030504040204" pitchFamily="50" charset="-128"/>
              </a:rPr>
              <a:t>ディスプレイ広告（予約型））は申込者・広告主様に制作いただきます。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その際、別紙「</a:t>
            </a:r>
            <a:r>
              <a:rPr lang="ja-JP" altLang="en-US" sz="1200" dirty="0">
                <a:solidFill>
                  <a:srgbClr val="545454"/>
                </a:solidFill>
                <a:latin typeface="メイリオ" panose="020B0604030504040204" pitchFamily="50" charset="-128"/>
                <a:ea typeface="メイリオ" panose="020B0604030504040204" pitchFamily="50" charset="-128"/>
                <a:hlinkClick r:id="rId3"/>
              </a:rPr>
              <a:t>タイアップ広告セールスシート</a:t>
            </a:r>
            <a:r>
              <a:rPr lang="ja-JP" altLang="en-US" sz="1200" dirty="0">
                <a:solidFill>
                  <a:srgbClr val="545454"/>
                </a:solidFill>
                <a:latin typeface="メイリオ" panose="020B0604030504040204" pitchFamily="50" charset="-128"/>
                <a:ea typeface="メイリオ" panose="020B0604030504040204" pitchFamily="50" charset="-128"/>
              </a:rPr>
              <a:t>」の</a:t>
            </a:r>
            <a:r>
              <a:rPr lang="en" altLang="ja-JP" sz="1200" dirty="0">
                <a:solidFill>
                  <a:srgbClr val="545454"/>
                </a:solidFill>
                <a:latin typeface="メイリオ" panose="020B0604030504040204" pitchFamily="50" charset="-128"/>
                <a:ea typeface="メイリオ" panose="020B0604030504040204" pitchFamily="50" charset="-128"/>
              </a:rPr>
              <a:t>P</a:t>
            </a:r>
            <a:r>
              <a:rPr lang="en-US" altLang="ja-JP" sz="1200" dirty="0">
                <a:solidFill>
                  <a:srgbClr val="545454"/>
                </a:solidFill>
                <a:latin typeface="メイリオ" panose="020B0604030504040204" pitchFamily="50" charset="-128"/>
                <a:ea typeface="メイリオ" panose="020B0604030504040204" pitchFamily="50" charset="-128"/>
              </a:rPr>
              <a:t>15</a:t>
            </a:r>
            <a:r>
              <a:rPr lang="ja-JP" altLang="en" sz="1200" dirty="0">
                <a:solidFill>
                  <a:srgbClr val="545454"/>
                </a:solidFill>
                <a:latin typeface="メイリオ" panose="020B0604030504040204" pitchFamily="50" charset="-128"/>
                <a:ea typeface="メイリオ" panose="020B0604030504040204" pitchFamily="50" charset="-128"/>
              </a:rPr>
              <a:t>～</a:t>
            </a:r>
            <a:r>
              <a:rPr lang="en-US" altLang="ja-JP" sz="1200" dirty="0">
                <a:solidFill>
                  <a:srgbClr val="545454"/>
                </a:solidFill>
                <a:latin typeface="メイリオ" panose="020B0604030504040204" pitchFamily="50" charset="-128"/>
                <a:ea typeface="メイリオ" panose="020B0604030504040204" pitchFamily="50" charset="-128"/>
              </a:rPr>
              <a:t>22</a:t>
            </a:r>
            <a:r>
              <a:rPr lang="ja-JP" altLang="en-US" sz="1200" dirty="0">
                <a:solidFill>
                  <a:srgbClr val="545454"/>
                </a:solidFill>
                <a:latin typeface="メイリオ" panose="020B0604030504040204" pitchFamily="50" charset="-128"/>
                <a:ea typeface="メイリオ" panose="020B0604030504040204" pitchFamily="50" charset="-128"/>
              </a:rPr>
              <a:t>のガイドラインを遵守してください。また原則として、タイアップを実施するヤフーサービスの</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ロゴやテキストの掲載が必須となります。ヤフーサービスのロゴは弊社担当営業より送付いたします。そのため、通常の審査とは別に</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サービス部門でのブランドチェックが必要となりますので、必ず入稿前に弊社担当営業を通じてクリエイティブの確認をご依頼願います。</a:t>
            </a:r>
          </a:p>
        </p:txBody>
      </p:sp>
    </p:spTree>
    <p:extLst>
      <p:ext uri="{BB962C8B-B14F-4D97-AF65-F5344CB8AC3E}">
        <p14:creationId xmlns:p14="http://schemas.microsoft.com/office/powerpoint/2010/main" val="5106460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Rectangle 46">
            <a:extLst>
              <a:ext uri="{FF2B5EF4-FFF2-40B4-BE49-F238E27FC236}">
                <a16:creationId xmlns:a16="http://schemas.microsoft.com/office/drawing/2014/main" id="{9C6FDA4E-E227-B891-9C14-FE6D96046939}"/>
              </a:ext>
            </a:extLst>
          </p:cNvPr>
          <p:cNvSpPr>
            <a:spLocks noChangeArrowheads="1"/>
          </p:cNvSpPr>
          <p:nvPr/>
        </p:nvSpPr>
        <p:spPr bwMode="auto">
          <a:xfrm>
            <a:off x="479425" y="1286840"/>
            <a:ext cx="11233150" cy="2405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効果計測用</a:t>
            </a:r>
            <a:r>
              <a:rPr lang="en-US" altLang="ja-JP" sz="1600" dirty="0">
                <a:solidFill>
                  <a:srgbClr val="545454"/>
                </a:solidFill>
                <a:latin typeface="メイリオ"/>
                <a:ea typeface="メイリオ"/>
              </a:rPr>
              <a:t>URL</a:t>
            </a:r>
          </a:p>
          <a:p>
            <a:pPr marL="345600" indent="-10440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セキュリティ等の観点から、下記いずれの場合もリンク先への効果計測用のパラメータ付き</a:t>
            </a:r>
            <a:r>
              <a:rPr lang="en-US" altLang="ja-JP" sz="1200" dirty="0">
                <a:solidFill>
                  <a:srgbClr val="545454"/>
                </a:solidFill>
                <a:latin typeface="メイリオ" panose="020B0604030504040204" pitchFamily="50" charset="-128"/>
                <a:ea typeface="メイリオ" panose="020B0604030504040204" pitchFamily="50" charset="-128"/>
              </a:rPr>
              <a:t>URL</a:t>
            </a:r>
            <a:r>
              <a:rPr lang="ja-JP" altLang="en-US" sz="1200" dirty="0">
                <a:solidFill>
                  <a:srgbClr val="545454"/>
                </a:solidFill>
                <a:latin typeface="メイリオ" panose="020B0604030504040204" pitchFamily="50" charset="-128"/>
                <a:ea typeface="メイリオ" panose="020B0604030504040204" pitchFamily="50" charset="-128"/>
              </a:rPr>
              <a:t>の設定は不可となります。ただし、一部効果計測ベンダーに</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おいては効果測定データ取扱約款の確認・同意をいただいた上で設定することが可能です。弊社担当営業までご相談ください。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誘導広告→企画ページ ｜ 企画ページ→広告主様サイト</a:t>
            </a:r>
            <a:endParaRPr lang="en-US" altLang="ja-JP" sz="600" dirty="0">
              <a:solidFill>
                <a:srgbClr val="545454"/>
              </a:solidFill>
              <a:latin typeface="メイリオ"/>
              <a:ea typeface="メイリオ"/>
            </a:endParaRPr>
          </a:p>
          <a:p>
            <a:pPr marL="0" indent="0"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 効果検証レポート</a:t>
            </a:r>
            <a:endParaRPr lang="en-US" altLang="ja-JP" sz="1600" dirty="0">
              <a:solidFill>
                <a:srgbClr val="545454"/>
              </a:solidFill>
              <a:latin typeface="メイリオ"/>
              <a:ea typeface="メイリオ"/>
            </a:endParaRPr>
          </a:p>
          <a:p>
            <a:pPr marL="345600" indent="-10440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レポートには、ヤフーの管理するお客様の個人情報*</a:t>
            </a:r>
            <a:r>
              <a:rPr lang="en-US" altLang="ja-JP" sz="1200" dirty="0">
                <a:solidFill>
                  <a:srgbClr val="545454"/>
                </a:solidFill>
                <a:latin typeface="メイリオ" panose="020B0604030504040204" pitchFamily="50" charset="-128"/>
                <a:ea typeface="メイリオ" panose="020B0604030504040204" pitchFamily="50" charset="-128"/>
              </a:rPr>
              <a:t>1</a:t>
            </a: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（個人情報の保護に関する法律に定める個人情報。以下同じ。）が含まれる場合があります。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個人情報の保護に関する法律その他の関係法令・ガイドラインを遵守するとともに、善良な管理者の注意をもって適切に取り扱い、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不正アクセスおよび不正利用の防止に努めていただくようにお願いいたします。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000" dirty="0">
                <a:solidFill>
                  <a:srgbClr val="545454"/>
                </a:solidFill>
                <a:latin typeface="メイリオ" panose="020B0604030504040204" pitchFamily="50" charset="-128"/>
                <a:ea typeface="メイリオ" panose="020B0604030504040204" pitchFamily="50" charset="-128"/>
              </a:rPr>
              <a:t>*</a:t>
            </a:r>
            <a:r>
              <a:rPr lang="en-US" altLang="ja-JP" sz="1000" dirty="0">
                <a:solidFill>
                  <a:srgbClr val="545454"/>
                </a:solidFill>
                <a:latin typeface="メイリオ" panose="020B0604030504040204" pitchFamily="50" charset="-128"/>
                <a:ea typeface="メイリオ" panose="020B0604030504040204" pitchFamily="50" charset="-128"/>
              </a:rPr>
              <a:t>1.</a:t>
            </a:r>
            <a:r>
              <a:rPr lang="ja-JP" altLang="en-US" sz="1000" dirty="0">
                <a:solidFill>
                  <a:srgbClr val="545454"/>
                </a:solidFill>
                <a:latin typeface="メイリオ" panose="020B0604030504040204" pitchFamily="50" charset="-128"/>
                <a:ea typeface="メイリオ" panose="020B0604030504040204" pitchFamily="50" charset="-128"/>
              </a:rPr>
              <a:t>例：ユーザーアンケートを実施し自由回答を含む場合、ヤフーにおいて特定の個人を識別することができる情報に該当</a:t>
            </a:r>
            <a:endParaRPr lang="en-US" altLang="ja-JP" sz="1000" dirty="0">
              <a:solidFill>
                <a:srgbClr val="545454"/>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794122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免責事項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 name="Rectangle 46">
            <a:extLst>
              <a:ext uri="{FF2B5EF4-FFF2-40B4-BE49-F238E27FC236}">
                <a16:creationId xmlns:a16="http://schemas.microsoft.com/office/drawing/2014/main" id="{6C14EF9C-1DB2-CA63-B18E-7FF6818EFE2B}"/>
              </a:ext>
            </a:extLst>
          </p:cNvPr>
          <p:cNvSpPr>
            <a:spLocks noChangeArrowheads="1"/>
          </p:cNvSpPr>
          <p:nvPr/>
        </p:nvSpPr>
        <p:spPr bwMode="auto">
          <a:xfrm>
            <a:off x="479425" y="1274209"/>
            <a:ext cx="11233149" cy="4898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免責事項</a:t>
            </a:r>
            <a:endParaRPr lang="en-US" altLang="ja-JP" sz="16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545454"/>
                </a:solidFill>
                <a:latin typeface="メイリオ"/>
                <a:ea typeface="メイリオ"/>
              </a:rPr>
              <a:t>申込者・広告主様の故意または過失によって、ヤフーと申込者間の広告掲載契約に定める掲載開始日までに企画ページの掲載を開始できなかった場合、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ヤフーは広告掲載契約に基づく企画ページの掲載を履行する義務を免れるものとします。また、その場合、当該企画ページの掲載を行うことができなかった</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期間の広告料金（広告掲載費、制作費その他広告掲載契約に基づき申込者およびヤフー間で事前に合意した金額をいいます）は何ら減免されません。</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ヤフーが定めるサポート環境（</a:t>
            </a:r>
            <a:r>
              <a:rPr lang="en-US" altLang="ja-JP" sz="1200" kern="0" dirty="0">
                <a:solidFill>
                  <a:srgbClr val="545454"/>
                </a:solidFill>
                <a:latin typeface="メイリオ"/>
                <a:ea typeface="メイリオ"/>
              </a:rPr>
              <a:t>OS/</a:t>
            </a:r>
            <a:r>
              <a:rPr lang="ja-JP" altLang="en-US" sz="1200" kern="0" dirty="0">
                <a:solidFill>
                  <a:srgbClr val="545454"/>
                </a:solidFill>
                <a:latin typeface="メイリオ"/>
                <a:ea typeface="メイリオ"/>
              </a:rPr>
              <a:t>ブラウザー）以外では、企画ページの非表示や表示崩れを起こす場合があり、ヤフーは当該非表示または表示崩れに関して一切の責任を負いません。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停電・通信回線の事故・天災等の不可抗力、通信事業者の不履行、インターネットインフラその他サーバー等のシステム上の不具合、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緊急メンテナンスの発生などヤフーの責に帰すべき事由以外の原因により、企画ページの全部または一部を掲載できなかった場合、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ヤフーはその責を問われないものとし、当該履行については、当該原因の影響とみなされる範囲まで義務を免除されるものとします。</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ただし、ヤフーの故意または重過失による場合はこの限りではありません。</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なお、この場合、ヤフーが掲載を行わなかった部分については、協賛料金への申込者の支払債務は生じないものとします。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企画ページ掲載中に、当該サイトからのリンクがデッドリンクとなった場合や、リンク先のサイトに不具合が発生した場合、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ヤフーは当該企画ページの掲載を停止することができるものとし、この場合、ヤフーは企画ページ不掲載の責を負わないものとします。</a:t>
            </a:r>
            <a:endParaRPr lang="en-US" altLang="ja-JP" sz="1600" kern="0" dirty="0">
              <a:solidFill>
                <a:srgbClr val="545454"/>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免責期間</a:t>
            </a:r>
            <a:endParaRPr lang="en-US" altLang="ja-JP" sz="1600" kern="0" dirty="0">
              <a:solidFill>
                <a:srgbClr val="545454"/>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dirty="0">
                <a:solidFill>
                  <a:srgbClr val="545454"/>
                </a:solidFill>
                <a:latin typeface="メイリオ"/>
                <a:ea typeface="メイリオ"/>
              </a:rPr>
              <a:t>本商品につきましては、以下①～③を企画ページの掲載調整時間とし、ヤフーは当該掲載調整時間内の不具合、不完全掲載または未掲載について</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免責されるものとします。</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①企画ページ掲載の初日の午前</a:t>
            </a:r>
            <a:r>
              <a:rPr lang="en-US" altLang="ja-JP" sz="1200" kern="0" dirty="0">
                <a:solidFill>
                  <a:srgbClr val="545454"/>
                </a:solidFill>
                <a:latin typeface="メイリオ"/>
                <a:ea typeface="メイリオ"/>
              </a:rPr>
              <a:t>0</a:t>
            </a:r>
            <a:r>
              <a:rPr lang="ja-JP" altLang="en-US" sz="1200" kern="0" dirty="0">
                <a:solidFill>
                  <a:srgbClr val="545454"/>
                </a:solidFill>
                <a:latin typeface="メイリオ"/>
                <a:ea typeface="メイリオ"/>
              </a:rPr>
              <a:t>時から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時間、および企画ページの内容が変更もしくは追加された場合における、当該企画ページの掲載予定時刻から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②企画ページの掲載開始日が営業日以外の場合における、当該掲載開始時間から翌営業日正午まで</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③企画ページの総掲載予定時間が</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時間未満の場合における、総掲載予定時間の</a:t>
            </a:r>
            <a:r>
              <a:rPr lang="en-US" altLang="ja-JP" sz="1200" kern="0" dirty="0">
                <a:solidFill>
                  <a:srgbClr val="545454"/>
                </a:solidFill>
                <a:latin typeface="メイリオ"/>
                <a:ea typeface="メイリオ"/>
              </a:rPr>
              <a:t>10%</a:t>
            </a:r>
            <a:r>
              <a:rPr lang="ja-JP" altLang="en-US" sz="1200" kern="0" dirty="0">
                <a:solidFill>
                  <a:srgbClr val="545454"/>
                </a:solidFill>
                <a:latin typeface="メイリオ"/>
                <a:ea typeface="メイリオ"/>
              </a:rPr>
              <a:t>にあたる時間まで</a:t>
            </a:r>
          </a:p>
        </p:txBody>
      </p:sp>
    </p:spTree>
    <p:extLst>
      <p:ext uri="{BB962C8B-B14F-4D97-AF65-F5344CB8AC3E}">
        <p14:creationId xmlns:p14="http://schemas.microsoft.com/office/powerpoint/2010/main" val="12932486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4862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01</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概要</a:t>
            </a:r>
            <a:endParaRPr lang="en-US" altLang="ja-JP" dirty="0"/>
          </a:p>
        </p:txBody>
      </p:sp>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37692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概要</a:t>
            </a:r>
          </a:p>
        </p:txBody>
      </p:sp>
      <p:pic>
        <p:nvPicPr>
          <p:cNvPr id="51" name="図プレースホルダー 50" descr="アイコン&#10;&#10;自動的に生成された説明">
            <a:extLst>
              <a:ext uri="{FF2B5EF4-FFF2-40B4-BE49-F238E27FC236}">
                <a16:creationId xmlns:a16="http://schemas.microsoft.com/office/drawing/2014/main" id="{7A78558E-80AA-EB9B-6FC1-5241C09153B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3" name="テキスト プレースホルダー 52">
            <a:extLst>
              <a:ext uri="{FF2B5EF4-FFF2-40B4-BE49-F238E27FC236}">
                <a16:creationId xmlns:a16="http://schemas.microsoft.com/office/drawing/2014/main" id="{B307C6B9-3CF4-81E4-24C3-2DA48734A611}"/>
              </a:ext>
            </a:extLst>
          </p:cNvPr>
          <p:cNvSpPr>
            <a:spLocks noGrp="1"/>
          </p:cNvSpPr>
          <p:nvPr>
            <p:ph type="body" sz="quarter" idx="10"/>
          </p:nvPr>
        </p:nvSpPr>
        <p:spPr/>
        <p:txBody>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スポーツナビ　プロ野球　一球速報　看板バナー</a:t>
            </a:r>
            <a:endParaRPr kumimoji="1" lang="ja-JP" altLang="en-US" sz="2000" dirty="0">
              <a:latin typeface="Meiryo" panose="020B0604030504040204" pitchFamily="34" charset="-128"/>
              <a:ea typeface="Meiryo" panose="020B0604030504040204" pitchFamily="34" charset="-128"/>
            </a:endParaRPr>
          </a:p>
        </p:txBody>
      </p:sp>
      <p:sp>
        <p:nvSpPr>
          <p:cNvPr id="4" name="object 4">
            <a:extLst>
              <a:ext uri="{FF2B5EF4-FFF2-40B4-BE49-F238E27FC236}">
                <a16:creationId xmlns:a16="http://schemas.microsoft.com/office/drawing/2014/main" id="{61C64304-69E3-10E4-3F8B-AE3D59FDC609}"/>
              </a:ext>
            </a:extLst>
          </p:cNvPr>
          <p:cNvSpPr txBox="1"/>
          <p:nvPr/>
        </p:nvSpPr>
        <p:spPr>
          <a:xfrm>
            <a:off x="466273" y="1172737"/>
            <a:ext cx="11548380" cy="941796"/>
          </a:xfrm>
          <a:prstGeom prst="rect">
            <a:avLst/>
          </a:prstGeom>
          <a:noFill/>
        </p:spPr>
        <p:txBody>
          <a:bodyPr vert="horz" wrap="square" lIns="0" tIns="0" rIns="0" bIns="0" rtlCol="0">
            <a:spAutoFit/>
          </a:bodyPr>
          <a:lstStyle/>
          <a:p>
            <a:pPr>
              <a:lnSpc>
                <a:spcPct val="130000"/>
              </a:lnSpc>
            </a:pPr>
            <a:r>
              <a:rPr lang="ja-JP" altLang="en-US" sz="1600" spc="-5" dirty="0">
                <a:solidFill>
                  <a:schemeClr val="accent3"/>
                </a:solidFill>
                <a:latin typeface="メイリオ"/>
                <a:cs typeface="メイリオ"/>
              </a:rPr>
              <a:t>スポーツナビのプロ野球一球速報ページにて、</a:t>
            </a:r>
            <a:endParaRPr lang="en-US" altLang="ja-JP" sz="1600" spc="-5" dirty="0">
              <a:solidFill>
                <a:schemeClr val="accent3"/>
              </a:solidFill>
              <a:latin typeface="メイリオ"/>
              <a:cs typeface="メイリオ"/>
            </a:endParaRPr>
          </a:p>
          <a:p>
            <a:pPr>
              <a:lnSpc>
                <a:spcPct val="130000"/>
              </a:lnSpc>
            </a:pPr>
            <a:r>
              <a:rPr lang="ja-JP" altLang="en-US" sz="1600" spc="-5" dirty="0">
                <a:solidFill>
                  <a:schemeClr val="accent3"/>
                </a:solidFill>
                <a:latin typeface="メイリオ"/>
                <a:cs typeface="メイリオ"/>
              </a:rPr>
              <a:t>指定した試合において球場での看板を掲出するようにバナーを掲出することが可能です。</a:t>
            </a:r>
          </a:p>
          <a:p>
            <a:pPr>
              <a:lnSpc>
                <a:spcPct val="130000"/>
              </a:lnSpc>
            </a:pPr>
            <a:r>
              <a:rPr lang="ja-JP" altLang="en-US" sz="1600" b="1" spc="-5" dirty="0">
                <a:solidFill>
                  <a:schemeClr val="accent3"/>
                </a:solidFill>
                <a:latin typeface="メイリオ"/>
                <a:cs typeface="メイリオ"/>
              </a:rPr>
              <a:t>一球速報を閲覧しているユーザーに対し、常にバナーを表示させることができるため視認性が高く認知向上に効果があります</a:t>
            </a:r>
            <a:r>
              <a:rPr lang="ja-JP" altLang="en-US" sz="1600" spc="-5" dirty="0">
                <a:solidFill>
                  <a:schemeClr val="accent3"/>
                </a:solidFill>
                <a:latin typeface="メイリオ"/>
                <a:cs typeface="メイリオ"/>
              </a:rPr>
              <a:t>。</a:t>
            </a:r>
          </a:p>
        </p:txBody>
      </p:sp>
      <p:pic>
        <p:nvPicPr>
          <p:cNvPr id="5" name="図 4">
            <a:extLst>
              <a:ext uri="{FF2B5EF4-FFF2-40B4-BE49-F238E27FC236}">
                <a16:creationId xmlns:a16="http://schemas.microsoft.com/office/drawing/2014/main" id="{364CD070-DB29-27CB-65BF-C3339BC965E8}"/>
              </a:ext>
            </a:extLst>
          </p:cNvPr>
          <p:cNvPicPr>
            <a:picLocks noChangeAspect="1"/>
          </p:cNvPicPr>
          <p:nvPr/>
        </p:nvPicPr>
        <p:blipFill>
          <a:blip r:embed="rId3"/>
          <a:stretch>
            <a:fillRect/>
          </a:stretch>
        </p:blipFill>
        <p:spPr>
          <a:xfrm>
            <a:off x="4043324" y="2516576"/>
            <a:ext cx="3816427" cy="3962743"/>
          </a:xfrm>
          <a:prstGeom prst="rect">
            <a:avLst/>
          </a:prstGeom>
        </p:spPr>
      </p:pic>
      <p:sp>
        <p:nvSpPr>
          <p:cNvPr id="6" name="正方形/長方形 5">
            <a:extLst>
              <a:ext uri="{FF2B5EF4-FFF2-40B4-BE49-F238E27FC236}">
                <a16:creationId xmlns:a16="http://schemas.microsoft.com/office/drawing/2014/main" id="{6CEA22A0-F92F-AB24-551F-D9A70B1747E9}"/>
              </a:ext>
            </a:extLst>
          </p:cNvPr>
          <p:cNvSpPr/>
          <p:nvPr/>
        </p:nvSpPr>
        <p:spPr>
          <a:xfrm>
            <a:off x="4636394" y="4893972"/>
            <a:ext cx="1719330" cy="18030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bg1"/>
                </a:solidFill>
              </a:rPr>
              <a:t>広告掲載箇所</a:t>
            </a:r>
          </a:p>
        </p:txBody>
      </p:sp>
      <p:sp>
        <p:nvSpPr>
          <p:cNvPr id="7" name="正方形/長方形 6">
            <a:extLst>
              <a:ext uri="{FF2B5EF4-FFF2-40B4-BE49-F238E27FC236}">
                <a16:creationId xmlns:a16="http://schemas.microsoft.com/office/drawing/2014/main" id="{41105500-CDBC-FFD9-D038-7BEBB598535E}"/>
              </a:ext>
            </a:extLst>
          </p:cNvPr>
          <p:cNvSpPr/>
          <p:nvPr/>
        </p:nvSpPr>
        <p:spPr>
          <a:xfrm>
            <a:off x="2670220" y="2592948"/>
            <a:ext cx="1719330" cy="18030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chemeClr val="accent3"/>
                </a:solidFill>
              </a:rPr>
              <a:t>掲出イメージ</a:t>
            </a:r>
            <a:endParaRPr kumimoji="1" lang="ja-JP" altLang="en-US" sz="1200" b="1" dirty="0">
              <a:solidFill>
                <a:schemeClr val="accent3"/>
              </a:solidFill>
            </a:endParaRPr>
          </a:p>
        </p:txBody>
      </p:sp>
      <p:sp>
        <p:nvSpPr>
          <p:cNvPr id="8" name="テキスト ボックス 16">
            <a:extLst>
              <a:ext uri="{FF2B5EF4-FFF2-40B4-BE49-F238E27FC236}">
                <a16:creationId xmlns:a16="http://schemas.microsoft.com/office/drawing/2014/main" id="{07369BF5-BC12-0088-006E-74758E7C289B}"/>
              </a:ext>
            </a:extLst>
          </p:cNvPr>
          <p:cNvSpPr txBox="1"/>
          <p:nvPr/>
        </p:nvSpPr>
        <p:spPr>
          <a:xfrm>
            <a:off x="534383" y="6057960"/>
            <a:ext cx="3024336" cy="21544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en-US" altLang="ja-JP" sz="800" b="0" i="0" dirty="0">
                <a:solidFill>
                  <a:schemeClr val="bg1">
                    <a:lumMod val="50000"/>
                  </a:schemeClr>
                </a:solidFill>
                <a:effectLst/>
                <a:latin typeface="Courier New" panose="02070309020205020404" pitchFamily="49" charset="0"/>
              </a:rPr>
              <a:t>※</a:t>
            </a:r>
            <a:r>
              <a:rPr lang="ja-JP" altLang="en-US" sz="800" b="0" i="0" dirty="0">
                <a:solidFill>
                  <a:schemeClr val="bg1">
                    <a:lumMod val="50000"/>
                  </a:schemeClr>
                </a:solidFill>
                <a:effectLst/>
                <a:latin typeface="Arial" panose="020B0604020202020204" pitchFamily="34" charset="0"/>
              </a:rPr>
              <a:t>コンテンツページは予告なく変更されることがあります。</a:t>
            </a:r>
            <a:endParaRPr kumimoji="1" lang="ja-JP" altLang="en-US" sz="800" dirty="0">
              <a:solidFill>
                <a:schemeClr val="bg1">
                  <a:lumMod val="50000"/>
                </a:schemeClr>
              </a:solidFill>
            </a:endParaRPr>
          </a:p>
        </p:txBody>
      </p:sp>
    </p:spTree>
    <p:extLst>
      <p:ext uri="{BB962C8B-B14F-4D97-AF65-F5344CB8AC3E}">
        <p14:creationId xmlns:p14="http://schemas.microsoft.com/office/powerpoint/2010/main" val="2047344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02</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商品スペック</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3081726E-6240-5DBE-5C30-227DD5964267}"/>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507945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スポーツナビ　プロ野球　一球速報　看板バナー</a:t>
            </a:r>
            <a:endParaRPr kumimoji="1" lang="ja-JP" altLang="en-US" sz="2000" dirty="0">
              <a:latin typeface="Meiryo" panose="020B0604030504040204" pitchFamily="34" charset="-128"/>
              <a:ea typeface="Meiryo" panose="020B0604030504040204" pitchFamily="34" charset="-128"/>
            </a:endParaRPr>
          </a:p>
        </p:txBody>
      </p:sp>
      <p:sp>
        <p:nvSpPr>
          <p:cNvPr id="3" name="正方形/長方形 2">
            <a:extLst>
              <a:ext uri="{FF2B5EF4-FFF2-40B4-BE49-F238E27FC236}">
                <a16:creationId xmlns:a16="http://schemas.microsoft.com/office/drawing/2014/main" id="{9911411D-3904-3FAF-8502-A5F676212056}"/>
              </a:ext>
            </a:extLst>
          </p:cNvPr>
          <p:cNvSpPr/>
          <p:nvPr/>
        </p:nvSpPr>
        <p:spPr>
          <a:xfrm>
            <a:off x="761019" y="2691318"/>
            <a:ext cx="10634749" cy="3631661"/>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5" name="正方形/長方形 4">
            <a:extLst>
              <a:ext uri="{FF2B5EF4-FFF2-40B4-BE49-F238E27FC236}">
                <a16:creationId xmlns:a16="http://schemas.microsoft.com/office/drawing/2014/main" id="{FF395146-B6B4-DBC2-C8E4-07C6B685B542}"/>
              </a:ext>
            </a:extLst>
          </p:cNvPr>
          <p:cNvSpPr/>
          <p:nvPr/>
        </p:nvSpPr>
        <p:spPr>
          <a:xfrm>
            <a:off x="479425" y="2695849"/>
            <a:ext cx="350620" cy="3631661"/>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wordArtVertRtl" wrap="square" lIns="91440" tIns="45720" rIns="91440" bIns="45720" numCol="1" spcCol="0" rtlCol="0" fromWordArt="0" anchor="ctr" anchorCtr="0" forceAA="0" compatLnSpc="1">
            <a:prstTxWarp prst="textNoShape">
              <a:avLst/>
            </a:prstTxWarp>
            <a:noAutofit/>
          </a:bodyPr>
          <a:lstStyle/>
          <a:p>
            <a:pPr algn="ctr"/>
            <a:r>
              <a:rPr lang="en-US" altLang="ja-JP" sz="1200" b="1" dirty="0">
                <a:solidFill>
                  <a:schemeClr val="accent3"/>
                </a:solidFill>
                <a:latin typeface="Meiryo" panose="020B0604030504040204" pitchFamily="34" charset="-128"/>
                <a:ea typeface="Meiryo" panose="020B0604030504040204" pitchFamily="34" charset="-128"/>
              </a:rPr>
              <a:t>PC</a:t>
            </a: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56" name="ホームベース 12">
            <a:extLst>
              <a:ext uri="{FF2B5EF4-FFF2-40B4-BE49-F238E27FC236}">
                <a16:creationId xmlns:a16="http://schemas.microsoft.com/office/drawing/2014/main" id="{128F1884-592E-DD1F-109D-304B1F003513}"/>
              </a:ext>
            </a:extLst>
          </p:cNvPr>
          <p:cNvSpPr/>
          <p:nvPr/>
        </p:nvSpPr>
        <p:spPr>
          <a:xfrm>
            <a:off x="6129888" y="2192012"/>
            <a:ext cx="5517836" cy="475343"/>
          </a:xfrm>
          <a:prstGeom prst="homePlate">
            <a:avLst/>
          </a:prstGeom>
          <a:solidFill>
            <a:schemeClr val="accent6"/>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en-US" altLang="ja-JP" sz="1400" b="1" dirty="0">
                <a:solidFill>
                  <a:schemeClr val="bg1"/>
                </a:solidFill>
                <a:latin typeface="Meiryo" panose="020B0604030504040204" pitchFamily="34" charset="-128"/>
                <a:ea typeface="Meiryo" panose="020B0604030504040204" pitchFamily="34" charset="-128"/>
              </a:rPr>
              <a:t>LP</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58" name="ホームベース 14">
            <a:extLst>
              <a:ext uri="{FF2B5EF4-FFF2-40B4-BE49-F238E27FC236}">
                <a16:creationId xmlns:a16="http://schemas.microsoft.com/office/drawing/2014/main" id="{24A3CF25-8D79-6BD7-0C6B-7C9FE3C82E6A}"/>
              </a:ext>
            </a:extLst>
          </p:cNvPr>
          <p:cNvSpPr/>
          <p:nvPr/>
        </p:nvSpPr>
        <p:spPr>
          <a:xfrm>
            <a:off x="399384" y="2192012"/>
            <a:ext cx="6026506" cy="475343"/>
          </a:xfrm>
          <a:prstGeom prst="homePlate">
            <a:avLst/>
          </a:prstGeom>
          <a:solidFill>
            <a:schemeClr val="accent2">
              <a:lumMod val="90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ja-JP" altLang="en-US" sz="1400" b="1" dirty="0">
                <a:solidFill>
                  <a:schemeClr val="accent3"/>
                </a:solidFill>
                <a:latin typeface="Meiryo" panose="020B0604030504040204" pitchFamily="34" charset="-128"/>
                <a:ea typeface="Meiryo" panose="020B0604030504040204" pitchFamily="34" charset="-128"/>
              </a:rPr>
              <a:t>広告掲載箇所</a:t>
            </a:r>
          </a:p>
        </p:txBody>
      </p:sp>
      <p:sp>
        <p:nvSpPr>
          <p:cNvPr id="7" name="テキスト ボックス 6">
            <a:extLst>
              <a:ext uri="{FF2B5EF4-FFF2-40B4-BE49-F238E27FC236}">
                <a16:creationId xmlns:a16="http://schemas.microsoft.com/office/drawing/2014/main" id="{84BCC963-4E7E-0B51-6F8A-AFE4318D6626}"/>
              </a:ext>
            </a:extLst>
          </p:cNvPr>
          <p:cNvSpPr txBox="1"/>
          <p:nvPr/>
        </p:nvSpPr>
        <p:spPr>
          <a:xfrm>
            <a:off x="2466397" y="2712181"/>
            <a:ext cx="2179106" cy="397801"/>
          </a:xfrm>
          <a:prstGeom prst="rect">
            <a:avLst/>
          </a:prstGeom>
          <a:noFill/>
          <a:ln w="38100">
            <a:noFill/>
          </a:ln>
        </p:spPr>
        <p:txBody>
          <a:bodyPr vert="horz" wrap="squar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　</a:t>
            </a: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PC</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　プロ野球</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100" dirty="0">
                <a:solidFill>
                  <a:schemeClr val="accent3"/>
                </a:solidFill>
                <a:latin typeface="メイリオ"/>
                <a:ea typeface="メイリオ"/>
              </a:rPr>
              <a:t>一球速報ページ</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pic>
        <p:nvPicPr>
          <p:cNvPr id="65" name="図 64">
            <a:extLst>
              <a:ext uri="{FF2B5EF4-FFF2-40B4-BE49-F238E27FC236}">
                <a16:creationId xmlns:a16="http://schemas.microsoft.com/office/drawing/2014/main" id="{051822CE-9062-B11D-F0F5-6FDDEA277D4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747699" y="3108415"/>
            <a:ext cx="3629231" cy="3090448"/>
          </a:xfrm>
          <a:prstGeom prst="rect">
            <a:avLst/>
          </a:prstGeom>
        </p:spPr>
      </p:pic>
      <p:sp>
        <p:nvSpPr>
          <p:cNvPr id="22" name="テキスト ボックス 21">
            <a:extLst>
              <a:ext uri="{FF2B5EF4-FFF2-40B4-BE49-F238E27FC236}">
                <a16:creationId xmlns:a16="http://schemas.microsoft.com/office/drawing/2014/main" id="{53048690-8A3C-0AC1-AD3A-1BB695CD0F2E}"/>
              </a:ext>
            </a:extLst>
          </p:cNvPr>
          <p:cNvSpPr txBox="1"/>
          <p:nvPr/>
        </p:nvSpPr>
        <p:spPr>
          <a:xfrm>
            <a:off x="2553497" y="4200036"/>
            <a:ext cx="544767" cy="369332"/>
          </a:xfrm>
          <a:prstGeom prst="rect">
            <a:avLst/>
          </a:prstGeom>
          <a:noFill/>
        </p:spPr>
        <p:txBody>
          <a:bodyPr wrap="square" rtlCol="0">
            <a:spAutoFit/>
          </a:bodyPr>
          <a:lstStyle/>
          <a:p>
            <a:pPr algn="l"/>
            <a:r>
              <a:rPr lang="ja-JP" altLang="en-US" dirty="0"/>
              <a:t>①</a:t>
            </a:r>
            <a:endParaRPr kumimoji="1" lang="ja-JP" altLang="en-US" dirty="0"/>
          </a:p>
        </p:txBody>
      </p:sp>
      <p:pic>
        <p:nvPicPr>
          <p:cNvPr id="9" name="図 8">
            <a:extLst>
              <a:ext uri="{FF2B5EF4-FFF2-40B4-BE49-F238E27FC236}">
                <a16:creationId xmlns:a16="http://schemas.microsoft.com/office/drawing/2014/main" id="{C671C989-B3C3-5568-CD7D-64124C60A063}"/>
              </a:ext>
            </a:extLst>
          </p:cNvPr>
          <p:cNvPicPr>
            <a:picLocks noChangeAspect="1"/>
          </p:cNvPicPr>
          <p:nvPr/>
        </p:nvPicPr>
        <p:blipFill>
          <a:blip r:embed="rId4"/>
          <a:stretch>
            <a:fillRect/>
          </a:stretch>
        </p:blipFill>
        <p:spPr>
          <a:xfrm>
            <a:off x="2588011" y="3282235"/>
            <a:ext cx="1887397" cy="1959758"/>
          </a:xfrm>
          <a:prstGeom prst="rect">
            <a:avLst/>
          </a:prstGeom>
        </p:spPr>
      </p:pic>
      <p:pic>
        <p:nvPicPr>
          <p:cNvPr id="16" name="図 15">
            <a:extLst>
              <a:ext uri="{FF2B5EF4-FFF2-40B4-BE49-F238E27FC236}">
                <a16:creationId xmlns:a16="http://schemas.microsoft.com/office/drawing/2014/main" id="{793262D2-EB51-8EBA-0C42-0BA60CFA734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161119" y="3119147"/>
            <a:ext cx="3629231" cy="3090448"/>
          </a:xfrm>
          <a:prstGeom prst="rect">
            <a:avLst/>
          </a:prstGeom>
        </p:spPr>
      </p:pic>
      <p:sp>
        <p:nvSpPr>
          <p:cNvPr id="88" name="角丸四角形 48">
            <a:extLst>
              <a:ext uri="{FF2B5EF4-FFF2-40B4-BE49-F238E27FC236}">
                <a16:creationId xmlns:a16="http://schemas.microsoft.com/office/drawing/2014/main" id="{E75C7D39-A250-4D1E-68BE-5A5E7216402D}"/>
              </a:ext>
            </a:extLst>
          </p:cNvPr>
          <p:cNvSpPr/>
          <p:nvPr/>
        </p:nvSpPr>
        <p:spPr>
          <a:xfrm>
            <a:off x="7885599" y="3316309"/>
            <a:ext cx="2269391" cy="1893195"/>
          </a:xfrm>
          <a:prstGeom prst="roundRect">
            <a:avLst>
              <a:gd name="adj" fmla="val 0"/>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0000"/>
              </a:lnSpc>
            </a:pPr>
            <a:r>
              <a:rPr kumimoji="1" lang="ja-JP" altLang="en-US" sz="1600">
                <a:solidFill>
                  <a:schemeClr val="accent6"/>
                </a:solidFill>
                <a:latin typeface="Meiryo" panose="020B0604030504040204" pitchFamily="34" charset="-128"/>
                <a:ea typeface="Meiryo" panose="020B0604030504040204" pitchFamily="34" charset="-128"/>
              </a:rPr>
              <a:t>広告主様</a:t>
            </a:r>
            <a:br>
              <a:rPr kumimoji="1" lang="en-US" altLang="ja-JP" sz="1600" dirty="0">
                <a:solidFill>
                  <a:schemeClr val="accent6"/>
                </a:solidFill>
                <a:latin typeface="Meiryo" panose="020B0604030504040204" pitchFamily="34" charset="-128"/>
                <a:ea typeface="Meiryo" panose="020B0604030504040204" pitchFamily="34" charset="-128"/>
              </a:rPr>
            </a:br>
            <a:r>
              <a:rPr kumimoji="1" lang="ja-JP" altLang="en-US" sz="1600">
                <a:solidFill>
                  <a:schemeClr val="accent6"/>
                </a:solidFill>
                <a:latin typeface="Meiryo" panose="020B0604030504040204" pitchFamily="34" charset="-128"/>
                <a:ea typeface="Meiryo" panose="020B0604030504040204" pitchFamily="34" charset="-128"/>
              </a:rPr>
              <a:t>ページ</a:t>
            </a:r>
            <a:endParaRPr kumimoji="1" lang="ja-JP" altLang="en-US" sz="1600" dirty="0">
              <a:solidFill>
                <a:schemeClr val="accent6"/>
              </a:solidFill>
              <a:latin typeface="Meiryo" panose="020B0604030504040204" pitchFamily="34" charset="-128"/>
              <a:ea typeface="Meiryo" panose="020B0604030504040204" pitchFamily="34" charset="-128"/>
            </a:endParaRPr>
          </a:p>
        </p:txBody>
      </p:sp>
      <p:sp>
        <p:nvSpPr>
          <p:cNvPr id="25" name="object 4">
            <a:extLst>
              <a:ext uri="{FF2B5EF4-FFF2-40B4-BE49-F238E27FC236}">
                <a16:creationId xmlns:a16="http://schemas.microsoft.com/office/drawing/2014/main" id="{AE842F62-05B8-7D27-92DA-695D6ABE9D80}"/>
              </a:ext>
            </a:extLst>
          </p:cNvPr>
          <p:cNvSpPr txBox="1"/>
          <p:nvPr/>
        </p:nvSpPr>
        <p:spPr>
          <a:xfrm>
            <a:off x="466273" y="1172737"/>
            <a:ext cx="11548380" cy="941796"/>
          </a:xfrm>
          <a:prstGeom prst="rect">
            <a:avLst/>
          </a:prstGeom>
          <a:noFill/>
        </p:spPr>
        <p:txBody>
          <a:bodyPr vert="horz" wrap="square" lIns="0" tIns="0" rIns="0" bIns="0" rtlCol="0">
            <a:spAutoFit/>
          </a:bodyPr>
          <a:lstStyle/>
          <a:p>
            <a:pPr>
              <a:lnSpc>
                <a:spcPct val="130000"/>
              </a:lnSpc>
            </a:pPr>
            <a:r>
              <a:rPr lang="ja-JP" altLang="en-US" sz="1600" spc="-5" dirty="0">
                <a:solidFill>
                  <a:schemeClr val="accent3"/>
                </a:solidFill>
                <a:latin typeface="メイリオ"/>
                <a:cs typeface="メイリオ"/>
              </a:rPr>
              <a:t>スポーツナビのプロ野球一球速報ページにて、</a:t>
            </a:r>
            <a:endParaRPr lang="en-US" altLang="ja-JP" sz="1600" spc="-5" dirty="0">
              <a:solidFill>
                <a:schemeClr val="accent3"/>
              </a:solidFill>
              <a:latin typeface="メイリオ"/>
              <a:cs typeface="メイリオ"/>
            </a:endParaRPr>
          </a:p>
          <a:p>
            <a:pPr>
              <a:lnSpc>
                <a:spcPct val="130000"/>
              </a:lnSpc>
            </a:pPr>
            <a:r>
              <a:rPr lang="ja-JP" altLang="en-US" sz="1600" spc="-5" dirty="0">
                <a:solidFill>
                  <a:schemeClr val="accent3"/>
                </a:solidFill>
                <a:latin typeface="メイリオ"/>
                <a:cs typeface="メイリオ"/>
              </a:rPr>
              <a:t>指定した試合において球場での看板を掲出するようにバナーを掲出することが可能です。</a:t>
            </a:r>
            <a:endParaRPr lang="en-US" altLang="ja-JP" sz="1600" spc="-5" dirty="0">
              <a:solidFill>
                <a:schemeClr val="accent3"/>
              </a:solidFill>
              <a:latin typeface="メイリオ"/>
              <a:cs typeface="メイリオ"/>
            </a:endParaRPr>
          </a:p>
          <a:p>
            <a:pPr>
              <a:lnSpc>
                <a:spcPct val="130000"/>
              </a:lnSpc>
            </a:pPr>
            <a:r>
              <a:rPr lang="en-US" altLang="ja-JP" sz="1600" spc="-5" dirty="0">
                <a:solidFill>
                  <a:schemeClr val="accent3"/>
                </a:solidFill>
                <a:latin typeface="メイリオ"/>
                <a:cs typeface="メイリオ"/>
              </a:rPr>
              <a:t>1</a:t>
            </a:r>
            <a:r>
              <a:rPr lang="ja-JP" altLang="en-US" sz="1600" spc="-5" dirty="0">
                <a:solidFill>
                  <a:schemeClr val="accent3"/>
                </a:solidFill>
                <a:latin typeface="メイリオ"/>
                <a:cs typeface="メイリオ"/>
              </a:rPr>
              <a:t>試合あたり</a:t>
            </a:r>
            <a:r>
              <a:rPr lang="en-US" altLang="ja-JP" sz="1600" spc="-5" dirty="0">
                <a:solidFill>
                  <a:schemeClr val="accent3"/>
                </a:solidFill>
                <a:latin typeface="メイリオ"/>
                <a:cs typeface="メイリオ"/>
              </a:rPr>
              <a:t>1</a:t>
            </a:r>
            <a:r>
              <a:rPr lang="ja-JP" altLang="en-US" sz="1600" spc="-5" dirty="0">
                <a:solidFill>
                  <a:schemeClr val="accent3"/>
                </a:solidFill>
                <a:latin typeface="メイリオ"/>
                <a:cs typeface="メイリオ"/>
              </a:rPr>
              <a:t>社様買切りの枠商品となります。</a:t>
            </a:r>
          </a:p>
        </p:txBody>
      </p:sp>
      <p:sp>
        <p:nvSpPr>
          <p:cNvPr id="26" name="テキスト ボックス 25">
            <a:extLst>
              <a:ext uri="{FF2B5EF4-FFF2-40B4-BE49-F238E27FC236}">
                <a16:creationId xmlns:a16="http://schemas.microsoft.com/office/drawing/2014/main" id="{7B78620B-21FF-E1AF-BB3E-B311F4D44197}"/>
              </a:ext>
            </a:extLst>
          </p:cNvPr>
          <p:cNvSpPr txBox="1"/>
          <p:nvPr/>
        </p:nvSpPr>
        <p:spPr>
          <a:xfrm>
            <a:off x="621384" y="6381750"/>
            <a:ext cx="4897441" cy="194669"/>
          </a:xfrm>
          <a:prstGeom prst="rect">
            <a:avLst/>
          </a:prstGeom>
          <a:noFill/>
          <a:ln w="38100">
            <a:noFill/>
          </a:ln>
        </p:spPr>
        <p:txBody>
          <a:bodyPr vert="horz" wrap="square" lIns="0" tIns="0" rIns="0" bIns="0" rtlCol="0">
            <a:spAutoFit/>
          </a:bodyPr>
          <a:lstStyle/>
          <a:p>
            <a:pPr marL="0" marR="0" lvl="0" indent="0" defTabSz="914400" rtl="0" eaLnBrk="1" fontAlgn="auto" latinLnBrk="0" hangingPunct="1">
              <a:lnSpc>
                <a:spcPct val="120000"/>
              </a:lnSpc>
              <a:spcBef>
                <a:spcPts val="0"/>
              </a:spcBef>
              <a:spcAft>
                <a:spcPts val="0"/>
              </a:spcAft>
              <a:buClrTx/>
              <a:buSzTx/>
              <a:buFontTx/>
              <a:buNone/>
              <a:tabLst/>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スマートフォンページでの掲載はありません。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spTree>
    <p:extLst>
      <p:ext uri="{BB962C8B-B14F-4D97-AF65-F5344CB8AC3E}">
        <p14:creationId xmlns:p14="http://schemas.microsoft.com/office/powerpoint/2010/main" val="3316887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スペック詳細</a:t>
            </a:r>
          </a:p>
        </p:txBody>
      </p:sp>
      <p:graphicFrame>
        <p:nvGraphicFramePr>
          <p:cNvPr id="5" name="表 4">
            <a:extLst>
              <a:ext uri="{FF2B5EF4-FFF2-40B4-BE49-F238E27FC236}">
                <a16:creationId xmlns:a16="http://schemas.microsoft.com/office/drawing/2014/main" id="{6AE76AAC-AB2F-F12B-E749-05902C69D679}"/>
              </a:ext>
            </a:extLst>
          </p:cNvPr>
          <p:cNvGraphicFramePr>
            <a:graphicFrameLocks noGrp="1"/>
          </p:cNvGraphicFramePr>
          <p:nvPr>
            <p:extLst>
              <p:ext uri="{D42A27DB-BD31-4B8C-83A1-F6EECF244321}">
                <p14:modId xmlns:p14="http://schemas.microsoft.com/office/powerpoint/2010/main" val="1185734122"/>
              </p:ext>
            </p:extLst>
          </p:nvPr>
        </p:nvGraphicFramePr>
        <p:xfrm>
          <a:off x="479426" y="1089025"/>
          <a:ext cx="11233150" cy="5451152"/>
        </p:xfrm>
        <a:graphic>
          <a:graphicData uri="http://schemas.openxmlformats.org/drawingml/2006/table">
            <a:tbl>
              <a:tblPr firstRow="1" bandRow="1"/>
              <a:tblGrid>
                <a:gridCol w="2049132">
                  <a:extLst>
                    <a:ext uri="{9D8B030D-6E8A-4147-A177-3AD203B41FA5}">
                      <a16:colId xmlns:a16="http://schemas.microsoft.com/office/drawing/2014/main" val="20000"/>
                    </a:ext>
                  </a:extLst>
                </a:gridCol>
                <a:gridCol w="9184018">
                  <a:extLst>
                    <a:ext uri="{9D8B030D-6E8A-4147-A177-3AD203B41FA5}">
                      <a16:colId xmlns:a16="http://schemas.microsoft.com/office/drawing/2014/main" val="20001"/>
                    </a:ext>
                  </a:extLst>
                </a:gridCol>
              </a:tblGrid>
              <a:tr h="77317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掲載ページ</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lumMod val="65000"/>
                              <a:lumOff val="35000"/>
                            </a:schemeClr>
                          </a:solidFill>
                          <a:latin typeface="メイリオ"/>
                          <a:ea typeface="メイリオ"/>
                          <a:cs typeface="メイリオ" panose="020B0604030504040204" pitchFamily="50" charset="-128"/>
                        </a:rPr>
                        <a:t>・掲載場所：</a:t>
                      </a:r>
                      <a:r>
                        <a:rPr kumimoji="1" lang="ja-JP" altLang="en-US" sz="1000" kern="1200" dirty="0">
                          <a:solidFill>
                            <a:schemeClr val="tx1">
                              <a:lumMod val="65000"/>
                              <a:lumOff val="35000"/>
                            </a:schemeClr>
                          </a:solidFill>
                          <a:latin typeface="メイリオ" panose="020B0604030504040204" pitchFamily="50" charset="-128"/>
                          <a:ea typeface="メイリオ" panose="020B0604030504040204" pitchFamily="50" charset="-128"/>
                          <a:cs typeface="+mn-cs"/>
                        </a:rPr>
                        <a:t>スポーツナビ　プロ野球面 一球速報　</a:t>
                      </a:r>
                      <a:endParaRPr kumimoji="1" lang="en-US" altLang="ja-JP" sz="1000" kern="1200" dirty="0">
                        <a:solidFill>
                          <a:schemeClr val="tx1">
                            <a:lumMod val="65000"/>
                            <a:lumOff val="35000"/>
                          </a:schemeClr>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lumMod val="65000"/>
                              <a:lumOff val="35000"/>
                            </a:schemeClr>
                          </a:solidFill>
                          <a:latin typeface="メイリオ"/>
                          <a:ea typeface="メイリオ"/>
                          <a:cs typeface="メイリオ" panose="020B0604030504040204" pitchFamily="50" charset="-128"/>
                        </a:rPr>
                        <a:t>・デバイス：</a:t>
                      </a:r>
                      <a:r>
                        <a:rPr lang="en-US" altLang="ja-JP" sz="1000" dirty="0">
                          <a:solidFill>
                            <a:schemeClr val="tx1">
                              <a:lumMod val="65000"/>
                              <a:lumOff val="35000"/>
                            </a:schemeClr>
                          </a:solidFill>
                          <a:latin typeface="+mn-ea"/>
                        </a:rPr>
                        <a:t>PC</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lumMod val="65000"/>
                              <a:lumOff val="35000"/>
                            </a:schemeClr>
                          </a:solidFill>
                          <a:latin typeface="メイリオ"/>
                          <a:ea typeface="メイリオ"/>
                          <a:cs typeface="メイリオ" panose="020B0604030504040204" pitchFamily="50" charset="-128"/>
                        </a:rPr>
                        <a:t>・更新：</a:t>
                      </a:r>
                      <a:r>
                        <a:rPr lang="ja-JP" altLang="en-US" sz="1000" dirty="0">
                          <a:solidFill>
                            <a:schemeClr val="tx1">
                              <a:lumMod val="65000"/>
                              <a:lumOff val="35000"/>
                            </a:schemeClr>
                          </a:solidFill>
                          <a:latin typeface="メイリオ" panose="020B0604030504040204" pitchFamily="50" charset="-128"/>
                          <a:ea typeface="メイリオ" panose="020B0604030504040204" pitchFamily="50" charset="-128"/>
                        </a:rPr>
                        <a:t>原則、掲載期間内における途中更新はお受けできません。</a:t>
                      </a:r>
                      <a:endParaRPr lang="en-US" altLang="ja-JP" sz="1000" dirty="0">
                        <a:solidFill>
                          <a:schemeClr val="tx1">
                            <a:lumMod val="65000"/>
                            <a:lumOff val="35000"/>
                          </a:schemeClr>
                        </a:solidFill>
                        <a:latin typeface="メイリオ" panose="020B0604030504040204" pitchFamily="50" charset="-128"/>
                        <a:ea typeface="メイリオ" panose="020B0604030504040204"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10003"/>
                  </a:ext>
                </a:extLst>
              </a:tr>
              <a:tr h="1182683">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契約分類</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800" b="0" i="0" dirty="0">
                          <a:solidFill>
                            <a:schemeClr val="bg1"/>
                          </a:solidFill>
                          <a:latin typeface="メイリオ"/>
                          <a:ea typeface="メイリオ"/>
                          <a:cs typeface="Meiryo UI" pitchFamily="50" charset="-128"/>
                        </a:rPr>
                        <a:t>※</a:t>
                      </a:r>
                      <a:r>
                        <a:rPr kumimoji="1" lang="ja-JP" altLang="en-US" sz="800" b="0" i="0" dirty="0">
                          <a:solidFill>
                            <a:schemeClr val="bg1"/>
                          </a:solidFill>
                          <a:latin typeface="メイリオ"/>
                          <a:ea typeface="メイリオ"/>
                          <a:cs typeface="Meiryo UI" pitchFamily="50" charset="-128"/>
                        </a:rPr>
                        <a:t>お申し込み時に選択</a:t>
                      </a:r>
                      <a:endParaRPr kumimoji="1" lang="en-US" altLang="ja-JP" sz="8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kern="1200" dirty="0">
                          <a:solidFill>
                            <a:schemeClr val="tx1">
                              <a:lumMod val="65000"/>
                              <a:lumOff val="35000"/>
                            </a:schemeClr>
                          </a:solidFill>
                          <a:latin typeface="メイリオ"/>
                          <a:ea typeface="メイリオ"/>
                          <a:cs typeface="メイリオ" panose="020B0604030504040204" pitchFamily="50" charset="-128"/>
                        </a:rPr>
                        <a:t>■企画ページの掲載</a:t>
                      </a:r>
                      <a:endParaRPr kumimoji="1" lang="en-US" altLang="ja-JP" sz="1000" kern="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lumMod val="65000"/>
                              <a:lumOff val="35000"/>
                            </a:schemeClr>
                          </a:solidFill>
                          <a:latin typeface="メイリオ"/>
                          <a:ea typeface="メイリオ"/>
                          <a:cs typeface="メイリオ" panose="020B0604030504040204" pitchFamily="50" charset="-128"/>
                        </a:rPr>
                        <a:t>①契約分類：</a:t>
                      </a:r>
                      <a:r>
                        <a:rPr kumimoji="1" lang="ja-JP" altLang="en-US" sz="1000" kern="1200" dirty="0">
                          <a:solidFill>
                            <a:schemeClr val="tx1">
                              <a:lumMod val="65000"/>
                              <a:lumOff val="35000"/>
                            </a:schemeClr>
                          </a:solidFill>
                          <a:latin typeface="+mn-lt"/>
                          <a:ea typeface="+mn-ea"/>
                          <a:cs typeface="+mn-cs"/>
                        </a:rPr>
                        <a:t>掲載</a:t>
                      </a:r>
                      <a:endParaRPr kumimoji="1" lang="en-US" altLang="ja-JP" sz="1000" kern="1200" dirty="0">
                        <a:solidFill>
                          <a:schemeClr val="tx1">
                            <a:lumMod val="65000"/>
                            <a:lumOff val="35000"/>
                          </a:schemeClr>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kern="1200" dirty="0">
                          <a:solidFill>
                            <a:schemeClr val="tx1">
                              <a:lumMod val="65000"/>
                              <a:lumOff val="35000"/>
                            </a:schemeClr>
                          </a:solidFill>
                          <a:latin typeface="+mn-lt"/>
                          <a:ea typeface="+mn-ea"/>
                          <a:cs typeface="+mn-cs"/>
                        </a:rPr>
                        <a:t>②契約サービス：</a:t>
                      </a:r>
                      <a:r>
                        <a:rPr kumimoji="1" lang="en-US" altLang="ja-JP" sz="1000" kern="1200" dirty="0">
                          <a:solidFill>
                            <a:schemeClr val="tx1">
                              <a:lumMod val="65000"/>
                              <a:lumOff val="35000"/>
                            </a:schemeClr>
                          </a:solidFill>
                          <a:latin typeface="+mn-lt"/>
                          <a:ea typeface="+mn-ea"/>
                          <a:cs typeface="+mn-cs"/>
                        </a:rPr>
                        <a:t>【</a:t>
                      </a:r>
                      <a:r>
                        <a:rPr kumimoji="1" lang="ja-JP" altLang="en-US" sz="1000" kern="1200" dirty="0">
                          <a:solidFill>
                            <a:schemeClr val="tx1">
                              <a:lumMod val="65000"/>
                              <a:lumOff val="35000"/>
                            </a:schemeClr>
                          </a:solidFill>
                          <a:latin typeface="+mn-lt"/>
                          <a:ea typeface="+mn-ea"/>
                          <a:cs typeface="+mn-cs"/>
                        </a:rPr>
                        <a:t>掲載</a:t>
                      </a:r>
                      <a:r>
                        <a:rPr kumimoji="1" lang="en-US" altLang="ja-JP" sz="1000" kern="1200" dirty="0">
                          <a:solidFill>
                            <a:schemeClr val="tx1">
                              <a:lumMod val="65000"/>
                              <a:lumOff val="35000"/>
                            </a:schemeClr>
                          </a:solidFill>
                          <a:latin typeface="+mn-lt"/>
                          <a:ea typeface="+mn-ea"/>
                          <a:cs typeface="+mn-cs"/>
                        </a:rPr>
                        <a:t>】</a:t>
                      </a:r>
                      <a:r>
                        <a:rPr kumimoji="1" lang="ja-JP" altLang="en-US" sz="1000" kern="1200" dirty="0">
                          <a:solidFill>
                            <a:schemeClr val="tx1">
                              <a:lumMod val="65000"/>
                              <a:lumOff val="35000"/>
                            </a:schemeClr>
                          </a:solidFill>
                          <a:latin typeface="+mn-lt"/>
                          <a:ea typeface="+mn-ea"/>
                          <a:cs typeface="+mn-cs"/>
                        </a:rPr>
                        <a:t>スポーツナビ　</a:t>
                      </a:r>
                      <a:endParaRPr kumimoji="1" lang="en-US" altLang="ja-JP" sz="1000" kern="1200" dirty="0">
                        <a:solidFill>
                          <a:schemeClr val="tx1">
                            <a:lumMod val="65000"/>
                            <a:lumOff val="35000"/>
                          </a:schemeClr>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kern="1200" dirty="0">
                          <a:solidFill>
                            <a:schemeClr val="tx1">
                              <a:lumMod val="65000"/>
                              <a:lumOff val="35000"/>
                            </a:schemeClr>
                          </a:solidFill>
                          <a:latin typeface="+mn-lt"/>
                          <a:ea typeface="+mn-ea"/>
                          <a:cs typeface="+mn-cs"/>
                        </a:rPr>
                        <a:t>③契約サービス詳細：スポーツナビ　プロ野球　一球速報　看板バナー掲載費</a:t>
                      </a:r>
                      <a:endParaRPr kumimoji="1" lang="en-US" altLang="ja-JP" sz="1000" kern="1200" dirty="0">
                        <a:solidFill>
                          <a:schemeClr val="tx1">
                            <a:lumMod val="65000"/>
                            <a:lumOff val="35000"/>
                          </a:schemeClr>
                        </a:solidFill>
                        <a:latin typeface="+mn-lt"/>
                        <a:ea typeface="+mn-ea"/>
                        <a:cs typeface="+mn-cs"/>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349197">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メイリオ"/>
                          <a:ea typeface="メイリオ"/>
                        </a:rPr>
                        <a:t>掲載期間</a:t>
                      </a:r>
                      <a:endParaRPr kumimoji="1" lang="ja-JP" altLang="en-US" sz="10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000" dirty="0">
                          <a:solidFill>
                            <a:schemeClr val="tx1">
                              <a:lumMod val="65000"/>
                              <a:lumOff val="35000"/>
                            </a:schemeClr>
                          </a:solidFill>
                          <a:latin typeface="メイリオ"/>
                          <a:ea typeface="メイリオ"/>
                          <a:cs typeface="Meiryo UI" panose="020B0604030504040204" pitchFamily="50" charset="-128"/>
                        </a:rPr>
                        <a:t>1</a:t>
                      </a:r>
                      <a:r>
                        <a:rPr lang="ja-JP" altLang="en-US" sz="1000" dirty="0">
                          <a:solidFill>
                            <a:schemeClr val="tx1">
                              <a:lumMod val="65000"/>
                              <a:lumOff val="35000"/>
                            </a:schemeClr>
                          </a:solidFill>
                          <a:latin typeface="メイリオ"/>
                          <a:ea typeface="メイリオ"/>
                          <a:cs typeface="Meiryo UI" panose="020B0604030504040204" pitchFamily="50" charset="-128"/>
                        </a:rPr>
                        <a:t>試合</a:t>
                      </a:r>
                      <a:r>
                        <a:rPr lang="en-US" altLang="ja-JP" sz="1000" dirty="0">
                          <a:solidFill>
                            <a:schemeClr val="tx1">
                              <a:lumMod val="65000"/>
                              <a:lumOff val="35000"/>
                            </a:schemeClr>
                          </a:solidFill>
                          <a:latin typeface="メイリオ"/>
                          <a:ea typeface="メイリオ"/>
                          <a:cs typeface="Meiryo UI" panose="020B0604030504040204" pitchFamily="50" charset="-128"/>
                        </a:rPr>
                        <a:t>/1</a:t>
                      </a:r>
                      <a:r>
                        <a:rPr lang="ja-JP" altLang="en-US" sz="1000" dirty="0">
                          <a:solidFill>
                            <a:schemeClr val="tx1">
                              <a:lumMod val="65000"/>
                              <a:lumOff val="35000"/>
                            </a:schemeClr>
                          </a:solidFill>
                          <a:latin typeface="メイリオ"/>
                          <a:ea typeface="メイリオ"/>
                          <a:cs typeface="Meiryo UI" panose="020B0604030504040204" pitchFamily="50" charset="-128"/>
                        </a:rPr>
                        <a:t>枠</a:t>
                      </a:r>
                      <a:endParaRPr lang="en-US" altLang="ja-JP" sz="1000" b="0" i="0" dirty="0">
                        <a:solidFill>
                          <a:schemeClr val="tx1">
                            <a:lumMod val="65000"/>
                            <a:lumOff val="35000"/>
                          </a:schemeClr>
                        </a:solidFill>
                        <a:effectLst/>
                        <a:latin typeface="Arial" panose="020B0604020202020204" pitchFamily="34" charset="0"/>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10005"/>
                  </a:ext>
                </a:extLst>
              </a:tr>
              <a:tr h="1761577">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料金</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i="0" kern="1200" dirty="0">
                          <a:solidFill>
                            <a:schemeClr val="tx1">
                              <a:lumMod val="65000"/>
                              <a:lumOff val="35000"/>
                            </a:schemeClr>
                          </a:solidFill>
                          <a:effectLst/>
                          <a:latin typeface="メイリオ"/>
                          <a:ea typeface="メイリオ"/>
                          <a:cs typeface="+mn-cs"/>
                        </a:rPr>
                        <a:t>原則、</a:t>
                      </a:r>
                      <a:r>
                        <a:rPr kumimoji="1" lang="en-US" altLang="ja-JP" sz="1000" b="0" i="0" kern="1200" dirty="0">
                          <a:solidFill>
                            <a:schemeClr val="tx1">
                              <a:lumMod val="65000"/>
                              <a:lumOff val="35000"/>
                            </a:schemeClr>
                          </a:solidFill>
                          <a:effectLst/>
                          <a:latin typeface="メイリオ"/>
                          <a:ea typeface="メイリオ"/>
                          <a:cs typeface="+mn-cs"/>
                        </a:rPr>
                        <a:t>3</a:t>
                      </a:r>
                      <a:r>
                        <a:rPr kumimoji="1" lang="ja-JP" altLang="en-US" sz="1000" b="0" i="0" kern="1200" dirty="0">
                          <a:solidFill>
                            <a:schemeClr val="tx1">
                              <a:lumMod val="65000"/>
                              <a:lumOff val="35000"/>
                            </a:schemeClr>
                          </a:solidFill>
                          <a:effectLst/>
                          <a:latin typeface="メイリオ"/>
                          <a:ea typeface="メイリオ"/>
                          <a:cs typeface="+mn-cs"/>
                        </a:rPr>
                        <a:t>連戦セットでの販売となります。</a:t>
                      </a: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i="0" kern="1200" dirty="0">
                          <a:solidFill>
                            <a:schemeClr val="tx1">
                              <a:lumMod val="65000"/>
                              <a:lumOff val="35000"/>
                            </a:schemeClr>
                          </a:solidFill>
                          <a:effectLst/>
                          <a:latin typeface="メイリオ"/>
                          <a:ea typeface="メイリオ"/>
                          <a:cs typeface="+mn-cs"/>
                        </a:rPr>
                        <a:t>申し込み枠数に応じて</a:t>
                      </a:r>
                      <a:r>
                        <a:rPr kumimoji="1" lang="en-US" altLang="ja-JP" sz="1000" b="0" i="0" kern="1200" dirty="0">
                          <a:solidFill>
                            <a:schemeClr val="tx1">
                              <a:lumMod val="65000"/>
                              <a:lumOff val="35000"/>
                            </a:schemeClr>
                          </a:solidFill>
                          <a:effectLst/>
                          <a:latin typeface="メイリオ"/>
                          <a:ea typeface="メイリオ"/>
                          <a:cs typeface="+mn-cs"/>
                        </a:rPr>
                        <a:t>1</a:t>
                      </a:r>
                      <a:r>
                        <a:rPr kumimoji="1" lang="ja-JP" altLang="en-US" sz="1000" b="0" i="0" kern="1200" dirty="0">
                          <a:solidFill>
                            <a:schemeClr val="tx1">
                              <a:lumMod val="65000"/>
                              <a:lumOff val="35000"/>
                            </a:schemeClr>
                          </a:solidFill>
                          <a:effectLst/>
                          <a:latin typeface="メイリオ"/>
                          <a:ea typeface="メイリオ"/>
                          <a:cs typeface="+mn-cs"/>
                        </a:rPr>
                        <a:t>枠あたりの申込金額が決まります。</a:t>
                      </a: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1000" b="0" i="0" kern="1200" dirty="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i="0" kern="1200" dirty="0">
                          <a:solidFill>
                            <a:schemeClr val="tx1">
                              <a:lumMod val="65000"/>
                              <a:lumOff val="35000"/>
                            </a:schemeClr>
                          </a:solidFill>
                          <a:effectLst/>
                          <a:latin typeface="+mn-lt"/>
                          <a:ea typeface="+mn-ea"/>
                          <a:cs typeface="+mn-cs"/>
                        </a:rPr>
                        <a:t>【1】</a:t>
                      </a:r>
                      <a:r>
                        <a:rPr kumimoji="1" lang="zh-TW" altLang="en-US" sz="1000" b="0" i="0" kern="1200" dirty="0">
                          <a:solidFill>
                            <a:schemeClr val="tx1">
                              <a:lumMod val="65000"/>
                              <a:lumOff val="35000"/>
                            </a:schemeClr>
                          </a:solidFill>
                          <a:effectLst/>
                          <a:latin typeface="メイリオ"/>
                          <a:ea typeface="メイリオ"/>
                          <a:cs typeface="+mn-cs"/>
                        </a:rPr>
                        <a:t>３連戦</a:t>
                      </a:r>
                      <a:r>
                        <a:rPr kumimoji="1" lang="en-US" altLang="ja-JP" sz="1000" b="0" i="0" kern="1200" dirty="0">
                          <a:solidFill>
                            <a:schemeClr val="tx1">
                              <a:lumMod val="65000"/>
                              <a:lumOff val="35000"/>
                            </a:schemeClr>
                          </a:solidFill>
                          <a:effectLst/>
                          <a:latin typeface="メイリオ"/>
                          <a:ea typeface="メイリオ"/>
                          <a:cs typeface="+mn-cs"/>
                        </a:rPr>
                        <a:t>×1</a:t>
                      </a:r>
                      <a:r>
                        <a:rPr kumimoji="1" lang="ja-JP" altLang="en-US" sz="1000" b="0" i="0" kern="1200" dirty="0">
                          <a:solidFill>
                            <a:schemeClr val="tx1">
                              <a:lumMod val="65000"/>
                              <a:lumOff val="35000"/>
                            </a:schemeClr>
                          </a:solidFill>
                          <a:effectLst/>
                          <a:latin typeface="メイリオ"/>
                          <a:ea typeface="メイリオ"/>
                          <a:cs typeface="+mn-cs"/>
                        </a:rPr>
                        <a:t>セット</a:t>
                      </a:r>
                      <a:r>
                        <a:rPr kumimoji="1" lang="en-US" altLang="ja-JP" sz="1000" b="0" i="0" kern="1200" dirty="0">
                          <a:solidFill>
                            <a:schemeClr val="tx1">
                              <a:lumMod val="65000"/>
                              <a:lumOff val="35000"/>
                            </a:schemeClr>
                          </a:solidFill>
                          <a:effectLst/>
                          <a:latin typeface="メイリオ"/>
                          <a:ea typeface="メイリオ"/>
                          <a:cs typeface="+mn-cs"/>
                        </a:rPr>
                        <a:t>(3</a:t>
                      </a:r>
                      <a:r>
                        <a:rPr kumimoji="1" lang="ja-JP" altLang="en-US" sz="1000" b="0" i="0" kern="1200" dirty="0">
                          <a:solidFill>
                            <a:schemeClr val="tx1">
                              <a:lumMod val="65000"/>
                              <a:lumOff val="35000"/>
                            </a:schemeClr>
                          </a:solidFill>
                          <a:effectLst/>
                          <a:latin typeface="メイリオ"/>
                          <a:ea typeface="メイリオ"/>
                          <a:cs typeface="+mn-cs"/>
                        </a:rPr>
                        <a:t>枠～</a:t>
                      </a:r>
                      <a:r>
                        <a:rPr kumimoji="1" lang="en-US" altLang="ja-JP" sz="1000" b="0" i="0" kern="1200" dirty="0">
                          <a:solidFill>
                            <a:schemeClr val="tx1">
                              <a:lumMod val="65000"/>
                              <a:lumOff val="35000"/>
                            </a:schemeClr>
                          </a:solidFill>
                          <a:effectLst/>
                          <a:latin typeface="メイリオ"/>
                          <a:ea typeface="メイリオ"/>
                          <a:cs typeface="+mn-cs"/>
                        </a:rPr>
                        <a:t>)</a:t>
                      </a:r>
                      <a:r>
                        <a:rPr kumimoji="1" lang="zh-TW" altLang="en-US" sz="1000" b="0" i="0" kern="1200" dirty="0">
                          <a:solidFill>
                            <a:schemeClr val="tx1">
                              <a:lumMod val="65000"/>
                              <a:lumOff val="35000"/>
                            </a:schemeClr>
                          </a:solidFill>
                          <a:effectLst/>
                          <a:latin typeface="メイリオ"/>
                          <a:ea typeface="メイリオ"/>
                          <a:cs typeface="+mn-cs"/>
                        </a:rPr>
                        <a:t>：</a:t>
                      </a:r>
                      <a:r>
                        <a:rPr kumimoji="1" lang="en-US" altLang="zh-TW" sz="1000" b="0" i="0" kern="1200" dirty="0">
                          <a:solidFill>
                            <a:schemeClr val="tx1">
                              <a:lumMod val="65000"/>
                              <a:lumOff val="35000"/>
                            </a:schemeClr>
                          </a:solidFill>
                          <a:effectLst/>
                          <a:latin typeface="メイリオ"/>
                          <a:ea typeface="メイリオ"/>
                          <a:cs typeface="+mn-cs"/>
                        </a:rPr>
                        <a:t>210</a:t>
                      </a:r>
                      <a:r>
                        <a:rPr kumimoji="1" lang="zh-TW" altLang="en-US" sz="1000" b="0" i="0" kern="1200" dirty="0">
                          <a:solidFill>
                            <a:schemeClr val="tx1">
                              <a:lumMod val="65000"/>
                              <a:lumOff val="35000"/>
                            </a:schemeClr>
                          </a:solidFill>
                          <a:effectLst/>
                          <a:latin typeface="メイリオ"/>
                          <a:ea typeface="メイリオ"/>
                          <a:cs typeface="+mn-cs"/>
                        </a:rPr>
                        <a:t>万円</a:t>
                      </a:r>
                      <a:r>
                        <a:rPr kumimoji="1" lang="en-US" altLang="zh-TW" sz="1000" b="0" i="0" kern="1200" dirty="0">
                          <a:solidFill>
                            <a:schemeClr val="tx1">
                              <a:lumMod val="65000"/>
                              <a:lumOff val="35000"/>
                            </a:schemeClr>
                          </a:solidFill>
                          <a:effectLst/>
                          <a:latin typeface="メイリオ"/>
                          <a:ea typeface="メイリオ"/>
                          <a:cs typeface="+mn-cs"/>
                        </a:rPr>
                        <a:t>/1</a:t>
                      </a:r>
                      <a:r>
                        <a:rPr kumimoji="1" lang="zh-TW" altLang="en-US" sz="1000" b="0" i="0" kern="1200" dirty="0">
                          <a:solidFill>
                            <a:schemeClr val="tx1">
                              <a:lumMod val="65000"/>
                              <a:lumOff val="35000"/>
                            </a:schemeClr>
                          </a:solidFill>
                          <a:effectLst/>
                          <a:latin typeface="メイリオ"/>
                          <a:ea typeface="メイリオ"/>
                          <a:cs typeface="+mn-cs"/>
                        </a:rPr>
                        <a:t>枠</a:t>
                      </a:r>
                      <a:r>
                        <a:rPr kumimoji="1" lang="en-US" altLang="zh-TW" sz="1000" b="0" i="0" kern="1200" dirty="0">
                          <a:solidFill>
                            <a:schemeClr val="tx1">
                              <a:lumMod val="65000"/>
                              <a:lumOff val="35000"/>
                            </a:schemeClr>
                          </a:solidFill>
                          <a:effectLst/>
                          <a:latin typeface="メイリオ"/>
                          <a:ea typeface="メイリオ"/>
                          <a:cs typeface="+mn-cs"/>
                        </a:rPr>
                        <a:t>70</a:t>
                      </a:r>
                      <a:r>
                        <a:rPr kumimoji="1" lang="zh-TW" altLang="en-US" sz="1000" b="0" i="0" kern="1200" dirty="0">
                          <a:solidFill>
                            <a:schemeClr val="tx1">
                              <a:lumMod val="65000"/>
                              <a:lumOff val="35000"/>
                            </a:schemeClr>
                          </a:solidFill>
                          <a:effectLst/>
                          <a:latin typeface="メイリオ"/>
                          <a:ea typeface="メイリオ"/>
                          <a:cs typeface="+mn-cs"/>
                        </a:rPr>
                        <a:t>万</a:t>
                      </a: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i="0" kern="1200" dirty="0">
                          <a:solidFill>
                            <a:schemeClr val="tx1">
                              <a:lumMod val="65000"/>
                              <a:lumOff val="35000"/>
                            </a:schemeClr>
                          </a:solidFill>
                          <a:effectLst/>
                          <a:latin typeface="メイリオ"/>
                          <a:ea typeface="メイリオ"/>
                          <a:cs typeface="+mn-cs"/>
                        </a:rPr>
                        <a:t>【2】</a:t>
                      </a:r>
                      <a:r>
                        <a:rPr kumimoji="1" lang="zh-TW" altLang="en-US" sz="1000" b="0" i="0" kern="1200" dirty="0">
                          <a:solidFill>
                            <a:schemeClr val="tx1">
                              <a:lumMod val="65000"/>
                              <a:lumOff val="35000"/>
                            </a:schemeClr>
                          </a:solidFill>
                          <a:effectLst/>
                          <a:latin typeface="メイリオ"/>
                          <a:ea typeface="メイリオ"/>
                          <a:cs typeface="+mn-cs"/>
                        </a:rPr>
                        <a:t>３連戦</a:t>
                      </a:r>
                      <a:r>
                        <a:rPr kumimoji="1" lang="en-US" altLang="zh-TW" sz="1000" b="0" i="0" kern="1200" dirty="0">
                          <a:solidFill>
                            <a:schemeClr val="tx1">
                              <a:lumMod val="65000"/>
                              <a:lumOff val="35000"/>
                            </a:schemeClr>
                          </a:solidFill>
                          <a:effectLst/>
                          <a:latin typeface="メイリオ"/>
                          <a:ea typeface="メイリオ"/>
                          <a:cs typeface="+mn-cs"/>
                        </a:rPr>
                        <a:t>×</a:t>
                      </a:r>
                      <a:r>
                        <a:rPr kumimoji="1" lang="en-US" altLang="ja-JP" sz="1000" b="0" i="0" kern="1200" dirty="0">
                          <a:solidFill>
                            <a:schemeClr val="tx1">
                              <a:lumMod val="65000"/>
                              <a:lumOff val="35000"/>
                            </a:schemeClr>
                          </a:solidFill>
                          <a:effectLst/>
                          <a:latin typeface="メイリオ"/>
                          <a:ea typeface="メイリオ"/>
                          <a:cs typeface="+mn-cs"/>
                        </a:rPr>
                        <a:t>3</a:t>
                      </a:r>
                      <a:r>
                        <a:rPr kumimoji="1" lang="ja-JP" altLang="en-US" sz="1000" b="0" i="0" kern="1200" dirty="0">
                          <a:solidFill>
                            <a:schemeClr val="tx1">
                              <a:lumMod val="65000"/>
                              <a:lumOff val="35000"/>
                            </a:schemeClr>
                          </a:solidFill>
                          <a:effectLst/>
                          <a:latin typeface="メイリオ"/>
                          <a:ea typeface="メイリオ"/>
                          <a:cs typeface="+mn-cs"/>
                        </a:rPr>
                        <a:t>セット</a:t>
                      </a:r>
                      <a:r>
                        <a:rPr kumimoji="1" lang="en-US" altLang="zh-TW" sz="1000" b="0" i="0" kern="1200" dirty="0">
                          <a:solidFill>
                            <a:schemeClr val="tx1">
                              <a:lumMod val="65000"/>
                              <a:lumOff val="35000"/>
                            </a:schemeClr>
                          </a:solidFill>
                          <a:effectLst/>
                          <a:latin typeface="メイリオ"/>
                          <a:ea typeface="メイリオ"/>
                          <a:cs typeface="+mn-cs"/>
                        </a:rPr>
                        <a:t>(9</a:t>
                      </a:r>
                      <a:r>
                        <a:rPr kumimoji="1" lang="zh-TW" altLang="en-US" sz="1000" b="0" i="0" kern="1200" dirty="0">
                          <a:solidFill>
                            <a:schemeClr val="tx1">
                              <a:lumMod val="65000"/>
                              <a:lumOff val="35000"/>
                            </a:schemeClr>
                          </a:solidFill>
                          <a:effectLst/>
                          <a:latin typeface="メイリオ"/>
                          <a:ea typeface="メイリオ"/>
                          <a:cs typeface="+mn-cs"/>
                        </a:rPr>
                        <a:t>枠～</a:t>
                      </a:r>
                      <a:r>
                        <a:rPr kumimoji="1" lang="en-US" altLang="zh-TW" sz="1000" b="0" i="0" kern="1200" dirty="0">
                          <a:solidFill>
                            <a:schemeClr val="tx1">
                              <a:lumMod val="65000"/>
                              <a:lumOff val="35000"/>
                            </a:schemeClr>
                          </a:solidFill>
                          <a:effectLst/>
                          <a:latin typeface="メイリオ"/>
                          <a:ea typeface="メイリオ"/>
                          <a:cs typeface="+mn-cs"/>
                        </a:rPr>
                        <a:t>)</a:t>
                      </a:r>
                      <a:r>
                        <a:rPr kumimoji="1" lang="zh-TW" altLang="en-US" sz="1000" b="0" i="0" kern="1200" dirty="0">
                          <a:solidFill>
                            <a:schemeClr val="tx1">
                              <a:lumMod val="65000"/>
                              <a:lumOff val="35000"/>
                            </a:schemeClr>
                          </a:solidFill>
                          <a:effectLst/>
                          <a:latin typeface="メイリオ"/>
                          <a:ea typeface="メイリオ"/>
                          <a:cs typeface="+mn-cs"/>
                        </a:rPr>
                        <a:t>：</a:t>
                      </a:r>
                      <a:r>
                        <a:rPr kumimoji="1" lang="en-US" altLang="zh-TW" sz="1000" b="0" i="0" kern="1200" dirty="0">
                          <a:solidFill>
                            <a:schemeClr val="tx1">
                              <a:lumMod val="65000"/>
                              <a:lumOff val="35000"/>
                            </a:schemeClr>
                          </a:solidFill>
                          <a:effectLst/>
                          <a:latin typeface="メイリオ"/>
                          <a:ea typeface="メイリオ"/>
                          <a:cs typeface="+mn-cs"/>
                        </a:rPr>
                        <a:t>540</a:t>
                      </a:r>
                      <a:r>
                        <a:rPr kumimoji="1" lang="zh-TW" altLang="en-US" sz="1000" b="0" i="0" kern="1200" dirty="0">
                          <a:solidFill>
                            <a:schemeClr val="tx1">
                              <a:lumMod val="65000"/>
                              <a:lumOff val="35000"/>
                            </a:schemeClr>
                          </a:solidFill>
                          <a:effectLst/>
                          <a:latin typeface="メイリオ"/>
                          <a:ea typeface="メイリオ"/>
                          <a:cs typeface="+mn-cs"/>
                        </a:rPr>
                        <a:t>万円～</a:t>
                      </a:r>
                      <a:r>
                        <a:rPr kumimoji="1" lang="en-US" altLang="zh-TW" sz="1000" b="0" i="0" kern="1200" dirty="0">
                          <a:solidFill>
                            <a:schemeClr val="tx1">
                              <a:lumMod val="65000"/>
                              <a:lumOff val="35000"/>
                            </a:schemeClr>
                          </a:solidFill>
                          <a:effectLst/>
                          <a:latin typeface="メイリオ"/>
                          <a:ea typeface="メイリオ"/>
                          <a:cs typeface="+mn-cs"/>
                        </a:rPr>
                        <a:t>/1</a:t>
                      </a:r>
                      <a:r>
                        <a:rPr kumimoji="1" lang="zh-TW" altLang="en-US" sz="1000" b="0" i="0" kern="1200" dirty="0">
                          <a:solidFill>
                            <a:schemeClr val="tx1">
                              <a:lumMod val="65000"/>
                              <a:lumOff val="35000"/>
                            </a:schemeClr>
                          </a:solidFill>
                          <a:effectLst/>
                          <a:latin typeface="メイリオ"/>
                          <a:ea typeface="メイリオ"/>
                          <a:cs typeface="+mn-cs"/>
                        </a:rPr>
                        <a:t>枠</a:t>
                      </a:r>
                      <a:r>
                        <a:rPr kumimoji="1" lang="en-US" altLang="zh-TW" sz="1000" b="0" i="0" kern="1200" dirty="0">
                          <a:solidFill>
                            <a:schemeClr val="tx1">
                              <a:lumMod val="65000"/>
                              <a:lumOff val="35000"/>
                            </a:schemeClr>
                          </a:solidFill>
                          <a:effectLst/>
                          <a:latin typeface="メイリオ"/>
                          <a:ea typeface="メイリオ"/>
                          <a:cs typeface="+mn-cs"/>
                        </a:rPr>
                        <a:t>60</a:t>
                      </a:r>
                      <a:r>
                        <a:rPr kumimoji="1" lang="zh-TW" altLang="en-US" sz="1000" b="0" i="0" kern="1200" dirty="0">
                          <a:solidFill>
                            <a:schemeClr val="tx1">
                              <a:lumMod val="65000"/>
                              <a:lumOff val="35000"/>
                            </a:schemeClr>
                          </a:solidFill>
                          <a:effectLst/>
                          <a:latin typeface="メイリオ"/>
                          <a:ea typeface="メイリオ"/>
                          <a:cs typeface="+mn-cs"/>
                        </a:rPr>
                        <a:t>万</a:t>
                      </a: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i="0" kern="1200" dirty="0">
                          <a:solidFill>
                            <a:schemeClr val="tx1">
                              <a:lumMod val="65000"/>
                              <a:lumOff val="35000"/>
                            </a:schemeClr>
                          </a:solidFill>
                          <a:effectLst/>
                          <a:latin typeface="メイリオ"/>
                          <a:ea typeface="メイリオ"/>
                          <a:cs typeface="+mn-cs"/>
                        </a:rPr>
                        <a:t>【3】</a:t>
                      </a:r>
                      <a:r>
                        <a:rPr kumimoji="1" lang="zh-TW" altLang="en-US" sz="1000" b="0" i="0" kern="1200" dirty="0">
                          <a:solidFill>
                            <a:schemeClr val="tx1">
                              <a:lumMod val="65000"/>
                              <a:lumOff val="35000"/>
                            </a:schemeClr>
                          </a:solidFill>
                          <a:effectLst/>
                          <a:latin typeface="メイリオ"/>
                          <a:ea typeface="メイリオ"/>
                          <a:cs typeface="+mn-cs"/>
                        </a:rPr>
                        <a:t>３連戦</a:t>
                      </a:r>
                      <a:r>
                        <a:rPr kumimoji="1" lang="en-US" altLang="zh-TW" sz="1000" b="0" i="0" kern="1200" dirty="0">
                          <a:solidFill>
                            <a:schemeClr val="tx1">
                              <a:lumMod val="65000"/>
                              <a:lumOff val="35000"/>
                            </a:schemeClr>
                          </a:solidFill>
                          <a:effectLst/>
                          <a:latin typeface="メイリオ"/>
                          <a:ea typeface="メイリオ"/>
                          <a:cs typeface="+mn-cs"/>
                        </a:rPr>
                        <a:t>×5</a:t>
                      </a:r>
                      <a:r>
                        <a:rPr kumimoji="1" lang="ja-JP" altLang="en-US" sz="1000" b="0" i="0" kern="1200" dirty="0">
                          <a:solidFill>
                            <a:schemeClr val="tx1">
                              <a:lumMod val="65000"/>
                              <a:lumOff val="35000"/>
                            </a:schemeClr>
                          </a:solidFill>
                          <a:effectLst/>
                          <a:latin typeface="メイリオ"/>
                          <a:ea typeface="メイリオ"/>
                          <a:cs typeface="+mn-cs"/>
                        </a:rPr>
                        <a:t>セット</a:t>
                      </a:r>
                      <a:r>
                        <a:rPr kumimoji="1" lang="zh-TW" altLang="en-US" sz="1000" b="0" i="0" kern="1200" dirty="0">
                          <a:solidFill>
                            <a:schemeClr val="tx1">
                              <a:lumMod val="65000"/>
                              <a:lumOff val="35000"/>
                            </a:schemeClr>
                          </a:solidFill>
                          <a:effectLst/>
                          <a:latin typeface="メイリオ"/>
                          <a:ea typeface="メイリオ"/>
                          <a:cs typeface="+mn-cs"/>
                        </a:rPr>
                        <a:t>以上</a:t>
                      </a:r>
                      <a:r>
                        <a:rPr kumimoji="1" lang="en-US" altLang="zh-TW" sz="1000" b="0" i="0" kern="1200" dirty="0">
                          <a:solidFill>
                            <a:schemeClr val="tx1">
                              <a:lumMod val="65000"/>
                              <a:lumOff val="35000"/>
                            </a:schemeClr>
                          </a:solidFill>
                          <a:effectLst/>
                          <a:latin typeface="メイリオ"/>
                          <a:ea typeface="メイリオ"/>
                          <a:cs typeface="+mn-cs"/>
                        </a:rPr>
                        <a:t>(15</a:t>
                      </a:r>
                      <a:r>
                        <a:rPr kumimoji="1" lang="zh-TW" altLang="en-US" sz="1000" b="0" i="0" kern="1200" dirty="0">
                          <a:solidFill>
                            <a:schemeClr val="tx1">
                              <a:lumMod val="65000"/>
                              <a:lumOff val="35000"/>
                            </a:schemeClr>
                          </a:solidFill>
                          <a:effectLst/>
                          <a:latin typeface="メイリオ"/>
                          <a:ea typeface="メイリオ"/>
                          <a:cs typeface="+mn-cs"/>
                        </a:rPr>
                        <a:t>枠～</a:t>
                      </a:r>
                      <a:r>
                        <a:rPr kumimoji="1" lang="en-US" altLang="zh-TW" sz="1000" b="0" i="0" kern="1200" dirty="0">
                          <a:solidFill>
                            <a:schemeClr val="tx1">
                              <a:lumMod val="65000"/>
                              <a:lumOff val="35000"/>
                            </a:schemeClr>
                          </a:solidFill>
                          <a:effectLst/>
                          <a:latin typeface="メイリオ"/>
                          <a:ea typeface="メイリオ"/>
                          <a:cs typeface="+mn-cs"/>
                        </a:rPr>
                        <a:t>)</a:t>
                      </a:r>
                      <a:r>
                        <a:rPr kumimoji="1" lang="zh-TW" altLang="en-US" sz="1000" b="0" i="0" kern="1200" dirty="0">
                          <a:solidFill>
                            <a:schemeClr val="tx1">
                              <a:lumMod val="65000"/>
                              <a:lumOff val="35000"/>
                            </a:schemeClr>
                          </a:solidFill>
                          <a:effectLst/>
                          <a:latin typeface="メイリオ"/>
                          <a:ea typeface="メイリオ"/>
                          <a:cs typeface="+mn-cs"/>
                        </a:rPr>
                        <a:t>：</a:t>
                      </a:r>
                      <a:r>
                        <a:rPr kumimoji="1" lang="en-US" altLang="zh-TW" sz="1000" b="0" i="0" kern="1200" dirty="0">
                          <a:solidFill>
                            <a:schemeClr val="tx1">
                              <a:lumMod val="65000"/>
                              <a:lumOff val="35000"/>
                            </a:schemeClr>
                          </a:solidFill>
                          <a:effectLst/>
                          <a:latin typeface="メイリオ"/>
                          <a:ea typeface="メイリオ"/>
                          <a:cs typeface="+mn-cs"/>
                        </a:rPr>
                        <a:t>750</a:t>
                      </a:r>
                      <a:r>
                        <a:rPr kumimoji="1" lang="zh-TW" altLang="en-US" sz="1000" b="0" i="0" kern="1200" dirty="0">
                          <a:solidFill>
                            <a:schemeClr val="tx1">
                              <a:lumMod val="65000"/>
                              <a:lumOff val="35000"/>
                            </a:schemeClr>
                          </a:solidFill>
                          <a:effectLst/>
                          <a:latin typeface="メイリオ"/>
                          <a:ea typeface="メイリオ"/>
                          <a:cs typeface="+mn-cs"/>
                        </a:rPr>
                        <a:t>万円～</a:t>
                      </a:r>
                      <a:r>
                        <a:rPr kumimoji="1" lang="en-US" altLang="zh-TW" sz="1000" b="0" i="0" kern="1200" dirty="0">
                          <a:solidFill>
                            <a:schemeClr val="tx1">
                              <a:lumMod val="65000"/>
                              <a:lumOff val="35000"/>
                            </a:schemeClr>
                          </a:solidFill>
                          <a:effectLst/>
                          <a:latin typeface="メイリオ"/>
                          <a:ea typeface="メイリオ"/>
                          <a:cs typeface="+mn-cs"/>
                        </a:rPr>
                        <a:t>/1</a:t>
                      </a:r>
                      <a:r>
                        <a:rPr kumimoji="1" lang="zh-TW" altLang="en-US" sz="1000" b="0" i="0" kern="1200" dirty="0">
                          <a:solidFill>
                            <a:schemeClr val="tx1">
                              <a:lumMod val="65000"/>
                              <a:lumOff val="35000"/>
                            </a:schemeClr>
                          </a:solidFill>
                          <a:effectLst/>
                          <a:latin typeface="メイリオ"/>
                          <a:ea typeface="メイリオ"/>
                          <a:cs typeface="+mn-cs"/>
                        </a:rPr>
                        <a:t>枠</a:t>
                      </a:r>
                      <a:r>
                        <a:rPr kumimoji="1" lang="en-US" altLang="zh-TW" sz="1000" b="0" i="0" kern="1200" dirty="0">
                          <a:solidFill>
                            <a:schemeClr val="tx1">
                              <a:lumMod val="65000"/>
                              <a:lumOff val="35000"/>
                            </a:schemeClr>
                          </a:solidFill>
                          <a:effectLst/>
                          <a:latin typeface="メイリオ"/>
                          <a:ea typeface="メイリオ"/>
                          <a:cs typeface="+mn-cs"/>
                        </a:rPr>
                        <a:t>50</a:t>
                      </a:r>
                      <a:r>
                        <a:rPr kumimoji="1" lang="zh-TW" altLang="en-US" sz="1000" b="0" i="0" kern="1200" dirty="0">
                          <a:solidFill>
                            <a:schemeClr val="tx1">
                              <a:lumMod val="65000"/>
                              <a:lumOff val="35000"/>
                            </a:schemeClr>
                          </a:solidFill>
                          <a:effectLst/>
                          <a:latin typeface="メイリオ"/>
                          <a:ea typeface="メイリオ"/>
                          <a:cs typeface="+mn-cs"/>
                        </a:rPr>
                        <a:t>万</a:t>
                      </a: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i="0" kern="1200" dirty="0">
                          <a:solidFill>
                            <a:schemeClr val="tx1">
                              <a:lumMod val="65000"/>
                              <a:lumOff val="35000"/>
                            </a:schemeClr>
                          </a:solidFill>
                          <a:effectLst/>
                          <a:latin typeface="メイリオ"/>
                          <a:ea typeface="メイリオ"/>
                          <a:cs typeface="+mn-cs"/>
                        </a:rPr>
                        <a:t>事前見積もり：不要／共通のフォームからお申し込み</a:t>
                      </a: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1000" b="0" i="0" kern="1200" dirty="0">
                        <a:solidFill>
                          <a:schemeClr val="tx1">
                            <a:lumMod val="65000"/>
                            <a:lumOff val="35000"/>
                          </a:schemeClr>
                        </a:solidFill>
                        <a:effectLst/>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i="0" kern="1200" dirty="0">
                          <a:solidFill>
                            <a:schemeClr val="tx1">
                              <a:lumMod val="65000"/>
                              <a:lumOff val="35000"/>
                            </a:schemeClr>
                          </a:solidFill>
                          <a:effectLst/>
                          <a:latin typeface="メイリオ"/>
                          <a:ea typeface="メイリオ"/>
                          <a:cs typeface="+mn-cs"/>
                        </a:rPr>
                        <a:t>※</a:t>
                      </a:r>
                      <a:r>
                        <a:rPr kumimoji="1" lang="ja-JP" altLang="en-US" sz="1000" b="0" i="0" kern="1200" dirty="0">
                          <a:solidFill>
                            <a:schemeClr val="tx1">
                              <a:lumMod val="65000"/>
                              <a:lumOff val="35000"/>
                            </a:schemeClr>
                          </a:solidFill>
                          <a:effectLst/>
                          <a:latin typeface="メイリオ"/>
                          <a:ea typeface="メイリオ"/>
                          <a:cs typeface="+mn-cs"/>
                        </a:rPr>
                        <a:t>スケジュール上</a:t>
                      </a:r>
                      <a:r>
                        <a:rPr kumimoji="1" lang="en-US" altLang="ja-JP" sz="1000" b="0" i="0" kern="1200" dirty="0">
                          <a:solidFill>
                            <a:schemeClr val="tx1">
                              <a:lumMod val="65000"/>
                              <a:lumOff val="35000"/>
                            </a:schemeClr>
                          </a:solidFill>
                          <a:effectLst/>
                          <a:latin typeface="メイリオ"/>
                          <a:ea typeface="メイリオ"/>
                          <a:cs typeface="+mn-cs"/>
                        </a:rPr>
                        <a:t>2</a:t>
                      </a:r>
                      <a:r>
                        <a:rPr kumimoji="1" lang="ja-JP" altLang="en-US" sz="1000" b="0" i="0" kern="1200" dirty="0">
                          <a:solidFill>
                            <a:schemeClr val="tx1">
                              <a:lumMod val="65000"/>
                              <a:lumOff val="35000"/>
                            </a:schemeClr>
                          </a:solidFill>
                          <a:effectLst/>
                          <a:latin typeface="メイリオ"/>
                          <a:ea typeface="メイリオ"/>
                          <a:cs typeface="+mn-cs"/>
                        </a:rPr>
                        <a:t>連戦しかない場合は</a:t>
                      </a:r>
                      <a:r>
                        <a:rPr kumimoji="1" lang="en-US" altLang="ja-JP" sz="1000" b="0" i="0" kern="1200" dirty="0">
                          <a:solidFill>
                            <a:schemeClr val="tx1">
                              <a:lumMod val="65000"/>
                              <a:lumOff val="35000"/>
                            </a:schemeClr>
                          </a:solidFill>
                          <a:effectLst/>
                          <a:latin typeface="メイリオ"/>
                          <a:ea typeface="メイリオ"/>
                          <a:cs typeface="+mn-cs"/>
                        </a:rPr>
                        <a:t>2</a:t>
                      </a:r>
                      <a:r>
                        <a:rPr kumimoji="1" lang="ja-JP" altLang="en-US" sz="1000" b="0" i="0" kern="1200" dirty="0">
                          <a:solidFill>
                            <a:schemeClr val="tx1">
                              <a:lumMod val="65000"/>
                              <a:lumOff val="35000"/>
                            </a:schemeClr>
                          </a:solidFill>
                          <a:effectLst/>
                          <a:latin typeface="メイリオ"/>
                          <a:ea typeface="メイリオ"/>
                          <a:cs typeface="+mn-cs"/>
                        </a:rPr>
                        <a:t>枠での申込みが可能です。その場合でも</a:t>
                      </a:r>
                      <a:r>
                        <a:rPr kumimoji="1" lang="en-US" altLang="ja-JP" sz="1000" b="0" i="0" kern="1200" dirty="0">
                          <a:solidFill>
                            <a:schemeClr val="tx1">
                              <a:lumMod val="65000"/>
                              <a:lumOff val="35000"/>
                            </a:schemeClr>
                          </a:solidFill>
                          <a:effectLst/>
                          <a:latin typeface="メイリオ"/>
                          <a:ea typeface="メイリオ"/>
                          <a:cs typeface="+mn-cs"/>
                        </a:rPr>
                        <a:t>【2】【3】</a:t>
                      </a:r>
                      <a:r>
                        <a:rPr kumimoji="1" lang="ja-JP" altLang="en-US" sz="1000" b="0" i="0" kern="1200" dirty="0">
                          <a:solidFill>
                            <a:schemeClr val="tx1">
                              <a:lumMod val="65000"/>
                              <a:lumOff val="35000"/>
                            </a:schemeClr>
                          </a:solidFill>
                          <a:effectLst/>
                          <a:latin typeface="メイリオ"/>
                          <a:ea typeface="メイリオ"/>
                          <a:cs typeface="+mn-cs"/>
                        </a:rPr>
                        <a:t>の金額は適用といたします。</a:t>
                      </a:r>
                      <a:endParaRPr kumimoji="1" lang="en-US" altLang="ja-JP" sz="1000" b="0" i="0" kern="1200" dirty="0">
                        <a:solidFill>
                          <a:schemeClr val="tx1">
                            <a:lumMod val="65000"/>
                            <a:lumOff val="35000"/>
                          </a:schemeClr>
                        </a:solidFill>
                        <a:effectLst/>
                        <a:latin typeface="メイリオ"/>
                        <a:ea typeface="メイリオ"/>
                        <a:cs typeface="+mn-cs"/>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50646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販売対象</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i="0" kern="1200" dirty="0">
                          <a:solidFill>
                            <a:schemeClr val="tx1">
                              <a:lumMod val="65000"/>
                              <a:lumOff val="35000"/>
                            </a:schemeClr>
                          </a:solidFill>
                          <a:effectLst/>
                          <a:latin typeface="+mn-lt"/>
                          <a:ea typeface="+mn-ea"/>
                          <a:cs typeface="+mn-cs"/>
                        </a:rPr>
                        <a:t>プロ野球公式戦、クライマックスシリーズにおける開催試合　</a:t>
                      </a:r>
                      <a:endParaRPr kumimoji="1" lang="en-US" altLang="ja-JP" sz="1000" b="0" i="0" kern="1200" dirty="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1000" b="0" i="0" kern="1200" dirty="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i="0" kern="1200" dirty="0">
                          <a:solidFill>
                            <a:schemeClr val="tx1">
                              <a:lumMod val="65000"/>
                              <a:lumOff val="35000"/>
                            </a:schemeClr>
                          </a:solidFill>
                          <a:effectLst/>
                          <a:latin typeface="+mn-lt"/>
                          <a:ea typeface="+mn-ea"/>
                          <a:cs typeface="+mn-cs"/>
                        </a:rPr>
                        <a:t>試合日程は下記枠管理表からご確認ください。</a:t>
                      </a:r>
                      <a:endParaRPr kumimoji="1" lang="en-US" altLang="ja-JP" sz="1000" b="0" i="0" kern="1200" dirty="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i="0" kern="1200" dirty="0">
                          <a:solidFill>
                            <a:schemeClr val="tx1">
                              <a:lumMod val="65000"/>
                              <a:lumOff val="35000"/>
                            </a:schemeClr>
                          </a:solidFill>
                          <a:effectLst/>
                          <a:latin typeface="+mn-lt"/>
                          <a:ea typeface="+mn-ea"/>
                          <a:cs typeface="+mn-cs"/>
                        </a:rPr>
                        <a:t>枠管理表：</a:t>
                      </a:r>
                      <a:r>
                        <a:rPr kumimoji="1" lang="en-US" altLang="ja-JP" sz="1000" b="0" i="0" kern="1200" dirty="0">
                          <a:solidFill>
                            <a:schemeClr val="tx1">
                              <a:lumMod val="65000"/>
                              <a:lumOff val="35000"/>
                            </a:schemeClr>
                          </a:solidFill>
                          <a:effectLst/>
                          <a:latin typeface="+mn-lt"/>
                          <a:ea typeface="+mn-ea"/>
                          <a:cs typeface="+mn-cs"/>
                          <a:hlinkClick r:id="rId3"/>
                        </a:rPr>
                        <a:t>https://s.yimg.jp/dl/displayads-guarantee/01/displayads-guarantee_salessheet_sportsnavi_kanbanbanner.zip</a:t>
                      </a:r>
                      <a:endParaRPr kumimoji="1" lang="en-US" altLang="ja-JP" sz="1000" b="0" i="0" kern="1200" dirty="0">
                        <a:solidFill>
                          <a:schemeClr val="tx1">
                            <a:lumMod val="65000"/>
                            <a:lumOff val="35000"/>
                          </a:schemeClr>
                        </a:solidFill>
                        <a:effectLst/>
                        <a:latin typeface="+mn-lt"/>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1000" b="0" i="0" kern="1200" dirty="0">
                        <a:solidFill>
                          <a:schemeClr val="tx1">
                            <a:lumMod val="65000"/>
                            <a:lumOff val="35000"/>
                          </a:schemeClr>
                        </a:solidFill>
                        <a:effectLst/>
                        <a:latin typeface="+mn-lt"/>
                        <a:ea typeface="+mn-ea"/>
                        <a:cs typeface="+mn-cs"/>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609379646"/>
                  </a:ext>
                </a:extLst>
              </a:tr>
              <a:tr h="550517">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お申し込み期限</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原則として、掲載開始の</a:t>
                      </a: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10</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営業日前までにお申し込みください</a:t>
                      </a:r>
                      <a:endPar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所定の方法によるお申し込み契約の成立後はキャンセルは不可となります</a:t>
                      </a:r>
                      <a:endPar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217542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スペック詳細</a:t>
            </a:r>
          </a:p>
        </p:txBody>
      </p:sp>
      <p:graphicFrame>
        <p:nvGraphicFramePr>
          <p:cNvPr id="3" name="表 2">
            <a:extLst>
              <a:ext uri="{FF2B5EF4-FFF2-40B4-BE49-F238E27FC236}">
                <a16:creationId xmlns:a16="http://schemas.microsoft.com/office/drawing/2014/main" id="{F9919F2D-67BF-9A46-3803-2C0C38D105CA}"/>
              </a:ext>
            </a:extLst>
          </p:cNvPr>
          <p:cNvGraphicFramePr>
            <a:graphicFrameLocks noGrp="1"/>
          </p:cNvGraphicFramePr>
          <p:nvPr>
            <p:extLst>
              <p:ext uri="{D42A27DB-BD31-4B8C-83A1-F6EECF244321}">
                <p14:modId xmlns:p14="http://schemas.microsoft.com/office/powerpoint/2010/main" val="2951418768"/>
              </p:ext>
            </p:extLst>
          </p:nvPr>
        </p:nvGraphicFramePr>
        <p:xfrm>
          <a:off x="431556" y="1089025"/>
          <a:ext cx="11281020" cy="5146069"/>
        </p:xfrm>
        <a:graphic>
          <a:graphicData uri="http://schemas.openxmlformats.org/drawingml/2006/table">
            <a:tbl>
              <a:tblPr firstRow="1" bandRow="1"/>
              <a:tblGrid>
                <a:gridCol w="2057864">
                  <a:extLst>
                    <a:ext uri="{9D8B030D-6E8A-4147-A177-3AD203B41FA5}">
                      <a16:colId xmlns:a16="http://schemas.microsoft.com/office/drawing/2014/main" val="20000"/>
                    </a:ext>
                  </a:extLst>
                </a:gridCol>
                <a:gridCol w="9223156">
                  <a:extLst>
                    <a:ext uri="{9D8B030D-6E8A-4147-A177-3AD203B41FA5}">
                      <a16:colId xmlns:a16="http://schemas.microsoft.com/office/drawing/2014/main" val="20001"/>
                    </a:ext>
                  </a:extLst>
                </a:gridCol>
              </a:tblGrid>
              <a:tr h="44950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対象試合が中止となった場合</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p>
                      <a:r>
                        <a:rPr kumimoji="1" lang="ja-JP" altLang="ja-JP" sz="1000" kern="1200" dirty="0">
                          <a:solidFill>
                            <a:schemeClr val="tx1">
                              <a:lumMod val="65000"/>
                              <a:lumOff val="35000"/>
                            </a:schemeClr>
                          </a:solidFill>
                          <a:latin typeface="メイリオ"/>
                          <a:ea typeface="メイリオ"/>
                          <a:cs typeface="+mn-cs"/>
                        </a:rPr>
                        <a:t>対象試合が、雨天、天災地変、戦乱、暴動、運送機関の遅延・不通、労働争議・ストライキ、新型コロナウイルス等感染症の影響、または先取制により試合自体が行われない場合など、当社および申込者・広告主様の責任に起せず試合中止となった場合、お申し込みいただいた広告の掲載は行われず、また、申込者に対して当該広告料金（広告掲載費）に関する請求はしないものとします。</a:t>
                      </a:r>
                    </a:p>
                    <a:p>
                      <a:r>
                        <a:rPr kumimoji="1" lang="ja-JP" altLang="ja-JP" sz="1000" kern="1200" dirty="0">
                          <a:solidFill>
                            <a:schemeClr val="tx1">
                              <a:lumMod val="65000"/>
                              <a:lumOff val="35000"/>
                            </a:schemeClr>
                          </a:solidFill>
                          <a:latin typeface="メイリオ"/>
                          <a:ea typeface="メイリオ"/>
                          <a:cs typeface="+mn-cs"/>
                        </a:rPr>
                        <a:t>試合中止となった場合、当社から申込者に対し電子メール等にて連絡するものとします。</a:t>
                      </a:r>
                      <a:endParaRPr kumimoji="1" lang="en-US" altLang="ja-JP" sz="1000" kern="1200" dirty="0">
                        <a:solidFill>
                          <a:schemeClr val="tx1">
                            <a:lumMod val="65000"/>
                            <a:lumOff val="35000"/>
                          </a:schemeClr>
                        </a:solidFill>
                        <a:latin typeface="メイリオ"/>
                        <a:ea typeface="メイリオ"/>
                        <a:cs typeface="+mn-cs"/>
                      </a:endParaRPr>
                    </a:p>
                    <a:p>
                      <a:r>
                        <a:rPr kumimoji="1" lang="ja-JP" altLang="ja-JP" sz="1000" kern="1200" dirty="0">
                          <a:solidFill>
                            <a:schemeClr val="tx1">
                              <a:lumMod val="65000"/>
                              <a:lumOff val="35000"/>
                            </a:schemeClr>
                          </a:solidFill>
                          <a:latin typeface="メイリオ"/>
                          <a:ea typeface="メイリオ"/>
                          <a:cs typeface="+mn-cs"/>
                        </a:rPr>
                        <a:t>なお、当該連絡は、対象試合の開催予定日における当社の翌営業日以降になされる場合があります。</a:t>
                      </a:r>
                    </a:p>
                    <a:p>
                      <a:r>
                        <a:rPr kumimoji="1" lang="ja-JP" altLang="ja-JP" sz="1000" kern="1200" dirty="0">
                          <a:solidFill>
                            <a:schemeClr val="tx1">
                              <a:lumMod val="65000"/>
                              <a:lumOff val="35000"/>
                            </a:schemeClr>
                          </a:solidFill>
                          <a:latin typeface="メイリオ"/>
                          <a:ea typeface="メイリオ"/>
                          <a:cs typeface="+mn-cs"/>
                        </a:rPr>
                        <a:t>試合中止となった場合、申込者は、速やかに直近の空き枠への振替申込を行うものとします。ただし、空き枠がない、対象試合の代替日がないなどの理由で振替申込が困難な場合は別途当社にご相談ください。</a:t>
                      </a:r>
                    </a:p>
                    <a:p>
                      <a:r>
                        <a:rPr kumimoji="1" lang="ja-JP" altLang="ja-JP" sz="1000" kern="1200" dirty="0">
                          <a:solidFill>
                            <a:schemeClr val="tx1">
                              <a:lumMod val="65000"/>
                              <a:lumOff val="35000"/>
                            </a:schemeClr>
                          </a:solidFill>
                          <a:latin typeface="メイリオ"/>
                          <a:ea typeface="メイリオ"/>
                          <a:cs typeface="+mn-cs"/>
                        </a:rPr>
                        <a:t>試合開催後に途中で試合中止となり、試合不成立となった場合は上記対応と同様となります。ただし、途中で試合中止となった場合でも、試合成立となった場合は広告料金（広告掲載費）全額が請求対象となります。</a:t>
                      </a:r>
                      <a:endParaRPr kumimoji="1" lang="en-US" altLang="ja-JP" sz="1000" kern="1200" noProof="0" dirty="0">
                        <a:solidFill>
                          <a:schemeClr val="tx1">
                            <a:lumMod val="65000"/>
                            <a:lumOff val="35000"/>
                          </a:schemeClr>
                        </a:solidFill>
                        <a:latin typeface="メイリオ"/>
                        <a:ea typeface="メイリオ"/>
                        <a:cs typeface="+mn-cs"/>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1722162609"/>
                  </a:ext>
                </a:extLst>
              </a:tr>
              <a:tr h="449509">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mn-lt"/>
                          <a:ea typeface="+mn-ea"/>
                        </a:rPr>
                        <a:t>有効期限</a:t>
                      </a:r>
                      <a:endParaRPr kumimoji="1" lang="ja-JP" altLang="en-US" sz="10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kern="1200" dirty="0">
                          <a:solidFill>
                            <a:schemeClr val="tx1">
                              <a:lumMod val="65000"/>
                              <a:lumOff val="35000"/>
                            </a:schemeClr>
                          </a:solidFill>
                          <a:latin typeface="メイリオ"/>
                          <a:ea typeface="メイリオ"/>
                          <a:cs typeface="Meiryo UI" panose="020B0604030504040204" pitchFamily="50" charset="-128"/>
                        </a:rPr>
                        <a:t>2023</a:t>
                      </a:r>
                      <a:r>
                        <a:rPr kumimoji="1" lang="ja-JP" altLang="en-US" sz="1000" kern="1200" dirty="0">
                          <a:solidFill>
                            <a:schemeClr val="tx1">
                              <a:lumMod val="65000"/>
                              <a:lumOff val="35000"/>
                            </a:schemeClr>
                          </a:solidFill>
                          <a:latin typeface="メイリオ"/>
                          <a:ea typeface="メイリオ"/>
                          <a:cs typeface="Meiryo UI" panose="020B0604030504040204" pitchFamily="50" charset="-128"/>
                        </a:rPr>
                        <a:t>年</a:t>
                      </a:r>
                      <a:r>
                        <a:rPr kumimoji="1" lang="en-US" altLang="ja-JP" sz="1000" kern="1200" dirty="0">
                          <a:solidFill>
                            <a:schemeClr val="tx1">
                              <a:lumMod val="65000"/>
                              <a:lumOff val="35000"/>
                            </a:schemeClr>
                          </a:solidFill>
                          <a:latin typeface="メイリオ"/>
                          <a:ea typeface="メイリオ"/>
                          <a:cs typeface="Meiryo UI" panose="020B0604030504040204" pitchFamily="50" charset="-128"/>
                        </a:rPr>
                        <a:t>3</a:t>
                      </a:r>
                      <a:r>
                        <a:rPr kumimoji="1" lang="ja-JP" altLang="en-US" sz="1000" kern="1200" dirty="0">
                          <a:solidFill>
                            <a:schemeClr val="tx1">
                              <a:lumMod val="65000"/>
                              <a:lumOff val="35000"/>
                            </a:schemeClr>
                          </a:solidFill>
                          <a:latin typeface="メイリオ"/>
                          <a:ea typeface="メイリオ"/>
                          <a:cs typeface="Meiryo UI" panose="020B0604030504040204" pitchFamily="50" charset="-128"/>
                        </a:rPr>
                        <a:t>月</a:t>
                      </a:r>
                      <a:r>
                        <a:rPr kumimoji="1" lang="en-US" altLang="ja-JP" sz="1000" kern="1200" dirty="0">
                          <a:solidFill>
                            <a:schemeClr val="tx1">
                              <a:lumMod val="65000"/>
                              <a:lumOff val="35000"/>
                            </a:schemeClr>
                          </a:solidFill>
                          <a:latin typeface="メイリオ"/>
                          <a:ea typeface="メイリオ"/>
                          <a:cs typeface="Meiryo UI" panose="020B0604030504040204" pitchFamily="50" charset="-128"/>
                        </a:rPr>
                        <a:t>30</a:t>
                      </a:r>
                      <a:r>
                        <a:rPr kumimoji="1" lang="ja-JP" altLang="en-US" sz="1000" kern="1200" dirty="0">
                          <a:solidFill>
                            <a:schemeClr val="tx1">
                              <a:lumMod val="65000"/>
                              <a:lumOff val="35000"/>
                            </a:schemeClr>
                          </a:solidFill>
                          <a:latin typeface="メイリオ"/>
                          <a:ea typeface="メイリオ"/>
                          <a:cs typeface="Meiryo UI" panose="020B0604030504040204" pitchFamily="50" charset="-128"/>
                        </a:rPr>
                        <a:t>日～</a:t>
                      </a:r>
                      <a:r>
                        <a:rPr kumimoji="1" lang="en-US" altLang="ja-JP" sz="1000" kern="1200" dirty="0">
                          <a:solidFill>
                            <a:schemeClr val="tx1">
                              <a:lumMod val="65000"/>
                              <a:lumOff val="35000"/>
                            </a:schemeClr>
                          </a:solidFill>
                          <a:latin typeface="メイリオ"/>
                          <a:ea typeface="メイリオ"/>
                          <a:cs typeface="Meiryo UI" panose="020B0604030504040204" pitchFamily="50" charset="-128"/>
                        </a:rPr>
                        <a:t>2023</a:t>
                      </a:r>
                      <a:r>
                        <a:rPr kumimoji="1" lang="ja-JP" altLang="en-US" sz="1000" kern="1200" dirty="0">
                          <a:solidFill>
                            <a:schemeClr val="tx1">
                              <a:lumMod val="65000"/>
                              <a:lumOff val="35000"/>
                            </a:schemeClr>
                          </a:solidFill>
                          <a:latin typeface="メイリオ"/>
                          <a:ea typeface="メイリオ"/>
                          <a:cs typeface="Meiryo UI" panose="020B0604030504040204" pitchFamily="50" charset="-128"/>
                        </a:rPr>
                        <a:t>年</a:t>
                      </a:r>
                      <a:r>
                        <a:rPr kumimoji="1" lang="en-US" altLang="ja-JP" sz="1000" kern="1200" dirty="0">
                          <a:solidFill>
                            <a:schemeClr val="tx1">
                              <a:lumMod val="65000"/>
                              <a:lumOff val="35000"/>
                            </a:schemeClr>
                          </a:solidFill>
                          <a:latin typeface="メイリオ"/>
                          <a:ea typeface="メイリオ"/>
                          <a:cs typeface="Meiryo UI" panose="020B0604030504040204" pitchFamily="50" charset="-128"/>
                        </a:rPr>
                        <a:t>10</a:t>
                      </a:r>
                      <a:r>
                        <a:rPr kumimoji="1" lang="ja-JP" altLang="en-US" sz="1000" kern="1200" dirty="0">
                          <a:solidFill>
                            <a:schemeClr val="tx1">
                              <a:lumMod val="65000"/>
                              <a:lumOff val="35000"/>
                            </a:schemeClr>
                          </a:solidFill>
                          <a:latin typeface="メイリオ"/>
                          <a:ea typeface="メイリオ"/>
                          <a:cs typeface="Meiryo UI" panose="020B0604030504040204" pitchFamily="50" charset="-128"/>
                        </a:rPr>
                        <a:t>月</a:t>
                      </a:r>
                      <a:r>
                        <a:rPr kumimoji="1" lang="en-US" altLang="ja-JP" sz="1000" kern="1200" dirty="0">
                          <a:solidFill>
                            <a:schemeClr val="tx1">
                              <a:lumMod val="65000"/>
                              <a:lumOff val="35000"/>
                            </a:schemeClr>
                          </a:solidFill>
                          <a:latin typeface="メイリオ"/>
                          <a:ea typeface="メイリオ"/>
                          <a:cs typeface="Meiryo UI" panose="020B0604030504040204" pitchFamily="50" charset="-128"/>
                        </a:rPr>
                        <a:t>25</a:t>
                      </a:r>
                      <a:r>
                        <a:rPr kumimoji="1" lang="ja-JP" altLang="en-US" sz="1000" kern="1200" dirty="0">
                          <a:solidFill>
                            <a:schemeClr val="tx1">
                              <a:lumMod val="65000"/>
                              <a:lumOff val="35000"/>
                            </a:schemeClr>
                          </a:solidFill>
                          <a:latin typeface="メイリオ"/>
                          <a:ea typeface="メイリオ"/>
                          <a:cs typeface="Meiryo UI" panose="020B0604030504040204" pitchFamily="50" charset="-128"/>
                        </a:rPr>
                        <a:t>日</a:t>
                      </a:r>
                      <a:r>
                        <a:rPr lang="ja-JP" altLang="en-US" sz="1000" dirty="0">
                          <a:solidFill>
                            <a:schemeClr val="tx1">
                              <a:lumMod val="65000"/>
                              <a:lumOff val="35000"/>
                            </a:schemeClr>
                          </a:solidFill>
                          <a:latin typeface="メイリオ"/>
                          <a:ea typeface="メイリオ"/>
                          <a:cs typeface="Meiryo UI" panose="020B0604030504040204" pitchFamily="50" charset="-128"/>
                        </a:rPr>
                        <a:t>掲載終了分</a:t>
                      </a:r>
                      <a:endParaRPr lang="ja-JP" altLang="en-US" sz="1000" dirty="0">
                        <a:solidFill>
                          <a:schemeClr val="tx1">
                            <a:lumMod val="65000"/>
                            <a:lumOff val="35000"/>
                          </a:schemeClr>
                        </a:solidFill>
                        <a:latin typeface="メイリオ"/>
                        <a:ea typeface="メイリオ"/>
                        <a:cs typeface="Verdana" pitchFamily="34" charset="0"/>
                      </a:endParaRP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270774132"/>
                  </a:ext>
                </a:extLst>
              </a:tr>
              <a:tr h="449509">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レポート項目</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kern="1200" dirty="0">
                          <a:solidFill>
                            <a:schemeClr val="tx1">
                              <a:lumMod val="65000"/>
                              <a:lumOff val="35000"/>
                            </a:schemeClr>
                          </a:solidFill>
                          <a:effectLst/>
                          <a:latin typeface="+mn-lt"/>
                          <a:ea typeface="+mn-ea"/>
                          <a:cs typeface="+mn-cs"/>
                        </a:rPr>
                        <a:t>・バナー　</a:t>
                      </a:r>
                      <a:r>
                        <a:rPr kumimoji="1" lang="en-US" altLang="ja-JP" sz="1000" b="0" i="0" kern="1200" dirty="0">
                          <a:solidFill>
                            <a:schemeClr val="tx1">
                              <a:lumMod val="65000"/>
                              <a:lumOff val="35000"/>
                            </a:schemeClr>
                          </a:solidFill>
                          <a:effectLst/>
                          <a:latin typeface="+mn-lt"/>
                          <a:ea typeface="+mn-ea"/>
                          <a:cs typeface="+mn-cs"/>
                        </a:rPr>
                        <a:t>UB</a:t>
                      </a:r>
                      <a:r>
                        <a:rPr kumimoji="1" lang="ja-JP" altLang="en-US" sz="1000" b="0" i="0" kern="1200" dirty="0">
                          <a:solidFill>
                            <a:schemeClr val="tx1">
                              <a:lumMod val="65000"/>
                              <a:lumOff val="35000"/>
                            </a:schemeClr>
                          </a:solidFill>
                          <a:effectLst/>
                          <a:latin typeface="+mn-lt"/>
                          <a:ea typeface="+mn-ea"/>
                          <a:cs typeface="+mn-cs"/>
                        </a:rPr>
                        <a:t>数、クリック数</a:t>
                      </a:r>
                      <a:endParaRPr kumimoji="1" lang="en-US" altLang="ja-JP" sz="1000" b="0" i="0" kern="1200" dirty="0">
                        <a:solidFill>
                          <a:schemeClr val="tx1">
                            <a:lumMod val="65000"/>
                            <a:lumOff val="35000"/>
                          </a:schemeClr>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kern="1200" dirty="0">
                          <a:solidFill>
                            <a:schemeClr val="tx1">
                              <a:lumMod val="65000"/>
                              <a:lumOff val="35000"/>
                            </a:schemeClr>
                          </a:solidFill>
                          <a:effectLst/>
                          <a:latin typeface="+mn-lt"/>
                          <a:ea typeface="+mn-ea"/>
                          <a:cs typeface="+mn-cs"/>
                        </a:rPr>
                        <a:t>・広告掲載ページ　利用時間・デモグラ情報</a:t>
                      </a:r>
                      <a:endParaRPr kumimoji="1" lang="en-US" altLang="ja-JP" sz="1000" b="0" i="0" kern="1200" dirty="0">
                        <a:solidFill>
                          <a:schemeClr val="tx1">
                            <a:lumMod val="65000"/>
                            <a:lumOff val="35000"/>
                          </a:schemeClr>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700" dirty="0">
                          <a:solidFill>
                            <a:schemeClr val="tx1">
                              <a:lumMod val="65000"/>
                              <a:lumOff val="35000"/>
                            </a:schemeClr>
                          </a:solidFill>
                          <a:latin typeface="メイリオ"/>
                          <a:ea typeface="メイリオ"/>
                          <a:cs typeface="Verdana" pitchFamily="34" charset="0"/>
                        </a:rPr>
                        <a:t>※</a:t>
                      </a:r>
                      <a:r>
                        <a:rPr lang="ja-JP" altLang="en-US" sz="700" dirty="0">
                          <a:solidFill>
                            <a:schemeClr val="tx1">
                              <a:lumMod val="65000"/>
                              <a:lumOff val="35000"/>
                            </a:schemeClr>
                          </a:solidFill>
                          <a:latin typeface="メイリオ"/>
                          <a:ea typeface="メイリオ"/>
                          <a:cs typeface="Verdana" pitchFamily="34" charset="0"/>
                        </a:rPr>
                        <a:t>連戦最終日の掲載終了</a:t>
                      </a:r>
                      <a:r>
                        <a:rPr kumimoji="1" lang="ja-JP" altLang="en-US" sz="700" kern="1200" dirty="0">
                          <a:solidFill>
                            <a:schemeClr val="tx1">
                              <a:lumMod val="65000"/>
                              <a:lumOff val="35000"/>
                            </a:schemeClr>
                          </a:solidFill>
                          <a:latin typeface="メイリオ"/>
                          <a:ea typeface="メイリオ"/>
                          <a:cs typeface="Verdana" pitchFamily="34" charset="0"/>
                        </a:rPr>
                        <a:t>から</a:t>
                      </a:r>
                      <a:r>
                        <a:rPr kumimoji="1" lang="en-US" altLang="ja-JP" sz="700" kern="1200" dirty="0">
                          <a:solidFill>
                            <a:schemeClr val="tx1">
                              <a:lumMod val="65000"/>
                              <a:lumOff val="35000"/>
                            </a:schemeClr>
                          </a:solidFill>
                          <a:latin typeface="メイリオ"/>
                          <a:ea typeface="メイリオ"/>
                          <a:cs typeface="Verdana" pitchFamily="34" charset="0"/>
                        </a:rPr>
                        <a:t>10</a:t>
                      </a:r>
                      <a:r>
                        <a:rPr kumimoji="1" lang="ja-JP" altLang="en-US" sz="700" kern="1200" dirty="0">
                          <a:solidFill>
                            <a:schemeClr val="tx1">
                              <a:lumMod val="65000"/>
                              <a:lumOff val="35000"/>
                            </a:schemeClr>
                          </a:solidFill>
                          <a:latin typeface="メイリオ"/>
                          <a:ea typeface="メイリオ"/>
                          <a:cs typeface="Verdana" pitchFamily="34" charset="0"/>
                        </a:rPr>
                        <a:t>営業日程度でご提出いたします。</a:t>
                      </a:r>
                      <a:endParaRPr kumimoji="1" lang="en-US" altLang="ja-JP" sz="700" kern="1200" dirty="0">
                        <a:solidFill>
                          <a:schemeClr val="tx1">
                            <a:lumMod val="65000"/>
                            <a:lumOff val="35000"/>
                          </a:schemeClr>
                        </a:solidFill>
                        <a:latin typeface="メイリオ"/>
                        <a:ea typeface="メイリオ"/>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kern="1200" dirty="0">
                          <a:solidFill>
                            <a:schemeClr val="tx1">
                              <a:lumMod val="65000"/>
                              <a:lumOff val="35000"/>
                            </a:schemeClr>
                          </a:solidFill>
                          <a:latin typeface="メイリオ"/>
                          <a:ea typeface="メイリオ"/>
                          <a:cs typeface="Verdana" pitchFamily="34" charset="0"/>
                        </a:rPr>
                        <a:t>※</a:t>
                      </a:r>
                      <a:r>
                        <a:rPr kumimoji="1" lang="ja-JP" altLang="en-US" sz="700" kern="1200" dirty="0">
                          <a:solidFill>
                            <a:schemeClr val="tx1">
                              <a:lumMod val="65000"/>
                              <a:lumOff val="35000"/>
                            </a:schemeClr>
                          </a:solidFill>
                          <a:latin typeface="メイリオ"/>
                          <a:ea typeface="メイリオ"/>
                          <a:cs typeface="Verdana" pitchFamily="34" charset="0"/>
                        </a:rPr>
                        <a:t>一球速報ページは試合結果を反映するため、</a:t>
                      </a:r>
                      <a:r>
                        <a:rPr kumimoji="1" lang="en-US" altLang="ja-JP" sz="700" kern="1200" dirty="0">
                          <a:solidFill>
                            <a:schemeClr val="tx1">
                              <a:lumMod val="65000"/>
                              <a:lumOff val="35000"/>
                            </a:schemeClr>
                          </a:solidFill>
                          <a:latin typeface="メイリオ"/>
                          <a:ea typeface="メイリオ"/>
                          <a:cs typeface="Verdana" pitchFamily="34" charset="0"/>
                        </a:rPr>
                        <a:t>30</a:t>
                      </a:r>
                      <a:r>
                        <a:rPr kumimoji="1" lang="ja-JP" altLang="en-US" sz="700" kern="1200" dirty="0">
                          <a:solidFill>
                            <a:schemeClr val="tx1">
                              <a:lumMod val="65000"/>
                              <a:lumOff val="35000"/>
                            </a:schemeClr>
                          </a:solidFill>
                          <a:latin typeface="メイリオ"/>
                          <a:ea typeface="メイリオ"/>
                          <a:cs typeface="Verdana" pitchFamily="34" charset="0"/>
                        </a:rPr>
                        <a:t>秒ごとの自動更新ページです。ユーザー側で手動での更新に設定を変更することも可能です。</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3120150108"/>
                  </a:ext>
                </a:extLst>
              </a:tr>
              <a:tr h="1637498">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kern="1200" dirty="0">
                          <a:solidFill>
                            <a:schemeClr val="bg1"/>
                          </a:solidFill>
                          <a:latin typeface="メイリオ"/>
                          <a:ea typeface="メイリオ"/>
                          <a:cs typeface="Meiryo UI" pitchFamily="50" charset="-128"/>
                        </a:rPr>
                        <a:t>備考</a:t>
                      </a:r>
                    </a:p>
                  </a:txBody>
                  <a:tcPr marL="36000" marR="36000" marT="36000" marB="3600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ysClr val="windowText" lastClr="000000">
                        <a:lumMod val="50000"/>
                        <a:lumOff val="50000"/>
                      </a:sys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r>
                        <a:rPr kumimoji="1" lang="ja-JP" altLang="en-US" sz="1000" b="0" i="0" u="none" strike="noStrike" kern="1200" cap="none" spc="0" normalizeH="0" baseline="0" noProof="0" dirty="0">
                          <a:ln>
                            <a:noFill/>
                          </a:ln>
                          <a:solidFill>
                            <a:schemeClr val="accent3"/>
                          </a:solidFill>
                          <a:effectLst/>
                          <a:uLnTx/>
                          <a:uFillTx/>
                          <a:latin typeface="メイリオ"/>
                          <a:ea typeface="メイリオ"/>
                          <a:cs typeface="+mn-cs"/>
                        </a:rPr>
                        <a:t>・</a:t>
                      </a:r>
                      <a:r>
                        <a:rPr kumimoji="1" lang="en-US" altLang="ja-JP" sz="1000" b="0" i="0" u="none" strike="noStrike" kern="1200" cap="none" spc="0" normalizeH="0" baseline="0" noProof="0" dirty="0">
                          <a:ln>
                            <a:noFill/>
                          </a:ln>
                          <a:solidFill>
                            <a:schemeClr val="accent3"/>
                          </a:solidFill>
                          <a:effectLst/>
                          <a:uLnTx/>
                          <a:uFillTx/>
                          <a:latin typeface="メイリオ"/>
                          <a:ea typeface="メイリオ"/>
                          <a:cs typeface="+mn-cs"/>
                        </a:rPr>
                        <a:t>1</a:t>
                      </a:r>
                      <a:r>
                        <a:rPr kumimoji="1" lang="ja-JP" altLang="en-US" sz="1000" b="0" i="0" u="none" strike="noStrike" kern="1200" cap="none" spc="0" normalizeH="0" baseline="0" noProof="0" dirty="0">
                          <a:ln>
                            <a:noFill/>
                          </a:ln>
                          <a:solidFill>
                            <a:schemeClr val="accent3"/>
                          </a:solidFill>
                          <a:effectLst/>
                          <a:uLnTx/>
                          <a:uFillTx/>
                          <a:latin typeface="メイリオ"/>
                          <a:ea typeface="メイリオ"/>
                          <a:cs typeface="+mn-cs"/>
                        </a:rPr>
                        <a:t>枠づつのお申込みとなります。</a:t>
                      </a:r>
                      <a:r>
                        <a:rPr kumimoji="1" lang="en-US" altLang="ja-JP" sz="1000" b="0" i="0" u="none" strike="noStrike" kern="1200" cap="none" spc="0" normalizeH="0" baseline="0" noProof="0" dirty="0">
                          <a:ln>
                            <a:noFill/>
                          </a:ln>
                          <a:solidFill>
                            <a:schemeClr val="accent3"/>
                          </a:solidFill>
                          <a:effectLst/>
                          <a:uLnTx/>
                          <a:uFillTx/>
                          <a:latin typeface="メイリオ"/>
                          <a:ea typeface="メイリオ"/>
                          <a:cs typeface="+mn-cs"/>
                        </a:rPr>
                        <a:t>(3</a:t>
                      </a:r>
                      <a:r>
                        <a:rPr kumimoji="1" lang="ja-JP" altLang="en-US" sz="1000" b="0" i="0" u="none" strike="noStrike" kern="1200" cap="none" spc="0" normalizeH="0" baseline="0" noProof="0" dirty="0">
                          <a:ln>
                            <a:noFill/>
                          </a:ln>
                          <a:solidFill>
                            <a:schemeClr val="accent3"/>
                          </a:solidFill>
                          <a:effectLst/>
                          <a:uLnTx/>
                          <a:uFillTx/>
                          <a:latin typeface="メイリオ"/>
                          <a:ea typeface="メイリオ"/>
                          <a:cs typeface="+mn-cs"/>
                        </a:rPr>
                        <a:t>連戦</a:t>
                      </a:r>
                      <a:r>
                        <a:rPr kumimoji="1" lang="en-US" altLang="ja-JP" sz="1000" b="0" i="0" u="none" strike="noStrike" kern="1200" cap="none" spc="0" normalizeH="0" baseline="0" noProof="0" dirty="0">
                          <a:ln>
                            <a:noFill/>
                          </a:ln>
                          <a:solidFill>
                            <a:schemeClr val="accent3"/>
                          </a:solidFill>
                          <a:effectLst/>
                          <a:uLnTx/>
                          <a:uFillTx/>
                          <a:latin typeface="メイリオ"/>
                          <a:ea typeface="メイリオ"/>
                          <a:cs typeface="+mn-cs"/>
                        </a:rPr>
                        <a:t>×1</a:t>
                      </a:r>
                      <a:r>
                        <a:rPr kumimoji="1" lang="ja-JP" altLang="en-US" sz="1000" b="0" i="0" u="none" strike="noStrike" kern="1200" cap="none" spc="0" normalizeH="0" baseline="0" noProof="0" dirty="0">
                          <a:ln>
                            <a:noFill/>
                          </a:ln>
                          <a:solidFill>
                            <a:schemeClr val="accent3"/>
                          </a:solidFill>
                          <a:effectLst/>
                          <a:uLnTx/>
                          <a:uFillTx/>
                          <a:latin typeface="メイリオ"/>
                          <a:ea typeface="メイリオ"/>
                          <a:cs typeface="+mn-cs"/>
                        </a:rPr>
                        <a:t>セットだと</a:t>
                      </a:r>
                      <a:r>
                        <a:rPr kumimoji="1" lang="en-US" altLang="ja-JP" sz="1000" b="0" i="0" u="none" strike="noStrike" kern="1200" cap="none" spc="0" normalizeH="0" baseline="0" noProof="0" dirty="0">
                          <a:ln>
                            <a:noFill/>
                          </a:ln>
                          <a:solidFill>
                            <a:schemeClr val="accent3"/>
                          </a:solidFill>
                          <a:effectLst/>
                          <a:uLnTx/>
                          <a:uFillTx/>
                          <a:latin typeface="メイリオ"/>
                          <a:ea typeface="メイリオ"/>
                          <a:cs typeface="+mn-cs"/>
                        </a:rPr>
                        <a:t>3</a:t>
                      </a:r>
                      <a:r>
                        <a:rPr kumimoji="1" lang="ja-JP" altLang="en-US" sz="1000" b="0" i="0" u="none" strike="noStrike" kern="1200" cap="none" spc="0" normalizeH="0" baseline="0" noProof="0" dirty="0">
                          <a:ln>
                            <a:noFill/>
                          </a:ln>
                          <a:solidFill>
                            <a:schemeClr val="accent3"/>
                          </a:solidFill>
                          <a:effectLst/>
                          <a:uLnTx/>
                          <a:uFillTx/>
                          <a:latin typeface="メイリオ"/>
                          <a:ea typeface="メイリオ"/>
                          <a:cs typeface="+mn-cs"/>
                        </a:rPr>
                        <a:t>回申込が必要です</a:t>
                      </a:r>
                      <a:r>
                        <a:rPr kumimoji="1" lang="en-US" altLang="ja-JP" sz="1000" b="0" i="0" u="none" strike="noStrike" kern="1200" cap="none" spc="0" normalizeH="0" baseline="0" noProof="0" dirty="0">
                          <a:ln>
                            <a:noFill/>
                          </a:ln>
                          <a:solidFill>
                            <a:schemeClr val="accent3"/>
                          </a:solidFill>
                          <a:effectLst/>
                          <a:uLnTx/>
                          <a:uFillTx/>
                          <a:latin typeface="メイリオ"/>
                          <a:ea typeface="メイリオ"/>
                          <a:cs typeface="+mn-cs"/>
                        </a:rPr>
                        <a:t>)</a:t>
                      </a:r>
                      <a:endParaRPr kumimoji="1" lang="en-US" altLang="ja-JP" sz="1000" b="0" kern="1200" dirty="0">
                        <a:solidFill>
                          <a:schemeClr val="accent3"/>
                        </a:solidFill>
                        <a:latin typeface="メイリオ"/>
                        <a:ea typeface="メイリオ"/>
                        <a:cs typeface="+mn-cs"/>
                      </a:endParaRPr>
                    </a:p>
                    <a:p>
                      <a:r>
                        <a:rPr lang="ja-JP" altLang="en-US" sz="1000" dirty="0">
                          <a:solidFill>
                            <a:schemeClr val="accent3"/>
                          </a:solidFill>
                          <a:effectLst/>
                        </a:rPr>
                        <a:t>・購入枠数分、同日中にお申し込みください。　</a:t>
                      </a:r>
                      <a:endParaRPr kumimoji="1" lang="en-US" altLang="ja-JP" sz="1000" b="0" i="0" u="none" strike="noStrike" kern="1200" cap="none" spc="0" normalizeH="0" baseline="0" noProof="0" dirty="0">
                        <a:ln>
                          <a:noFill/>
                        </a:ln>
                        <a:solidFill>
                          <a:schemeClr val="accent3"/>
                        </a:solidFill>
                        <a:effectLst/>
                        <a:uLnTx/>
                        <a:uFillTx/>
                        <a:latin typeface="メイリオ"/>
                        <a:ea typeface="メイリオ"/>
                        <a:cs typeface="+mn-cs"/>
                      </a:endParaRPr>
                    </a:p>
                    <a:p>
                      <a:r>
                        <a:rPr kumimoji="1" lang="ja-JP" altLang="en-US" sz="1000" b="0" i="0" u="none" strike="noStrike" kern="1200" cap="none" spc="0" normalizeH="0" baseline="0" noProof="0" dirty="0">
                          <a:ln>
                            <a:noFill/>
                          </a:ln>
                          <a:solidFill>
                            <a:schemeClr val="accent3"/>
                          </a:solidFill>
                          <a:effectLst/>
                          <a:uLnTx/>
                          <a:uFillTx/>
                          <a:latin typeface="メイリオ"/>
                          <a:ea typeface="メイリオ"/>
                          <a:cs typeface="+mn-cs"/>
                        </a:rPr>
                        <a:t>・申し込みフォームの</a:t>
                      </a:r>
                      <a:r>
                        <a:rPr kumimoji="1" lang="ja-JP" altLang="en-US" sz="1000" b="1" kern="1200" dirty="0">
                          <a:solidFill>
                            <a:srgbClr val="FF0000"/>
                          </a:solidFill>
                          <a:latin typeface="メイリオ"/>
                          <a:ea typeface="メイリオ"/>
                          <a:cs typeface="+mn-cs"/>
                        </a:rPr>
                        <a:t>「メール通知先指定」に </a:t>
                      </a:r>
                      <a:r>
                        <a:rPr kumimoji="1" lang="en-US" altLang="ja-JP" sz="1000" b="1" kern="1200" dirty="0">
                          <a:solidFill>
                            <a:srgbClr val="FF0000"/>
                          </a:solidFill>
                          <a:latin typeface="メイリオ"/>
                          <a:ea typeface="メイリオ"/>
                          <a:cs typeface="+mn-cs"/>
                          <a:hlinkClick r:id="rId4">
                            <a:extLst>
                              <a:ext uri="{A12FA001-AC4F-418D-AE19-62706E023703}">
                                <ahyp:hlinkClr xmlns:ahyp="http://schemas.microsoft.com/office/drawing/2018/hyperlinkcolor" val="tx"/>
                              </a:ext>
                            </a:extLst>
                          </a:hlinkClick>
                        </a:rPr>
                        <a:t>sponavi-baseballscore-desk@ml.yahoo-corp.jp</a:t>
                      </a:r>
                      <a:r>
                        <a:rPr kumimoji="1" lang="en-US" altLang="ja-JP" sz="1000" b="1" kern="1200" dirty="0">
                          <a:solidFill>
                            <a:srgbClr val="FF0000"/>
                          </a:solidFill>
                          <a:latin typeface="メイリオ"/>
                          <a:ea typeface="メイリオ"/>
                          <a:cs typeface="+mn-cs"/>
                        </a:rPr>
                        <a:t> </a:t>
                      </a:r>
                      <a:r>
                        <a:rPr kumimoji="1" lang="ja-JP" altLang="en-US" sz="1000" b="1" kern="1200" dirty="0">
                          <a:solidFill>
                            <a:srgbClr val="FF0000"/>
                          </a:solidFill>
                          <a:latin typeface="メイリオ"/>
                          <a:ea typeface="メイリオ"/>
                          <a:cs typeface="+mn-cs"/>
                        </a:rPr>
                        <a:t> を追加してください。</a:t>
                      </a:r>
                      <a:endParaRPr kumimoji="1" lang="en-US" altLang="ja-JP" sz="1000" b="1" kern="1200" dirty="0">
                        <a:solidFill>
                          <a:srgbClr val="FF0000"/>
                        </a:solidFill>
                        <a:latin typeface="メイリオ"/>
                        <a:ea typeface="メイリオ"/>
                        <a:cs typeface="+mn-cs"/>
                      </a:endParaRPr>
                    </a:p>
                    <a:p>
                      <a:endParaRPr kumimoji="1" lang="en-US" altLang="ja-JP" sz="1000" b="1" kern="1200" dirty="0">
                        <a:solidFill>
                          <a:srgbClr val="FF0000"/>
                        </a:solidFill>
                        <a:latin typeface="メイリオ"/>
                        <a:ea typeface="メイリオ"/>
                        <a:cs typeface="+mn-cs"/>
                      </a:endParaRPr>
                    </a:p>
                    <a:p>
                      <a:r>
                        <a:rPr kumimoji="1" lang="ja-JP" altLang="en-US" sz="1000" b="0" kern="1200" dirty="0">
                          <a:solidFill>
                            <a:schemeClr val="accent3"/>
                          </a:solidFill>
                          <a:latin typeface="メイリオ"/>
                          <a:ea typeface="メイリオ"/>
                          <a:cs typeface="+mn-cs"/>
                        </a:rPr>
                        <a:t>・申し込みフォーム備考欄に下記情報を必ず記載してください。</a:t>
                      </a:r>
                    </a:p>
                    <a:p>
                      <a:r>
                        <a:rPr kumimoji="1" lang="ja-JP" altLang="en-US" sz="1000" b="0" kern="1200" dirty="0">
                          <a:solidFill>
                            <a:schemeClr val="accent3"/>
                          </a:solidFill>
                          <a:latin typeface="メイリオ"/>
                          <a:ea typeface="メイリオ"/>
                          <a:cs typeface="+mn-cs"/>
                        </a:rPr>
                        <a:t>＝＝＝＝＝＝＝＝＝＝＝＝＝＝＝＝＝＝＝＝＝＝＝＝＝＝＝＝＝＝＝</a:t>
                      </a:r>
                    </a:p>
                    <a:p>
                      <a:r>
                        <a:rPr kumimoji="1" lang="ja-JP" altLang="en-US" sz="1000" b="0" kern="1200" dirty="0">
                          <a:solidFill>
                            <a:schemeClr val="accent3"/>
                          </a:solidFill>
                          <a:latin typeface="メイリオ"/>
                          <a:ea typeface="メイリオ"/>
                          <a:cs typeface="+mn-cs"/>
                        </a:rPr>
                        <a:t>　①試合の対戦チーム名　</a:t>
                      </a:r>
                    </a:p>
                    <a:p>
                      <a:r>
                        <a:rPr kumimoji="1" lang="ja-JP" altLang="en-US" sz="1000" b="0" kern="1200" dirty="0">
                          <a:solidFill>
                            <a:schemeClr val="accent3"/>
                          </a:solidFill>
                          <a:latin typeface="メイリオ"/>
                          <a:ea typeface="メイリオ"/>
                          <a:cs typeface="+mn-cs"/>
                        </a:rPr>
                        <a:t>　　ソフトバンク</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ロッテ</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オリックス</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日本ハム</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楽天</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西武</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巨人</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阪神</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ヤクルト</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広島</a:t>
                      </a:r>
                      <a:r>
                        <a:rPr kumimoji="1" lang="en-US" altLang="ja-JP" sz="1000" b="0" kern="1200" dirty="0">
                          <a:solidFill>
                            <a:schemeClr val="accent3"/>
                          </a:solidFill>
                          <a:latin typeface="メイリオ"/>
                          <a:ea typeface="メイリオ"/>
                          <a:cs typeface="+mn-cs"/>
                        </a:rPr>
                        <a:t>/</a:t>
                      </a:r>
                      <a:r>
                        <a:rPr kumimoji="1" lang="en-US" altLang="ja-JP" sz="1000" b="0" kern="1200" dirty="0" err="1">
                          <a:solidFill>
                            <a:schemeClr val="accent3"/>
                          </a:solidFill>
                          <a:latin typeface="メイリオ"/>
                          <a:ea typeface="メイリオ"/>
                          <a:cs typeface="+mn-cs"/>
                        </a:rPr>
                        <a:t>DeNA</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中日の中から</a:t>
                      </a:r>
                      <a:r>
                        <a:rPr kumimoji="1" lang="en-US" altLang="ja-JP" sz="1000" b="0" kern="1200" dirty="0">
                          <a:solidFill>
                            <a:schemeClr val="accent3"/>
                          </a:solidFill>
                          <a:latin typeface="メイリオ"/>
                          <a:ea typeface="メイリオ"/>
                          <a:cs typeface="+mn-cs"/>
                        </a:rPr>
                        <a:t>2</a:t>
                      </a:r>
                      <a:r>
                        <a:rPr kumimoji="1" lang="ja-JP" altLang="en-US" sz="1000" b="0" kern="1200" dirty="0">
                          <a:solidFill>
                            <a:schemeClr val="accent3"/>
                          </a:solidFill>
                          <a:latin typeface="メイリオ"/>
                          <a:ea typeface="メイリオ"/>
                          <a:cs typeface="+mn-cs"/>
                        </a:rPr>
                        <a:t>球団を記載してください</a:t>
                      </a:r>
                    </a:p>
                    <a:p>
                      <a:r>
                        <a:rPr kumimoji="1" lang="ja-JP" altLang="en-US" sz="1000" b="0" kern="1200" dirty="0">
                          <a:solidFill>
                            <a:schemeClr val="accent3"/>
                          </a:solidFill>
                          <a:latin typeface="メイリオ"/>
                          <a:ea typeface="メイリオ"/>
                          <a:cs typeface="+mn-cs"/>
                        </a:rPr>
                        <a:t>　　</a:t>
                      </a:r>
                      <a:r>
                        <a:rPr kumimoji="1" lang="en-US" altLang="ja-JP" sz="1000" b="0" kern="1200" dirty="0">
                          <a:solidFill>
                            <a:schemeClr val="accent3"/>
                          </a:solidFill>
                          <a:latin typeface="メイリオ"/>
                          <a:ea typeface="メイリオ"/>
                          <a:cs typeface="+mn-cs"/>
                        </a:rPr>
                        <a:t>※</a:t>
                      </a:r>
                      <a:r>
                        <a:rPr kumimoji="1" lang="ja-JP" altLang="en-US" sz="1000" b="0" i="0" kern="1200" dirty="0">
                          <a:solidFill>
                            <a:schemeClr val="accent3"/>
                          </a:solidFill>
                          <a:effectLst/>
                          <a:latin typeface="メイリオ"/>
                          <a:ea typeface="メイリオ"/>
                          <a:cs typeface="+mn-cs"/>
                        </a:rPr>
                        <a:t>クライマックスシリーズに</a:t>
                      </a:r>
                      <a:r>
                        <a:rPr kumimoji="1" lang="ja-JP" altLang="en-US" sz="1000" kern="1200" dirty="0">
                          <a:solidFill>
                            <a:schemeClr val="accent3"/>
                          </a:solidFill>
                          <a:latin typeface="メイリオ"/>
                          <a:ea typeface="メイリオ"/>
                          <a:cs typeface="+mn-cs"/>
                        </a:rPr>
                        <a:t>限っては</a:t>
                      </a:r>
                      <a:r>
                        <a:rPr kumimoji="1" lang="ja-JP" altLang="en-US" sz="1000" b="0" kern="1200" dirty="0">
                          <a:solidFill>
                            <a:schemeClr val="accent3"/>
                          </a:solidFill>
                          <a:latin typeface="メイリオ"/>
                          <a:ea typeface="メイリオ"/>
                          <a:cs typeface="+mn-cs"/>
                        </a:rPr>
                        <a:t>対戦チームが未定</a:t>
                      </a:r>
                      <a:r>
                        <a:rPr kumimoji="1" lang="ja-JP" altLang="en-US" sz="1000" kern="1200" dirty="0">
                          <a:solidFill>
                            <a:schemeClr val="accent3"/>
                          </a:solidFill>
                          <a:latin typeface="メイリオ"/>
                          <a:ea typeface="メイリオ"/>
                          <a:cs typeface="+mn-cs"/>
                        </a:rPr>
                        <a:t>の場合でもお申込み可能です。</a:t>
                      </a:r>
                      <a:endParaRPr kumimoji="1" lang="en-US" altLang="ja-JP" sz="1000" kern="1200" dirty="0">
                        <a:solidFill>
                          <a:schemeClr val="accent3"/>
                        </a:solidFill>
                        <a:latin typeface="メイリオ"/>
                        <a:ea typeface="メイリオ"/>
                        <a:cs typeface="+mn-cs"/>
                      </a:endParaRPr>
                    </a:p>
                    <a:p>
                      <a:r>
                        <a:rPr kumimoji="1" lang="ja-JP" altLang="en-US" sz="1000" kern="1200" dirty="0">
                          <a:solidFill>
                            <a:schemeClr val="accent3"/>
                          </a:solidFill>
                          <a:latin typeface="メイリオ"/>
                          <a:ea typeface="メイリオ"/>
                          <a:cs typeface="+mn-cs"/>
                        </a:rPr>
                        <a:t>　　　ただし、</a:t>
                      </a:r>
                      <a:r>
                        <a:rPr kumimoji="1" lang="ja-JP" altLang="en-US" sz="1000" b="0" kern="1200" dirty="0">
                          <a:solidFill>
                            <a:schemeClr val="accent3"/>
                          </a:solidFill>
                          <a:latin typeface="メイリオ"/>
                          <a:ea typeface="メイリオ"/>
                          <a:cs typeface="+mn-cs"/>
                        </a:rPr>
                        <a:t>対戦チーム</a:t>
                      </a:r>
                      <a:r>
                        <a:rPr kumimoji="1" lang="ja-JP" altLang="en-US" sz="1000" kern="1200" dirty="0">
                          <a:solidFill>
                            <a:schemeClr val="accent3"/>
                          </a:solidFill>
                          <a:latin typeface="メイリオ"/>
                          <a:ea typeface="メイリオ"/>
                          <a:cs typeface="+mn-cs"/>
                        </a:rPr>
                        <a:t>を指定したい場合は、順位確定後でないとお申込みできません。</a:t>
                      </a:r>
                    </a:p>
                    <a:p>
                      <a:endParaRPr kumimoji="1" lang="ja-JP" altLang="en-US" sz="1000" b="0" kern="1200" dirty="0">
                        <a:solidFill>
                          <a:schemeClr val="accent3"/>
                        </a:solidFill>
                        <a:latin typeface="メイリオ"/>
                        <a:ea typeface="メイリオ"/>
                        <a:cs typeface="+mn-cs"/>
                      </a:endParaRPr>
                    </a:p>
                    <a:p>
                      <a:r>
                        <a:rPr kumimoji="1" lang="ja-JP" altLang="en-US" sz="1000" b="0" kern="1200" dirty="0">
                          <a:solidFill>
                            <a:schemeClr val="accent3"/>
                          </a:solidFill>
                          <a:latin typeface="メイリオ"/>
                          <a:ea typeface="メイリオ"/>
                          <a:cs typeface="+mn-cs"/>
                        </a:rPr>
                        <a:t>　②合計購入枠数</a:t>
                      </a:r>
                    </a:p>
                    <a:p>
                      <a:r>
                        <a:rPr kumimoji="1" lang="ja-JP" altLang="en-US" sz="1000" b="0" kern="1200" dirty="0">
                          <a:solidFill>
                            <a:schemeClr val="accent3"/>
                          </a:solidFill>
                          <a:latin typeface="メイリオ"/>
                          <a:ea typeface="メイリオ"/>
                          <a:cs typeface="+mn-cs"/>
                        </a:rPr>
                        <a:t>　　</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原則</a:t>
                      </a:r>
                      <a:r>
                        <a:rPr kumimoji="1" lang="en-US" altLang="ja-JP" sz="1000" b="0" kern="1200" dirty="0">
                          <a:solidFill>
                            <a:schemeClr val="accent3"/>
                          </a:solidFill>
                          <a:latin typeface="メイリオ"/>
                          <a:ea typeface="メイリオ"/>
                          <a:cs typeface="+mn-cs"/>
                        </a:rPr>
                        <a:t>3</a:t>
                      </a:r>
                      <a:r>
                        <a:rPr kumimoji="1" lang="ja-JP" altLang="en-US" sz="1000" b="0" kern="1200" dirty="0">
                          <a:solidFill>
                            <a:schemeClr val="accent3"/>
                          </a:solidFill>
                          <a:latin typeface="メイリオ"/>
                          <a:ea typeface="メイリオ"/>
                          <a:cs typeface="+mn-cs"/>
                        </a:rPr>
                        <a:t>試合～になります</a:t>
                      </a:r>
                    </a:p>
                    <a:p>
                      <a:endParaRPr kumimoji="1" lang="ja-JP" altLang="en-US" sz="1000" b="0" kern="1200" dirty="0">
                        <a:solidFill>
                          <a:schemeClr val="accent3"/>
                        </a:solidFill>
                        <a:latin typeface="メイリオ"/>
                        <a:ea typeface="メイリオ"/>
                        <a:cs typeface="+mn-cs"/>
                      </a:endParaRPr>
                    </a:p>
                    <a:p>
                      <a:r>
                        <a:rPr kumimoji="1" lang="ja-JP" altLang="en-US" sz="1000" b="0" kern="1200" dirty="0">
                          <a:solidFill>
                            <a:schemeClr val="accent3"/>
                          </a:solidFill>
                          <a:latin typeface="メイリオ"/>
                          <a:ea typeface="メイリオ"/>
                          <a:cs typeface="+mn-cs"/>
                        </a:rPr>
                        <a:t>　③試合中止の振替申込の場合</a:t>
                      </a:r>
                      <a:r>
                        <a:rPr kumimoji="1" lang="en-US" altLang="ja-JP" sz="1000" b="0" kern="1200" dirty="0">
                          <a:solidFill>
                            <a:schemeClr val="accent3"/>
                          </a:solidFill>
                          <a:latin typeface="メイリオ"/>
                          <a:ea typeface="メイリオ"/>
                          <a:cs typeface="+mn-cs"/>
                        </a:rPr>
                        <a:t>※</a:t>
                      </a:r>
                      <a:r>
                        <a:rPr kumimoji="1" lang="ja-JP" altLang="en-US" sz="1000" b="0" kern="1200" dirty="0">
                          <a:solidFill>
                            <a:schemeClr val="accent3"/>
                          </a:solidFill>
                          <a:latin typeface="メイリオ"/>
                          <a:ea typeface="メイリオ"/>
                          <a:cs typeface="+mn-cs"/>
                        </a:rPr>
                        <a:t>必要時のみ</a:t>
                      </a:r>
                    </a:p>
                    <a:p>
                      <a:r>
                        <a:rPr kumimoji="1" lang="ja-JP" altLang="en-US" sz="1000" b="0" kern="1200" dirty="0">
                          <a:solidFill>
                            <a:schemeClr val="accent3"/>
                          </a:solidFill>
                          <a:latin typeface="メイリオ"/>
                          <a:ea typeface="メイリオ"/>
                          <a:cs typeface="+mn-cs"/>
                        </a:rPr>
                        <a:t>　　中止になった試合日程を記載してください。</a:t>
                      </a:r>
                    </a:p>
                    <a:p>
                      <a:r>
                        <a:rPr kumimoji="1" lang="ja-JP" altLang="en-US" sz="1000" b="0" kern="1200" dirty="0">
                          <a:solidFill>
                            <a:schemeClr val="accent3"/>
                          </a:solidFill>
                          <a:latin typeface="メイリオ"/>
                          <a:ea typeface="メイリオ"/>
                          <a:cs typeface="+mn-cs"/>
                        </a:rPr>
                        <a:t>　＝＝＝＝＝＝＝＝＝＝＝＝＝＝＝＝＝＝＝＝＝＝＝＝＝＝＝＝＝＝</a:t>
                      </a:r>
                      <a:endParaRPr kumimoji="1" lang="en-US" altLang="ja-JP" sz="1000" b="0" kern="1200" dirty="0">
                        <a:solidFill>
                          <a:schemeClr val="accent3"/>
                        </a:solidFill>
                        <a:latin typeface="メイリオ"/>
                        <a:ea typeface="メイリオ"/>
                        <a:cs typeface="+mn-cs"/>
                      </a:endParaRPr>
                    </a:p>
                  </a:txBody>
                  <a:tcPr marL="36000" marR="36000" marT="36000" marB="3600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AFAFC"/>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3642534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正方形/長方形 46">
            <a:extLst>
              <a:ext uri="{FF2B5EF4-FFF2-40B4-BE49-F238E27FC236}">
                <a16:creationId xmlns:a16="http://schemas.microsoft.com/office/drawing/2014/main" id="{7AA8921C-C5C2-C6D6-7D44-6EACF481AA66}"/>
              </a:ext>
            </a:extLst>
          </p:cNvPr>
          <p:cNvSpPr/>
          <p:nvPr/>
        </p:nvSpPr>
        <p:spPr>
          <a:xfrm>
            <a:off x="356680" y="1589257"/>
            <a:ext cx="11511065" cy="506446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四角形: 角を丸くする 43">
            <a:extLst>
              <a:ext uri="{FF2B5EF4-FFF2-40B4-BE49-F238E27FC236}">
                <a16:creationId xmlns:a16="http://schemas.microsoft.com/office/drawing/2014/main" id="{196E698A-693E-8DCE-F247-5DB9C46B6562}"/>
              </a:ext>
            </a:extLst>
          </p:cNvPr>
          <p:cNvSpPr/>
          <p:nvPr/>
        </p:nvSpPr>
        <p:spPr>
          <a:xfrm>
            <a:off x="6606209" y="4569691"/>
            <a:ext cx="5106366" cy="1882990"/>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0" name="正方形/長方形 39">
            <a:extLst>
              <a:ext uri="{FF2B5EF4-FFF2-40B4-BE49-F238E27FC236}">
                <a16:creationId xmlns:a16="http://schemas.microsoft.com/office/drawing/2014/main" id="{9DD64DCA-B39E-4775-E714-18C385A999DD}"/>
              </a:ext>
            </a:extLst>
          </p:cNvPr>
          <p:cNvSpPr/>
          <p:nvPr/>
        </p:nvSpPr>
        <p:spPr>
          <a:xfrm>
            <a:off x="4987048" y="3916810"/>
            <a:ext cx="1134893" cy="661482"/>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a:xfrm>
            <a:off x="1887166" y="291830"/>
            <a:ext cx="8137546" cy="295198"/>
          </a:xfrm>
        </p:spPr>
        <p:txBody>
          <a:bodyPr/>
          <a:lstStyle/>
          <a:p>
            <a:r>
              <a:rPr lang="ja-JP" altLang="en-US" dirty="0"/>
              <a:t>スペック詳細</a:t>
            </a:r>
          </a:p>
        </p:txBody>
      </p:sp>
      <p:sp>
        <p:nvSpPr>
          <p:cNvPr id="14" name="テキスト ボックス 13">
            <a:extLst>
              <a:ext uri="{FF2B5EF4-FFF2-40B4-BE49-F238E27FC236}">
                <a16:creationId xmlns:a16="http://schemas.microsoft.com/office/drawing/2014/main" id="{21611F47-10F8-4147-272C-F58A9EC93A8A}"/>
              </a:ext>
            </a:extLst>
          </p:cNvPr>
          <p:cNvSpPr txBox="1"/>
          <p:nvPr/>
        </p:nvSpPr>
        <p:spPr>
          <a:xfrm>
            <a:off x="479425" y="1118783"/>
            <a:ext cx="11334888" cy="369332"/>
          </a:xfrm>
          <a:prstGeom prst="rect">
            <a:avLst/>
          </a:prstGeom>
          <a:noFill/>
        </p:spPr>
        <p:txBody>
          <a:bodyPr wrap="square" rtlCol="0">
            <a:spAutoFit/>
          </a:bodyPr>
          <a:lstStyle/>
          <a:p>
            <a:pPr algn="ctr"/>
            <a:r>
              <a:rPr kumimoji="1" lang="ja-JP" altLang="en-US" dirty="0">
                <a:solidFill>
                  <a:schemeClr val="accent3"/>
                </a:solidFill>
              </a:rPr>
              <a:t>こちらの商品は</a:t>
            </a:r>
            <a:r>
              <a:rPr kumimoji="1" lang="en-US" altLang="ja-JP" dirty="0">
                <a:solidFill>
                  <a:schemeClr val="accent3"/>
                </a:solidFill>
              </a:rPr>
              <a:t>1</a:t>
            </a:r>
            <a:r>
              <a:rPr kumimoji="1" lang="ja-JP" altLang="en-US" dirty="0">
                <a:solidFill>
                  <a:schemeClr val="accent3"/>
                </a:solidFill>
              </a:rPr>
              <a:t>試合あたり</a:t>
            </a:r>
            <a:r>
              <a:rPr kumimoji="1" lang="en-US" altLang="ja-JP" dirty="0">
                <a:solidFill>
                  <a:schemeClr val="accent3"/>
                </a:solidFill>
              </a:rPr>
              <a:t>1</a:t>
            </a:r>
            <a:r>
              <a:rPr kumimoji="1" lang="ja-JP" altLang="en-US" dirty="0">
                <a:solidFill>
                  <a:schemeClr val="accent3"/>
                </a:solidFill>
              </a:rPr>
              <a:t>枠買切りの商品となりますが、</a:t>
            </a:r>
            <a:r>
              <a:rPr kumimoji="1" lang="en-US" altLang="ja-JP" b="1" dirty="0">
                <a:solidFill>
                  <a:srgbClr val="FF0000"/>
                </a:solidFill>
              </a:rPr>
              <a:t>3</a:t>
            </a:r>
            <a:r>
              <a:rPr kumimoji="1" lang="ja-JP" altLang="en-US" b="1" dirty="0">
                <a:solidFill>
                  <a:srgbClr val="FF0000"/>
                </a:solidFill>
              </a:rPr>
              <a:t>連戦単位でのセット購入が必須</a:t>
            </a:r>
            <a:r>
              <a:rPr kumimoji="1" lang="ja-JP" altLang="en-US" dirty="0">
                <a:solidFill>
                  <a:schemeClr val="accent3"/>
                </a:solidFill>
              </a:rPr>
              <a:t>となります。</a:t>
            </a:r>
          </a:p>
        </p:txBody>
      </p:sp>
      <p:graphicFrame>
        <p:nvGraphicFramePr>
          <p:cNvPr id="7" name="表 6">
            <a:extLst>
              <a:ext uri="{FF2B5EF4-FFF2-40B4-BE49-F238E27FC236}">
                <a16:creationId xmlns:a16="http://schemas.microsoft.com/office/drawing/2014/main" id="{251A5D82-6455-CCE5-41EE-86A05FA4EC74}"/>
              </a:ext>
            </a:extLst>
          </p:cNvPr>
          <p:cNvGraphicFramePr>
            <a:graphicFrameLocks noGrp="1"/>
          </p:cNvGraphicFramePr>
          <p:nvPr>
            <p:extLst>
              <p:ext uri="{D42A27DB-BD31-4B8C-83A1-F6EECF244321}">
                <p14:modId xmlns:p14="http://schemas.microsoft.com/office/powerpoint/2010/main" val="3204063565"/>
              </p:ext>
            </p:extLst>
          </p:nvPr>
        </p:nvGraphicFramePr>
        <p:xfrm>
          <a:off x="479425" y="2569512"/>
          <a:ext cx="3667042" cy="3200400"/>
        </p:xfrm>
        <a:graphic>
          <a:graphicData uri="http://schemas.openxmlformats.org/drawingml/2006/table">
            <a:tbl>
              <a:tblPr/>
              <a:tblGrid>
                <a:gridCol w="814898">
                  <a:extLst>
                    <a:ext uri="{9D8B030D-6E8A-4147-A177-3AD203B41FA5}">
                      <a16:colId xmlns:a16="http://schemas.microsoft.com/office/drawing/2014/main" val="671390289"/>
                    </a:ext>
                  </a:extLst>
                </a:gridCol>
                <a:gridCol w="919372">
                  <a:extLst>
                    <a:ext uri="{9D8B030D-6E8A-4147-A177-3AD203B41FA5}">
                      <a16:colId xmlns:a16="http://schemas.microsoft.com/office/drawing/2014/main" val="3680506646"/>
                    </a:ext>
                  </a:extLst>
                </a:gridCol>
                <a:gridCol w="773109">
                  <a:extLst>
                    <a:ext uri="{9D8B030D-6E8A-4147-A177-3AD203B41FA5}">
                      <a16:colId xmlns:a16="http://schemas.microsoft.com/office/drawing/2014/main" val="2082229916"/>
                    </a:ext>
                  </a:extLst>
                </a:gridCol>
                <a:gridCol w="1159663">
                  <a:extLst>
                    <a:ext uri="{9D8B030D-6E8A-4147-A177-3AD203B41FA5}">
                      <a16:colId xmlns:a16="http://schemas.microsoft.com/office/drawing/2014/main" val="1766360748"/>
                    </a:ext>
                  </a:extLst>
                </a:gridCol>
              </a:tblGrid>
              <a:tr h="228600">
                <a:tc>
                  <a:txBody>
                    <a:bodyPr/>
                    <a:lstStyle/>
                    <a:p>
                      <a:pPr algn="ctr" fontAlgn="ctr"/>
                      <a:r>
                        <a:rPr lang="ja-JP" altLang="en-US" sz="1000" b="1" i="0" u="none" strike="noStrike">
                          <a:solidFill>
                            <a:srgbClr val="000000"/>
                          </a:solidFill>
                          <a:effectLst/>
                          <a:latin typeface="游ゴシック" panose="020B0400000000000000" pitchFamily="50" charset="-128"/>
                          <a:ea typeface="游ゴシック" panose="020B0400000000000000" pitchFamily="50" charset="-128"/>
                        </a:rPr>
                        <a:t>日程</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ja-JP" altLang="en-US" sz="1000" b="1" i="0" u="none" strike="noStrike">
                          <a:solidFill>
                            <a:srgbClr val="000000"/>
                          </a:solidFill>
                          <a:effectLst/>
                          <a:latin typeface="游ゴシック" panose="020B0400000000000000" pitchFamily="50" charset="-128"/>
                          <a:ea typeface="游ゴシック" panose="020B0400000000000000" pitchFamily="50" charset="-128"/>
                        </a:rPr>
                        <a:t>チーム名</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ja-JP" altLang="en-US" sz="1000" b="1" i="0" u="none" strike="noStrike">
                          <a:solidFill>
                            <a:srgbClr val="000000"/>
                          </a:solidFill>
                          <a:effectLst/>
                          <a:latin typeface="游ゴシック" panose="020B0400000000000000" pitchFamily="50" charset="-128"/>
                          <a:ea typeface="游ゴシック" panose="020B0400000000000000" pitchFamily="50" charset="-128"/>
                        </a:rPr>
                        <a:t>チーム名</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tc>
                  <a:txBody>
                    <a:bodyPr/>
                    <a:lstStyle/>
                    <a:p>
                      <a:pPr algn="ctr" fontAlgn="ctr"/>
                      <a:r>
                        <a:rPr lang="ja-JP" altLang="en-US" sz="1000" b="1" i="0" u="none" strike="noStrike">
                          <a:solidFill>
                            <a:srgbClr val="000000"/>
                          </a:solidFill>
                          <a:effectLst/>
                          <a:latin typeface="游ゴシック" panose="020B0400000000000000" pitchFamily="50" charset="-128"/>
                          <a:ea typeface="游ゴシック" panose="020B0400000000000000" pitchFamily="50" charset="-128"/>
                        </a:rPr>
                        <a:t>球場</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6DCE4"/>
                    </a:solidFill>
                  </a:tcPr>
                </a:tc>
                <a:extLst>
                  <a:ext uri="{0D108BD9-81ED-4DB2-BD59-A6C34878D82A}">
                    <a16:rowId xmlns:a16="http://schemas.microsoft.com/office/drawing/2014/main" val="1512920845"/>
                  </a:ext>
                </a:extLst>
              </a:tr>
              <a:tr h="228600">
                <a:tc>
                  <a:txBody>
                    <a:bodyPr/>
                    <a:lstStyle/>
                    <a:p>
                      <a:pPr algn="l" fontAlgn="ct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3/30</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（木）</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日本ハム</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楽天</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エスコン</a:t>
                      </a:r>
                      <a:r>
                        <a:rPr lang="en-US" sz="1000" b="0" i="0" u="none" strike="noStrike" dirty="0">
                          <a:solidFill>
                            <a:srgbClr val="000000"/>
                          </a:solidFill>
                          <a:effectLst/>
                          <a:latin typeface="游ゴシック" panose="020B0400000000000000" pitchFamily="50" charset="-128"/>
                          <a:ea typeface="游ゴシック" panose="020B0400000000000000" pitchFamily="50" charset="-128"/>
                        </a:rPr>
                        <a:t>Ｆ</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221506309"/>
                  </a:ext>
                </a:extLst>
              </a:tr>
              <a:tr h="228600">
                <a:tc>
                  <a:txBody>
                    <a:bodyPr/>
                    <a:lstStyle/>
                    <a:p>
                      <a:pPr algn="l" fontAlgn="ct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3/31</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（金）</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巨人</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中日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東京ドーム</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434571519"/>
                  </a:ext>
                </a:extLst>
              </a:tr>
              <a:tr h="228600">
                <a:tc>
                  <a:txBody>
                    <a:bodyPr/>
                    <a:lstStyle/>
                    <a:p>
                      <a:pPr algn="l" fontAlgn="ct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3/31</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（金）</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ヤクルト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広島</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神　宮</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2453851"/>
                  </a:ext>
                </a:extLst>
              </a:tr>
              <a:tr h="228600">
                <a:tc>
                  <a:txBody>
                    <a:bodyPr/>
                    <a:lstStyle/>
                    <a:p>
                      <a:pPr algn="l" fontAlgn="ct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3/31</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（金）</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阪神</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1000" b="0" i="0" u="none" strike="noStrike" dirty="0" err="1">
                          <a:solidFill>
                            <a:srgbClr val="000000"/>
                          </a:solidFill>
                          <a:effectLst/>
                          <a:latin typeface="游ゴシック" panose="020B0400000000000000" pitchFamily="50" charset="-128"/>
                          <a:ea typeface="游ゴシック" panose="020B0400000000000000" pitchFamily="50" charset="-128"/>
                        </a:rPr>
                        <a:t>DeNA</a:t>
                      </a:r>
                      <a:endParaRPr 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京セラ</a:t>
                      </a:r>
                      <a:r>
                        <a:rPr lang="en-US" sz="1000" b="0" i="0" u="none" strike="noStrike" dirty="0">
                          <a:solidFill>
                            <a:srgbClr val="000000"/>
                          </a:solidFill>
                          <a:effectLst/>
                          <a:latin typeface="游ゴシック" panose="020B0400000000000000" pitchFamily="50" charset="-128"/>
                          <a:ea typeface="游ゴシック" panose="020B0400000000000000" pitchFamily="50" charset="-128"/>
                        </a:rPr>
                        <a:t>D</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大阪</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88550734"/>
                  </a:ext>
                </a:extLst>
              </a:tr>
              <a:tr h="228600">
                <a:tc>
                  <a:txBody>
                    <a:bodyPr/>
                    <a:lstStyle/>
                    <a:p>
                      <a:pPr algn="l" fontAlgn="ct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3/31</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（金）</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西武</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オリックス</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ベルーナドーム</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716129336"/>
                  </a:ext>
                </a:extLst>
              </a:tr>
              <a:tr h="228600">
                <a:tc>
                  <a:txBody>
                    <a:bodyPr/>
                    <a:lstStyle/>
                    <a:p>
                      <a:pPr algn="l" fontAlgn="ct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3/31</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（金）</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ソフトバンク</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ロッテ</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1000" b="0" i="0" u="none" strike="noStrike" dirty="0" err="1">
                          <a:solidFill>
                            <a:srgbClr val="000000"/>
                          </a:solidFill>
                          <a:effectLst/>
                          <a:latin typeface="游ゴシック" panose="020B0400000000000000" pitchFamily="50" charset="-128"/>
                          <a:ea typeface="游ゴシック" panose="020B0400000000000000" pitchFamily="50" charset="-128"/>
                        </a:rPr>
                        <a:t>PayPay</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ドーム</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090302108"/>
                  </a:ext>
                </a:extLst>
              </a:tr>
              <a:tr h="228600">
                <a:tc>
                  <a:txBody>
                    <a:bodyPr/>
                    <a:lstStyle/>
                    <a:p>
                      <a:pPr algn="l" fontAlgn="ct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4/1</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（土）</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巨人</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中日</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東京ドーム</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2878671111"/>
                  </a:ext>
                </a:extLst>
              </a:tr>
              <a:tr h="228600">
                <a:tc>
                  <a:txBody>
                    <a:bodyPr/>
                    <a:lstStyle/>
                    <a:p>
                      <a:pPr algn="l" fontAlgn="ctr"/>
                      <a:r>
                        <a:rPr lang="en-US" altLang="ja-JP" sz="1000" b="0" i="0" u="none" strike="noStrike" dirty="0">
                          <a:solidFill>
                            <a:srgbClr val="000000"/>
                          </a:solidFill>
                          <a:effectLst/>
                          <a:latin typeface="游ゴシック" panose="020B0400000000000000" pitchFamily="50" charset="-128"/>
                          <a:ea typeface="游ゴシック" panose="020B0400000000000000" pitchFamily="50" charset="-128"/>
                        </a:rPr>
                        <a:t>4/1</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（土）</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ヤクルト</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広島</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神　宮</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68783786"/>
                  </a:ext>
                </a:extLst>
              </a:tr>
              <a:tr h="228600">
                <a:tc>
                  <a:txBody>
                    <a:bodyPr/>
                    <a:lstStyle/>
                    <a:p>
                      <a:pPr algn="l" fontAlgn="ct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4/1</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（土）</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阪神</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1000" b="0" i="0" u="none" strike="noStrike" dirty="0" err="1">
                          <a:solidFill>
                            <a:srgbClr val="000000"/>
                          </a:solidFill>
                          <a:effectLst/>
                          <a:latin typeface="游ゴシック" panose="020B0400000000000000" pitchFamily="50" charset="-128"/>
                          <a:ea typeface="游ゴシック" panose="020B0400000000000000" pitchFamily="50" charset="-128"/>
                        </a:rPr>
                        <a:t>DeNA</a:t>
                      </a:r>
                      <a:endParaRPr lang="en-US" sz="10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京セラ</a:t>
                      </a:r>
                      <a:r>
                        <a:rPr lang="en-US" sz="1000" b="0" i="0" u="none" strike="noStrike">
                          <a:solidFill>
                            <a:srgbClr val="000000"/>
                          </a:solidFill>
                          <a:effectLst/>
                          <a:latin typeface="游ゴシック" panose="020B0400000000000000" pitchFamily="50" charset="-128"/>
                          <a:ea typeface="游ゴシック" panose="020B0400000000000000" pitchFamily="50" charset="-128"/>
                        </a:rPr>
                        <a:t>D</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大阪</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16779637"/>
                  </a:ext>
                </a:extLst>
              </a:tr>
              <a:tr h="228600">
                <a:tc>
                  <a:txBody>
                    <a:bodyPr/>
                    <a:lstStyle/>
                    <a:p>
                      <a:pPr algn="l" fontAlgn="ct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4/1</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（土）</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日本ハム</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楽天</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エスコン</a:t>
                      </a:r>
                      <a:r>
                        <a:rPr lang="en-US" sz="1000" b="0" i="0" u="none" strike="noStrike" dirty="0">
                          <a:solidFill>
                            <a:srgbClr val="000000"/>
                          </a:solidFill>
                          <a:effectLst/>
                          <a:latin typeface="游ゴシック" panose="020B0400000000000000" pitchFamily="50" charset="-128"/>
                          <a:ea typeface="游ゴシック" panose="020B0400000000000000" pitchFamily="50" charset="-128"/>
                        </a:rPr>
                        <a:t>Ｆ</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661563027"/>
                  </a:ext>
                </a:extLst>
              </a:tr>
              <a:tr h="228600">
                <a:tc>
                  <a:txBody>
                    <a:bodyPr/>
                    <a:lstStyle/>
                    <a:p>
                      <a:pPr algn="l" fontAlgn="ct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4/1</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（土）</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西武</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オリックス</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ベルーナドーム</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680921862"/>
                  </a:ext>
                </a:extLst>
              </a:tr>
              <a:tr h="228600">
                <a:tc>
                  <a:txBody>
                    <a:bodyPr/>
                    <a:lstStyle/>
                    <a:p>
                      <a:pPr algn="l" fontAlgn="ct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4/1</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（土）</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ソフトバンク</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ロッテ</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1000" b="0" i="0" u="none" strike="noStrike" dirty="0" err="1">
                          <a:solidFill>
                            <a:srgbClr val="000000"/>
                          </a:solidFill>
                          <a:effectLst/>
                          <a:latin typeface="游ゴシック" panose="020B0400000000000000" pitchFamily="50" charset="-128"/>
                          <a:ea typeface="游ゴシック" panose="020B0400000000000000" pitchFamily="50" charset="-128"/>
                        </a:rPr>
                        <a:t>PayPay</a:t>
                      </a: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ドーム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83437198"/>
                  </a:ext>
                </a:extLst>
              </a:tr>
              <a:tr h="228600">
                <a:tc>
                  <a:txBody>
                    <a:bodyPr/>
                    <a:lstStyle/>
                    <a:p>
                      <a:pPr algn="l" fontAlgn="ctr"/>
                      <a:r>
                        <a:rPr lang="en-US" altLang="ja-JP" sz="1000" b="0" i="0" u="none" strike="noStrike">
                          <a:solidFill>
                            <a:srgbClr val="000000"/>
                          </a:solidFill>
                          <a:effectLst/>
                          <a:latin typeface="游ゴシック" panose="020B0400000000000000" pitchFamily="50" charset="-128"/>
                          <a:ea typeface="游ゴシック" panose="020B0400000000000000" pitchFamily="50" charset="-128"/>
                        </a:rPr>
                        <a:t>4/2</a:t>
                      </a: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（日）</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巨人</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a:solidFill>
                            <a:srgbClr val="000000"/>
                          </a:solidFill>
                          <a:effectLst/>
                          <a:latin typeface="游ゴシック" panose="020B0400000000000000" pitchFamily="50" charset="-128"/>
                          <a:ea typeface="游ゴシック" panose="020B0400000000000000" pitchFamily="50" charset="-128"/>
                        </a:rPr>
                        <a:t>中日</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l" fontAlgn="ctr"/>
                      <a:r>
                        <a:rPr lang="ja-JP" altLang="en-US" sz="1000" b="0" i="0" u="none" strike="noStrike" dirty="0">
                          <a:solidFill>
                            <a:srgbClr val="000000"/>
                          </a:solidFill>
                          <a:effectLst/>
                          <a:latin typeface="游ゴシック" panose="020B0400000000000000" pitchFamily="50" charset="-128"/>
                          <a:ea typeface="游ゴシック" panose="020B0400000000000000" pitchFamily="50" charset="-128"/>
                        </a:rPr>
                        <a:t>東京ドーム </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903526056"/>
                  </a:ext>
                </a:extLst>
              </a:tr>
            </a:tbl>
          </a:graphicData>
        </a:graphic>
      </p:graphicFrame>
      <p:cxnSp>
        <p:nvCxnSpPr>
          <p:cNvPr id="16" name="直線コネクタ 15">
            <a:extLst>
              <a:ext uri="{FF2B5EF4-FFF2-40B4-BE49-F238E27FC236}">
                <a16:creationId xmlns:a16="http://schemas.microsoft.com/office/drawing/2014/main" id="{7B671A4D-AB1A-0D28-1D48-4239C1B060F9}"/>
              </a:ext>
            </a:extLst>
          </p:cNvPr>
          <p:cNvCxnSpPr>
            <a:cxnSpLocks/>
          </p:cNvCxnSpPr>
          <p:nvPr/>
        </p:nvCxnSpPr>
        <p:spPr>
          <a:xfrm>
            <a:off x="4163438" y="3125627"/>
            <a:ext cx="57896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2B2D4D22-FD77-2695-5FDF-0F3ED5556F8C}"/>
              </a:ext>
            </a:extLst>
          </p:cNvPr>
          <p:cNvCxnSpPr>
            <a:cxnSpLocks/>
          </p:cNvCxnSpPr>
          <p:nvPr/>
        </p:nvCxnSpPr>
        <p:spPr>
          <a:xfrm>
            <a:off x="4163438" y="4257278"/>
            <a:ext cx="87549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175582EA-64AD-C750-1FF5-F8F2085D4776}"/>
              </a:ext>
            </a:extLst>
          </p:cNvPr>
          <p:cNvCxnSpPr>
            <a:cxnSpLocks/>
          </p:cNvCxnSpPr>
          <p:nvPr/>
        </p:nvCxnSpPr>
        <p:spPr>
          <a:xfrm>
            <a:off x="4163438" y="5606180"/>
            <a:ext cx="57896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A13C9E09-BCB3-D358-D1DD-7BE5E97EF891}"/>
              </a:ext>
            </a:extLst>
          </p:cNvPr>
          <p:cNvCxnSpPr>
            <a:cxnSpLocks/>
          </p:cNvCxnSpPr>
          <p:nvPr/>
        </p:nvCxnSpPr>
        <p:spPr>
          <a:xfrm>
            <a:off x="4742403" y="3112657"/>
            <a:ext cx="0" cy="250325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C3320DA1-D5D0-B2A2-F13F-500881841FE8}"/>
              </a:ext>
            </a:extLst>
          </p:cNvPr>
          <p:cNvSpPr txBox="1"/>
          <p:nvPr/>
        </p:nvSpPr>
        <p:spPr>
          <a:xfrm>
            <a:off x="479425" y="1709195"/>
            <a:ext cx="5308059" cy="523220"/>
          </a:xfrm>
          <a:prstGeom prst="rect">
            <a:avLst/>
          </a:prstGeom>
          <a:noFill/>
        </p:spPr>
        <p:txBody>
          <a:bodyPr wrap="square" rtlCol="0">
            <a:spAutoFit/>
          </a:bodyPr>
          <a:lstStyle/>
          <a:p>
            <a:pPr algn="ctr"/>
            <a:r>
              <a:rPr kumimoji="1" lang="ja-JP" altLang="en-US" sz="1400" dirty="0">
                <a:solidFill>
                  <a:schemeClr val="accent3"/>
                </a:solidFill>
              </a:rPr>
              <a:t>枠管理表にて試合日程を確認の上、</a:t>
            </a:r>
            <a:endParaRPr kumimoji="1" lang="en-US" altLang="ja-JP" sz="1400" dirty="0">
              <a:solidFill>
                <a:schemeClr val="accent3"/>
              </a:solidFill>
            </a:endParaRPr>
          </a:p>
          <a:p>
            <a:pPr algn="ctr"/>
            <a:r>
              <a:rPr kumimoji="1" lang="ja-JP" altLang="en-US" sz="1400" b="1" u="sng" dirty="0">
                <a:solidFill>
                  <a:srgbClr val="FF0000"/>
                </a:solidFill>
              </a:rPr>
              <a:t>同じ対戦チームの日程が続く</a:t>
            </a:r>
            <a:r>
              <a:rPr kumimoji="1" lang="en-US" altLang="ja-JP" sz="1400" b="1" u="sng" dirty="0">
                <a:solidFill>
                  <a:srgbClr val="FF0000"/>
                </a:solidFill>
              </a:rPr>
              <a:t>3</a:t>
            </a:r>
            <a:r>
              <a:rPr kumimoji="1" lang="ja-JP" altLang="en-US" sz="1400" b="1" u="sng" dirty="0">
                <a:solidFill>
                  <a:srgbClr val="FF0000"/>
                </a:solidFill>
              </a:rPr>
              <a:t>試合をご購入ください。</a:t>
            </a:r>
            <a:endParaRPr kumimoji="1" lang="en-US" altLang="ja-JP" sz="1400" b="1" u="sng" dirty="0">
              <a:solidFill>
                <a:srgbClr val="FF0000"/>
              </a:solidFill>
            </a:endParaRPr>
          </a:p>
        </p:txBody>
      </p:sp>
      <p:sp>
        <p:nvSpPr>
          <p:cNvPr id="39" name="テキスト ボックス 38">
            <a:extLst>
              <a:ext uri="{FF2B5EF4-FFF2-40B4-BE49-F238E27FC236}">
                <a16:creationId xmlns:a16="http://schemas.microsoft.com/office/drawing/2014/main" id="{B4F864A6-D6FC-834A-DDBF-8D74530E4F45}"/>
              </a:ext>
            </a:extLst>
          </p:cNvPr>
          <p:cNvSpPr txBox="1"/>
          <p:nvPr/>
        </p:nvSpPr>
        <p:spPr>
          <a:xfrm>
            <a:off x="5000016" y="4033542"/>
            <a:ext cx="1400783" cy="461665"/>
          </a:xfrm>
          <a:prstGeom prst="rect">
            <a:avLst/>
          </a:prstGeom>
          <a:noFill/>
        </p:spPr>
        <p:txBody>
          <a:bodyPr wrap="square" rtlCol="0">
            <a:spAutoFit/>
          </a:bodyPr>
          <a:lstStyle/>
          <a:p>
            <a:pPr algn="l"/>
            <a:r>
              <a:rPr kumimoji="1" lang="en-US" altLang="ja-JP" sz="1200" b="1" dirty="0">
                <a:solidFill>
                  <a:srgbClr val="FF0000"/>
                </a:solidFill>
              </a:rPr>
              <a:t>3</a:t>
            </a:r>
            <a:r>
              <a:rPr kumimoji="1" lang="ja-JP" altLang="en-US" sz="1200" b="1" dirty="0">
                <a:solidFill>
                  <a:srgbClr val="FF0000"/>
                </a:solidFill>
              </a:rPr>
              <a:t>試合</a:t>
            </a:r>
            <a:r>
              <a:rPr lang="en-US" altLang="ja-JP" sz="1200" b="1" dirty="0">
                <a:solidFill>
                  <a:srgbClr val="FF0000"/>
                </a:solidFill>
              </a:rPr>
              <a:t>1</a:t>
            </a:r>
            <a:r>
              <a:rPr lang="ja-JP" altLang="en-US" sz="1200" b="1" dirty="0">
                <a:solidFill>
                  <a:srgbClr val="FF0000"/>
                </a:solidFill>
              </a:rPr>
              <a:t>セット</a:t>
            </a:r>
            <a:endParaRPr lang="en-US" altLang="ja-JP" sz="1200" b="1" dirty="0">
              <a:solidFill>
                <a:srgbClr val="FF0000"/>
              </a:solidFill>
            </a:endParaRPr>
          </a:p>
          <a:p>
            <a:r>
              <a:rPr kumimoji="1" lang="en-US" altLang="ja-JP" sz="1200" b="1" dirty="0">
                <a:solidFill>
                  <a:srgbClr val="FF0000"/>
                </a:solidFill>
              </a:rPr>
              <a:t>(3</a:t>
            </a:r>
            <a:r>
              <a:rPr kumimoji="1" lang="ja-JP" altLang="en-US" sz="1200" b="1" dirty="0">
                <a:solidFill>
                  <a:srgbClr val="FF0000"/>
                </a:solidFill>
              </a:rPr>
              <a:t>枠購入</a:t>
            </a:r>
            <a:r>
              <a:rPr kumimoji="1" lang="en-US" altLang="ja-JP" sz="1200" b="1" dirty="0">
                <a:solidFill>
                  <a:srgbClr val="FF0000"/>
                </a:solidFill>
              </a:rPr>
              <a:t>)</a:t>
            </a:r>
          </a:p>
        </p:txBody>
      </p:sp>
      <p:graphicFrame>
        <p:nvGraphicFramePr>
          <p:cNvPr id="41" name="表 13">
            <a:extLst>
              <a:ext uri="{FF2B5EF4-FFF2-40B4-BE49-F238E27FC236}">
                <a16:creationId xmlns:a16="http://schemas.microsoft.com/office/drawing/2014/main" id="{5D64EF78-090B-142E-B0C5-DACB936FD4E8}"/>
              </a:ext>
            </a:extLst>
          </p:cNvPr>
          <p:cNvGraphicFramePr>
            <a:graphicFrameLocks noGrp="1"/>
          </p:cNvGraphicFramePr>
          <p:nvPr>
            <p:extLst>
              <p:ext uri="{D42A27DB-BD31-4B8C-83A1-F6EECF244321}">
                <p14:modId xmlns:p14="http://schemas.microsoft.com/office/powerpoint/2010/main" val="430665865"/>
              </p:ext>
            </p:extLst>
          </p:nvPr>
        </p:nvGraphicFramePr>
        <p:xfrm>
          <a:off x="6698974" y="2559095"/>
          <a:ext cx="4896397" cy="1829200"/>
        </p:xfrm>
        <a:graphic>
          <a:graphicData uri="http://schemas.openxmlformats.org/drawingml/2006/table">
            <a:tbl>
              <a:tblPr firstRow="1" bandRow="1">
                <a:tableStyleId>{F5AB1C69-6EDB-4FF4-983F-18BD219EF322}</a:tableStyleId>
              </a:tblPr>
              <a:tblGrid>
                <a:gridCol w="1839597">
                  <a:extLst>
                    <a:ext uri="{9D8B030D-6E8A-4147-A177-3AD203B41FA5}">
                      <a16:colId xmlns:a16="http://schemas.microsoft.com/office/drawing/2014/main" val="1644779315"/>
                    </a:ext>
                  </a:extLst>
                </a:gridCol>
                <a:gridCol w="943359">
                  <a:extLst>
                    <a:ext uri="{9D8B030D-6E8A-4147-A177-3AD203B41FA5}">
                      <a16:colId xmlns:a16="http://schemas.microsoft.com/office/drawing/2014/main" val="1494667167"/>
                    </a:ext>
                  </a:extLst>
                </a:gridCol>
                <a:gridCol w="1027243">
                  <a:extLst>
                    <a:ext uri="{9D8B030D-6E8A-4147-A177-3AD203B41FA5}">
                      <a16:colId xmlns:a16="http://schemas.microsoft.com/office/drawing/2014/main" val="1239596668"/>
                    </a:ext>
                  </a:extLst>
                </a:gridCol>
                <a:gridCol w="1086198">
                  <a:extLst>
                    <a:ext uri="{9D8B030D-6E8A-4147-A177-3AD203B41FA5}">
                      <a16:colId xmlns:a16="http://schemas.microsoft.com/office/drawing/2014/main" val="2008446570"/>
                    </a:ext>
                  </a:extLst>
                </a:gridCol>
              </a:tblGrid>
              <a:tr h="457300">
                <a:tc>
                  <a:txBody>
                    <a:bodyPr/>
                    <a:lstStyle/>
                    <a:p>
                      <a:endParaRPr kumimoji="1" lang="ja-JP" altLang="en-US" sz="1050"/>
                    </a:p>
                  </a:txBody>
                  <a:tcPr/>
                </a:tc>
                <a:tc>
                  <a:txBody>
                    <a:bodyPr/>
                    <a:lstStyle/>
                    <a:p>
                      <a:pPr algn="ctr"/>
                      <a:r>
                        <a:rPr kumimoji="1" lang="ja-JP" altLang="en-US" sz="1050" dirty="0"/>
                        <a:t>最低</a:t>
                      </a:r>
                      <a:endParaRPr kumimoji="1" lang="en-US" altLang="ja-JP" sz="1050" dirty="0"/>
                    </a:p>
                    <a:p>
                      <a:pPr algn="ctr"/>
                      <a:r>
                        <a:rPr kumimoji="1" lang="ja-JP" altLang="en-US" sz="1050" dirty="0"/>
                        <a:t>購入枠数</a:t>
                      </a:r>
                    </a:p>
                  </a:txBody>
                  <a:tcPr/>
                </a:tc>
                <a:tc>
                  <a:txBody>
                    <a:bodyPr/>
                    <a:lstStyle/>
                    <a:p>
                      <a:pPr algn="ctr"/>
                      <a:r>
                        <a:rPr kumimoji="1" lang="ja-JP" altLang="en-US" sz="1050" dirty="0"/>
                        <a:t>最低</a:t>
                      </a:r>
                      <a:endParaRPr kumimoji="1" lang="en-US" altLang="ja-JP" sz="1050" dirty="0"/>
                    </a:p>
                    <a:p>
                      <a:pPr algn="ctr"/>
                      <a:r>
                        <a:rPr kumimoji="1" lang="ja-JP" altLang="en-US" sz="1050" dirty="0"/>
                        <a:t>購入金額</a:t>
                      </a:r>
                    </a:p>
                  </a:txBody>
                  <a:tcPr/>
                </a:tc>
                <a:tc>
                  <a:txBody>
                    <a:bodyPr/>
                    <a:lstStyle/>
                    <a:p>
                      <a:pPr algn="ctr"/>
                      <a:r>
                        <a:rPr kumimoji="1" lang="en-US" altLang="ja-JP" sz="1050" dirty="0"/>
                        <a:t>1</a:t>
                      </a:r>
                      <a:r>
                        <a:rPr kumimoji="1" lang="ja-JP" altLang="en-US" sz="1050" dirty="0"/>
                        <a:t>枠あたりの</a:t>
                      </a:r>
                      <a:endParaRPr kumimoji="1" lang="en-US" altLang="ja-JP" sz="1050" dirty="0"/>
                    </a:p>
                    <a:p>
                      <a:pPr algn="ctr"/>
                      <a:r>
                        <a:rPr kumimoji="1" lang="ja-JP" altLang="en-US" sz="1050" dirty="0"/>
                        <a:t>金額</a:t>
                      </a:r>
                    </a:p>
                  </a:txBody>
                  <a:tcPr/>
                </a:tc>
                <a:extLst>
                  <a:ext uri="{0D108BD9-81ED-4DB2-BD59-A6C34878D82A}">
                    <a16:rowId xmlns:a16="http://schemas.microsoft.com/office/drawing/2014/main" val="1141765893"/>
                  </a:ext>
                </a:extLst>
              </a:tr>
              <a:tr h="457300">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en-US" altLang="ja-JP" sz="1050" dirty="0">
                          <a:effectLst/>
                          <a:latin typeface="+mn-ea"/>
                          <a:ea typeface="+mn-ea"/>
                        </a:rPr>
                        <a:t>【1】</a:t>
                      </a:r>
                      <a:r>
                        <a:rPr lang="ja-JP" altLang="en-US" sz="1050" dirty="0">
                          <a:effectLst/>
                          <a:latin typeface="+mn-ea"/>
                          <a:ea typeface="+mn-ea"/>
                        </a:rPr>
                        <a:t>３連戦</a:t>
                      </a:r>
                    </a:p>
                  </a:txBody>
                  <a:tcPr/>
                </a:tc>
                <a:tc>
                  <a:txBody>
                    <a:bodyPr/>
                    <a:lstStyle/>
                    <a:p>
                      <a:pPr algn="ctr" fontAlgn="t"/>
                      <a:r>
                        <a:rPr lang="en-US" altLang="ja-JP" sz="1050" dirty="0">
                          <a:effectLst/>
                          <a:latin typeface="+mn-ea"/>
                          <a:ea typeface="+mn-ea"/>
                        </a:rPr>
                        <a:t>3</a:t>
                      </a:r>
                      <a:r>
                        <a:rPr lang="ja-JP" altLang="en-US" sz="1050" dirty="0">
                          <a:effectLst/>
                          <a:latin typeface="+mn-ea"/>
                          <a:ea typeface="+mn-ea"/>
                        </a:rPr>
                        <a:t>枠</a:t>
                      </a:r>
                    </a:p>
                  </a:txBody>
                  <a:tcPr marL="63500" marR="63500" marT="44450" marB="44450"/>
                </a:tc>
                <a:tc>
                  <a:txBody>
                    <a:bodyPr/>
                    <a:lstStyle/>
                    <a:p>
                      <a:pPr algn="ctr" fontAlgn="t"/>
                      <a:r>
                        <a:rPr lang="en-US" altLang="ja-JP" sz="1050">
                          <a:effectLst/>
                          <a:latin typeface="+mn-ea"/>
                          <a:ea typeface="+mn-ea"/>
                        </a:rPr>
                        <a:t>210</a:t>
                      </a:r>
                      <a:r>
                        <a:rPr lang="ja-JP" altLang="en-US" sz="1050">
                          <a:effectLst/>
                          <a:latin typeface="+mn-ea"/>
                          <a:ea typeface="+mn-ea"/>
                        </a:rPr>
                        <a:t>万円</a:t>
                      </a:r>
                    </a:p>
                  </a:txBody>
                  <a:tcPr marL="63500" marR="63500" marT="44450" marB="44450"/>
                </a:tc>
                <a:tc>
                  <a:txBody>
                    <a:bodyPr/>
                    <a:lstStyle/>
                    <a:p>
                      <a:pPr algn="ctr" fontAlgn="t"/>
                      <a:r>
                        <a:rPr lang="en-US" altLang="ja-JP" sz="1050" dirty="0">
                          <a:effectLst/>
                          <a:latin typeface="+mn-ea"/>
                          <a:ea typeface="+mn-ea"/>
                        </a:rPr>
                        <a:t>70</a:t>
                      </a:r>
                      <a:r>
                        <a:rPr lang="ja-JP" altLang="en-US" sz="1050" dirty="0">
                          <a:effectLst/>
                          <a:latin typeface="+mn-ea"/>
                          <a:ea typeface="+mn-ea"/>
                        </a:rPr>
                        <a:t>万円</a:t>
                      </a:r>
                    </a:p>
                  </a:txBody>
                  <a:tcPr marL="63500" marR="63500" marT="44450" marB="44450"/>
                </a:tc>
                <a:extLst>
                  <a:ext uri="{0D108BD9-81ED-4DB2-BD59-A6C34878D82A}">
                    <a16:rowId xmlns:a16="http://schemas.microsoft.com/office/drawing/2014/main" val="903797980"/>
                  </a:ext>
                </a:extLst>
              </a:tr>
              <a:tr h="457300">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en-US" altLang="ja-JP" sz="1050" dirty="0">
                          <a:effectLst/>
                          <a:latin typeface="+mn-ea"/>
                          <a:ea typeface="+mn-ea"/>
                        </a:rPr>
                        <a:t>【2】</a:t>
                      </a:r>
                      <a:r>
                        <a:rPr lang="ja-JP" altLang="en-US" sz="1050" dirty="0">
                          <a:effectLst/>
                          <a:latin typeface="+mn-ea"/>
                          <a:ea typeface="+mn-ea"/>
                        </a:rPr>
                        <a:t>３連戦</a:t>
                      </a:r>
                      <a:r>
                        <a:rPr lang="en-US" altLang="ja-JP" sz="1050" dirty="0">
                          <a:effectLst/>
                          <a:latin typeface="+mn-ea"/>
                          <a:ea typeface="+mn-ea"/>
                        </a:rPr>
                        <a:t>×3</a:t>
                      </a:r>
                      <a:r>
                        <a:rPr lang="ja-JP" altLang="en-US" sz="1050" dirty="0">
                          <a:effectLst/>
                          <a:latin typeface="+mn-ea"/>
                          <a:ea typeface="+mn-ea"/>
                        </a:rPr>
                        <a:t>セット以上</a:t>
                      </a:r>
                    </a:p>
                  </a:txBody>
                  <a:tcPr/>
                </a:tc>
                <a:tc>
                  <a:txBody>
                    <a:bodyPr/>
                    <a:lstStyle/>
                    <a:p>
                      <a:pPr algn="ctr" fontAlgn="t"/>
                      <a:r>
                        <a:rPr lang="en-US" altLang="ja-JP" sz="1050" dirty="0">
                          <a:effectLst/>
                          <a:latin typeface="+mn-ea"/>
                          <a:ea typeface="+mn-ea"/>
                        </a:rPr>
                        <a:t>9</a:t>
                      </a:r>
                      <a:r>
                        <a:rPr lang="ja-JP" altLang="en-US" sz="1050" dirty="0">
                          <a:effectLst/>
                          <a:latin typeface="+mn-ea"/>
                          <a:ea typeface="+mn-ea"/>
                        </a:rPr>
                        <a:t>枠</a:t>
                      </a:r>
                    </a:p>
                  </a:txBody>
                  <a:tcPr marL="63500" marR="63500" marT="44450" marB="44450"/>
                </a:tc>
                <a:tc>
                  <a:txBody>
                    <a:bodyPr/>
                    <a:lstStyle/>
                    <a:p>
                      <a:pPr algn="ctr" fontAlgn="t"/>
                      <a:r>
                        <a:rPr lang="en-US" altLang="ja-JP" sz="1050" dirty="0">
                          <a:effectLst/>
                          <a:latin typeface="+mn-ea"/>
                          <a:ea typeface="+mn-ea"/>
                        </a:rPr>
                        <a:t>540</a:t>
                      </a:r>
                      <a:r>
                        <a:rPr lang="ja-JP" altLang="en-US" sz="1050" dirty="0">
                          <a:effectLst/>
                          <a:latin typeface="+mn-ea"/>
                          <a:ea typeface="+mn-ea"/>
                        </a:rPr>
                        <a:t>万円</a:t>
                      </a:r>
                    </a:p>
                  </a:txBody>
                  <a:tcPr marL="63500" marR="63500" marT="44450" marB="44450"/>
                </a:tc>
                <a:tc>
                  <a:txBody>
                    <a:bodyPr/>
                    <a:lstStyle/>
                    <a:p>
                      <a:pPr algn="ctr" fontAlgn="t"/>
                      <a:r>
                        <a:rPr lang="en-US" altLang="ja-JP" sz="1050" dirty="0">
                          <a:effectLst/>
                          <a:latin typeface="+mn-ea"/>
                          <a:ea typeface="+mn-ea"/>
                        </a:rPr>
                        <a:t>60</a:t>
                      </a:r>
                      <a:r>
                        <a:rPr lang="ja-JP" altLang="en-US" sz="1050" dirty="0">
                          <a:effectLst/>
                          <a:latin typeface="+mn-ea"/>
                          <a:ea typeface="+mn-ea"/>
                        </a:rPr>
                        <a:t>万円</a:t>
                      </a:r>
                    </a:p>
                  </a:txBody>
                  <a:tcPr marL="63500" marR="63500" marT="44450" marB="44450"/>
                </a:tc>
                <a:extLst>
                  <a:ext uri="{0D108BD9-81ED-4DB2-BD59-A6C34878D82A}">
                    <a16:rowId xmlns:a16="http://schemas.microsoft.com/office/drawing/2014/main" val="1223361099"/>
                  </a:ext>
                </a:extLst>
              </a:tr>
              <a:tr h="457300">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lang="en-US" altLang="ja-JP" sz="1050" dirty="0">
                          <a:effectLst/>
                          <a:latin typeface="+mn-ea"/>
                          <a:ea typeface="+mn-ea"/>
                        </a:rPr>
                        <a:t>【3】</a:t>
                      </a:r>
                      <a:r>
                        <a:rPr lang="ja-JP" altLang="en-US" sz="1050" dirty="0">
                          <a:effectLst/>
                          <a:latin typeface="+mn-ea"/>
                          <a:ea typeface="+mn-ea"/>
                        </a:rPr>
                        <a:t>３連戦</a:t>
                      </a:r>
                      <a:r>
                        <a:rPr lang="en-US" altLang="ja-JP" sz="1050" dirty="0">
                          <a:effectLst/>
                          <a:latin typeface="+mn-ea"/>
                          <a:ea typeface="+mn-ea"/>
                        </a:rPr>
                        <a:t>×5</a:t>
                      </a:r>
                      <a:r>
                        <a:rPr lang="ja-JP" altLang="en-US" sz="1050" dirty="0">
                          <a:effectLst/>
                          <a:latin typeface="+mn-ea"/>
                          <a:ea typeface="+mn-ea"/>
                        </a:rPr>
                        <a:t>セット以上</a:t>
                      </a:r>
                    </a:p>
                  </a:txBody>
                  <a:tcPr/>
                </a:tc>
                <a:tc>
                  <a:txBody>
                    <a:bodyPr/>
                    <a:lstStyle/>
                    <a:p>
                      <a:pPr algn="ctr" fontAlgn="t"/>
                      <a:r>
                        <a:rPr lang="en-US" altLang="ja-JP" sz="1050">
                          <a:effectLst/>
                          <a:latin typeface="+mn-ea"/>
                          <a:ea typeface="+mn-ea"/>
                        </a:rPr>
                        <a:t>15</a:t>
                      </a:r>
                      <a:r>
                        <a:rPr lang="ja-JP" altLang="en-US" sz="1050">
                          <a:effectLst/>
                          <a:latin typeface="+mn-ea"/>
                          <a:ea typeface="+mn-ea"/>
                        </a:rPr>
                        <a:t>枠</a:t>
                      </a:r>
                    </a:p>
                  </a:txBody>
                  <a:tcPr marL="63500" marR="63500" marT="44450" marB="44450"/>
                </a:tc>
                <a:tc>
                  <a:txBody>
                    <a:bodyPr/>
                    <a:lstStyle/>
                    <a:p>
                      <a:pPr algn="ctr" fontAlgn="t"/>
                      <a:r>
                        <a:rPr lang="en-US" altLang="ja-JP" sz="1050">
                          <a:effectLst/>
                          <a:latin typeface="+mn-ea"/>
                          <a:ea typeface="+mn-ea"/>
                        </a:rPr>
                        <a:t>750</a:t>
                      </a:r>
                      <a:r>
                        <a:rPr lang="ja-JP" altLang="en-US" sz="1050">
                          <a:effectLst/>
                          <a:latin typeface="+mn-ea"/>
                          <a:ea typeface="+mn-ea"/>
                        </a:rPr>
                        <a:t>万円</a:t>
                      </a:r>
                    </a:p>
                  </a:txBody>
                  <a:tcPr marL="63500" marR="63500" marT="44450" marB="44450"/>
                </a:tc>
                <a:tc>
                  <a:txBody>
                    <a:bodyPr/>
                    <a:lstStyle/>
                    <a:p>
                      <a:pPr algn="ctr" fontAlgn="t"/>
                      <a:r>
                        <a:rPr lang="en-US" altLang="ja-JP" sz="1050" dirty="0">
                          <a:effectLst/>
                          <a:latin typeface="+mn-ea"/>
                          <a:ea typeface="+mn-ea"/>
                        </a:rPr>
                        <a:t>50</a:t>
                      </a:r>
                      <a:r>
                        <a:rPr lang="ja-JP" altLang="en-US" sz="1050" dirty="0">
                          <a:effectLst/>
                          <a:latin typeface="+mn-ea"/>
                          <a:ea typeface="+mn-ea"/>
                        </a:rPr>
                        <a:t>万円</a:t>
                      </a:r>
                    </a:p>
                  </a:txBody>
                  <a:tcPr marL="63500" marR="63500" marT="44450" marB="44450"/>
                </a:tc>
                <a:extLst>
                  <a:ext uri="{0D108BD9-81ED-4DB2-BD59-A6C34878D82A}">
                    <a16:rowId xmlns:a16="http://schemas.microsoft.com/office/drawing/2014/main" val="1169530680"/>
                  </a:ext>
                </a:extLst>
              </a:tr>
            </a:tbl>
          </a:graphicData>
        </a:graphic>
      </p:graphicFrame>
      <p:sp>
        <p:nvSpPr>
          <p:cNvPr id="42" name="テキスト ボックス 41">
            <a:extLst>
              <a:ext uri="{FF2B5EF4-FFF2-40B4-BE49-F238E27FC236}">
                <a16:creationId xmlns:a16="http://schemas.microsoft.com/office/drawing/2014/main" id="{40C22215-6A3F-1690-E085-05BE90F044C1}"/>
              </a:ext>
            </a:extLst>
          </p:cNvPr>
          <p:cNvSpPr txBox="1"/>
          <p:nvPr/>
        </p:nvSpPr>
        <p:spPr>
          <a:xfrm>
            <a:off x="6560672" y="1739929"/>
            <a:ext cx="5308059" cy="738664"/>
          </a:xfrm>
          <a:prstGeom prst="rect">
            <a:avLst/>
          </a:prstGeom>
          <a:noFill/>
        </p:spPr>
        <p:txBody>
          <a:bodyPr wrap="square" rtlCol="0">
            <a:spAutoFit/>
          </a:bodyPr>
          <a:lstStyle/>
          <a:p>
            <a:pPr algn="ctr"/>
            <a:r>
              <a:rPr lang="ja-JP" altLang="en-US" sz="1400" b="1" i="0" u="sng" dirty="0">
                <a:solidFill>
                  <a:srgbClr val="FF0000"/>
                </a:solidFill>
                <a:effectLst/>
                <a:latin typeface="Hiragino Kaku Gothic Pro"/>
              </a:rPr>
              <a:t>購入枠数によって、バルク割引が適用となります。</a:t>
            </a:r>
            <a:endParaRPr lang="en-US" altLang="ja-JP" sz="1400" b="1" i="0" u="sng" dirty="0">
              <a:solidFill>
                <a:srgbClr val="FF0000"/>
              </a:solidFill>
              <a:effectLst/>
              <a:latin typeface="Hiragino Kaku Gothic Pro"/>
            </a:endParaRPr>
          </a:p>
          <a:p>
            <a:pPr algn="ctr"/>
            <a:r>
              <a:rPr lang="ja-JP" altLang="en-US" sz="1400" dirty="0">
                <a:solidFill>
                  <a:schemeClr val="accent3"/>
                </a:solidFill>
              </a:rPr>
              <a:t>購入試合数に応じた金額でお申込みください。</a:t>
            </a:r>
          </a:p>
          <a:p>
            <a:pPr algn="ctr"/>
            <a:endParaRPr kumimoji="1" lang="ja-JP" altLang="en-US" sz="1400" dirty="0">
              <a:solidFill>
                <a:srgbClr val="FF0000"/>
              </a:solidFill>
            </a:endParaRPr>
          </a:p>
        </p:txBody>
      </p:sp>
      <p:sp>
        <p:nvSpPr>
          <p:cNvPr id="43" name="テキスト ボックス 42">
            <a:extLst>
              <a:ext uri="{FF2B5EF4-FFF2-40B4-BE49-F238E27FC236}">
                <a16:creationId xmlns:a16="http://schemas.microsoft.com/office/drawing/2014/main" id="{8093D5F6-DB9C-4CBD-FF2B-DCD434F80826}"/>
              </a:ext>
            </a:extLst>
          </p:cNvPr>
          <p:cNvSpPr txBox="1"/>
          <p:nvPr/>
        </p:nvSpPr>
        <p:spPr>
          <a:xfrm>
            <a:off x="6634122" y="4610857"/>
            <a:ext cx="5186444" cy="1754326"/>
          </a:xfrm>
          <a:prstGeom prst="rect">
            <a:avLst/>
          </a:prstGeom>
          <a:noFill/>
        </p:spPr>
        <p:txBody>
          <a:bodyPr wrap="square">
            <a:spAutoFit/>
          </a:bodyPr>
          <a:lstStyle/>
          <a:p>
            <a:r>
              <a:rPr lang="en-US" altLang="ja-JP" sz="1200" b="1" dirty="0">
                <a:solidFill>
                  <a:schemeClr val="accent3"/>
                </a:solidFill>
              </a:rPr>
              <a:t>【</a:t>
            </a:r>
            <a:r>
              <a:rPr lang="ja-JP" altLang="en-US" sz="1200" b="1" dirty="0">
                <a:solidFill>
                  <a:schemeClr val="accent3"/>
                </a:solidFill>
              </a:rPr>
              <a:t>注意事項</a:t>
            </a:r>
            <a:r>
              <a:rPr lang="en-US" altLang="ja-JP" sz="1200" b="1" dirty="0">
                <a:solidFill>
                  <a:schemeClr val="accent3"/>
                </a:solidFill>
              </a:rPr>
              <a:t>】</a:t>
            </a:r>
          </a:p>
          <a:p>
            <a:r>
              <a:rPr lang="ja-JP" altLang="en-US" sz="1200" dirty="0">
                <a:solidFill>
                  <a:schemeClr val="accent3"/>
                </a:solidFill>
              </a:rPr>
              <a:t>・</a:t>
            </a:r>
            <a:r>
              <a:rPr lang="en-US" altLang="ja-JP" sz="1200" dirty="0">
                <a:solidFill>
                  <a:schemeClr val="accent3"/>
                </a:solidFill>
              </a:rPr>
              <a:t>3</a:t>
            </a:r>
            <a:r>
              <a:rPr lang="ja-JP" altLang="en-US" sz="1200" dirty="0">
                <a:solidFill>
                  <a:schemeClr val="accent3"/>
                </a:solidFill>
              </a:rPr>
              <a:t>連戦単位の購入ですが、お申込み自体は</a:t>
            </a:r>
            <a:r>
              <a:rPr lang="en-US" altLang="ja-JP" sz="1200" dirty="0">
                <a:solidFill>
                  <a:schemeClr val="accent3"/>
                </a:solidFill>
              </a:rPr>
              <a:t>1</a:t>
            </a:r>
            <a:r>
              <a:rPr lang="ja-JP" altLang="en-US" sz="1200" dirty="0">
                <a:solidFill>
                  <a:schemeClr val="accent3"/>
                </a:solidFill>
              </a:rPr>
              <a:t>枠づつとなります。</a:t>
            </a:r>
            <a:endParaRPr lang="en-US" altLang="ja-JP" sz="1200" dirty="0">
              <a:solidFill>
                <a:schemeClr val="accent3"/>
              </a:solidFill>
            </a:endParaRPr>
          </a:p>
          <a:p>
            <a:r>
              <a:rPr lang="ja-JP" altLang="en-US" sz="1200" dirty="0">
                <a:solidFill>
                  <a:schemeClr val="accent3"/>
                </a:solidFill>
              </a:rPr>
              <a:t>　</a:t>
            </a:r>
            <a:r>
              <a:rPr lang="en-US" altLang="ja-JP" sz="1200" dirty="0">
                <a:solidFill>
                  <a:schemeClr val="accent3"/>
                </a:solidFill>
              </a:rPr>
              <a:t>(3</a:t>
            </a:r>
            <a:r>
              <a:rPr lang="ja-JP" altLang="en-US" sz="1200" dirty="0">
                <a:solidFill>
                  <a:schemeClr val="accent3"/>
                </a:solidFill>
              </a:rPr>
              <a:t>連戦だと</a:t>
            </a:r>
            <a:r>
              <a:rPr lang="en-US" altLang="ja-JP" sz="1200" dirty="0">
                <a:solidFill>
                  <a:schemeClr val="accent3"/>
                </a:solidFill>
              </a:rPr>
              <a:t>3</a:t>
            </a:r>
            <a:r>
              <a:rPr lang="ja-JP" altLang="en-US" sz="1200" dirty="0">
                <a:solidFill>
                  <a:schemeClr val="accent3"/>
                </a:solidFill>
              </a:rPr>
              <a:t>回申込が必要です</a:t>
            </a:r>
            <a:r>
              <a:rPr lang="en-US" altLang="ja-JP" sz="1200" dirty="0">
                <a:solidFill>
                  <a:schemeClr val="accent3"/>
                </a:solidFill>
              </a:rPr>
              <a:t>)</a:t>
            </a:r>
          </a:p>
          <a:p>
            <a:r>
              <a:rPr lang="ja-JP" altLang="en-US" sz="1200" dirty="0">
                <a:solidFill>
                  <a:schemeClr val="accent3"/>
                </a:solidFill>
              </a:rPr>
              <a:t>・</a:t>
            </a:r>
            <a:r>
              <a:rPr lang="en-US" altLang="ja-JP" sz="1200" dirty="0">
                <a:solidFill>
                  <a:schemeClr val="accent3"/>
                </a:solidFill>
              </a:rPr>
              <a:t>【1】【2】【3】</a:t>
            </a:r>
            <a:r>
              <a:rPr lang="ja-JP" altLang="en-US" sz="1200" dirty="0">
                <a:solidFill>
                  <a:schemeClr val="accent3"/>
                </a:solidFill>
              </a:rPr>
              <a:t>共通の商品となります。</a:t>
            </a:r>
            <a:endParaRPr lang="en-US" altLang="ja-JP" sz="1200" dirty="0">
              <a:solidFill>
                <a:schemeClr val="accent3"/>
              </a:solidFill>
            </a:endParaRPr>
          </a:p>
          <a:p>
            <a:endParaRPr lang="en-US" altLang="ja-JP" sz="1200" dirty="0">
              <a:solidFill>
                <a:schemeClr val="accent3"/>
              </a:solidFill>
            </a:endParaRPr>
          </a:p>
          <a:p>
            <a:r>
              <a:rPr lang="ja-JP" altLang="en-US" sz="1200" dirty="0">
                <a:solidFill>
                  <a:schemeClr val="accent3"/>
                </a:solidFill>
              </a:rPr>
              <a:t>・</a:t>
            </a:r>
            <a:r>
              <a:rPr lang="ja-JP" altLang="en-US" sz="1200" b="1" dirty="0">
                <a:solidFill>
                  <a:schemeClr val="accent3"/>
                </a:solidFill>
              </a:rPr>
              <a:t>購入枠数分、同日中にお申し込みください。</a:t>
            </a:r>
            <a:endParaRPr lang="en-US" altLang="ja-JP" sz="1200" b="1" dirty="0">
              <a:solidFill>
                <a:schemeClr val="accent3"/>
              </a:solidFill>
            </a:endParaRPr>
          </a:p>
          <a:p>
            <a:r>
              <a:rPr lang="ja-JP" altLang="en-US" sz="1200" dirty="0">
                <a:solidFill>
                  <a:schemeClr val="accent3"/>
                </a:solidFill>
              </a:rPr>
              <a:t>　必要枠数の申込が確認できない場合、差戻となる場合があります。</a:t>
            </a:r>
          </a:p>
          <a:p>
            <a:r>
              <a:rPr lang="ja-JP" altLang="en-US" sz="1200" dirty="0">
                <a:solidFill>
                  <a:schemeClr val="accent3"/>
                </a:solidFill>
              </a:rPr>
              <a:t>　</a:t>
            </a:r>
            <a:r>
              <a:rPr lang="en-US" altLang="ja-JP" sz="1200" dirty="0">
                <a:solidFill>
                  <a:schemeClr val="accent3"/>
                </a:solidFill>
              </a:rPr>
              <a:t>※</a:t>
            </a:r>
            <a:r>
              <a:rPr lang="ja-JP" altLang="en-US" sz="1200" dirty="0">
                <a:solidFill>
                  <a:schemeClr val="accent3"/>
                </a:solidFill>
              </a:rPr>
              <a:t>バルク割引は同日に予約していただいた際に適用となります。</a:t>
            </a:r>
            <a:endParaRPr lang="en-US" altLang="ja-JP" sz="1200" dirty="0">
              <a:solidFill>
                <a:schemeClr val="accent3"/>
              </a:solidFill>
            </a:endParaRPr>
          </a:p>
          <a:p>
            <a:r>
              <a:rPr lang="ja-JP" altLang="en-US" sz="1200" dirty="0">
                <a:solidFill>
                  <a:schemeClr val="accent3"/>
                </a:solidFill>
              </a:rPr>
              <a:t>　　後からの金額適用はできかねますので、ご注意ください。</a:t>
            </a:r>
            <a:endParaRPr lang="en-US" altLang="ja-JP" sz="1200" dirty="0">
              <a:solidFill>
                <a:schemeClr val="accent3"/>
              </a:solidFill>
            </a:endParaRPr>
          </a:p>
        </p:txBody>
      </p:sp>
      <p:sp>
        <p:nvSpPr>
          <p:cNvPr id="45" name="テキスト ボックス 44">
            <a:extLst>
              <a:ext uri="{FF2B5EF4-FFF2-40B4-BE49-F238E27FC236}">
                <a16:creationId xmlns:a16="http://schemas.microsoft.com/office/drawing/2014/main" id="{11F7E121-52BF-586F-9735-AD0056780FDC}"/>
              </a:ext>
            </a:extLst>
          </p:cNvPr>
          <p:cNvSpPr txBox="1"/>
          <p:nvPr/>
        </p:nvSpPr>
        <p:spPr>
          <a:xfrm>
            <a:off x="421060" y="5822474"/>
            <a:ext cx="7529680" cy="1061829"/>
          </a:xfrm>
          <a:prstGeom prst="rect">
            <a:avLst/>
          </a:prstGeom>
          <a:noFill/>
        </p:spPr>
        <p:txBody>
          <a:bodyPr wrap="square">
            <a:spAutoFit/>
          </a:bodyPr>
          <a:lstStyle/>
          <a:p>
            <a:r>
              <a:rPr lang="en-US" altLang="ja-JP" sz="1050" dirty="0">
                <a:solidFill>
                  <a:schemeClr val="accent3"/>
                </a:solidFill>
              </a:rPr>
              <a:t>※1</a:t>
            </a:r>
            <a:r>
              <a:rPr lang="ja-JP" altLang="en-US" sz="1050" dirty="0">
                <a:solidFill>
                  <a:schemeClr val="accent3"/>
                </a:solidFill>
              </a:rPr>
              <a:t>セット内で異なる対戦チームの購入はできません。</a:t>
            </a:r>
            <a:endParaRPr lang="en-US" altLang="ja-JP" sz="1050" dirty="0">
              <a:solidFill>
                <a:schemeClr val="accent3"/>
              </a:solidFill>
            </a:endParaRPr>
          </a:p>
          <a:p>
            <a:r>
              <a:rPr lang="en-US" altLang="ja-JP" sz="1050" dirty="0">
                <a:solidFill>
                  <a:schemeClr val="accent3"/>
                </a:solidFill>
              </a:rPr>
              <a:t>※3</a:t>
            </a:r>
            <a:r>
              <a:rPr lang="ja-JP" altLang="en-US" sz="1050" dirty="0">
                <a:solidFill>
                  <a:schemeClr val="accent3"/>
                </a:solidFill>
              </a:rPr>
              <a:t>連戦単位で同じ対戦チームの必要がありますが、</a:t>
            </a:r>
            <a:r>
              <a:rPr lang="en-US" altLang="ja-JP" sz="1050" dirty="0">
                <a:solidFill>
                  <a:schemeClr val="accent3"/>
                </a:solidFill>
              </a:rPr>
              <a:t>3</a:t>
            </a:r>
            <a:r>
              <a:rPr lang="ja-JP" altLang="en-US" sz="1050" dirty="0">
                <a:solidFill>
                  <a:schemeClr val="accent3"/>
                </a:solidFill>
              </a:rPr>
              <a:t>連戦</a:t>
            </a:r>
            <a:r>
              <a:rPr lang="en-US" altLang="ja-JP" sz="1050" dirty="0">
                <a:solidFill>
                  <a:schemeClr val="accent3"/>
                </a:solidFill>
              </a:rPr>
              <a:t>×</a:t>
            </a:r>
            <a:r>
              <a:rPr lang="ja-JP" altLang="en-US" sz="1050" dirty="0">
                <a:solidFill>
                  <a:schemeClr val="accent3"/>
                </a:solidFill>
              </a:rPr>
              <a:t>複数セット購入の場合、</a:t>
            </a:r>
            <a:endParaRPr lang="en-US" altLang="ja-JP" sz="1050" dirty="0">
              <a:solidFill>
                <a:schemeClr val="accent3"/>
              </a:solidFill>
            </a:endParaRPr>
          </a:p>
          <a:p>
            <a:r>
              <a:rPr lang="ja-JP" altLang="en-US" sz="1050" dirty="0">
                <a:solidFill>
                  <a:schemeClr val="accent3"/>
                </a:solidFill>
              </a:rPr>
              <a:t>　各お申込セットごとに対戦チームは異なっても可となります。</a:t>
            </a:r>
            <a:endParaRPr lang="en-US" altLang="ja-JP" sz="1050" dirty="0">
              <a:solidFill>
                <a:schemeClr val="accent3"/>
              </a:solidFill>
            </a:endParaRPr>
          </a:p>
          <a:p>
            <a:endParaRPr lang="en-US" altLang="ja-JP" sz="1050" dirty="0">
              <a:solidFill>
                <a:schemeClr val="accent3"/>
              </a:solidFill>
            </a:endParaRPr>
          </a:p>
          <a:p>
            <a:r>
              <a:rPr lang="ja-JP" altLang="en-US" sz="1050" b="1" dirty="0">
                <a:solidFill>
                  <a:schemeClr val="accent3"/>
                </a:solidFill>
              </a:rPr>
              <a:t>枠管理表：</a:t>
            </a:r>
            <a:r>
              <a:rPr lang="en-US" altLang="ja-JP" sz="1050" b="1" dirty="0">
                <a:solidFill>
                  <a:schemeClr val="accent3"/>
                </a:solidFill>
                <a:hlinkClick r:id="rId4"/>
              </a:rPr>
              <a:t>https://s.yimg.jp/dl/displayads-guarantee/01/displayads-guarantee_salessheet_sportsnavi_kanbanbanner.zip</a:t>
            </a:r>
            <a:endParaRPr lang="en-US" altLang="ja-JP" sz="1050" b="1" dirty="0">
              <a:solidFill>
                <a:schemeClr val="accent3"/>
              </a:solidFill>
            </a:endParaRPr>
          </a:p>
          <a:p>
            <a:endParaRPr lang="en-US" altLang="ja-JP" sz="1050" b="1" dirty="0">
              <a:solidFill>
                <a:schemeClr val="accent3"/>
              </a:solidFill>
            </a:endParaRPr>
          </a:p>
        </p:txBody>
      </p:sp>
      <p:sp>
        <p:nvSpPr>
          <p:cNvPr id="46" name="テキスト ボックス 45">
            <a:extLst>
              <a:ext uri="{FF2B5EF4-FFF2-40B4-BE49-F238E27FC236}">
                <a16:creationId xmlns:a16="http://schemas.microsoft.com/office/drawing/2014/main" id="{FA5BC6F5-789D-78EE-7E89-5993F9E81A7F}"/>
              </a:ext>
            </a:extLst>
          </p:cNvPr>
          <p:cNvSpPr txBox="1"/>
          <p:nvPr/>
        </p:nvSpPr>
        <p:spPr>
          <a:xfrm>
            <a:off x="393286" y="2336699"/>
            <a:ext cx="1528279" cy="276999"/>
          </a:xfrm>
          <a:prstGeom prst="rect">
            <a:avLst/>
          </a:prstGeom>
          <a:noFill/>
        </p:spPr>
        <p:txBody>
          <a:bodyPr wrap="square" rtlCol="0">
            <a:spAutoFit/>
          </a:bodyPr>
          <a:lstStyle/>
          <a:p>
            <a:pPr algn="l"/>
            <a:r>
              <a:rPr kumimoji="1" lang="ja-JP" altLang="en-US" sz="1200" b="1" dirty="0"/>
              <a:t>▼購入例</a:t>
            </a:r>
          </a:p>
        </p:txBody>
      </p:sp>
    </p:spTree>
    <p:extLst>
      <p:ext uri="{BB962C8B-B14F-4D97-AF65-F5344CB8AC3E}">
        <p14:creationId xmlns:p14="http://schemas.microsoft.com/office/powerpoint/2010/main" val="2908043270"/>
      </p:ext>
    </p:extLst>
  </p:cSld>
  <p:clrMapOvr>
    <a:masterClrMapping/>
  </p:clrMapOvr>
</p:sld>
</file>

<file path=ppt/theme/theme1.xml><?xml version="1.0" encoding="utf-8"?>
<a:theme xmlns:a="http://schemas.openxmlformats.org/drawingml/2006/main" name="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28048</TotalTime>
  <Words>4206</Words>
  <Application>Microsoft Office PowerPoint</Application>
  <PresentationFormat>ワイド画面</PresentationFormat>
  <Paragraphs>465</Paragraphs>
  <Slides>23</Slides>
  <Notes>4</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23</vt:i4>
      </vt:variant>
    </vt:vector>
  </HeadingPairs>
  <TitlesOfParts>
    <vt:vector size="36" baseType="lpstr">
      <vt:lpstr>Hiragino Kaku Gothic Pro</vt:lpstr>
      <vt:lpstr>ヒラギノ角ゴ ProN W3</vt:lpstr>
      <vt:lpstr>Meiryo</vt:lpstr>
      <vt:lpstr>Meiryo</vt:lpstr>
      <vt:lpstr>游ゴシック</vt:lpstr>
      <vt:lpstr>游ゴシック</vt:lpstr>
      <vt:lpstr>Yu Gothic Medium</vt:lpstr>
      <vt:lpstr>Arial</vt:lpstr>
      <vt:lpstr>Calibri</vt:lpstr>
      <vt:lpstr>Courier New</vt:lpstr>
      <vt:lpstr>Segoe UI</vt:lpstr>
      <vt:lpstr>Wingdings</vt:lpstr>
      <vt:lpstr>表紙</vt:lpstr>
      <vt:lpstr>ディスプレイ広告（予約型） 商品資料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岡村 那智</cp:lastModifiedBy>
  <cp:revision>553</cp:revision>
  <dcterms:created xsi:type="dcterms:W3CDTF">2020-02-26T07:28:11Z</dcterms:created>
  <dcterms:modified xsi:type="dcterms:W3CDTF">2023-03-13T08:35:14Z</dcterms:modified>
  <cp:category/>
</cp:coreProperties>
</file>