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31"/>
  </p:notesMasterIdLst>
  <p:sldIdLst>
    <p:sldId id="469" r:id="rId2"/>
    <p:sldId id="572" r:id="rId3"/>
    <p:sldId id="544" r:id="rId4"/>
    <p:sldId id="714" r:id="rId5"/>
    <p:sldId id="695" r:id="rId6"/>
    <p:sldId id="559" r:id="rId7"/>
    <p:sldId id="701" r:id="rId8"/>
    <p:sldId id="696" r:id="rId9"/>
    <p:sldId id="615" r:id="rId10"/>
    <p:sldId id="699" r:id="rId11"/>
    <p:sldId id="702" r:id="rId12"/>
    <p:sldId id="577" r:id="rId13"/>
    <p:sldId id="703" r:id="rId14"/>
    <p:sldId id="705" r:id="rId15"/>
    <p:sldId id="706" r:id="rId16"/>
    <p:sldId id="707" r:id="rId17"/>
    <p:sldId id="708" r:id="rId18"/>
    <p:sldId id="569" r:id="rId19"/>
    <p:sldId id="570" r:id="rId20"/>
    <p:sldId id="632" r:id="rId21"/>
    <p:sldId id="633" r:id="rId22"/>
    <p:sldId id="634" r:id="rId23"/>
    <p:sldId id="713" r:id="rId24"/>
    <p:sldId id="636" r:id="rId25"/>
    <p:sldId id="709" r:id="rId26"/>
    <p:sldId id="717" r:id="rId27"/>
    <p:sldId id="711" r:id="rId28"/>
    <p:sldId id="712" r:id="rId29"/>
    <p:sldId id="512" r:id="rId3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CEDED"/>
    <a:srgbClr val="FFFFFF"/>
    <a:srgbClr val="FF0033"/>
    <a:srgbClr val="E5E5EB"/>
    <a:srgbClr val="0D0C0D"/>
    <a:srgbClr val="00003E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92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2025/7/25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666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5481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434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4262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4974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9635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28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sp>
        <p:nvSpPr>
          <p:cNvPr id="6" name="円/楕円 50">
            <a:extLst>
              <a:ext uri="{FF2B5EF4-FFF2-40B4-BE49-F238E27FC236}">
                <a16:creationId xmlns:a16="http://schemas.microsoft.com/office/drawing/2014/main" id="{701EC097-3463-9514-E8E6-838838200AC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4723498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04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FC2B146-364D-4DCD-BBFB-484528CBDB8A}"/>
              </a:ext>
            </a:extLst>
          </p:cNvPr>
          <p:cNvCxnSpPr>
            <a:endCxn id="6" idx="0"/>
          </p:cNvCxnSpPr>
          <p:nvPr userDrawn="1"/>
        </p:nvCxnSpPr>
        <p:spPr>
          <a:xfrm>
            <a:off x="1232348" y="4345396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4">
            <a:extLst>
              <a:ext uri="{FF2B5EF4-FFF2-40B4-BE49-F238E27FC236}">
                <a16:creationId xmlns:a16="http://schemas.microsoft.com/office/drawing/2014/main" id="{EF62BFE6-2F8D-B880-B54C-CFCD8DA456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88" y="4813478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hyperlink" Target="https://ads-help.yahoo-net.jp/s/article/H000044930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8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スポーツナビ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2026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2025/7/30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トップパネル　スマートフォン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36877"/>
              </p:ext>
            </p:extLst>
          </p:nvPr>
        </p:nvGraphicFramePr>
        <p:xfrm>
          <a:off x="479426" y="919895"/>
          <a:ext cx="11233151" cy="506058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05117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5006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カテゴリートップ指定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1000001602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1000011144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65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15695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134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10560"/>
                  </a:ext>
                </a:extLst>
              </a:tr>
              <a:tr h="421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ランディングページを表示する（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click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439170"/>
                  </a:ext>
                </a:extLst>
              </a:tr>
              <a:tr h="2261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アプリ）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　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5033"/>
                  </a:ext>
                </a:extLst>
              </a:tr>
              <a:tr h="8589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1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09358"/>
                  </a:ext>
                </a:extLst>
              </a:tr>
              <a:tr h="3180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スポーツナビの各種目のトップページ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144998"/>
                  </a:ext>
                </a:extLst>
              </a:tr>
              <a:tr h="25841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2026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25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8239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3039"/>
                  </a:ext>
                </a:extLst>
              </a:tr>
              <a:tr h="23381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1,285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1,310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8249291" y="2301577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604212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C9C37E4-715B-D494-DB02-932E307B13BA}"/>
              </a:ext>
            </a:extLst>
          </p:cNvPr>
          <p:cNvSpPr txBox="1"/>
          <p:nvPr/>
        </p:nvSpPr>
        <p:spPr>
          <a:xfrm>
            <a:off x="5146009" y="6007094"/>
            <a:ext cx="6566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配信先：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ウェブ、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アプリ。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配信先：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ウェブ。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57600" y="252000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トップパネル　スマートフォン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564037"/>
              </p:ext>
            </p:extLst>
          </p:nvPr>
        </p:nvGraphicFramePr>
        <p:xfrm>
          <a:off x="479425" y="939600"/>
          <a:ext cx="11233148" cy="3833619"/>
        </p:xfrm>
        <a:graphic>
          <a:graphicData uri="http://schemas.openxmlformats.org/drawingml/2006/table">
            <a:tbl>
              <a:tblPr firstCol="1" bandRow="1"/>
              <a:tblGrid>
                <a:gridCol w="218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115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3" y="4852719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70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プライムディスプレイ  </a:t>
            </a: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661BD54-E28B-B403-C823-8F57D9FA6A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3" y="2223736"/>
            <a:ext cx="3622662" cy="299119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E97E35C-DCAE-07C2-C568-2A831465D8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19" y="2294700"/>
            <a:ext cx="3467732" cy="297461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AA6A035-0AB4-77F9-0AA9-609C470196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295" y="2243114"/>
            <a:ext cx="3533858" cy="303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プライムディスプレイ  </a:t>
            </a:r>
            <a:r>
              <a:rPr lang="en-US" altLang="ja-JP" dirty="0"/>
              <a:t>PC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46430"/>
              </p:ext>
            </p:extLst>
          </p:nvPr>
        </p:nvGraphicFramePr>
        <p:xfrm>
          <a:off x="479426" y="881270"/>
          <a:ext cx="11233151" cy="5093009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809175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2242002">
                  <a:extLst>
                    <a:ext uri="{9D8B030D-6E8A-4147-A177-3AD203B41FA5}">
                      <a16:colId xmlns:a16="http://schemas.microsoft.com/office/drawing/2014/main" val="1014411560"/>
                    </a:ext>
                  </a:extLst>
                </a:gridCol>
              </a:tblGrid>
              <a:tr h="501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トップ　プライムディスプレイ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カテゴリー指定　プライムディスプレイ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55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1000000816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1000009521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05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10560"/>
                  </a:ext>
                </a:extLst>
              </a:tr>
              <a:tr h="1927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439170"/>
                  </a:ext>
                </a:extLst>
              </a:tr>
              <a:tr h="189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5033"/>
                  </a:ext>
                </a:extLst>
              </a:tr>
              <a:tr h="12613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競馬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ゴルフ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フィギュア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F1</a:t>
                      </a:r>
                      <a:b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バレー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テニス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格闘技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大相撲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ラグビー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陸上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ボートレース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809358"/>
                  </a:ext>
                </a:extLst>
              </a:tr>
              <a:tr h="2300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スポーツナビ各種目の配下ページ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144998"/>
                  </a:ext>
                </a:extLst>
              </a:tr>
              <a:tr h="23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日（月）～　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010610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8745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3039"/>
                  </a:ext>
                </a:extLst>
              </a:tr>
              <a:tr h="41180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/6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	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</a:t>
                      </a:r>
                      <a:r>
                        <a:rPr kumimoji="1" lang="en-US" altLang="ja-JP" sz="800" kern="1200" dirty="0">
                          <a:solidFill>
                            <a:srgbClr val="FF0033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5456258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6105272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スマートフォン、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+mn-lt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+mn-lt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はマルチデバイスの略称です。　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回あたりにかかる見込み広告費用です。 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はビューアブルインプレッションの略称です。</a:t>
            </a:r>
            <a:br>
              <a:rPr kumimoji="1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</p:txBody>
      </p:sp>
      <p:sp>
        <p:nvSpPr>
          <p:cNvPr id="9" name="円/楕円 23">
            <a:extLst>
              <a:ext uri="{FF2B5EF4-FFF2-40B4-BE49-F238E27FC236}">
                <a16:creationId xmlns:a16="http://schemas.microsoft.com/office/drawing/2014/main" id="{F8C741B3-514B-841A-EE7F-D50EAFF88360}"/>
              </a:ext>
            </a:extLst>
          </p:cNvPr>
          <p:cNvSpPr>
            <a:spLocks noChangeAspect="1"/>
          </p:cNvSpPr>
          <p:nvPr/>
        </p:nvSpPr>
        <p:spPr>
          <a:xfrm>
            <a:off x="8174337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23">
            <a:extLst>
              <a:ext uri="{FF2B5EF4-FFF2-40B4-BE49-F238E27FC236}">
                <a16:creationId xmlns:a16="http://schemas.microsoft.com/office/drawing/2014/main" id="{0DA082A1-F8BA-E442-FBA5-AC522444603C}"/>
              </a:ext>
            </a:extLst>
          </p:cNvPr>
          <p:cNvSpPr>
            <a:spLocks noChangeAspect="1"/>
          </p:cNvSpPr>
          <p:nvPr/>
        </p:nvSpPr>
        <p:spPr>
          <a:xfrm>
            <a:off x="10892416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FD7BB4C-7348-A57A-B24B-DE553B0C0D44}"/>
              </a:ext>
            </a:extLst>
          </p:cNvPr>
          <p:cNvSpPr/>
          <p:nvPr/>
        </p:nvSpPr>
        <p:spPr>
          <a:xfrm>
            <a:off x="5210794" y="6090398"/>
            <a:ext cx="650178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いずれかのカテゴリーひとつを選択してください。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※2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日間～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日間での掲載も可能ですが、予約時のシミュレーション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を下回る場合がありますので、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日間以上の掲載を推奨します。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※3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キャンペーン予約時に複数のアスペクト比を選択した場合は、金額の高い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を適用します。</a:t>
            </a:r>
          </a:p>
        </p:txBody>
      </p:sp>
      <p:sp>
        <p:nvSpPr>
          <p:cNvPr id="5" name="角丸四角形 3">
            <a:extLst>
              <a:ext uri="{FF2B5EF4-FFF2-40B4-BE49-F238E27FC236}">
                <a16:creationId xmlns:a16="http://schemas.microsoft.com/office/drawing/2014/main" id="{517BA7F0-B555-8F9C-1F33-31048A7CBB2E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1255414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トップインパクト　プライムディスプレイ　ダブルサイズ　</a:t>
            </a:r>
            <a:r>
              <a:rPr lang="en-US" altLang="ja-JP" sz="16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06326F5A-FF1A-AE13-60E7-2DFD3A083B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10" y="1977408"/>
            <a:ext cx="4475166" cy="362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2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　プライムディスプレイ　ダブルサイズ　</a:t>
            </a:r>
            <a:r>
              <a:rPr lang="en-US" altLang="ja-JP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678138"/>
              </p:ext>
            </p:extLst>
          </p:nvPr>
        </p:nvGraphicFramePr>
        <p:xfrm>
          <a:off x="479425" y="996716"/>
          <a:ext cx="11233149" cy="5017858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トップ　トップインパクト　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1000003518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920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日（月）～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1,644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9587105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85C8182-4305-4F34-D9EA-AA2DCFAEB34D}"/>
              </a:ext>
            </a:extLst>
          </p:cNvPr>
          <p:cNvSpPr/>
          <p:nvPr/>
        </p:nvSpPr>
        <p:spPr>
          <a:xfrm>
            <a:off x="5242854" y="6144289"/>
            <a:ext cx="646972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E54C460-46D3-1EBC-19E6-A0C762E9A62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3691345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　プライムディスプレイ　ダブルサイズ　</a:t>
            </a:r>
            <a:r>
              <a:rPr lang="en-US" altLang="ja-JP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915122"/>
              </p:ext>
            </p:extLst>
          </p:nvPr>
        </p:nvGraphicFramePr>
        <p:xfrm>
          <a:off x="479425" y="996716"/>
          <a:ext cx="11233149" cy="5046072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カテゴリートップ指定　トップインパクト　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1000009502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6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2700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24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MLB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リーグ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スポーツナビ各種目のトップページ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日（月）～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55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106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95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2,009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9587105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FFD989-CC5A-F23E-A303-6F683EDF8BAA}"/>
              </a:ext>
            </a:extLst>
          </p:cNvPr>
          <p:cNvSpPr/>
          <p:nvPr/>
        </p:nvSpPr>
        <p:spPr>
          <a:xfrm>
            <a:off x="5134829" y="6095870"/>
            <a:ext cx="6501780" cy="24622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1E7338-1395-DBDD-B1FD-6BA7A874C160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317685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57600" y="252000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982652"/>
              </p:ext>
            </p:extLst>
          </p:nvPr>
        </p:nvGraphicFramePr>
        <p:xfrm>
          <a:off x="479425" y="871777"/>
          <a:ext cx="9994071" cy="3856191"/>
        </p:xfrm>
        <a:graphic>
          <a:graphicData uri="http://schemas.openxmlformats.org/drawingml/2006/table">
            <a:tbl>
              <a:tblPr firstCol="1" bandRow="1"/>
              <a:tblGrid>
                <a:gridCol w="174694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067339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517374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1417983">
                  <a:extLst>
                    <a:ext uri="{9D8B030D-6E8A-4147-A177-3AD203B41FA5}">
                      <a16:colId xmlns:a16="http://schemas.microsoft.com/office/drawing/2014/main" val="265582683"/>
                    </a:ext>
                  </a:extLst>
                </a:gridCol>
                <a:gridCol w="1550504">
                  <a:extLst>
                    <a:ext uri="{9D8B030D-6E8A-4147-A177-3AD203B41FA5}">
                      <a16:colId xmlns:a16="http://schemas.microsoft.com/office/drawing/2014/main" val="3361102281"/>
                    </a:ext>
                  </a:extLst>
                </a:gridCol>
                <a:gridCol w="169393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55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015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2933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48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570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5" y="4852719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34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332706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313505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34858"/>
              </p:ext>
            </p:extLst>
          </p:nvPr>
        </p:nvGraphicFramePr>
        <p:xfrm>
          <a:off x="478800" y="835200"/>
          <a:ext cx="11532115" cy="5461872"/>
        </p:xfrm>
        <a:graphic>
          <a:graphicData uri="http://schemas.openxmlformats.org/drawingml/2006/table">
            <a:tbl>
              <a:tblPr firstCol="1" bandRow="1"/>
              <a:tblGrid>
                <a:gridCol w="395342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881270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91531038"/>
                    </a:ext>
                  </a:extLst>
                </a:gridCol>
                <a:gridCol w="1131922">
                  <a:extLst>
                    <a:ext uri="{9D8B030D-6E8A-4147-A177-3AD203B41FA5}">
                      <a16:colId xmlns:a16="http://schemas.microsoft.com/office/drawing/2014/main" val="3752430901"/>
                    </a:ext>
                  </a:extLst>
                </a:gridCol>
                <a:gridCol w="1092994">
                  <a:extLst>
                    <a:ext uri="{9D8B030D-6E8A-4147-A177-3AD203B41FA5}">
                      <a16:colId xmlns:a16="http://schemas.microsoft.com/office/drawing/2014/main" val="3737579196"/>
                    </a:ext>
                  </a:extLst>
                </a:gridCol>
                <a:gridCol w="1121568">
                  <a:extLst>
                    <a:ext uri="{9D8B030D-6E8A-4147-A177-3AD203B41FA5}">
                      <a16:colId xmlns:a16="http://schemas.microsoft.com/office/drawing/2014/main" val="3799044260"/>
                    </a:ext>
                  </a:extLst>
                </a:gridCol>
                <a:gridCol w="213173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スポーツナビ　トップ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トップ指定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695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その他・注意事項</a:t>
            </a:r>
          </a:p>
        </p:txBody>
      </p:sp>
      <p:sp>
        <p:nvSpPr>
          <p:cNvPr id="5" name="テキスト プレースホルダー 3">
            <a:extLst>
              <a:ext uri="{FF2B5EF4-FFF2-40B4-BE49-F238E27FC236}">
                <a16:creationId xmlns:a16="http://schemas.microsoft.com/office/drawing/2014/main" id="{1EAF4A79-B7FB-6D8F-5204-ED873C37C248}"/>
              </a:ext>
            </a:extLst>
          </p:cNvPr>
          <p:cNvSpPr txBox="1">
            <a:spLocks/>
          </p:cNvSpPr>
          <p:nvPr/>
        </p:nvSpPr>
        <p:spPr>
          <a:xfrm>
            <a:off x="1848388" y="4865424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800" b="1" kern="1200">
                <a:solidFill>
                  <a:srgbClr val="0000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/>
              <a:t>スポーツイベント情報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294165"/>
              </p:ext>
            </p:extLst>
          </p:nvPr>
        </p:nvGraphicFramePr>
        <p:xfrm>
          <a:off x="479425" y="1800164"/>
          <a:ext cx="11248747" cy="447808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※※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ブランドパネル　トップインパクト、パノラマ、トピックス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などの予約型専用広告が対象です。予約型専用広告の詳細は入稿規定をご確認ください。</a:t>
                      </a: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は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営業日前まで）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スポーツイベント情報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6C755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115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スポーツイベントカレンダー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～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202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5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年10月～20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26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>
              <a:latin typeface="Meiryo"/>
              <a:ea typeface="Meiryo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95D6996-2221-83F5-B5F6-1C2AA0EB9026}"/>
              </a:ext>
            </a:extLst>
          </p:cNvPr>
          <p:cNvGraphicFramePr>
            <a:graphicFrameLocks noGrp="1"/>
          </p:cNvGraphicFramePr>
          <p:nvPr/>
        </p:nvGraphicFramePr>
        <p:xfrm>
          <a:off x="476250" y="2000250"/>
          <a:ext cx="11106427" cy="437999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</a:t>
                      </a: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２02</a:t>
                      </a: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10月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3月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バスケ</a:t>
                      </a:r>
                      <a:r>
                        <a:rPr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 </a:t>
                      </a: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Bリーグ開幕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MLBポストシーズン</a:t>
                      </a:r>
                      <a:endParaRPr kumimoji="1" lang="en-US" altLang="ja-JP" sz="1000" b="0" i="0" u="none" strike="noStrike" kern="1200" baseline="0" noProof="0" dirty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ja-JP" alt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高校野球秋季大会</a:t>
                      </a:r>
                      <a:endParaRPr kumimoji="1" lang="en-US" altLang="ja-JP" sz="1000" b="0" i="0" u="none" strike="noStrike" kern="1200" baseline="0" noProof="0" dirty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バレーSVリーグ開幕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プロ野球クライマックスシリーズ</a:t>
                      </a:r>
                      <a:endParaRPr kumimoji="1" lang="ja-JP" altLang="en-US" sz="1000" b="0" i="0" u="none" strike="noStrike" kern="1200" baseline="0" noProof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プロ野球日本シリーズ</a:t>
                      </a:r>
                      <a:endParaRPr kumimoji="1" lang="ja-JP" altLang="ja-JP" sz="1000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275840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</a:rPr>
                        <a:t>ラグビー大学選手権</a:t>
                      </a:r>
                      <a:endParaRPr kumimoji="1" lang="ja-JP" altLang="ja-JP" sz="1000" b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侍ジャパンシリーズ</a:t>
                      </a:r>
                      <a:endParaRPr kumimoji="1" lang="ja-JP" altLang="ja-JP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サッカー</a:t>
                      </a:r>
                      <a:r>
                        <a:rPr kumimoji="1" lang="en" altLang="ja-JP" sz="1000" b="0" i="0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U-17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男子</a:t>
                      </a:r>
                      <a:r>
                        <a:rPr kumimoji="1" lang="en" altLang="ja-JP" sz="1000" b="0" i="0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W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杯</a:t>
                      </a:r>
                      <a:endParaRPr kumimoji="1" lang="ja-JP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サッカーU-17女子W杯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13223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E2F9F2-6450-ABF4-19ED-7FACBFE4CB22}"/>
              </a:ext>
            </a:extLst>
          </p:cNvPr>
          <p:cNvSpPr txBox="1"/>
          <p:nvPr/>
        </p:nvSpPr>
        <p:spPr>
          <a:xfrm>
            <a:off x="5087725" y="3385419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10月～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77918C8-EACE-D84D-6F37-5A7BCC1209D2}"/>
              </a:ext>
            </a:extLst>
          </p:cNvPr>
          <p:cNvSpPr txBox="1"/>
          <p:nvPr/>
        </p:nvSpPr>
        <p:spPr>
          <a:xfrm>
            <a:off x="5087725" y="299427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〜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6887379-797F-AA66-A49F-F379917850AE}"/>
              </a:ext>
            </a:extLst>
          </p:cNvPr>
          <p:cNvSpPr txBox="1"/>
          <p:nvPr/>
        </p:nvSpPr>
        <p:spPr>
          <a:xfrm>
            <a:off x="4925324" y="2625667"/>
            <a:ext cx="1033290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9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月下旬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〜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38ECFF8-7BBF-4732-1F41-3538AD0DA72C}"/>
              </a:ext>
            </a:extLst>
          </p:cNvPr>
          <p:cNvSpPr txBox="1"/>
          <p:nvPr/>
        </p:nvSpPr>
        <p:spPr>
          <a:xfrm>
            <a:off x="5087725" y="378484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〜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7E4A457-5CEE-5574-9852-015175D84559}"/>
              </a:ext>
            </a:extLst>
          </p:cNvPr>
          <p:cNvSpPr txBox="1"/>
          <p:nvPr/>
        </p:nvSpPr>
        <p:spPr>
          <a:xfrm>
            <a:off x="5385423" y="412535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/11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11833A7-AE77-B32C-BE96-EFB06EB8EB21}"/>
              </a:ext>
            </a:extLst>
          </p:cNvPr>
          <p:cNvSpPr txBox="1"/>
          <p:nvPr/>
        </p:nvSpPr>
        <p:spPr>
          <a:xfrm>
            <a:off x="5954915" y="4524350"/>
            <a:ext cx="783112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/25〜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95298A4-CB0E-9B52-EBD2-10528FBC1D0B}"/>
              </a:ext>
            </a:extLst>
          </p:cNvPr>
          <p:cNvSpPr txBox="1"/>
          <p:nvPr/>
        </p:nvSpPr>
        <p:spPr>
          <a:xfrm>
            <a:off x="6463380" y="5295750"/>
            <a:ext cx="936128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11/15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、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16</a:t>
            </a:r>
            <a:endParaRPr lang="ja-JP">
              <a:solidFill>
                <a:schemeClr val="bg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DB2B3E-A8CF-4C61-D81F-18B0682044A7}"/>
              </a:ext>
            </a:extLst>
          </p:cNvPr>
          <p:cNvSpPr txBox="1"/>
          <p:nvPr/>
        </p:nvSpPr>
        <p:spPr>
          <a:xfrm>
            <a:off x="6252612" y="4910050"/>
            <a:ext cx="295623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月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〜</a:t>
            </a:r>
            <a:endParaRPr lang="ja-JP"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24AB28-6B1B-E05E-9301-EC49FC992D1D}"/>
              </a:ext>
            </a:extLst>
          </p:cNvPr>
          <p:cNvSpPr txBox="1"/>
          <p:nvPr/>
        </p:nvSpPr>
        <p:spPr>
          <a:xfrm>
            <a:off x="6284669" y="5666282"/>
            <a:ext cx="111483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11/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3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～11/2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</a:t>
            </a:r>
            <a:endParaRPr lang="ja-JP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2476AF-1E6D-CC60-928C-1AC5123D6A54}"/>
              </a:ext>
            </a:extLst>
          </p:cNvPr>
          <p:cNvSpPr txBox="1"/>
          <p:nvPr/>
        </p:nvSpPr>
        <p:spPr>
          <a:xfrm>
            <a:off x="5695192" y="6036814"/>
            <a:ext cx="111483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0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/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17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～11/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8</a:t>
            </a:r>
            <a:endParaRPr lang="ja-JP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75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スポーツイベントカレンダー（</a:t>
            </a:r>
            <a:r>
              <a:rPr lang="en-US" altLang="ja-JP" dirty="0"/>
              <a:t>2025</a:t>
            </a:r>
            <a:r>
              <a:rPr lang="ja-JP" altLang="en-US"/>
              <a:t>年</a:t>
            </a:r>
            <a:r>
              <a:rPr lang="en-US" altLang="ja-JP" dirty="0"/>
              <a:t>10</a:t>
            </a:r>
            <a:r>
              <a:rPr lang="ja-JP" altLang="en-US"/>
              <a:t>月～</a:t>
            </a:r>
            <a:r>
              <a:rPr lang="en-US" altLang="ja-JP" dirty="0"/>
              <a:t>2026</a:t>
            </a:r>
            <a:r>
              <a:rPr lang="ja-JP" altLang="en-US"/>
              <a:t>年</a:t>
            </a:r>
            <a:r>
              <a:rPr lang="en-US" altLang="ja-JP" dirty="0"/>
              <a:t>3</a:t>
            </a:r>
            <a:r>
              <a:rPr lang="ja-JP" altLang="en-US"/>
              <a:t>月）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・202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5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年10月～20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26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>
              <a:latin typeface="Meiryo"/>
              <a:ea typeface="Meiryo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95D6996-2221-83F5-B5F6-1C2AA0EB9026}"/>
              </a:ext>
            </a:extLst>
          </p:cNvPr>
          <p:cNvGraphicFramePr>
            <a:graphicFrameLocks noGrp="1"/>
          </p:cNvGraphicFramePr>
          <p:nvPr/>
        </p:nvGraphicFramePr>
        <p:xfrm>
          <a:off x="476250" y="2000250"/>
          <a:ext cx="11106427" cy="4384381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</a:t>
                      </a: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２02</a:t>
                      </a: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10月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3月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1000" b="0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ラグビー</a:t>
                      </a:r>
                      <a:r>
                        <a:rPr kumimoji="1" lang="en-US" altLang="ja-JP" sz="1000" b="0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ja-JP" altLang="en-US" sz="1000" b="0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リーグワン開幕</a:t>
                      </a:r>
                      <a:endParaRPr kumimoji="1" lang="ja-JP" sz="1000" b="0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有馬記念</a:t>
                      </a:r>
                      <a:endParaRPr kumimoji="1" lang="ja-JP" altLang="ja-JP" sz="1000" b="0" i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高校バスケ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23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23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井上尚弥戦</a:t>
                      </a:r>
                      <a:endParaRPr kumimoji="1" lang="ja-JP" sz="50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高校ラグビー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noProof="0">
                          <a:solidFill>
                            <a:schemeClr val="bg1"/>
                          </a:solidFill>
                        </a:rPr>
                        <a:t>箱根駅伝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春高バレー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全豪テニス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卓球日本選手権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13223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B</a:t>
                      </a: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リーグオールスター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52220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E2F9F2-6450-ABF4-19ED-7FACBFE4CB22}"/>
              </a:ext>
            </a:extLst>
          </p:cNvPr>
          <p:cNvSpPr txBox="1"/>
          <p:nvPr/>
        </p:nvSpPr>
        <p:spPr>
          <a:xfrm>
            <a:off x="7525711" y="2595886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12/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16〜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77918C8-EACE-D84D-6F37-5A7BCC1209D2}"/>
              </a:ext>
            </a:extLst>
          </p:cNvPr>
          <p:cNvSpPr txBox="1"/>
          <p:nvPr/>
        </p:nvSpPr>
        <p:spPr>
          <a:xfrm>
            <a:off x="7842071" y="300379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12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/28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6887379-797F-AA66-A49F-F379917850AE}"/>
              </a:ext>
            </a:extLst>
          </p:cNvPr>
          <p:cNvSpPr txBox="1"/>
          <p:nvPr/>
        </p:nvSpPr>
        <p:spPr>
          <a:xfrm>
            <a:off x="7525711" y="3376188"/>
            <a:ext cx="867189" cy="261610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sz="1100">
                <a:solidFill>
                  <a:schemeClr val="bg1"/>
                </a:solidFill>
                <a:ea typeface="メイリオ"/>
                <a:cs typeface="Calibri" panose="020F0502020204030204"/>
              </a:rPr>
              <a:t>12月下旬</a:t>
            </a:r>
            <a:endParaRPr lang="ja-JP" sz="1100">
              <a:solidFill>
                <a:schemeClr val="bg1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D9333E4-7A21-CBAB-A7E5-05481941A59D}"/>
              </a:ext>
            </a:extLst>
          </p:cNvPr>
          <p:cNvSpPr txBox="1"/>
          <p:nvPr/>
        </p:nvSpPr>
        <p:spPr>
          <a:xfrm>
            <a:off x="8392900" y="4174623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1/2～1/3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11833A7-AE77-B32C-BE96-EFB06EB8EB21}"/>
              </a:ext>
            </a:extLst>
          </p:cNvPr>
          <p:cNvSpPr txBox="1"/>
          <p:nvPr/>
        </p:nvSpPr>
        <p:spPr>
          <a:xfrm>
            <a:off x="8392900" y="4574673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1月上旬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E0651B-4ABD-E020-D8E8-FAAFC2DF793E}"/>
              </a:ext>
            </a:extLst>
          </p:cNvPr>
          <p:cNvSpPr txBox="1"/>
          <p:nvPr/>
        </p:nvSpPr>
        <p:spPr>
          <a:xfrm>
            <a:off x="7525711" y="3746589"/>
            <a:ext cx="867189" cy="261610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sz="1100">
                <a:solidFill>
                  <a:schemeClr val="bg1"/>
                </a:solidFill>
                <a:ea typeface="メイリオ"/>
                <a:cs typeface="Calibri" panose="020F0502020204030204"/>
              </a:rPr>
              <a:t>12月下旬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0769142-B5F2-CC18-3CF8-ACEFD14EE025}"/>
              </a:ext>
            </a:extLst>
          </p:cNvPr>
          <p:cNvSpPr txBox="1"/>
          <p:nvPr/>
        </p:nvSpPr>
        <p:spPr>
          <a:xfrm>
            <a:off x="8450050" y="4965198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1月中旬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FFB3208-FD3A-097E-5691-3C8D203EF58C}"/>
              </a:ext>
            </a:extLst>
          </p:cNvPr>
          <p:cNvSpPr txBox="1"/>
          <p:nvPr/>
        </p:nvSpPr>
        <p:spPr>
          <a:xfrm>
            <a:off x="8450050" y="5355723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1月中旬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341117A-DE6F-FF1F-6E85-39922E58A04F}"/>
              </a:ext>
            </a:extLst>
          </p:cNvPr>
          <p:cNvSpPr txBox="1"/>
          <p:nvPr/>
        </p:nvSpPr>
        <p:spPr>
          <a:xfrm>
            <a:off x="8630725" y="6060346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1/16〜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ED46FC-2631-CFB3-C87E-F9A589A2BB30}"/>
              </a:ext>
            </a:extLst>
          </p:cNvPr>
          <p:cNvSpPr txBox="1"/>
          <p:nvPr/>
        </p:nvSpPr>
        <p:spPr>
          <a:xfrm>
            <a:off x="8450050" y="5707850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1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38300798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スポーツイベントカレンダー（</a:t>
            </a:r>
            <a:r>
              <a:rPr lang="en-US" altLang="ja-JP" dirty="0"/>
              <a:t>2025</a:t>
            </a:r>
            <a:r>
              <a:rPr lang="ja-JP" altLang="en-US"/>
              <a:t>年</a:t>
            </a:r>
            <a:r>
              <a:rPr lang="en-US" altLang="ja-JP" dirty="0"/>
              <a:t>10</a:t>
            </a:r>
            <a:r>
              <a:rPr lang="ja-JP" altLang="en-US"/>
              <a:t>月～</a:t>
            </a:r>
            <a:r>
              <a:rPr lang="en-US" altLang="ja-JP" dirty="0"/>
              <a:t>2026</a:t>
            </a:r>
            <a:r>
              <a:rPr lang="ja-JP" altLang="en-US"/>
              <a:t>年</a:t>
            </a:r>
            <a:r>
              <a:rPr lang="en-US" altLang="ja-JP" dirty="0"/>
              <a:t>3</a:t>
            </a:r>
            <a:r>
              <a:rPr lang="ja-JP" altLang="en-US"/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・202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5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年10月～20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26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>
              <a:latin typeface="Meiryo"/>
              <a:ea typeface="Meiryo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95D6996-2221-83F5-B5F6-1C2AA0EB9026}"/>
              </a:ext>
            </a:extLst>
          </p:cNvPr>
          <p:cNvGraphicFramePr>
            <a:graphicFrameLocks noGrp="1"/>
          </p:cNvGraphicFramePr>
          <p:nvPr/>
        </p:nvGraphicFramePr>
        <p:xfrm>
          <a:off x="476250" y="2000250"/>
          <a:ext cx="11106427" cy="361271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</a:t>
                      </a: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２0</a:t>
                      </a: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26</a:t>
                      </a: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10月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3月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ミラノコルティナ冬季オリ</a:t>
                      </a:r>
                      <a:r>
                        <a:rPr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/</a:t>
                      </a: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パラ</a:t>
                      </a:r>
                      <a:endParaRPr kumimoji="1" lang="ja-JP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481911"/>
                  </a:ext>
                </a:extLst>
              </a:tr>
              <a:tr h="3361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プロ野球オープン戦</a:t>
                      </a:r>
                      <a:endParaRPr kumimoji="1" lang="ja-JP" altLang="ja-JP" sz="1000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966586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0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WBC</a:t>
                      </a:r>
                      <a:endParaRPr kumimoji="1" lang="ja-JP" sz="1000" b="0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センバツ高校野球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プロ野球開幕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世界フィギュア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世界カーリング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MLB</a:t>
                      </a: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開幕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2777C8C-F81E-9FB2-E800-09AD951E3DCA}"/>
              </a:ext>
            </a:extLst>
          </p:cNvPr>
          <p:cNvSpPr txBox="1"/>
          <p:nvPr/>
        </p:nvSpPr>
        <p:spPr>
          <a:xfrm>
            <a:off x="9441760" y="2594176"/>
            <a:ext cx="973321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2/6〜2/22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06A7B71-83B1-B9E1-2724-87BB592A3F6E}"/>
              </a:ext>
            </a:extLst>
          </p:cNvPr>
          <p:cNvSpPr txBox="1"/>
          <p:nvPr/>
        </p:nvSpPr>
        <p:spPr>
          <a:xfrm>
            <a:off x="10764625" y="4156322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3BC7DC-5A05-E6CE-B293-CF57840A7C19}"/>
              </a:ext>
            </a:extLst>
          </p:cNvPr>
          <p:cNvSpPr txBox="1"/>
          <p:nvPr/>
        </p:nvSpPr>
        <p:spPr>
          <a:xfrm>
            <a:off x="10764625" y="45468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88AAD60-7A6B-0B7B-3792-EC169D09C0C0}"/>
              </a:ext>
            </a:extLst>
          </p:cNvPr>
          <p:cNvSpPr txBox="1"/>
          <p:nvPr/>
        </p:nvSpPr>
        <p:spPr>
          <a:xfrm>
            <a:off x="10764625" y="49278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CE39CA4-200D-6E97-7ED8-92CA4B6C0001}"/>
              </a:ext>
            </a:extLst>
          </p:cNvPr>
          <p:cNvSpPr txBox="1"/>
          <p:nvPr/>
        </p:nvSpPr>
        <p:spPr>
          <a:xfrm>
            <a:off x="10764625" y="53088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D52F0C-5EBE-0482-E38A-8E96339D04D8}"/>
              </a:ext>
            </a:extLst>
          </p:cNvPr>
          <p:cNvSpPr txBox="1"/>
          <p:nvPr/>
        </p:nvSpPr>
        <p:spPr>
          <a:xfrm>
            <a:off x="10579896" y="3376496"/>
            <a:ext cx="892257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3/5〜3/17</a:t>
            </a:r>
            <a:endParaRPr lang="ja-JP" altLang="en-US" sz="105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359097-55E7-4430-5597-4F7985B59F0D}"/>
              </a:ext>
            </a:extLst>
          </p:cNvPr>
          <p:cNvSpPr txBox="1"/>
          <p:nvPr/>
        </p:nvSpPr>
        <p:spPr>
          <a:xfrm>
            <a:off x="9788907" y="2984089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2</a:t>
            </a:r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月中旬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1EE6D3-45D2-AA0F-530A-1DAAE5053FB5}"/>
              </a:ext>
            </a:extLst>
          </p:cNvPr>
          <p:cNvSpPr txBox="1"/>
          <p:nvPr/>
        </p:nvSpPr>
        <p:spPr>
          <a:xfrm>
            <a:off x="10745169" y="376579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</p:spTree>
    <p:extLst>
      <p:ext uri="{BB962C8B-B14F-4D97-AF65-F5344CB8AC3E}">
        <p14:creationId xmlns:p14="http://schemas.microsoft.com/office/powerpoint/2010/main" val="2873928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本資料はスポーツナビのセールスシートです。その他商品のセールスシートや販促資料は下記をご覧ください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91932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スポーツナビ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48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02967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スポーツナビ（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C9D360A9-3CAA-D104-5626-1CE7B2BB8E57}"/>
              </a:ext>
            </a:extLst>
          </p:cNvPr>
          <p:cNvSpPr/>
          <p:nvPr/>
        </p:nvSpPr>
        <p:spPr>
          <a:xfrm>
            <a:off x="479425" y="342900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2025年9月30日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2025年7月30日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834664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556607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15" y="4172123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トップパネル　スマートフォン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CF1D7D-8665-AB9F-7764-EF774ACA6C2D}"/>
              </a:ext>
            </a:extLst>
          </p:cNvPr>
          <p:cNvGrpSpPr/>
          <p:nvPr/>
        </p:nvGrpSpPr>
        <p:grpSpPr>
          <a:xfrm>
            <a:off x="4566590" y="1911510"/>
            <a:ext cx="2816667" cy="3961833"/>
            <a:chOff x="513033" y="446487"/>
            <a:chExt cx="2115990" cy="279092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ACA2772F-8F76-536F-4543-E93101E72C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089"/>
            <a:stretch/>
          </p:blipFill>
          <p:spPr>
            <a:xfrm>
              <a:off x="513033" y="446487"/>
              <a:ext cx="2115990" cy="2790925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9853275A-8EB2-AA15-35B1-AA28D8095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F5F29A9-599E-5653-34FE-322390B0BBDC}"/>
              </a:ext>
            </a:extLst>
          </p:cNvPr>
          <p:cNvGrpSpPr/>
          <p:nvPr/>
        </p:nvGrpSpPr>
        <p:grpSpPr>
          <a:xfrm>
            <a:off x="7670937" y="1912567"/>
            <a:ext cx="2816667" cy="3960776"/>
            <a:chOff x="513033" y="446487"/>
            <a:chExt cx="2115990" cy="2790180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CB1D610-2D1A-2E8B-4320-2BC1C4B61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b="37106"/>
            <a:stretch/>
          </p:blipFill>
          <p:spPr>
            <a:xfrm>
              <a:off x="513033" y="446487"/>
              <a:ext cx="2115990" cy="2790180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2BF29046-CABE-7EA3-DC67-0A4126AF8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15" name="角丸四角形 46">
            <a:extLst>
              <a:ext uri="{FF2B5EF4-FFF2-40B4-BE49-F238E27FC236}">
                <a16:creationId xmlns:a16="http://schemas.microsoft.com/office/drawing/2014/main" id="{59A93D2A-BBE4-1AC6-891F-010FCA9C6B63}"/>
              </a:ext>
            </a:extLst>
          </p:cNvPr>
          <p:cNvSpPr/>
          <p:nvPr/>
        </p:nvSpPr>
        <p:spPr>
          <a:xfrm>
            <a:off x="4624448" y="1300726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6" name="角丸四角形 47">
            <a:extLst>
              <a:ext uri="{FF2B5EF4-FFF2-40B4-BE49-F238E27FC236}">
                <a16:creationId xmlns:a16="http://schemas.microsoft.com/office/drawing/2014/main" id="{E4A679C8-F832-8C8E-7115-172C9B08F66D}"/>
              </a:ext>
            </a:extLst>
          </p:cNvPr>
          <p:cNvSpPr/>
          <p:nvPr/>
        </p:nvSpPr>
        <p:spPr>
          <a:xfrm>
            <a:off x="7774321" y="1263977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APP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601C926-84C9-F58B-A065-011C64004FDC}"/>
              </a:ext>
            </a:extLst>
          </p:cNvPr>
          <p:cNvSpPr/>
          <p:nvPr/>
        </p:nvSpPr>
        <p:spPr>
          <a:xfrm>
            <a:off x="7951581" y="2080124"/>
            <a:ext cx="2275069" cy="8618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18D40E9-F677-EED0-126A-2EBD73AF84D8}"/>
              </a:ext>
            </a:extLst>
          </p:cNvPr>
          <p:cNvSpPr/>
          <p:nvPr/>
        </p:nvSpPr>
        <p:spPr>
          <a:xfrm>
            <a:off x="4798392" y="2063229"/>
            <a:ext cx="2372884" cy="289262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D6BCE308-3BF0-3B31-35B6-8DC5853C58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58"/>
          <a:stretch/>
        </p:blipFill>
        <p:spPr>
          <a:xfrm>
            <a:off x="7880849" y="2166304"/>
            <a:ext cx="2416532" cy="370703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C9DB1757-6DE5-1E42-431A-E7C3F6E505C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84"/>
          <a:stretch/>
        </p:blipFill>
        <p:spPr>
          <a:xfrm>
            <a:off x="4755369" y="2166304"/>
            <a:ext cx="2458929" cy="3707039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DFDE679-AFBF-381F-EE0D-2793C4BDD141}"/>
              </a:ext>
            </a:extLst>
          </p:cNvPr>
          <p:cNvSpPr txBox="1"/>
          <p:nvPr/>
        </p:nvSpPr>
        <p:spPr>
          <a:xfrm>
            <a:off x="2314885" y="3891183"/>
            <a:ext cx="154208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 </a:t>
            </a:r>
            <a:r>
              <a:rPr lang="ja-JP" altLang="en-US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タップ後の挙動は</a:t>
            </a:r>
            <a:r>
              <a:rPr lang="en-US" altLang="ja-JP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P9</a:t>
            </a:r>
            <a:endParaRPr lang="ja-JP" altLang="en-US" sz="11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動画をフルスクリーンで再生する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(for view)</a:t>
            </a: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ランディングページを表示する（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for click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バナーをタップすると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フルスクリーンの動画プレイヤーで動画が再生される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バナーをタップすると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再生している動画の下にランディングページが表示される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314</TotalTime>
  <Words>5052</Words>
  <Application>Microsoft Macintosh PowerPoint</Application>
  <PresentationFormat>ワイド画面</PresentationFormat>
  <Paragraphs>940</Paragraphs>
  <Slides>29</Slides>
  <Notes>19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40" baseType="lpstr">
      <vt:lpstr>Hiragino Kaku Gothic Pro</vt:lpstr>
      <vt:lpstr>NotoSansJP</vt:lpstr>
      <vt:lpstr>メイリオ</vt:lpstr>
      <vt:lpstr>メイリオ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小岩 哲也</cp:lastModifiedBy>
  <cp:revision>373</cp:revision>
  <dcterms:created xsi:type="dcterms:W3CDTF">2020-02-26T07:28:11Z</dcterms:created>
  <dcterms:modified xsi:type="dcterms:W3CDTF">2025-07-25T08:50:34Z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2024-12-20T09:59:11Z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7ea38935-b649-4e06-98c8-601e5ff3a478</vt:lpwstr>
  </property>
  <property fmtid="{D5CDD505-2E9C-101B-9397-08002B2CF9AE}" pid="8" name="MSIP_Label_defa4170-0d19-0005-0004-bc88714345d2_ContentBits">
    <vt:lpwstr>0</vt:lpwstr>
  </property>
</Properties>
</file>