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32"/>
  </p:notesMasterIdLst>
  <p:sldIdLst>
    <p:sldId id="469" r:id="rId2"/>
    <p:sldId id="572" r:id="rId3"/>
    <p:sldId id="544" r:id="rId4"/>
    <p:sldId id="714" r:id="rId5"/>
    <p:sldId id="695" r:id="rId6"/>
    <p:sldId id="559" r:id="rId7"/>
    <p:sldId id="701" r:id="rId8"/>
    <p:sldId id="696" r:id="rId9"/>
    <p:sldId id="615" r:id="rId10"/>
    <p:sldId id="699" r:id="rId11"/>
    <p:sldId id="702" r:id="rId12"/>
    <p:sldId id="577" r:id="rId13"/>
    <p:sldId id="703" r:id="rId14"/>
    <p:sldId id="705" r:id="rId15"/>
    <p:sldId id="706" r:id="rId16"/>
    <p:sldId id="707" r:id="rId17"/>
    <p:sldId id="708" r:id="rId18"/>
    <p:sldId id="569" r:id="rId19"/>
    <p:sldId id="570" r:id="rId20"/>
    <p:sldId id="632" r:id="rId21"/>
    <p:sldId id="633" r:id="rId22"/>
    <p:sldId id="634" r:id="rId23"/>
    <p:sldId id="713" r:id="rId24"/>
    <p:sldId id="636" r:id="rId25"/>
    <p:sldId id="709" r:id="rId26"/>
    <p:sldId id="710" r:id="rId27"/>
    <p:sldId id="715" r:id="rId28"/>
    <p:sldId id="716" r:id="rId29"/>
    <p:sldId id="717" r:id="rId30"/>
    <p:sldId id="512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DED"/>
    <a:srgbClr val="FFFFFF"/>
    <a:srgbClr val="FF0033"/>
    <a:srgbClr val="0D0D0D"/>
    <a:srgbClr val="E5E5EB"/>
    <a:srgbClr val="0D0C0D"/>
    <a:srgbClr val="00003E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260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2025/4/9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666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5481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434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D84CF-A46A-5282-470F-0B4EA9C4C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620ED6F-2A51-DBD8-CC23-E2652367ED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DC79BAA-6989-D611-893F-E1E7C389BD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4B6E3C7-472D-5156-06FB-785D00E341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53956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A27863-D1F8-828F-2E7E-FA3AD6389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F66D8EC-1BD7-C296-4082-CF3BDD47B3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6B6AF1F-2E15-F45F-B846-E61295393A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5761AA-D6B1-2FF7-D22B-A1DFE72597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7618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FE0B-EE3C-8CC1-1759-2CC1F2033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50D1CB1-41C0-2837-E1F2-8553C6B1A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1ACA71E-77A1-0003-8279-DA33D3914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A180A7-65A4-4BFB-02B8-361F3EAAB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98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9635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28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sp>
        <p:nvSpPr>
          <p:cNvPr id="6" name="円/楕円 50">
            <a:extLst>
              <a:ext uri="{FF2B5EF4-FFF2-40B4-BE49-F238E27FC236}">
                <a16:creationId xmlns:a16="http://schemas.microsoft.com/office/drawing/2014/main" id="{701EC097-3463-9514-E8E6-838838200AC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4723498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04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FC2B146-364D-4DCD-BBFB-484528CBDB8A}"/>
              </a:ext>
            </a:extLst>
          </p:cNvPr>
          <p:cNvCxnSpPr>
            <a:endCxn id="6" idx="0"/>
          </p:cNvCxnSpPr>
          <p:nvPr userDrawn="1"/>
        </p:nvCxnSpPr>
        <p:spPr>
          <a:xfrm>
            <a:off x="1232348" y="4345396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4">
            <a:extLst>
              <a:ext uri="{FF2B5EF4-FFF2-40B4-BE49-F238E27FC236}">
                <a16:creationId xmlns:a16="http://schemas.microsoft.com/office/drawing/2014/main" id="{EF62BFE6-2F8D-B880-B54C-CFCD8DA456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88" y="4813478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hyperlink" Target="https://ads-help.yahoo-net.jp/s/article/H000044930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8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スポーツナビ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2025/1/29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FE0D2F3C-DE75-3D11-17BF-F43796E1BA19}"/>
              </a:ext>
            </a:extLst>
          </p:cNvPr>
          <p:cNvSpPr txBox="1">
            <a:spLocks/>
          </p:cNvSpPr>
          <p:nvPr/>
        </p:nvSpPr>
        <p:spPr>
          <a:xfrm>
            <a:off x="587375" y="5499278"/>
            <a:ext cx="1595921" cy="277039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100" b="1" i="0" kern="120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/>
              <a:t>更新日：</a:t>
            </a:r>
            <a:r>
              <a:rPr lang="en-US" altLang="ja-JP" sz="1200" dirty="0"/>
              <a:t>2025/4/15</a:t>
            </a:r>
            <a:endParaRPr lang="ja-JP" altLang="en-US" sz="600" dirty="0"/>
          </a:p>
          <a:p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トップパネル　スマートフォン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171352"/>
              </p:ext>
            </p:extLst>
          </p:nvPr>
        </p:nvGraphicFramePr>
        <p:xfrm>
          <a:off x="479426" y="919895"/>
          <a:ext cx="11233151" cy="506058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05117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5006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カテゴリートップ指定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1000001602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1000011144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65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15695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134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10560"/>
                  </a:ext>
                </a:extLst>
              </a:tr>
              <a:tr h="421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ランディングページを表示する（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click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439170"/>
                  </a:ext>
                </a:extLst>
              </a:tr>
              <a:tr h="2261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アプリ）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　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5033"/>
                  </a:ext>
                </a:extLst>
              </a:tr>
              <a:tr h="8589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1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09358"/>
                  </a:ext>
                </a:extLst>
              </a:tr>
              <a:tr h="3180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スポーツナビの各種目のトップページ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144998"/>
                  </a:ext>
                </a:extLst>
              </a:tr>
              <a:tr h="25841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土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30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25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8239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3039"/>
                  </a:ext>
                </a:extLst>
              </a:tr>
              <a:tr h="23381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1,285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1,310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8249291" y="2301577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604212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C9C37E4-715B-D494-DB02-932E307B13BA}"/>
              </a:ext>
            </a:extLst>
          </p:cNvPr>
          <p:cNvSpPr txBox="1"/>
          <p:nvPr/>
        </p:nvSpPr>
        <p:spPr>
          <a:xfrm>
            <a:off x="5146009" y="6007094"/>
            <a:ext cx="6566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配信先：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ウェブ、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アプリ。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配信先：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ウェブ。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57600" y="252000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トップパネル　スマートフォン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564037"/>
              </p:ext>
            </p:extLst>
          </p:nvPr>
        </p:nvGraphicFramePr>
        <p:xfrm>
          <a:off x="479425" y="939600"/>
          <a:ext cx="11233148" cy="3833619"/>
        </p:xfrm>
        <a:graphic>
          <a:graphicData uri="http://schemas.openxmlformats.org/drawingml/2006/table">
            <a:tbl>
              <a:tblPr firstCol="1" bandRow="1"/>
              <a:tblGrid>
                <a:gridCol w="218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115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3" y="4852719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70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プライムディスプレイ  </a:t>
            </a: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661BD54-E28B-B403-C823-8F57D9FA6A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3" y="2223736"/>
            <a:ext cx="3622662" cy="299119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E97E35C-DCAE-07C2-C568-2A831465D8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19" y="2294700"/>
            <a:ext cx="3467732" cy="297461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AA6A035-0AB4-77F9-0AA9-609C470196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295" y="2243114"/>
            <a:ext cx="3533858" cy="303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プライムディスプレイ  </a:t>
            </a:r>
            <a:r>
              <a:rPr lang="en-US" altLang="ja-JP" dirty="0"/>
              <a:t>PC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23602"/>
              </p:ext>
            </p:extLst>
          </p:nvPr>
        </p:nvGraphicFramePr>
        <p:xfrm>
          <a:off x="479426" y="881270"/>
          <a:ext cx="11233151" cy="5093009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809175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2242002">
                  <a:extLst>
                    <a:ext uri="{9D8B030D-6E8A-4147-A177-3AD203B41FA5}">
                      <a16:colId xmlns:a16="http://schemas.microsoft.com/office/drawing/2014/main" val="1014411560"/>
                    </a:ext>
                  </a:extLst>
                </a:gridCol>
              </a:tblGrid>
              <a:tr h="501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トップ　プライムディスプレイ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カテゴリー指定　プライムディスプレイ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55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1000000816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1000009521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05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10560"/>
                  </a:ext>
                </a:extLst>
              </a:tr>
              <a:tr h="1927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439170"/>
                  </a:ext>
                </a:extLst>
              </a:tr>
              <a:tr h="189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5033"/>
                  </a:ext>
                </a:extLst>
              </a:tr>
              <a:tr h="12613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競馬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ゴルフ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フィギュア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F1</a:t>
                      </a:r>
                      <a:b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バレー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テニス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格闘技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大相撲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ラグビー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陸上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ボートレース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809358"/>
                  </a:ext>
                </a:extLst>
              </a:tr>
              <a:tr h="2300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スポーツナビ各種目の配下ページ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144998"/>
                  </a:ext>
                </a:extLst>
              </a:tr>
              <a:tr h="2343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日（土）～　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010610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8745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3039"/>
                  </a:ext>
                </a:extLst>
              </a:tr>
              <a:tr h="41180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/6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	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</a:t>
                      </a:r>
                      <a:r>
                        <a:rPr kumimoji="1" lang="en-US" altLang="ja-JP" sz="800" kern="1200" dirty="0">
                          <a:solidFill>
                            <a:srgbClr val="FF0033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5456258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6105272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スマートフォン、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+mn-lt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+mn-lt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はマルチデバイスの略称です。　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回あたりにかかる見込み広告費用です。 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はビューアブルインプレッションの略称です。</a:t>
            </a:r>
            <a:br>
              <a:rPr kumimoji="1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</p:txBody>
      </p:sp>
      <p:sp>
        <p:nvSpPr>
          <p:cNvPr id="9" name="円/楕円 23">
            <a:extLst>
              <a:ext uri="{FF2B5EF4-FFF2-40B4-BE49-F238E27FC236}">
                <a16:creationId xmlns:a16="http://schemas.microsoft.com/office/drawing/2014/main" id="{F8C741B3-514B-841A-EE7F-D50EAFF88360}"/>
              </a:ext>
            </a:extLst>
          </p:cNvPr>
          <p:cNvSpPr>
            <a:spLocks noChangeAspect="1"/>
          </p:cNvSpPr>
          <p:nvPr/>
        </p:nvSpPr>
        <p:spPr>
          <a:xfrm>
            <a:off x="8174337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23">
            <a:extLst>
              <a:ext uri="{FF2B5EF4-FFF2-40B4-BE49-F238E27FC236}">
                <a16:creationId xmlns:a16="http://schemas.microsoft.com/office/drawing/2014/main" id="{0DA082A1-F8BA-E442-FBA5-AC522444603C}"/>
              </a:ext>
            </a:extLst>
          </p:cNvPr>
          <p:cNvSpPr>
            <a:spLocks noChangeAspect="1"/>
          </p:cNvSpPr>
          <p:nvPr/>
        </p:nvSpPr>
        <p:spPr>
          <a:xfrm>
            <a:off x="10892416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FD7BB4C-7348-A57A-B24B-DE553B0C0D44}"/>
              </a:ext>
            </a:extLst>
          </p:cNvPr>
          <p:cNvSpPr/>
          <p:nvPr/>
        </p:nvSpPr>
        <p:spPr>
          <a:xfrm>
            <a:off x="5210794" y="6090398"/>
            <a:ext cx="650178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いずれかのカテゴリーひとつを選択してください。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※2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日間～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日間での掲載も可能ですが、予約時のシミュレーション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を下回る場合がありますので、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日間以上の掲載を推奨します。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※3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キャンペーン予約時に複数のアスペクト比を選択した場合は、金額の高い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を適用します。</a:t>
            </a:r>
          </a:p>
        </p:txBody>
      </p:sp>
      <p:sp>
        <p:nvSpPr>
          <p:cNvPr id="5" name="角丸四角形 3">
            <a:extLst>
              <a:ext uri="{FF2B5EF4-FFF2-40B4-BE49-F238E27FC236}">
                <a16:creationId xmlns:a16="http://schemas.microsoft.com/office/drawing/2014/main" id="{517BA7F0-B555-8F9C-1F33-31048A7CBB2E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1255414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トップインパクト　プライムディスプレイ　ダブルサイズ　</a:t>
            </a:r>
            <a:r>
              <a:rPr lang="en-US" altLang="ja-JP" sz="16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06326F5A-FF1A-AE13-60E7-2DFD3A083B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10" y="1977408"/>
            <a:ext cx="4475166" cy="362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2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　プライムディスプレイ　ダブルサイズ　</a:t>
            </a:r>
            <a:r>
              <a:rPr lang="en-US" altLang="ja-JP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564360"/>
              </p:ext>
            </p:extLst>
          </p:nvPr>
        </p:nvGraphicFramePr>
        <p:xfrm>
          <a:off x="479425" y="996716"/>
          <a:ext cx="11233149" cy="5017858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トップ　トップインパクト　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1000003518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920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日（土）～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1,644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9587105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85C8182-4305-4F34-D9EA-AA2DCFAEB34D}"/>
              </a:ext>
            </a:extLst>
          </p:cNvPr>
          <p:cNvSpPr/>
          <p:nvPr/>
        </p:nvSpPr>
        <p:spPr>
          <a:xfrm>
            <a:off x="5242854" y="6144289"/>
            <a:ext cx="646972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E54C460-46D3-1EBC-19E6-A0C762E9A62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3691345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　プライムディスプレイ　ダブルサイズ　</a:t>
            </a:r>
            <a:r>
              <a:rPr lang="en-US" altLang="ja-JP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912507"/>
              </p:ext>
            </p:extLst>
          </p:nvPr>
        </p:nvGraphicFramePr>
        <p:xfrm>
          <a:off x="479425" y="996716"/>
          <a:ext cx="11233149" cy="5046072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カテゴリートップ指定　トップインパクト　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1000009502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6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2700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24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MLB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リーグ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スポーツナビ各種目のトップページ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日（土）～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55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106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95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2,009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9587105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FFD989-CC5A-F23E-A303-6F683EDF8BAA}"/>
              </a:ext>
            </a:extLst>
          </p:cNvPr>
          <p:cNvSpPr/>
          <p:nvPr/>
        </p:nvSpPr>
        <p:spPr>
          <a:xfrm>
            <a:off x="5134829" y="6095870"/>
            <a:ext cx="6501780" cy="24622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1E7338-1395-DBDD-B1FD-6BA7A874C160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317685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57600" y="252000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982652"/>
              </p:ext>
            </p:extLst>
          </p:nvPr>
        </p:nvGraphicFramePr>
        <p:xfrm>
          <a:off x="479425" y="871777"/>
          <a:ext cx="9994071" cy="3856191"/>
        </p:xfrm>
        <a:graphic>
          <a:graphicData uri="http://schemas.openxmlformats.org/drawingml/2006/table">
            <a:tbl>
              <a:tblPr firstCol="1" bandRow="1"/>
              <a:tblGrid>
                <a:gridCol w="174694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067339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517374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1417983">
                  <a:extLst>
                    <a:ext uri="{9D8B030D-6E8A-4147-A177-3AD203B41FA5}">
                      <a16:colId xmlns:a16="http://schemas.microsoft.com/office/drawing/2014/main" val="265582683"/>
                    </a:ext>
                  </a:extLst>
                </a:gridCol>
                <a:gridCol w="1550504">
                  <a:extLst>
                    <a:ext uri="{9D8B030D-6E8A-4147-A177-3AD203B41FA5}">
                      <a16:colId xmlns:a16="http://schemas.microsoft.com/office/drawing/2014/main" val="3361102281"/>
                    </a:ext>
                  </a:extLst>
                </a:gridCol>
                <a:gridCol w="169393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55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015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2933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48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570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5" y="4852719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34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332706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313505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34858"/>
              </p:ext>
            </p:extLst>
          </p:nvPr>
        </p:nvGraphicFramePr>
        <p:xfrm>
          <a:off x="478800" y="835200"/>
          <a:ext cx="11532115" cy="5461872"/>
        </p:xfrm>
        <a:graphic>
          <a:graphicData uri="http://schemas.openxmlformats.org/drawingml/2006/table">
            <a:tbl>
              <a:tblPr firstCol="1" bandRow="1"/>
              <a:tblGrid>
                <a:gridCol w="395342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881270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91531038"/>
                    </a:ext>
                  </a:extLst>
                </a:gridCol>
                <a:gridCol w="1131922">
                  <a:extLst>
                    <a:ext uri="{9D8B030D-6E8A-4147-A177-3AD203B41FA5}">
                      <a16:colId xmlns:a16="http://schemas.microsoft.com/office/drawing/2014/main" val="3752430901"/>
                    </a:ext>
                  </a:extLst>
                </a:gridCol>
                <a:gridCol w="1092994">
                  <a:extLst>
                    <a:ext uri="{9D8B030D-6E8A-4147-A177-3AD203B41FA5}">
                      <a16:colId xmlns:a16="http://schemas.microsoft.com/office/drawing/2014/main" val="3737579196"/>
                    </a:ext>
                  </a:extLst>
                </a:gridCol>
                <a:gridCol w="1121568">
                  <a:extLst>
                    <a:ext uri="{9D8B030D-6E8A-4147-A177-3AD203B41FA5}">
                      <a16:colId xmlns:a16="http://schemas.microsoft.com/office/drawing/2014/main" val="3799044260"/>
                    </a:ext>
                  </a:extLst>
                </a:gridCol>
                <a:gridCol w="213173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スポーツナビ　トップ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トップ指定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695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その他・注意事項</a:t>
            </a:r>
          </a:p>
        </p:txBody>
      </p:sp>
      <p:sp>
        <p:nvSpPr>
          <p:cNvPr id="5" name="テキスト プレースホルダー 3">
            <a:extLst>
              <a:ext uri="{FF2B5EF4-FFF2-40B4-BE49-F238E27FC236}">
                <a16:creationId xmlns:a16="http://schemas.microsoft.com/office/drawing/2014/main" id="{1EAF4A79-B7FB-6D8F-5204-ED873C37C248}"/>
              </a:ext>
            </a:extLst>
          </p:cNvPr>
          <p:cNvSpPr txBox="1">
            <a:spLocks/>
          </p:cNvSpPr>
          <p:nvPr/>
        </p:nvSpPr>
        <p:spPr>
          <a:xfrm>
            <a:off x="1848388" y="4865424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800" b="1" kern="1200">
                <a:solidFill>
                  <a:srgbClr val="0000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/>
              <a:t>スポーツイベント情報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スポーツイベント情報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6C755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115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/>
                <a:ea typeface="Meiryo"/>
              </a:rPr>
              <a:t>スポーツイベントカレンダー（</a:t>
            </a:r>
            <a:r>
              <a:rPr lang="en-US" altLang="ja-JP" dirty="0">
                <a:latin typeface="Meiryo"/>
                <a:ea typeface="Meiryo"/>
              </a:rPr>
              <a:t>2025</a:t>
            </a:r>
            <a:r>
              <a:rPr kumimoji="1" lang="ja-JP" altLang="en-US">
                <a:latin typeface="Meiryo"/>
                <a:ea typeface="Meiryo"/>
              </a:rPr>
              <a:t>年</a:t>
            </a:r>
            <a:r>
              <a:rPr lang="ja-JP" altLang="en-US">
                <a:latin typeface="Meiryo"/>
                <a:ea typeface="Meiryo"/>
              </a:rPr>
              <a:t>4</a:t>
            </a:r>
            <a:r>
              <a:rPr kumimoji="1" lang="ja-JP" altLang="en-US">
                <a:latin typeface="Meiryo"/>
                <a:ea typeface="Meiryo"/>
              </a:rPr>
              <a:t>月～</a:t>
            </a:r>
            <a:r>
              <a:rPr kumimoji="1" lang="en-US" altLang="ja-JP" dirty="0">
                <a:latin typeface="Meiryo"/>
                <a:ea typeface="Meiryo"/>
              </a:rPr>
              <a:t>2025</a:t>
            </a:r>
            <a:r>
              <a:rPr kumimoji="1" lang="ja-JP" altLang="en-US">
                <a:latin typeface="Meiryo"/>
                <a:ea typeface="Meiryo"/>
              </a:rPr>
              <a:t>年</a:t>
            </a:r>
            <a:r>
              <a:rPr lang="ja-JP" altLang="en-US">
                <a:latin typeface="Meiryo"/>
                <a:ea typeface="Meiryo"/>
              </a:rPr>
              <a:t>９</a:t>
            </a:r>
            <a:r>
              <a:rPr kumimoji="1" lang="ja-JP" altLang="en-US">
                <a:latin typeface="Meiryo"/>
                <a:ea typeface="Meiryo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202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5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4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25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9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 dirty="0">
              <a:latin typeface="Meiryo"/>
              <a:ea typeface="Meiryo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49451F8C-2826-612D-D0B8-654936677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86094"/>
              </p:ext>
            </p:extLst>
          </p:nvPr>
        </p:nvGraphicFramePr>
        <p:xfrm>
          <a:off x="476250" y="2000250"/>
          <a:ext cx="11106427" cy="437999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4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7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9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F1</a:t>
                      </a:r>
                      <a:r>
                        <a:rPr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日本</a:t>
                      </a:r>
                      <a:r>
                        <a:rPr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GP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カーリング　グランドスラム</a:t>
                      </a:r>
                      <a:endParaRPr kumimoji="1" lang="en-US" altLang="ja-JP" sz="1000" b="0" i="0" u="none" strike="noStrike" kern="1200" baseline="0" noProof="0" dirty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ゴルフ　マスターズ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ゴルフ　男子・全米プロゴルフ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世界卓球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ja-JP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B</a:t>
                      </a:r>
                      <a:r>
                        <a:rPr lang="ja-JP" altLang="en-US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リーグ　チャンピオンシップ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noProof="0" dirty="0">
                          <a:solidFill>
                            <a:schemeClr val="bg1"/>
                          </a:solidFill>
                        </a:rPr>
                        <a:t>テニス　全仏オープン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競馬　日本ダービー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　セ・パ交流戦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13223"/>
                  </a:ext>
                </a:extLst>
              </a:tr>
              <a:tr h="3361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ゴルフ　全米・女子オープン</a:t>
                      </a:r>
                      <a:endParaRPr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52220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512591-3DB0-DEB2-2741-BC6BD9D93090}"/>
              </a:ext>
            </a:extLst>
          </p:cNvPr>
          <p:cNvSpPr txBox="1"/>
          <p:nvPr/>
        </p:nvSpPr>
        <p:spPr>
          <a:xfrm>
            <a:off x="5147441" y="2603747"/>
            <a:ext cx="807473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4/6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 決勝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23D3DF-8D89-B684-3667-BA91B6594ABF}"/>
              </a:ext>
            </a:extLst>
          </p:cNvPr>
          <p:cNvSpPr txBox="1"/>
          <p:nvPr/>
        </p:nvSpPr>
        <p:spPr>
          <a:xfrm>
            <a:off x="5213845" y="2994271"/>
            <a:ext cx="972531" cy="263441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4/8〜4/23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8C9F50F-AC9A-B081-5172-517AA0F92E2B}"/>
              </a:ext>
            </a:extLst>
          </p:cNvPr>
          <p:cNvSpPr txBox="1"/>
          <p:nvPr/>
        </p:nvSpPr>
        <p:spPr>
          <a:xfrm>
            <a:off x="5229619" y="3375272"/>
            <a:ext cx="972531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4/10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4/13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88B6EE7-68AD-E089-BF28-EA35D6FC3363}"/>
              </a:ext>
            </a:extLst>
          </p:cNvPr>
          <p:cNvSpPr txBox="1"/>
          <p:nvPr/>
        </p:nvSpPr>
        <p:spPr>
          <a:xfrm>
            <a:off x="6260377" y="3760833"/>
            <a:ext cx="969900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5/15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5/18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4C83D7D-C3EB-A838-FCB3-CB5CDA1B9345}"/>
              </a:ext>
            </a:extLst>
          </p:cNvPr>
          <p:cNvSpPr txBox="1"/>
          <p:nvPr/>
        </p:nvSpPr>
        <p:spPr>
          <a:xfrm>
            <a:off x="6312295" y="4529461"/>
            <a:ext cx="96527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5/24〜5/27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CEC548A-3855-9D47-E065-9C982FF5AB7E}"/>
              </a:ext>
            </a:extLst>
          </p:cNvPr>
          <p:cNvSpPr txBox="1"/>
          <p:nvPr/>
        </p:nvSpPr>
        <p:spPr>
          <a:xfrm>
            <a:off x="6966779" y="4917992"/>
            <a:ext cx="96527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5/25〜6/8</a:t>
            </a:r>
            <a:endParaRPr lang="ja-JP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F0D217-8972-DDEA-4C94-DDFDE4CBDC22}"/>
              </a:ext>
            </a:extLst>
          </p:cNvPr>
          <p:cNvSpPr txBox="1"/>
          <p:nvPr/>
        </p:nvSpPr>
        <p:spPr>
          <a:xfrm>
            <a:off x="7308367" y="5298992"/>
            <a:ext cx="582278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6/1</a:t>
            </a:r>
            <a:endParaRPr lang="ja-JP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45E80CC-2287-714A-F853-0DB083552B8A}"/>
              </a:ext>
            </a:extLst>
          </p:cNvPr>
          <p:cNvSpPr txBox="1"/>
          <p:nvPr/>
        </p:nvSpPr>
        <p:spPr>
          <a:xfrm>
            <a:off x="7317233" y="5670467"/>
            <a:ext cx="1022727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6/3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6/22</a:t>
            </a:r>
            <a:endParaRPr lang="ja-JP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9796AAB-88F6-8CDA-4814-E6D48B0EE9F4}"/>
              </a:ext>
            </a:extLst>
          </p:cNvPr>
          <p:cNvSpPr txBox="1"/>
          <p:nvPr/>
        </p:nvSpPr>
        <p:spPr>
          <a:xfrm>
            <a:off x="6260376" y="4137070"/>
            <a:ext cx="1017198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5/17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5/25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02B597B-8D9E-045B-0741-BFC1BFCB051B}"/>
              </a:ext>
            </a:extLst>
          </p:cNvPr>
          <p:cNvSpPr txBox="1"/>
          <p:nvPr/>
        </p:nvSpPr>
        <p:spPr>
          <a:xfrm>
            <a:off x="6930715" y="6047139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5/29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6/1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81623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10FEA-A6C0-97C9-9D57-B3C6C4599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60EEB170-21CC-64F0-189E-E5B5FEE7A1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601066C5-2B82-912C-555B-BC7784D386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6E9E39D-340B-3225-FF52-CA2CB12063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/>
                <a:ea typeface="Meiryo"/>
              </a:rPr>
              <a:t>スポーツイベントカレンダー（</a:t>
            </a:r>
            <a:r>
              <a:rPr lang="en-US" altLang="ja-JP" dirty="0">
                <a:latin typeface="Meiryo"/>
                <a:ea typeface="Meiryo"/>
              </a:rPr>
              <a:t>2025</a:t>
            </a:r>
            <a:r>
              <a:rPr kumimoji="1" lang="ja-JP" altLang="en-US">
                <a:latin typeface="Meiryo"/>
                <a:ea typeface="Meiryo"/>
              </a:rPr>
              <a:t>年</a:t>
            </a:r>
            <a:r>
              <a:rPr lang="ja-JP" altLang="en-US">
                <a:latin typeface="Meiryo"/>
                <a:ea typeface="Meiryo"/>
              </a:rPr>
              <a:t>4</a:t>
            </a:r>
            <a:r>
              <a:rPr kumimoji="1" lang="ja-JP" altLang="en-US">
                <a:latin typeface="Meiryo"/>
                <a:ea typeface="Meiryo"/>
              </a:rPr>
              <a:t>月～</a:t>
            </a:r>
            <a:r>
              <a:rPr kumimoji="1" lang="en-US" altLang="ja-JP" dirty="0">
                <a:latin typeface="Meiryo"/>
                <a:ea typeface="Meiryo"/>
              </a:rPr>
              <a:t>2025</a:t>
            </a:r>
            <a:r>
              <a:rPr kumimoji="1" lang="ja-JP" altLang="en-US">
                <a:latin typeface="Meiryo"/>
                <a:ea typeface="Meiryo"/>
              </a:rPr>
              <a:t>年</a:t>
            </a:r>
            <a:r>
              <a:rPr lang="ja-JP" altLang="en-US">
                <a:latin typeface="Meiryo"/>
                <a:ea typeface="Meiryo"/>
              </a:rPr>
              <a:t>９</a:t>
            </a:r>
            <a:r>
              <a:rPr kumimoji="1" lang="ja-JP" altLang="en-US">
                <a:latin typeface="Meiryo"/>
                <a:ea typeface="Meiryo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D80C5C8-391E-58E5-46B6-AC7771EE0FCE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202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5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4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25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9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 dirty="0">
              <a:latin typeface="Meiryo"/>
              <a:ea typeface="Meiryo"/>
            </a:endParaRP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7BE01D32-E154-6DA6-1E1E-0AD0F5614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0801"/>
              </p:ext>
            </p:extLst>
          </p:nvPr>
        </p:nvGraphicFramePr>
        <p:xfrm>
          <a:off x="476250" y="2000250"/>
          <a:ext cx="11106427" cy="437999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4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7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9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サッカー　</a:t>
                      </a:r>
                      <a:r>
                        <a:rPr kumimoji="1"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W</a:t>
                      </a: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杯アジア最終予選</a:t>
                      </a:r>
                      <a:endParaRPr kumimoji="1" lang="en-US" altLang="ja-JP" sz="1000" b="0" i="0" u="none" strike="noStrike" kern="1200" baseline="0" noProof="0" dirty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ゴルフ　全米・男子オープン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サッカー　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FIFA 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クラブ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W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杯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ゴルフ　全米・女子プロゴルフ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テニス　ウィンブルドン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夏の高校野球（地方大会～本大会）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あり</a:t>
                      </a: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noProof="0" dirty="0">
                          <a:solidFill>
                            <a:schemeClr val="bg1"/>
                          </a:solidFill>
                        </a:rPr>
                        <a:t>バレー　ネーションズリーグ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世界水泳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MLB</a:t>
                      </a: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オールスター</a:t>
                      </a:r>
                      <a:endParaRPr kumimoji="1" lang="ja-JP" altLang="ja-JP" sz="1000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13223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ゴルフ　全英オープン</a:t>
                      </a:r>
                      <a:endParaRPr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52220"/>
                  </a:ext>
                </a:extLst>
              </a:tr>
            </a:tbl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F0F8C26-DC50-392D-51A3-EA5A23867A61}"/>
              </a:ext>
            </a:extLst>
          </p:cNvPr>
          <p:cNvSpPr txBox="1"/>
          <p:nvPr/>
        </p:nvSpPr>
        <p:spPr>
          <a:xfrm>
            <a:off x="7389502" y="260013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6/5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、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6/20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5E5D5A9-D281-85DC-E122-EBA76F38A86C}"/>
              </a:ext>
            </a:extLst>
          </p:cNvPr>
          <p:cNvSpPr txBox="1"/>
          <p:nvPr/>
        </p:nvSpPr>
        <p:spPr>
          <a:xfrm>
            <a:off x="7767873" y="3390707"/>
            <a:ext cx="106869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6/15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7/14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AFC54C8-607C-7AC1-B378-AC3683D2265E}"/>
              </a:ext>
            </a:extLst>
          </p:cNvPr>
          <p:cNvSpPr txBox="1"/>
          <p:nvPr/>
        </p:nvSpPr>
        <p:spPr>
          <a:xfrm>
            <a:off x="7343184" y="3762182"/>
            <a:ext cx="971550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6/20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6/23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A783133-D53C-6846-3FA7-B0FBC1AB869A}"/>
              </a:ext>
            </a:extLst>
          </p:cNvPr>
          <p:cNvSpPr txBox="1"/>
          <p:nvPr/>
        </p:nvSpPr>
        <p:spPr>
          <a:xfrm>
            <a:off x="8182706" y="4143182"/>
            <a:ext cx="906115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6/30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7/13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922D88D-F7F9-ECA5-85EF-0AA42BF52498}"/>
              </a:ext>
            </a:extLst>
          </p:cNvPr>
          <p:cNvSpPr txBox="1"/>
          <p:nvPr/>
        </p:nvSpPr>
        <p:spPr>
          <a:xfrm>
            <a:off x="8182706" y="4533441"/>
            <a:ext cx="2285597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月下旬～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8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月下旬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CFBC5E8-D472-0E17-639C-08E50ACB5C1C}"/>
              </a:ext>
            </a:extLst>
          </p:cNvPr>
          <p:cNvSpPr txBox="1"/>
          <p:nvPr/>
        </p:nvSpPr>
        <p:spPr>
          <a:xfrm>
            <a:off x="8425098" y="4933757"/>
            <a:ext cx="900205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7/9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7/20</a:t>
            </a:r>
            <a:endParaRPr lang="ja-JP" dirty="0">
              <a:solidFill>
                <a:schemeClr val="bg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DC85313-A64C-D781-B5A0-A4EAD92541D9}"/>
              </a:ext>
            </a:extLst>
          </p:cNvPr>
          <p:cNvSpPr txBox="1"/>
          <p:nvPr/>
        </p:nvSpPr>
        <p:spPr>
          <a:xfrm>
            <a:off x="8672099" y="5314757"/>
            <a:ext cx="968518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</a:rPr>
              <a:t>7/11〜8/3</a:t>
            </a:r>
            <a:endParaRPr lang="ja-JP" sz="105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A192818-9F8C-865D-6DE2-2F7EE989F211}"/>
              </a:ext>
            </a:extLst>
          </p:cNvPr>
          <p:cNvSpPr txBox="1"/>
          <p:nvPr/>
        </p:nvSpPr>
        <p:spPr>
          <a:xfrm>
            <a:off x="8641540" y="5686232"/>
            <a:ext cx="526113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7/16</a:t>
            </a:r>
            <a:endParaRPr lang="ja-JP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E74A037-DCAE-37B7-6B9E-C7DB75C6937D}"/>
              </a:ext>
            </a:extLst>
          </p:cNvPr>
          <p:cNvSpPr txBox="1"/>
          <p:nvPr/>
        </p:nvSpPr>
        <p:spPr>
          <a:xfrm>
            <a:off x="7349673" y="2982773"/>
            <a:ext cx="950882" cy="261534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6/12</a:t>
            </a:r>
            <a:r>
              <a:rPr lang="ja-JP" altLang="en-US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～</a:t>
            </a:r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6/15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6AE2728-E9FA-4C1F-C139-6943CADAD8EE}"/>
              </a:ext>
            </a:extLst>
          </p:cNvPr>
          <p:cNvSpPr txBox="1"/>
          <p:nvPr/>
        </p:nvSpPr>
        <p:spPr>
          <a:xfrm>
            <a:off x="8471001" y="6059664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7/17〜20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99670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1B77E-58BE-1AEA-C1C6-B83180779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6AD4E33-1718-B80D-2ACD-4AFC63E766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2FDEB85-2DCF-5EB5-3DF2-75687A56867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B20E3A2F-69B4-DE41-35DC-B1790A9343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/>
                <a:ea typeface="Meiryo"/>
              </a:rPr>
              <a:t>スポーツイベントカレンダー（</a:t>
            </a:r>
            <a:r>
              <a:rPr lang="en-US" altLang="ja-JP" dirty="0">
                <a:latin typeface="Meiryo"/>
                <a:ea typeface="Meiryo"/>
              </a:rPr>
              <a:t>2025</a:t>
            </a:r>
            <a:r>
              <a:rPr kumimoji="1" lang="ja-JP" altLang="en-US">
                <a:latin typeface="Meiryo"/>
                <a:ea typeface="Meiryo"/>
              </a:rPr>
              <a:t>年</a:t>
            </a:r>
            <a:r>
              <a:rPr lang="ja-JP" altLang="en-US">
                <a:latin typeface="Meiryo"/>
                <a:ea typeface="Meiryo"/>
              </a:rPr>
              <a:t>4</a:t>
            </a:r>
            <a:r>
              <a:rPr kumimoji="1" lang="ja-JP" altLang="en-US">
                <a:latin typeface="Meiryo"/>
                <a:ea typeface="Meiryo"/>
              </a:rPr>
              <a:t>月～</a:t>
            </a:r>
            <a:r>
              <a:rPr kumimoji="1" lang="en-US" altLang="ja-JP" dirty="0">
                <a:latin typeface="Meiryo"/>
                <a:ea typeface="Meiryo"/>
              </a:rPr>
              <a:t>2025</a:t>
            </a:r>
            <a:r>
              <a:rPr kumimoji="1" lang="ja-JP" altLang="en-US">
                <a:latin typeface="Meiryo"/>
                <a:ea typeface="Meiryo"/>
              </a:rPr>
              <a:t>年</a:t>
            </a:r>
            <a:r>
              <a:rPr lang="ja-JP" altLang="en-US">
                <a:latin typeface="Meiryo"/>
                <a:ea typeface="Meiryo"/>
              </a:rPr>
              <a:t>９</a:t>
            </a:r>
            <a:r>
              <a:rPr kumimoji="1" lang="ja-JP" altLang="en-US">
                <a:latin typeface="Meiryo"/>
                <a:ea typeface="Meiryo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D7A331A-395E-13BD-8022-073B10D20A1F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202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5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4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25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9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 dirty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 dirty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 dirty="0">
              <a:latin typeface="Meiryo"/>
              <a:ea typeface="Meiryo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6BEF46B-C64A-7826-F436-32525F7BD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66963"/>
              </p:ext>
            </p:extLst>
          </p:nvPr>
        </p:nvGraphicFramePr>
        <p:xfrm>
          <a:off x="476250" y="2000250"/>
          <a:ext cx="11106427" cy="284543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4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7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9</a:t>
                      </a:r>
                      <a:r>
                        <a:rPr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　オールスター</a:t>
                      </a:r>
                      <a:endParaRPr kumimoji="1" lang="en-US" altLang="ja-JP" sz="1000" b="0" i="0" u="none" strike="noStrike" kern="1200" baseline="0" noProof="0" dirty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テニス　全米オープン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バレー　</a:t>
                      </a:r>
                      <a:r>
                        <a:rPr kumimoji="1" lang="zh-TW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女子世界選手権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高校野球　</a:t>
                      </a:r>
                      <a:r>
                        <a:rPr kumimoji="1"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U-18</a:t>
                      </a: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</a:t>
                      </a:r>
                      <a:r>
                        <a:rPr kumimoji="1"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W</a:t>
                      </a: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杯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バレー　男子</a:t>
                      </a:r>
                      <a:r>
                        <a:rPr kumimoji="1" lang="zh-TW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世界選手権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kumimoji="1" lang="ja-JP" altLang="en-US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世界陸上</a:t>
                      </a:r>
                      <a:endParaRPr kumimoji="1" lang="ja-JP" dirty="0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355D654-684B-85F4-14B5-D77A0403A687}"/>
              </a:ext>
            </a:extLst>
          </p:cNvPr>
          <p:cNvSpPr txBox="1"/>
          <p:nvPr/>
        </p:nvSpPr>
        <p:spPr>
          <a:xfrm>
            <a:off x="8477329" y="260013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7/23〜24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7D55FBD-BC17-C130-11C2-5081C30AEBE5}"/>
              </a:ext>
            </a:extLst>
          </p:cNvPr>
          <p:cNvSpPr txBox="1"/>
          <p:nvPr/>
        </p:nvSpPr>
        <p:spPr>
          <a:xfrm>
            <a:off x="10180011" y="3382824"/>
            <a:ext cx="937722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8/22〜9/7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8FE6CF-CEF8-6B4E-5E2A-51309059C848}"/>
              </a:ext>
            </a:extLst>
          </p:cNvPr>
          <p:cNvSpPr txBox="1"/>
          <p:nvPr/>
        </p:nvSpPr>
        <p:spPr>
          <a:xfrm>
            <a:off x="10629003" y="4143181"/>
            <a:ext cx="919266" cy="263175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9/12〜9/28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BECBBB5-2623-B0C9-79B4-C1708DB358B1}"/>
              </a:ext>
            </a:extLst>
          </p:cNvPr>
          <p:cNvSpPr txBox="1"/>
          <p:nvPr/>
        </p:nvSpPr>
        <p:spPr>
          <a:xfrm>
            <a:off x="10634880" y="4539547"/>
            <a:ext cx="919266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9/13〜9/21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1123FE9-F8A4-5D5F-B1E1-F0D8F530DE95}"/>
              </a:ext>
            </a:extLst>
          </p:cNvPr>
          <p:cNvSpPr txBox="1"/>
          <p:nvPr/>
        </p:nvSpPr>
        <p:spPr>
          <a:xfrm>
            <a:off x="10250544" y="2982773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8/25〜9/7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B981150-8660-D4FE-533A-3BE4AA99922D}"/>
              </a:ext>
            </a:extLst>
          </p:cNvPr>
          <p:cNvSpPr txBox="1"/>
          <p:nvPr/>
        </p:nvSpPr>
        <p:spPr>
          <a:xfrm>
            <a:off x="10629003" y="3743788"/>
            <a:ext cx="909398" cy="263175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altLang="ja-JP" sz="1050" dirty="0">
                <a:solidFill>
                  <a:schemeClr val="bg1"/>
                </a:solidFill>
                <a:ea typeface="メイリオ"/>
                <a:cs typeface="Calibri" panose="020F0502020204030204"/>
              </a:rPr>
              <a:t>9/5〜9/14</a:t>
            </a:r>
            <a:endParaRPr lang="ja-JP" altLang="en-US" sz="1050" dirty="0">
              <a:solidFill>
                <a:schemeClr val="bg1"/>
              </a:solidFill>
              <a:ea typeface="メイリオ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97157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0494A-B838-3378-1E75-F12432BE4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396B359-999E-E0D6-6101-8785ED9913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5B0FDF9-4683-829C-F2B2-712F74C73C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更新履歴</a:t>
            </a:r>
            <a:endParaRPr kumimoji="1" lang="ja-JP" altLang="en-US" dirty="0"/>
          </a:p>
        </p:txBody>
      </p: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410CF7C8-DFD5-3752-0846-3B546234CE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429393-8683-C819-CC50-FA0A7CA81E5F}"/>
              </a:ext>
            </a:extLst>
          </p:cNvPr>
          <p:cNvSpPr txBox="1"/>
          <p:nvPr/>
        </p:nvSpPr>
        <p:spPr>
          <a:xfrm>
            <a:off x="479425" y="1089025"/>
            <a:ext cx="11233150" cy="17066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26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P10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一部商品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ID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を変更、注記を追加しました。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/>
                <a:ea typeface="Meiryo"/>
              </a:rPr>
              <a:t>P19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/>
                <a:ea typeface="Meiryo"/>
              </a:rPr>
              <a:t>　掲載制限カテゴリ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/>
                <a:ea typeface="Meiryo"/>
              </a:rPr>
              <a:t>―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/>
                <a:ea typeface="Meiryo"/>
              </a:rPr>
              <a:t>「妊娠・不妊情報」をホワイトリスト適応ありに変更しました。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P19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掲載制限カテゴリ</a:t>
            </a:r>
            <a:r>
              <a:rPr lang="en-US" altLang="ja-JP" sz="1000" b="0" i="0" dirty="0">
                <a:solidFill>
                  <a:srgbClr val="1D1C1D"/>
                </a:solidFill>
                <a:effectLst/>
                <a:latin typeface="Hiragino Kaku Gothic Pro"/>
              </a:rPr>
              <a:t>―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医療（保険外治療）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レーシック・美容整形・美容外科・美容皮膚科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79010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本資料はスポーツナビのセールスシートです。その他商品のセールスシートや販促資料は下記をご覧ください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91932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スポーツナビ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48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02967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スポーツナビ（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F641F75-8F7B-6B84-288E-CCDD84476043}"/>
              </a:ext>
            </a:extLst>
          </p:cNvPr>
          <p:cNvSpPr/>
          <p:nvPr/>
        </p:nvSpPr>
        <p:spPr>
          <a:xfrm>
            <a:off x="469900" y="1684942"/>
            <a:ext cx="11242675" cy="1370941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rgbClr val="0D0C0D"/>
                </a:solidFill>
                <a:latin typeface="Meiryo"/>
                <a:ea typeface="Meiryo"/>
              </a:rPr>
              <a:t>・</a:t>
            </a:r>
            <a:r>
              <a:rPr lang="ja-JP" altLang="en-US" sz="1400">
                <a:solidFill>
                  <a:srgbClr val="0D0C0D"/>
                </a:solidFill>
                <a:latin typeface="Meiryo"/>
                <a:ea typeface="Meiryo"/>
              </a:rPr>
              <a:t>スポーツナビ　トップ　プライムディスプレイ　パノラマ　PCを廃止いたします。</a:t>
            </a:r>
            <a:endParaRPr lang="en-US" altLang="ja-JP" sz="1400">
              <a:solidFill>
                <a:srgbClr val="0D0C0D"/>
              </a:solidFill>
              <a:latin typeface="Meiryo"/>
              <a:ea typeface="Meiryo"/>
            </a:endParaRPr>
          </a:p>
          <a:p>
            <a:pPr>
              <a:defRPr/>
            </a:pPr>
            <a:endParaRPr lang="ja-JP" altLang="en-US" sz="1400" dirty="0">
              <a:solidFill>
                <a:srgbClr val="0D0C0D"/>
              </a:solidFill>
              <a:latin typeface="Meiryo"/>
              <a:ea typeface="Meiryo"/>
            </a:endParaRPr>
          </a:p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400">
                <a:solidFill>
                  <a:srgbClr val="0D0C0D"/>
                </a:solidFill>
                <a:latin typeface="Meiryo"/>
                <a:ea typeface="Meiryo"/>
              </a:rPr>
              <a:t>・掲載制限カテゴリーに「加熱式たばこ」が追加になります。</a:t>
            </a:r>
            <a:endParaRPr lang="ja-JP" altLang="en-US" sz="14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60E12E6-662C-17CB-20E3-39241FCBAA7F}"/>
              </a:ext>
            </a:extLst>
          </p:cNvPr>
          <p:cNvGrpSpPr/>
          <p:nvPr/>
        </p:nvGrpSpPr>
        <p:grpSpPr>
          <a:xfrm>
            <a:off x="474964" y="1109095"/>
            <a:ext cx="5260431" cy="580897"/>
            <a:chOff x="474964" y="1109095"/>
            <a:chExt cx="5260431" cy="580897"/>
          </a:xfrm>
          <a:solidFill>
            <a:srgbClr val="02004A"/>
          </a:solidFill>
        </p:grpSpPr>
        <p:sp>
          <p:nvSpPr>
            <p:cNvPr id="4" name="1 つの角を丸めた四角形 22">
              <a:extLst>
                <a:ext uri="{FF2B5EF4-FFF2-40B4-BE49-F238E27FC236}">
                  <a16:creationId xmlns:a16="http://schemas.microsoft.com/office/drawing/2014/main" id="{5A787676-BFE0-E2C9-2130-FA4B69C6C9C0}"/>
                </a:ext>
              </a:extLst>
            </p:cNvPr>
            <p:cNvSpPr/>
            <p:nvPr/>
          </p:nvSpPr>
          <p:spPr>
            <a:xfrm>
              <a:off x="474964" y="1109095"/>
              <a:ext cx="5260431" cy="580897"/>
            </a:xfrm>
            <a:prstGeom prst="round1Rect">
              <a:avLst/>
            </a:prstGeom>
            <a:grpFill/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内容変更　　</a:t>
              </a:r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23B8E987-AF5D-F933-688B-9F041F24A344}"/>
                </a:ext>
              </a:extLst>
            </p:cNvPr>
            <p:cNvCxnSpPr>
              <a:cxnSpLocks/>
            </p:cNvCxnSpPr>
            <p:nvPr/>
          </p:nvCxnSpPr>
          <p:spPr>
            <a:xfrm>
              <a:off x="2121734" y="1219543"/>
              <a:ext cx="0" cy="36000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834664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556607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15" y="4172123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トップパネル　スマートフォン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CF1D7D-8665-AB9F-7764-EF774ACA6C2D}"/>
              </a:ext>
            </a:extLst>
          </p:cNvPr>
          <p:cNvGrpSpPr/>
          <p:nvPr/>
        </p:nvGrpSpPr>
        <p:grpSpPr>
          <a:xfrm>
            <a:off x="4566590" y="1911510"/>
            <a:ext cx="2816667" cy="3961833"/>
            <a:chOff x="513033" y="446487"/>
            <a:chExt cx="2115990" cy="279092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ACA2772F-8F76-536F-4543-E93101E72C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089"/>
            <a:stretch/>
          </p:blipFill>
          <p:spPr>
            <a:xfrm>
              <a:off x="513033" y="446487"/>
              <a:ext cx="2115990" cy="2790925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9853275A-8EB2-AA15-35B1-AA28D8095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F5F29A9-599E-5653-34FE-322390B0BBDC}"/>
              </a:ext>
            </a:extLst>
          </p:cNvPr>
          <p:cNvGrpSpPr/>
          <p:nvPr/>
        </p:nvGrpSpPr>
        <p:grpSpPr>
          <a:xfrm>
            <a:off x="7670937" y="1912567"/>
            <a:ext cx="2816667" cy="3960776"/>
            <a:chOff x="513033" y="446487"/>
            <a:chExt cx="2115990" cy="2790180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CB1D610-2D1A-2E8B-4320-2BC1C4B61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b="37106"/>
            <a:stretch/>
          </p:blipFill>
          <p:spPr>
            <a:xfrm>
              <a:off x="513033" y="446487"/>
              <a:ext cx="2115990" cy="2790180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2BF29046-CABE-7EA3-DC67-0A4126AF8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15" name="角丸四角形 46">
            <a:extLst>
              <a:ext uri="{FF2B5EF4-FFF2-40B4-BE49-F238E27FC236}">
                <a16:creationId xmlns:a16="http://schemas.microsoft.com/office/drawing/2014/main" id="{59A93D2A-BBE4-1AC6-891F-010FCA9C6B63}"/>
              </a:ext>
            </a:extLst>
          </p:cNvPr>
          <p:cNvSpPr/>
          <p:nvPr/>
        </p:nvSpPr>
        <p:spPr>
          <a:xfrm>
            <a:off x="4624448" y="1300726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6" name="角丸四角形 47">
            <a:extLst>
              <a:ext uri="{FF2B5EF4-FFF2-40B4-BE49-F238E27FC236}">
                <a16:creationId xmlns:a16="http://schemas.microsoft.com/office/drawing/2014/main" id="{E4A679C8-F832-8C8E-7115-172C9B08F66D}"/>
              </a:ext>
            </a:extLst>
          </p:cNvPr>
          <p:cNvSpPr/>
          <p:nvPr/>
        </p:nvSpPr>
        <p:spPr>
          <a:xfrm>
            <a:off x="7774321" y="1263977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APP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601C926-84C9-F58B-A065-011C64004FDC}"/>
              </a:ext>
            </a:extLst>
          </p:cNvPr>
          <p:cNvSpPr/>
          <p:nvPr/>
        </p:nvSpPr>
        <p:spPr>
          <a:xfrm>
            <a:off x="7951581" y="2080124"/>
            <a:ext cx="2275069" cy="8618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18D40E9-F677-EED0-126A-2EBD73AF84D8}"/>
              </a:ext>
            </a:extLst>
          </p:cNvPr>
          <p:cNvSpPr/>
          <p:nvPr/>
        </p:nvSpPr>
        <p:spPr>
          <a:xfrm>
            <a:off x="4798392" y="2063229"/>
            <a:ext cx="2372884" cy="289262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D6BCE308-3BF0-3B31-35B6-8DC5853C58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58"/>
          <a:stretch/>
        </p:blipFill>
        <p:spPr>
          <a:xfrm>
            <a:off x="7880849" y="2166304"/>
            <a:ext cx="2416532" cy="370703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C9DB1757-6DE5-1E42-431A-E7C3F6E505C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84"/>
          <a:stretch/>
        </p:blipFill>
        <p:spPr>
          <a:xfrm>
            <a:off x="4755369" y="2166304"/>
            <a:ext cx="2458929" cy="3707039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DFDE679-AFBF-381F-EE0D-2793C4BDD141}"/>
              </a:ext>
            </a:extLst>
          </p:cNvPr>
          <p:cNvSpPr txBox="1"/>
          <p:nvPr/>
        </p:nvSpPr>
        <p:spPr>
          <a:xfrm>
            <a:off x="2314885" y="3891183"/>
            <a:ext cx="154208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 </a:t>
            </a:r>
            <a:r>
              <a:rPr lang="ja-JP" altLang="en-US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タップ後の挙動は</a:t>
            </a:r>
            <a:r>
              <a:rPr lang="en-US" altLang="ja-JP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P9</a:t>
            </a:r>
            <a:endParaRPr lang="ja-JP" altLang="en-US" sz="11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動画をフルスクリーンで再生する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(for view)</a:t>
            </a: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ランディングページを表示する（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for click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バナーをタップすると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フルスクリーンの動画プレイヤーで動画が再生される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バナーをタップすると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再生している動画の下にランディングページが表示される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292</TotalTime>
  <Words>5114</Words>
  <Application>Microsoft Office PowerPoint</Application>
  <PresentationFormat>ワイド画面</PresentationFormat>
  <Paragraphs>910</Paragraphs>
  <Slides>30</Slides>
  <Notes>20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41" baseType="lpstr">
      <vt:lpstr>Hiragino Kaku Gothic Pro</vt:lpstr>
      <vt:lpstr>NotoSansJP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358</cp:revision>
  <dcterms:created xsi:type="dcterms:W3CDTF">2020-02-26T07:28:11Z</dcterms:created>
  <dcterms:modified xsi:type="dcterms:W3CDTF">2025-04-09T08:32:22Z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2024-12-20T09:59:11Z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7ea38935-b649-4e06-98c8-601e5ff3a478</vt:lpwstr>
  </property>
  <property fmtid="{D5CDD505-2E9C-101B-9397-08002B2CF9AE}" pid="8" name="MSIP_Label_defa4170-0d19-0005-0004-bc88714345d2_ContentBits">
    <vt:lpwstr>0</vt:lpwstr>
  </property>
</Properties>
</file>