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33"/>
  </p:notesMasterIdLst>
  <p:sldIdLst>
    <p:sldId id="469" r:id="rId2"/>
    <p:sldId id="572" r:id="rId3"/>
    <p:sldId id="544" r:id="rId4"/>
    <p:sldId id="558" r:id="rId5"/>
    <p:sldId id="695" r:id="rId6"/>
    <p:sldId id="559" r:id="rId7"/>
    <p:sldId id="701" r:id="rId8"/>
    <p:sldId id="696" r:id="rId9"/>
    <p:sldId id="615" r:id="rId10"/>
    <p:sldId id="699" r:id="rId11"/>
    <p:sldId id="702" r:id="rId12"/>
    <p:sldId id="577" r:id="rId13"/>
    <p:sldId id="703" r:id="rId14"/>
    <p:sldId id="704" r:id="rId15"/>
    <p:sldId id="576" r:id="rId16"/>
    <p:sldId id="705" r:id="rId17"/>
    <p:sldId id="706" r:id="rId18"/>
    <p:sldId id="707" r:id="rId19"/>
    <p:sldId id="708" r:id="rId20"/>
    <p:sldId id="569" r:id="rId21"/>
    <p:sldId id="570" r:id="rId22"/>
    <p:sldId id="632" r:id="rId23"/>
    <p:sldId id="633" r:id="rId24"/>
    <p:sldId id="634" r:id="rId25"/>
    <p:sldId id="635" r:id="rId26"/>
    <p:sldId id="636" r:id="rId27"/>
    <p:sldId id="709" r:id="rId28"/>
    <p:sldId id="710" r:id="rId29"/>
    <p:sldId id="711" r:id="rId30"/>
    <p:sldId id="712" r:id="rId31"/>
    <p:sldId id="512" r:id="rId3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FCEDED"/>
    <a:srgbClr val="FF0033"/>
    <a:srgbClr val="E5E5EB"/>
    <a:srgbClr val="0D0C0D"/>
    <a:srgbClr val="00003E"/>
    <a:srgbClr val="FFFFFF"/>
    <a:srgbClr val="252525"/>
    <a:srgbClr val="F2F2F5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DA8D85-7F18-4248-B4A0-8EE306A40FAF}" v="8" dt="2024-12-20T10:01:14.0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332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2025/1/10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6284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2666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54814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1434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4262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4974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34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9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9635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7682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>
                <a:solidFill>
                  <a:srgbClr val="00003E"/>
                </a:solidFill>
              </a:rPr>
              <a:t>Yahoo!</a:t>
            </a:r>
            <a:r>
              <a:rPr lang="ja-JP" altLang="en-US" sz="1600" b="1">
                <a:solidFill>
                  <a:srgbClr val="00003E"/>
                </a:solidFill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sp>
        <p:nvSpPr>
          <p:cNvPr id="6" name="円/楕円 50">
            <a:extLst>
              <a:ext uri="{FF2B5EF4-FFF2-40B4-BE49-F238E27FC236}">
                <a16:creationId xmlns:a16="http://schemas.microsoft.com/office/drawing/2014/main" id="{701EC097-3463-9514-E8E6-838838200AC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4723498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04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FC2B146-364D-4DCD-BBFB-484528CBDB8A}"/>
              </a:ext>
            </a:extLst>
          </p:cNvPr>
          <p:cNvCxnSpPr>
            <a:endCxn id="6" idx="0"/>
          </p:cNvCxnSpPr>
          <p:nvPr userDrawn="1"/>
        </p:nvCxnSpPr>
        <p:spPr>
          <a:xfrm>
            <a:off x="1232348" y="4345396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ー 4">
            <a:extLst>
              <a:ext uri="{FF2B5EF4-FFF2-40B4-BE49-F238E27FC236}">
                <a16:creationId xmlns:a16="http://schemas.microsoft.com/office/drawing/2014/main" id="{EF62BFE6-2F8D-B880-B54C-CFCD8DA456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48388" y="4813478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hyperlink" Target="https://ads-help.yahoo-net.jp/s/article/H000044930?language=j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hyperlink" Target="https://ads-help.yahoo-net.jp/s/article/H000044930?language=ja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hyperlink" Target="https://ads-help.yahoo-net.jp/s/article/H000044930?language=ja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スポーツナビ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2024/7/31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57600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トップパネル　スマートフォン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986479"/>
              </p:ext>
            </p:extLst>
          </p:nvPr>
        </p:nvGraphicFramePr>
        <p:xfrm>
          <a:off x="479426" y="919895"/>
          <a:ext cx="11233151" cy="5060588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285208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59730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32827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305117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5006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トップ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カテゴリートップ指定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9495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1000001602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1000006739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650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2024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8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15695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134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010560"/>
                  </a:ext>
                </a:extLst>
              </a:tr>
              <a:tr h="421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view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ランディングページを表示する（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click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439170"/>
                  </a:ext>
                </a:extLst>
              </a:tr>
              <a:tr h="22618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アプリ）</a:t>
                      </a: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スマートフォン（ウェブ）　</a:t>
                      </a: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15033"/>
                  </a:ext>
                </a:extLst>
              </a:tr>
              <a:tr h="8589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プロ野球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MLB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リーグ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海外サッカー　</a:t>
                      </a:r>
                      <a:r>
                        <a:rPr kumimoji="1" lang="en-US" altLang="ja-JP" sz="11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809358"/>
                  </a:ext>
                </a:extLst>
              </a:tr>
              <a:tr h="3180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スポーツナビの各種目のトップページ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144998"/>
                  </a:ext>
                </a:extLst>
              </a:tr>
              <a:tr h="25841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2024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）～　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31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25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zh-TW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※4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9495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38239"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1,000,000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3039"/>
                  </a:ext>
                </a:extLst>
              </a:tr>
              <a:tr h="23381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1,285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1,310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9495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8249291" y="2301577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6042129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スマートフォン、</a:t>
            </a:r>
            <a:r>
              <a:rPr kumimoji="0" lang="en-US" sz="800" kern="0" dirty="0">
                <a:solidFill>
                  <a:srgbClr val="0D0D0D"/>
                </a:solidFill>
                <a:latin typeface="Meiryo"/>
                <a:ea typeface="+mn-lt"/>
              </a:rPr>
              <a:t>PC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はパソコン、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+mn-lt"/>
              </a:rPr>
              <a:t>MD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はマルチデバイスの略称です。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　</a:t>
            </a: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1,000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回あたりにかかる見込み広告費用です。 </a:t>
            </a:r>
            <a:endParaRPr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はビューアブルインプレッションの略称です。</a:t>
            </a:r>
            <a:br>
              <a:rPr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C9C37E4-715B-D494-DB02-932E307B13BA}"/>
              </a:ext>
            </a:extLst>
          </p:cNvPr>
          <p:cNvSpPr txBox="1"/>
          <p:nvPr/>
        </p:nvSpPr>
        <p:spPr>
          <a:xfrm>
            <a:off x="5146009" y="6007094"/>
            <a:ext cx="6566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配信先：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iOS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Android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ウェブ、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iOS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Android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アプリ。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配信先：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iOS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Android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ウェブ。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※3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</a:p>
        </p:txBody>
      </p:sp>
    </p:spTree>
    <p:extLst>
      <p:ext uri="{BB962C8B-B14F-4D97-AF65-F5344CB8AC3E}">
        <p14:creationId xmlns:p14="http://schemas.microsoft.com/office/powerpoint/2010/main" val="858302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57600" y="252000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トップパネル　スマートフォン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564037"/>
              </p:ext>
            </p:extLst>
          </p:nvPr>
        </p:nvGraphicFramePr>
        <p:xfrm>
          <a:off x="479425" y="939600"/>
          <a:ext cx="11233148" cy="3833619"/>
        </p:xfrm>
        <a:graphic>
          <a:graphicData uri="http://schemas.openxmlformats.org/drawingml/2006/table">
            <a:tbl>
              <a:tblPr firstCol="1" bandRow="1"/>
              <a:tblGrid>
                <a:gridCol w="218882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1154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カテゴリートップ指定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E58746-AC05-C789-FA95-3F81A9E94B00}"/>
              </a:ext>
            </a:extLst>
          </p:cNvPr>
          <p:cNvSpPr txBox="1"/>
          <p:nvPr/>
        </p:nvSpPr>
        <p:spPr>
          <a:xfrm>
            <a:off x="479423" y="4852719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703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1062144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69471" y="1517631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91390" y="155684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3" y="1470357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2" y="1477543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118589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1330260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プライムディスプレイ  </a:t>
            </a: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661BD54-E28B-B403-C823-8F57D9FA6A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13" y="2223736"/>
            <a:ext cx="3622662" cy="299119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E97E35C-DCAE-07C2-C568-2A831465D86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19" y="2294700"/>
            <a:ext cx="3467732" cy="297461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AA6A035-0AB4-77F9-0AA9-609C4701969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295" y="2243114"/>
            <a:ext cx="3533858" cy="303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57600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プライムディスプレイ  </a:t>
            </a:r>
            <a:r>
              <a:rPr lang="en-US" altLang="ja-JP" dirty="0"/>
              <a:t>PC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/>
        </p:nvGraphicFramePr>
        <p:xfrm>
          <a:off x="479426" y="881270"/>
          <a:ext cx="11233151" cy="5154278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285208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59730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32827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809175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2242002">
                  <a:extLst>
                    <a:ext uri="{9D8B030D-6E8A-4147-A177-3AD203B41FA5}">
                      <a16:colId xmlns:a16="http://schemas.microsoft.com/office/drawing/2014/main" val="1014411560"/>
                    </a:ext>
                  </a:extLst>
                </a:gridCol>
              </a:tblGrid>
              <a:tr h="5017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トップ　プライムディスプレイ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スポーツナビ　カテゴリー指定　プライムディスプレイ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955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1000000816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内容変更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1000009521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2024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8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905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010560"/>
                  </a:ext>
                </a:extLst>
              </a:tr>
              <a:tr h="1927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439170"/>
                  </a:ext>
                </a:extLst>
              </a:tr>
              <a:tr h="1894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5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15033"/>
                  </a:ext>
                </a:extLst>
              </a:tr>
              <a:tr h="12613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プロ野球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MLB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リーグ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海外サッカー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競馬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ゴルフ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フィギュア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F1</a:t>
                      </a:r>
                      <a:b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バレー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テニス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格闘技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大相撲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ラグビー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陸上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ボートレース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809358"/>
                  </a:ext>
                </a:extLst>
              </a:tr>
              <a:tr h="2300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スポーツナビ各種目の配下ページ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144998"/>
                  </a:ext>
                </a:extLst>
              </a:tr>
              <a:tr h="2955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日（日）～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日（月）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日（火）～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日（月）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699045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zh-TW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38745"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3039"/>
                  </a:ext>
                </a:extLst>
              </a:tr>
              <a:tr h="41180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	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616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616</a:t>
                      </a:r>
                      <a:r>
                        <a:rPr kumimoji="1" lang="ja-JP" altLang="en-US" sz="8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8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/6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	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b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</a:b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　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動画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b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</a:b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678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　バナー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動画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678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　</a:t>
                      </a:r>
                      <a:r>
                        <a:rPr kumimoji="1" lang="en-US" altLang="ja-JP" sz="800" kern="1200" dirty="0">
                          <a:solidFill>
                            <a:srgbClr val="FF0033"/>
                          </a:solidFill>
                          <a:latin typeface="Meiryo"/>
                          <a:ea typeface="Meiryo"/>
                          <a:cs typeface="+mn-cs"/>
                        </a:rPr>
                        <a:t>※3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3431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5456258" y="220529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6105272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スマートフォン、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+mn-lt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+mn-lt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はマルチデバイスの略称です。　</a:t>
            </a: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回あたりにかかる見込み広告費用です。 </a:t>
            </a: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はビューアブルインプレッションの略称です。</a:t>
            </a:r>
            <a:br>
              <a:rPr kumimoji="1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</a:b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cs"/>
            </a:endParaRPr>
          </a:p>
        </p:txBody>
      </p:sp>
      <p:sp>
        <p:nvSpPr>
          <p:cNvPr id="9" name="円/楕円 23">
            <a:extLst>
              <a:ext uri="{FF2B5EF4-FFF2-40B4-BE49-F238E27FC236}">
                <a16:creationId xmlns:a16="http://schemas.microsoft.com/office/drawing/2014/main" id="{F8C741B3-514B-841A-EE7F-D50EAFF88360}"/>
              </a:ext>
            </a:extLst>
          </p:cNvPr>
          <p:cNvSpPr>
            <a:spLocks noChangeAspect="1"/>
          </p:cNvSpPr>
          <p:nvPr/>
        </p:nvSpPr>
        <p:spPr>
          <a:xfrm>
            <a:off x="8174337" y="220529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円/楕円 23">
            <a:extLst>
              <a:ext uri="{FF2B5EF4-FFF2-40B4-BE49-F238E27FC236}">
                <a16:creationId xmlns:a16="http://schemas.microsoft.com/office/drawing/2014/main" id="{0DA082A1-F8BA-E442-FBA5-AC522444603C}"/>
              </a:ext>
            </a:extLst>
          </p:cNvPr>
          <p:cNvSpPr>
            <a:spLocks noChangeAspect="1"/>
          </p:cNvSpPr>
          <p:nvPr/>
        </p:nvSpPr>
        <p:spPr>
          <a:xfrm>
            <a:off x="10892416" y="220529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6FD7BB4C-7348-A57A-B24B-DE553B0C0D44}"/>
              </a:ext>
            </a:extLst>
          </p:cNvPr>
          <p:cNvSpPr/>
          <p:nvPr/>
        </p:nvSpPr>
        <p:spPr>
          <a:xfrm>
            <a:off x="5210794" y="6090398"/>
            <a:ext cx="650178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※1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いずれかのカテゴリーひとつを選択してください。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※2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日間～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日間での掲載も可能ですが、予約時のシミュレーション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を下回る場合がありますので、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日間以上の掲載を推奨します。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※3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キャンペーン予約時に複数のアスペクト比を選択した場合は、金額の高い</a:t>
            </a:r>
            <a:r>
              <a:rPr kumimoji="0" lang="en-US" altLang="ja-JP" sz="800" b="0" i="0" u="none" strike="noStrike" kern="0" cap="none" spc="0" normalizeH="0" baseline="0" noProof="0" dirty="0" err="1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を適用します。</a:t>
            </a:r>
          </a:p>
        </p:txBody>
      </p:sp>
      <p:sp>
        <p:nvSpPr>
          <p:cNvPr id="5" name="角丸四角形 3">
            <a:extLst>
              <a:ext uri="{FF2B5EF4-FFF2-40B4-BE49-F238E27FC236}">
                <a16:creationId xmlns:a16="http://schemas.microsoft.com/office/drawing/2014/main" id="{517BA7F0-B555-8F9C-1F33-31048A7CBB2E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1255414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3155577" y="1302959"/>
            <a:ext cx="4452156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/4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/4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2922446" y="132171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7183819" y="1575308"/>
            <a:ext cx="423914" cy="2148150"/>
          </a:xfrm>
          <a:prstGeom prst="bentConnector3">
            <a:avLst>
              <a:gd name="adj1" fmla="val -5392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プライムディスプレイ パノラマ　</a:t>
            </a: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6EDA103C-0274-16A5-D4D7-561BD51136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0673" y="2196355"/>
            <a:ext cx="3303146" cy="311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51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プライムディスプレイ パノラマ　</a:t>
            </a: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08919B-5DE7-3ABF-F1FC-58EE13B335EF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28DEF18-6782-0841-CAE0-12627A355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821927"/>
              </p:ext>
            </p:extLst>
          </p:nvPr>
        </p:nvGraphicFramePr>
        <p:xfrm>
          <a:off x="479425" y="996716"/>
          <a:ext cx="11233149" cy="5017858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スポーツナビ　トップ　プライムディスプレイ　パノラマ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1000003499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/4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/4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4920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日（日）～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　</a:t>
                      </a:r>
                      <a:r>
                        <a:rPr kumimoji="1" lang="en-US" altLang="zh-TW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76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1,000,000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1,130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5" name="円/楕円 19">
            <a:extLst>
              <a:ext uri="{FF2B5EF4-FFF2-40B4-BE49-F238E27FC236}">
                <a16:creationId xmlns:a16="http://schemas.microsoft.com/office/drawing/2014/main" id="{A232FEE8-F80F-E770-397A-8F602416E0BA}"/>
              </a:ext>
            </a:extLst>
          </p:cNvPr>
          <p:cNvSpPr>
            <a:spLocks noChangeAspect="1"/>
          </p:cNvSpPr>
          <p:nvPr/>
        </p:nvSpPr>
        <p:spPr>
          <a:xfrm>
            <a:off x="8332047" y="240179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EFFB0F5-7A4C-E028-22DA-F249D7EAD4EA}"/>
              </a:ext>
            </a:extLst>
          </p:cNvPr>
          <p:cNvSpPr/>
          <p:nvPr/>
        </p:nvSpPr>
        <p:spPr>
          <a:xfrm>
            <a:off x="5242854" y="6144289"/>
            <a:ext cx="6469720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  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角丸四角形 3">
            <a:extLst>
              <a:ext uri="{FF2B5EF4-FFF2-40B4-BE49-F238E27FC236}">
                <a16:creationId xmlns:a16="http://schemas.microsoft.com/office/drawing/2014/main" id="{DBF1913C-9D3F-A1AE-CBF5-05343B8B3343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3155577" y="1302959"/>
            <a:ext cx="4452156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－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－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2922446" y="132171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7183819" y="1575308"/>
            <a:ext cx="423914" cy="2148150"/>
          </a:xfrm>
          <a:prstGeom prst="bentConnector3">
            <a:avLst>
              <a:gd name="adj1" fmla="val -5392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トップインパクト　プライムディスプレイ　ダブルサイズ　</a:t>
            </a:r>
            <a:r>
              <a:rPr lang="en-US" altLang="ja-JP" sz="16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pic>
        <p:nvPicPr>
          <p:cNvPr id="3" name="図 2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06326F5A-FF1A-AE13-60E7-2DFD3A083B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610" y="1977408"/>
            <a:ext cx="4475166" cy="362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82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トップインパクト　プライムディスプレイ　ダブルサイズ　</a:t>
            </a:r>
            <a:r>
              <a:rPr lang="en-US" altLang="ja-JP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08919B-5DE7-3ABF-F1FC-58EE13B335EF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28DEF18-6782-0841-CAE0-12627A355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271619"/>
              </p:ext>
            </p:extLst>
          </p:nvPr>
        </p:nvGraphicFramePr>
        <p:xfrm>
          <a:off x="479425" y="996716"/>
          <a:ext cx="11233149" cy="5017858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スポーツナビ　トップ　トップインパクト　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1000003518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●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4920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日（日）～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　</a:t>
                      </a:r>
                      <a:r>
                        <a:rPr kumimoji="1" lang="en-US" altLang="zh-TW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76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3,000,000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1,644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5" name="円/楕円 19">
            <a:extLst>
              <a:ext uri="{FF2B5EF4-FFF2-40B4-BE49-F238E27FC236}">
                <a16:creationId xmlns:a16="http://schemas.microsoft.com/office/drawing/2014/main" id="{A232FEE8-F80F-E770-397A-8F602416E0BA}"/>
              </a:ext>
            </a:extLst>
          </p:cNvPr>
          <p:cNvSpPr>
            <a:spLocks noChangeAspect="1"/>
          </p:cNvSpPr>
          <p:nvPr/>
        </p:nvSpPr>
        <p:spPr>
          <a:xfrm>
            <a:off x="9587105" y="240179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85C8182-4305-4F34-D9EA-AA2DCFAEB34D}"/>
              </a:ext>
            </a:extLst>
          </p:cNvPr>
          <p:cNvSpPr/>
          <p:nvPr/>
        </p:nvSpPr>
        <p:spPr>
          <a:xfrm>
            <a:off x="5242854" y="6144289"/>
            <a:ext cx="6469720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  1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E54C460-46D3-1EBC-19E6-A0C762E9A625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3691345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トップインパクト　プライムディスプレイ　ダブルサイズ　</a:t>
            </a:r>
            <a:r>
              <a:rPr lang="en-US" altLang="ja-JP" sz="16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08919B-5DE7-3ABF-F1FC-58EE13B335EF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　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en-US" altLang="ja-JP" sz="800" b="0" i="0" u="none" strike="noStrike" kern="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8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8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28DEF18-6782-0841-CAE0-12627A355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05374"/>
              </p:ext>
            </p:extLst>
          </p:nvPr>
        </p:nvGraphicFramePr>
        <p:xfrm>
          <a:off x="479425" y="996716"/>
          <a:ext cx="11233149" cy="5046072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スポーツナビ　カテゴリートップ指定　トップインパクト　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内容変更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1000009502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86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●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27005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6240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野球　プロ野球</a:t>
                      </a:r>
                    </a:p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MLB</a:t>
                      </a:r>
                    </a:p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J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リーグ</a:t>
                      </a:r>
                    </a:p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　サッカー　海外サッカー　</a:t>
                      </a:r>
                      <a:r>
                        <a:rPr kumimoji="1" lang="en-US" altLang="ja-JP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スポーツナビ各種目のトップページ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日（火）～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  </a:t>
                      </a:r>
                      <a:r>
                        <a:rPr kumimoji="1" lang="en-US" altLang="zh-TW" sz="1050" b="0" i="0" kern="1200" dirty="0">
                          <a:solidFill>
                            <a:srgbClr val="FF0033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55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106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1,000,000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2950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2,009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5" name="円/楕円 19">
            <a:extLst>
              <a:ext uri="{FF2B5EF4-FFF2-40B4-BE49-F238E27FC236}">
                <a16:creationId xmlns:a16="http://schemas.microsoft.com/office/drawing/2014/main" id="{A232FEE8-F80F-E770-397A-8F602416E0BA}"/>
              </a:ext>
            </a:extLst>
          </p:cNvPr>
          <p:cNvSpPr>
            <a:spLocks noChangeAspect="1"/>
          </p:cNvSpPr>
          <p:nvPr/>
        </p:nvSpPr>
        <p:spPr>
          <a:xfrm>
            <a:off x="9587105" y="240179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FFD989-CC5A-F23E-A303-6F683EDF8BAA}"/>
              </a:ext>
            </a:extLst>
          </p:cNvPr>
          <p:cNvSpPr/>
          <p:nvPr/>
        </p:nvSpPr>
        <p:spPr>
          <a:xfrm>
            <a:off x="5134829" y="6095870"/>
            <a:ext cx="6501780" cy="246221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1E7338-1395-DBDD-B1FD-6BA7A874C160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</p:spTree>
    <p:extLst>
      <p:ext uri="{BB962C8B-B14F-4D97-AF65-F5344CB8AC3E}">
        <p14:creationId xmlns:p14="http://schemas.microsoft.com/office/powerpoint/2010/main" val="3176855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57600" y="252000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950411"/>
              </p:ext>
            </p:extLst>
          </p:nvPr>
        </p:nvGraphicFramePr>
        <p:xfrm>
          <a:off x="479425" y="871777"/>
          <a:ext cx="11233149" cy="3856191"/>
        </p:xfrm>
        <a:graphic>
          <a:graphicData uri="http://schemas.openxmlformats.org/drawingml/2006/table">
            <a:tbl>
              <a:tblPr firstCol="1" bandRow="1"/>
              <a:tblGrid>
                <a:gridCol w="174694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067339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1517374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1417983">
                  <a:extLst>
                    <a:ext uri="{9D8B030D-6E8A-4147-A177-3AD203B41FA5}">
                      <a16:colId xmlns:a16="http://schemas.microsoft.com/office/drawing/2014/main" val="265582683"/>
                    </a:ext>
                  </a:extLst>
                </a:gridCol>
                <a:gridCol w="1239078">
                  <a:extLst>
                    <a:ext uri="{9D8B030D-6E8A-4147-A177-3AD203B41FA5}">
                      <a16:colId xmlns:a16="http://schemas.microsoft.com/office/drawing/2014/main" val="3567797273"/>
                    </a:ext>
                  </a:extLst>
                </a:gridCol>
                <a:gridCol w="1550504">
                  <a:extLst>
                    <a:ext uri="{9D8B030D-6E8A-4147-A177-3AD203B41FA5}">
                      <a16:colId xmlns:a16="http://schemas.microsoft.com/office/drawing/2014/main" val="3361102281"/>
                    </a:ext>
                  </a:extLst>
                </a:gridCol>
                <a:gridCol w="169393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カテゴリー指定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プライムディスプレイ　</a:t>
                      </a:r>
                      <a:endParaRPr kumimoji="1" lang="en-US" altLang="ja-JP" sz="9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パノラマ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カテゴリートップ指定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55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015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29332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48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5700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E58746-AC05-C789-FA95-3F81A9E94B00}"/>
              </a:ext>
            </a:extLst>
          </p:cNvPr>
          <p:cNvSpPr txBox="1"/>
          <p:nvPr/>
        </p:nvSpPr>
        <p:spPr>
          <a:xfrm>
            <a:off x="479425" y="4852719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はマルチデバイスの略称です。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934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その他・注意事項</a:t>
            </a:r>
          </a:p>
        </p:txBody>
      </p:sp>
      <p:sp>
        <p:nvSpPr>
          <p:cNvPr id="5" name="テキスト プレースホルダー 3">
            <a:extLst>
              <a:ext uri="{FF2B5EF4-FFF2-40B4-BE49-F238E27FC236}">
                <a16:creationId xmlns:a16="http://schemas.microsoft.com/office/drawing/2014/main" id="{1EAF4A79-B7FB-6D8F-5204-ED873C37C248}"/>
              </a:ext>
            </a:extLst>
          </p:cNvPr>
          <p:cNvSpPr txBox="1">
            <a:spLocks/>
          </p:cNvSpPr>
          <p:nvPr/>
        </p:nvSpPr>
        <p:spPr>
          <a:xfrm>
            <a:off x="1848388" y="4865424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800" b="1" kern="1200">
                <a:solidFill>
                  <a:srgbClr val="00003E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dirty="0"/>
              <a:t>スポーツイベント情報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73341" y="6332706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313505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311680"/>
              </p:ext>
            </p:extLst>
          </p:nvPr>
        </p:nvGraphicFramePr>
        <p:xfrm>
          <a:off x="479425" y="835809"/>
          <a:ext cx="11233145" cy="5431206"/>
        </p:xfrm>
        <a:graphic>
          <a:graphicData uri="http://schemas.openxmlformats.org/drawingml/2006/table">
            <a:tbl>
              <a:tblPr firstCol="1" bandRow="1"/>
              <a:tblGrid>
                <a:gridCol w="3953427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881270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091531038"/>
                    </a:ext>
                  </a:extLst>
                </a:gridCol>
                <a:gridCol w="841513">
                  <a:extLst>
                    <a:ext uri="{9D8B030D-6E8A-4147-A177-3AD203B41FA5}">
                      <a16:colId xmlns:a16="http://schemas.microsoft.com/office/drawing/2014/main" val="3752430901"/>
                    </a:ext>
                  </a:extLst>
                </a:gridCol>
                <a:gridCol w="947530">
                  <a:extLst>
                    <a:ext uri="{9D8B030D-6E8A-4147-A177-3AD203B41FA5}">
                      <a16:colId xmlns:a16="http://schemas.microsoft.com/office/drawing/2014/main" val="3737579196"/>
                    </a:ext>
                  </a:extLst>
                </a:gridCol>
                <a:gridCol w="1106557">
                  <a:extLst>
                    <a:ext uri="{9D8B030D-6E8A-4147-A177-3AD203B41FA5}">
                      <a16:colId xmlns:a16="http://schemas.microsoft.com/office/drawing/2014/main" val="3432430574"/>
                    </a:ext>
                  </a:extLst>
                </a:gridCol>
                <a:gridCol w="1133061">
                  <a:extLst>
                    <a:ext uri="{9D8B030D-6E8A-4147-A177-3AD203B41FA5}">
                      <a16:colId xmlns:a16="http://schemas.microsoft.com/office/drawing/2014/main" val="3799044260"/>
                    </a:ext>
                  </a:extLst>
                </a:gridCol>
                <a:gridCol w="1150587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スポーツナビ　トップ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トップ指定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カテゴリー指定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プライムディスプレイ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パノラマ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カテゴリートップ指定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73162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 dirty="0"/>
              <a:t>スポーツイベント情報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6C755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11150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6020" y="81412"/>
            <a:ext cx="1134517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スポーツイベント情報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スポーツイベントカレンダー（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/>
              <a:t>3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E7C5BF-7919-0682-A6E4-22AE156A302D}"/>
              </a:ext>
            </a:extLst>
          </p:cNvPr>
          <p:cNvSpPr txBox="1"/>
          <p:nvPr/>
        </p:nvSpPr>
        <p:spPr>
          <a:xfrm>
            <a:off x="479425" y="1089025"/>
            <a:ext cx="11233149" cy="7648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・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2024年10月～20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25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月に予定されているスポーツイベントカレンダーです。予定のため、予告なく変更する場合がございます。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  <a:t> 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・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スポーツナビ内で特集を準備する可能性があるスポーツイベントは「特集」に「実施/検討中」を記載しています。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 ・予約型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をご用意する特集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は「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販売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」の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を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ご確認ください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。</a:t>
            </a:r>
            <a:endParaRPr lang="ja-JP" kern="0">
              <a:latin typeface="Meiryo"/>
              <a:ea typeface="Meiryo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95D6996-2221-83F5-B5F6-1C2AA0EB90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74630"/>
              </p:ext>
            </p:extLst>
          </p:nvPr>
        </p:nvGraphicFramePr>
        <p:xfrm>
          <a:off x="476250" y="2000250"/>
          <a:ext cx="11106427" cy="4379999"/>
        </p:xfrm>
        <a:graphic>
          <a:graphicData uri="http://schemas.openxmlformats.org/drawingml/2006/table">
            <a:tbl>
              <a:tblPr firstCol="1" bandRow="1"/>
              <a:tblGrid>
                <a:gridCol w="2547257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632177">
                  <a:extLst>
                    <a:ext uri="{9D8B030D-6E8A-4147-A177-3AD203B41FA5}">
                      <a16:colId xmlns:a16="http://schemas.microsoft.com/office/drawing/2014/main" val="3552954013"/>
                    </a:ext>
                  </a:extLst>
                </a:gridCol>
                <a:gridCol w="1407748">
                  <a:extLst>
                    <a:ext uri="{9D8B030D-6E8A-4147-A177-3AD203B41FA5}">
                      <a16:colId xmlns:a16="http://schemas.microsoft.com/office/drawing/2014/main" val="2307776938"/>
                    </a:ext>
                  </a:extLst>
                </a:gridCol>
                <a:gridCol w="1134834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069519">
                  <a:extLst>
                    <a:ext uri="{9D8B030D-6E8A-4147-A177-3AD203B41FA5}">
                      <a16:colId xmlns:a16="http://schemas.microsoft.com/office/drawing/2014/main" val="4104735292"/>
                    </a:ext>
                  </a:extLst>
                </a:gridCol>
                <a:gridCol w="1069517">
                  <a:extLst>
                    <a:ext uri="{9D8B030D-6E8A-4147-A177-3AD203B41FA5}">
                      <a16:colId xmlns:a16="http://schemas.microsoft.com/office/drawing/2014/main" val="160473674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28914823"/>
                    </a:ext>
                  </a:extLst>
                </a:gridCol>
                <a:gridCol w="1167492">
                  <a:extLst>
                    <a:ext uri="{9D8B030D-6E8A-4147-A177-3AD203B41FA5}">
                      <a16:colId xmlns:a16="http://schemas.microsoft.com/office/drawing/2014/main" val="2829574965"/>
                    </a:ext>
                  </a:extLst>
                </a:gridCol>
                <a:gridCol w="1049183">
                  <a:extLst>
                    <a:ext uri="{9D8B030D-6E8A-4147-A177-3AD203B41FA5}">
                      <a16:colId xmlns:a16="http://schemas.microsoft.com/office/drawing/2014/main" val="1942057298"/>
                    </a:ext>
                  </a:extLst>
                </a:gridCol>
              </a:tblGrid>
              <a:tr h="24318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イベント名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1" i="0" u="none" strike="noStrike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特集</a:t>
                      </a:r>
                      <a:endParaRPr lang="ja-JP" sz="1000" b="0" i="0" u="none" strike="noStrike" kern="1200" noProof="0">
                        <a:solidFill>
                          <a:srgbClr val="000000"/>
                        </a:solidFill>
                        <a:latin typeface="Meiryo"/>
                        <a:ea typeface="Meiryo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予約型商品販売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2024年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２025年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0410"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10月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3月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647465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MLBポストシーズン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高校野球秋季大会</a:t>
                      </a:r>
                      <a:r>
                        <a:rPr lang="en-US" altLang="ja-JP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/</a:t>
                      </a: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国体</a:t>
                      </a:r>
                      <a:endParaRPr kumimoji="1" lang="en-US" altLang="ja-JP" sz="1000" b="0" i="0" u="none" strike="noStrike" kern="1200" baseline="0" noProof="0">
                        <a:solidFill>
                          <a:srgbClr val="FFFFFF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Bリーグ開幕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検討中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バレーSVリーグ開幕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プロ野球クライマックスシリーズ</a:t>
                      </a:r>
                      <a:endParaRPr kumimoji="1" lang="ja-JP" altLang="en-US" sz="1000" b="0" i="0" u="none" strike="noStrike" kern="1200" baseline="0" noProof="0">
                        <a:solidFill>
                          <a:srgbClr val="FFFFFF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36173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プロ野球ドラフト会議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検討中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57795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プロ野球日本シリーズ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355541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noProof="0">
                          <a:solidFill>
                            <a:schemeClr val="bg1"/>
                          </a:solidFill>
                        </a:rPr>
                        <a:t>プレミア12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販売予定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843242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サッカーU-17女子W杯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813223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FIFA インターコンチネンタルカップ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952220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6E2F9F2-6450-ABF4-19ED-7FACBFE4CB22}"/>
              </a:ext>
            </a:extLst>
          </p:cNvPr>
          <p:cNvSpPr txBox="1"/>
          <p:nvPr/>
        </p:nvSpPr>
        <p:spPr>
          <a:xfrm>
            <a:off x="5087725" y="2603748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10月～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77918C8-EACE-D84D-6F37-5A7BCC1209D2}"/>
              </a:ext>
            </a:extLst>
          </p:cNvPr>
          <p:cNvSpPr txBox="1"/>
          <p:nvPr/>
        </p:nvSpPr>
        <p:spPr>
          <a:xfrm>
            <a:off x="5087725" y="2994272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10月上旬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6887379-797F-AA66-A49F-F379917850AE}"/>
              </a:ext>
            </a:extLst>
          </p:cNvPr>
          <p:cNvSpPr txBox="1"/>
          <p:nvPr/>
        </p:nvSpPr>
        <p:spPr>
          <a:xfrm>
            <a:off x="5087725" y="3375272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10月上旬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38ECFF8-7BBF-4732-1F41-3538AD0DA72C}"/>
              </a:ext>
            </a:extLst>
          </p:cNvPr>
          <p:cNvSpPr txBox="1"/>
          <p:nvPr/>
        </p:nvSpPr>
        <p:spPr>
          <a:xfrm>
            <a:off x="5087725" y="3784847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10月上旬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7E4A457-5CEE-5574-9852-015175D84559}"/>
              </a:ext>
            </a:extLst>
          </p:cNvPr>
          <p:cNvSpPr txBox="1"/>
          <p:nvPr/>
        </p:nvSpPr>
        <p:spPr>
          <a:xfrm>
            <a:off x="5230600" y="4156322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10/12～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D9333E4-7A21-CBAB-A7E5-05481941A59D}"/>
              </a:ext>
            </a:extLst>
          </p:cNvPr>
          <p:cNvSpPr txBox="1"/>
          <p:nvPr/>
        </p:nvSpPr>
        <p:spPr>
          <a:xfrm>
            <a:off x="5344900" y="4537322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10月下旬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11833A7-AE77-B32C-BE96-EFB06EB8EB21}"/>
              </a:ext>
            </a:extLst>
          </p:cNvPr>
          <p:cNvSpPr txBox="1"/>
          <p:nvPr/>
        </p:nvSpPr>
        <p:spPr>
          <a:xfrm>
            <a:off x="5954500" y="4946897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10/26～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10AF1DC-2A42-0F7B-FFDC-0C08921692B1}"/>
              </a:ext>
            </a:extLst>
          </p:cNvPr>
          <p:cNvSpPr txBox="1"/>
          <p:nvPr/>
        </p:nvSpPr>
        <p:spPr>
          <a:xfrm>
            <a:off x="6202150" y="5327897"/>
            <a:ext cx="111483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11/10～11/24</a:t>
            </a:r>
            <a:endParaRPr lang="ja-JP">
              <a:solidFill>
                <a:schemeClr val="bg1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45B77A9-164D-DD1A-0F72-C747C1243D6C}"/>
              </a:ext>
            </a:extLst>
          </p:cNvPr>
          <p:cNvSpPr txBox="1"/>
          <p:nvPr/>
        </p:nvSpPr>
        <p:spPr>
          <a:xfrm>
            <a:off x="5897350" y="5708897"/>
            <a:ext cx="111483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10/21～11/3</a:t>
            </a:r>
            <a:endParaRPr lang="ja-JP">
              <a:solidFill>
                <a:schemeClr val="bg1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95298A4-CB0E-9B52-EBD2-10528FBC1D0B}"/>
              </a:ext>
            </a:extLst>
          </p:cNvPr>
          <p:cNvSpPr txBox="1"/>
          <p:nvPr/>
        </p:nvSpPr>
        <p:spPr>
          <a:xfrm>
            <a:off x="7183225" y="6080372"/>
            <a:ext cx="12862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12月上旬～12/18</a:t>
            </a:r>
            <a:endParaRPr lang="ja-JP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6234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6020" y="81412"/>
            <a:ext cx="1134517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スポーツイベント情報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スポーツイベントカレンダー（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/>
              <a:t>3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E7C5BF-7919-0682-A6E4-22AE156A302D}"/>
              </a:ext>
            </a:extLst>
          </p:cNvPr>
          <p:cNvSpPr txBox="1"/>
          <p:nvPr/>
        </p:nvSpPr>
        <p:spPr>
          <a:xfrm>
            <a:off x="479425" y="1089025"/>
            <a:ext cx="11233149" cy="7648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・2024年10月～20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25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月に予定されているスポーツイベントカレンダーです。予定のため、予告なく変更する場合がございます。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 ・スポーツナビ内で特集を準備する可能性があるスポーツイベントは「特集」に「実施/検討中」を記載しています。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 ・予約型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をご用意する特集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は「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販売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」の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を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ご確認ください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。</a:t>
            </a:r>
            <a:endParaRPr lang="ja-JP" kern="0">
              <a:latin typeface="Meiryo"/>
              <a:ea typeface="Meiryo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95D6996-2221-83F5-B5F6-1C2AA0EB90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5463"/>
              </p:ext>
            </p:extLst>
          </p:nvPr>
        </p:nvGraphicFramePr>
        <p:xfrm>
          <a:off x="476250" y="2000250"/>
          <a:ext cx="11106427" cy="4379999"/>
        </p:xfrm>
        <a:graphic>
          <a:graphicData uri="http://schemas.openxmlformats.org/drawingml/2006/table">
            <a:tbl>
              <a:tblPr firstCol="1" bandRow="1"/>
              <a:tblGrid>
                <a:gridCol w="2547257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632177">
                  <a:extLst>
                    <a:ext uri="{9D8B030D-6E8A-4147-A177-3AD203B41FA5}">
                      <a16:colId xmlns:a16="http://schemas.microsoft.com/office/drawing/2014/main" val="3552954013"/>
                    </a:ext>
                  </a:extLst>
                </a:gridCol>
                <a:gridCol w="1407748">
                  <a:extLst>
                    <a:ext uri="{9D8B030D-6E8A-4147-A177-3AD203B41FA5}">
                      <a16:colId xmlns:a16="http://schemas.microsoft.com/office/drawing/2014/main" val="2307776938"/>
                    </a:ext>
                  </a:extLst>
                </a:gridCol>
                <a:gridCol w="1134834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069519">
                  <a:extLst>
                    <a:ext uri="{9D8B030D-6E8A-4147-A177-3AD203B41FA5}">
                      <a16:colId xmlns:a16="http://schemas.microsoft.com/office/drawing/2014/main" val="4104735292"/>
                    </a:ext>
                  </a:extLst>
                </a:gridCol>
                <a:gridCol w="1069517">
                  <a:extLst>
                    <a:ext uri="{9D8B030D-6E8A-4147-A177-3AD203B41FA5}">
                      <a16:colId xmlns:a16="http://schemas.microsoft.com/office/drawing/2014/main" val="160473674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28914823"/>
                    </a:ext>
                  </a:extLst>
                </a:gridCol>
                <a:gridCol w="1167492">
                  <a:extLst>
                    <a:ext uri="{9D8B030D-6E8A-4147-A177-3AD203B41FA5}">
                      <a16:colId xmlns:a16="http://schemas.microsoft.com/office/drawing/2014/main" val="2829574965"/>
                    </a:ext>
                  </a:extLst>
                </a:gridCol>
                <a:gridCol w="1049183">
                  <a:extLst>
                    <a:ext uri="{9D8B030D-6E8A-4147-A177-3AD203B41FA5}">
                      <a16:colId xmlns:a16="http://schemas.microsoft.com/office/drawing/2014/main" val="1942057298"/>
                    </a:ext>
                  </a:extLst>
                </a:gridCol>
              </a:tblGrid>
              <a:tr h="24318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イベント名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1" i="0" u="none" strike="noStrike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特集</a:t>
                      </a:r>
                      <a:endParaRPr lang="ja-JP" sz="1000" b="0" i="0" u="none" strike="noStrike" kern="1200" noProof="0">
                        <a:solidFill>
                          <a:srgbClr val="000000"/>
                        </a:solidFill>
                        <a:latin typeface="Meiryo"/>
                        <a:ea typeface="Meiryo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予約型商品販売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2024年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２025年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0410"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10月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3月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647465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有馬記念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全日本フィギュア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高校バスケ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23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検討中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23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高校サッカー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検討中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高校ラグビー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検討中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36173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noProof="0">
                          <a:solidFill>
                            <a:schemeClr val="bg1"/>
                          </a:solidFill>
                        </a:rPr>
                        <a:t>箱根駅伝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販売予定</a:t>
                      </a: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57795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春高バレー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355541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メイリオ"/>
                          <a:ea typeface="メイリオ"/>
                        </a:rPr>
                        <a:t>全豪テニス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843242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卓球日本選手権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813223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en-US" altLang="ja-JP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B</a:t>
                      </a: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リーグオールスター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検討中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952220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6E2F9F2-6450-ABF4-19ED-7FACBFE4CB22}"/>
              </a:ext>
            </a:extLst>
          </p:cNvPr>
          <p:cNvSpPr txBox="1"/>
          <p:nvPr/>
        </p:nvSpPr>
        <p:spPr>
          <a:xfrm>
            <a:off x="7392775" y="2603748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12/22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77918C8-EACE-D84D-6F37-5A7BCC1209D2}"/>
              </a:ext>
            </a:extLst>
          </p:cNvPr>
          <p:cNvSpPr txBox="1"/>
          <p:nvPr/>
        </p:nvSpPr>
        <p:spPr>
          <a:xfrm>
            <a:off x="7459450" y="2994272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12月下旬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6887379-797F-AA66-A49F-F379917850AE}"/>
              </a:ext>
            </a:extLst>
          </p:cNvPr>
          <p:cNvSpPr txBox="1"/>
          <p:nvPr/>
        </p:nvSpPr>
        <p:spPr>
          <a:xfrm>
            <a:off x="7459450" y="3375272"/>
            <a:ext cx="867189" cy="261610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sz="1100">
                <a:solidFill>
                  <a:schemeClr val="bg1"/>
                </a:solidFill>
                <a:ea typeface="メイリオ"/>
                <a:cs typeface="Calibri" panose="020F0502020204030204"/>
              </a:rPr>
              <a:t>12月下旬</a:t>
            </a:r>
            <a:endParaRPr lang="ja-JP" sz="1100">
              <a:solidFill>
                <a:schemeClr val="bg1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38ECFF8-7BBF-4732-1F41-3538AD0DA72C}"/>
              </a:ext>
            </a:extLst>
          </p:cNvPr>
          <p:cNvSpPr txBox="1"/>
          <p:nvPr/>
        </p:nvSpPr>
        <p:spPr>
          <a:xfrm>
            <a:off x="7459450" y="3784847"/>
            <a:ext cx="867189" cy="261610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sz="1100">
                <a:solidFill>
                  <a:schemeClr val="bg1"/>
                </a:solidFill>
                <a:ea typeface="メイリオ"/>
                <a:cs typeface="Calibri" panose="020F0502020204030204"/>
              </a:rPr>
              <a:t>12月下旬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D9333E4-7A21-CBAB-A7E5-05481941A59D}"/>
              </a:ext>
            </a:extLst>
          </p:cNvPr>
          <p:cNvSpPr txBox="1"/>
          <p:nvPr/>
        </p:nvSpPr>
        <p:spPr>
          <a:xfrm>
            <a:off x="8392900" y="4537322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1/2～1/3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11833A7-AE77-B32C-BE96-EFB06EB8EB21}"/>
              </a:ext>
            </a:extLst>
          </p:cNvPr>
          <p:cNvSpPr txBox="1"/>
          <p:nvPr/>
        </p:nvSpPr>
        <p:spPr>
          <a:xfrm>
            <a:off x="8392900" y="4937372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1月上旬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6E0651B-4ABD-E020-D8E8-FAAFC2DF793E}"/>
              </a:ext>
            </a:extLst>
          </p:cNvPr>
          <p:cNvSpPr txBox="1"/>
          <p:nvPr/>
        </p:nvSpPr>
        <p:spPr>
          <a:xfrm>
            <a:off x="7459450" y="4146797"/>
            <a:ext cx="867189" cy="261610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sz="1100">
                <a:solidFill>
                  <a:schemeClr val="bg1"/>
                </a:solidFill>
                <a:ea typeface="メイリオ"/>
                <a:cs typeface="Calibri" panose="020F0502020204030204"/>
              </a:rPr>
              <a:t>12月下旬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0769142-B5F2-CC18-3CF8-ACEFD14EE025}"/>
              </a:ext>
            </a:extLst>
          </p:cNvPr>
          <p:cNvSpPr txBox="1"/>
          <p:nvPr/>
        </p:nvSpPr>
        <p:spPr>
          <a:xfrm>
            <a:off x="8450050" y="5327897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1月中旬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FFB3208-FD3A-097E-5691-3C8D203EF58C}"/>
              </a:ext>
            </a:extLst>
          </p:cNvPr>
          <p:cNvSpPr txBox="1"/>
          <p:nvPr/>
        </p:nvSpPr>
        <p:spPr>
          <a:xfrm>
            <a:off x="8450050" y="5718422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1月中旬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341117A-DE6F-FF1F-6E85-39922E58A04F}"/>
              </a:ext>
            </a:extLst>
          </p:cNvPr>
          <p:cNvSpPr txBox="1"/>
          <p:nvPr/>
        </p:nvSpPr>
        <p:spPr>
          <a:xfrm>
            <a:off x="9412075" y="6089897"/>
            <a:ext cx="8671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l"/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2月上旬</a:t>
            </a:r>
          </a:p>
        </p:txBody>
      </p:sp>
    </p:spTree>
    <p:extLst>
      <p:ext uri="{BB962C8B-B14F-4D97-AF65-F5344CB8AC3E}">
        <p14:creationId xmlns:p14="http://schemas.microsoft.com/office/powerpoint/2010/main" val="3830079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6020" y="81412"/>
            <a:ext cx="1134517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スポーツイベント情報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スポーツイベントカレンダー（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/>
              <a:t>3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E7C5BF-7919-0682-A6E4-22AE156A302D}"/>
              </a:ext>
            </a:extLst>
          </p:cNvPr>
          <p:cNvSpPr txBox="1"/>
          <p:nvPr/>
        </p:nvSpPr>
        <p:spPr>
          <a:xfrm>
            <a:off x="479425" y="1089025"/>
            <a:ext cx="11233149" cy="7648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・2024年10月～20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25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月に予定されているスポーツイベントカレンダーです。予定のため、予告なく変更する場合がございます。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 ・スポーツナビ内で特集を準備する可能性があるスポーツイベントは「特集」に「実施/検討中」を記載しています。</a:t>
            </a:r>
            <a:b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</a:rPr>
            </a:b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</a:rPr>
              <a:t> ・予約型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をご用意する特集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は「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予約型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商品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販売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」の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を</a:t>
            </a:r>
            <a:r>
              <a:rPr lang="ja-JP" sz="1400" kern="0">
                <a:solidFill>
                  <a:srgbClr val="0D0D0D"/>
                </a:solidFill>
                <a:latin typeface="Meiryo"/>
                <a:ea typeface="Meiryo"/>
              </a:rPr>
              <a:t>ご確認ください</a:t>
            </a:r>
            <a:r>
              <a:rPr lang="ja-JP" sz="1400" b="0" i="0" kern="0">
                <a:solidFill>
                  <a:srgbClr val="0D0D0D"/>
                </a:solidFill>
                <a:effectLst/>
                <a:latin typeface="Meiryo"/>
                <a:ea typeface="Meiryo"/>
              </a:rPr>
              <a:t>。</a:t>
            </a:r>
            <a:endParaRPr lang="ja-JP" kern="0">
              <a:latin typeface="Meiryo"/>
              <a:ea typeface="Meiryo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95D6996-2221-83F5-B5F6-1C2AA0EB90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544715"/>
              </p:ext>
            </p:extLst>
          </p:nvPr>
        </p:nvGraphicFramePr>
        <p:xfrm>
          <a:off x="476250" y="2000250"/>
          <a:ext cx="11106427" cy="3612719"/>
        </p:xfrm>
        <a:graphic>
          <a:graphicData uri="http://schemas.openxmlformats.org/drawingml/2006/table">
            <a:tbl>
              <a:tblPr firstCol="1" bandRow="1"/>
              <a:tblGrid>
                <a:gridCol w="2547257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632177">
                  <a:extLst>
                    <a:ext uri="{9D8B030D-6E8A-4147-A177-3AD203B41FA5}">
                      <a16:colId xmlns:a16="http://schemas.microsoft.com/office/drawing/2014/main" val="3552954013"/>
                    </a:ext>
                  </a:extLst>
                </a:gridCol>
                <a:gridCol w="1407748">
                  <a:extLst>
                    <a:ext uri="{9D8B030D-6E8A-4147-A177-3AD203B41FA5}">
                      <a16:colId xmlns:a16="http://schemas.microsoft.com/office/drawing/2014/main" val="2307776938"/>
                    </a:ext>
                  </a:extLst>
                </a:gridCol>
                <a:gridCol w="1134834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069519">
                  <a:extLst>
                    <a:ext uri="{9D8B030D-6E8A-4147-A177-3AD203B41FA5}">
                      <a16:colId xmlns:a16="http://schemas.microsoft.com/office/drawing/2014/main" val="4104735292"/>
                    </a:ext>
                  </a:extLst>
                </a:gridCol>
                <a:gridCol w="1069517">
                  <a:extLst>
                    <a:ext uri="{9D8B030D-6E8A-4147-A177-3AD203B41FA5}">
                      <a16:colId xmlns:a16="http://schemas.microsoft.com/office/drawing/2014/main" val="160473674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28914823"/>
                    </a:ext>
                  </a:extLst>
                </a:gridCol>
                <a:gridCol w="1167492">
                  <a:extLst>
                    <a:ext uri="{9D8B030D-6E8A-4147-A177-3AD203B41FA5}">
                      <a16:colId xmlns:a16="http://schemas.microsoft.com/office/drawing/2014/main" val="2829574965"/>
                    </a:ext>
                  </a:extLst>
                </a:gridCol>
                <a:gridCol w="1049183">
                  <a:extLst>
                    <a:ext uri="{9D8B030D-6E8A-4147-A177-3AD203B41FA5}">
                      <a16:colId xmlns:a16="http://schemas.microsoft.com/office/drawing/2014/main" val="1942057298"/>
                    </a:ext>
                  </a:extLst>
                </a:gridCol>
              </a:tblGrid>
              <a:tr h="24318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イベント名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1" i="0" u="none" strike="noStrike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特集</a:t>
                      </a:r>
                      <a:endParaRPr lang="ja-JP" sz="1000" b="0" i="0" u="none" strike="noStrike" kern="1200" noProof="0">
                        <a:solidFill>
                          <a:srgbClr val="000000"/>
                        </a:solidFill>
                        <a:latin typeface="Meiryo"/>
                        <a:ea typeface="Meiryo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予約型商品販売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2024年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２025年</a:t>
                      </a:r>
                      <a:endParaRPr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0410"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 vMerge="1">
                  <a:txBody>
                    <a:bodyPr/>
                    <a:lstStyle/>
                    <a:p>
                      <a:pPr defTabSz="914400">
                        <a:tabLst/>
                        <a:defRPr/>
                      </a:pPr>
                      <a:endParaRPr kumimoji="1" lang="ja-JP"/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10月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2月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3月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T="0" marB="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647465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Jリーグ開幕</a:t>
                      </a:r>
                      <a:endParaRPr kumimoji="1" lang="ja-JP" sz="1000" b="0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00" b="0" i="0" u="none" strike="noStrike" kern="1200" baseline="0" noProof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F1</a:t>
                      </a: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開幕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プロ野球オープン戦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23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23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センバツ高校野球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実施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914400">
                        <a:lnSpc>
                          <a:spcPct val="110000"/>
                        </a:lnSpc>
                        <a:buNone/>
                        <a:tabLst/>
                        <a:defRPr/>
                      </a:pPr>
                      <a:r>
                        <a:rPr lang="ja-JP" altLang="en-US" sz="1000" b="0" i="0" kern="1200" noProof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販売予定</a:t>
                      </a: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>
                      <a:solidFill>
                        <a:srgbClr val="FFFFFF"/>
                      </a:solidFill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361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プロ野球開幕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36173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メイリオ"/>
                          <a:ea typeface="メイリオ"/>
                        </a:rPr>
                        <a:t>世界フィギュア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57795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世界カーリング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355541"/>
                  </a:ext>
                </a:extLst>
              </a:tr>
              <a:tr h="336172"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r>
                        <a:rPr lang="en-US" altLang="ja-JP" sz="1000" b="0" i="0" u="none" strike="noStrike" kern="1200" baseline="0" noProof="0" dirty="0">
                          <a:solidFill>
                            <a:srgbClr val="FFFFFF"/>
                          </a:solidFill>
                          <a:latin typeface="メイリオ"/>
                          <a:ea typeface="メイリオ"/>
                        </a:rPr>
                        <a:t>MLB</a:t>
                      </a:r>
                      <a:r>
                        <a:rPr lang="ja-JP" altLang="en-US" sz="1000" b="0" i="0" u="none" strike="noStrike" kern="1200" baseline="0" noProof="0">
                          <a:solidFill>
                            <a:srgbClr val="FFFFFF"/>
                          </a:solidFill>
                          <a:latin typeface="メイリオ"/>
                          <a:ea typeface="メイリオ"/>
                        </a:rPr>
                        <a:t>開幕（日本開催）</a:t>
                      </a:r>
                      <a:endParaRPr kumimoji="1" lang="ja-JP"/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0000"/>
                        </a:lnSpc>
                        <a:buNone/>
                      </a:pPr>
                      <a:endParaRPr kumimoji="1" lang="ja-JP" altLang="en-US" sz="1000" b="0" i="0" kern="1200" noProof="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23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kumimoji="1" lang="ja-JP" altLang="en-US" sz="1000" b="0" kern="1200" noProof="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>
                      <a:solidFill>
                        <a:srgbClr val="FFFFFF"/>
                      </a:solidFill>
                    </a:lnL>
                    <a:lnR w="28575">
                      <a:solidFill>
                        <a:srgbClr val="FFFFFF"/>
                      </a:solidFill>
                    </a:lnR>
                    <a:lnT w="28575">
                      <a:solidFill>
                        <a:srgbClr val="FFFFFF"/>
                      </a:solidFill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0">
                      <a:noFill/>
                    </a:lnTlToBr>
                    <a:lnBlToTr w="0">
                      <a:noFill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843242"/>
                  </a:ext>
                </a:extLst>
              </a:tr>
            </a:tbl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77918C8-EACE-D84D-6F37-5A7BCC1209D2}"/>
              </a:ext>
            </a:extLst>
          </p:cNvPr>
          <p:cNvSpPr txBox="1"/>
          <p:nvPr/>
        </p:nvSpPr>
        <p:spPr>
          <a:xfrm>
            <a:off x="9726400" y="2603747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2月下旬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FA93E1B-3474-9868-1A38-10204BC6E5EE}"/>
              </a:ext>
            </a:extLst>
          </p:cNvPr>
          <p:cNvSpPr txBox="1"/>
          <p:nvPr/>
        </p:nvSpPr>
        <p:spPr>
          <a:xfrm>
            <a:off x="9726400" y="3013322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2月下旬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77ABCCD-CADE-B393-24ED-265F0124644D}"/>
              </a:ext>
            </a:extLst>
          </p:cNvPr>
          <p:cNvSpPr txBox="1"/>
          <p:nvPr/>
        </p:nvSpPr>
        <p:spPr>
          <a:xfrm>
            <a:off x="9726400" y="3365747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2月下旬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2777C8C-F81E-9FB2-E800-09AD951E3DCA}"/>
              </a:ext>
            </a:extLst>
          </p:cNvPr>
          <p:cNvSpPr txBox="1"/>
          <p:nvPr/>
        </p:nvSpPr>
        <p:spPr>
          <a:xfrm>
            <a:off x="10707475" y="3775322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3月中旬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06A7B71-83B1-B9E1-2724-87BB592A3F6E}"/>
              </a:ext>
            </a:extLst>
          </p:cNvPr>
          <p:cNvSpPr txBox="1"/>
          <p:nvPr/>
        </p:nvSpPr>
        <p:spPr>
          <a:xfrm>
            <a:off x="10764625" y="4156322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3月下旬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3BC7DC-5A05-E6CE-B293-CF57840A7C19}"/>
              </a:ext>
            </a:extLst>
          </p:cNvPr>
          <p:cNvSpPr txBox="1"/>
          <p:nvPr/>
        </p:nvSpPr>
        <p:spPr>
          <a:xfrm>
            <a:off x="10764625" y="4546847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3月下旬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88AAD60-7A6B-0B7B-3792-EC169D09C0C0}"/>
              </a:ext>
            </a:extLst>
          </p:cNvPr>
          <p:cNvSpPr txBox="1"/>
          <p:nvPr/>
        </p:nvSpPr>
        <p:spPr>
          <a:xfrm>
            <a:off x="10764625" y="4927847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3月下旬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CE39CA4-200D-6E97-7ED8-92CA4B6C0001}"/>
              </a:ext>
            </a:extLst>
          </p:cNvPr>
          <p:cNvSpPr txBox="1"/>
          <p:nvPr/>
        </p:nvSpPr>
        <p:spPr>
          <a:xfrm>
            <a:off x="10764625" y="5308847"/>
            <a:ext cx="790989" cy="253916"/>
          </a:xfrm>
          <a:prstGeom prst="homePlate">
            <a:avLst/>
          </a:prstGeom>
          <a:solidFill>
            <a:srgbClr val="00003E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050">
                <a:solidFill>
                  <a:schemeClr val="bg1"/>
                </a:solidFill>
                <a:ea typeface="メイリオ"/>
                <a:cs typeface="Calibri" panose="020F0502020204030204"/>
              </a:rPr>
              <a:t>3月下旬</a:t>
            </a:r>
          </a:p>
        </p:txBody>
      </p:sp>
    </p:spTree>
    <p:extLst>
      <p:ext uri="{BB962C8B-B14F-4D97-AF65-F5344CB8AC3E}">
        <p14:creationId xmlns:p14="http://schemas.microsoft.com/office/powerpoint/2010/main" val="2873928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本資料はスポーツナビのセールスシートです。その他商品のセールスシートや販促資料は下記をご覧ください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925838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スポーツナビ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53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スポーツナビ　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6250636" y="587028"/>
            <a:ext cx="3029676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スポーツナビ（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F641F75-8F7B-6B84-288E-CCDD84476043}"/>
              </a:ext>
            </a:extLst>
          </p:cNvPr>
          <p:cNvSpPr/>
          <p:nvPr/>
        </p:nvSpPr>
        <p:spPr>
          <a:xfrm>
            <a:off x="479425" y="1694467"/>
            <a:ext cx="11233150" cy="4714216"/>
          </a:xfrm>
          <a:prstGeom prst="rect">
            <a:avLst/>
          </a:prstGeom>
          <a:solidFill>
            <a:srgbClr val="F2F2F2"/>
          </a:solidFill>
          <a:ln w="9525"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96000" tIns="46800" rIns="90000" bIns="14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・以下の商品に変更を行います。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ja-JP" altLang="en-US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  <a:r>
              <a:rPr 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「スポーツナビ　カテゴリー指定　プライムディスプレイ　PC」</a:t>
            </a:r>
            <a:endParaRPr lang="ja-JP" altLang="en-US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以下カテゴリーを廃止</a:t>
            </a:r>
          </a:p>
          <a:p>
            <a:pPr>
              <a:defRPr/>
            </a:pPr>
            <a:r>
              <a:rPr 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「スポーツナビ　野球　侍ジャパン」</a:t>
            </a:r>
          </a:p>
          <a:p>
            <a:pPr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「スポーツナビ　サッカー　サッカー代表」</a:t>
            </a:r>
            <a:endParaRPr lang="ja-JP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「スポーツナビ　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バスケ</a:t>
            </a:r>
            <a:r>
              <a:rPr 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endParaRPr lang="ja-JP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②「スポーツナビ　カテゴリートップ指定　トップインパクト　プライムディスプレイ　ダブルサイズ　PC」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「スポーツナビ　サッカー　サッカー代表」カテゴリ</a:t>
            </a:r>
            <a:r>
              <a:rPr lang="en-US" altLang="ja-JP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―</a:t>
            </a:r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を廃止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60E12E6-662C-17CB-20E3-39241FCBAA7F}"/>
              </a:ext>
            </a:extLst>
          </p:cNvPr>
          <p:cNvGrpSpPr/>
          <p:nvPr/>
        </p:nvGrpSpPr>
        <p:grpSpPr>
          <a:xfrm>
            <a:off x="474964" y="1109095"/>
            <a:ext cx="5260431" cy="580897"/>
            <a:chOff x="474964" y="1109095"/>
            <a:chExt cx="5260431" cy="580897"/>
          </a:xfrm>
          <a:solidFill>
            <a:srgbClr val="02004A"/>
          </a:solidFill>
        </p:grpSpPr>
        <p:sp>
          <p:nvSpPr>
            <p:cNvPr id="4" name="1 つの角を丸めた四角形 22">
              <a:extLst>
                <a:ext uri="{FF2B5EF4-FFF2-40B4-BE49-F238E27FC236}">
                  <a16:creationId xmlns:a16="http://schemas.microsoft.com/office/drawing/2014/main" id="{5A787676-BFE0-E2C9-2130-FA4B69C6C9C0}"/>
                </a:ext>
              </a:extLst>
            </p:cNvPr>
            <p:cNvSpPr/>
            <p:nvPr/>
          </p:nvSpPr>
          <p:spPr>
            <a:xfrm>
              <a:off x="474964" y="1109095"/>
              <a:ext cx="5260431" cy="580897"/>
            </a:xfrm>
            <a:prstGeom prst="round1Rect">
              <a:avLst/>
            </a:prstGeom>
            <a:grpFill/>
            <a:ln w="9525">
              <a:noFill/>
            </a:ln>
            <a:effectLst>
              <a:outerShdw dist="25400" algn="l" rotWithShape="0">
                <a:schemeClr val="accent6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</a:rPr>
                <a:t>内容変更　　</a:t>
              </a:r>
            </a:p>
          </p:txBody>
        </p: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23B8E987-AF5D-F933-688B-9F041F24A344}"/>
                </a:ext>
              </a:extLst>
            </p:cNvPr>
            <p:cNvCxnSpPr>
              <a:cxnSpLocks/>
            </p:cNvCxnSpPr>
            <p:nvPr/>
          </p:nvCxnSpPr>
          <p:spPr>
            <a:xfrm>
              <a:off x="2121734" y="1219543"/>
              <a:ext cx="0" cy="360000"/>
            </a:xfrm>
            <a:prstGeom prst="line">
              <a:avLst/>
            </a:prstGeom>
            <a:grpFill/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F07FE91-1CD5-843A-4A7F-2E1A4DFCB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059745"/>
              </p:ext>
            </p:extLst>
          </p:nvPr>
        </p:nvGraphicFramePr>
        <p:xfrm>
          <a:off x="479425" y="1816674"/>
          <a:ext cx="11233150" cy="452915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rowSpan="3"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P.12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パノラマ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P.14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631615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P.16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556607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D48E9BF-4205-30EB-BE05-155EB9C0E2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95923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D299336-66BC-3483-8AF2-331AB1407E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00" y="4643554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41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57600" y="252000"/>
            <a:ext cx="3913223" cy="335028"/>
          </a:xfrm>
        </p:spPr>
        <p:txBody>
          <a:bodyPr/>
          <a:lstStyle/>
          <a:p>
            <a:r>
              <a:rPr lang="ja-JP" altLang="en-US" dirty="0"/>
              <a:t>トップパネル　スマートフォン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37">
            <a:extLst>
              <a:ext uri="{FF2B5EF4-FFF2-40B4-BE49-F238E27FC236}">
                <a16:creationId xmlns:a16="http://schemas.microsoft.com/office/drawing/2014/main" id="{86198E75-B43E-8AF1-F8C7-F6134F2C0305}"/>
              </a:ext>
            </a:extLst>
          </p:cNvPr>
          <p:cNvSpPr/>
          <p:nvPr/>
        </p:nvSpPr>
        <p:spPr>
          <a:xfrm>
            <a:off x="1402927" y="3122679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20" name="円/楕円 38">
            <a:extLst>
              <a:ext uri="{FF2B5EF4-FFF2-40B4-BE49-F238E27FC236}">
                <a16:creationId xmlns:a16="http://schemas.microsoft.com/office/drawing/2014/main" id="{B818268E-AC59-FC22-09DC-110477621D6D}"/>
              </a:ext>
            </a:extLst>
          </p:cNvPr>
          <p:cNvSpPr>
            <a:spLocks noChangeAspect="1"/>
          </p:cNvSpPr>
          <p:nvPr/>
        </p:nvSpPr>
        <p:spPr>
          <a:xfrm>
            <a:off x="1150927" y="321713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ECF1D7D-8665-AB9F-7764-EF774ACA6C2D}"/>
              </a:ext>
            </a:extLst>
          </p:cNvPr>
          <p:cNvGrpSpPr/>
          <p:nvPr/>
        </p:nvGrpSpPr>
        <p:grpSpPr>
          <a:xfrm>
            <a:off x="4566590" y="1911510"/>
            <a:ext cx="2816667" cy="3961833"/>
            <a:chOff x="513033" y="446487"/>
            <a:chExt cx="2115990" cy="2790925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ACA2772F-8F76-536F-4543-E93101E72C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7089"/>
            <a:stretch/>
          </p:blipFill>
          <p:spPr>
            <a:xfrm>
              <a:off x="513033" y="446487"/>
              <a:ext cx="2115990" cy="2790925"/>
            </a:xfrm>
            <a:prstGeom prst="rect">
              <a:avLst/>
            </a:prstGeom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9853275A-8EB2-AA15-35B1-AA28D8095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300" y="567291"/>
              <a:ext cx="1079455" cy="148426"/>
            </a:xfrm>
            <a:prstGeom prst="rect">
              <a:avLst/>
            </a:prstGeom>
          </p:spPr>
        </p:pic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F5F29A9-599E-5653-34FE-322390B0BBDC}"/>
              </a:ext>
            </a:extLst>
          </p:cNvPr>
          <p:cNvGrpSpPr/>
          <p:nvPr/>
        </p:nvGrpSpPr>
        <p:grpSpPr>
          <a:xfrm>
            <a:off x="7670937" y="1912567"/>
            <a:ext cx="2816667" cy="3960776"/>
            <a:chOff x="513033" y="446487"/>
            <a:chExt cx="2115990" cy="2790180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5CB1D610-2D1A-2E8B-4320-2BC1C4B61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b="37106"/>
            <a:stretch/>
          </p:blipFill>
          <p:spPr>
            <a:xfrm>
              <a:off x="513033" y="446487"/>
              <a:ext cx="2115990" cy="2790180"/>
            </a:xfrm>
            <a:prstGeom prst="rect">
              <a:avLst/>
            </a:prstGeom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2BF29046-CABE-7EA3-DC67-0A4126AF8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300" y="567291"/>
              <a:ext cx="1079455" cy="148426"/>
            </a:xfrm>
            <a:prstGeom prst="rect">
              <a:avLst/>
            </a:prstGeom>
          </p:spPr>
        </p:pic>
      </p:grpSp>
      <p:sp>
        <p:nvSpPr>
          <p:cNvPr id="15" name="角丸四角形 46">
            <a:extLst>
              <a:ext uri="{FF2B5EF4-FFF2-40B4-BE49-F238E27FC236}">
                <a16:creationId xmlns:a16="http://schemas.microsoft.com/office/drawing/2014/main" id="{59A93D2A-BBE4-1AC6-891F-010FCA9C6B63}"/>
              </a:ext>
            </a:extLst>
          </p:cNvPr>
          <p:cNvSpPr/>
          <p:nvPr/>
        </p:nvSpPr>
        <p:spPr>
          <a:xfrm>
            <a:off x="4624448" y="1300726"/>
            <a:ext cx="2713283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WEB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6" name="角丸四角形 47">
            <a:extLst>
              <a:ext uri="{FF2B5EF4-FFF2-40B4-BE49-F238E27FC236}">
                <a16:creationId xmlns:a16="http://schemas.microsoft.com/office/drawing/2014/main" id="{E4A679C8-F832-8C8E-7115-172C9B08F66D}"/>
              </a:ext>
            </a:extLst>
          </p:cNvPr>
          <p:cNvSpPr/>
          <p:nvPr/>
        </p:nvSpPr>
        <p:spPr>
          <a:xfrm>
            <a:off x="7774321" y="1263977"/>
            <a:ext cx="2713283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APP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601C926-84C9-F58B-A065-011C64004FDC}"/>
              </a:ext>
            </a:extLst>
          </p:cNvPr>
          <p:cNvSpPr/>
          <p:nvPr/>
        </p:nvSpPr>
        <p:spPr>
          <a:xfrm>
            <a:off x="7951581" y="2080124"/>
            <a:ext cx="2275069" cy="8618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18D40E9-F677-EED0-126A-2EBD73AF84D8}"/>
              </a:ext>
            </a:extLst>
          </p:cNvPr>
          <p:cNvSpPr/>
          <p:nvPr/>
        </p:nvSpPr>
        <p:spPr>
          <a:xfrm>
            <a:off x="4798392" y="2063229"/>
            <a:ext cx="2372884" cy="289262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D6BCE308-3BF0-3B31-35B6-8DC5853C588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58"/>
          <a:stretch/>
        </p:blipFill>
        <p:spPr>
          <a:xfrm>
            <a:off x="7880849" y="2166304"/>
            <a:ext cx="2416532" cy="3707039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C9DB1757-6DE5-1E42-431A-E7C3F6E505C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84"/>
          <a:stretch/>
        </p:blipFill>
        <p:spPr>
          <a:xfrm>
            <a:off x="4755369" y="2166304"/>
            <a:ext cx="2458929" cy="3707039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DFDE679-AFBF-381F-EE0D-2793C4BDD141}"/>
              </a:ext>
            </a:extLst>
          </p:cNvPr>
          <p:cNvSpPr txBox="1"/>
          <p:nvPr/>
        </p:nvSpPr>
        <p:spPr>
          <a:xfrm>
            <a:off x="2314885" y="3891183"/>
            <a:ext cx="154208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defRPr/>
            </a:pPr>
            <a:r>
              <a:rPr lang="en-US" altLang="ja-JP" sz="11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 </a:t>
            </a:r>
            <a:r>
              <a:rPr lang="ja-JP" altLang="en-US" sz="11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タップ後の挙動は</a:t>
            </a:r>
            <a:r>
              <a:rPr lang="en-US" altLang="ja-JP" sz="11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P9</a:t>
            </a:r>
            <a:endParaRPr lang="ja-JP" altLang="en-US" sz="11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772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9B11FB3-D319-F680-E02A-AF514548708D}"/>
              </a:ext>
            </a:extLst>
          </p:cNvPr>
          <p:cNvSpPr/>
          <p:nvPr/>
        </p:nvSpPr>
        <p:spPr>
          <a:xfrm>
            <a:off x="8519905" y="5963851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9" name="片側の 2 つの角を丸めた四角形 18">
            <a:extLst>
              <a:ext uri="{FF2B5EF4-FFF2-40B4-BE49-F238E27FC236}">
                <a16:creationId xmlns:a16="http://schemas.microsoft.com/office/drawing/2014/main" id="{332207F5-2505-3D22-1FEB-698F6010FB5D}"/>
              </a:ext>
            </a:extLst>
          </p:cNvPr>
          <p:cNvSpPr/>
          <p:nvPr/>
        </p:nvSpPr>
        <p:spPr>
          <a:xfrm>
            <a:off x="499024" y="1551272"/>
            <a:ext cx="5452347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動画をフルスクリーンで再生する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(for view)</a:t>
            </a:r>
          </a:p>
        </p:txBody>
      </p:sp>
      <p:sp>
        <p:nvSpPr>
          <p:cNvPr id="20" name="片側の 2 つの角を丸めた四角形 19">
            <a:extLst>
              <a:ext uri="{FF2B5EF4-FFF2-40B4-BE49-F238E27FC236}">
                <a16:creationId xmlns:a16="http://schemas.microsoft.com/office/drawing/2014/main" id="{75EF2793-7537-C44C-134F-2B65A06227EB}"/>
              </a:ext>
            </a:extLst>
          </p:cNvPr>
          <p:cNvSpPr/>
          <p:nvPr/>
        </p:nvSpPr>
        <p:spPr>
          <a:xfrm>
            <a:off x="6268314" y="1551272"/>
            <a:ext cx="5452514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1" name="片側の 2 つの角を丸めた四角形 20">
            <a:extLst>
              <a:ext uri="{FF2B5EF4-FFF2-40B4-BE49-F238E27FC236}">
                <a16:creationId xmlns:a16="http://schemas.microsoft.com/office/drawing/2014/main" id="{7DA8EECD-D137-4960-5ED6-8C4633A63B69}"/>
              </a:ext>
            </a:extLst>
          </p:cNvPr>
          <p:cNvSpPr/>
          <p:nvPr/>
        </p:nvSpPr>
        <p:spPr>
          <a:xfrm>
            <a:off x="6268314" y="1551272"/>
            <a:ext cx="5452514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ランディングページを表示する（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for click</a:t>
            </a: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</a:t>
            </a:r>
            <a:endParaRPr kumimoji="0" lang="en-US" altLang="ja-JP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3E30640-8474-F301-E874-E41E31681077}"/>
              </a:ext>
            </a:extLst>
          </p:cNvPr>
          <p:cNvGrpSpPr/>
          <p:nvPr/>
        </p:nvGrpSpPr>
        <p:grpSpPr>
          <a:xfrm>
            <a:off x="919365" y="2436232"/>
            <a:ext cx="1384006" cy="3002489"/>
            <a:chOff x="513033" y="432674"/>
            <a:chExt cx="2115990" cy="430457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671E151-8663-D2AB-69E1-C02595F6370F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0" name="図 39">
                <a:extLst>
                  <a:ext uri="{FF2B5EF4-FFF2-40B4-BE49-F238E27FC236}">
                    <a16:creationId xmlns:a16="http://schemas.microsoft.com/office/drawing/2014/main" id="{AAA57EBC-2974-6C5D-1A37-6D8A7BAE58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1" name="図 40">
                <a:extLst>
                  <a:ext uri="{FF2B5EF4-FFF2-40B4-BE49-F238E27FC236}">
                    <a16:creationId xmlns:a16="http://schemas.microsoft.com/office/drawing/2014/main" id="{B9EA4DC8-2CB2-FDD2-6F6D-B24BF70B45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9B8B9FAC-E7AC-AB22-BDAA-E467E35B4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0AFF5C71-93DD-516E-E6DC-C08F25C1D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EF9C684-CF68-A2E7-1A4D-0689C2253C08}"/>
              </a:ext>
            </a:extLst>
          </p:cNvPr>
          <p:cNvGrpSpPr/>
          <p:nvPr/>
        </p:nvGrpSpPr>
        <p:grpSpPr>
          <a:xfrm>
            <a:off x="6670887" y="2477916"/>
            <a:ext cx="1384006" cy="3002489"/>
            <a:chOff x="513033" y="432674"/>
            <a:chExt cx="2115990" cy="4304579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F4F6EC0-9517-3B1F-7C94-5A378CF3DCF2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42A7F986-5D37-E1F7-A047-654B79170C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8" name="図 47">
                <a:extLst>
                  <a:ext uri="{FF2B5EF4-FFF2-40B4-BE49-F238E27FC236}">
                    <a16:creationId xmlns:a16="http://schemas.microsoft.com/office/drawing/2014/main" id="{D55A0DE8-4D70-2E2D-3FBF-A2E85AA482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9" name="図 48">
                <a:extLst>
                  <a:ext uri="{FF2B5EF4-FFF2-40B4-BE49-F238E27FC236}">
                    <a16:creationId xmlns:a16="http://schemas.microsoft.com/office/drawing/2014/main" id="{789EEF54-070A-C8BF-0484-C2F5457B4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05C90BDC-BEFF-42A1-2163-4C11AD4DA6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pic>
        <p:nvPicPr>
          <p:cNvPr id="25" name="図 24">
            <a:extLst>
              <a:ext uri="{FF2B5EF4-FFF2-40B4-BE49-F238E27FC236}">
                <a16:creationId xmlns:a16="http://schemas.microsoft.com/office/drawing/2014/main" id="{B273166D-1ED4-67FD-B382-55738015FD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22" y="2648674"/>
            <a:ext cx="1454011" cy="291710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A37E688-7893-74B5-43A3-83FF64A868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644" y="2648674"/>
            <a:ext cx="1454011" cy="2917110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46B5992-F0F0-F697-F351-487486028D6C}"/>
              </a:ext>
            </a:extLst>
          </p:cNvPr>
          <p:cNvSpPr txBox="1"/>
          <p:nvPr/>
        </p:nvSpPr>
        <p:spPr>
          <a:xfrm>
            <a:off x="3608248" y="3367146"/>
            <a:ext cx="2009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バナーをタップすると</a:t>
            </a: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フルスクリーンの動画プレイヤーで動画が再生される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B98B9B0-C90E-F544-0C7A-7D2E89EDAF08}"/>
              </a:ext>
            </a:extLst>
          </p:cNvPr>
          <p:cNvSpPr txBox="1"/>
          <p:nvPr/>
        </p:nvSpPr>
        <p:spPr>
          <a:xfrm>
            <a:off x="9428621" y="3367147"/>
            <a:ext cx="212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バナーをタップすると</a:t>
            </a: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再生している動画の下にランディングページが表示される</a:t>
            </a: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F888B66-EC85-C8FA-2014-44E0D459B7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24" name="図プレースホルダー 23" descr="アイコン&#10;&#10;自動的に生成された説明">
            <a:extLst>
              <a:ext uri="{FF2B5EF4-FFF2-40B4-BE49-F238E27FC236}">
                <a16:creationId xmlns:a16="http://schemas.microsoft.com/office/drawing/2014/main" id="{281A4442-F7FC-0676-2830-9392070DC5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81865439-B595-3E0D-6733-251F82C9C0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スマートフォン動画広告タップ後の挙動</a:t>
            </a:r>
          </a:p>
        </p:txBody>
      </p:sp>
      <p:sp>
        <p:nvSpPr>
          <p:cNvPr id="3" name="片側の 2 つの角を丸めた四角形 19">
            <a:extLst>
              <a:ext uri="{FF2B5EF4-FFF2-40B4-BE49-F238E27FC236}">
                <a16:creationId xmlns:a16="http://schemas.microsoft.com/office/drawing/2014/main" id="{A40575B2-A55A-AFE9-5D28-8B9B1D456196}"/>
              </a:ext>
            </a:extLst>
          </p:cNvPr>
          <p:cNvSpPr/>
          <p:nvPr/>
        </p:nvSpPr>
        <p:spPr>
          <a:xfrm>
            <a:off x="499191" y="1551272"/>
            <a:ext cx="5452347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FC13C38-676B-42BC-F455-9AC33D4E36E9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挙動説明</a:t>
            </a:r>
          </a:p>
        </p:txBody>
      </p:sp>
    </p:spTree>
    <p:extLst>
      <p:ext uri="{BB962C8B-B14F-4D97-AF65-F5344CB8AC3E}">
        <p14:creationId xmlns:p14="http://schemas.microsoft.com/office/powerpoint/2010/main" val="3976077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242</TotalTime>
  <Words>5384</Words>
  <Application>Microsoft Office PowerPoint</Application>
  <PresentationFormat>ワイド画面</PresentationFormat>
  <Paragraphs>1020</Paragraphs>
  <Slides>31</Slides>
  <Notes>21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41" baseType="lpstr">
      <vt:lpstr>Hiragino Kaku Gothic Pro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315</cp:revision>
  <dcterms:created xsi:type="dcterms:W3CDTF">2020-02-26T07:28:11Z</dcterms:created>
  <dcterms:modified xsi:type="dcterms:W3CDTF">2025-01-10T09:40:55Z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2024-12-20T09:59:11Z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7ea38935-b649-4e06-98c8-601e5ff3a478</vt:lpwstr>
  </property>
  <property fmtid="{D5CDD505-2E9C-101B-9397-08002B2CF9AE}" pid="8" name="MSIP_Label_defa4170-0d19-0005-0004-bc88714345d2_ContentBits">
    <vt:lpwstr>0</vt:lpwstr>
  </property>
</Properties>
</file>