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2.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1.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8" r:id="rId1"/>
    <p:sldMasterId id="2147483683" r:id="rId2"/>
    <p:sldMasterId id="2147483690" r:id="rId3"/>
  </p:sldMasterIdLst>
  <p:notesMasterIdLst>
    <p:notesMasterId r:id="rId26"/>
  </p:notesMasterIdLst>
  <p:sldIdLst>
    <p:sldId id="273" r:id="rId4"/>
    <p:sldId id="572" r:id="rId5"/>
    <p:sldId id="544" r:id="rId6"/>
    <p:sldId id="558" r:id="rId7"/>
    <p:sldId id="574" r:id="rId8"/>
    <p:sldId id="573" r:id="rId9"/>
    <p:sldId id="575" r:id="rId10"/>
    <p:sldId id="720" r:id="rId11"/>
    <p:sldId id="721" r:id="rId12"/>
    <p:sldId id="722" r:id="rId13"/>
    <p:sldId id="723" r:id="rId14"/>
    <p:sldId id="724" r:id="rId15"/>
    <p:sldId id="725" r:id="rId16"/>
    <p:sldId id="726" r:id="rId17"/>
    <p:sldId id="727" r:id="rId18"/>
    <p:sldId id="728" r:id="rId19"/>
    <p:sldId id="729" r:id="rId20"/>
    <p:sldId id="730" r:id="rId21"/>
    <p:sldId id="734" r:id="rId22"/>
    <p:sldId id="732" r:id="rId23"/>
    <p:sldId id="733" r:id="rId24"/>
    <p:sldId id="281"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a:srgbClr val="00003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00FC1D-F7F4-4D2A-B74C-0D0A824F933F}" v="2" dt="2024-12-16T01:59:45.7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p:cViewPr varScale="1">
        <p:scale>
          <a:sx n="90" d="100"/>
          <a:sy n="90" d="100"/>
        </p:scale>
        <p:origin x="64" y="3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nacokamu\Downloads\&#20840;&#26399;&#38291;&#24615;&#21029;_&#24180;&#20195;&#21029;PV_UB.xlsx" TargetMode="Externa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2.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1.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セールスシート加工用!$C$1</c:f>
              <c:strCache>
                <c:ptCount val="1"/>
                <c:pt idx="0">
                  <c:v>動画視聴数</c:v>
                </c:pt>
              </c:strCache>
            </c:strRef>
          </c:tx>
          <c:spPr>
            <a:solidFill>
              <a:srgbClr val="00003E">
                <a:alpha val="20000"/>
              </a:srgbClr>
            </a:solidFill>
            <a:ln>
              <a:noFill/>
            </a:ln>
            <a:effectLst/>
          </c:spPr>
          <c:invertIfNegative val="0"/>
          <c:cat>
            <c:strRef>
              <c:f>セールスシート加工用!$B$2:$B$15</c:f>
              <c:strCache>
                <c:ptCount val="14"/>
                <c:pt idx="0">
                  <c:v>3/18</c:v>
                </c:pt>
                <c:pt idx="1">
                  <c:v>3/19</c:v>
                </c:pt>
                <c:pt idx="2">
                  <c:v>3/20</c:v>
                </c:pt>
                <c:pt idx="3">
                  <c:v>3/21</c:v>
                </c:pt>
                <c:pt idx="4">
                  <c:v>3/22</c:v>
                </c:pt>
                <c:pt idx="5">
                  <c:v>3/23</c:v>
                </c:pt>
                <c:pt idx="6">
                  <c:v>3/24</c:v>
                </c:pt>
                <c:pt idx="7">
                  <c:v>3/25</c:v>
                </c:pt>
                <c:pt idx="8">
                  <c:v>3/26</c:v>
                </c:pt>
                <c:pt idx="9">
                  <c:v>3/27</c:v>
                </c:pt>
                <c:pt idx="10">
                  <c:v>3/28</c:v>
                </c:pt>
                <c:pt idx="11">
                  <c:v>3/29</c:v>
                </c:pt>
                <c:pt idx="12">
                  <c:v>3/30</c:v>
                </c:pt>
                <c:pt idx="13">
                  <c:v>3/31</c:v>
                </c:pt>
              </c:strCache>
            </c:strRef>
          </c:cat>
          <c:val>
            <c:numRef>
              <c:f>セールスシート加工用!$C$2:$C$15</c:f>
              <c:numCache>
                <c:formatCode>#,##0_);[Red]\(#,##0\)</c:formatCode>
                <c:ptCount val="14"/>
                <c:pt idx="0">
                  <c:v>7512016</c:v>
                </c:pt>
                <c:pt idx="1">
                  <c:v>5975931</c:v>
                </c:pt>
                <c:pt idx="2">
                  <c:v>4134955</c:v>
                </c:pt>
                <c:pt idx="3">
                  <c:v>4564677</c:v>
                </c:pt>
                <c:pt idx="4">
                  <c:v>6620747</c:v>
                </c:pt>
                <c:pt idx="7">
                  <c:v>4757985</c:v>
                </c:pt>
                <c:pt idx="8">
                  <c:v>2853747</c:v>
                </c:pt>
                <c:pt idx="9">
                  <c:v>8386114</c:v>
                </c:pt>
                <c:pt idx="10">
                  <c:v>7969828</c:v>
                </c:pt>
                <c:pt idx="12">
                  <c:v>4517369</c:v>
                </c:pt>
                <c:pt idx="13">
                  <c:v>3135517</c:v>
                </c:pt>
              </c:numCache>
            </c:numRef>
          </c:val>
          <c:extLst>
            <c:ext xmlns:c16="http://schemas.microsoft.com/office/drawing/2014/chart" uri="{C3380CC4-5D6E-409C-BE32-E72D297353CC}">
              <c16:uniqueId val="{00000000-3CFA-4278-8F20-0A9CE2211AA7}"/>
            </c:ext>
          </c:extLst>
        </c:ser>
        <c:ser>
          <c:idx val="1"/>
          <c:order val="1"/>
          <c:tx>
            <c:strRef>
              <c:f>セールスシート加工用!$D$1</c:f>
              <c:strCache>
                <c:ptCount val="1"/>
                <c:pt idx="0">
                  <c:v>広告再生数</c:v>
                </c:pt>
              </c:strCache>
            </c:strRef>
          </c:tx>
          <c:spPr>
            <a:solidFill>
              <a:srgbClr val="00003E"/>
            </a:solidFill>
            <a:ln>
              <a:noFill/>
            </a:ln>
            <a:effectLst/>
          </c:spPr>
          <c:invertIfNegative val="0"/>
          <c:cat>
            <c:strRef>
              <c:f>セールスシート加工用!$B$2:$B$15</c:f>
              <c:strCache>
                <c:ptCount val="14"/>
                <c:pt idx="0">
                  <c:v>3/18</c:v>
                </c:pt>
                <c:pt idx="1">
                  <c:v>3/19</c:v>
                </c:pt>
                <c:pt idx="2">
                  <c:v>3/20</c:v>
                </c:pt>
                <c:pt idx="3">
                  <c:v>3/21</c:v>
                </c:pt>
                <c:pt idx="4">
                  <c:v>3/22</c:v>
                </c:pt>
                <c:pt idx="5">
                  <c:v>3/23</c:v>
                </c:pt>
                <c:pt idx="6">
                  <c:v>3/24</c:v>
                </c:pt>
                <c:pt idx="7">
                  <c:v>3/25</c:v>
                </c:pt>
                <c:pt idx="8">
                  <c:v>3/26</c:v>
                </c:pt>
                <c:pt idx="9">
                  <c:v>3/27</c:v>
                </c:pt>
                <c:pt idx="10">
                  <c:v>3/28</c:v>
                </c:pt>
                <c:pt idx="11">
                  <c:v>3/29</c:v>
                </c:pt>
                <c:pt idx="12">
                  <c:v>3/30</c:v>
                </c:pt>
                <c:pt idx="13">
                  <c:v>3/31</c:v>
                </c:pt>
              </c:strCache>
            </c:strRef>
          </c:cat>
          <c:val>
            <c:numRef>
              <c:f>セールスシート加工用!$D$2:$D$15</c:f>
              <c:numCache>
                <c:formatCode>#,##0_);[Red]\(#,##0\)</c:formatCode>
                <c:ptCount val="14"/>
                <c:pt idx="0">
                  <c:v>4987448</c:v>
                </c:pt>
                <c:pt idx="1">
                  <c:v>4102344</c:v>
                </c:pt>
                <c:pt idx="2">
                  <c:v>2890289</c:v>
                </c:pt>
                <c:pt idx="3">
                  <c:v>2821970</c:v>
                </c:pt>
                <c:pt idx="4">
                  <c:v>4479799</c:v>
                </c:pt>
                <c:pt idx="5">
                  <c:v>0</c:v>
                </c:pt>
                <c:pt idx="6">
                  <c:v>0</c:v>
                </c:pt>
                <c:pt idx="7">
                  <c:v>3184406</c:v>
                </c:pt>
                <c:pt idx="8">
                  <c:v>1974438</c:v>
                </c:pt>
                <c:pt idx="9">
                  <c:v>5979875</c:v>
                </c:pt>
                <c:pt idx="10">
                  <c:v>5459656</c:v>
                </c:pt>
                <c:pt idx="11">
                  <c:v>0</c:v>
                </c:pt>
                <c:pt idx="12">
                  <c:v>3038792</c:v>
                </c:pt>
                <c:pt idx="13">
                  <c:v>2250728</c:v>
                </c:pt>
              </c:numCache>
            </c:numRef>
          </c:val>
          <c:extLst>
            <c:ext xmlns:c16="http://schemas.microsoft.com/office/drawing/2014/chart" uri="{C3380CC4-5D6E-409C-BE32-E72D297353CC}">
              <c16:uniqueId val="{00000001-3CFA-4278-8F20-0A9CE2211AA7}"/>
            </c:ext>
          </c:extLst>
        </c:ser>
        <c:dLbls>
          <c:showLegendKey val="0"/>
          <c:showVal val="0"/>
          <c:showCatName val="0"/>
          <c:showSerName val="0"/>
          <c:showPercent val="0"/>
          <c:showBubbleSize val="0"/>
        </c:dLbls>
        <c:gapWidth val="219"/>
        <c:overlap val="-27"/>
        <c:axId val="993955583"/>
        <c:axId val="993956063"/>
      </c:barChart>
      <c:catAx>
        <c:axId val="993955583"/>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993956063"/>
        <c:crosses val="autoZero"/>
        <c:auto val="1"/>
        <c:lblAlgn val="ctr"/>
        <c:lblOffset val="100"/>
        <c:noMultiLvlLbl val="0"/>
      </c:catAx>
      <c:valAx>
        <c:axId val="993956063"/>
        <c:scaling>
          <c:orientation val="minMax"/>
        </c:scaling>
        <c:delete val="0"/>
        <c:axPos val="l"/>
        <c:majorGridlines>
          <c:spPr>
            <a:ln w="9525" cap="flat" cmpd="sng" algn="ctr">
              <a:solidFill>
                <a:schemeClr val="tx1">
                  <a:lumMod val="15000"/>
                  <a:lumOff val="85000"/>
                </a:schemeClr>
              </a:solidFill>
              <a:round/>
            </a:ln>
            <a:effectLst/>
          </c:spPr>
        </c:majorGridlines>
        <c:numFmt formatCode="#,##0_);[Red]\(#,##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9939555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rgbClr val="C00000"/>
            </a:solidFill>
          </c:spPr>
          <c:dPt>
            <c:idx val="0"/>
            <c:bubble3D val="0"/>
            <c:spPr>
              <a:solidFill>
                <a:srgbClr val="C00000"/>
              </a:solidFill>
              <a:ln w="19050">
                <a:solidFill>
                  <a:schemeClr val="lt1"/>
                </a:solidFill>
              </a:ln>
              <a:effectLst/>
            </c:spPr>
            <c:extLst>
              <c:ext xmlns:c16="http://schemas.microsoft.com/office/drawing/2014/chart" uri="{C3380CC4-5D6E-409C-BE32-E72D297353CC}">
                <c16:uniqueId val="{00000001-7AF4-47E2-B84A-98EEDC441023}"/>
              </c:ext>
            </c:extLst>
          </c:dPt>
          <c:dPt>
            <c:idx val="1"/>
            <c:bubble3D val="0"/>
            <c:explosion val="1"/>
            <c:spPr>
              <a:solidFill>
                <a:schemeClr val="accent1">
                  <a:lumMod val="90000"/>
                  <a:lumOff val="10000"/>
                </a:schemeClr>
              </a:solidFill>
              <a:ln w="19050">
                <a:solidFill>
                  <a:schemeClr val="lt1"/>
                </a:solidFill>
              </a:ln>
              <a:effectLst/>
            </c:spPr>
            <c:extLst>
              <c:ext xmlns:c16="http://schemas.microsoft.com/office/drawing/2014/chart" uri="{C3380CC4-5D6E-409C-BE32-E72D297353CC}">
                <c16:uniqueId val="{00000003-7AF4-47E2-B84A-98EEDC441023}"/>
              </c:ext>
            </c:extLst>
          </c:dPt>
          <c:dLbls>
            <c:dLbl>
              <c:idx val="0"/>
              <c:layout>
                <c:manualLayout>
                  <c:x val="-0.10111159235986091"/>
                  <c:y val="0.14119713445871251"/>
                </c:manualLayout>
              </c:layout>
              <c:tx>
                <c:rich>
                  <a:bodyPr/>
                  <a:lstStyle/>
                  <a:p>
                    <a:fld id="{712C1A50-5CD9-471B-9B8C-509155832A27}" type="CATEGORYNAME">
                      <a:rPr lang="ja-JP" altLang="en-US" b="1">
                        <a:solidFill>
                          <a:schemeClr val="bg1"/>
                        </a:solidFill>
                      </a:rPr>
                      <a:pPr/>
                      <a:t>[分類名]</a:t>
                    </a:fld>
                    <a:r>
                      <a:rPr lang="ja-JP" altLang="en-US" b="1" baseline="0" dirty="0">
                        <a:solidFill>
                          <a:schemeClr val="bg1"/>
                        </a:solidFill>
                      </a:rPr>
                      <a:t>
</a:t>
                    </a:r>
                    <a:fld id="{21A2DE20-27F5-46EF-9BA7-32026BD5E939}" type="PERCENTAGE">
                      <a:rPr lang="en-US" altLang="ja-JP" b="1" baseline="0">
                        <a:solidFill>
                          <a:schemeClr val="bg1"/>
                        </a:solidFill>
                      </a:rPr>
                      <a:pPr/>
                      <a:t>[パーセンテージ]</a:t>
                    </a:fld>
                    <a:endParaRPr lang="ja-JP" altLang="en-US" b="1" baseline="0" dirty="0">
                      <a:solidFill>
                        <a:schemeClr val="bg1"/>
                      </a:solidFill>
                    </a:endParaRP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7AF4-47E2-B84A-98EEDC441023}"/>
                </c:ext>
              </c:extLst>
            </c:dLbl>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showLeaderLines val="0"/>
            <c:extLst>
              <c:ext xmlns:c15="http://schemas.microsoft.com/office/drawing/2012/chart" uri="{CE6537A1-D6FC-4f65-9D91-7224C49458BB}"/>
            </c:extLst>
          </c:dLbls>
          <c:cat>
            <c:strRef>
              <c:f>'Sheet 1'!$C$25:$C$26</c:f>
              <c:strCache>
                <c:ptCount val="2"/>
                <c:pt idx="0">
                  <c:v>女性</c:v>
                </c:pt>
                <c:pt idx="1">
                  <c:v>男性</c:v>
                </c:pt>
              </c:strCache>
            </c:strRef>
          </c:cat>
          <c:val>
            <c:numRef>
              <c:f>'Sheet 1'!$D$25:$D$26</c:f>
              <c:numCache>
                <c:formatCode>0%</c:formatCode>
                <c:ptCount val="2"/>
                <c:pt idx="0">
                  <c:v>0.11650215756537359</c:v>
                </c:pt>
                <c:pt idx="1">
                  <c:v>0.88349784243462637</c:v>
                </c:pt>
              </c:numCache>
            </c:numRef>
          </c:val>
          <c:extLst>
            <c:ext xmlns:c16="http://schemas.microsoft.com/office/drawing/2014/chart" uri="{C3380CC4-5D6E-409C-BE32-E72D297353CC}">
              <c16:uniqueId val="{00000004-7AF4-47E2-B84A-98EEDC441023}"/>
            </c:ext>
          </c:extLst>
        </c:ser>
        <c:dLbls>
          <c:showLegendKey val="0"/>
          <c:showVal val="0"/>
          <c:showCatName val="1"/>
          <c:showSerName val="0"/>
          <c:showPercent val="1"/>
          <c:showBubbleSize val="0"/>
          <c:showLeaderLines val="0"/>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bg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tx2">
                <a:lumMod val="90000"/>
                <a:lumOff val="10000"/>
              </a:schemeClr>
            </a:solidFill>
          </c:spPr>
          <c:dPt>
            <c:idx val="0"/>
            <c:bubble3D val="0"/>
            <c:spPr>
              <a:solidFill>
                <a:srgbClr val="C00000"/>
              </a:solidFill>
              <a:ln w="19050">
                <a:solidFill>
                  <a:schemeClr val="lt1"/>
                </a:solidFill>
              </a:ln>
              <a:effectLst/>
            </c:spPr>
            <c:extLst>
              <c:ext xmlns:c16="http://schemas.microsoft.com/office/drawing/2014/chart" uri="{C3380CC4-5D6E-409C-BE32-E72D297353CC}">
                <c16:uniqueId val="{00000001-CF95-4CB0-B0D9-B37BA93A9D28}"/>
              </c:ext>
            </c:extLst>
          </c:dPt>
          <c:dPt>
            <c:idx val="1"/>
            <c:bubble3D val="0"/>
            <c:spPr>
              <a:solidFill>
                <a:schemeClr val="tx2">
                  <a:lumMod val="90000"/>
                  <a:lumOff val="10000"/>
                </a:schemeClr>
              </a:solidFill>
              <a:ln w="19050">
                <a:solidFill>
                  <a:schemeClr val="lt1"/>
                </a:solidFill>
              </a:ln>
              <a:effectLst/>
            </c:spPr>
            <c:extLst>
              <c:ext xmlns:c16="http://schemas.microsoft.com/office/drawing/2014/chart" uri="{C3380CC4-5D6E-409C-BE32-E72D297353CC}">
                <c16:uniqueId val="{00000003-CF95-4CB0-B0D9-B37BA93A9D28}"/>
              </c:ext>
            </c:extLst>
          </c:dPt>
          <c:dLbls>
            <c:spPr>
              <a:noFill/>
              <a:ln>
                <a:noFill/>
              </a:ln>
              <a:effectLst/>
            </c:spPr>
            <c:txPr>
              <a:bodyPr rot="0" spcFirstLastPara="1" vertOverflow="ellipsis" vert="horz" wrap="square" anchor="ctr" anchorCtr="1"/>
              <a:lstStyle/>
              <a:p>
                <a:pPr>
                  <a:defRPr sz="1200" b="1" i="0" u="none" strike="noStrike" kern="1200" baseline="0">
                    <a:solidFill>
                      <a:schemeClr val="bg1"/>
                    </a:solidFill>
                    <a:latin typeface="メイリオ" panose="020B0604030504040204" pitchFamily="50" charset="-128"/>
                    <a:ea typeface="メイリオ" panose="020B0604030504040204" pitchFamily="50" charset="-128"/>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 1'!$G$25:$G$26</c:f>
              <c:strCache>
                <c:ptCount val="2"/>
                <c:pt idx="0">
                  <c:v>女性</c:v>
                </c:pt>
                <c:pt idx="1">
                  <c:v>男性</c:v>
                </c:pt>
              </c:strCache>
            </c:strRef>
          </c:cat>
          <c:val>
            <c:numRef>
              <c:f>'Sheet 1'!$H$25:$H$26</c:f>
              <c:numCache>
                <c:formatCode>0%</c:formatCode>
                <c:ptCount val="2"/>
                <c:pt idx="0">
                  <c:v>0.15714137451375437</c:v>
                </c:pt>
                <c:pt idx="1">
                  <c:v>0.84285862548624557</c:v>
                </c:pt>
              </c:numCache>
            </c:numRef>
          </c:val>
          <c:extLst>
            <c:ext xmlns:c16="http://schemas.microsoft.com/office/drawing/2014/chart" uri="{C3380CC4-5D6E-409C-BE32-E72D297353CC}">
              <c16:uniqueId val="{00000004-CF95-4CB0-B0D9-B37BA93A9D28}"/>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solidFill>
            <a:schemeClr val="bg1"/>
          </a:solidFill>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Pt>
            <c:idx val="0"/>
            <c:bubble3D val="0"/>
            <c:spPr>
              <a:solidFill>
                <a:schemeClr val="accent1">
                  <a:shade val="47000"/>
                </a:schemeClr>
              </a:solidFill>
              <a:ln w="19050">
                <a:solidFill>
                  <a:schemeClr val="lt1"/>
                </a:solidFill>
              </a:ln>
              <a:effectLst/>
            </c:spPr>
            <c:extLst>
              <c:ext xmlns:c16="http://schemas.microsoft.com/office/drawing/2014/chart" uri="{C3380CC4-5D6E-409C-BE32-E72D297353CC}">
                <c16:uniqueId val="{00000001-D3FB-4202-80A3-D500AF84FB9D}"/>
              </c:ext>
            </c:extLst>
          </c:dPt>
          <c:dPt>
            <c:idx val="1"/>
            <c:bubble3D val="0"/>
            <c:spPr>
              <a:solidFill>
                <a:schemeClr val="accent1">
                  <a:shade val="65000"/>
                </a:schemeClr>
              </a:solidFill>
              <a:ln w="19050">
                <a:solidFill>
                  <a:schemeClr val="lt1"/>
                </a:solidFill>
              </a:ln>
              <a:effectLst/>
            </c:spPr>
            <c:extLst>
              <c:ext xmlns:c16="http://schemas.microsoft.com/office/drawing/2014/chart" uri="{C3380CC4-5D6E-409C-BE32-E72D297353CC}">
                <c16:uniqueId val="{00000003-D3FB-4202-80A3-D500AF84FB9D}"/>
              </c:ext>
            </c:extLst>
          </c:dPt>
          <c:dPt>
            <c:idx val="2"/>
            <c:bubble3D val="0"/>
            <c:spPr>
              <a:solidFill>
                <a:schemeClr val="accent1">
                  <a:shade val="82000"/>
                </a:schemeClr>
              </a:solidFill>
              <a:ln w="19050">
                <a:solidFill>
                  <a:schemeClr val="lt1"/>
                </a:solidFill>
              </a:ln>
              <a:effectLst/>
            </c:spPr>
            <c:extLst>
              <c:ext xmlns:c16="http://schemas.microsoft.com/office/drawing/2014/chart" uri="{C3380CC4-5D6E-409C-BE32-E72D297353CC}">
                <c16:uniqueId val="{00000005-D3FB-4202-80A3-D500AF84FB9D}"/>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D3FB-4202-80A3-D500AF84FB9D}"/>
              </c:ext>
            </c:extLst>
          </c:dPt>
          <c:dPt>
            <c:idx val="4"/>
            <c:bubble3D val="0"/>
            <c:spPr>
              <a:solidFill>
                <a:schemeClr val="accent1">
                  <a:tint val="83000"/>
                </a:schemeClr>
              </a:solidFill>
              <a:ln w="19050">
                <a:solidFill>
                  <a:schemeClr val="lt1"/>
                </a:solidFill>
              </a:ln>
              <a:effectLst/>
            </c:spPr>
            <c:extLst>
              <c:ext xmlns:c16="http://schemas.microsoft.com/office/drawing/2014/chart" uri="{C3380CC4-5D6E-409C-BE32-E72D297353CC}">
                <c16:uniqueId val="{00000009-D3FB-4202-80A3-D500AF84FB9D}"/>
              </c:ext>
            </c:extLst>
          </c:dPt>
          <c:dPt>
            <c:idx val="5"/>
            <c:bubble3D val="0"/>
            <c:spPr>
              <a:solidFill>
                <a:schemeClr val="accent1">
                  <a:tint val="65000"/>
                </a:schemeClr>
              </a:solidFill>
              <a:ln w="19050">
                <a:solidFill>
                  <a:schemeClr val="lt1"/>
                </a:solidFill>
              </a:ln>
              <a:effectLst/>
            </c:spPr>
            <c:extLst>
              <c:ext xmlns:c16="http://schemas.microsoft.com/office/drawing/2014/chart" uri="{C3380CC4-5D6E-409C-BE32-E72D297353CC}">
                <c16:uniqueId val="{0000000B-D3FB-4202-80A3-D500AF84FB9D}"/>
              </c:ext>
            </c:extLst>
          </c:dPt>
          <c:dPt>
            <c:idx val="6"/>
            <c:bubble3D val="0"/>
            <c:spPr>
              <a:solidFill>
                <a:schemeClr val="accent1">
                  <a:tint val="48000"/>
                </a:schemeClr>
              </a:solidFill>
              <a:ln w="19050">
                <a:solidFill>
                  <a:schemeClr val="lt1"/>
                </a:solidFill>
              </a:ln>
              <a:effectLst/>
            </c:spPr>
            <c:extLst>
              <c:ext xmlns:c16="http://schemas.microsoft.com/office/drawing/2014/chart" uri="{C3380CC4-5D6E-409C-BE32-E72D297353CC}">
                <c16:uniqueId val="{0000000D-D3FB-4202-80A3-D500AF84FB9D}"/>
              </c:ext>
            </c:extLst>
          </c:dPt>
          <c:cat>
            <c:strRef>
              <c:f>'Sheet 1'!$F$3:$F$9</c:f>
              <c:strCache>
                <c:ptCount val="7"/>
                <c:pt idx="0">
                  <c:v>10代</c:v>
                </c:pt>
                <c:pt idx="1">
                  <c:v>20代</c:v>
                </c:pt>
                <c:pt idx="2">
                  <c:v>30代</c:v>
                </c:pt>
                <c:pt idx="3">
                  <c:v>40代</c:v>
                </c:pt>
                <c:pt idx="4">
                  <c:v>50代</c:v>
                </c:pt>
                <c:pt idx="5">
                  <c:v>60代</c:v>
                </c:pt>
                <c:pt idx="6">
                  <c:v>70代</c:v>
                </c:pt>
              </c:strCache>
            </c:strRef>
          </c:cat>
          <c:val>
            <c:numRef>
              <c:f>'Sheet 1'!$G$3:$G$9</c:f>
              <c:numCache>
                <c:formatCode>0%</c:formatCode>
                <c:ptCount val="7"/>
                <c:pt idx="0">
                  <c:v>1.9054552139798283E-2</c:v>
                </c:pt>
                <c:pt idx="1">
                  <c:v>8.3494048138662319E-2</c:v>
                </c:pt>
                <c:pt idx="2">
                  <c:v>0.18448025846802665</c:v>
                </c:pt>
                <c:pt idx="3">
                  <c:v>0.27251841092175888</c:v>
                </c:pt>
                <c:pt idx="4">
                  <c:v>0.25334693041970724</c:v>
                </c:pt>
                <c:pt idx="5">
                  <c:v>0.12940033702759918</c:v>
                </c:pt>
                <c:pt idx="6">
                  <c:v>4.884422195289901E-2</c:v>
                </c:pt>
              </c:numCache>
            </c:numRef>
          </c:val>
          <c:extLst>
            <c:ext xmlns:c16="http://schemas.microsoft.com/office/drawing/2014/chart" uri="{C3380CC4-5D6E-409C-BE32-E72D297353CC}">
              <c16:uniqueId val="{0000000E-D3FB-4202-80A3-D500AF84FB9D}"/>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dPt>
            <c:idx val="0"/>
            <c:bubble3D val="0"/>
            <c:spPr>
              <a:solidFill>
                <a:schemeClr val="accent3">
                  <a:shade val="47000"/>
                </a:schemeClr>
              </a:solidFill>
              <a:ln w="19050">
                <a:solidFill>
                  <a:schemeClr val="lt1"/>
                </a:solidFill>
              </a:ln>
              <a:effectLst/>
            </c:spPr>
            <c:extLst>
              <c:ext xmlns:c16="http://schemas.microsoft.com/office/drawing/2014/chart" uri="{C3380CC4-5D6E-409C-BE32-E72D297353CC}">
                <c16:uniqueId val="{00000001-7A4C-4DD1-8C8C-34DCF88FD73D}"/>
              </c:ext>
            </c:extLst>
          </c:dPt>
          <c:dPt>
            <c:idx val="1"/>
            <c:bubble3D val="0"/>
            <c:spPr>
              <a:solidFill>
                <a:schemeClr val="accent3">
                  <a:shade val="65000"/>
                </a:schemeClr>
              </a:solidFill>
              <a:ln w="19050">
                <a:solidFill>
                  <a:schemeClr val="lt1"/>
                </a:solidFill>
              </a:ln>
              <a:effectLst/>
            </c:spPr>
            <c:extLst>
              <c:ext xmlns:c16="http://schemas.microsoft.com/office/drawing/2014/chart" uri="{C3380CC4-5D6E-409C-BE32-E72D297353CC}">
                <c16:uniqueId val="{00000003-7A4C-4DD1-8C8C-34DCF88FD73D}"/>
              </c:ext>
            </c:extLst>
          </c:dPt>
          <c:dPt>
            <c:idx val="2"/>
            <c:bubble3D val="0"/>
            <c:spPr>
              <a:solidFill>
                <a:schemeClr val="accent3">
                  <a:shade val="82000"/>
                </a:schemeClr>
              </a:solidFill>
              <a:ln w="19050">
                <a:solidFill>
                  <a:schemeClr val="lt1"/>
                </a:solidFill>
              </a:ln>
              <a:effectLst/>
            </c:spPr>
            <c:extLst>
              <c:ext xmlns:c16="http://schemas.microsoft.com/office/drawing/2014/chart" uri="{C3380CC4-5D6E-409C-BE32-E72D297353CC}">
                <c16:uniqueId val="{00000005-7A4C-4DD1-8C8C-34DCF88FD73D}"/>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7A4C-4DD1-8C8C-34DCF88FD73D}"/>
              </c:ext>
            </c:extLst>
          </c:dPt>
          <c:dPt>
            <c:idx val="4"/>
            <c:bubble3D val="0"/>
            <c:spPr>
              <a:solidFill>
                <a:schemeClr val="accent3">
                  <a:tint val="83000"/>
                </a:schemeClr>
              </a:solidFill>
              <a:ln w="19050">
                <a:solidFill>
                  <a:schemeClr val="lt1"/>
                </a:solidFill>
              </a:ln>
              <a:effectLst/>
            </c:spPr>
            <c:extLst>
              <c:ext xmlns:c16="http://schemas.microsoft.com/office/drawing/2014/chart" uri="{C3380CC4-5D6E-409C-BE32-E72D297353CC}">
                <c16:uniqueId val="{00000009-7A4C-4DD1-8C8C-34DCF88FD73D}"/>
              </c:ext>
            </c:extLst>
          </c:dPt>
          <c:dPt>
            <c:idx val="5"/>
            <c:bubble3D val="0"/>
            <c:spPr>
              <a:solidFill>
                <a:schemeClr val="accent3">
                  <a:tint val="65000"/>
                </a:schemeClr>
              </a:solidFill>
              <a:ln w="19050">
                <a:solidFill>
                  <a:schemeClr val="lt1"/>
                </a:solidFill>
              </a:ln>
              <a:effectLst/>
            </c:spPr>
            <c:extLst>
              <c:ext xmlns:c16="http://schemas.microsoft.com/office/drawing/2014/chart" uri="{C3380CC4-5D6E-409C-BE32-E72D297353CC}">
                <c16:uniqueId val="{0000000B-7A4C-4DD1-8C8C-34DCF88FD73D}"/>
              </c:ext>
            </c:extLst>
          </c:dPt>
          <c:dPt>
            <c:idx val="6"/>
            <c:bubble3D val="0"/>
            <c:spPr>
              <a:solidFill>
                <a:schemeClr val="accent3">
                  <a:tint val="48000"/>
                </a:schemeClr>
              </a:solidFill>
              <a:ln w="19050">
                <a:solidFill>
                  <a:schemeClr val="lt1"/>
                </a:solidFill>
              </a:ln>
              <a:effectLst/>
            </c:spPr>
            <c:extLst>
              <c:ext xmlns:c16="http://schemas.microsoft.com/office/drawing/2014/chart" uri="{C3380CC4-5D6E-409C-BE32-E72D297353CC}">
                <c16:uniqueId val="{0000000D-7A4C-4DD1-8C8C-34DCF88FD73D}"/>
              </c:ext>
            </c:extLst>
          </c:dPt>
          <c:cat>
            <c:strRef>
              <c:f>'Sheet 1'!$F$12:$F$18</c:f>
              <c:strCache>
                <c:ptCount val="7"/>
                <c:pt idx="0">
                  <c:v>10代</c:v>
                </c:pt>
                <c:pt idx="1">
                  <c:v>20代</c:v>
                </c:pt>
                <c:pt idx="2">
                  <c:v>30代</c:v>
                </c:pt>
                <c:pt idx="3">
                  <c:v>40代</c:v>
                </c:pt>
                <c:pt idx="4">
                  <c:v>50代</c:v>
                </c:pt>
                <c:pt idx="5">
                  <c:v>60代</c:v>
                </c:pt>
                <c:pt idx="6">
                  <c:v>70代</c:v>
                </c:pt>
              </c:strCache>
            </c:strRef>
          </c:cat>
          <c:val>
            <c:numRef>
              <c:f>'Sheet 1'!$G$12:$G$18</c:f>
              <c:numCache>
                <c:formatCode>0%</c:formatCode>
                <c:ptCount val="7"/>
                <c:pt idx="0">
                  <c:v>2.1019007280806832E-2</c:v>
                </c:pt>
                <c:pt idx="1">
                  <c:v>6.5027421801636953E-2</c:v>
                </c:pt>
                <c:pt idx="2">
                  <c:v>0.160395946220831</c:v>
                </c:pt>
                <c:pt idx="3">
                  <c:v>0.32223942652070264</c:v>
                </c:pt>
                <c:pt idx="4">
                  <c:v>0.26344627537998522</c:v>
                </c:pt>
                <c:pt idx="5">
                  <c:v>0.11916384897260374</c:v>
                </c:pt>
                <c:pt idx="6">
                  <c:v>4.1378097490153282E-2</c:v>
                </c:pt>
              </c:numCache>
            </c:numRef>
          </c:val>
          <c:extLst>
            <c:ext xmlns:c16="http://schemas.microsoft.com/office/drawing/2014/chart" uri="{C3380CC4-5D6E-409C-BE32-E72D297353CC}">
              <c16:uniqueId val="{0000000E-7A4C-4DD1-8C8C-34DCF88FD73D}"/>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dPt>
            <c:idx val="0"/>
            <c:bubble3D val="0"/>
            <c:spPr>
              <a:solidFill>
                <a:schemeClr val="accent3">
                  <a:shade val="47000"/>
                </a:schemeClr>
              </a:solidFill>
              <a:ln w="19050">
                <a:solidFill>
                  <a:schemeClr val="lt1"/>
                </a:solidFill>
              </a:ln>
              <a:effectLst/>
            </c:spPr>
            <c:extLst>
              <c:ext xmlns:c16="http://schemas.microsoft.com/office/drawing/2014/chart" uri="{C3380CC4-5D6E-409C-BE32-E72D297353CC}">
                <c16:uniqueId val="{00000001-F3DF-4DAC-89C2-D48744988E65}"/>
              </c:ext>
            </c:extLst>
          </c:dPt>
          <c:dPt>
            <c:idx val="1"/>
            <c:bubble3D val="0"/>
            <c:spPr>
              <a:solidFill>
                <a:schemeClr val="accent3">
                  <a:shade val="65000"/>
                </a:schemeClr>
              </a:solidFill>
              <a:ln w="19050">
                <a:solidFill>
                  <a:schemeClr val="lt1"/>
                </a:solidFill>
              </a:ln>
              <a:effectLst/>
            </c:spPr>
            <c:extLst>
              <c:ext xmlns:c16="http://schemas.microsoft.com/office/drawing/2014/chart" uri="{C3380CC4-5D6E-409C-BE32-E72D297353CC}">
                <c16:uniqueId val="{00000003-F3DF-4DAC-89C2-D48744988E65}"/>
              </c:ext>
            </c:extLst>
          </c:dPt>
          <c:dPt>
            <c:idx val="2"/>
            <c:bubble3D val="0"/>
            <c:spPr>
              <a:solidFill>
                <a:schemeClr val="accent3">
                  <a:shade val="82000"/>
                </a:schemeClr>
              </a:solidFill>
              <a:ln w="19050">
                <a:solidFill>
                  <a:schemeClr val="lt1"/>
                </a:solidFill>
              </a:ln>
              <a:effectLst/>
            </c:spPr>
            <c:extLst>
              <c:ext xmlns:c16="http://schemas.microsoft.com/office/drawing/2014/chart" uri="{C3380CC4-5D6E-409C-BE32-E72D297353CC}">
                <c16:uniqueId val="{00000005-F3DF-4DAC-89C2-D48744988E65}"/>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F3DF-4DAC-89C2-D48744988E65}"/>
              </c:ext>
            </c:extLst>
          </c:dPt>
          <c:dPt>
            <c:idx val="4"/>
            <c:bubble3D val="0"/>
            <c:spPr>
              <a:solidFill>
                <a:schemeClr val="accent3">
                  <a:tint val="83000"/>
                </a:schemeClr>
              </a:solidFill>
              <a:ln w="19050">
                <a:solidFill>
                  <a:schemeClr val="lt1"/>
                </a:solidFill>
              </a:ln>
              <a:effectLst/>
            </c:spPr>
            <c:extLst>
              <c:ext xmlns:c16="http://schemas.microsoft.com/office/drawing/2014/chart" uri="{C3380CC4-5D6E-409C-BE32-E72D297353CC}">
                <c16:uniqueId val="{00000009-F3DF-4DAC-89C2-D48744988E65}"/>
              </c:ext>
            </c:extLst>
          </c:dPt>
          <c:dPt>
            <c:idx val="5"/>
            <c:bubble3D val="0"/>
            <c:spPr>
              <a:solidFill>
                <a:schemeClr val="accent3">
                  <a:tint val="65000"/>
                </a:schemeClr>
              </a:solidFill>
              <a:ln w="19050">
                <a:solidFill>
                  <a:schemeClr val="lt1"/>
                </a:solidFill>
              </a:ln>
              <a:effectLst/>
            </c:spPr>
            <c:extLst>
              <c:ext xmlns:c16="http://schemas.microsoft.com/office/drawing/2014/chart" uri="{C3380CC4-5D6E-409C-BE32-E72D297353CC}">
                <c16:uniqueId val="{0000000B-F3DF-4DAC-89C2-D48744988E65}"/>
              </c:ext>
            </c:extLst>
          </c:dPt>
          <c:dPt>
            <c:idx val="6"/>
            <c:bubble3D val="0"/>
            <c:spPr>
              <a:solidFill>
                <a:schemeClr val="accent3">
                  <a:tint val="48000"/>
                </a:schemeClr>
              </a:solidFill>
              <a:ln w="19050">
                <a:solidFill>
                  <a:schemeClr val="lt1"/>
                </a:solidFill>
              </a:ln>
              <a:effectLst/>
            </c:spPr>
            <c:extLst>
              <c:ext xmlns:c16="http://schemas.microsoft.com/office/drawing/2014/chart" uri="{C3380CC4-5D6E-409C-BE32-E72D297353CC}">
                <c16:uniqueId val="{0000000D-F3DF-4DAC-89C2-D48744988E65}"/>
              </c:ext>
            </c:extLst>
          </c:dPt>
          <c:cat>
            <c:strRef>
              <c:f>'Sheet 1'!$B$12:$B$18</c:f>
              <c:strCache>
                <c:ptCount val="7"/>
                <c:pt idx="0">
                  <c:v>10代</c:v>
                </c:pt>
                <c:pt idx="1">
                  <c:v>20代</c:v>
                </c:pt>
                <c:pt idx="2">
                  <c:v>30代</c:v>
                </c:pt>
                <c:pt idx="3">
                  <c:v>40代</c:v>
                </c:pt>
                <c:pt idx="4">
                  <c:v>50代</c:v>
                </c:pt>
                <c:pt idx="5">
                  <c:v>60代</c:v>
                </c:pt>
                <c:pt idx="6">
                  <c:v>70代</c:v>
                </c:pt>
              </c:strCache>
            </c:strRef>
          </c:cat>
          <c:val>
            <c:numRef>
              <c:f>'Sheet 1'!$C$12:$C$18</c:f>
              <c:numCache>
                <c:formatCode>0%</c:formatCode>
                <c:ptCount val="7"/>
                <c:pt idx="0">
                  <c:v>2.8066482119182752E-3</c:v>
                </c:pt>
                <c:pt idx="1">
                  <c:v>3.3555959865177655E-2</c:v>
                </c:pt>
                <c:pt idx="2">
                  <c:v>0.12788053446840195</c:v>
                </c:pt>
                <c:pt idx="3">
                  <c:v>0.28799098841622733</c:v>
                </c:pt>
                <c:pt idx="4">
                  <c:v>0.30409675098142086</c:v>
                </c:pt>
                <c:pt idx="5">
                  <c:v>0.16264969774240937</c:v>
                </c:pt>
                <c:pt idx="6">
                  <c:v>6.7036969621595291E-2</c:v>
                </c:pt>
              </c:numCache>
            </c:numRef>
          </c:val>
          <c:extLst>
            <c:ext xmlns:c16="http://schemas.microsoft.com/office/drawing/2014/chart" uri="{C3380CC4-5D6E-409C-BE32-E72D297353CC}">
              <c16:uniqueId val="{0000000E-F3DF-4DAC-89C2-D48744988E65}"/>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Pt>
            <c:idx val="0"/>
            <c:bubble3D val="0"/>
            <c:spPr>
              <a:solidFill>
                <a:schemeClr val="accent1">
                  <a:shade val="47000"/>
                </a:schemeClr>
              </a:solidFill>
              <a:ln w="19050">
                <a:solidFill>
                  <a:schemeClr val="lt1"/>
                </a:solidFill>
              </a:ln>
              <a:effectLst/>
            </c:spPr>
            <c:extLst>
              <c:ext xmlns:c16="http://schemas.microsoft.com/office/drawing/2014/chart" uri="{C3380CC4-5D6E-409C-BE32-E72D297353CC}">
                <c16:uniqueId val="{00000001-4ABB-48BC-A2BA-714AD88F462F}"/>
              </c:ext>
            </c:extLst>
          </c:dPt>
          <c:dPt>
            <c:idx val="1"/>
            <c:bubble3D val="0"/>
            <c:spPr>
              <a:solidFill>
                <a:schemeClr val="accent1">
                  <a:shade val="65000"/>
                </a:schemeClr>
              </a:solidFill>
              <a:ln w="19050">
                <a:solidFill>
                  <a:schemeClr val="lt1"/>
                </a:solidFill>
              </a:ln>
              <a:effectLst/>
            </c:spPr>
            <c:extLst>
              <c:ext xmlns:c16="http://schemas.microsoft.com/office/drawing/2014/chart" uri="{C3380CC4-5D6E-409C-BE32-E72D297353CC}">
                <c16:uniqueId val="{00000003-4ABB-48BC-A2BA-714AD88F462F}"/>
              </c:ext>
            </c:extLst>
          </c:dPt>
          <c:dPt>
            <c:idx val="2"/>
            <c:bubble3D val="0"/>
            <c:spPr>
              <a:solidFill>
                <a:schemeClr val="accent1">
                  <a:shade val="82000"/>
                </a:schemeClr>
              </a:solidFill>
              <a:ln w="19050">
                <a:solidFill>
                  <a:schemeClr val="lt1"/>
                </a:solidFill>
              </a:ln>
              <a:effectLst/>
            </c:spPr>
            <c:extLst>
              <c:ext xmlns:c16="http://schemas.microsoft.com/office/drawing/2014/chart" uri="{C3380CC4-5D6E-409C-BE32-E72D297353CC}">
                <c16:uniqueId val="{00000005-4ABB-48BC-A2BA-714AD88F462F}"/>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4ABB-48BC-A2BA-714AD88F462F}"/>
              </c:ext>
            </c:extLst>
          </c:dPt>
          <c:dPt>
            <c:idx val="4"/>
            <c:bubble3D val="0"/>
            <c:spPr>
              <a:solidFill>
                <a:schemeClr val="accent1">
                  <a:tint val="83000"/>
                </a:schemeClr>
              </a:solidFill>
              <a:ln w="19050">
                <a:solidFill>
                  <a:schemeClr val="lt1"/>
                </a:solidFill>
              </a:ln>
              <a:effectLst/>
            </c:spPr>
            <c:extLst>
              <c:ext xmlns:c16="http://schemas.microsoft.com/office/drawing/2014/chart" uri="{C3380CC4-5D6E-409C-BE32-E72D297353CC}">
                <c16:uniqueId val="{00000009-4ABB-48BC-A2BA-714AD88F462F}"/>
              </c:ext>
            </c:extLst>
          </c:dPt>
          <c:dPt>
            <c:idx val="5"/>
            <c:bubble3D val="0"/>
            <c:spPr>
              <a:solidFill>
                <a:schemeClr val="accent1">
                  <a:tint val="65000"/>
                </a:schemeClr>
              </a:solidFill>
              <a:ln w="19050">
                <a:solidFill>
                  <a:schemeClr val="lt1"/>
                </a:solidFill>
              </a:ln>
              <a:effectLst/>
            </c:spPr>
            <c:extLst>
              <c:ext xmlns:c16="http://schemas.microsoft.com/office/drawing/2014/chart" uri="{C3380CC4-5D6E-409C-BE32-E72D297353CC}">
                <c16:uniqueId val="{0000000B-4ABB-48BC-A2BA-714AD88F462F}"/>
              </c:ext>
            </c:extLst>
          </c:dPt>
          <c:dPt>
            <c:idx val="6"/>
            <c:bubble3D val="0"/>
            <c:spPr>
              <a:solidFill>
                <a:schemeClr val="accent1">
                  <a:tint val="48000"/>
                </a:schemeClr>
              </a:solidFill>
              <a:ln w="19050">
                <a:solidFill>
                  <a:schemeClr val="lt1"/>
                </a:solidFill>
              </a:ln>
              <a:effectLst/>
            </c:spPr>
            <c:extLst>
              <c:ext xmlns:c16="http://schemas.microsoft.com/office/drawing/2014/chart" uri="{C3380CC4-5D6E-409C-BE32-E72D297353CC}">
                <c16:uniqueId val="{0000000D-4ABB-48BC-A2BA-714AD88F462F}"/>
              </c:ext>
            </c:extLst>
          </c:dPt>
          <c:dPt>
            <c:idx val="7"/>
            <c:bubble3D val="0"/>
            <c:spPr>
              <a:solidFill>
                <a:schemeClr val="accent1">
                  <a:tint val="46000"/>
                </a:schemeClr>
              </a:solidFill>
              <a:ln w="19050">
                <a:solidFill>
                  <a:schemeClr val="lt1"/>
                </a:solidFill>
              </a:ln>
              <a:effectLst/>
            </c:spPr>
            <c:extLst>
              <c:ext xmlns:c16="http://schemas.microsoft.com/office/drawing/2014/chart" uri="{C3380CC4-5D6E-409C-BE32-E72D297353CC}">
                <c16:uniqueId val="{0000000F-E26A-42BE-994F-22EA0E819E9F}"/>
              </c:ext>
            </c:extLst>
          </c:dPt>
          <c:cat>
            <c:strRef>
              <c:f>'Sheet 1'!$B$3:$B$10</c:f>
              <c:strCache>
                <c:ptCount val="8"/>
                <c:pt idx="0">
                  <c:v>10代</c:v>
                </c:pt>
                <c:pt idx="1">
                  <c:v>20代</c:v>
                </c:pt>
                <c:pt idx="2">
                  <c:v>30代</c:v>
                </c:pt>
                <c:pt idx="3">
                  <c:v>40代</c:v>
                </c:pt>
                <c:pt idx="4">
                  <c:v>50代</c:v>
                </c:pt>
                <c:pt idx="5">
                  <c:v>60代</c:v>
                </c:pt>
                <c:pt idx="6">
                  <c:v>70代</c:v>
                </c:pt>
                <c:pt idx="7">
                  <c:v>その他</c:v>
                </c:pt>
              </c:strCache>
            </c:strRef>
          </c:cat>
          <c:val>
            <c:numRef>
              <c:f>'Sheet 1'!$C$3:$C$10</c:f>
              <c:numCache>
                <c:formatCode>0%</c:formatCode>
                <c:ptCount val="8"/>
                <c:pt idx="0">
                  <c:v>1.9756576297734361E-3</c:v>
                </c:pt>
                <c:pt idx="1">
                  <c:v>2.4443502822336149E-2</c:v>
                </c:pt>
                <c:pt idx="2">
                  <c:v>9.8900534640927934E-2</c:v>
                </c:pt>
                <c:pt idx="3">
                  <c:v>0.22638152037341816</c:v>
                </c:pt>
                <c:pt idx="4">
                  <c:v>0.30662026325134673</c:v>
                </c:pt>
                <c:pt idx="5">
                  <c:v>0.21928523440288308</c:v>
                </c:pt>
                <c:pt idx="6">
                  <c:v>9.8699311286278624E-2</c:v>
                </c:pt>
                <c:pt idx="7">
                  <c:v>2.3693975593035887E-2</c:v>
                </c:pt>
              </c:numCache>
            </c:numRef>
          </c:val>
          <c:extLst>
            <c:ext xmlns:c16="http://schemas.microsoft.com/office/drawing/2014/chart" uri="{C3380CC4-5D6E-409C-BE32-E72D297353CC}">
              <c16:uniqueId val="{0000000E-4ABB-48BC-A2BA-714AD88F462F}"/>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0350222210546578E-2"/>
          <c:y val="0.27353614573208584"/>
          <c:w val="0.94553459608806378"/>
          <c:h val="0.62480538568632149"/>
        </c:manualLayout>
      </c:layout>
      <c:barChart>
        <c:barDir val="col"/>
        <c:grouping val="clustered"/>
        <c:varyColors val="0"/>
        <c:ser>
          <c:idx val="0"/>
          <c:order val="0"/>
          <c:tx>
            <c:strRef>
              <c:f>Sheet1!$B$1</c:f>
              <c:strCache>
                <c:ptCount val="1"/>
                <c:pt idx="0">
                  <c:v>サイト接触&amp;広告認知者</c:v>
                </c:pt>
              </c:strCache>
            </c:strRef>
          </c:tx>
          <c:spPr>
            <a:solidFill>
              <a:srgbClr val="00003E">
                <a:alpha val="60000"/>
              </a:srgbClr>
            </a:solidFill>
            <a:ln>
              <a:noFill/>
            </a:ln>
            <a:effectLst/>
          </c:spPr>
          <c:invertIfNegative val="0"/>
          <c:cat>
            <c:strRef>
              <c:f>Sheet1!$A$2:$A$4</c:f>
              <c:strCache>
                <c:ptCount val="3"/>
                <c:pt idx="0">
                  <c:v>「商品」に魅力を感じる</c:v>
                </c:pt>
                <c:pt idx="1">
                  <c:v>「商品」に興味・関心がある</c:v>
                </c:pt>
                <c:pt idx="2">
                  <c:v>「商品」に好感が持てる</c:v>
                </c:pt>
              </c:strCache>
            </c:strRef>
          </c:cat>
          <c:val>
            <c:numRef>
              <c:f>Sheet1!$B$2:$B$4</c:f>
              <c:numCache>
                <c:formatCode>0%</c:formatCode>
                <c:ptCount val="3"/>
                <c:pt idx="0">
                  <c:v>0.45800000000000002</c:v>
                </c:pt>
                <c:pt idx="1">
                  <c:v>0.38</c:v>
                </c:pt>
                <c:pt idx="2">
                  <c:v>0.41599999999999998</c:v>
                </c:pt>
              </c:numCache>
            </c:numRef>
          </c:val>
          <c:extLst>
            <c:ext xmlns:c16="http://schemas.microsoft.com/office/drawing/2014/chart" uri="{C3380CC4-5D6E-409C-BE32-E72D297353CC}">
              <c16:uniqueId val="{00000000-357E-439E-9B83-A10BE28FBA4B}"/>
            </c:ext>
          </c:extLst>
        </c:ser>
        <c:ser>
          <c:idx val="1"/>
          <c:order val="1"/>
          <c:tx>
            <c:strRef>
              <c:f>Sheet1!$C$1</c:f>
              <c:strCache>
                <c:ptCount val="1"/>
                <c:pt idx="0">
                  <c:v>サイト接触＆広告非認知者</c:v>
                </c:pt>
              </c:strCache>
            </c:strRef>
          </c:tx>
          <c:spPr>
            <a:solidFill>
              <a:schemeClr val="bg1">
                <a:lumMod val="85000"/>
              </a:schemeClr>
            </a:solidFill>
            <a:ln>
              <a:noFill/>
            </a:ln>
            <a:effectLst/>
          </c:spPr>
          <c:invertIfNegative val="0"/>
          <c:cat>
            <c:strRef>
              <c:f>Sheet1!$A$2:$A$4</c:f>
              <c:strCache>
                <c:ptCount val="3"/>
                <c:pt idx="0">
                  <c:v>「商品」に魅力を感じる</c:v>
                </c:pt>
                <c:pt idx="1">
                  <c:v>「商品」に興味・関心がある</c:v>
                </c:pt>
                <c:pt idx="2">
                  <c:v>「商品」に好感が持てる</c:v>
                </c:pt>
              </c:strCache>
            </c:strRef>
          </c:cat>
          <c:val>
            <c:numRef>
              <c:f>Sheet1!$C$2:$C$4</c:f>
              <c:numCache>
                <c:formatCode>0%</c:formatCode>
                <c:ptCount val="3"/>
                <c:pt idx="0">
                  <c:v>0.187</c:v>
                </c:pt>
                <c:pt idx="1">
                  <c:v>0.152</c:v>
                </c:pt>
                <c:pt idx="2">
                  <c:v>0.17599999999999999</c:v>
                </c:pt>
              </c:numCache>
            </c:numRef>
          </c:val>
          <c:extLst>
            <c:ext xmlns:c16="http://schemas.microsoft.com/office/drawing/2014/chart" uri="{C3380CC4-5D6E-409C-BE32-E72D297353CC}">
              <c16:uniqueId val="{00000001-357E-439E-9B83-A10BE28FBA4B}"/>
            </c:ext>
          </c:extLst>
        </c:ser>
        <c:dLbls>
          <c:showLegendKey val="0"/>
          <c:showVal val="0"/>
          <c:showCatName val="0"/>
          <c:showSerName val="0"/>
          <c:showPercent val="0"/>
          <c:showBubbleSize val="0"/>
        </c:dLbls>
        <c:gapWidth val="251"/>
        <c:overlap val="-12"/>
        <c:axId val="450501784"/>
        <c:axId val="450497192"/>
      </c:barChart>
      <c:catAx>
        <c:axId val="450501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450497192"/>
        <c:crosses val="autoZero"/>
        <c:auto val="1"/>
        <c:lblAlgn val="ctr"/>
        <c:lblOffset val="100"/>
        <c:noMultiLvlLbl val="0"/>
      </c:catAx>
      <c:valAx>
        <c:axId val="45049719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defRPr>
            </a:pPr>
            <a:endParaRPr lang="ja-JP"/>
          </a:p>
        </c:txPr>
        <c:crossAx val="450501784"/>
        <c:crosses val="autoZero"/>
        <c:crossBetween val="between"/>
      </c:valAx>
      <c:spPr>
        <a:noFill/>
        <a:ln>
          <a:noFill/>
        </a:ln>
        <a:effectLst/>
      </c:spPr>
    </c:plotArea>
    <c:legend>
      <c:legendPos val="t"/>
      <c:layout>
        <c:manualLayout>
          <c:xMode val="edge"/>
          <c:yMode val="edge"/>
          <c:x val="0.24179843409936111"/>
          <c:y val="0.10276918972531857"/>
          <c:w val="0.54054558163725031"/>
          <c:h val="0.10272626118405631"/>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autoTitleDeleted val="0"/>
    <c:plotArea>
      <c:layout>
        <c:manualLayout>
          <c:layoutTarget val="inner"/>
          <c:xMode val="edge"/>
          <c:yMode val="edge"/>
          <c:x val="5.4643617142780668E-2"/>
          <c:y val="0.19746904998543705"/>
          <c:w val="0.93641047180775128"/>
          <c:h val="0.66532847701606723"/>
        </c:manualLayout>
      </c:layout>
      <c:barChart>
        <c:barDir val="col"/>
        <c:grouping val="clustered"/>
        <c:varyColors val="0"/>
        <c:ser>
          <c:idx val="0"/>
          <c:order val="0"/>
          <c:tx>
            <c:strRef>
              <c:f>Sheet1!$B$1</c:f>
              <c:strCache>
                <c:ptCount val="1"/>
                <c:pt idx="0">
                  <c:v>サイト接触&amp;広告認知者</c:v>
                </c:pt>
              </c:strCache>
            </c:strRef>
          </c:tx>
          <c:spPr>
            <a:solidFill>
              <a:srgbClr val="00003E">
                <a:alpha val="60000"/>
              </a:srgbClr>
            </a:solidFill>
            <a:ln>
              <a:noFill/>
            </a:ln>
            <a:effectLst/>
          </c:spPr>
          <c:invertIfNegative val="0"/>
          <c:cat>
            <c:strRef>
              <c:f>Sheet1!$A$2:$A$6</c:f>
              <c:strCache>
                <c:ptCount val="5"/>
                <c:pt idx="0">
                  <c:v>CM広告が印象に残る</c:v>
                </c:pt>
                <c:pt idx="1">
                  <c:v>CM広告に共感が持てる</c:v>
                </c:pt>
                <c:pt idx="2">
                  <c:v>CM広告に好感が持てる</c:v>
                </c:pt>
                <c:pt idx="3">
                  <c:v>CM内容の印象が残る</c:v>
                </c:pt>
                <c:pt idx="4">
                  <c:v>CM内容に信頼が持てる</c:v>
                </c:pt>
              </c:strCache>
            </c:strRef>
          </c:cat>
          <c:val>
            <c:numRef>
              <c:f>Sheet1!$B$2:$B$6</c:f>
              <c:numCache>
                <c:formatCode>0%</c:formatCode>
                <c:ptCount val="5"/>
                <c:pt idx="0">
                  <c:v>0.76</c:v>
                </c:pt>
                <c:pt idx="1">
                  <c:v>0.66</c:v>
                </c:pt>
                <c:pt idx="2">
                  <c:v>0.6</c:v>
                </c:pt>
                <c:pt idx="3">
                  <c:v>0.45</c:v>
                </c:pt>
                <c:pt idx="4">
                  <c:v>0.44</c:v>
                </c:pt>
              </c:numCache>
            </c:numRef>
          </c:val>
          <c:extLst>
            <c:ext xmlns:c16="http://schemas.microsoft.com/office/drawing/2014/chart" uri="{C3380CC4-5D6E-409C-BE32-E72D297353CC}">
              <c16:uniqueId val="{00000000-3C74-4C97-B5A8-7ED596B5BFB2}"/>
            </c:ext>
          </c:extLst>
        </c:ser>
        <c:ser>
          <c:idx val="1"/>
          <c:order val="1"/>
          <c:tx>
            <c:strRef>
              <c:f>Sheet1!$C$1</c:f>
              <c:strCache>
                <c:ptCount val="1"/>
                <c:pt idx="0">
                  <c:v>サイト接触&amp;広告非認知者</c:v>
                </c:pt>
              </c:strCache>
            </c:strRef>
          </c:tx>
          <c:spPr>
            <a:solidFill>
              <a:schemeClr val="bg1">
                <a:lumMod val="85000"/>
              </a:schemeClr>
            </a:solidFill>
            <a:ln>
              <a:noFill/>
            </a:ln>
            <a:effectLst/>
          </c:spPr>
          <c:invertIfNegative val="0"/>
          <c:cat>
            <c:strRef>
              <c:f>Sheet1!$A$2:$A$6</c:f>
              <c:strCache>
                <c:ptCount val="5"/>
                <c:pt idx="0">
                  <c:v>CM広告が印象に残る</c:v>
                </c:pt>
                <c:pt idx="1">
                  <c:v>CM広告に共感が持てる</c:v>
                </c:pt>
                <c:pt idx="2">
                  <c:v>CM広告に好感が持てる</c:v>
                </c:pt>
                <c:pt idx="3">
                  <c:v>CM内容の印象が残る</c:v>
                </c:pt>
                <c:pt idx="4">
                  <c:v>CM内容に信頼が持てる</c:v>
                </c:pt>
              </c:strCache>
            </c:strRef>
          </c:cat>
          <c:val>
            <c:numRef>
              <c:f>Sheet1!$C$2:$C$6</c:f>
              <c:numCache>
                <c:formatCode>0%</c:formatCode>
                <c:ptCount val="5"/>
                <c:pt idx="0">
                  <c:v>0.36</c:v>
                </c:pt>
                <c:pt idx="1">
                  <c:v>0.36</c:v>
                </c:pt>
                <c:pt idx="2">
                  <c:v>0.26</c:v>
                </c:pt>
                <c:pt idx="3">
                  <c:v>0.21</c:v>
                </c:pt>
                <c:pt idx="4">
                  <c:v>0.22</c:v>
                </c:pt>
              </c:numCache>
            </c:numRef>
          </c:val>
          <c:extLst>
            <c:ext xmlns:c16="http://schemas.microsoft.com/office/drawing/2014/chart" uri="{C3380CC4-5D6E-409C-BE32-E72D297353CC}">
              <c16:uniqueId val="{00000001-3C74-4C97-B5A8-7ED596B5BFB2}"/>
            </c:ext>
          </c:extLst>
        </c:ser>
        <c:dLbls>
          <c:showLegendKey val="0"/>
          <c:showVal val="0"/>
          <c:showCatName val="0"/>
          <c:showSerName val="0"/>
          <c:showPercent val="0"/>
          <c:showBubbleSize val="0"/>
        </c:dLbls>
        <c:gapWidth val="73"/>
        <c:overlap val="-12"/>
        <c:axId val="450501784"/>
        <c:axId val="450497192"/>
      </c:barChart>
      <c:catAx>
        <c:axId val="450501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900" b="1"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450497192"/>
        <c:crosses val="autoZero"/>
        <c:auto val="1"/>
        <c:lblAlgn val="ctr"/>
        <c:lblOffset val="100"/>
        <c:noMultiLvlLbl val="0"/>
      </c:catAx>
      <c:valAx>
        <c:axId val="450497192"/>
        <c:scaling>
          <c:orientation val="minMax"/>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Segoe UI" panose="020B0502040204020203" pitchFamily="34" charset="0"/>
                <a:ea typeface="游ゴシック" panose="020B0400000000000000" pitchFamily="50" charset="-128"/>
                <a:cs typeface="Segoe UI" panose="020B0502040204020203" pitchFamily="34" charset="0"/>
              </a:defRPr>
            </a:pPr>
            <a:endParaRPr lang="ja-JP"/>
          </a:p>
        </c:txPr>
        <c:crossAx val="45050178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游ゴシック" panose="020B0400000000000000" pitchFamily="50" charset="-128"/>
          <a:ea typeface="游ゴシック" panose="020B0400000000000000"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 id="14">
  <a:schemeClr val="accent1"/>
</cs:colorStyle>
</file>

<file path=ppt/charts/colors5.xml><?xml version="1.0" encoding="utf-8"?>
<cs:colorStyle xmlns:cs="http://schemas.microsoft.com/office/drawing/2012/chartStyle" xmlns:a="http://schemas.openxmlformats.org/drawingml/2006/main" meth="withinLinear" id="16">
  <a:schemeClr val="accent3"/>
</cs:colorStyle>
</file>

<file path=ppt/charts/colors6.xml><?xml version="1.0" encoding="utf-8"?>
<cs:colorStyle xmlns:cs="http://schemas.microsoft.com/office/drawing/2012/chartStyle" xmlns:a="http://schemas.openxmlformats.org/drawingml/2006/main" meth="withinLinear" id="16">
  <a:schemeClr val="accent3"/>
</cs:colorStyle>
</file>

<file path=ppt/charts/colors7.xml><?xml version="1.0" encoding="utf-8"?>
<cs:colorStyle xmlns:cs="http://schemas.microsoft.com/office/drawing/2012/chartStyle" xmlns:a="http://schemas.openxmlformats.org/drawingml/2006/main" meth="withinLinear" id="14">
  <a:schemeClr val="accent1"/>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0.23763</cdr:x>
      <cdr:y>0.32876</cdr:y>
    </cdr:from>
    <cdr:to>
      <cdr:x>0.35953</cdr:x>
      <cdr:y>0.48768</cdr:y>
    </cdr:to>
    <cdr:sp macro="" textlink="">
      <cdr:nvSpPr>
        <cdr:cNvPr id="5" name="テキスト ボックス 16"/>
        <cdr:cNvSpPr txBox="1"/>
      </cdr:nvSpPr>
      <cdr:spPr>
        <a:xfrm xmlns:a="http://schemas.openxmlformats.org/drawingml/2006/main">
          <a:off x="2125057" y="764027"/>
          <a:ext cx="1090150" cy="36933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2.4</a:t>
          </a:r>
          <a:r>
            <a:rPr lang="ja-JP" altLang="en-US" sz="1400" b="1" dirty="0">
              <a:solidFill>
                <a:schemeClr val="accent4"/>
              </a:solidFill>
              <a:latin typeface="メイリオ" panose="020B0604030504040204" pitchFamily="50" charset="-128"/>
              <a:ea typeface="メイリオ" panose="020B0604030504040204" pitchFamily="50" charset="-128"/>
            </a:rPr>
            <a:t>倍</a:t>
          </a:r>
          <a:endParaRPr kumimoji="1" lang="ja-JP" altLang="en-US" sz="1400" b="1" dirty="0">
            <a:solidFill>
              <a:schemeClr val="accent4"/>
            </a:solidFill>
            <a:latin typeface="メイリオ" panose="020B0604030504040204" pitchFamily="50" charset="-128"/>
            <a:ea typeface="メイリオ" panose="020B0604030504040204" pitchFamily="50" charset="-128"/>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37D3D7-91A4-43F0-8232-4BD82D6325B4}" type="datetimeFigureOut">
              <a:rPr kumimoji="1" lang="ja-JP" altLang="en-US" smtClean="0"/>
              <a:t>2024/12/16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C8298B-0F78-42CB-9196-7920C9D96880}" type="slidenum">
              <a:rPr kumimoji="1" lang="ja-JP" altLang="en-US" smtClean="0"/>
              <a:t>‹#›</a:t>
            </a:fld>
            <a:endParaRPr kumimoji="1" lang="ja-JP" altLang="en-US"/>
          </a:p>
        </p:txBody>
      </p:sp>
    </p:spTree>
    <p:extLst>
      <p:ext uri="{BB962C8B-B14F-4D97-AF65-F5344CB8AC3E}">
        <p14:creationId xmlns:p14="http://schemas.microsoft.com/office/powerpoint/2010/main" val="13185387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メイリオ" panose="020B0604030504040204" pitchFamily="50" charset="-128"/>
                <a:ea typeface="メイリオ" panose="020B0604030504040204" pitchFamily="50" charset="-128"/>
                <a:cs typeface="Segoe UI" panose="020B0502040204020203" pitchFamily="34" charset="0"/>
              </a:rPr>
              <a:t>CONTENTS</a:t>
            </a:r>
            <a:endParaRPr kumimoji="1" lang="ja-JP" altLang="en-US" sz="2400" b="1" i="0">
              <a:solidFill>
                <a:srgbClr val="00003E"/>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664390"/>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メイリオ" panose="020B0604030504040204" pitchFamily="50" charset="-128"/>
                <a:ea typeface="メイリオ" panose="020B0604030504040204" pitchFamily="50" charset="-128"/>
                <a:cs typeface="Segoe UI" panose="020B0502040204020203" pitchFamily="34" charset="0"/>
              </a:rPr>
              <a:t>01</a:t>
            </a:r>
            <a:endParaRPr kumimoji="1" lang="ja-JP" altLang="en-US" sz="1800" b="1" i="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582492"/>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メイリオ" panose="020B0604030504040204" pitchFamily="50" charset="-128"/>
                <a:ea typeface="メイリオ" panose="020B0604030504040204" pitchFamily="50" charset="-128"/>
                <a:cs typeface="Segoe UI" panose="020B0502040204020203" pitchFamily="34" charset="0"/>
              </a:rPr>
              <a:t>02</a:t>
            </a:r>
            <a:endParaRPr kumimoji="1" lang="ja-JP" altLang="en-US" sz="1800" b="1" i="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500594"/>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03</a:t>
            </a:r>
            <a:endParaRPr kumimoji="1" lang="ja-JP" altLang="en-US" sz="1800" b="1" i="0" dirty="0">
              <a:solidFill>
                <a:schemeClr val="bg1"/>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204390"/>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122492"/>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754370"/>
            <a:ext cx="5414600" cy="360040"/>
          </a:xfrm>
          <a:prstGeom prst="rect">
            <a:avLst/>
          </a:prstGeom>
        </p:spPr>
        <p:txBody>
          <a:bodyPr>
            <a:normAutofit/>
          </a:bodyPr>
          <a:lstStyle>
            <a:lvl1pPr>
              <a:defRPr sz="1800" b="1">
                <a:solidFill>
                  <a:srgbClr val="00003E"/>
                </a:solidFill>
                <a:latin typeface="メイリオ" panose="020B0604030504040204" pitchFamily="50" charset="-128"/>
                <a:ea typeface="メイリオ" panose="020B0604030504040204" pitchFamily="50" charset="-128"/>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708964"/>
            <a:ext cx="5414600" cy="360040"/>
          </a:xfrm>
          <a:prstGeom prst="rect">
            <a:avLst/>
          </a:prstGeom>
        </p:spPr>
        <p:txBody>
          <a:bodyPr>
            <a:normAutofit/>
          </a:bodyPr>
          <a:lstStyle>
            <a:lvl1pPr>
              <a:defRPr sz="1800" b="1">
                <a:solidFill>
                  <a:srgbClr val="00003E"/>
                </a:solidFill>
                <a:latin typeface="メイリオ" panose="020B0604030504040204" pitchFamily="50" charset="-128"/>
                <a:ea typeface="メイリオ" panose="020B0604030504040204" pitchFamily="50" charset="-128"/>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633413"/>
            <a:ext cx="5414600" cy="360040"/>
          </a:xfrm>
          <a:prstGeom prst="rect">
            <a:avLst/>
          </a:prstGeom>
        </p:spPr>
        <p:txBody>
          <a:bodyPr>
            <a:normAutofit/>
          </a:bodyPr>
          <a:lstStyle>
            <a:lvl1pPr>
              <a:defRPr sz="1800" b="1">
                <a:solidFill>
                  <a:srgbClr val="00003E"/>
                </a:solidFill>
                <a:latin typeface="メイリオ" panose="020B0604030504040204" pitchFamily="50" charset="-128"/>
                <a:ea typeface="メイリオ" panose="020B0604030504040204" pitchFamily="50" charset="-128"/>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2201031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latin typeface="メイリオ" panose="020B0604030504040204" pitchFamily="50" charset="-128"/>
                <a:ea typeface="メイリオ" panose="020B0604030504040204" pitchFamily="50" charset="-128"/>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panose="020B0604030504040204" pitchFamily="50" charset="-128"/>
                <a:ea typeface="メイリオ" panose="020B0604030504040204" pitchFamily="50" charset="-128"/>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メイリオ" panose="020B0604030504040204" pitchFamily="50" charset="-128"/>
                <a:ea typeface="メイリオ" panose="020B0604030504040204" pitchFamily="50" charset="-128"/>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43180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4028182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SC_プロダクト資料中表紙（社外秘）">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50076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4861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grpSp>
        <p:nvGrpSpPr>
          <p:cNvPr id="5" name="グループ化 4">
            <a:extLst>
              <a:ext uri="{FF2B5EF4-FFF2-40B4-BE49-F238E27FC236}">
                <a16:creationId xmlns:a16="http://schemas.microsoft.com/office/drawing/2014/main" id="{A6E567F8-2953-919E-D2EA-023BC9264FA4}"/>
              </a:ext>
            </a:extLst>
          </p:cNvPr>
          <p:cNvGrpSpPr/>
          <p:nvPr userDrawn="1"/>
        </p:nvGrpSpPr>
        <p:grpSpPr>
          <a:xfrm>
            <a:off x="555102" y="1216721"/>
            <a:ext cx="338554" cy="338554"/>
            <a:chOff x="711200" y="1442638"/>
            <a:chExt cx="338554" cy="338554"/>
          </a:xfrm>
        </p:grpSpPr>
        <p:sp>
          <p:nvSpPr>
            <p:cNvPr id="6" name="円/楕円 5">
              <a:extLst>
                <a:ext uri="{FF2B5EF4-FFF2-40B4-BE49-F238E27FC236}">
                  <a16:creationId xmlns:a16="http://schemas.microsoft.com/office/drawing/2014/main" id="{C197E7F1-23EE-36B2-A4B3-CF2A3E1BEE2A}"/>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B551456C-E5E3-D854-1522-A8DA51D546FF}"/>
                </a:ext>
              </a:extLst>
            </p:cNvPr>
            <p:cNvGrpSpPr/>
            <p:nvPr userDrawn="1"/>
          </p:nvGrpSpPr>
          <p:grpSpPr>
            <a:xfrm rot="18900000">
              <a:off x="817024" y="1534352"/>
              <a:ext cx="131682" cy="110134"/>
              <a:chOff x="4013200" y="2692400"/>
              <a:chExt cx="558800" cy="467360"/>
            </a:xfrm>
            <a:solidFill>
              <a:schemeClr val="bg1"/>
            </a:solidFill>
          </p:grpSpPr>
          <p:sp>
            <p:nvSpPr>
              <p:cNvPr id="8" name="正方形/長方形 7">
                <a:extLst>
                  <a:ext uri="{FF2B5EF4-FFF2-40B4-BE49-F238E27FC236}">
                    <a16:creationId xmlns:a16="http://schemas.microsoft.com/office/drawing/2014/main" id="{D9805B84-27F1-E53D-5F62-076402CEE292}"/>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87B0E798-B3CD-51B6-8C87-07F60F235A4F}"/>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
        <p:nvSpPr>
          <p:cNvPr id="12" name="テキスト プレースホルダー 10">
            <a:extLst>
              <a:ext uri="{FF2B5EF4-FFF2-40B4-BE49-F238E27FC236}">
                <a16:creationId xmlns:a16="http://schemas.microsoft.com/office/drawing/2014/main" id="{8677451D-7231-5C71-535C-3E66EE39A00B}"/>
              </a:ext>
            </a:extLst>
          </p:cNvPr>
          <p:cNvSpPr>
            <a:spLocks noGrp="1"/>
          </p:cNvSpPr>
          <p:nvPr>
            <p:ph type="body" sz="quarter" idx="10" hasCustomPrompt="1"/>
          </p:nvPr>
        </p:nvSpPr>
        <p:spPr>
          <a:xfrm>
            <a:off x="979826" y="1288640"/>
            <a:ext cx="10622157" cy="564262"/>
          </a:xfrm>
          <a:prstGeom prst="rect">
            <a:avLst/>
          </a:prstGeom>
        </p:spPr>
        <p:txBody>
          <a:bodyPr lIns="0" tIns="0" rIns="0" bIns="0" anchor="t"/>
          <a:lstStyle>
            <a:lvl1pPr marL="0" indent="0">
              <a:lnSpc>
                <a:spcPct val="120000"/>
              </a:lnSpc>
              <a:spcBef>
                <a:spcPts val="0"/>
              </a:spcBef>
              <a:buNone/>
              <a:defRPr sz="1600" b="1">
                <a:solidFill>
                  <a:schemeClr val="tx2"/>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spTree>
    <p:extLst>
      <p:ext uri="{BB962C8B-B14F-4D97-AF65-F5344CB8AC3E}">
        <p14:creationId xmlns:p14="http://schemas.microsoft.com/office/powerpoint/2010/main" val="410122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2.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8" r:id="rId7"/>
    <p:sldLayoutId id="2147483699" r:id="rId8"/>
    <p:sldLayoutId id="2147483700" r:id="rId9"/>
    <p:sldLayoutId id="2147483701"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chart" Target="../charts/chart2.xml"/><Relationship Id="rId1" Type="http://schemas.openxmlformats.org/officeDocument/2006/relationships/slideLayout" Target="../slideLayouts/slideLayout15.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hyperlink" Target="mailto:senbatsu-cm@mbs.co.jp" TargetMode="Externa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5.xml"/><Relationship Id="rId5" Type="http://schemas.openxmlformats.org/officeDocument/2006/relationships/image" Target="../media/image39.sv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5.xml"/><Relationship Id="rId5" Type="http://schemas.openxmlformats.org/officeDocument/2006/relationships/image" Target="../media/image43.png"/><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1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jpeg"/><Relationship Id="rId2" Type="http://schemas.openxmlformats.org/officeDocument/2006/relationships/image" Target="../media/image26.png"/><Relationship Id="rId1" Type="http://schemas.openxmlformats.org/officeDocument/2006/relationships/slideLayout" Target="../slideLayouts/slideLayout15.xml"/><Relationship Id="rId6" Type="http://schemas.openxmlformats.org/officeDocument/2006/relationships/image" Target="../media/image18.jpe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p:txBody>
          <a:bodyPr/>
          <a:lstStyle/>
          <a:p>
            <a:r>
              <a:rPr lang="ja-JP" altLang="en-US" dirty="0"/>
              <a:t>スポーツナビ</a:t>
            </a:r>
            <a:br>
              <a:rPr lang="ja-JP" altLang="en-US" dirty="0"/>
            </a:br>
            <a:r>
              <a:rPr lang="ja-JP" altLang="en-US" dirty="0"/>
              <a:t>センバツ</a:t>
            </a:r>
            <a:r>
              <a:rPr lang="en-US" altLang="ja-JP" dirty="0"/>
              <a:t>LIVE!2025</a:t>
            </a:r>
            <a:br>
              <a:rPr lang="en-US" altLang="ja-JP" dirty="0"/>
            </a:br>
            <a:r>
              <a:rPr lang="ja-JP" altLang="en-US" dirty="0"/>
              <a:t>セールスシート</a:t>
            </a:r>
            <a:endParaRPr lang="en-US" altLang="ja-JP" dirty="0"/>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p:txBody>
          <a:bodyPr/>
          <a:lstStyle/>
          <a:p>
            <a:r>
              <a:rPr lang="en-US" altLang="ja-JP" dirty="0">
                <a:latin typeface="メイリオ" panose="020B0604030504040204" pitchFamily="34" charset="-128"/>
                <a:ea typeface="メイリオ" panose="020B0604030504040204" pitchFamily="34" charset="-128"/>
              </a:rPr>
              <a:t>2024/12/20 v1.1</a:t>
            </a:r>
          </a:p>
        </p:txBody>
      </p:sp>
      <p:sp>
        <p:nvSpPr>
          <p:cNvPr id="5" name="角丸四角形 4">
            <a:extLst>
              <a:ext uri="{FF2B5EF4-FFF2-40B4-BE49-F238E27FC236}">
                <a16:creationId xmlns:a16="http://schemas.microsoft.com/office/drawing/2014/main" id="{F7BB41B0-47B8-CEBC-2A8C-DC3AF235B16D}"/>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dirty="0">
                <a:solidFill>
                  <a:schemeClr val="tx2"/>
                </a:solidFill>
                <a:latin typeface="メイリオ" panose="020B0604030504040204" pitchFamily="34" charset="-128"/>
                <a:ea typeface="メイリオ" panose="020B0604030504040204" pitchFamily="34" charset="-128"/>
              </a:rPr>
              <a:t>Yahoo!</a:t>
            </a:r>
            <a:r>
              <a:rPr lang="ja-JP" altLang="en-US" sz="1200" b="1" dirty="0">
                <a:solidFill>
                  <a:schemeClr val="tx2"/>
                </a:solidFill>
                <a:latin typeface="メイリオ" panose="020B0604030504040204" pitchFamily="34" charset="-128"/>
                <a:ea typeface="メイリオ" panose="020B0604030504040204" pitchFamily="34" charset="-128"/>
              </a:rPr>
              <a:t>広告　ディスプレイ広告（予約型）</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1042146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a:t>
            </a:r>
            <a:r>
              <a:rPr lang="ja-JP" altLang="en-US" dirty="0"/>
              <a:t>　ユーザー属性</a:t>
            </a:r>
            <a:endParaRPr kumimoji="1" lang="ja-JP" altLang="en-US" dirty="0"/>
          </a:p>
        </p:txBody>
      </p:sp>
      <p:grpSp>
        <p:nvGrpSpPr>
          <p:cNvPr id="2" name="グループ化 1">
            <a:extLst>
              <a:ext uri="{FF2B5EF4-FFF2-40B4-BE49-F238E27FC236}">
                <a16:creationId xmlns:a16="http://schemas.microsoft.com/office/drawing/2014/main" id="{F6E3269F-5FFF-87D4-88DF-C53CBB5BC278}"/>
              </a:ext>
            </a:extLst>
          </p:cNvPr>
          <p:cNvGrpSpPr/>
          <p:nvPr/>
        </p:nvGrpSpPr>
        <p:grpSpPr>
          <a:xfrm>
            <a:off x="743560" y="1854740"/>
            <a:ext cx="10737700" cy="109428"/>
            <a:chOff x="665684" y="2156505"/>
            <a:chExt cx="10737700" cy="109428"/>
          </a:xfrm>
        </p:grpSpPr>
        <p:sp>
          <p:nvSpPr>
            <p:cNvPr id="3" name="フローチャート: 処理 2">
              <a:extLst>
                <a:ext uri="{FF2B5EF4-FFF2-40B4-BE49-F238E27FC236}">
                  <a16:creationId xmlns:a16="http://schemas.microsoft.com/office/drawing/2014/main" id="{A35E6A92-023E-3504-52BF-B4589F3655D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フローチャート: 処理 4">
              <a:extLst>
                <a:ext uri="{FF2B5EF4-FFF2-40B4-BE49-F238E27FC236}">
                  <a16:creationId xmlns:a16="http://schemas.microsoft.com/office/drawing/2014/main" id="{AE922B1C-C606-002C-A9B7-923B9DF3AA7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平行四辺形 5">
              <a:extLst>
                <a:ext uri="{FF2B5EF4-FFF2-40B4-BE49-F238E27FC236}">
                  <a16:creationId xmlns:a16="http://schemas.microsoft.com/office/drawing/2014/main" id="{C9AC2DA6-AD1B-BB4A-021B-8BA9B4959C47}"/>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8" name="テキスト ボックス 7">
            <a:extLst>
              <a:ext uri="{FF2B5EF4-FFF2-40B4-BE49-F238E27FC236}">
                <a16:creationId xmlns:a16="http://schemas.microsoft.com/office/drawing/2014/main" id="{77AF2784-BD49-EF27-B18A-732FE2734AC2}"/>
              </a:ext>
            </a:extLst>
          </p:cNvPr>
          <p:cNvSpPr txBox="1"/>
          <p:nvPr/>
        </p:nvSpPr>
        <p:spPr>
          <a:xfrm>
            <a:off x="743560" y="1183746"/>
            <a:ext cx="10729192" cy="707886"/>
          </a:xfrm>
          <a:prstGeom prst="rect">
            <a:avLst/>
          </a:prstGeom>
          <a:noFill/>
        </p:spPr>
        <p:txBody>
          <a:bodyPr wrap="square">
            <a:spAutoFit/>
          </a:bodyPr>
          <a:lstStyle/>
          <a:p>
            <a:pPr algn="ct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男性の割合が高く、</a:t>
            </a:r>
            <a:r>
              <a:rPr lang="en-US" altLang="ja-JP" sz="2000" b="1" dirty="0">
                <a:solidFill>
                  <a:schemeClr val="tx1">
                    <a:lumMod val="95000"/>
                    <a:lumOff val="5000"/>
                  </a:schemeClr>
                </a:solidFill>
                <a:latin typeface="Meiryo" panose="020B0604030504040204" pitchFamily="34" charset="-128"/>
                <a:ea typeface="Meiryo" panose="020B0604030504040204" pitchFamily="34" charset="-128"/>
              </a:rPr>
              <a:t>40</a:t>
            </a: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代から</a:t>
            </a:r>
            <a:r>
              <a:rPr lang="en-US" altLang="ja-JP" sz="2000" b="1" dirty="0">
                <a:solidFill>
                  <a:schemeClr val="tx1">
                    <a:lumMod val="95000"/>
                    <a:lumOff val="5000"/>
                  </a:schemeClr>
                </a:solidFill>
                <a:latin typeface="Meiryo" panose="020B0604030504040204" pitchFamily="34" charset="-128"/>
                <a:ea typeface="Meiryo" panose="020B0604030504040204" pitchFamily="34" charset="-128"/>
              </a:rPr>
              <a:t>60</a:t>
            </a: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代が中心</a:t>
            </a:r>
            <a:endParaRPr lang="en-US" altLang="ja-JP" sz="2000" b="1" dirty="0">
              <a:solidFill>
                <a:schemeClr val="tx1">
                  <a:lumMod val="95000"/>
                  <a:lumOff val="5000"/>
                </a:schemeClr>
              </a:solidFill>
              <a:latin typeface="Meiryo" panose="020B0604030504040204" pitchFamily="34" charset="-128"/>
              <a:ea typeface="Meiryo" panose="020B0604030504040204" pitchFamily="34" charset="-128"/>
            </a:endParaRPr>
          </a:p>
          <a:p>
            <a:pPr algn="ct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スマートフォンは</a:t>
            </a:r>
            <a:r>
              <a:rPr lang="en-US" altLang="ja-JP" sz="2000" b="1" dirty="0">
                <a:solidFill>
                  <a:schemeClr val="tx1">
                    <a:lumMod val="95000"/>
                    <a:lumOff val="5000"/>
                  </a:schemeClr>
                </a:solidFill>
                <a:latin typeface="Meiryo" panose="020B0604030504040204" pitchFamily="34" charset="-128"/>
                <a:ea typeface="Meiryo" panose="020B0604030504040204" pitchFamily="34" charset="-128"/>
              </a:rPr>
              <a:t>20</a:t>
            </a: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代</a:t>
            </a:r>
            <a:r>
              <a:rPr lang="en-US" altLang="ja-JP" sz="2000" b="1" dirty="0">
                <a:solidFill>
                  <a:schemeClr val="tx1">
                    <a:lumMod val="95000"/>
                    <a:lumOff val="5000"/>
                  </a:schemeClr>
                </a:solidFill>
                <a:latin typeface="Meiryo" panose="020B0604030504040204" pitchFamily="34" charset="-128"/>
                <a:ea typeface="Meiryo" panose="020B0604030504040204" pitchFamily="34" charset="-128"/>
              </a:rPr>
              <a:t>30</a:t>
            </a:r>
            <a:r>
              <a:rPr lang="ja-JP" altLang="en-US" sz="2000" b="1" dirty="0">
                <a:solidFill>
                  <a:schemeClr val="tx1">
                    <a:lumMod val="95000"/>
                    <a:lumOff val="5000"/>
                  </a:schemeClr>
                </a:solidFill>
                <a:latin typeface="Meiryo" panose="020B0604030504040204" pitchFamily="34" charset="-128"/>
                <a:ea typeface="Meiryo" panose="020B0604030504040204" pitchFamily="34" charset="-128"/>
              </a:rPr>
              <a:t>代のユーザーも数多く利用</a:t>
            </a:r>
            <a:endParaRPr lang="ja-JP" altLang="en-US" sz="2000" b="1" i="1" dirty="0">
              <a:solidFill>
                <a:schemeClr val="tx1">
                  <a:lumMod val="95000"/>
                  <a:lumOff val="5000"/>
                </a:schemeClr>
              </a:solidFill>
              <a:latin typeface="Meiryo" panose="020B0604030504040204" pitchFamily="34" charset="-128"/>
              <a:ea typeface="Meiryo" panose="020B0604030504040204" pitchFamily="34" charset="-128"/>
            </a:endParaRPr>
          </a:p>
        </p:txBody>
      </p:sp>
      <p:grpSp>
        <p:nvGrpSpPr>
          <p:cNvPr id="111" name="Group 17">
            <a:extLst>
              <a:ext uri="{FF2B5EF4-FFF2-40B4-BE49-F238E27FC236}">
                <a16:creationId xmlns:a16="http://schemas.microsoft.com/office/drawing/2014/main" id="{0456A676-7C64-3C87-CF7C-F73A20F43FD9}"/>
              </a:ext>
            </a:extLst>
          </p:cNvPr>
          <p:cNvGrpSpPr>
            <a:grpSpLocks/>
          </p:cNvGrpSpPr>
          <p:nvPr/>
        </p:nvGrpSpPr>
        <p:grpSpPr bwMode="auto">
          <a:xfrm>
            <a:off x="7073448" y="2122558"/>
            <a:ext cx="719859" cy="568466"/>
            <a:chOff x="2206" y="1402"/>
            <a:chExt cx="485" cy="383"/>
          </a:xfrm>
        </p:grpSpPr>
        <p:sp>
          <p:nvSpPr>
            <p:cNvPr id="112" name="Freeform 18">
              <a:extLst>
                <a:ext uri="{FF2B5EF4-FFF2-40B4-BE49-F238E27FC236}">
                  <a16:creationId xmlns:a16="http://schemas.microsoft.com/office/drawing/2014/main" id="{0595B7FD-8E2B-C7F4-2068-455B4C3916E5}"/>
                </a:ext>
              </a:extLst>
            </p:cNvPr>
            <p:cNvSpPr>
              <a:spLocks noChangeArrowheads="1"/>
            </p:cNvSpPr>
            <p:nvPr/>
          </p:nvSpPr>
          <p:spPr bwMode="auto">
            <a:xfrm>
              <a:off x="2206" y="1402"/>
              <a:ext cx="485" cy="319"/>
            </a:xfrm>
            <a:custGeom>
              <a:avLst/>
              <a:gdLst>
                <a:gd name="T0" fmla="*/ 2030 w 2144"/>
                <a:gd name="T1" fmla="*/ 0 h 1410"/>
                <a:gd name="T2" fmla="*/ 113 w 2144"/>
                <a:gd name="T3" fmla="*/ 0 h 1410"/>
                <a:gd name="T4" fmla="*/ 0 w 2144"/>
                <a:gd name="T5" fmla="*/ 113 h 1410"/>
                <a:gd name="T6" fmla="*/ 0 w 2144"/>
                <a:gd name="T7" fmla="*/ 1297 h 1410"/>
                <a:gd name="T8" fmla="*/ 113 w 2144"/>
                <a:gd name="T9" fmla="*/ 1409 h 1410"/>
                <a:gd name="T10" fmla="*/ 2030 w 2144"/>
                <a:gd name="T11" fmla="*/ 1409 h 1410"/>
                <a:gd name="T12" fmla="*/ 2143 w 2144"/>
                <a:gd name="T13" fmla="*/ 1297 h 1410"/>
                <a:gd name="T14" fmla="*/ 2143 w 2144"/>
                <a:gd name="T15" fmla="*/ 113 h 1410"/>
                <a:gd name="T16" fmla="*/ 2030 w 2144"/>
                <a:gd name="T17" fmla="*/ 0 h 1410"/>
                <a:gd name="T18" fmla="*/ 2030 w 2144"/>
                <a:gd name="T19" fmla="*/ 1297 h 1410"/>
                <a:gd name="T20" fmla="*/ 113 w 2144"/>
                <a:gd name="T21" fmla="*/ 1297 h 1410"/>
                <a:gd name="T22" fmla="*/ 113 w 2144"/>
                <a:gd name="T23" fmla="*/ 113 h 1410"/>
                <a:gd name="T24" fmla="*/ 2030 w 2144"/>
                <a:gd name="T25" fmla="*/ 113 h 1410"/>
                <a:gd name="T26" fmla="*/ 2030 w 2144"/>
                <a:gd name="T27" fmla="*/ 1297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44" h="1410">
                  <a:moveTo>
                    <a:pt x="2030" y="0"/>
                  </a:moveTo>
                  <a:lnTo>
                    <a:pt x="113" y="0"/>
                  </a:lnTo>
                  <a:cubicBezTo>
                    <a:pt x="51" y="0"/>
                    <a:pt x="0" y="51"/>
                    <a:pt x="0" y="113"/>
                  </a:cubicBezTo>
                  <a:lnTo>
                    <a:pt x="0" y="1297"/>
                  </a:lnTo>
                  <a:cubicBezTo>
                    <a:pt x="0" y="1359"/>
                    <a:pt x="51" y="1409"/>
                    <a:pt x="113" y="1409"/>
                  </a:cubicBezTo>
                  <a:lnTo>
                    <a:pt x="2030" y="1409"/>
                  </a:lnTo>
                  <a:cubicBezTo>
                    <a:pt x="2092" y="1409"/>
                    <a:pt x="2143" y="1359"/>
                    <a:pt x="2143" y="1297"/>
                  </a:cubicBezTo>
                  <a:lnTo>
                    <a:pt x="2143" y="113"/>
                  </a:lnTo>
                  <a:cubicBezTo>
                    <a:pt x="2143" y="51"/>
                    <a:pt x="2092" y="0"/>
                    <a:pt x="2030" y="0"/>
                  </a:cubicBezTo>
                  <a:close/>
                  <a:moveTo>
                    <a:pt x="2030" y="1297"/>
                  </a:moveTo>
                  <a:lnTo>
                    <a:pt x="113" y="1297"/>
                  </a:lnTo>
                  <a:lnTo>
                    <a:pt x="113" y="113"/>
                  </a:lnTo>
                  <a:lnTo>
                    <a:pt x="2030" y="113"/>
                  </a:lnTo>
                  <a:lnTo>
                    <a:pt x="2030" y="1297"/>
                  </a:ln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114" name="Freeform 19">
              <a:extLst>
                <a:ext uri="{FF2B5EF4-FFF2-40B4-BE49-F238E27FC236}">
                  <a16:creationId xmlns:a16="http://schemas.microsoft.com/office/drawing/2014/main" id="{4A262F27-E3BF-6913-ED23-B8853166F9A1}"/>
                </a:ext>
              </a:extLst>
            </p:cNvPr>
            <p:cNvSpPr>
              <a:spLocks noChangeArrowheads="1"/>
            </p:cNvSpPr>
            <p:nvPr/>
          </p:nvSpPr>
          <p:spPr bwMode="auto">
            <a:xfrm>
              <a:off x="2327" y="1747"/>
              <a:ext cx="243" cy="38"/>
            </a:xfrm>
            <a:custGeom>
              <a:avLst/>
              <a:gdLst>
                <a:gd name="T0" fmla="*/ 877 w 1078"/>
                <a:gd name="T1" fmla="*/ 0 h 171"/>
                <a:gd name="T2" fmla="*/ 200 w 1078"/>
                <a:gd name="T3" fmla="*/ 0 h 171"/>
                <a:gd name="T4" fmla="*/ 31 w 1078"/>
                <a:gd name="T5" fmla="*/ 85 h 171"/>
                <a:gd name="T6" fmla="*/ 88 w 1078"/>
                <a:gd name="T7" fmla="*/ 170 h 171"/>
                <a:gd name="T8" fmla="*/ 989 w 1078"/>
                <a:gd name="T9" fmla="*/ 170 h 171"/>
                <a:gd name="T10" fmla="*/ 1046 w 1078"/>
                <a:gd name="T11" fmla="*/ 85 h 171"/>
                <a:gd name="T12" fmla="*/ 877 w 1078"/>
                <a:gd name="T13" fmla="*/ 0 h 171"/>
              </a:gdLst>
              <a:ahLst/>
              <a:cxnLst>
                <a:cxn ang="0">
                  <a:pos x="T0" y="T1"/>
                </a:cxn>
                <a:cxn ang="0">
                  <a:pos x="T2" y="T3"/>
                </a:cxn>
                <a:cxn ang="0">
                  <a:pos x="T4" y="T5"/>
                </a:cxn>
                <a:cxn ang="0">
                  <a:pos x="T6" y="T7"/>
                </a:cxn>
                <a:cxn ang="0">
                  <a:pos x="T8" y="T9"/>
                </a:cxn>
                <a:cxn ang="0">
                  <a:pos x="T10" y="T11"/>
                </a:cxn>
                <a:cxn ang="0">
                  <a:pos x="T12" y="T13"/>
                </a:cxn>
              </a:cxnLst>
              <a:rect l="0" t="0" r="r" b="b"/>
              <a:pathLst>
                <a:path w="1078" h="171">
                  <a:moveTo>
                    <a:pt x="877" y="0"/>
                  </a:moveTo>
                  <a:lnTo>
                    <a:pt x="200" y="0"/>
                  </a:lnTo>
                  <a:cubicBezTo>
                    <a:pt x="138" y="0"/>
                    <a:pt x="62" y="37"/>
                    <a:pt x="31" y="85"/>
                  </a:cubicBezTo>
                  <a:cubicBezTo>
                    <a:pt x="0" y="133"/>
                    <a:pt x="26" y="170"/>
                    <a:pt x="88" y="170"/>
                  </a:cubicBezTo>
                  <a:lnTo>
                    <a:pt x="989" y="170"/>
                  </a:lnTo>
                  <a:cubicBezTo>
                    <a:pt x="1051" y="170"/>
                    <a:pt x="1077" y="133"/>
                    <a:pt x="1046" y="85"/>
                  </a:cubicBezTo>
                  <a:cubicBezTo>
                    <a:pt x="1015" y="37"/>
                    <a:pt x="939" y="0"/>
                    <a:pt x="877" y="0"/>
                  </a:cubicBezTo>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grpSp>
      <p:graphicFrame>
        <p:nvGraphicFramePr>
          <p:cNvPr id="120" name="グラフ 119">
            <a:extLst>
              <a:ext uri="{FF2B5EF4-FFF2-40B4-BE49-F238E27FC236}">
                <a16:creationId xmlns:a16="http://schemas.microsoft.com/office/drawing/2014/main" id="{BF52A510-E3E5-3A36-8AA6-9ADF559B3621}"/>
              </a:ext>
            </a:extLst>
          </p:cNvPr>
          <p:cNvGraphicFramePr>
            <a:graphicFrameLocks/>
          </p:cNvGraphicFramePr>
          <p:nvPr>
            <p:extLst>
              <p:ext uri="{D42A27DB-BD31-4B8C-83A1-F6EECF244321}">
                <p14:modId xmlns:p14="http://schemas.microsoft.com/office/powerpoint/2010/main" val="1523275810"/>
              </p:ext>
            </p:extLst>
          </p:nvPr>
        </p:nvGraphicFramePr>
        <p:xfrm>
          <a:off x="7240261" y="1958210"/>
          <a:ext cx="3613285" cy="25409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1" name="グラフ 120">
            <a:extLst>
              <a:ext uri="{FF2B5EF4-FFF2-40B4-BE49-F238E27FC236}">
                <a16:creationId xmlns:a16="http://schemas.microsoft.com/office/drawing/2014/main" id="{DA016CFA-2A14-288F-E448-11CA7CFB038F}"/>
              </a:ext>
            </a:extLst>
          </p:cNvPr>
          <p:cNvGraphicFramePr>
            <a:graphicFrameLocks/>
          </p:cNvGraphicFramePr>
          <p:nvPr>
            <p:extLst>
              <p:ext uri="{D42A27DB-BD31-4B8C-83A1-F6EECF244321}">
                <p14:modId xmlns:p14="http://schemas.microsoft.com/office/powerpoint/2010/main" val="1513243138"/>
              </p:ext>
            </p:extLst>
          </p:nvPr>
        </p:nvGraphicFramePr>
        <p:xfrm>
          <a:off x="2342975" y="1959140"/>
          <a:ext cx="3613285" cy="2540951"/>
        </p:xfrm>
        <a:graphic>
          <a:graphicData uri="http://schemas.openxmlformats.org/drawingml/2006/chart">
            <c:chart xmlns:c="http://schemas.openxmlformats.org/drawingml/2006/chart" xmlns:r="http://schemas.openxmlformats.org/officeDocument/2006/relationships" r:id="rId3"/>
          </a:graphicData>
        </a:graphic>
      </p:graphicFrame>
      <p:sp>
        <p:nvSpPr>
          <p:cNvPr id="122" name="Freeform 24">
            <a:extLst>
              <a:ext uri="{FF2B5EF4-FFF2-40B4-BE49-F238E27FC236}">
                <a16:creationId xmlns:a16="http://schemas.microsoft.com/office/drawing/2014/main" id="{E3FD6C9C-42F4-816C-2200-9E87A3CA825D}"/>
              </a:ext>
            </a:extLst>
          </p:cNvPr>
          <p:cNvSpPr>
            <a:spLocks noChangeArrowheads="1"/>
          </p:cNvSpPr>
          <p:nvPr/>
        </p:nvSpPr>
        <p:spPr bwMode="auto">
          <a:xfrm>
            <a:off x="2443452" y="2122558"/>
            <a:ext cx="416845" cy="720948"/>
          </a:xfrm>
          <a:custGeom>
            <a:avLst/>
            <a:gdLst>
              <a:gd name="T0" fmla="*/ 1127 w 1241"/>
              <a:gd name="T1" fmla="*/ 0 h 2144"/>
              <a:gd name="T2" fmla="*/ 112 w 1241"/>
              <a:gd name="T3" fmla="*/ 0 h 2144"/>
              <a:gd name="T4" fmla="*/ 0 w 1241"/>
              <a:gd name="T5" fmla="*/ 113 h 2144"/>
              <a:gd name="T6" fmla="*/ 0 w 1241"/>
              <a:gd name="T7" fmla="*/ 2030 h 2144"/>
              <a:gd name="T8" fmla="*/ 112 w 1241"/>
              <a:gd name="T9" fmla="*/ 2143 h 2144"/>
              <a:gd name="T10" fmla="*/ 1127 w 1241"/>
              <a:gd name="T11" fmla="*/ 2143 h 2144"/>
              <a:gd name="T12" fmla="*/ 1240 w 1241"/>
              <a:gd name="T13" fmla="*/ 2030 h 2144"/>
              <a:gd name="T14" fmla="*/ 1240 w 1241"/>
              <a:gd name="T15" fmla="*/ 113 h 2144"/>
              <a:gd name="T16" fmla="*/ 1127 w 1241"/>
              <a:gd name="T17" fmla="*/ 0 h 2144"/>
              <a:gd name="T18" fmla="*/ 620 w 1241"/>
              <a:gd name="T19" fmla="*/ 2058 h 2144"/>
              <a:gd name="T20" fmla="*/ 536 w 1241"/>
              <a:gd name="T21" fmla="*/ 1974 h 2144"/>
              <a:gd name="T22" fmla="*/ 620 w 1241"/>
              <a:gd name="T23" fmla="*/ 1889 h 2144"/>
              <a:gd name="T24" fmla="*/ 704 w 1241"/>
              <a:gd name="T25" fmla="*/ 1974 h 2144"/>
              <a:gd name="T26" fmla="*/ 620 w 1241"/>
              <a:gd name="T27" fmla="*/ 2058 h 2144"/>
              <a:gd name="T28" fmla="*/ 1127 w 1241"/>
              <a:gd name="T29" fmla="*/ 1805 h 2144"/>
              <a:gd name="T30" fmla="*/ 112 w 1241"/>
              <a:gd name="T31" fmla="*/ 1805 h 2144"/>
              <a:gd name="T32" fmla="*/ 112 w 1241"/>
              <a:gd name="T33" fmla="*/ 169 h 2144"/>
              <a:gd name="T34" fmla="*/ 1127 w 1241"/>
              <a:gd name="T35" fmla="*/ 169 h 2144"/>
              <a:gd name="T36" fmla="*/ 1127 w 1241"/>
              <a:gd name="T37" fmla="*/ 1805 h 2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1" h="2144">
                <a:moveTo>
                  <a:pt x="1127" y="0"/>
                </a:moveTo>
                <a:lnTo>
                  <a:pt x="112" y="0"/>
                </a:lnTo>
                <a:cubicBezTo>
                  <a:pt x="50" y="0"/>
                  <a:pt x="0" y="51"/>
                  <a:pt x="0" y="113"/>
                </a:cubicBezTo>
                <a:lnTo>
                  <a:pt x="0" y="2030"/>
                </a:lnTo>
                <a:cubicBezTo>
                  <a:pt x="0" y="2092"/>
                  <a:pt x="50" y="2143"/>
                  <a:pt x="112" y="2143"/>
                </a:cubicBezTo>
                <a:lnTo>
                  <a:pt x="1127" y="2143"/>
                </a:lnTo>
                <a:cubicBezTo>
                  <a:pt x="1189" y="2143"/>
                  <a:pt x="1240" y="2092"/>
                  <a:pt x="1240" y="2030"/>
                </a:cubicBezTo>
                <a:lnTo>
                  <a:pt x="1240" y="113"/>
                </a:lnTo>
                <a:cubicBezTo>
                  <a:pt x="1240" y="51"/>
                  <a:pt x="1189" y="0"/>
                  <a:pt x="1127" y="0"/>
                </a:cubicBezTo>
                <a:close/>
                <a:moveTo>
                  <a:pt x="620" y="2058"/>
                </a:moveTo>
                <a:cubicBezTo>
                  <a:pt x="572" y="2058"/>
                  <a:pt x="536" y="2022"/>
                  <a:pt x="536" y="1974"/>
                </a:cubicBezTo>
                <a:cubicBezTo>
                  <a:pt x="536" y="1926"/>
                  <a:pt x="572" y="1889"/>
                  <a:pt x="620" y="1889"/>
                </a:cubicBezTo>
                <a:cubicBezTo>
                  <a:pt x="667" y="1889"/>
                  <a:pt x="704" y="1926"/>
                  <a:pt x="704" y="1974"/>
                </a:cubicBezTo>
                <a:cubicBezTo>
                  <a:pt x="704" y="2022"/>
                  <a:pt x="667" y="2058"/>
                  <a:pt x="620" y="2058"/>
                </a:cubicBezTo>
                <a:close/>
                <a:moveTo>
                  <a:pt x="1127" y="1805"/>
                </a:moveTo>
                <a:lnTo>
                  <a:pt x="112" y="1805"/>
                </a:lnTo>
                <a:lnTo>
                  <a:pt x="112" y="169"/>
                </a:lnTo>
                <a:lnTo>
                  <a:pt x="1127" y="169"/>
                </a:lnTo>
                <a:lnTo>
                  <a:pt x="1127" y="1805"/>
                </a:ln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a:p>
        </p:txBody>
      </p:sp>
      <p:sp>
        <p:nvSpPr>
          <p:cNvPr id="222" name="テキスト ボックス 221">
            <a:extLst>
              <a:ext uri="{FF2B5EF4-FFF2-40B4-BE49-F238E27FC236}">
                <a16:creationId xmlns:a16="http://schemas.microsoft.com/office/drawing/2014/main" id="{F7F9A0E0-00FF-45D1-A0BD-E8AC52630E2D}"/>
              </a:ext>
            </a:extLst>
          </p:cNvPr>
          <p:cNvSpPr txBox="1"/>
          <p:nvPr/>
        </p:nvSpPr>
        <p:spPr>
          <a:xfrm>
            <a:off x="2419736" y="3605975"/>
            <a:ext cx="948084" cy="369332"/>
          </a:xfrm>
          <a:prstGeom prst="rect">
            <a:avLst/>
          </a:prstGeom>
          <a:noFill/>
        </p:spPr>
        <p:txBody>
          <a:bodyPr wrap="square" rtlCol="0">
            <a:spAutoFit/>
          </a:bodyPr>
          <a:lstStyle/>
          <a:p>
            <a:r>
              <a:rPr kumimoji="1" lang="ja-JP" altLang="en-US" dirty="0">
                <a:solidFill>
                  <a:schemeClr val="bg1"/>
                </a:solidFill>
                <a:latin typeface="メイリオ" panose="020B0604030504040204" pitchFamily="50" charset="-128"/>
                <a:ea typeface="メイリオ" panose="020B0604030504040204" pitchFamily="50" charset="-128"/>
              </a:rPr>
              <a:t>男性</a:t>
            </a:r>
          </a:p>
        </p:txBody>
      </p:sp>
      <p:graphicFrame>
        <p:nvGraphicFramePr>
          <p:cNvPr id="384" name="グラフ 383">
            <a:extLst>
              <a:ext uri="{FF2B5EF4-FFF2-40B4-BE49-F238E27FC236}">
                <a16:creationId xmlns:a16="http://schemas.microsoft.com/office/drawing/2014/main" id="{454033C3-E652-3245-BE98-CE472E665A36}"/>
              </a:ext>
            </a:extLst>
          </p:cNvPr>
          <p:cNvGraphicFramePr>
            <a:graphicFrameLocks/>
          </p:cNvGraphicFramePr>
          <p:nvPr>
            <p:extLst>
              <p:ext uri="{D42A27DB-BD31-4B8C-83A1-F6EECF244321}">
                <p14:modId xmlns:p14="http://schemas.microsoft.com/office/powerpoint/2010/main" val="3319405818"/>
              </p:ext>
            </p:extLst>
          </p:nvPr>
        </p:nvGraphicFramePr>
        <p:xfrm>
          <a:off x="2738208" y="4276081"/>
          <a:ext cx="4096767" cy="25326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85" name="グラフ 384">
            <a:extLst>
              <a:ext uri="{FF2B5EF4-FFF2-40B4-BE49-F238E27FC236}">
                <a16:creationId xmlns:a16="http://schemas.microsoft.com/office/drawing/2014/main" id="{E6BA9BC5-8365-FB47-CA3A-013659C1FE61}"/>
              </a:ext>
            </a:extLst>
          </p:cNvPr>
          <p:cNvGraphicFramePr>
            <a:graphicFrameLocks/>
          </p:cNvGraphicFramePr>
          <p:nvPr>
            <p:extLst>
              <p:ext uri="{D42A27DB-BD31-4B8C-83A1-F6EECF244321}">
                <p14:modId xmlns:p14="http://schemas.microsoft.com/office/powerpoint/2010/main" val="4281138088"/>
              </p:ext>
            </p:extLst>
          </p:nvPr>
        </p:nvGraphicFramePr>
        <p:xfrm>
          <a:off x="0" y="4320484"/>
          <a:ext cx="3848374" cy="245539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86" name="グラフ 385">
            <a:extLst>
              <a:ext uri="{FF2B5EF4-FFF2-40B4-BE49-F238E27FC236}">
                <a16:creationId xmlns:a16="http://schemas.microsoft.com/office/drawing/2014/main" id="{AAE2CF04-1D87-DD47-0463-A92EF019BDB7}"/>
              </a:ext>
            </a:extLst>
          </p:cNvPr>
          <p:cNvGraphicFramePr>
            <a:graphicFrameLocks/>
          </p:cNvGraphicFramePr>
          <p:nvPr>
            <p:extLst>
              <p:ext uri="{D42A27DB-BD31-4B8C-83A1-F6EECF244321}">
                <p14:modId xmlns:p14="http://schemas.microsoft.com/office/powerpoint/2010/main" val="1436276169"/>
              </p:ext>
            </p:extLst>
          </p:nvPr>
        </p:nvGraphicFramePr>
        <p:xfrm>
          <a:off x="5318909" y="4305745"/>
          <a:ext cx="4557373" cy="251153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87" name="グラフ 386">
            <a:extLst>
              <a:ext uri="{FF2B5EF4-FFF2-40B4-BE49-F238E27FC236}">
                <a16:creationId xmlns:a16="http://schemas.microsoft.com/office/drawing/2014/main" id="{650301EA-AE6C-0FAB-4E0C-D31BCBE804CA}"/>
              </a:ext>
            </a:extLst>
          </p:cNvPr>
          <p:cNvGraphicFramePr>
            <a:graphicFrameLocks/>
          </p:cNvGraphicFramePr>
          <p:nvPr>
            <p:extLst>
              <p:ext uri="{D42A27DB-BD31-4B8C-83A1-F6EECF244321}">
                <p14:modId xmlns:p14="http://schemas.microsoft.com/office/powerpoint/2010/main" val="3474182809"/>
              </p:ext>
            </p:extLst>
          </p:nvPr>
        </p:nvGraphicFramePr>
        <p:xfrm>
          <a:off x="8653382" y="4256405"/>
          <a:ext cx="3853542" cy="2539093"/>
        </p:xfrm>
        <a:graphic>
          <a:graphicData uri="http://schemas.openxmlformats.org/drawingml/2006/chart">
            <c:chart xmlns:c="http://schemas.openxmlformats.org/drawingml/2006/chart" xmlns:r="http://schemas.openxmlformats.org/officeDocument/2006/relationships" r:id="rId7"/>
          </a:graphicData>
        </a:graphic>
      </p:graphicFrame>
      <p:grpSp>
        <p:nvGrpSpPr>
          <p:cNvPr id="388" name="Group 8">
            <a:extLst>
              <a:ext uri="{FF2B5EF4-FFF2-40B4-BE49-F238E27FC236}">
                <a16:creationId xmlns:a16="http://schemas.microsoft.com/office/drawing/2014/main" id="{778C976B-6A6C-5677-6AC7-E29D36EB4A63}"/>
              </a:ext>
            </a:extLst>
          </p:cNvPr>
          <p:cNvGrpSpPr>
            <a:grpSpLocks/>
          </p:cNvGrpSpPr>
          <p:nvPr/>
        </p:nvGrpSpPr>
        <p:grpSpPr bwMode="auto">
          <a:xfrm>
            <a:off x="7267133" y="5243683"/>
            <a:ext cx="334963" cy="738187"/>
            <a:chOff x="940" y="1807"/>
            <a:chExt cx="211" cy="465"/>
          </a:xfrm>
          <a:solidFill>
            <a:srgbClr val="C00000"/>
          </a:solidFill>
        </p:grpSpPr>
        <p:sp>
          <p:nvSpPr>
            <p:cNvPr id="389" name="Freeform 9">
              <a:extLst>
                <a:ext uri="{FF2B5EF4-FFF2-40B4-BE49-F238E27FC236}">
                  <a16:creationId xmlns:a16="http://schemas.microsoft.com/office/drawing/2014/main" id="{4C99D09B-9D19-8187-717C-5F94A81A0AC8}"/>
                </a:ext>
              </a:extLst>
            </p:cNvPr>
            <p:cNvSpPr>
              <a:spLocks noChangeArrowheads="1"/>
            </p:cNvSpPr>
            <p:nvPr/>
          </p:nvSpPr>
          <p:spPr bwMode="auto">
            <a:xfrm>
              <a:off x="998" y="1807"/>
              <a:ext cx="102" cy="102"/>
            </a:xfrm>
            <a:custGeom>
              <a:avLst/>
              <a:gdLst>
                <a:gd name="T0" fmla="*/ 451 w 452"/>
                <a:gd name="T1" fmla="*/ 226 h 453"/>
                <a:gd name="T2" fmla="*/ 421 w 452"/>
                <a:gd name="T3" fmla="*/ 339 h 453"/>
                <a:gd name="T4" fmla="*/ 338 w 452"/>
                <a:gd name="T5" fmla="*/ 421 h 453"/>
                <a:gd name="T6" fmla="*/ 225 w 452"/>
                <a:gd name="T7" fmla="*/ 452 h 453"/>
                <a:gd name="T8" fmla="*/ 113 w 452"/>
                <a:gd name="T9" fmla="*/ 421 h 453"/>
                <a:gd name="T10" fmla="*/ 31 w 452"/>
                <a:gd name="T11" fmla="*/ 339 h 453"/>
                <a:gd name="T12" fmla="*/ 0 w 452"/>
                <a:gd name="T13" fmla="*/ 226 h 453"/>
                <a:gd name="T14" fmla="*/ 31 w 452"/>
                <a:gd name="T15" fmla="*/ 113 h 453"/>
                <a:gd name="T16" fmla="*/ 113 w 452"/>
                <a:gd name="T17" fmla="*/ 31 h 453"/>
                <a:gd name="T18" fmla="*/ 225 w 452"/>
                <a:gd name="T19" fmla="*/ 0 h 453"/>
                <a:gd name="T20" fmla="*/ 338 w 452"/>
                <a:gd name="T21" fmla="*/ 31 h 453"/>
                <a:gd name="T22" fmla="*/ 421 w 452"/>
                <a:gd name="T23" fmla="*/ 113 h 453"/>
                <a:gd name="T24" fmla="*/ 451 w 452"/>
                <a:gd name="T25" fmla="*/ 226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3">
                  <a:moveTo>
                    <a:pt x="451" y="226"/>
                  </a:moveTo>
                  <a:cubicBezTo>
                    <a:pt x="451" y="268"/>
                    <a:pt x="442" y="303"/>
                    <a:pt x="421" y="339"/>
                  </a:cubicBezTo>
                  <a:cubicBezTo>
                    <a:pt x="401" y="375"/>
                    <a:pt x="374" y="400"/>
                    <a:pt x="338" y="421"/>
                  </a:cubicBezTo>
                  <a:cubicBezTo>
                    <a:pt x="302" y="441"/>
                    <a:pt x="267" y="452"/>
                    <a:pt x="225" y="452"/>
                  </a:cubicBezTo>
                  <a:cubicBezTo>
                    <a:pt x="184" y="452"/>
                    <a:pt x="149" y="441"/>
                    <a:pt x="113" y="421"/>
                  </a:cubicBezTo>
                  <a:cubicBezTo>
                    <a:pt x="77" y="400"/>
                    <a:pt x="51" y="375"/>
                    <a:pt x="31" y="339"/>
                  </a:cubicBezTo>
                  <a:cubicBezTo>
                    <a:pt x="10" y="303"/>
                    <a:pt x="0" y="268"/>
                    <a:pt x="0" y="226"/>
                  </a:cubicBezTo>
                  <a:cubicBezTo>
                    <a:pt x="0" y="184"/>
                    <a:pt x="10" y="149"/>
                    <a:pt x="31" y="113"/>
                  </a:cubicBezTo>
                  <a:cubicBezTo>
                    <a:pt x="51" y="77"/>
                    <a:pt x="77" y="51"/>
                    <a:pt x="113" y="31"/>
                  </a:cubicBezTo>
                  <a:cubicBezTo>
                    <a:pt x="149" y="10"/>
                    <a:pt x="185" y="0"/>
                    <a:pt x="225" y="0"/>
                  </a:cubicBezTo>
                  <a:cubicBezTo>
                    <a:pt x="267" y="0"/>
                    <a:pt x="302" y="10"/>
                    <a:pt x="338" y="31"/>
                  </a:cubicBezTo>
                  <a:cubicBezTo>
                    <a:pt x="374" y="51"/>
                    <a:pt x="401" y="77"/>
                    <a:pt x="421" y="113"/>
                  </a:cubicBezTo>
                  <a:cubicBezTo>
                    <a:pt x="442"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390" name="Freeform 10">
              <a:extLst>
                <a:ext uri="{FF2B5EF4-FFF2-40B4-BE49-F238E27FC236}">
                  <a16:creationId xmlns:a16="http://schemas.microsoft.com/office/drawing/2014/main" id="{760A43A6-8F11-7FBC-FAE1-B0572946D357}"/>
                </a:ext>
              </a:extLst>
            </p:cNvPr>
            <p:cNvSpPr>
              <a:spLocks noChangeArrowheads="1"/>
            </p:cNvSpPr>
            <p:nvPr/>
          </p:nvSpPr>
          <p:spPr bwMode="auto">
            <a:xfrm>
              <a:off x="938" y="1929"/>
              <a:ext cx="217" cy="343"/>
            </a:xfrm>
            <a:custGeom>
              <a:avLst/>
              <a:gdLst>
                <a:gd name="T0" fmla="*/ 945 w 960"/>
                <a:gd name="T1" fmla="*/ 1021 h 1518"/>
                <a:gd name="T2" fmla="*/ 863 w 960"/>
                <a:gd name="T3" fmla="*/ 1125 h 1518"/>
                <a:gd name="T4" fmla="*/ 716 w 960"/>
                <a:gd name="T5" fmla="*/ 1125 h 1518"/>
                <a:gd name="T6" fmla="*/ 716 w 960"/>
                <a:gd name="T7" fmla="*/ 1418 h 1518"/>
                <a:gd name="T8" fmla="*/ 617 w 960"/>
                <a:gd name="T9" fmla="*/ 1517 h 1518"/>
                <a:gd name="T10" fmla="*/ 519 w 960"/>
                <a:gd name="T11" fmla="*/ 1418 h 1518"/>
                <a:gd name="T12" fmla="*/ 519 w 960"/>
                <a:gd name="T13" fmla="*/ 1153 h 1518"/>
                <a:gd name="T14" fmla="*/ 493 w 960"/>
                <a:gd name="T15" fmla="*/ 1128 h 1518"/>
                <a:gd name="T16" fmla="*/ 490 w 960"/>
                <a:gd name="T17" fmla="*/ 1128 h 1518"/>
                <a:gd name="T18" fmla="*/ 466 w 960"/>
                <a:gd name="T19" fmla="*/ 1153 h 1518"/>
                <a:gd name="T20" fmla="*/ 466 w 960"/>
                <a:gd name="T21" fmla="*/ 1418 h 1518"/>
                <a:gd name="T22" fmla="*/ 367 w 960"/>
                <a:gd name="T23" fmla="*/ 1517 h 1518"/>
                <a:gd name="T24" fmla="*/ 268 w 960"/>
                <a:gd name="T25" fmla="*/ 1418 h 1518"/>
                <a:gd name="T26" fmla="*/ 268 w 960"/>
                <a:gd name="T27" fmla="*/ 1125 h 1518"/>
                <a:gd name="T28" fmla="*/ 96 w 960"/>
                <a:gd name="T29" fmla="*/ 1125 h 1518"/>
                <a:gd name="T30" fmla="*/ 14 w 960"/>
                <a:gd name="T31" fmla="*/ 1021 h 1518"/>
                <a:gd name="T32" fmla="*/ 260 w 960"/>
                <a:gd name="T33" fmla="*/ 124 h 1518"/>
                <a:gd name="T34" fmla="*/ 424 w 960"/>
                <a:gd name="T35" fmla="*/ 0 h 1518"/>
                <a:gd name="T36" fmla="*/ 558 w 960"/>
                <a:gd name="T37" fmla="*/ 0 h 1518"/>
                <a:gd name="T38" fmla="*/ 722 w 960"/>
                <a:gd name="T39" fmla="*/ 127 h 1518"/>
                <a:gd name="T40" fmla="*/ 945 w 960"/>
                <a:gd name="T41" fmla="*/ 1021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0" h="1518">
                  <a:moveTo>
                    <a:pt x="945" y="1021"/>
                  </a:moveTo>
                  <a:cubicBezTo>
                    <a:pt x="959" y="1074"/>
                    <a:pt x="919" y="1125"/>
                    <a:pt x="863" y="1125"/>
                  </a:cubicBezTo>
                  <a:lnTo>
                    <a:pt x="716" y="1125"/>
                  </a:lnTo>
                  <a:lnTo>
                    <a:pt x="716" y="1418"/>
                  </a:lnTo>
                  <a:cubicBezTo>
                    <a:pt x="716" y="1472"/>
                    <a:pt x="671" y="1517"/>
                    <a:pt x="617" y="1517"/>
                  </a:cubicBezTo>
                  <a:cubicBezTo>
                    <a:pt x="564" y="1517"/>
                    <a:pt x="519" y="1472"/>
                    <a:pt x="519" y="1418"/>
                  </a:cubicBezTo>
                  <a:lnTo>
                    <a:pt x="519" y="1153"/>
                  </a:lnTo>
                  <a:cubicBezTo>
                    <a:pt x="519" y="1139"/>
                    <a:pt x="507" y="1128"/>
                    <a:pt x="493" y="1128"/>
                  </a:cubicBezTo>
                  <a:lnTo>
                    <a:pt x="490" y="1128"/>
                  </a:lnTo>
                  <a:cubicBezTo>
                    <a:pt x="477" y="1128"/>
                    <a:pt x="466" y="1139"/>
                    <a:pt x="466" y="1153"/>
                  </a:cubicBezTo>
                  <a:lnTo>
                    <a:pt x="466" y="1418"/>
                  </a:lnTo>
                  <a:cubicBezTo>
                    <a:pt x="466" y="1472"/>
                    <a:pt x="420" y="1517"/>
                    <a:pt x="367" y="1517"/>
                  </a:cubicBezTo>
                  <a:cubicBezTo>
                    <a:pt x="313" y="1517"/>
                    <a:pt x="268" y="1472"/>
                    <a:pt x="268" y="1418"/>
                  </a:cubicBezTo>
                  <a:lnTo>
                    <a:pt x="268" y="1125"/>
                  </a:lnTo>
                  <a:lnTo>
                    <a:pt x="96" y="1125"/>
                  </a:lnTo>
                  <a:cubicBezTo>
                    <a:pt x="40" y="1125"/>
                    <a:pt x="0" y="1071"/>
                    <a:pt x="14" y="1021"/>
                  </a:cubicBezTo>
                  <a:lnTo>
                    <a:pt x="260" y="124"/>
                  </a:lnTo>
                  <a:cubicBezTo>
                    <a:pt x="280" y="51"/>
                    <a:pt x="347" y="0"/>
                    <a:pt x="424" y="0"/>
                  </a:cubicBezTo>
                  <a:lnTo>
                    <a:pt x="558" y="0"/>
                  </a:lnTo>
                  <a:cubicBezTo>
                    <a:pt x="634" y="0"/>
                    <a:pt x="702" y="51"/>
                    <a:pt x="722" y="127"/>
                  </a:cubicBezTo>
                  <a:lnTo>
                    <a:pt x="945" y="102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grpSp>
        <p:nvGrpSpPr>
          <p:cNvPr id="391" name="Group 5">
            <a:extLst>
              <a:ext uri="{FF2B5EF4-FFF2-40B4-BE49-F238E27FC236}">
                <a16:creationId xmlns:a16="http://schemas.microsoft.com/office/drawing/2014/main" id="{4040077B-E261-DC6E-DB2D-22CA51E0C3C5}"/>
              </a:ext>
            </a:extLst>
          </p:cNvPr>
          <p:cNvGrpSpPr>
            <a:grpSpLocks/>
          </p:cNvGrpSpPr>
          <p:nvPr/>
        </p:nvGrpSpPr>
        <p:grpSpPr bwMode="auto">
          <a:xfrm>
            <a:off x="4536084" y="5073539"/>
            <a:ext cx="301625" cy="769938"/>
            <a:chOff x="905" y="940"/>
            <a:chExt cx="190" cy="485"/>
          </a:xfrm>
          <a:solidFill>
            <a:srgbClr val="4B62A1"/>
          </a:solidFill>
        </p:grpSpPr>
        <p:sp>
          <p:nvSpPr>
            <p:cNvPr id="392" name="Freeform 6">
              <a:extLst>
                <a:ext uri="{FF2B5EF4-FFF2-40B4-BE49-F238E27FC236}">
                  <a16:creationId xmlns:a16="http://schemas.microsoft.com/office/drawing/2014/main" id="{D68FDBD8-429B-A5A6-3E26-2A61007CA4B8}"/>
                </a:ext>
              </a:extLst>
            </p:cNvPr>
            <p:cNvSpPr>
              <a:spLocks noChangeArrowheads="1"/>
            </p:cNvSpPr>
            <p:nvPr/>
          </p:nvSpPr>
          <p:spPr bwMode="auto">
            <a:xfrm>
              <a:off x="950" y="940"/>
              <a:ext cx="102" cy="102"/>
            </a:xfrm>
            <a:custGeom>
              <a:avLst/>
              <a:gdLst>
                <a:gd name="T0" fmla="*/ 451 w 452"/>
                <a:gd name="T1" fmla="*/ 226 h 452"/>
                <a:gd name="T2" fmla="*/ 420 w 452"/>
                <a:gd name="T3" fmla="*/ 338 h 452"/>
                <a:gd name="T4" fmla="*/ 338 w 452"/>
                <a:gd name="T5" fmla="*/ 421 h 452"/>
                <a:gd name="T6" fmla="*/ 226 w 452"/>
                <a:gd name="T7" fmla="*/ 451 h 452"/>
                <a:gd name="T8" fmla="*/ 113 w 452"/>
                <a:gd name="T9" fmla="*/ 421 h 452"/>
                <a:gd name="T10" fmla="*/ 31 w 452"/>
                <a:gd name="T11" fmla="*/ 338 h 452"/>
                <a:gd name="T12" fmla="*/ 0 w 452"/>
                <a:gd name="T13" fmla="*/ 226 h 452"/>
                <a:gd name="T14" fmla="*/ 31 w 452"/>
                <a:gd name="T15" fmla="*/ 113 h 452"/>
                <a:gd name="T16" fmla="*/ 113 w 452"/>
                <a:gd name="T17" fmla="*/ 30 h 452"/>
                <a:gd name="T18" fmla="*/ 226 w 452"/>
                <a:gd name="T19" fmla="*/ 0 h 452"/>
                <a:gd name="T20" fmla="*/ 338 w 452"/>
                <a:gd name="T21" fmla="*/ 30 h 452"/>
                <a:gd name="T22" fmla="*/ 420 w 452"/>
                <a:gd name="T23" fmla="*/ 113 h 452"/>
                <a:gd name="T24" fmla="*/ 451 w 452"/>
                <a:gd name="T25" fmla="*/ 22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2">
                  <a:moveTo>
                    <a:pt x="451" y="226"/>
                  </a:moveTo>
                  <a:cubicBezTo>
                    <a:pt x="451" y="267"/>
                    <a:pt x="441" y="302"/>
                    <a:pt x="420" y="338"/>
                  </a:cubicBezTo>
                  <a:cubicBezTo>
                    <a:pt x="400" y="374"/>
                    <a:pt x="374" y="400"/>
                    <a:pt x="338" y="421"/>
                  </a:cubicBezTo>
                  <a:cubicBezTo>
                    <a:pt x="302" y="442"/>
                    <a:pt x="267" y="451"/>
                    <a:pt x="226" y="451"/>
                  </a:cubicBezTo>
                  <a:cubicBezTo>
                    <a:pt x="184" y="451"/>
                    <a:pt x="149" y="442"/>
                    <a:pt x="113" y="421"/>
                  </a:cubicBezTo>
                  <a:cubicBezTo>
                    <a:pt x="77" y="400"/>
                    <a:pt x="51" y="374"/>
                    <a:pt x="31" y="338"/>
                  </a:cubicBezTo>
                  <a:cubicBezTo>
                    <a:pt x="10" y="302"/>
                    <a:pt x="0" y="267"/>
                    <a:pt x="0" y="226"/>
                  </a:cubicBezTo>
                  <a:cubicBezTo>
                    <a:pt x="0" y="184"/>
                    <a:pt x="10" y="149"/>
                    <a:pt x="31" y="113"/>
                  </a:cubicBezTo>
                  <a:cubicBezTo>
                    <a:pt x="51" y="77"/>
                    <a:pt x="77" y="51"/>
                    <a:pt x="113" y="30"/>
                  </a:cubicBezTo>
                  <a:cubicBezTo>
                    <a:pt x="149" y="9"/>
                    <a:pt x="184" y="0"/>
                    <a:pt x="226" y="0"/>
                  </a:cubicBezTo>
                  <a:cubicBezTo>
                    <a:pt x="267" y="0"/>
                    <a:pt x="302" y="9"/>
                    <a:pt x="338" y="30"/>
                  </a:cubicBezTo>
                  <a:cubicBezTo>
                    <a:pt x="374" y="51"/>
                    <a:pt x="400" y="77"/>
                    <a:pt x="420" y="113"/>
                  </a:cubicBezTo>
                  <a:cubicBezTo>
                    <a:pt x="441"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393" name="Freeform 7">
              <a:extLst>
                <a:ext uri="{FF2B5EF4-FFF2-40B4-BE49-F238E27FC236}">
                  <a16:creationId xmlns:a16="http://schemas.microsoft.com/office/drawing/2014/main" id="{A1CB2E71-8856-AE18-0446-EF8F832EB5E8}"/>
                </a:ext>
              </a:extLst>
            </p:cNvPr>
            <p:cNvSpPr>
              <a:spLocks noChangeArrowheads="1"/>
            </p:cNvSpPr>
            <p:nvPr/>
          </p:nvSpPr>
          <p:spPr bwMode="auto">
            <a:xfrm>
              <a:off x="905" y="1067"/>
              <a:ext cx="191" cy="357"/>
            </a:xfrm>
            <a:custGeom>
              <a:avLst/>
              <a:gdLst>
                <a:gd name="T0" fmla="*/ 732 w 846"/>
                <a:gd name="T1" fmla="*/ 0 h 1580"/>
                <a:gd name="T2" fmla="*/ 840 w 846"/>
                <a:gd name="T3" fmla="*/ 110 h 1580"/>
                <a:gd name="T4" fmla="*/ 840 w 846"/>
                <a:gd name="T5" fmla="*/ 764 h 1580"/>
                <a:gd name="T6" fmla="*/ 727 w 846"/>
                <a:gd name="T7" fmla="*/ 874 h 1580"/>
                <a:gd name="T8" fmla="*/ 699 w 846"/>
                <a:gd name="T9" fmla="*/ 874 h 1580"/>
                <a:gd name="T10" fmla="*/ 699 w 846"/>
                <a:gd name="T11" fmla="*/ 1461 h 1580"/>
                <a:gd name="T12" fmla="*/ 580 w 846"/>
                <a:gd name="T13" fmla="*/ 1579 h 1580"/>
                <a:gd name="T14" fmla="*/ 566 w 846"/>
                <a:gd name="T15" fmla="*/ 1579 h 1580"/>
                <a:gd name="T16" fmla="*/ 447 w 846"/>
                <a:gd name="T17" fmla="*/ 1461 h 1580"/>
                <a:gd name="T18" fmla="*/ 447 w 846"/>
                <a:gd name="T19" fmla="*/ 987 h 1580"/>
                <a:gd name="T20" fmla="*/ 420 w 846"/>
                <a:gd name="T21" fmla="*/ 958 h 1580"/>
                <a:gd name="T22" fmla="*/ 392 w 846"/>
                <a:gd name="T23" fmla="*/ 987 h 1580"/>
                <a:gd name="T24" fmla="*/ 392 w 846"/>
                <a:gd name="T25" fmla="*/ 1461 h 1580"/>
                <a:gd name="T26" fmla="*/ 273 w 846"/>
                <a:gd name="T27" fmla="*/ 1579 h 1580"/>
                <a:gd name="T28" fmla="*/ 259 w 846"/>
                <a:gd name="T29" fmla="*/ 1579 h 1580"/>
                <a:gd name="T30" fmla="*/ 141 w 846"/>
                <a:gd name="T31" fmla="*/ 1461 h 1580"/>
                <a:gd name="T32" fmla="*/ 141 w 846"/>
                <a:gd name="T33" fmla="*/ 874 h 1580"/>
                <a:gd name="T34" fmla="*/ 113 w 846"/>
                <a:gd name="T35" fmla="*/ 874 h 1580"/>
                <a:gd name="T36" fmla="*/ 0 w 846"/>
                <a:gd name="T37" fmla="*/ 764 h 1580"/>
                <a:gd name="T38" fmla="*/ 0 w 846"/>
                <a:gd name="T39" fmla="*/ 110 h 1580"/>
                <a:gd name="T40" fmla="*/ 113 w 846"/>
                <a:gd name="T41" fmla="*/ 0 h 1580"/>
                <a:gd name="T42" fmla="*/ 732 w 846"/>
                <a:gd name="T43" fmla="*/ 0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6" h="1580">
                  <a:moveTo>
                    <a:pt x="732" y="0"/>
                  </a:moveTo>
                  <a:cubicBezTo>
                    <a:pt x="794" y="0"/>
                    <a:pt x="845" y="48"/>
                    <a:pt x="840" y="110"/>
                  </a:cubicBezTo>
                  <a:lnTo>
                    <a:pt x="840" y="764"/>
                  </a:lnTo>
                  <a:cubicBezTo>
                    <a:pt x="840" y="826"/>
                    <a:pt x="789" y="874"/>
                    <a:pt x="727" y="874"/>
                  </a:cubicBezTo>
                  <a:lnTo>
                    <a:pt x="699" y="874"/>
                  </a:lnTo>
                  <a:lnTo>
                    <a:pt x="699" y="1461"/>
                  </a:lnTo>
                  <a:cubicBezTo>
                    <a:pt x="699" y="1526"/>
                    <a:pt x="645" y="1579"/>
                    <a:pt x="580" y="1579"/>
                  </a:cubicBezTo>
                  <a:lnTo>
                    <a:pt x="566" y="1579"/>
                  </a:lnTo>
                  <a:cubicBezTo>
                    <a:pt x="501" y="1579"/>
                    <a:pt x="447" y="1526"/>
                    <a:pt x="447" y="1461"/>
                  </a:cubicBezTo>
                  <a:lnTo>
                    <a:pt x="447" y="987"/>
                  </a:lnTo>
                  <a:cubicBezTo>
                    <a:pt x="447" y="973"/>
                    <a:pt x="433" y="958"/>
                    <a:pt x="420" y="958"/>
                  </a:cubicBezTo>
                  <a:cubicBezTo>
                    <a:pt x="406" y="958"/>
                    <a:pt x="392" y="973"/>
                    <a:pt x="392" y="987"/>
                  </a:cubicBezTo>
                  <a:lnTo>
                    <a:pt x="392" y="1461"/>
                  </a:lnTo>
                  <a:cubicBezTo>
                    <a:pt x="392" y="1526"/>
                    <a:pt x="338" y="1579"/>
                    <a:pt x="273" y="1579"/>
                  </a:cubicBezTo>
                  <a:lnTo>
                    <a:pt x="259" y="1579"/>
                  </a:lnTo>
                  <a:cubicBezTo>
                    <a:pt x="194" y="1579"/>
                    <a:pt x="141" y="1526"/>
                    <a:pt x="141" y="1461"/>
                  </a:cubicBezTo>
                  <a:lnTo>
                    <a:pt x="141" y="874"/>
                  </a:lnTo>
                  <a:lnTo>
                    <a:pt x="113" y="874"/>
                  </a:lnTo>
                  <a:cubicBezTo>
                    <a:pt x="51" y="874"/>
                    <a:pt x="0" y="823"/>
                    <a:pt x="0" y="764"/>
                  </a:cubicBezTo>
                  <a:lnTo>
                    <a:pt x="0" y="110"/>
                  </a:lnTo>
                  <a:cubicBezTo>
                    <a:pt x="0" y="48"/>
                    <a:pt x="51" y="0"/>
                    <a:pt x="113" y="0"/>
                  </a:cubicBezTo>
                  <a:lnTo>
                    <a:pt x="73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grpSp>
        <p:nvGrpSpPr>
          <p:cNvPr id="394" name="Group 5">
            <a:extLst>
              <a:ext uri="{FF2B5EF4-FFF2-40B4-BE49-F238E27FC236}">
                <a16:creationId xmlns:a16="http://schemas.microsoft.com/office/drawing/2014/main" id="{7FD66F30-4C43-5F0D-DBAE-2BA860F004F1}"/>
              </a:ext>
            </a:extLst>
          </p:cNvPr>
          <p:cNvGrpSpPr>
            <a:grpSpLocks/>
          </p:cNvGrpSpPr>
          <p:nvPr/>
        </p:nvGrpSpPr>
        <p:grpSpPr bwMode="auto">
          <a:xfrm>
            <a:off x="10304647" y="5135362"/>
            <a:ext cx="301625" cy="769938"/>
            <a:chOff x="905" y="940"/>
            <a:chExt cx="190" cy="485"/>
          </a:xfrm>
          <a:solidFill>
            <a:srgbClr val="4B62A1"/>
          </a:solidFill>
        </p:grpSpPr>
        <p:sp>
          <p:nvSpPr>
            <p:cNvPr id="395" name="Freeform 6">
              <a:extLst>
                <a:ext uri="{FF2B5EF4-FFF2-40B4-BE49-F238E27FC236}">
                  <a16:creationId xmlns:a16="http://schemas.microsoft.com/office/drawing/2014/main" id="{2CDCF478-0991-9A86-AA47-EA11EB2BA94F}"/>
                </a:ext>
              </a:extLst>
            </p:cNvPr>
            <p:cNvSpPr>
              <a:spLocks noChangeArrowheads="1"/>
            </p:cNvSpPr>
            <p:nvPr/>
          </p:nvSpPr>
          <p:spPr bwMode="auto">
            <a:xfrm>
              <a:off x="950" y="940"/>
              <a:ext cx="102" cy="102"/>
            </a:xfrm>
            <a:custGeom>
              <a:avLst/>
              <a:gdLst>
                <a:gd name="T0" fmla="*/ 451 w 452"/>
                <a:gd name="T1" fmla="*/ 226 h 452"/>
                <a:gd name="T2" fmla="*/ 420 w 452"/>
                <a:gd name="T3" fmla="*/ 338 h 452"/>
                <a:gd name="T4" fmla="*/ 338 w 452"/>
                <a:gd name="T5" fmla="*/ 421 h 452"/>
                <a:gd name="T6" fmla="*/ 226 w 452"/>
                <a:gd name="T7" fmla="*/ 451 h 452"/>
                <a:gd name="T8" fmla="*/ 113 w 452"/>
                <a:gd name="T9" fmla="*/ 421 h 452"/>
                <a:gd name="T10" fmla="*/ 31 w 452"/>
                <a:gd name="T11" fmla="*/ 338 h 452"/>
                <a:gd name="T12" fmla="*/ 0 w 452"/>
                <a:gd name="T13" fmla="*/ 226 h 452"/>
                <a:gd name="T14" fmla="*/ 31 w 452"/>
                <a:gd name="T15" fmla="*/ 113 h 452"/>
                <a:gd name="T16" fmla="*/ 113 w 452"/>
                <a:gd name="T17" fmla="*/ 30 h 452"/>
                <a:gd name="T18" fmla="*/ 226 w 452"/>
                <a:gd name="T19" fmla="*/ 0 h 452"/>
                <a:gd name="T20" fmla="*/ 338 w 452"/>
                <a:gd name="T21" fmla="*/ 30 h 452"/>
                <a:gd name="T22" fmla="*/ 420 w 452"/>
                <a:gd name="T23" fmla="*/ 113 h 452"/>
                <a:gd name="T24" fmla="*/ 451 w 452"/>
                <a:gd name="T25" fmla="*/ 22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2">
                  <a:moveTo>
                    <a:pt x="451" y="226"/>
                  </a:moveTo>
                  <a:cubicBezTo>
                    <a:pt x="451" y="267"/>
                    <a:pt x="441" y="302"/>
                    <a:pt x="420" y="338"/>
                  </a:cubicBezTo>
                  <a:cubicBezTo>
                    <a:pt x="400" y="374"/>
                    <a:pt x="374" y="400"/>
                    <a:pt x="338" y="421"/>
                  </a:cubicBezTo>
                  <a:cubicBezTo>
                    <a:pt x="302" y="442"/>
                    <a:pt x="267" y="451"/>
                    <a:pt x="226" y="451"/>
                  </a:cubicBezTo>
                  <a:cubicBezTo>
                    <a:pt x="184" y="451"/>
                    <a:pt x="149" y="442"/>
                    <a:pt x="113" y="421"/>
                  </a:cubicBezTo>
                  <a:cubicBezTo>
                    <a:pt x="77" y="400"/>
                    <a:pt x="51" y="374"/>
                    <a:pt x="31" y="338"/>
                  </a:cubicBezTo>
                  <a:cubicBezTo>
                    <a:pt x="10" y="302"/>
                    <a:pt x="0" y="267"/>
                    <a:pt x="0" y="226"/>
                  </a:cubicBezTo>
                  <a:cubicBezTo>
                    <a:pt x="0" y="184"/>
                    <a:pt x="10" y="149"/>
                    <a:pt x="31" y="113"/>
                  </a:cubicBezTo>
                  <a:cubicBezTo>
                    <a:pt x="51" y="77"/>
                    <a:pt x="77" y="51"/>
                    <a:pt x="113" y="30"/>
                  </a:cubicBezTo>
                  <a:cubicBezTo>
                    <a:pt x="149" y="9"/>
                    <a:pt x="184" y="0"/>
                    <a:pt x="226" y="0"/>
                  </a:cubicBezTo>
                  <a:cubicBezTo>
                    <a:pt x="267" y="0"/>
                    <a:pt x="302" y="9"/>
                    <a:pt x="338" y="30"/>
                  </a:cubicBezTo>
                  <a:cubicBezTo>
                    <a:pt x="374" y="51"/>
                    <a:pt x="400" y="77"/>
                    <a:pt x="420" y="113"/>
                  </a:cubicBezTo>
                  <a:cubicBezTo>
                    <a:pt x="441"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396" name="Freeform 7">
              <a:extLst>
                <a:ext uri="{FF2B5EF4-FFF2-40B4-BE49-F238E27FC236}">
                  <a16:creationId xmlns:a16="http://schemas.microsoft.com/office/drawing/2014/main" id="{E22099B5-F649-86C2-6A57-F7D941480365}"/>
                </a:ext>
              </a:extLst>
            </p:cNvPr>
            <p:cNvSpPr>
              <a:spLocks noChangeArrowheads="1"/>
            </p:cNvSpPr>
            <p:nvPr/>
          </p:nvSpPr>
          <p:spPr bwMode="auto">
            <a:xfrm>
              <a:off x="905" y="1067"/>
              <a:ext cx="191" cy="357"/>
            </a:xfrm>
            <a:custGeom>
              <a:avLst/>
              <a:gdLst>
                <a:gd name="T0" fmla="*/ 732 w 846"/>
                <a:gd name="T1" fmla="*/ 0 h 1580"/>
                <a:gd name="T2" fmla="*/ 840 w 846"/>
                <a:gd name="T3" fmla="*/ 110 h 1580"/>
                <a:gd name="T4" fmla="*/ 840 w 846"/>
                <a:gd name="T5" fmla="*/ 764 h 1580"/>
                <a:gd name="T6" fmla="*/ 727 w 846"/>
                <a:gd name="T7" fmla="*/ 874 h 1580"/>
                <a:gd name="T8" fmla="*/ 699 w 846"/>
                <a:gd name="T9" fmla="*/ 874 h 1580"/>
                <a:gd name="T10" fmla="*/ 699 w 846"/>
                <a:gd name="T11" fmla="*/ 1461 h 1580"/>
                <a:gd name="T12" fmla="*/ 580 w 846"/>
                <a:gd name="T13" fmla="*/ 1579 h 1580"/>
                <a:gd name="T14" fmla="*/ 566 w 846"/>
                <a:gd name="T15" fmla="*/ 1579 h 1580"/>
                <a:gd name="T16" fmla="*/ 447 w 846"/>
                <a:gd name="T17" fmla="*/ 1461 h 1580"/>
                <a:gd name="T18" fmla="*/ 447 w 846"/>
                <a:gd name="T19" fmla="*/ 987 h 1580"/>
                <a:gd name="T20" fmla="*/ 420 w 846"/>
                <a:gd name="T21" fmla="*/ 958 h 1580"/>
                <a:gd name="T22" fmla="*/ 392 w 846"/>
                <a:gd name="T23" fmla="*/ 987 h 1580"/>
                <a:gd name="T24" fmla="*/ 392 w 846"/>
                <a:gd name="T25" fmla="*/ 1461 h 1580"/>
                <a:gd name="T26" fmla="*/ 273 w 846"/>
                <a:gd name="T27" fmla="*/ 1579 h 1580"/>
                <a:gd name="T28" fmla="*/ 259 w 846"/>
                <a:gd name="T29" fmla="*/ 1579 h 1580"/>
                <a:gd name="T30" fmla="*/ 141 w 846"/>
                <a:gd name="T31" fmla="*/ 1461 h 1580"/>
                <a:gd name="T32" fmla="*/ 141 w 846"/>
                <a:gd name="T33" fmla="*/ 874 h 1580"/>
                <a:gd name="T34" fmla="*/ 113 w 846"/>
                <a:gd name="T35" fmla="*/ 874 h 1580"/>
                <a:gd name="T36" fmla="*/ 0 w 846"/>
                <a:gd name="T37" fmla="*/ 764 h 1580"/>
                <a:gd name="T38" fmla="*/ 0 w 846"/>
                <a:gd name="T39" fmla="*/ 110 h 1580"/>
                <a:gd name="T40" fmla="*/ 113 w 846"/>
                <a:gd name="T41" fmla="*/ 0 h 1580"/>
                <a:gd name="T42" fmla="*/ 732 w 846"/>
                <a:gd name="T43" fmla="*/ 0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6" h="1580">
                  <a:moveTo>
                    <a:pt x="732" y="0"/>
                  </a:moveTo>
                  <a:cubicBezTo>
                    <a:pt x="794" y="0"/>
                    <a:pt x="845" y="48"/>
                    <a:pt x="840" y="110"/>
                  </a:cubicBezTo>
                  <a:lnTo>
                    <a:pt x="840" y="764"/>
                  </a:lnTo>
                  <a:cubicBezTo>
                    <a:pt x="840" y="826"/>
                    <a:pt x="789" y="874"/>
                    <a:pt x="727" y="874"/>
                  </a:cubicBezTo>
                  <a:lnTo>
                    <a:pt x="699" y="874"/>
                  </a:lnTo>
                  <a:lnTo>
                    <a:pt x="699" y="1461"/>
                  </a:lnTo>
                  <a:cubicBezTo>
                    <a:pt x="699" y="1526"/>
                    <a:pt x="645" y="1579"/>
                    <a:pt x="580" y="1579"/>
                  </a:cubicBezTo>
                  <a:lnTo>
                    <a:pt x="566" y="1579"/>
                  </a:lnTo>
                  <a:cubicBezTo>
                    <a:pt x="501" y="1579"/>
                    <a:pt x="447" y="1526"/>
                    <a:pt x="447" y="1461"/>
                  </a:cubicBezTo>
                  <a:lnTo>
                    <a:pt x="447" y="987"/>
                  </a:lnTo>
                  <a:cubicBezTo>
                    <a:pt x="447" y="973"/>
                    <a:pt x="433" y="958"/>
                    <a:pt x="420" y="958"/>
                  </a:cubicBezTo>
                  <a:cubicBezTo>
                    <a:pt x="406" y="958"/>
                    <a:pt x="392" y="973"/>
                    <a:pt x="392" y="987"/>
                  </a:cubicBezTo>
                  <a:lnTo>
                    <a:pt x="392" y="1461"/>
                  </a:lnTo>
                  <a:cubicBezTo>
                    <a:pt x="392" y="1526"/>
                    <a:pt x="338" y="1579"/>
                    <a:pt x="273" y="1579"/>
                  </a:cubicBezTo>
                  <a:lnTo>
                    <a:pt x="259" y="1579"/>
                  </a:lnTo>
                  <a:cubicBezTo>
                    <a:pt x="194" y="1579"/>
                    <a:pt x="141" y="1526"/>
                    <a:pt x="141" y="1461"/>
                  </a:cubicBezTo>
                  <a:lnTo>
                    <a:pt x="141" y="874"/>
                  </a:lnTo>
                  <a:lnTo>
                    <a:pt x="113" y="874"/>
                  </a:lnTo>
                  <a:cubicBezTo>
                    <a:pt x="51" y="874"/>
                    <a:pt x="0" y="823"/>
                    <a:pt x="0" y="764"/>
                  </a:cubicBezTo>
                  <a:lnTo>
                    <a:pt x="0" y="110"/>
                  </a:lnTo>
                  <a:cubicBezTo>
                    <a:pt x="0" y="48"/>
                    <a:pt x="51" y="0"/>
                    <a:pt x="113" y="0"/>
                  </a:cubicBezTo>
                  <a:lnTo>
                    <a:pt x="73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sp>
        <p:nvSpPr>
          <p:cNvPr id="397" name="テキスト ボックス 396">
            <a:extLst>
              <a:ext uri="{FF2B5EF4-FFF2-40B4-BE49-F238E27FC236}">
                <a16:creationId xmlns:a16="http://schemas.microsoft.com/office/drawing/2014/main" id="{307816D8-F52F-8412-6B14-0702F8230090}"/>
              </a:ext>
            </a:extLst>
          </p:cNvPr>
          <p:cNvSpPr txBox="1"/>
          <p:nvPr/>
        </p:nvSpPr>
        <p:spPr>
          <a:xfrm>
            <a:off x="2419736" y="4064209"/>
            <a:ext cx="948084" cy="369332"/>
          </a:xfrm>
          <a:prstGeom prst="rect">
            <a:avLst/>
          </a:prstGeom>
          <a:noFill/>
        </p:spPr>
        <p:txBody>
          <a:bodyPr wrap="square" rtlCol="0">
            <a:spAutoFit/>
          </a:bodyPr>
          <a:lstStyle/>
          <a:p>
            <a:r>
              <a:rPr lang="en-US" altLang="ja-JP" dirty="0">
                <a:solidFill>
                  <a:schemeClr val="bg1"/>
                </a:solidFill>
                <a:latin typeface="メイリオ" panose="020B0604030504040204" pitchFamily="50" charset="-128"/>
                <a:ea typeface="メイリオ" panose="020B0604030504040204" pitchFamily="50" charset="-128"/>
              </a:rPr>
              <a:t>68%</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398" name="円/楕円 50">
            <a:extLst>
              <a:ext uri="{FF2B5EF4-FFF2-40B4-BE49-F238E27FC236}">
                <a16:creationId xmlns:a16="http://schemas.microsoft.com/office/drawing/2014/main" id="{2A5C693D-8E40-681B-C365-490437EDC384}"/>
              </a:ext>
            </a:extLst>
          </p:cNvPr>
          <p:cNvSpPr/>
          <p:nvPr/>
        </p:nvSpPr>
        <p:spPr>
          <a:xfrm>
            <a:off x="4228397" y="4984534"/>
            <a:ext cx="1018051" cy="1061804"/>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900" dirty="0">
              <a:solidFill>
                <a:schemeClr val="tx1"/>
              </a:solidFill>
              <a:latin typeface="メイリオ" panose="020B0604030504040204" pitchFamily="50" charset="-128"/>
              <a:ea typeface="メイリオ" panose="020B0604030504040204" pitchFamily="50" charset="-128"/>
            </a:endParaRPr>
          </a:p>
        </p:txBody>
      </p:sp>
      <p:grpSp>
        <p:nvGrpSpPr>
          <p:cNvPr id="399" name="Group 5">
            <a:extLst>
              <a:ext uri="{FF2B5EF4-FFF2-40B4-BE49-F238E27FC236}">
                <a16:creationId xmlns:a16="http://schemas.microsoft.com/office/drawing/2014/main" id="{E9E20325-27A5-0095-2C71-6DD1A604223F}"/>
              </a:ext>
            </a:extLst>
          </p:cNvPr>
          <p:cNvGrpSpPr>
            <a:grpSpLocks/>
          </p:cNvGrpSpPr>
          <p:nvPr/>
        </p:nvGrpSpPr>
        <p:grpSpPr bwMode="auto">
          <a:xfrm>
            <a:off x="4645916" y="5127667"/>
            <a:ext cx="301625" cy="769938"/>
            <a:chOff x="905" y="940"/>
            <a:chExt cx="190" cy="485"/>
          </a:xfrm>
          <a:solidFill>
            <a:srgbClr val="4B62A1"/>
          </a:solidFill>
        </p:grpSpPr>
        <p:sp>
          <p:nvSpPr>
            <p:cNvPr id="400" name="Freeform 6">
              <a:extLst>
                <a:ext uri="{FF2B5EF4-FFF2-40B4-BE49-F238E27FC236}">
                  <a16:creationId xmlns:a16="http://schemas.microsoft.com/office/drawing/2014/main" id="{AACD0E98-2A8A-E33E-83F2-1777D417C56B}"/>
                </a:ext>
              </a:extLst>
            </p:cNvPr>
            <p:cNvSpPr>
              <a:spLocks noChangeArrowheads="1"/>
            </p:cNvSpPr>
            <p:nvPr/>
          </p:nvSpPr>
          <p:spPr bwMode="auto">
            <a:xfrm>
              <a:off x="950" y="940"/>
              <a:ext cx="102" cy="102"/>
            </a:xfrm>
            <a:custGeom>
              <a:avLst/>
              <a:gdLst>
                <a:gd name="T0" fmla="*/ 451 w 452"/>
                <a:gd name="T1" fmla="*/ 226 h 452"/>
                <a:gd name="T2" fmla="*/ 420 w 452"/>
                <a:gd name="T3" fmla="*/ 338 h 452"/>
                <a:gd name="T4" fmla="*/ 338 w 452"/>
                <a:gd name="T5" fmla="*/ 421 h 452"/>
                <a:gd name="T6" fmla="*/ 226 w 452"/>
                <a:gd name="T7" fmla="*/ 451 h 452"/>
                <a:gd name="T8" fmla="*/ 113 w 452"/>
                <a:gd name="T9" fmla="*/ 421 h 452"/>
                <a:gd name="T10" fmla="*/ 31 w 452"/>
                <a:gd name="T11" fmla="*/ 338 h 452"/>
                <a:gd name="T12" fmla="*/ 0 w 452"/>
                <a:gd name="T13" fmla="*/ 226 h 452"/>
                <a:gd name="T14" fmla="*/ 31 w 452"/>
                <a:gd name="T15" fmla="*/ 113 h 452"/>
                <a:gd name="T16" fmla="*/ 113 w 452"/>
                <a:gd name="T17" fmla="*/ 30 h 452"/>
                <a:gd name="T18" fmla="*/ 226 w 452"/>
                <a:gd name="T19" fmla="*/ 0 h 452"/>
                <a:gd name="T20" fmla="*/ 338 w 452"/>
                <a:gd name="T21" fmla="*/ 30 h 452"/>
                <a:gd name="T22" fmla="*/ 420 w 452"/>
                <a:gd name="T23" fmla="*/ 113 h 452"/>
                <a:gd name="T24" fmla="*/ 451 w 452"/>
                <a:gd name="T25" fmla="*/ 22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2">
                  <a:moveTo>
                    <a:pt x="451" y="226"/>
                  </a:moveTo>
                  <a:cubicBezTo>
                    <a:pt x="451" y="267"/>
                    <a:pt x="441" y="302"/>
                    <a:pt x="420" y="338"/>
                  </a:cubicBezTo>
                  <a:cubicBezTo>
                    <a:pt x="400" y="374"/>
                    <a:pt x="374" y="400"/>
                    <a:pt x="338" y="421"/>
                  </a:cubicBezTo>
                  <a:cubicBezTo>
                    <a:pt x="302" y="442"/>
                    <a:pt x="267" y="451"/>
                    <a:pt x="226" y="451"/>
                  </a:cubicBezTo>
                  <a:cubicBezTo>
                    <a:pt x="184" y="451"/>
                    <a:pt x="149" y="442"/>
                    <a:pt x="113" y="421"/>
                  </a:cubicBezTo>
                  <a:cubicBezTo>
                    <a:pt x="77" y="400"/>
                    <a:pt x="51" y="374"/>
                    <a:pt x="31" y="338"/>
                  </a:cubicBezTo>
                  <a:cubicBezTo>
                    <a:pt x="10" y="302"/>
                    <a:pt x="0" y="267"/>
                    <a:pt x="0" y="226"/>
                  </a:cubicBezTo>
                  <a:cubicBezTo>
                    <a:pt x="0" y="184"/>
                    <a:pt x="10" y="149"/>
                    <a:pt x="31" y="113"/>
                  </a:cubicBezTo>
                  <a:cubicBezTo>
                    <a:pt x="51" y="77"/>
                    <a:pt x="77" y="51"/>
                    <a:pt x="113" y="30"/>
                  </a:cubicBezTo>
                  <a:cubicBezTo>
                    <a:pt x="149" y="9"/>
                    <a:pt x="184" y="0"/>
                    <a:pt x="226" y="0"/>
                  </a:cubicBezTo>
                  <a:cubicBezTo>
                    <a:pt x="267" y="0"/>
                    <a:pt x="302" y="9"/>
                    <a:pt x="338" y="30"/>
                  </a:cubicBezTo>
                  <a:cubicBezTo>
                    <a:pt x="374" y="51"/>
                    <a:pt x="400" y="77"/>
                    <a:pt x="420" y="113"/>
                  </a:cubicBezTo>
                  <a:cubicBezTo>
                    <a:pt x="441"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401" name="Freeform 7">
              <a:extLst>
                <a:ext uri="{FF2B5EF4-FFF2-40B4-BE49-F238E27FC236}">
                  <a16:creationId xmlns:a16="http://schemas.microsoft.com/office/drawing/2014/main" id="{93BE80ED-6564-C534-DB06-1E54B03ABC33}"/>
                </a:ext>
              </a:extLst>
            </p:cNvPr>
            <p:cNvSpPr>
              <a:spLocks noChangeArrowheads="1"/>
            </p:cNvSpPr>
            <p:nvPr/>
          </p:nvSpPr>
          <p:spPr bwMode="auto">
            <a:xfrm>
              <a:off x="905" y="1067"/>
              <a:ext cx="191" cy="357"/>
            </a:xfrm>
            <a:custGeom>
              <a:avLst/>
              <a:gdLst>
                <a:gd name="T0" fmla="*/ 732 w 846"/>
                <a:gd name="T1" fmla="*/ 0 h 1580"/>
                <a:gd name="T2" fmla="*/ 840 w 846"/>
                <a:gd name="T3" fmla="*/ 110 h 1580"/>
                <a:gd name="T4" fmla="*/ 840 w 846"/>
                <a:gd name="T5" fmla="*/ 764 h 1580"/>
                <a:gd name="T6" fmla="*/ 727 w 846"/>
                <a:gd name="T7" fmla="*/ 874 h 1580"/>
                <a:gd name="T8" fmla="*/ 699 w 846"/>
                <a:gd name="T9" fmla="*/ 874 h 1580"/>
                <a:gd name="T10" fmla="*/ 699 w 846"/>
                <a:gd name="T11" fmla="*/ 1461 h 1580"/>
                <a:gd name="T12" fmla="*/ 580 w 846"/>
                <a:gd name="T13" fmla="*/ 1579 h 1580"/>
                <a:gd name="T14" fmla="*/ 566 w 846"/>
                <a:gd name="T15" fmla="*/ 1579 h 1580"/>
                <a:gd name="T16" fmla="*/ 447 w 846"/>
                <a:gd name="T17" fmla="*/ 1461 h 1580"/>
                <a:gd name="T18" fmla="*/ 447 w 846"/>
                <a:gd name="T19" fmla="*/ 987 h 1580"/>
                <a:gd name="T20" fmla="*/ 420 w 846"/>
                <a:gd name="T21" fmla="*/ 958 h 1580"/>
                <a:gd name="T22" fmla="*/ 392 w 846"/>
                <a:gd name="T23" fmla="*/ 987 h 1580"/>
                <a:gd name="T24" fmla="*/ 392 w 846"/>
                <a:gd name="T25" fmla="*/ 1461 h 1580"/>
                <a:gd name="T26" fmla="*/ 273 w 846"/>
                <a:gd name="T27" fmla="*/ 1579 h 1580"/>
                <a:gd name="T28" fmla="*/ 259 w 846"/>
                <a:gd name="T29" fmla="*/ 1579 h 1580"/>
                <a:gd name="T30" fmla="*/ 141 w 846"/>
                <a:gd name="T31" fmla="*/ 1461 h 1580"/>
                <a:gd name="T32" fmla="*/ 141 w 846"/>
                <a:gd name="T33" fmla="*/ 874 h 1580"/>
                <a:gd name="T34" fmla="*/ 113 w 846"/>
                <a:gd name="T35" fmla="*/ 874 h 1580"/>
                <a:gd name="T36" fmla="*/ 0 w 846"/>
                <a:gd name="T37" fmla="*/ 764 h 1580"/>
                <a:gd name="T38" fmla="*/ 0 w 846"/>
                <a:gd name="T39" fmla="*/ 110 h 1580"/>
                <a:gd name="T40" fmla="*/ 113 w 846"/>
                <a:gd name="T41" fmla="*/ 0 h 1580"/>
                <a:gd name="T42" fmla="*/ 732 w 846"/>
                <a:gd name="T43" fmla="*/ 0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6" h="1580">
                  <a:moveTo>
                    <a:pt x="732" y="0"/>
                  </a:moveTo>
                  <a:cubicBezTo>
                    <a:pt x="794" y="0"/>
                    <a:pt x="845" y="48"/>
                    <a:pt x="840" y="110"/>
                  </a:cubicBezTo>
                  <a:lnTo>
                    <a:pt x="840" y="764"/>
                  </a:lnTo>
                  <a:cubicBezTo>
                    <a:pt x="840" y="826"/>
                    <a:pt x="789" y="874"/>
                    <a:pt x="727" y="874"/>
                  </a:cubicBezTo>
                  <a:lnTo>
                    <a:pt x="699" y="874"/>
                  </a:lnTo>
                  <a:lnTo>
                    <a:pt x="699" y="1461"/>
                  </a:lnTo>
                  <a:cubicBezTo>
                    <a:pt x="699" y="1526"/>
                    <a:pt x="645" y="1579"/>
                    <a:pt x="580" y="1579"/>
                  </a:cubicBezTo>
                  <a:lnTo>
                    <a:pt x="566" y="1579"/>
                  </a:lnTo>
                  <a:cubicBezTo>
                    <a:pt x="501" y="1579"/>
                    <a:pt x="447" y="1526"/>
                    <a:pt x="447" y="1461"/>
                  </a:cubicBezTo>
                  <a:lnTo>
                    <a:pt x="447" y="987"/>
                  </a:lnTo>
                  <a:cubicBezTo>
                    <a:pt x="447" y="973"/>
                    <a:pt x="433" y="958"/>
                    <a:pt x="420" y="958"/>
                  </a:cubicBezTo>
                  <a:cubicBezTo>
                    <a:pt x="406" y="958"/>
                    <a:pt x="392" y="973"/>
                    <a:pt x="392" y="987"/>
                  </a:cubicBezTo>
                  <a:lnTo>
                    <a:pt x="392" y="1461"/>
                  </a:lnTo>
                  <a:cubicBezTo>
                    <a:pt x="392" y="1526"/>
                    <a:pt x="338" y="1579"/>
                    <a:pt x="273" y="1579"/>
                  </a:cubicBezTo>
                  <a:lnTo>
                    <a:pt x="259" y="1579"/>
                  </a:lnTo>
                  <a:cubicBezTo>
                    <a:pt x="194" y="1579"/>
                    <a:pt x="141" y="1526"/>
                    <a:pt x="141" y="1461"/>
                  </a:cubicBezTo>
                  <a:lnTo>
                    <a:pt x="141" y="874"/>
                  </a:lnTo>
                  <a:lnTo>
                    <a:pt x="113" y="874"/>
                  </a:lnTo>
                  <a:cubicBezTo>
                    <a:pt x="51" y="874"/>
                    <a:pt x="0" y="823"/>
                    <a:pt x="0" y="764"/>
                  </a:cubicBezTo>
                  <a:lnTo>
                    <a:pt x="0" y="110"/>
                  </a:lnTo>
                  <a:cubicBezTo>
                    <a:pt x="0" y="48"/>
                    <a:pt x="51" y="0"/>
                    <a:pt x="113" y="0"/>
                  </a:cubicBezTo>
                  <a:lnTo>
                    <a:pt x="73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sp>
        <p:nvSpPr>
          <p:cNvPr id="402" name="テキスト ボックス 401">
            <a:extLst>
              <a:ext uri="{FF2B5EF4-FFF2-40B4-BE49-F238E27FC236}">
                <a16:creationId xmlns:a16="http://schemas.microsoft.com/office/drawing/2014/main" id="{C1DE9DDF-2DDC-B805-E740-70045D421DEC}"/>
              </a:ext>
            </a:extLst>
          </p:cNvPr>
          <p:cNvSpPr txBox="1"/>
          <p:nvPr/>
        </p:nvSpPr>
        <p:spPr>
          <a:xfrm>
            <a:off x="1765257" y="4083365"/>
            <a:ext cx="517689" cy="230832"/>
          </a:xfrm>
          <a:prstGeom prst="rect">
            <a:avLst/>
          </a:prstGeom>
          <a:noFill/>
        </p:spPr>
        <p:txBody>
          <a:bodyPr wrap="square" rtlCol="0">
            <a:spAutoFit/>
          </a:bodyPr>
          <a:lstStyle/>
          <a:p>
            <a:r>
              <a:rPr kumimoji="1" lang="en-US" altLang="ja-JP" sz="900" b="1" dirty="0">
                <a:solidFill>
                  <a:srgbClr val="C20A0A"/>
                </a:solidFill>
                <a:latin typeface="メイリオ" panose="020B0604030504040204" pitchFamily="50" charset="-128"/>
                <a:ea typeface="メイリオ" panose="020B0604030504040204" pitchFamily="50" charset="-128"/>
              </a:rPr>
              <a:t>10</a:t>
            </a:r>
            <a:r>
              <a:rPr lang="ja-JP" altLang="en-US" sz="900" b="1">
                <a:solidFill>
                  <a:srgbClr val="C20A0A"/>
                </a:solidFill>
                <a:latin typeface="メイリオ" panose="020B0604030504040204" pitchFamily="50" charset="-128"/>
                <a:ea typeface="メイリオ" panose="020B0604030504040204" pitchFamily="50" charset="-128"/>
              </a:rPr>
              <a:t>代</a:t>
            </a:r>
            <a:endParaRPr lang="en-US" altLang="ja-JP" sz="900" b="1" dirty="0">
              <a:solidFill>
                <a:srgbClr val="C20A0A"/>
              </a:solidFill>
              <a:latin typeface="メイリオ" panose="020B0604030504040204" pitchFamily="50" charset="-128"/>
              <a:ea typeface="メイリオ" panose="020B0604030504040204" pitchFamily="50" charset="-128"/>
            </a:endParaRPr>
          </a:p>
        </p:txBody>
      </p:sp>
      <p:sp>
        <p:nvSpPr>
          <p:cNvPr id="403" name="テキスト ボックス 402">
            <a:extLst>
              <a:ext uri="{FF2B5EF4-FFF2-40B4-BE49-F238E27FC236}">
                <a16:creationId xmlns:a16="http://schemas.microsoft.com/office/drawing/2014/main" id="{B3C97D93-F041-FA43-C739-4F08989184BD}"/>
              </a:ext>
            </a:extLst>
          </p:cNvPr>
          <p:cNvSpPr txBox="1"/>
          <p:nvPr/>
        </p:nvSpPr>
        <p:spPr>
          <a:xfrm>
            <a:off x="1709980" y="4243263"/>
            <a:ext cx="517689" cy="230832"/>
          </a:xfrm>
          <a:prstGeom prst="rect">
            <a:avLst/>
          </a:prstGeom>
          <a:noFill/>
        </p:spPr>
        <p:txBody>
          <a:bodyPr wrap="square" rtlCol="0">
            <a:spAutoFit/>
          </a:bodyPr>
          <a:lstStyle/>
          <a:p>
            <a:pPr algn="ctr"/>
            <a:r>
              <a:rPr kumimoji="1" lang="en-US" altLang="ja-JP" sz="900" b="1" dirty="0">
                <a:solidFill>
                  <a:srgbClr val="C20A0A"/>
                </a:solidFill>
                <a:latin typeface="メイリオ" panose="020B0604030504040204" pitchFamily="50" charset="-128"/>
                <a:ea typeface="メイリオ" panose="020B0604030504040204" pitchFamily="50" charset="-128"/>
              </a:rPr>
              <a:t>2%</a:t>
            </a:r>
            <a:endParaRPr kumimoji="1" lang="ja-JP" altLang="en-US" sz="900" b="1">
              <a:solidFill>
                <a:srgbClr val="C20A0A"/>
              </a:solidFill>
              <a:latin typeface="メイリオ" panose="020B0604030504040204" pitchFamily="50" charset="-128"/>
              <a:ea typeface="メイリオ" panose="020B0604030504040204" pitchFamily="50" charset="-128"/>
            </a:endParaRPr>
          </a:p>
        </p:txBody>
      </p:sp>
      <p:sp>
        <p:nvSpPr>
          <p:cNvPr id="404" name="テキスト ボックス 403">
            <a:extLst>
              <a:ext uri="{FF2B5EF4-FFF2-40B4-BE49-F238E27FC236}">
                <a16:creationId xmlns:a16="http://schemas.microsoft.com/office/drawing/2014/main" id="{AB8CCFF8-DE57-2845-0677-9EC22F7B16AA}"/>
              </a:ext>
            </a:extLst>
          </p:cNvPr>
          <p:cNvSpPr txBox="1"/>
          <p:nvPr/>
        </p:nvSpPr>
        <p:spPr>
          <a:xfrm>
            <a:off x="1969543" y="4544940"/>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2</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05" name="テキスト ボックス 404">
            <a:extLst>
              <a:ext uri="{FF2B5EF4-FFF2-40B4-BE49-F238E27FC236}">
                <a16:creationId xmlns:a16="http://schemas.microsoft.com/office/drawing/2014/main" id="{5AD01718-D7FC-9B59-E16A-D7ECBBC72FC0}"/>
              </a:ext>
            </a:extLst>
          </p:cNvPr>
          <p:cNvSpPr txBox="1"/>
          <p:nvPr/>
        </p:nvSpPr>
        <p:spPr>
          <a:xfrm>
            <a:off x="1988219" y="4704474"/>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7%</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06" name="テキスト ボックス 405">
            <a:extLst>
              <a:ext uri="{FF2B5EF4-FFF2-40B4-BE49-F238E27FC236}">
                <a16:creationId xmlns:a16="http://schemas.microsoft.com/office/drawing/2014/main" id="{98D81354-E6CB-B186-399B-1355567D6E8B}"/>
              </a:ext>
            </a:extLst>
          </p:cNvPr>
          <p:cNvSpPr txBox="1"/>
          <p:nvPr/>
        </p:nvSpPr>
        <p:spPr>
          <a:xfrm>
            <a:off x="2165794" y="5995115"/>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40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07" name="テキスト ボックス 406">
            <a:extLst>
              <a:ext uri="{FF2B5EF4-FFF2-40B4-BE49-F238E27FC236}">
                <a16:creationId xmlns:a16="http://schemas.microsoft.com/office/drawing/2014/main" id="{F946A840-EF2B-3FD3-9A77-E53B4F71F790}"/>
              </a:ext>
            </a:extLst>
          </p:cNvPr>
          <p:cNvSpPr txBox="1"/>
          <p:nvPr/>
        </p:nvSpPr>
        <p:spPr>
          <a:xfrm>
            <a:off x="2133576" y="6184425"/>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32</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08" name="テキスト ボックス 407">
            <a:extLst>
              <a:ext uri="{FF2B5EF4-FFF2-40B4-BE49-F238E27FC236}">
                <a16:creationId xmlns:a16="http://schemas.microsoft.com/office/drawing/2014/main" id="{90A3042D-E47C-BDC6-0EF7-EB7D7C516893}"/>
              </a:ext>
            </a:extLst>
          </p:cNvPr>
          <p:cNvSpPr txBox="1"/>
          <p:nvPr/>
        </p:nvSpPr>
        <p:spPr>
          <a:xfrm>
            <a:off x="918471" y="5493526"/>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50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09" name="テキスト ボックス 408">
            <a:extLst>
              <a:ext uri="{FF2B5EF4-FFF2-40B4-BE49-F238E27FC236}">
                <a16:creationId xmlns:a16="http://schemas.microsoft.com/office/drawing/2014/main" id="{035447F6-EEE3-300C-775D-7CA7B62E59FD}"/>
              </a:ext>
            </a:extLst>
          </p:cNvPr>
          <p:cNvSpPr txBox="1"/>
          <p:nvPr/>
        </p:nvSpPr>
        <p:spPr>
          <a:xfrm>
            <a:off x="894728" y="5664503"/>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26%</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10" name="テキスト ボックス 409">
            <a:extLst>
              <a:ext uri="{FF2B5EF4-FFF2-40B4-BE49-F238E27FC236}">
                <a16:creationId xmlns:a16="http://schemas.microsoft.com/office/drawing/2014/main" id="{FCFE4D42-3264-9D51-23AB-F2F8B09EADE5}"/>
              </a:ext>
            </a:extLst>
          </p:cNvPr>
          <p:cNvSpPr txBox="1"/>
          <p:nvPr/>
        </p:nvSpPr>
        <p:spPr>
          <a:xfrm>
            <a:off x="1239206" y="4711101"/>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60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11" name="テキスト ボックス 410">
            <a:extLst>
              <a:ext uri="{FF2B5EF4-FFF2-40B4-BE49-F238E27FC236}">
                <a16:creationId xmlns:a16="http://schemas.microsoft.com/office/drawing/2014/main" id="{35496D8B-8EB9-9BD5-0EEE-685890FBCCC1}"/>
              </a:ext>
            </a:extLst>
          </p:cNvPr>
          <p:cNvSpPr txBox="1"/>
          <p:nvPr/>
        </p:nvSpPr>
        <p:spPr>
          <a:xfrm>
            <a:off x="1205172" y="4913795"/>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12%</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12" name="テキスト ボックス 411">
            <a:extLst>
              <a:ext uri="{FF2B5EF4-FFF2-40B4-BE49-F238E27FC236}">
                <a16:creationId xmlns:a16="http://schemas.microsoft.com/office/drawing/2014/main" id="{E1EDC982-8C83-C646-F8A3-9F303B642C8E}"/>
              </a:ext>
            </a:extLst>
          </p:cNvPr>
          <p:cNvSpPr txBox="1"/>
          <p:nvPr/>
        </p:nvSpPr>
        <p:spPr>
          <a:xfrm>
            <a:off x="2378245" y="4922941"/>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30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13" name="テキスト ボックス 412">
            <a:extLst>
              <a:ext uri="{FF2B5EF4-FFF2-40B4-BE49-F238E27FC236}">
                <a16:creationId xmlns:a16="http://schemas.microsoft.com/office/drawing/2014/main" id="{4DD40481-5899-9554-352F-A4C6DA051F1B}"/>
              </a:ext>
            </a:extLst>
          </p:cNvPr>
          <p:cNvSpPr txBox="1"/>
          <p:nvPr/>
        </p:nvSpPr>
        <p:spPr>
          <a:xfrm>
            <a:off x="2356100" y="5082475"/>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16</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grpSp>
        <p:nvGrpSpPr>
          <p:cNvPr id="414" name="Group 8">
            <a:extLst>
              <a:ext uri="{FF2B5EF4-FFF2-40B4-BE49-F238E27FC236}">
                <a16:creationId xmlns:a16="http://schemas.microsoft.com/office/drawing/2014/main" id="{98EDDC84-3D0C-730F-8C20-28432C09C3C3}"/>
              </a:ext>
            </a:extLst>
          </p:cNvPr>
          <p:cNvGrpSpPr>
            <a:grpSpLocks/>
          </p:cNvGrpSpPr>
          <p:nvPr/>
        </p:nvGrpSpPr>
        <p:grpSpPr bwMode="auto">
          <a:xfrm>
            <a:off x="1750908" y="5142202"/>
            <a:ext cx="334963" cy="738187"/>
            <a:chOff x="940" y="1807"/>
            <a:chExt cx="211" cy="465"/>
          </a:xfrm>
          <a:solidFill>
            <a:srgbClr val="C00000"/>
          </a:solidFill>
        </p:grpSpPr>
        <p:sp>
          <p:nvSpPr>
            <p:cNvPr id="415" name="Freeform 9">
              <a:extLst>
                <a:ext uri="{FF2B5EF4-FFF2-40B4-BE49-F238E27FC236}">
                  <a16:creationId xmlns:a16="http://schemas.microsoft.com/office/drawing/2014/main" id="{2473D573-75E8-4BFC-027A-C3C1584121C5}"/>
                </a:ext>
              </a:extLst>
            </p:cNvPr>
            <p:cNvSpPr>
              <a:spLocks noChangeArrowheads="1"/>
            </p:cNvSpPr>
            <p:nvPr/>
          </p:nvSpPr>
          <p:spPr bwMode="auto">
            <a:xfrm>
              <a:off x="998" y="1807"/>
              <a:ext cx="102" cy="102"/>
            </a:xfrm>
            <a:custGeom>
              <a:avLst/>
              <a:gdLst>
                <a:gd name="T0" fmla="*/ 451 w 452"/>
                <a:gd name="T1" fmla="*/ 226 h 453"/>
                <a:gd name="T2" fmla="*/ 421 w 452"/>
                <a:gd name="T3" fmla="*/ 339 h 453"/>
                <a:gd name="T4" fmla="*/ 338 w 452"/>
                <a:gd name="T5" fmla="*/ 421 h 453"/>
                <a:gd name="T6" fmla="*/ 225 w 452"/>
                <a:gd name="T7" fmla="*/ 452 h 453"/>
                <a:gd name="T8" fmla="*/ 113 w 452"/>
                <a:gd name="T9" fmla="*/ 421 h 453"/>
                <a:gd name="T10" fmla="*/ 31 w 452"/>
                <a:gd name="T11" fmla="*/ 339 h 453"/>
                <a:gd name="T12" fmla="*/ 0 w 452"/>
                <a:gd name="T13" fmla="*/ 226 h 453"/>
                <a:gd name="T14" fmla="*/ 31 w 452"/>
                <a:gd name="T15" fmla="*/ 113 h 453"/>
                <a:gd name="T16" fmla="*/ 113 w 452"/>
                <a:gd name="T17" fmla="*/ 31 h 453"/>
                <a:gd name="T18" fmla="*/ 225 w 452"/>
                <a:gd name="T19" fmla="*/ 0 h 453"/>
                <a:gd name="T20" fmla="*/ 338 w 452"/>
                <a:gd name="T21" fmla="*/ 31 h 453"/>
                <a:gd name="T22" fmla="*/ 421 w 452"/>
                <a:gd name="T23" fmla="*/ 113 h 453"/>
                <a:gd name="T24" fmla="*/ 451 w 452"/>
                <a:gd name="T25" fmla="*/ 226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3">
                  <a:moveTo>
                    <a:pt x="451" y="226"/>
                  </a:moveTo>
                  <a:cubicBezTo>
                    <a:pt x="451" y="268"/>
                    <a:pt x="442" y="303"/>
                    <a:pt x="421" y="339"/>
                  </a:cubicBezTo>
                  <a:cubicBezTo>
                    <a:pt x="401" y="375"/>
                    <a:pt x="374" y="400"/>
                    <a:pt x="338" y="421"/>
                  </a:cubicBezTo>
                  <a:cubicBezTo>
                    <a:pt x="302" y="441"/>
                    <a:pt x="267" y="452"/>
                    <a:pt x="225" y="452"/>
                  </a:cubicBezTo>
                  <a:cubicBezTo>
                    <a:pt x="184" y="452"/>
                    <a:pt x="149" y="441"/>
                    <a:pt x="113" y="421"/>
                  </a:cubicBezTo>
                  <a:cubicBezTo>
                    <a:pt x="77" y="400"/>
                    <a:pt x="51" y="375"/>
                    <a:pt x="31" y="339"/>
                  </a:cubicBezTo>
                  <a:cubicBezTo>
                    <a:pt x="10" y="303"/>
                    <a:pt x="0" y="268"/>
                    <a:pt x="0" y="226"/>
                  </a:cubicBezTo>
                  <a:cubicBezTo>
                    <a:pt x="0" y="184"/>
                    <a:pt x="10" y="149"/>
                    <a:pt x="31" y="113"/>
                  </a:cubicBezTo>
                  <a:cubicBezTo>
                    <a:pt x="51" y="77"/>
                    <a:pt x="77" y="51"/>
                    <a:pt x="113" y="31"/>
                  </a:cubicBezTo>
                  <a:cubicBezTo>
                    <a:pt x="149" y="10"/>
                    <a:pt x="185" y="0"/>
                    <a:pt x="225" y="0"/>
                  </a:cubicBezTo>
                  <a:cubicBezTo>
                    <a:pt x="267" y="0"/>
                    <a:pt x="302" y="10"/>
                    <a:pt x="338" y="31"/>
                  </a:cubicBezTo>
                  <a:cubicBezTo>
                    <a:pt x="374" y="51"/>
                    <a:pt x="401" y="77"/>
                    <a:pt x="421" y="113"/>
                  </a:cubicBezTo>
                  <a:cubicBezTo>
                    <a:pt x="442"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416" name="Freeform 10">
              <a:extLst>
                <a:ext uri="{FF2B5EF4-FFF2-40B4-BE49-F238E27FC236}">
                  <a16:creationId xmlns:a16="http://schemas.microsoft.com/office/drawing/2014/main" id="{3A3978EA-39E7-C2C1-68E1-52CE375209AA}"/>
                </a:ext>
              </a:extLst>
            </p:cNvPr>
            <p:cNvSpPr>
              <a:spLocks noChangeArrowheads="1"/>
            </p:cNvSpPr>
            <p:nvPr/>
          </p:nvSpPr>
          <p:spPr bwMode="auto">
            <a:xfrm>
              <a:off x="938" y="1929"/>
              <a:ext cx="217" cy="343"/>
            </a:xfrm>
            <a:custGeom>
              <a:avLst/>
              <a:gdLst>
                <a:gd name="T0" fmla="*/ 945 w 960"/>
                <a:gd name="T1" fmla="*/ 1021 h 1518"/>
                <a:gd name="T2" fmla="*/ 863 w 960"/>
                <a:gd name="T3" fmla="*/ 1125 h 1518"/>
                <a:gd name="T4" fmla="*/ 716 w 960"/>
                <a:gd name="T5" fmla="*/ 1125 h 1518"/>
                <a:gd name="T6" fmla="*/ 716 w 960"/>
                <a:gd name="T7" fmla="*/ 1418 h 1518"/>
                <a:gd name="T8" fmla="*/ 617 w 960"/>
                <a:gd name="T9" fmla="*/ 1517 h 1518"/>
                <a:gd name="T10" fmla="*/ 519 w 960"/>
                <a:gd name="T11" fmla="*/ 1418 h 1518"/>
                <a:gd name="T12" fmla="*/ 519 w 960"/>
                <a:gd name="T13" fmla="*/ 1153 h 1518"/>
                <a:gd name="T14" fmla="*/ 493 w 960"/>
                <a:gd name="T15" fmla="*/ 1128 h 1518"/>
                <a:gd name="T16" fmla="*/ 490 w 960"/>
                <a:gd name="T17" fmla="*/ 1128 h 1518"/>
                <a:gd name="T18" fmla="*/ 466 w 960"/>
                <a:gd name="T19" fmla="*/ 1153 h 1518"/>
                <a:gd name="T20" fmla="*/ 466 w 960"/>
                <a:gd name="T21" fmla="*/ 1418 h 1518"/>
                <a:gd name="T22" fmla="*/ 367 w 960"/>
                <a:gd name="T23" fmla="*/ 1517 h 1518"/>
                <a:gd name="T24" fmla="*/ 268 w 960"/>
                <a:gd name="T25" fmla="*/ 1418 h 1518"/>
                <a:gd name="T26" fmla="*/ 268 w 960"/>
                <a:gd name="T27" fmla="*/ 1125 h 1518"/>
                <a:gd name="T28" fmla="*/ 96 w 960"/>
                <a:gd name="T29" fmla="*/ 1125 h 1518"/>
                <a:gd name="T30" fmla="*/ 14 w 960"/>
                <a:gd name="T31" fmla="*/ 1021 h 1518"/>
                <a:gd name="T32" fmla="*/ 260 w 960"/>
                <a:gd name="T33" fmla="*/ 124 h 1518"/>
                <a:gd name="T34" fmla="*/ 424 w 960"/>
                <a:gd name="T35" fmla="*/ 0 h 1518"/>
                <a:gd name="T36" fmla="*/ 558 w 960"/>
                <a:gd name="T37" fmla="*/ 0 h 1518"/>
                <a:gd name="T38" fmla="*/ 722 w 960"/>
                <a:gd name="T39" fmla="*/ 127 h 1518"/>
                <a:gd name="T40" fmla="*/ 945 w 960"/>
                <a:gd name="T41" fmla="*/ 1021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0" h="1518">
                  <a:moveTo>
                    <a:pt x="945" y="1021"/>
                  </a:moveTo>
                  <a:cubicBezTo>
                    <a:pt x="959" y="1074"/>
                    <a:pt x="919" y="1125"/>
                    <a:pt x="863" y="1125"/>
                  </a:cubicBezTo>
                  <a:lnTo>
                    <a:pt x="716" y="1125"/>
                  </a:lnTo>
                  <a:lnTo>
                    <a:pt x="716" y="1418"/>
                  </a:lnTo>
                  <a:cubicBezTo>
                    <a:pt x="716" y="1472"/>
                    <a:pt x="671" y="1517"/>
                    <a:pt x="617" y="1517"/>
                  </a:cubicBezTo>
                  <a:cubicBezTo>
                    <a:pt x="564" y="1517"/>
                    <a:pt x="519" y="1472"/>
                    <a:pt x="519" y="1418"/>
                  </a:cubicBezTo>
                  <a:lnTo>
                    <a:pt x="519" y="1153"/>
                  </a:lnTo>
                  <a:cubicBezTo>
                    <a:pt x="519" y="1139"/>
                    <a:pt x="507" y="1128"/>
                    <a:pt x="493" y="1128"/>
                  </a:cubicBezTo>
                  <a:lnTo>
                    <a:pt x="490" y="1128"/>
                  </a:lnTo>
                  <a:cubicBezTo>
                    <a:pt x="477" y="1128"/>
                    <a:pt x="466" y="1139"/>
                    <a:pt x="466" y="1153"/>
                  </a:cubicBezTo>
                  <a:lnTo>
                    <a:pt x="466" y="1418"/>
                  </a:lnTo>
                  <a:cubicBezTo>
                    <a:pt x="466" y="1472"/>
                    <a:pt x="420" y="1517"/>
                    <a:pt x="367" y="1517"/>
                  </a:cubicBezTo>
                  <a:cubicBezTo>
                    <a:pt x="313" y="1517"/>
                    <a:pt x="268" y="1472"/>
                    <a:pt x="268" y="1418"/>
                  </a:cubicBezTo>
                  <a:lnTo>
                    <a:pt x="268" y="1125"/>
                  </a:lnTo>
                  <a:lnTo>
                    <a:pt x="96" y="1125"/>
                  </a:lnTo>
                  <a:cubicBezTo>
                    <a:pt x="40" y="1125"/>
                    <a:pt x="0" y="1071"/>
                    <a:pt x="14" y="1021"/>
                  </a:cubicBezTo>
                  <a:lnTo>
                    <a:pt x="260" y="124"/>
                  </a:lnTo>
                  <a:cubicBezTo>
                    <a:pt x="280" y="51"/>
                    <a:pt x="347" y="0"/>
                    <a:pt x="424" y="0"/>
                  </a:cubicBezTo>
                  <a:lnTo>
                    <a:pt x="558" y="0"/>
                  </a:lnTo>
                  <a:cubicBezTo>
                    <a:pt x="634" y="0"/>
                    <a:pt x="702" y="51"/>
                    <a:pt x="722" y="127"/>
                  </a:cubicBezTo>
                  <a:lnTo>
                    <a:pt x="945" y="102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sp>
        <p:nvSpPr>
          <p:cNvPr id="418" name="テキスト ボックス 417">
            <a:extLst>
              <a:ext uri="{FF2B5EF4-FFF2-40B4-BE49-F238E27FC236}">
                <a16:creationId xmlns:a16="http://schemas.microsoft.com/office/drawing/2014/main" id="{FF5A2EB2-7AFC-75BC-8441-071CC291B08D}"/>
              </a:ext>
            </a:extLst>
          </p:cNvPr>
          <p:cNvSpPr txBox="1"/>
          <p:nvPr/>
        </p:nvSpPr>
        <p:spPr>
          <a:xfrm>
            <a:off x="10750778" y="4585107"/>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30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19" name="テキスト ボックス 418">
            <a:extLst>
              <a:ext uri="{FF2B5EF4-FFF2-40B4-BE49-F238E27FC236}">
                <a16:creationId xmlns:a16="http://schemas.microsoft.com/office/drawing/2014/main" id="{8F0C483A-7431-F4BC-C1B5-2260943DC976}"/>
              </a:ext>
            </a:extLst>
          </p:cNvPr>
          <p:cNvSpPr txBox="1"/>
          <p:nvPr/>
        </p:nvSpPr>
        <p:spPr>
          <a:xfrm>
            <a:off x="10695501" y="4745005"/>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10</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20" name="テキスト ボックス 419">
            <a:extLst>
              <a:ext uri="{FF2B5EF4-FFF2-40B4-BE49-F238E27FC236}">
                <a16:creationId xmlns:a16="http://schemas.microsoft.com/office/drawing/2014/main" id="{A8063F1B-0172-AAE3-52C4-CE804374E326}"/>
              </a:ext>
            </a:extLst>
          </p:cNvPr>
          <p:cNvSpPr txBox="1"/>
          <p:nvPr/>
        </p:nvSpPr>
        <p:spPr>
          <a:xfrm>
            <a:off x="9533816" y="5009289"/>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60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21" name="テキスト ボックス 420">
            <a:extLst>
              <a:ext uri="{FF2B5EF4-FFF2-40B4-BE49-F238E27FC236}">
                <a16:creationId xmlns:a16="http://schemas.microsoft.com/office/drawing/2014/main" id="{BF1EB2D8-465F-0422-AB68-F5B40F409794}"/>
              </a:ext>
            </a:extLst>
          </p:cNvPr>
          <p:cNvSpPr txBox="1"/>
          <p:nvPr/>
        </p:nvSpPr>
        <p:spPr>
          <a:xfrm>
            <a:off x="9478539" y="5169187"/>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22%</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22" name="テキスト ボックス 421">
            <a:extLst>
              <a:ext uri="{FF2B5EF4-FFF2-40B4-BE49-F238E27FC236}">
                <a16:creationId xmlns:a16="http://schemas.microsoft.com/office/drawing/2014/main" id="{604C7D8A-B68D-4326-AEA7-68D348449120}"/>
              </a:ext>
            </a:extLst>
          </p:cNvPr>
          <p:cNvSpPr txBox="1"/>
          <p:nvPr/>
        </p:nvSpPr>
        <p:spPr>
          <a:xfrm>
            <a:off x="10234057" y="6074484"/>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50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23" name="テキスト ボックス 422">
            <a:extLst>
              <a:ext uri="{FF2B5EF4-FFF2-40B4-BE49-F238E27FC236}">
                <a16:creationId xmlns:a16="http://schemas.microsoft.com/office/drawing/2014/main" id="{C0F77D10-4939-902C-E199-F6667BCC6ABF}"/>
              </a:ext>
            </a:extLst>
          </p:cNvPr>
          <p:cNvSpPr txBox="1"/>
          <p:nvPr/>
        </p:nvSpPr>
        <p:spPr>
          <a:xfrm>
            <a:off x="10178780" y="6234382"/>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31</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24" name="テキスト ボックス 423">
            <a:extLst>
              <a:ext uri="{FF2B5EF4-FFF2-40B4-BE49-F238E27FC236}">
                <a16:creationId xmlns:a16="http://schemas.microsoft.com/office/drawing/2014/main" id="{A1442463-D018-0A1D-97B2-D3B450615F19}"/>
              </a:ext>
            </a:extLst>
          </p:cNvPr>
          <p:cNvSpPr txBox="1"/>
          <p:nvPr/>
        </p:nvSpPr>
        <p:spPr>
          <a:xfrm>
            <a:off x="11059976" y="5384057"/>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40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25" name="テキスト ボックス 424">
            <a:extLst>
              <a:ext uri="{FF2B5EF4-FFF2-40B4-BE49-F238E27FC236}">
                <a16:creationId xmlns:a16="http://schemas.microsoft.com/office/drawing/2014/main" id="{50EBC347-09C1-E77E-8D14-0226039BF654}"/>
              </a:ext>
            </a:extLst>
          </p:cNvPr>
          <p:cNvSpPr txBox="1"/>
          <p:nvPr/>
        </p:nvSpPr>
        <p:spPr>
          <a:xfrm>
            <a:off x="11004699" y="5543955"/>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23%</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26" name="円/楕円 112">
            <a:extLst>
              <a:ext uri="{FF2B5EF4-FFF2-40B4-BE49-F238E27FC236}">
                <a16:creationId xmlns:a16="http://schemas.microsoft.com/office/drawing/2014/main" id="{042D9860-370D-A2D6-3106-BADA66E76E16}"/>
              </a:ext>
            </a:extLst>
          </p:cNvPr>
          <p:cNvSpPr/>
          <p:nvPr/>
        </p:nvSpPr>
        <p:spPr>
          <a:xfrm>
            <a:off x="10081189" y="4971140"/>
            <a:ext cx="1018051" cy="1061804"/>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900" dirty="0">
              <a:solidFill>
                <a:schemeClr val="tx1"/>
              </a:solidFill>
              <a:latin typeface="メイリオ" panose="020B0604030504040204" pitchFamily="50" charset="-128"/>
              <a:ea typeface="メイリオ" panose="020B0604030504040204" pitchFamily="50" charset="-128"/>
            </a:endParaRPr>
          </a:p>
        </p:txBody>
      </p:sp>
      <p:grpSp>
        <p:nvGrpSpPr>
          <p:cNvPr id="427" name="Group 5">
            <a:extLst>
              <a:ext uri="{FF2B5EF4-FFF2-40B4-BE49-F238E27FC236}">
                <a16:creationId xmlns:a16="http://schemas.microsoft.com/office/drawing/2014/main" id="{E8E1B7D7-8A91-073B-2469-9A1D7A51A1BC}"/>
              </a:ext>
            </a:extLst>
          </p:cNvPr>
          <p:cNvGrpSpPr>
            <a:grpSpLocks/>
          </p:cNvGrpSpPr>
          <p:nvPr/>
        </p:nvGrpSpPr>
        <p:grpSpPr bwMode="auto">
          <a:xfrm>
            <a:off x="10449470" y="5110193"/>
            <a:ext cx="301625" cy="769938"/>
            <a:chOff x="905" y="940"/>
            <a:chExt cx="190" cy="485"/>
          </a:xfrm>
          <a:solidFill>
            <a:srgbClr val="4B62A1"/>
          </a:solidFill>
        </p:grpSpPr>
        <p:sp>
          <p:nvSpPr>
            <p:cNvPr id="428" name="Freeform 6">
              <a:extLst>
                <a:ext uri="{FF2B5EF4-FFF2-40B4-BE49-F238E27FC236}">
                  <a16:creationId xmlns:a16="http://schemas.microsoft.com/office/drawing/2014/main" id="{5F863831-9E7C-2D0C-6EEE-A8C4E7CE5050}"/>
                </a:ext>
              </a:extLst>
            </p:cNvPr>
            <p:cNvSpPr>
              <a:spLocks noChangeArrowheads="1"/>
            </p:cNvSpPr>
            <p:nvPr/>
          </p:nvSpPr>
          <p:spPr bwMode="auto">
            <a:xfrm>
              <a:off x="950" y="940"/>
              <a:ext cx="102" cy="102"/>
            </a:xfrm>
            <a:custGeom>
              <a:avLst/>
              <a:gdLst>
                <a:gd name="T0" fmla="*/ 451 w 452"/>
                <a:gd name="T1" fmla="*/ 226 h 452"/>
                <a:gd name="T2" fmla="*/ 420 w 452"/>
                <a:gd name="T3" fmla="*/ 338 h 452"/>
                <a:gd name="T4" fmla="*/ 338 w 452"/>
                <a:gd name="T5" fmla="*/ 421 h 452"/>
                <a:gd name="T6" fmla="*/ 226 w 452"/>
                <a:gd name="T7" fmla="*/ 451 h 452"/>
                <a:gd name="T8" fmla="*/ 113 w 452"/>
                <a:gd name="T9" fmla="*/ 421 h 452"/>
                <a:gd name="T10" fmla="*/ 31 w 452"/>
                <a:gd name="T11" fmla="*/ 338 h 452"/>
                <a:gd name="T12" fmla="*/ 0 w 452"/>
                <a:gd name="T13" fmla="*/ 226 h 452"/>
                <a:gd name="T14" fmla="*/ 31 w 452"/>
                <a:gd name="T15" fmla="*/ 113 h 452"/>
                <a:gd name="T16" fmla="*/ 113 w 452"/>
                <a:gd name="T17" fmla="*/ 30 h 452"/>
                <a:gd name="T18" fmla="*/ 226 w 452"/>
                <a:gd name="T19" fmla="*/ 0 h 452"/>
                <a:gd name="T20" fmla="*/ 338 w 452"/>
                <a:gd name="T21" fmla="*/ 30 h 452"/>
                <a:gd name="T22" fmla="*/ 420 w 452"/>
                <a:gd name="T23" fmla="*/ 113 h 452"/>
                <a:gd name="T24" fmla="*/ 451 w 452"/>
                <a:gd name="T25" fmla="*/ 22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2">
                  <a:moveTo>
                    <a:pt x="451" y="226"/>
                  </a:moveTo>
                  <a:cubicBezTo>
                    <a:pt x="451" y="267"/>
                    <a:pt x="441" y="302"/>
                    <a:pt x="420" y="338"/>
                  </a:cubicBezTo>
                  <a:cubicBezTo>
                    <a:pt x="400" y="374"/>
                    <a:pt x="374" y="400"/>
                    <a:pt x="338" y="421"/>
                  </a:cubicBezTo>
                  <a:cubicBezTo>
                    <a:pt x="302" y="442"/>
                    <a:pt x="267" y="451"/>
                    <a:pt x="226" y="451"/>
                  </a:cubicBezTo>
                  <a:cubicBezTo>
                    <a:pt x="184" y="451"/>
                    <a:pt x="149" y="442"/>
                    <a:pt x="113" y="421"/>
                  </a:cubicBezTo>
                  <a:cubicBezTo>
                    <a:pt x="77" y="400"/>
                    <a:pt x="51" y="374"/>
                    <a:pt x="31" y="338"/>
                  </a:cubicBezTo>
                  <a:cubicBezTo>
                    <a:pt x="10" y="302"/>
                    <a:pt x="0" y="267"/>
                    <a:pt x="0" y="226"/>
                  </a:cubicBezTo>
                  <a:cubicBezTo>
                    <a:pt x="0" y="184"/>
                    <a:pt x="10" y="149"/>
                    <a:pt x="31" y="113"/>
                  </a:cubicBezTo>
                  <a:cubicBezTo>
                    <a:pt x="51" y="77"/>
                    <a:pt x="77" y="51"/>
                    <a:pt x="113" y="30"/>
                  </a:cubicBezTo>
                  <a:cubicBezTo>
                    <a:pt x="149" y="9"/>
                    <a:pt x="184" y="0"/>
                    <a:pt x="226" y="0"/>
                  </a:cubicBezTo>
                  <a:cubicBezTo>
                    <a:pt x="267" y="0"/>
                    <a:pt x="302" y="9"/>
                    <a:pt x="338" y="30"/>
                  </a:cubicBezTo>
                  <a:cubicBezTo>
                    <a:pt x="374" y="51"/>
                    <a:pt x="400" y="77"/>
                    <a:pt x="420" y="113"/>
                  </a:cubicBezTo>
                  <a:cubicBezTo>
                    <a:pt x="441"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429" name="Freeform 7">
              <a:extLst>
                <a:ext uri="{FF2B5EF4-FFF2-40B4-BE49-F238E27FC236}">
                  <a16:creationId xmlns:a16="http://schemas.microsoft.com/office/drawing/2014/main" id="{F1E38BF2-824C-037D-A1F9-F72F144A45A5}"/>
                </a:ext>
              </a:extLst>
            </p:cNvPr>
            <p:cNvSpPr>
              <a:spLocks noChangeArrowheads="1"/>
            </p:cNvSpPr>
            <p:nvPr/>
          </p:nvSpPr>
          <p:spPr bwMode="auto">
            <a:xfrm>
              <a:off x="905" y="1067"/>
              <a:ext cx="191" cy="357"/>
            </a:xfrm>
            <a:custGeom>
              <a:avLst/>
              <a:gdLst>
                <a:gd name="T0" fmla="*/ 732 w 846"/>
                <a:gd name="T1" fmla="*/ 0 h 1580"/>
                <a:gd name="T2" fmla="*/ 840 w 846"/>
                <a:gd name="T3" fmla="*/ 110 h 1580"/>
                <a:gd name="T4" fmla="*/ 840 w 846"/>
                <a:gd name="T5" fmla="*/ 764 h 1580"/>
                <a:gd name="T6" fmla="*/ 727 w 846"/>
                <a:gd name="T7" fmla="*/ 874 h 1580"/>
                <a:gd name="T8" fmla="*/ 699 w 846"/>
                <a:gd name="T9" fmla="*/ 874 h 1580"/>
                <a:gd name="T10" fmla="*/ 699 w 846"/>
                <a:gd name="T11" fmla="*/ 1461 h 1580"/>
                <a:gd name="T12" fmla="*/ 580 w 846"/>
                <a:gd name="T13" fmla="*/ 1579 h 1580"/>
                <a:gd name="T14" fmla="*/ 566 w 846"/>
                <a:gd name="T15" fmla="*/ 1579 h 1580"/>
                <a:gd name="T16" fmla="*/ 447 w 846"/>
                <a:gd name="T17" fmla="*/ 1461 h 1580"/>
                <a:gd name="T18" fmla="*/ 447 w 846"/>
                <a:gd name="T19" fmla="*/ 987 h 1580"/>
                <a:gd name="T20" fmla="*/ 420 w 846"/>
                <a:gd name="T21" fmla="*/ 958 h 1580"/>
                <a:gd name="T22" fmla="*/ 392 w 846"/>
                <a:gd name="T23" fmla="*/ 987 h 1580"/>
                <a:gd name="T24" fmla="*/ 392 w 846"/>
                <a:gd name="T25" fmla="*/ 1461 h 1580"/>
                <a:gd name="T26" fmla="*/ 273 w 846"/>
                <a:gd name="T27" fmla="*/ 1579 h 1580"/>
                <a:gd name="T28" fmla="*/ 259 w 846"/>
                <a:gd name="T29" fmla="*/ 1579 h 1580"/>
                <a:gd name="T30" fmla="*/ 141 w 846"/>
                <a:gd name="T31" fmla="*/ 1461 h 1580"/>
                <a:gd name="T32" fmla="*/ 141 w 846"/>
                <a:gd name="T33" fmla="*/ 874 h 1580"/>
                <a:gd name="T34" fmla="*/ 113 w 846"/>
                <a:gd name="T35" fmla="*/ 874 h 1580"/>
                <a:gd name="T36" fmla="*/ 0 w 846"/>
                <a:gd name="T37" fmla="*/ 764 h 1580"/>
                <a:gd name="T38" fmla="*/ 0 w 846"/>
                <a:gd name="T39" fmla="*/ 110 h 1580"/>
                <a:gd name="T40" fmla="*/ 113 w 846"/>
                <a:gd name="T41" fmla="*/ 0 h 1580"/>
                <a:gd name="T42" fmla="*/ 732 w 846"/>
                <a:gd name="T43" fmla="*/ 0 h 1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6" h="1580">
                  <a:moveTo>
                    <a:pt x="732" y="0"/>
                  </a:moveTo>
                  <a:cubicBezTo>
                    <a:pt x="794" y="0"/>
                    <a:pt x="845" y="48"/>
                    <a:pt x="840" y="110"/>
                  </a:cubicBezTo>
                  <a:lnTo>
                    <a:pt x="840" y="764"/>
                  </a:lnTo>
                  <a:cubicBezTo>
                    <a:pt x="840" y="826"/>
                    <a:pt x="789" y="874"/>
                    <a:pt x="727" y="874"/>
                  </a:cubicBezTo>
                  <a:lnTo>
                    <a:pt x="699" y="874"/>
                  </a:lnTo>
                  <a:lnTo>
                    <a:pt x="699" y="1461"/>
                  </a:lnTo>
                  <a:cubicBezTo>
                    <a:pt x="699" y="1526"/>
                    <a:pt x="645" y="1579"/>
                    <a:pt x="580" y="1579"/>
                  </a:cubicBezTo>
                  <a:lnTo>
                    <a:pt x="566" y="1579"/>
                  </a:lnTo>
                  <a:cubicBezTo>
                    <a:pt x="501" y="1579"/>
                    <a:pt x="447" y="1526"/>
                    <a:pt x="447" y="1461"/>
                  </a:cubicBezTo>
                  <a:lnTo>
                    <a:pt x="447" y="987"/>
                  </a:lnTo>
                  <a:cubicBezTo>
                    <a:pt x="447" y="973"/>
                    <a:pt x="433" y="958"/>
                    <a:pt x="420" y="958"/>
                  </a:cubicBezTo>
                  <a:cubicBezTo>
                    <a:pt x="406" y="958"/>
                    <a:pt x="392" y="973"/>
                    <a:pt x="392" y="987"/>
                  </a:cubicBezTo>
                  <a:lnTo>
                    <a:pt x="392" y="1461"/>
                  </a:lnTo>
                  <a:cubicBezTo>
                    <a:pt x="392" y="1526"/>
                    <a:pt x="338" y="1579"/>
                    <a:pt x="273" y="1579"/>
                  </a:cubicBezTo>
                  <a:lnTo>
                    <a:pt x="259" y="1579"/>
                  </a:lnTo>
                  <a:cubicBezTo>
                    <a:pt x="194" y="1579"/>
                    <a:pt x="141" y="1526"/>
                    <a:pt x="141" y="1461"/>
                  </a:cubicBezTo>
                  <a:lnTo>
                    <a:pt x="141" y="874"/>
                  </a:lnTo>
                  <a:lnTo>
                    <a:pt x="113" y="874"/>
                  </a:lnTo>
                  <a:cubicBezTo>
                    <a:pt x="51" y="874"/>
                    <a:pt x="0" y="823"/>
                    <a:pt x="0" y="764"/>
                  </a:cubicBezTo>
                  <a:lnTo>
                    <a:pt x="0" y="110"/>
                  </a:lnTo>
                  <a:cubicBezTo>
                    <a:pt x="0" y="48"/>
                    <a:pt x="51" y="0"/>
                    <a:pt x="113" y="0"/>
                  </a:cubicBezTo>
                  <a:lnTo>
                    <a:pt x="73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sp>
        <p:nvSpPr>
          <p:cNvPr id="430" name="テキスト ボックス 429">
            <a:extLst>
              <a:ext uri="{FF2B5EF4-FFF2-40B4-BE49-F238E27FC236}">
                <a16:creationId xmlns:a16="http://schemas.microsoft.com/office/drawing/2014/main" id="{AFA2681E-7234-ADB4-1F1D-125D4A18E082}"/>
              </a:ext>
            </a:extLst>
          </p:cNvPr>
          <p:cNvSpPr txBox="1"/>
          <p:nvPr/>
        </p:nvSpPr>
        <p:spPr>
          <a:xfrm>
            <a:off x="10671276" y="4268191"/>
            <a:ext cx="517689" cy="230832"/>
          </a:xfrm>
          <a:prstGeom prst="rect">
            <a:avLst/>
          </a:prstGeom>
          <a:noFill/>
        </p:spPr>
        <p:txBody>
          <a:bodyPr wrap="square" rtlCol="0">
            <a:spAutoFit/>
          </a:bodyPr>
          <a:lstStyle/>
          <a:p>
            <a:r>
              <a:rPr kumimoji="1" lang="en-US" altLang="ja-JP" sz="900" b="1" dirty="0">
                <a:solidFill>
                  <a:srgbClr val="4985B6"/>
                </a:solidFill>
                <a:latin typeface="メイリオ" panose="020B0604030504040204" pitchFamily="50" charset="-128"/>
                <a:ea typeface="メイリオ" panose="020B0604030504040204" pitchFamily="50" charset="-128"/>
              </a:rPr>
              <a:t>20</a:t>
            </a:r>
            <a:r>
              <a:rPr lang="ja-JP" altLang="en-US" sz="900" b="1">
                <a:solidFill>
                  <a:srgbClr val="4985B6"/>
                </a:solidFill>
                <a:latin typeface="メイリオ" panose="020B0604030504040204" pitchFamily="50" charset="-128"/>
                <a:ea typeface="メイリオ" panose="020B0604030504040204" pitchFamily="50" charset="-128"/>
              </a:rPr>
              <a:t>代</a:t>
            </a:r>
            <a:endParaRPr lang="en-US" altLang="ja-JP" sz="900" b="1" dirty="0">
              <a:solidFill>
                <a:srgbClr val="4985B6"/>
              </a:solidFill>
              <a:latin typeface="メイリオ" panose="020B0604030504040204" pitchFamily="50" charset="-128"/>
              <a:ea typeface="メイリオ" panose="020B0604030504040204" pitchFamily="50" charset="-128"/>
            </a:endParaRPr>
          </a:p>
        </p:txBody>
      </p:sp>
      <p:sp>
        <p:nvSpPr>
          <p:cNvPr id="431" name="テキスト ボックス 430">
            <a:extLst>
              <a:ext uri="{FF2B5EF4-FFF2-40B4-BE49-F238E27FC236}">
                <a16:creationId xmlns:a16="http://schemas.microsoft.com/office/drawing/2014/main" id="{42445A30-65CC-6A05-8B22-8F0EE8925638}"/>
              </a:ext>
            </a:extLst>
          </p:cNvPr>
          <p:cNvSpPr txBox="1"/>
          <p:nvPr/>
        </p:nvSpPr>
        <p:spPr>
          <a:xfrm>
            <a:off x="10726553" y="4047504"/>
            <a:ext cx="517689" cy="230832"/>
          </a:xfrm>
          <a:prstGeom prst="rect">
            <a:avLst/>
          </a:prstGeom>
          <a:noFill/>
        </p:spPr>
        <p:txBody>
          <a:bodyPr wrap="square" rtlCol="0">
            <a:spAutoFit/>
          </a:bodyPr>
          <a:lstStyle/>
          <a:p>
            <a:pPr algn="ctr"/>
            <a:r>
              <a:rPr kumimoji="1" lang="en-US" altLang="ja-JP" sz="900" b="1" dirty="0">
                <a:solidFill>
                  <a:srgbClr val="4985B6"/>
                </a:solidFill>
                <a:latin typeface="メイリオ" panose="020B0604030504040204" pitchFamily="50" charset="-128"/>
                <a:ea typeface="メイリオ" panose="020B0604030504040204" pitchFamily="50" charset="-128"/>
              </a:rPr>
              <a:t>2%</a:t>
            </a:r>
            <a:endParaRPr kumimoji="1" lang="ja-JP" altLang="en-US" sz="900" b="1" dirty="0">
              <a:solidFill>
                <a:srgbClr val="4985B6"/>
              </a:solidFill>
              <a:latin typeface="メイリオ" panose="020B0604030504040204" pitchFamily="50" charset="-128"/>
              <a:ea typeface="メイリオ" panose="020B0604030504040204" pitchFamily="50" charset="-128"/>
            </a:endParaRPr>
          </a:p>
        </p:txBody>
      </p:sp>
      <p:cxnSp>
        <p:nvCxnSpPr>
          <p:cNvPr id="432" name="カギ線コネクタ 9">
            <a:extLst>
              <a:ext uri="{FF2B5EF4-FFF2-40B4-BE49-F238E27FC236}">
                <a16:creationId xmlns:a16="http://schemas.microsoft.com/office/drawing/2014/main" id="{8D047240-993F-D331-71A3-3A5D584C12F0}"/>
              </a:ext>
            </a:extLst>
          </p:cNvPr>
          <p:cNvCxnSpPr>
            <a:cxnSpLocks/>
          </p:cNvCxnSpPr>
          <p:nvPr/>
        </p:nvCxnSpPr>
        <p:spPr>
          <a:xfrm rot="5400000" flipH="1" flipV="1">
            <a:off x="10608290" y="4287498"/>
            <a:ext cx="359396" cy="159963"/>
          </a:xfrm>
          <a:prstGeom prst="bentConnector3">
            <a:avLst>
              <a:gd name="adj1" fmla="val 97335"/>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33" name="円/楕円 144">
            <a:extLst>
              <a:ext uri="{FF2B5EF4-FFF2-40B4-BE49-F238E27FC236}">
                <a16:creationId xmlns:a16="http://schemas.microsoft.com/office/drawing/2014/main" id="{EC099D92-B0D9-5724-F110-C06AE557FA3E}"/>
              </a:ext>
            </a:extLst>
          </p:cNvPr>
          <p:cNvSpPr/>
          <p:nvPr/>
        </p:nvSpPr>
        <p:spPr>
          <a:xfrm>
            <a:off x="7072767" y="5009486"/>
            <a:ext cx="1018051" cy="1061804"/>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900" dirty="0">
              <a:solidFill>
                <a:schemeClr val="tx1"/>
              </a:solidFill>
              <a:latin typeface="メイリオ" panose="020B0604030504040204" pitchFamily="50" charset="-128"/>
              <a:ea typeface="メイリオ" panose="020B0604030504040204" pitchFamily="50" charset="-128"/>
            </a:endParaRPr>
          </a:p>
        </p:txBody>
      </p:sp>
      <p:grpSp>
        <p:nvGrpSpPr>
          <p:cNvPr id="434" name="Group 8">
            <a:extLst>
              <a:ext uri="{FF2B5EF4-FFF2-40B4-BE49-F238E27FC236}">
                <a16:creationId xmlns:a16="http://schemas.microsoft.com/office/drawing/2014/main" id="{0FCF18EA-3C25-3BCF-BF22-C434CF8EC1DF}"/>
              </a:ext>
            </a:extLst>
          </p:cNvPr>
          <p:cNvGrpSpPr>
            <a:grpSpLocks/>
          </p:cNvGrpSpPr>
          <p:nvPr/>
        </p:nvGrpSpPr>
        <p:grpSpPr bwMode="auto">
          <a:xfrm>
            <a:off x="7407126" y="5103113"/>
            <a:ext cx="334963" cy="738187"/>
            <a:chOff x="940" y="1807"/>
            <a:chExt cx="211" cy="465"/>
          </a:xfrm>
          <a:solidFill>
            <a:srgbClr val="C00000"/>
          </a:solidFill>
        </p:grpSpPr>
        <p:sp>
          <p:nvSpPr>
            <p:cNvPr id="435" name="Freeform 9">
              <a:extLst>
                <a:ext uri="{FF2B5EF4-FFF2-40B4-BE49-F238E27FC236}">
                  <a16:creationId xmlns:a16="http://schemas.microsoft.com/office/drawing/2014/main" id="{FC93F19B-7111-C224-14FF-20593F7017A2}"/>
                </a:ext>
              </a:extLst>
            </p:cNvPr>
            <p:cNvSpPr>
              <a:spLocks noChangeArrowheads="1"/>
            </p:cNvSpPr>
            <p:nvPr/>
          </p:nvSpPr>
          <p:spPr bwMode="auto">
            <a:xfrm>
              <a:off x="998" y="1807"/>
              <a:ext cx="102" cy="102"/>
            </a:xfrm>
            <a:custGeom>
              <a:avLst/>
              <a:gdLst>
                <a:gd name="T0" fmla="*/ 451 w 452"/>
                <a:gd name="T1" fmla="*/ 226 h 453"/>
                <a:gd name="T2" fmla="*/ 421 w 452"/>
                <a:gd name="T3" fmla="*/ 339 h 453"/>
                <a:gd name="T4" fmla="*/ 338 w 452"/>
                <a:gd name="T5" fmla="*/ 421 h 453"/>
                <a:gd name="T6" fmla="*/ 225 w 452"/>
                <a:gd name="T7" fmla="*/ 452 h 453"/>
                <a:gd name="T8" fmla="*/ 113 w 452"/>
                <a:gd name="T9" fmla="*/ 421 h 453"/>
                <a:gd name="T10" fmla="*/ 31 w 452"/>
                <a:gd name="T11" fmla="*/ 339 h 453"/>
                <a:gd name="T12" fmla="*/ 0 w 452"/>
                <a:gd name="T13" fmla="*/ 226 h 453"/>
                <a:gd name="T14" fmla="*/ 31 w 452"/>
                <a:gd name="T15" fmla="*/ 113 h 453"/>
                <a:gd name="T16" fmla="*/ 113 w 452"/>
                <a:gd name="T17" fmla="*/ 31 h 453"/>
                <a:gd name="T18" fmla="*/ 225 w 452"/>
                <a:gd name="T19" fmla="*/ 0 h 453"/>
                <a:gd name="T20" fmla="*/ 338 w 452"/>
                <a:gd name="T21" fmla="*/ 31 h 453"/>
                <a:gd name="T22" fmla="*/ 421 w 452"/>
                <a:gd name="T23" fmla="*/ 113 h 453"/>
                <a:gd name="T24" fmla="*/ 451 w 452"/>
                <a:gd name="T25" fmla="*/ 226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2" h="453">
                  <a:moveTo>
                    <a:pt x="451" y="226"/>
                  </a:moveTo>
                  <a:cubicBezTo>
                    <a:pt x="451" y="268"/>
                    <a:pt x="442" y="303"/>
                    <a:pt x="421" y="339"/>
                  </a:cubicBezTo>
                  <a:cubicBezTo>
                    <a:pt x="401" y="375"/>
                    <a:pt x="374" y="400"/>
                    <a:pt x="338" y="421"/>
                  </a:cubicBezTo>
                  <a:cubicBezTo>
                    <a:pt x="302" y="441"/>
                    <a:pt x="267" y="452"/>
                    <a:pt x="225" y="452"/>
                  </a:cubicBezTo>
                  <a:cubicBezTo>
                    <a:pt x="184" y="452"/>
                    <a:pt x="149" y="441"/>
                    <a:pt x="113" y="421"/>
                  </a:cubicBezTo>
                  <a:cubicBezTo>
                    <a:pt x="77" y="400"/>
                    <a:pt x="51" y="375"/>
                    <a:pt x="31" y="339"/>
                  </a:cubicBezTo>
                  <a:cubicBezTo>
                    <a:pt x="10" y="303"/>
                    <a:pt x="0" y="268"/>
                    <a:pt x="0" y="226"/>
                  </a:cubicBezTo>
                  <a:cubicBezTo>
                    <a:pt x="0" y="184"/>
                    <a:pt x="10" y="149"/>
                    <a:pt x="31" y="113"/>
                  </a:cubicBezTo>
                  <a:cubicBezTo>
                    <a:pt x="51" y="77"/>
                    <a:pt x="77" y="51"/>
                    <a:pt x="113" y="31"/>
                  </a:cubicBezTo>
                  <a:cubicBezTo>
                    <a:pt x="149" y="10"/>
                    <a:pt x="185" y="0"/>
                    <a:pt x="225" y="0"/>
                  </a:cubicBezTo>
                  <a:cubicBezTo>
                    <a:pt x="267" y="0"/>
                    <a:pt x="302" y="10"/>
                    <a:pt x="338" y="31"/>
                  </a:cubicBezTo>
                  <a:cubicBezTo>
                    <a:pt x="374" y="51"/>
                    <a:pt x="401" y="77"/>
                    <a:pt x="421" y="113"/>
                  </a:cubicBezTo>
                  <a:cubicBezTo>
                    <a:pt x="442" y="149"/>
                    <a:pt x="451" y="184"/>
                    <a:pt x="451" y="226"/>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sp>
          <p:nvSpPr>
            <p:cNvPr id="436" name="Freeform 10">
              <a:extLst>
                <a:ext uri="{FF2B5EF4-FFF2-40B4-BE49-F238E27FC236}">
                  <a16:creationId xmlns:a16="http://schemas.microsoft.com/office/drawing/2014/main" id="{415F326A-38C5-6F8A-D0CC-1460684D7E74}"/>
                </a:ext>
              </a:extLst>
            </p:cNvPr>
            <p:cNvSpPr>
              <a:spLocks noChangeArrowheads="1"/>
            </p:cNvSpPr>
            <p:nvPr/>
          </p:nvSpPr>
          <p:spPr bwMode="auto">
            <a:xfrm>
              <a:off x="938" y="1929"/>
              <a:ext cx="217" cy="343"/>
            </a:xfrm>
            <a:custGeom>
              <a:avLst/>
              <a:gdLst>
                <a:gd name="T0" fmla="*/ 945 w 960"/>
                <a:gd name="T1" fmla="*/ 1021 h 1518"/>
                <a:gd name="T2" fmla="*/ 863 w 960"/>
                <a:gd name="T3" fmla="*/ 1125 h 1518"/>
                <a:gd name="T4" fmla="*/ 716 w 960"/>
                <a:gd name="T5" fmla="*/ 1125 h 1518"/>
                <a:gd name="T6" fmla="*/ 716 w 960"/>
                <a:gd name="T7" fmla="*/ 1418 h 1518"/>
                <a:gd name="T8" fmla="*/ 617 w 960"/>
                <a:gd name="T9" fmla="*/ 1517 h 1518"/>
                <a:gd name="T10" fmla="*/ 519 w 960"/>
                <a:gd name="T11" fmla="*/ 1418 h 1518"/>
                <a:gd name="T12" fmla="*/ 519 w 960"/>
                <a:gd name="T13" fmla="*/ 1153 h 1518"/>
                <a:gd name="T14" fmla="*/ 493 w 960"/>
                <a:gd name="T15" fmla="*/ 1128 h 1518"/>
                <a:gd name="T16" fmla="*/ 490 w 960"/>
                <a:gd name="T17" fmla="*/ 1128 h 1518"/>
                <a:gd name="T18" fmla="*/ 466 w 960"/>
                <a:gd name="T19" fmla="*/ 1153 h 1518"/>
                <a:gd name="T20" fmla="*/ 466 w 960"/>
                <a:gd name="T21" fmla="*/ 1418 h 1518"/>
                <a:gd name="T22" fmla="*/ 367 w 960"/>
                <a:gd name="T23" fmla="*/ 1517 h 1518"/>
                <a:gd name="T24" fmla="*/ 268 w 960"/>
                <a:gd name="T25" fmla="*/ 1418 h 1518"/>
                <a:gd name="T26" fmla="*/ 268 w 960"/>
                <a:gd name="T27" fmla="*/ 1125 h 1518"/>
                <a:gd name="T28" fmla="*/ 96 w 960"/>
                <a:gd name="T29" fmla="*/ 1125 h 1518"/>
                <a:gd name="T30" fmla="*/ 14 w 960"/>
                <a:gd name="T31" fmla="*/ 1021 h 1518"/>
                <a:gd name="T32" fmla="*/ 260 w 960"/>
                <a:gd name="T33" fmla="*/ 124 h 1518"/>
                <a:gd name="T34" fmla="*/ 424 w 960"/>
                <a:gd name="T35" fmla="*/ 0 h 1518"/>
                <a:gd name="T36" fmla="*/ 558 w 960"/>
                <a:gd name="T37" fmla="*/ 0 h 1518"/>
                <a:gd name="T38" fmla="*/ 722 w 960"/>
                <a:gd name="T39" fmla="*/ 127 h 1518"/>
                <a:gd name="T40" fmla="*/ 945 w 960"/>
                <a:gd name="T41" fmla="*/ 1021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0" h="1518">
                  <a:moveTo>
                    <a:pt x="945" y="1021"/>
                  </a:moveTo>
                  <a:cubicBezTo>
                    <a:pt x="959" y="1074"/>
                    <a:pt x="919" y="1125"/>
                    <a:pt x="863" y="1125"/>
                  </a:cubicBezTo>
                  <a:lnTo>
                    <a:pt x="716" y="1125"/>
                  </a:lnTo>
                  <a:lnTo>
                    <a:pt x="716" y="1418"/>
                  </a:lnTo>
                  <a:cubicBezTo>
                    <a:pt x="716" y="1472"/>
                    <a:pt x="671" y="1517"/>
                    <a:pt x="617" y="1517"/>
                  </a:cubicBezTo>
                  <a:cubicBezTo>
                    <a:pt x="564" y="1517"/>
                    <a:pt x="519" y="1472"/>
                    <a:pt x="519" y="1418"/>
                  </a:cubicBezTo>
                  <a:lnTo>
                    <a:pt x="519" y="1153"/>
                  </a:lnTo>
                  <a:cubicBezTo>
                    <a:pt x="519" y="1139"/>
                    <a:pt x="507" y="1128"/>
                    <a:pt x="493" y="1128"/>
                  </a:cubicBezTo>
                  <a:lnTo>
                    <a:pt x="490" y="1128"/>
                  </a:lnTo>
                  <a:cubicBezTo>
                    <a:pt x="477" y="1128"/>
                    <a:pt x="466" y="1139"/>
                    <a:pt x="466" y="1153"/>
                  </a:cubicBezTo>
                  <a:lnTo>
                    <a:pt x="466" y="1418"/>
                  </a:lnTo>
                  <a:cubicBezTo>
                    <a:pt x="466" y="1472"/>
                    <a:pt x="420" y="1517"/>
                    <a:pt x="367" y="1517"/>
                  </a:cubicBezTo>
                  <a:cubicBezTo>
                    <a:pt x="313" y="1517"/>
                    <a:pt x="268" y="1472"/>
                    <a:pt x="268" y="1418"/>
                  </a:cubicBezTo>
                  <a:lnTo>
                    <a:pt x="268" y="1125"/>
                  </a:lnTo>
                  <a:lnTo>
                    <a:pt x="96" y="1125"/>
                  </a:lnTo>
                  <a:cubicBezTo>
                    <a:pt x="40" y="1125"/>
                    <a:pt x="0" y="1071"/>
                    <a:pt x="14" y="1021"/>
                  </a:cubicBezTo>
                  <a:lnTo>
                    <a:pt x="260" y="124"/>
                  </a:lnTo>
                  <a:cubicBezTo>
                    <a:pt x="280" y="51"/>
                    <a:pt x="347" y="0"/>
                    <a:pt x="424" y="0"/>
                  </a:cubicBezTo>
                  <a:lnTo>
                    <a:pt x="558" y="0"/>
                  </a:lnTo>
                  <a:cubicBezTo>
                    <a:pt x="634" y="0"/>
                    <a:pt x="702" y="51"/>
                    <a:pt x="722" y="127"/>
                  </a:cubicBezTo>
                  <a:lnTo>
                    <a:pt x="945" y="1021"/>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ja-JP" altLang="en-US" sz="900">
                <a:latin typeface="メイリオ" panose="020B0604030504040204" pitchFamily="50" charset="-128"/>
                <a:ea typeface="メイリオ" panose="020B0604030504040204" pitchFamily="50" charset="-128"/>
              </a:endParaRPr>
            </a:p>
          </p:txBody>
        </p:sp>
      </p:grpSp>
      <p:sp>
        <p:nvSpPr>
          <p:cNvPr id="437" name="テキスト ボックス 436">
            <a:extLst>
              <a:ext uri="{FF2B5EF4-FFF2-40B4-BE49-F238E27FC236}">
                <a16:creationId xmlns:a16="http://schemas.microsoft.com/office/drawing/2014/main" id="{63A4B1C3-BA07-010B-8A17-24B03A0B1BF3}"/>
              </a:ext>
            </a:extLst>
          </p:cNvPr>
          <p:cNvSpPr txBox="1"/>
          <p:nvPr/>
        </p:nvSpPr>
        <p:spPr>
          <a:xfrm>
            <a:off x="7823173" y="4711122"/>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30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38" name="テキスト ボックス 437">
            <a:extLst>
              <a:ext uri="{FF2B5EF4-FFF2-40B4-BE49-F238E27FC236}">
                <a16:creationId xmlns:a16="http://schemas.microsoft.com/office/drawing/2014/main" id="{5BE467E7-118F-1EE3-1B71-A7C64858A04B}"/>
              </a:ext>
            </a:extLst>
          </p:cNvPr>
          <p:cNvSpPr txBox="1"/>
          <p:nvPr/>
        </p:nvSpPr>
        <p:spPr>
          <a:xfrm>
            <a:off x="7801028" y="4870656"/>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13</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39" name="テキスト ボックス 438">
            <a:extLst>
              <a:ext uri="{FF2B5EF4-FFF2-40B4-BE49-F238E27FC236}">
                <a16:creationId xmlns:a16="http://schemas.microsoft.com/office/drawing/2014/main" id="{AB62F203-D50A-072C-F4B1-F19E3BE9C4BC}"/>
              </a:ext>
            </a:extLst>
          </p:cNvPr>
          <p:cNvSpPr txBox="1"/>
          <p:nvPr/>
        </p:nvSpPr>
        <p:spPr>
          <a:xfrm>
            <a:off x="8110649" y="5523867"/>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40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40" name="テキスト ボックス 439">
            <a:extLst>
              <a:ext uri="{FF2B5EF4-FFF2-40B4-BE49-F238E27FC236}">
                <a16:creationId xmlns:a16="http://schemas.microsoft.com/office/drawing/2014/main" id="{F90DA630-9639-1B26-BD3D-0E30CA609BFA}"/>
              </a:ext>
            </a:extLst>
          </p:cNvPr>
          <p:cNvSpPr txBox="1"/>
          <p:nvPr/>
        </p:nvSpPr>
        <p:spPr>
          <a:xfrm>
            <a:off x="8095647" y="5719119"/>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29%</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41" name="テキスト ボックス 440">
            <a:extLst>
              <a:ext uri="{FF2B5EF4-FFF2-40B4-BE49-F238E27FC236}">
                <a16:creationId xmlns:a16="http://schemas.microsoft.com/office/drawing/2014/main" id="{6528A3FD-51A9-9D88-CA15-B5275FC4A486}"/>
              </a:ext>
            </a:extLst>
          </p:cNvPr>
          <p:cNvSpPr txBox="1"/>
          <p:nvPr/>
        </p:nvSpPr>
        <p:spPr>
          <a:xfrm>
            <a:off x="6797495" y="5944189"/>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50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42" name="テキスト ボックス 441">
            <a:extLst>
              <a:ext uri="{FF2B5EF4-FFF2-40B4-BE49-F238E27FC236}">
                <a16:creationId xmlns:a16="http://schemas.microsoft.com/office/drawing/2014/main" id="{C2FAA4EE-0694-9239-3B76-A4C5BF753E5E}"/>
              </a:ext>
            </a:extLst>
          </p:cNvPr>
          <p:cNvSpPr txBox="1"/>
          <p:nvPr/>
        </p:nvSpPr>
        <p:spPr>
          <a:xfrm>
            <a:off x="6775350" y="6103723"/>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30%</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43" name="テキスト ボックス 442">
            <a:extLst>
              <a:ext uri="{FF2B5EF4-FFF2-40B4-BE49-F238E27FC236}">
                <a16:creationId xmlns:a16="http://schemas.microsoft.com/office/drawing/2014/main" id="{ED0CA8D5-F89C-080E-81DE-4ED970512194}"/>
              </a:ext>
            </a:extLst>
          </p:cNvPr>
          <p:cNvSpPr txBox="1"/>
          <p:nvPr/>
        </p:nvSpPr>
        <p:spPr>
          <a:xfrm>
            <a:off x="6601053" y="4854316"/>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60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44" name="テキスト ボックス 443">
            <a:extLst>
              <a:ext uri="{FF2B5EF4-FFF2-40B4-BE49-F238E27FC236}">
                <a16:creationId xmlns:a16="http://schemas.microsoft.com/office/drawing/2014/main" id="{20FC0FC2-C9BA-CB9D-EA38-C0925CB16EAA}"/>
              </a:ext>
            </a:extLst>
          </p:cNvPr>
          <p:cNvSpPr txBox="1"/>
          <p:nvPr/>
        </p:nvSpPr>
        <p:spPr>
          <a:xfrm>
            <a:off x="6578908" y="5013850"/>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16%</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45" name="テキスト ボックス 444">
            <a:extLst>
              <a:ext uri="{FF2B5EF4-FFF2-40B4-BE49-F238E27FC236}">
                <a16:creationId xmlns:a16="http://schemas.microsoft.com/office/drawing/2014/main" id="{78CDD0B0-B9E9-2E02-CBF2-05A1C639A59B}"/>
              </a:ext>
            </a:extLst>
          </p:cNvPr>
          <p:cNvSpPr txBox="1"/>
          <p:nvPr/>
        </p:nvSpPr>
        <p:spPr>
          <a:xfrm>
            <a:off x="7665408" y="4238857"/>
            <a:ext cx="517689" cy="230832"/>
          </a:xfrm>
          <a:prstGeom prst="rect">
            <a:avLst/>
          </a:prstGeom>
          <a:noFill/>
        </p:spPr>
        <p:txBody>
          <a:bodyPr wrap="square" rtlCol="0">
            <a:spAutoFit/>
          </a:bodyPr>
          <a:lstStyle/>
          <a:p>
            <a:r>
              <a:rPr kumimoji="1" lang="en-US" altLang="ja-JP" sz="900" b="1" dirty="0">
                <a:solidFill>
                  <a:srgbClr val="C20A0A"/>
                </a:solidFill>
                <a:latin typeface="メイリオ" panose="020B0604030504040204" pitchFamily="50" charset="-128"/>
                <a:ea typeface="メイリオ" panose="020B0604030504040204" pitchFamily="50" charset="-128"/>
              </a:rPr>
              <a:t>20</a:t>
            </a:r>
            <a:r>
              <a:rPr lang="ja-JP" altLang="en-US" sz="900" b="1" dirty="0">
                <a:solidFill>
                  <a:srgbClr val="C20A0A"/>
                </a:solidFill>
                <a:latin typeface="メイリオ" panose="020B0604030504040204" pitchFamily="50" charset="-128"/>
                <a:ea typeface="メイリオ" panose="020B0604030504040204" pitchFamily="50" charset="-128"/>
              </a:rPr>
              <a:t>代</a:t>
            </a:r>
            <a:endParaRPr lang="en-US" altLang="ja-JP" sz="900" b="1" dirty="0">
              <a:solidFill>
                <a:srgbClr val="C20A0A"/>
              </a:solidFill>
              <a:latin typeface="メイリオ" panose="020B0604030504040204" pitchFamily="50" charset="-128"/>
              <a:ea typeface="メイリオ" panose="020B0604030504040204" pitchFamily="50" charset="-128"/>
            </a:endParaRPr>
          </a:p>
        </p:txBody>
      </p:sp>
      <p:sp>
        <p:nvSpPr>
          <p:cNvPr id="446" name="テキスト ボックス 445">
            <a:extLst>
              <a:ext uri="{FF2B5EF4-FFF2-40B4-BE49-F238E27FC236}">
                <a16:creationId xmlns:a16="http://schemas.microsoft.com/office/drawing/2014/main" id="{08FDEF39-5871-A76B-9307-E25538E73122}"/>
              </a:ext>
            </a:extLst>
          </p:cNvPr>
          <p:cNvSpPr txBox="1"/>
          <p:nvPr/>
        </p:nvSpPr>
        <p:spPr>
          <a:xfrm>
            <a:off x="7647207" y="4075321"/>
            <a:ext cx="517689" cy="230832"/>
          </a:xfrm>
          <a:prstGeom prst="rect">
            <a:avLst/>
          </a:prstGeom>
          <a:noFill/>
        </p:spPr>
        <p:txBody>
          <a:bodyPr wrap="square" rtlCol="0">
            <a:spAutoFit/>
          </a:bodyPr>
          <a:lstStyle/>
          <a:p>
            <a:pPr algn="ctr"/>
            <a:r>
              <a:rPr lang="en-US" altLang="ja-JP" sz="900" b="1" dirty="0">
                <a:solidFill>
                  <a:srgbClr val="C20A0A"/>
                </a:solidFill>
                <a:latin typeface="メイリオ" panose="020B0604030504040204" pitchFamily="50" charset="-128"/>
                <a:ea typeface="メイリオ" panose="020B0604030504040204" pitchFamily="50" charset="-128"/>
              </a:rPr>
              <a:t>3</a:t>
            </a:r>
            <a:r>
              <a:rPr kumimoji="1" lang="en-US" altLang="ja-JP" sz="900" b="1" dirty="0">
                <a:solidFill>
                  <a:srgbClr val="C20A0A"/>
                </a:solidFill>
                <a:latin typeface="メイリオ" panose="020B0604030504040204" pitchFamily="50" charset="-128"/>
                <a:ea typeface="メイリオ" panose="020B0604030504040204" pitchFamily="50" charset="-128"/>
              </a:rPr>
              <a:t>%</a:t>
            </a:r>
            <a:endParaRPr kumimoji="1" lang="ja-JP" altLang="en-US" sz="900" b="1" dirty="0">
              <a:solidFill>
                <a:srgbClr val="C20A0A"/>
              </a:solidFill>
              <a:latin typeface="メイリオ" panose="020B0604030504040204" pitchFamily="50" charset="-128"/>
              <a:ea typeface="メイリオ" panose="020B0604030504040204" pitchFamily="50" charset="-128"/>
            </a:endParaRPr>
          </a:p>
        </p:txBody>
      </p:sp>
      <p:cxnSp>
        <p:nvCxnSpPr>
          <p:cNvPr id="447" name="カギ線コネクタ 160">
            <a:extLst>
              <a:ext uri="{FF2B5EF4-FFF2-40B4-BE49-F238E27FC236}">
                <a16:creationId xmlns:a16="http://schemas.microsoft.com/office/drawing/2014/main" id="{FEC05FFC-F57C-5121-2287-C51BD97C1E3D}"/>
              </a:ext>
            </a:extLst>
          </p:cNvPr>
          <p:cNvCxnSpPr>
            <a:cxnSpLocks/>
          </p:cNvCxnSpPr>
          <p:nvPr/>
        </p:nvCxnSpPr>
        <p:spPr>
          <a:xfrm rot="5400000" flipH="1" flipV="1">
            <a:off x="7512616" y="4290822"/>
            <a:ext cx="359396" cy="159963"/>
          </a:xfrm>
          <a:prstGeom prst="bentConnector3">
            <a:avLst>
              <a:gd name="adj1" fmla="val 97335"/>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48" name="テキスト ボックス 447">
            <a:extLst>
              <a:ext uri="{FF2B5EF4-FFF2-40B4-BE49-F238E27FC236}">
                <a16:creationId xmlns:a16="http://schemas.microsoft.com/office/drawing/2014/main" id="{1DF881FD-5C9D-5D91-32B3-2AB5320168DF}"/>
              </a:ext>
            </a:extLst>
          </p:cNvPr>
          <p:cNvSpPr txBox="1"/>
          <p:nvPr/>
        </p:nvSpPr>
        <p:spPr>
          <a:xfrm>
            <a:off x="2689066" y="4093827"/>
            <a:ext cx="805329" cy="369332"/>
          </a:xfrm>
          <a:prstGeom prst="rect">
            <a:avLst/>
          </a:prstGeom>
          <a:noFill/>
        </p:spPr>
        <p:txBody>
          <a:bodyPr wrap="square" rtlCol="0">
            <a:spAutoFit/>
          </a:bodyPr>
          <a:lstStyle/>
          <a:p>
            <a:r>
              <a:rPr lang="en-US" altLang="ja-JP" dirty="0">
                <a:solidFill>
                  <a:schemeClr val="bg1"/>
                </a:solidFill>
                <a:latin typeface="メイリオ" panose="020B0604030504040204" pitchFamily="50" charset="-128"/>
                <a:ea typeface="メイリオ" panose="020B0604030504040204" pitchFamily="50" charset="-128"/>
              </a:rPr>
              <a:t>83%</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sp>
        <p:nvSpPr>
          <p:cNvPr id="449" name="テキスト ボックス 448">
            <a:extLst>
              <a:ext uri="{FF2B5EF4-FFF2-40B4-BE49-F238E27FC236}">
                <a16:creationId xmlns:a16="http://schemas.microsoft.com/office/drawing/2014/main" id="{A51C799A-5946-1192-5997-6D298E56BE2F}"/>
              </a:ext>
            </a:extLst>
          </p:cNvPr>
          <p:cNvSpPr txBox="1"/>
          <p:nvPr/>
        </p:nvSpPr>
        <p:spPr>
          <a:xfrm>
            <a:off x="10108292" y="4527811"/>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7</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50" name="テキスト ボックス 449">
            <a:extLst>
              <a:ext uri="{FF2B5EF4-FFF2-40B4-BE49-F238E27FC236}">
                <a16:creationId xmlns:a16="http://schemas.microsoft.com/office/drawing/2014/main" id="{3469ECBC-57D4-6F49-C042-A24FB4028D35}"/>
              </a:ext>
            </a:extLst>
          </p:cNvPr>
          <p:cNvSpPr txBox="1"/>
          <p:nvPr/>
        </p:nvSpPr>
        <p:spPr>
          <a:xfrm>
            <a:off x="10053015" y="4687709"/>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10%</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51" name="テキスト ボックス 450">
            <a:extLst>
              <a:ext uri="{FF2B5EF4-FFF2-40B4-BE49-F238E27FC236}">
                <a16:creationId xmlns:a16="http://schemas.microsoft.com/office/drawing/2014/main" id="{C6470561-0346-74EA-C511-208C678B5B57}"/>
              </a:ext>
            </a:extLst>
          </p:cNvPr>
          <p:cNvSpPr txBox="1"/>
          <p:nvPr/>
        </p:nvSpPr>
        <p:spPr>
          <a:xfrm>
            <a:off x="7120847" y="4549519"/>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7</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52" name="テキスト ボックス 451">
            <a:extLst>
              <a:ext uri="{FF2B5EF4-FFF2-40B4-BE49-F238E27FC236}">
                <a16:creationId xmlns:a16="http://schemas.microsoft.com/office/drawing/2014/main" id="{854E9241-E9A9-A6D9-23FA-3B5E20B99E05}"/>
              </a:ext>
            </a:extLst>
          </p:cNvPr>
          <p:cNvSpPr txBox="1"/>
          <p:nvPr/>
        </p:nvSpPr>
        <p:spPr>
          <a:xfrm>
            <a:off x="7077270" y="4709053"/>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7</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53" name="テキスト ボックス 452">
            <a:extLst>
              <a:ext uri="{FF2B5EF4-FFF2-40B4-BE49-F238E27FC236}">
                <a16:creationId xmlns:a16="http://schemas.microsoft.com/office/drawing/2014/main" id="{967FC8CD-FC34-AFF7-B230-1FD2BEB921B4}"/>
              </a:ext>
            </a:extLst>
          </p:cNvPr>
          <p:cNvSpPr txBox="1"/>
          <p:nvPr/>
        </p:nvSpPr>
        <p:spPr>
          <a:xfrm>
            <a:off x="1457168" y="4117354"/>
            <a:ext cx="517689" cy="230832"/>
          </a:xfrm>
          <a:prstGeom prst="rect">
            <a:avLst/>
          </a:prstGeom>
          <a:noFill/>
        </p:spPr>
        <p:txBody>
          <a:bodyPr wrap="square" rtlCol="0">
            <a:spAutoFit/>
          </a:bodyPr>
          <a:lstStyle/>
          <a:p>
            <a:r>
              <a:rPr lang="en-US" altLang="ja-JP" sz="900" b="1" dirty="0">
                <a:solidFill>
                  <a:srgbClr val="C20A0A"/>
                </a:solidFill>
                <a:latin typeface="メイリオ" panose="020B0604030504040204" pitchFamily="50" charset="-128"/>
                <a:ea typeface="メイリオ" panose="020B0604030504040204" pitchFamily="50" charset="-128"/>
              </a:rPr>
              <a:t>70</a:t>
            </a:r>
            <a:r>
              <a:rPr lang="ja-JP" altLang="en-US" sz="900" b="1" dirty="0">
                <a:solidFill>
                  <a:srgbClr val="C20A0A"/>
                </a:solidFill>
                <a:latin typeface="メイリオ" panose="020B0604030504040204" pitchFamily="50" charset="-128"/>
                <a:ea typeface="メイリオ" panose="020B0604030504040204" pitchFamily="50" charset="-128"/>
              </a:rPr>
              <a:t>代</a:t>
            </a:r>
            <a:endParaRPr lang="en-US" altLang="ja-JP" sz="900" b="1" dirty="0">
              <a:solidFill>
                <a:srgbClr val="C20A0A"/>
              </a:solidFill>
              <a:latin typeface="メイリオ" panose="020B0604030504040204" pitchFamily="50" charset="-128"/>
              <a:ea typeface="メイリオ" panose="020B0604030504040204" pitchFamily="50" charset="-128"/>
            </a:endParaRPr>
          </a:p>
        </p:txBody>
      </p:sp>
      <p:sp>
        <p:nvSpPr>
          <p:cNvPr id="454" name="テキスト ボックス 453">
            <a:extLst>
              <a:ext uri="{FF2B5EF4-FFF2-40B4-BE49-F238E27FC236}">
                <a16:creationId xmlns:a16="http://schemas.microsoft.com/office/drawing/2014/main" id="{953EECC1-8B35-F0EC-2AB6-0D4339EDD672}"/>
              </a:ext>
            </a:extLst>
          </p:cNvPr>
          <p:cNvSpPr txBox="1"/>
          <p:nvPr/>
        </p:nvSpPr>
        <p:spPr>
          <a:xfrm>
            <a:off x="1401891" y="4277252"/>
            <a:ext cx="517689" cy="230832"/>
          </a:xfrm>
          <a:prstGeom prst="rect">
            <a:avLst/>
          </a:prstGeom>
          <a:noFill/>
        </p:spPr>
        <p:txBody>
          <a:bodyPr wrap="square" rtlCol="0">
            <a:spAutoFit/>
          </a:bodyPr>
          <a:lstStyle/>
          <a:p>
            <a:pPr algn="ctr"/>
            <a:r>
              <a:rPr lang="en-US" altLang="ja-JP" sz="900" b="1" dirty="0">
                <a:solidFill>
                  <a:srgbClr val="C20A0A"/>
                </a:solidFill>
                <a:latin typeface="メイリオ" panose="020B0604030504040204" pitchFamily="50" charset="-128"/>
                <a:ea typeface="メイリオ" panose="020B0604030504040204" pitchFamily="50" charset="-128"/>
              </a:rPr>
              <a:t>4</a:t>
            </a:r>
            <a:r>
              <a:rPr kumimoji="1" lang="en-US" altLang="ja-JP" sz="900" b="1" dirty="0">
                <a:solidFill>
                  <a:srgbClr val="C20A0A"/>
                </a:solidFill>
                <a:latin typeface="メイリオ" panose="020B0604030504040204" pitchFamily="50" charset="-128"/>
                <a:ea typeface="メイリオ" panose="020B0604030504040204" pitchFamily="50" charset="-128"/>
              </a:rPr>
              <a:t>%</a:t>
            </a:r>
            <a:endParaRPr kumimoji="1" lang="ja-JP" altLang="en-US" sz="900" b="1" dirty="0">
              <a:solidFill>
                <a:srgbClr val="C20A0A"/>
              </a:solidFill>
              <a:latin typeface="メイリオ" panose="020B0604030504040204" pitchFamily="50" charset="-128"/>
              <a:ea typeface="メイリオ" panose="020B0604030504040204" pitchFamily="50" charset="-128"/>
            </a:endParaRPr>
          </a:p>
        </p:txBody>
      </p:sp>
      <p:cxnSp>
        <p:nvCxnSpPr>
          <p:cNvPr id="455" name="カギ線コネクタ 160">
            <a:extLst>
              <a:ext uri="{FF2B5EF4-FFF2-40B4-BE49-F238E27FC236}">
                <a16:creationId xmlns:a16="http://schemas.microsoft.com/office/drawing/2014/main" id="{3053973A-AFBB-316A-86F3-C398A3B958D5}"/>
              </a:ext>
            </a:extLst>
          </p:cNvPr>
          <p:cNvCxnSpPr>
            <a:cxnSpLocks/>
          </p:cNvCxnSpPr>
          <p:nvPr/>
        </p:nvCxnSpPr>
        <p:spPr>
          <a:xfrm rot="16200000" flipV="1">
            <a:off x="1624872" y="4532641"/>
            <a:ext cx="355235" cy="105251"/>
          </a:xfrm>
          <a:prstGeom prst="bentConnector3">
            <a:avLst>
              <a:gd name="adj1" fmla="val 98148"/>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56" name="テキスト ボックス 455">
            <a:extLst>
              <a:ext uri="{FF2B5EF4-FFF2-40B4-BE49-F238E27FC236}">
                <a16:creationId xmlns:a16="http://schemas.microsoft.com/office/drawing/2014/main" id="{028C744F-E799-8C04-A689-D9FE2174FFA4}"/>
              </a:ext>
            </a:extLst>
          </p:cNvPr>
          <p:cNvSpPr txBox="1"/>
          <p:nvPr/>
        </p:nvSpPr>
        <p:spPr>
          <a:xfrm>
            <a:off x="5508875" y="4599360"/>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30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57" name="テキスト ボックス 456">
            <a:extLst>
              <a:ext uri="{FF2B5EF4-FFF2-40B4-BE49-F238E27FC236}">
                <a16:creationId xmlns:a16="http://schemas.microsoft.com/office/drawing/2014/main" id="{48CDA0B1-A066-5B0D-0D99-4A74A651FD1C}"/>
              </a:ext>
            </a:extLst>
          </p:cNvPr>
          <p:cNvSpPr txBox="1"/>
          <p:nvPr/>
        </p:nvSpPr>
        <p:spPr>
          <a:xfrm>
            <a:off x="5223354" y="5127650"/>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18</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58" name="テキスト ボックス 457">
            <a:extLst>
              <a:ext uri="{FF2B5EF4-FFF2-40B4-BE49-F238E27FC236}">
                <a16:creationId xmlns:a16="http://schemas.microsoft.com/office/drawing/2014/main" id="{E26AA1F1-18E1-3CF2-2F50-730B0AE23591}"/>
              </a:ext>
            </a:extLst>
          </p:cNvPr>
          <p:cNvSpPr txBox="1"/>
          <p:nvPr/>
        </p:nvSpPr>
        <p:spPr>
          <a:xfrm>
            <a:off x="4028777" y="4734092"/>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60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59" name="テキスト ボックス 458">
            <a:extLst>
              <a:ext uri="{FF2B5EF4-FFF2-40B4-BE49-F238E27FC236}">
                <a16:creationId xmlns:a16="http://schemas.microsoft.com/office/drawing/2014/main" id="{A8107321-882B-3E1C-C254-81C80D5B5AA5}"/>
              </a:ext>
            </a:extLst>
          </p:cNvPr>
          <p:cNvSpPr txBox="1"/>
          <p:nvPr/>
        </p:nvSpPr>
        <p:spPr>
          <a:xfrm>
            <a:off x="3973500" y="4893990"/>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13</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60" name="テキスト ボックス 459">
            <a:extLst>
              <a:ext uri="{FF2B5EF4-FFF2-40B4-BE49-F238E27FC236}">
                <a16:creationId xmlns:a16="http://schemas.microsoft.com/office/drawing/2014/main" id="{E6BC0BCF-104A-2C41-A8D2-CF422C3BCD9A}"/>
              </a:ext>
            </a:extLst>
          </p:cNvPr>
          <p:cNvSpPr txBox="1"/>
          <p:nvPr/>
        </p:nvSpPr>
        <p:spPr>
          <a:xfrm>
            <a:off x="3808039" y="5582199"/>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50</a:t>
            </a:r>
            <a:r>
              <a:rPr lang="ja-JP" altLang="en-US" sz="90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61" name="テキスト ボックス 460">
            <a:extLst>
              <a:ext uri="{FF2B5EF4-FFF2-40B4-BE49-F238E27FC236}">
                <a16:creationId xmlns:a16="http://schemas.microsoft.com/office/drawing/2014/main" id="{40156DDA-05BE-9CF5-A264-03A5F70CABFD}"/>
              </a:ext>
            </a:extLst>
          </p:cNvPr>
          <p:cNvSpPr txBox="1"/>
          <p:nvPr/>
        </p:nvSpPr>
        <p:spPr>
          <a:xfrm>
            <a:off x="3752762" y="5742097"/>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25%</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62" name="テキスト ボックス 461">
            <a:extLst>
              <a:ext uri="{FF2B5EF4-FFF2-40B4-BE49-F238E27FC236}">
                <a16:creationId xmlns:a16="http://schemas.microsoft.com/office/drawing/2014/main" id="{52D00D2B-BEB2-91E1-BB0C-9A13B792F687}"/>
              </a:ext>
            </a:extLst>
          </p:cNvPr>
          <p:cNvSpPr txBox="1"/>
          <p:nvPr/>
        </p:nvSpPr>
        <p:spPr>
          <a:xfrm>
            <a:off x="5054977" y="6062730"/>
            <a:ext cx="517689" cy="230832"/>
          </a:xfrm>
          <a:prstGeom prst="rect">
            <a:avLst/>
          </a:prstGeom>
          <a:noFill/>
        </p:spPr>
        <p:txBody>
          <a:bodyPr wrap="square" rtlCol="0">
            <a:spAutoFit/>
          </a:bodyPr>
          <a:lstStyle/>
          <a:p>
            <a:r>
              <a:rPr kumimoji="1" lang="en-US" altLang="ja-JP" sz="900" dirty="0">
                <a:solidFill>
                  <a:schemeClr val="bg1"/>
                </a:solidFill>
                <a:latin typeface="メイリオ" panose="020B0604030504040204" pitchFamily="50" charset="-128"/>
                <a:ea typeface="メイリオ" panose="020B0604030504040204" pitchFamily="50" charset="-128"/>
              </a:rPr>
              <a:t>40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63" name="テキスト ボックス 462">
            <a:extLst>
              <a:ext uri="{FF2B5EF4-FFF2-40B4-BE49-F238E27FC236}">
                <a16:creationId xmlns:a16="http://schemas.microsoft.com/office/drawing/2014/main" id="{60661D87-1889-F82C-72CB-B613FC3DF5FA}"/>
              </a:ext>
            </a:extLst>
          </p:cNvPr>
          <p:cNvSpPr txBox="1"/>
          <p:nvPr/>
        </p:nvSpPr>
        <p:spPr>
          <a:xfrm>
            <a:off x="4999700" y="6222628"/>
            <a:ext cx="517689" cy="230832"/>
          </a:xfrm>
          <a:prstGeom prst="rect">
            <a:avLst/>
          </a:prstGeom>
          <a:noFill/>
        </p:spPr>
        <p:txBody>
          <a:bodyPr wrap="square" rtlCol="0">
            <a:spAutoFit/>
          </a:bodyPr>
          <a:lstStyle/>
          <a:p>
            <a:pPr algn="ctr"/>
            <a:r>
              <a:rPr kumimoji="1" lang="en-US" altLang="ja-JP" sz="900" dirty="0">
                <a:solidFill>
                  <a:schemeClr val="bg1"/>
                </a:solidFill>
                <a:latin typeface="メイリオ" panose="020B0604030504040204" pitchFamily="50" charset="-128"/>
                <a:ea typeface="メイリオ" panose="020B0604030504040204" pitchFamily="50" charset="-128"/>
              </a:rPr>
              <a:t>27%</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64" name="テキスト ボックス 463">
            <a:extLst>
              <a:ext uri="{FF2B5EF4-FFF2-40B4-BE49-F238E27FC236}">
                <a16:creationId xmlns:a16="http://schemas.microsoft.com/office/drawing/2014/main" id="{AC56EC98-7236-C8E2-FC80-46288B83E344}"/>
              </a:ext>
            </a:extLst>
          </p:cNvPr>
          <p:cNvSpPr txBox="1"/>
          <p:nvPr/>
        </p:nvSpPr>
        <p:spPr>
          <a:xfrm>
            <a:off x="4451949" y="4522329"/>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7</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65" name="テキスト ボックス 464">
            <a:extLst>
              <a:ext uri="{FF2B5EF4-FFF2-40B4-BE49-F238E27FC236}">
                <a16:creationId xmlns:a16="http://schemas.microsoft.com/office/drawing/2014/main" id="{A0546972-6EE3-FE14-43FC-D822AC0CC328}"/>
              </a:ext>
            </a:extLst>
          </p:cNvPr>
          <p:cNvSpPr txBox="1"/>
          <p:nvPr/>
        </p:nvSpPr>
        <p:spPr>
          <a:xfrm>
            <a:off x="4396672" y="4682227"/>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5</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66" name="テキスト ボックス 465">
            <a:extLst>
              <a:ext uri="{FF2B5EF4-FFF2-40B4-BE49-F238E27FC236}">
                <a16:creationId xmlns:a16="http://schemas.microsoft.com/office/drawing/2014/main" id="{A2A80572-75D9-4B21-0CA2-A4A58ADD41BE}"/>
              </a:ext>
            </a:extLst>
          </p:cNvPr>
          <p:cNvSpPr txBox="1"/>
          <p:nvPr/>
        </p:nvSpPr>
        <p:spPr>
          <a:xfrm>
            <a:off x="4581854" y="4198021"/>
            <a:ext cx="517689" cy="230832"/>
          </a:xfrm>
          <a:prstGeom prst="rect">
            <a:avLst/>
          </a:prstGeom>
          <a:noFill/>
        </p:spPr>
        <p:txBody>
          <a:bodyPr wrap="square" rtlCol="0">
            <a:spAutoFit/>
          </a:bodyPr>
          <a:lstStyle/>
          <a:p>
            <a:r>
              <a:rPr lang="en-US" altLang="ja-JP" sz="900" b="1" dirty="0">
                <a:solidFill>
                  <a:srgbClr val="4985B6"/>
                </a:solidFill>
                <a:latin typeface="メイリオ" panose="020B0604030504040204" pitchFamily="50" charset="-128"/>
                <a:ea typeface="メイリオ" panose="020B0604030504040204" pitchFamily="50" charset="-128"/>
              </a:rPr>
              <a:t>1</a:t>
            </a:r>
            <a:r>
              <a:rPr kumimoji="1" lang="en-US" altLang="ja-JP" sz="900" b="1" dirty="0">
                <a:solidFill>
                  <a:srgbClr val="4985B6"/>
                </a:solidFill>
                <a:latin typeface="メイリオ" panose="020B0604030504040204" pitchFamily="50" charset="-128"/>
                <a:ea typeface="メイリオ" panose="020B0604030504040204" pitchFamily="50" charset="-128"/>
              </a:rPr>
              <a:t>0</a:t>
            </a:r>
            <a:r>
              <a:rPr lang="ja-JP" altLang="en-US" sz="900" b="1" dirty="0">
                <a:solidFill>
                  <a:srgbClr val="4985B6"/>
                </a:solidFill>
                <a:latin typeface="メイリオ" panose="020B0604030504040204" pitchFamily="50" charset="-128"/>
                <a:ea typeface="メイリオ" panose="020B0604030504040204" pitchFamily="50" charset="-128"/>
              </a:rPr>
              <a:t>代</a:t>
            </a:r>
            <a:endParaRPr lang="en-US" altLang="ja-JP" sz="900" b="1" dirty="0">
              <a:solidFill>
                <a:srgbClr val="4985B6"/>
              </a:solidFill>
              <a:latin typeface="メイリオ" panose="020B0604030504040204" pitchFamily="50" charset="-128"/>
              <a:ea typeface="メイリオ" panose="020B0604030504040204" pitchFamily="50" charset="-128"/>
            </a:endParaRPr>
          </a:p>
        </p:txBody>
      </p:sp>
      <p:sp>
        <p:nvSpPr>
          <p:cNvPr id="467" name="テキスト ボックス 466">
            <a:extLst>
              <a:ext uri="{FF2B5EF4-FFF2-40B4-BE49-F238E27FC236}">
                <a16:creationId xmlns:a16="http://schemas.microsoft.com/office/drawing/2014/main" id="{AA22C3BC-FBA1-2DB3-D736-FED1D617160B}"/>
              </a:ext>
            </a:extLst>
          </p:cNvPr>
          <p:cNvSpPr txBox="1"/>
          <p:nvPr/>
        </p:nvSpPr>
        <p:spPr>
          <a:xfrm>
            <a:off x="4637131" y="4035700"/>
            <a:ext cx="517689" cy="230832"/>
          </a:xfrm>
          <a:prstGeom prst="rect">
            <a:avLst/>
          </a:prstGeom>
          <a:noFill/>
        </p:spPr>
        <p:txBody>
          <a:bodyPr wrap="square" rtlCol="0">
            <a:spAutoFit/>
          </a:bodyPr>
          <a:lstStyle/>
          <a:p>
            <a:pPr algn="ctr"/>
            <a:r>
              <a:rPr kumimoji="1" lang="en-US" altLang="ja-JP" sz="900" b="1" dirty="0">
                <a:solidFill>
                  <a:srgbClr val="4985B6"/>
                </a:solidFill>
                <a:latin typeface="メイリオ" panose="020B0604030504040204" pitchFamily="50" charset="-128"/>
                <a:ea typeface="メイリオ" panose="020B0604030504040204" pitchFamily="50" charset="-128"/>
              </a:rPr>
              <a:t>2%</a:t>
            </a:r>
            <a:endParaRPr kumimoji="1" lang="ja-JP" altLang="en-US" sz="900" b="1" dirty="0">
              <a:solidFill>
                <a:srgbClr val="4985B6"/>
              </a:solidFill>
              <a:latin typeface="メイリオ" panose="020B0604030504040204" pitchFamily="50" charset="-128"/>
              <a:ea typeface="メイリオ" panose="020B0604030504040204" pitchFamily="50" charset="-128"/>
            </a:endParaRPr>
          </a:p>
        </p:txBody>
      </p:sp>
      <p:sp>
        <p:nvSpPr>
          <p:cNvPr id="468" name="テキスト ボックス 467">
            <a:extLst>
              <a:ext uri="{FF2B5EF4-FFF2-40B4-BE49-F238E27FC236}">
                <a16:creationId xmlns:a16="http://schemas.microsoft.com/office/drawing/2014/main" id="{C2C055FE-F14E-EADB-92A2-2B7E4D7A962F}"/>
              </a:ext>
            </a:extLst>
          </p:cNvPr>
          <p:cNvSpPr txBox="1"/>
          <p:nvPr/>
        </p:nvSpPr>
        <p:spPr>
          <a:xfrm>
            <a:off x="4891613" y="4557369"/>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2</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69" name="テキスト ボックス 468">
            <a:extLst>
              <a:ext uri="{FF2B5EF4-FFF2-40B4-BE49-F238E27FC236}">
                <a16:creationId xmlns:a16="http://schemas.microsoft.com/office/drawing/2014/main" id="{E988F51B-9D94-A31B-FC0D-B15B2CFD0C4D}"/>
              </a:ext>
            </a:extLst>
          </p:cNvPr>
          <p:cNvSpPr txBox="1"/>
          <p:nvPr/>
        </p:nvSpPr>
        <p:spPr>
          <a:xfrm>
            <a:off x="4836336" y="4717267"/>
            <a:ext cx="517689" cy="230832"/>
          </a:xfrm>
          <a:prstGeom prst="rect">
            <a:avLst/>
          </a:prstGeom>
          <a:noFill/>
        </p:spPr>
        <p:txBody>
          <a:bodyPr wrap="square" rtlCol="0">
            <a:spAutoFit/>
          </a:bodyPr>
          <a:lstStyle/>
          <a:p>
            <a:pPr algn="ctr"/>
            <a:r>
              <a:rPr lang="en-US" altLang="ja-JP" sz="900" dirty="0">
                <a:solidFill>
                  <a:schemeClr val="bg1"/>
                </a:solidFill>
                <a:latin typeface="メイリオ" panose="020B0604030504040204" pitchFamily="50" charset="-128"/>
                <a:ea typeface="メイリオ" panose="020B0604030504040204" pitchFamily="50" charset="-128"/>
              </a:rPr>
              <a:t>8</a:t>
            </a:r>
            <a:r>
              <a:rPr kumimoji="1" lang="en-US" altLang="ja-JP" sz="900" dirty="0">
                <a:solidFill>
                  <a:schemeClr val="bg1"/>
                </a:solidFill>
                <a:latin typeface="メイリオ" panose="020B0604030504040204" pitchFamily="50" charset="-128"/>
                <a:ea typeface="メイリオ" panose="020B0604030504040204" pitchFamily="50" charset="-128"/>
              </a:rPr>
              <a:t>%</a:t>
            </a:r>
            <a:endParaRPr kumimoji="1" lang="ja-JP" altLang="en-US" sz="900" dirty="0">
              <a:solidFill>
                <a:schemeClr val="bg1"/>
              </a:solidFill>
              <a:latin typeface="メイリオ" panose="020B0604030504040204" pitchFamily="50" charset="-128"/>
              <a:ea typeface="メイリオ" panose="020B0604030504040204" pitchFamily="50" charset="-128"/>
            </a:endParaRPr>
          </a:p>
        </p:txBody>
      </p:sp>
      <p:sp>
        <p:nvSpPr>
          <p:cNvPr id="470" name="テキスト ボックス 469">
            <a:extLst>
              <a:ext uri="{FF2B5EF4-FFF2-40B4-BE49-F238E27FC236}">
                <a16:creationId xmlns:a16="http://schemas.microsoft.com/office/drawing/2014/main" id="{6BCB8B33-2D63-CB16-9F21-58F4BF4049C7}"/>
              </a:ext>
            </a:extLst>
          </p:cNvPr>
          <p:cNvSpPr txBox="1"/>
          <p:nvPr/>
        </p:nvSpPr>
        <p:spPr>
          <a:xfrm>
            <a:off x="5266582" y="4971810"/>
            <a:ext cx="517689" cy="230832"/>
          </a:xfrm>
          <a:prstGeom prst="rect">
            <a:avLst/>
          </a:prstGeom>
          <a:noFill/>
        </p:spPr>
        <p:txBody>
          <a:bodyPr wrap="square" rtlCol="0">
            <a:spAutoFit/>
          </a:bodyPr>
          <a:lstStyle/>
          <a:p>
            <a:r>
              <a:rPr lang="en-US" altLang="ja-JP" sz="900" dirty="0">
                <a:solidFill>
                  <a:schemeClr val="bg1"/>
                </a:solidFill>
                <a:latin typeface="メイリオ" panose="020B0604030504040204" pitchFamily="50" charset="-128"/>
                <a:ea typeface="メイリオ" panose="020B0604030504040204" pitchFamily="50" charset="-128"/>
              </a:rPr>
              <a:t>3</a:t>
            </a:r>
            <a:r>
              <a:rPr kumimoji="1" lang="en-US" altLang="ja-JP" sz="900" dirty="0">
                <a:solidFill>
                  <a:schemeClr val="bg1"/>
                </a:solidFill>
                <a:latin typeface="メイリオ" panose="020B0604030504040204" pitchFamily="50" charset="-128"/>
                <a:ea typeface="メイリオ" panose="020B0604030504040204" pitchFamily="50" charset="-128"/>
              </a:rPr>
              <a:t>0</a:t>
            </a:r>
            <a:r>
              <a:rPr lang="ja-JP" altLang="en-US" sz="900" dirty="0">
                <a:solidFill>
                  <a:schemeClr val="bg1"/>
                </a:solidFill>
                <a:latin typeface="メイリオ" panose="020B0604030504040204" pitchFamily="50" charset="-128"/>
                <a:ea typeface="メイリオ" panose="020B0604030504040204" pitchFamily="50" charset="-128"/>
              </a:rPr>
              <a:t>代</a:t>
            </a:r>
            <a:endParaRPr lang="en-US" altLang="ja-JP" sz="900" dirty="0">
              <a:solidFill>
                <a:schemeClr val="bg1"/>
              </a:solidFill>
              <a:latin typeface="メイリオ" panose="020B0604030504040204" pitchFamily="50" charset="-128"/>
              <a:ea typeface="メイリオ" panose="020B0604030504040204" pitchFamily="50" charset="-128"/>
            </a:endParaRPr>
          </a:p>
        </p:txBody>
      </p:sp>
      <p:sp>
        <p:nvSpPr>
          <p:cNvPr id="471" name="テキスト ボックス 18">
            <a:extLst>
              <a:ext uri="{FF2B5EF4-FFF2-40B4-BE49-F238E27FC236}">
                <a16:creationId xmlns:a16="http://schemas.microsoft.com/office/drawing/2014/main" id="{AD344935-5F01-4C29-9338-A73582EB51A4}"/>
              </a:ext>
            </a:extLst>
          </p:cNvPr>
          <p:cNvSpPr txBox="1"/>
          <p:nvPr/>
        </p:nvSpPr>
        <p:spPr>
          <a:xfrm>
            <a:off x="0" y="6527564"/>
            <a:ext cx="3806456"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調査実施機関：ヤフー自社調査</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調査期間：</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2024</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18</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31</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日（日）</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9468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a:t>
            </a:r>
            <a:r>
              <a:rPr lang="ja-JP" altLang="en-US" dirty="0"/>
              <a:t>　ユーザーペルソナ</a:t>
            </a:r>
            <a:endParaRPr kumimoji="1" lang="ja-JP" altLang="en-US" dirty="0"/>
          </a:p>
        </p:txBody>
      </p:sp>
      <p:grpSp>
        <p:nvGrpSpPr>
          <p:cNvPr id="2" name="グループ化 1">
            <a:extLst>
              <a:ext uri="{FF2B5EF4-FFF2-40B4-BE49-F238E27FC236}">
                <a16:creationId xmlns:a16="http://schemas.microsoft.com/office/drawing/2014/main" id="{F6E3269F-5FFF-87D4-88DF-C53CBB5BC278}"/>
              </a:ext>
            </a:extLst>
          </p:cNvPr>
          <p:cNvGrpSpPr/>
          <p:nvPr/>
        </p:nvGrpSpPr>
        <p:grpSpPr>
          <a:xfrm>
            <a:off x="743560" y="1854740"/>
            <a:ext cx="10737700" cy="109428"/>
            <a:chOff x="665684" y="2156505"/>
            <a:chExt cx="10737700" cy="109428"/>
          </a:xfrm>
        </p:grpSpPr>
        <p:sp>
          <p:nvSpPr>
            <p:cNvPr id="3" name="フローチャート: 処理 2">
              <a:extLst>
                <a:ext uri="{FF2B5EF4-FFF2-40B4-BE49-F238E27FC236}">
                  <a16:creationId xmlns:a16="http://schemas.microsoft.com/office/drawing/2014/main" id="{A35E6A92-023E-3504-52BF-B4589F3655D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フローチャート: 処理 4">
              <a:extLst>
                <a:ext uri="{FF2B5EF4-FFF2-40B4-BE49-F238E27FC236}">
                  <a16:creationId xmlns:a16="http://schemas.microsoft.com/office/drawing/2014/main" id="{AE922B1C-C606-002C-A9B7-923B9DF3AA7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平行四辺形 5">
              <a:extLst>
                <a:ext uri="{FF2B5EF4-FFF2-40B4-BE49-F238E27FC236}">
                  <a16:creationId xmlns:a16="http://schemas.microsoft.com/office/drawing/2014/main" id="{C9AC2DA6-AD1B-BB4A-021B-8BA9B4959C47}"/>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9" name="正方形/長方形 8">
            <a:extLst>
              <a:ext uri="{FF2B5EF4-FFF2-40B4-BE49-F238E27FC236}">
                <a16:creationId xmlns:a16="http://schemas.microsoft.com/office/drawing/2014/main" id="{10EE453E-C8CA-B670-1551-C8A3D681145A}"/>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2000" b="1" dirty="0">
                <a:solidFill>
                  <a:schemeClr val="tx1">
                    <a:lumMod val="95000"/>
                    <a:lumOff val="5000"/>
                  </a:schemeClr>
                </a:solidFill>
                <a:latin typeface="メイリオ"/>
                <a:ea typeface="メイリオ"/>
              </a:rPr>
              <a:t>収入は高く、家庭を重視する中間管理職サラリーマン</a:t>
            </a:r>
          </a:p>
          <a:p>
            <a:pPr algn="ctr"/>
            <a:r>
              <a:rPr kumimoji="1" lang="ja-JP" altLang="en-US" sz="2000" b="1" dirty="0">
                <a:solidFill>
                  <a:schemeClr val="tx1">
                    <a:lumMod val="95000"/>
                    <a:lumOff val="5000"/>
                  </a:schemeClr>
                </a:solidFill>
                <a:latin typeface="メイリオ"/>
                <a:ea typeface="メイリオ"/>
              </a:rPr>
              <a:t>スポーツ観戦等を趣味とし、</a:t>
            </a:r>
            <a:r>
              <a:rPr kumimoji="1" lang="en-US" altLang="ja-JP" sz="2000" b="1" dirty="0">
                <a:solidFill>
                  <a:schemeClr val="tx1">
                    <a:lumMod val="95000"/>
                    <a:lumOff val="5000"/>
                  </a:schemeClr>
                </a:solidFill>
                <a:latin typeface="メイリオ"/>
                <a:ea typeface="メイリオ"/>
              </a:rPr>
              <a:t>SNS</a:t>
            </a:r>
            <a:r>
              <a:rPr kumimoji="1" lang="ja-JP" altLang="en-US" sz="2000" b="1" dirty="0">
                <a:solidFill>
                  <a:schemeClr val="tx1">
                    <a:lumMod val="95000"/>
                    <a:lumOff val="5000"/>
                  </a:schemeClr>
                </a:solidFill>
                <a:latin typeface="メイリオ"/>
                <a:ea typeface="メイリオ"/>
              </a:rPr>
              <a:t>などよりも</a:t>
            </a:r>
            <a:r>
              <a:rPr kumimoji="1" lang="en-US" altLang="ja-JP" sz="2000" b="1" dirty="0">
                <a:solidFill>
                  <a:schemeClr val="tx1">
                    <a:lumMod val="95000"/>
                    <a:lumOff val="5000"/>
                  </a:schemeClr>
                </a:solidFill>
                <a:latin typeface="メイリオ"/>
                <a:ea typeface="メイリオ"/>
              </a:rPr>
              <a:t>TV</a:t>
            </a:r>
            <a:r>
              <a:rPr kumimoji="1" lang="ja-JP" altLang="en-US" sz="2000" b="1" dirty="0">
                <a:solidFill>
                  <a:schemeClr val="tx1">
                    <a:lumMod val="95000"/>
                    <a:lumOff val="5000"/>
                  </a:schemeClr>
                </a:solidFill>
                <a:latin typeface="メイリオ"/>
                <a:ea typeface="メイリオ"/>
              </a:rPr>
              <a:t>ラジオ新聞を利用する男性</a:t>
            </a:r>
          </a:p>
        </p:txBody>
      </p:sp>
      <p:sp>
        <p:nvSpPr>
          <p:cNvPr id="10" name="正方形/長方形 9">
            <a:extLst>
              <a:ext uri="{FF2B5EF4-FFF2-40B4-BE49-F238E27FC236}">
                <a16:creationId xmlns:a16="http://schemas.microsoft.com/office/drawing/2014/main" id="{2E9B7D7C-D7D8-C0BF-D20C-F459D534B5BB}"/>
              </a:ext>
            </a:extLst>
          </p:cNvPr>
          <p:cNvSpPr/>
          <p:nvPr/>
        </p:nvSpPr>
        <p:spPr bwMode="auto">
          <a:xfrm>
            <a:off x="6269652" y="4397737"/>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B460DB04-803E-ECB3-EE20-E28AD20A9964}"/>
              </a:ext>
            </a:extLst>
          </p:cNvPr>
          <p:cNvSpPr/>
          <p:nvPr/>
        </p:nvSpPr>
        <p:spPr bwMode="auto">
          <a:xfrm>
            <a:off x="6269652" y="2246821"/>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id="{28FA6334-41EB-EA7E-AB20-55A16242432D}"/>
              </a:ext>
            </a:extLst>
          </p:cNvPr>
          <p:cNvSpPr/>
          <p:nvPr/>
        </p:nvSpPr>
        <p:spPr bwMode="auto">
          <a:xfrm>
            <a:off x="1712163" y="4397737"/>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7811D0E8-D04B-53EB-520A-1194AA05F51D}"/>
              </a:ext>
            </a:extLst>
          </p:cNvPr>
          <p:cNvSpPr/>
          <p:nvPr/>
        </p:nvSpPr>
        <p:spPr bwMode="auto">
          <a:xfrm>
            <a:off x="1712163" y="2246821"/>
            <a:ext cx="4119392" cy="184066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D8A5E974-11EE-EA19-4F87-A92E5E2F2538}"/>
              </a:ext>
            </a:extLst>
          </p:cNvPr>
          <p:cNvSpPr txBox="1"/>
          <p:nvPr/>
        </p:nvSpPr>
        <p:spPr>
          <a:xfrm>
            <a:off x="1612322" y="2601761"/>
            <a:ext cx="4565281" cy="1177245"/>
          </a:xfrm>
          <a:prstGeom prst="rect">
            <a:avLst/>
          </a:prstGeom>
          <a:noFill/>
        </p:spPr>
        <p:txBody>
          <a:bodyPr wrap="square" rtlCol="0">
            <a:spAutoFit/>
          </a:bodyPr>
          <a:lstStyle/>
          <a:p>
            <a:pPr marL="247645">
              <a:lnSpc>
                <a:spcPct val="150000"/>
              </a:lnSpc>
            </a:pP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rPr>
              <a:t>40~60</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代男性</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正社員</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既婚</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マイホーム・マイカー保有</a:t>
            </a:r>
            <a:endParaRPr lang="en-US" altLang="ja-JP"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21D45FF1-7DED-2E9C-007C-FF6608BA8AF2}"/>
              </a:ext>
            </a:extLst>
          </p:cNvPr>
          <p:cNvSpPr txBox="1"/>
          <p:nvPr/>
        </p:nvSpPr>
        <p:spPr>
          <a:xfrm>
            <a:off x="6323504" y="2614248"/>
            <a:ext cx="4250178" cy="896912"/>
          </a:xfrm>
          <a:prstGeom prst="rect">
            <a:avLst/>
          </a:prstGeom>
          <a:noFill/>
        </p:spPr>
        <p:txBody>
          <a:bodyPr wrap="square" rtlCol="0">
            <a:spAutoFit/>
          </a:bodyPr>
          <a:lstStyle/>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仕事は家族のため</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家族と過ごす時間を重視</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スポーツ観戦、競馬等をして、余暇を過ごす</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47368E1D-75B1-BB0C-C36E-D2C20478E2C4}"/>
              </a:ext>
            </a:extLst>
          </p:cNvPr>
          <p:cNvSpPr txBox="1"/>
          <p:nvPr/>
        </p:nvSpPr>
        <p:spPr>
          <a:xfrm>
            <a:off x="6269652" y="4879026"/>
            <a:ext cx="4025336" cy="1173911"/>
          </a:xfrm>
          <a:prstGeom prst="rect">
            <a:avLst/>
          </a:prstGeom>
          <a:noFill/>
        </p:spPr>
        <p:txBody>
          <a:bodyPr wrap="square" rtlCol="0">
            <a:spAutoFit/>
          </a:bodyPr>
          <a:lstStyle/>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ラジオ利用、新聞購読率が高め</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ネットではポータルサイト、</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rPr>
              <a:t>TV</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ではニュース</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報道を長く視聴</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SNS</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の利用率、発信率はともに低め</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E1EE2717-FF58-CDA4-4CE5-59DFC7751B7F}"/>
              </a:ext>
            </a:extLst>
          </p:cNvPr>
          <p:cNvSpPr txBox="1"/>
          <p:nvPr/>
        </p:nvSpPr>
        <p:spPr>
          <a:xfrm>
            <a:off x="1675869" y="4906302"/>
            <a:ext cx="3974316" cy="896912"/>
          </a:xfrm>
          <a:prstGeom prst="rect">
            <a:avLst/>
          </a:prstGeom>
          <a:noFill/>
        </p:spPr>
        <p:txBody>
          <a:bodyPr wrap="square" rtlCol="0">
            <a:spAutoFit/>
          </a:bodyPr>
          <a:lstStyle/>
          <a:p>
            <a:pPr marL="247645">
              <a:lnSpc>
                <a:spcPct val="150000"/>
              </a:lnSpc>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持ち物やファッションで自分らしさを表現することはなく、こだわりは少なめ</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p>
            <a:pPr marL="247645">
              <a:lnSpc>
                <a:spcPct val="150000"/>
              </a:lnSpc>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生茶、缶コーヒー、ビールをよく購入</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id="{ED7204E3-2AC0-C374-E78B-0E578394FC94}"/>
              </a:ext>
            </a:extLst>
          </p:cNvPr>
          <p:cNvSpPr/>
          <p:nvPr/>
        </p:nvSpPr>
        <p:spPr>
          <a:xfrm>
            <a:off x="1689971" y="2205878"/>
            <a:ext cx="1005403" cy="338554"/>
          </a:xfrm>
          <a:prstGeom prst="rect">
            <a:avLst/>
          </a:prstGeom>
          <a:solidFill>
            <a:srgbClr val="00003E"/>
          </a:solidFill>
        </p:spPr>
        <p:txBody>
          <a:bodyPr wrap="square">
            <a:spAutoFit/>
          </a:bodyPr>
          <a:lstStyle/>
          <a:p>
            <a:pPr>
              <a:spcAft>
                <a:spcPts val="800"/>
              </a:spcAft>
            </a:pPr>
            <a:r>
              <a:rPr lang="ja-JP" altLang="en-US" sz="1600" b="1" dirty="0">
                <a:solidFill>
                  <a:schemeClr val="bg1"/>
                </a:solidFill>
                <a:latin typeface="メイリオ" panose="020B0604030504040204" pitchFamily="50" charset="-128"/>
                <a:ea typeface="メイリオ" panose="020B0604030504040204" pitchFamily="50" charset="-128"/>
              </a:rPr>
              <a:t>基本属性</a:t>
            </a:r>
            <a:endParaRPr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EF571254-247F-2DDF-0B44-BFE4276A0C8C}"/>
              </a:ext>
            </a:extLst>
          </p:cNvPr>
          <p:cNvSpPr/>
          <p:nvPr/>
        </p:nvSpPr>
        <p:spPr>
          <a:xfrm>
            <a:off x="1675869" y="4362239"/>
            <a:ext cx="2441694" cy="338554"/>
          </a:xfrm>
          <a:prstGeom prst="rect">
            <a:avLst/>
          </a:prstGeom>
          <a:solidFill>
            <a:srgbClr val="00003E"/>
          </a:solidFill>
        </p:spPr>
        <p:txBody>
          <a:bodyPr wrap="square">
            <a:spAutoFit/>
          </a:bodyPr>
          <a:lstStyle/>
          <a:p>
            <a:pPr>
              <a:spcAft>
                <a:spcPts val="800"/>
              </a:spcAft>
            </a:pPr>
            <a:r>
              <a:rPr lang="ja-JP" altLang="en-US" sz="1600" b="1" dirty="0">
                <a:solidFill>
                  <a:schemeClr val="bg1"/>
                </a:solidFill>
                <a:latin typeface="メイリオ" panose="020B0604030504040204" pitchFamily="50" charset="-128"/>
                <a:ea typeface="メイリオ" panose="020B0604030504040204" pitchFamily="50" charset="-128"/>
              </a:rPr>
              <a:t>消費に関する意識や行動</a:t>
            </a:r>
            <a:endParaRPr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60F9F7B2-841F-E43B-DE8D-BD905E6D7F4C}"/>
              </a:ext>
            </a:extLst>
          </p:cNvPr>
          <p:cNvSpPr/>
          <p:nvPr/>
        </p:nvSpPr>
        <p:spPr>
          <a:xfrm>
            <a:off x="8821940" y="2205878"/>
            <a:ext cx="1620957" cy="338554"/>
          </a:xfrm>
          <a:prstGeom prst="rect">
            <a:avLst/>
          </a:prstGeom>
          <a:solidFill>
            <a:srgbClr val="00003E"/>
          </a:solidFill>
        </p:spPr>
        <p:txBody>
          <a:bodyPr wrap="square">
            <a:spAutoFit/>
          </a:bodyPr>
          <a:lstStyle/>
          <a:p>
            <a:pPr>
              <a:spcAft>
                <a:spcPts val="800"/>
              </a:spcAft>
            </a:pPr>
            <a:r>
              <a:rPr lang="ja-JP" altLang="en-US" sz="1600" b="1" dirty="0">
                <a:solidFill>
                  <a:schemeClr val="bg1"/>
                </a:solidFill>
                <a:latin typeface="メイリオ" panose="020B0604030504040204" pitchFamily="50" charset="-128"/>
                <a:ea typeface="メイリオ" panose="020B0604030504040204" pitchFamily="50" charset="-128"/>
              </a:rPr>
              <a:t>パーソナリティ</a:t>
            </a:r>
            <a:endParaRPr lang="en-US" altLang="ja-JP" sz="2400" b="1" dirty="0">
              <a:solidFill>
                <a:schemeClr val="bg1"/>
              </a:solidFill>
              <a:latin typeface="メイリオ" panose="020B0604030504040204" pitchFamily="50" charset="-128"/>
              <a:ea typeface="メイリオ" panose="020B0604030504040204" pitchFamily="50" charset="-128"/>
            </a:endParaRPr>
          </a:p>
        </p:txBody>
      </p:sp>
      <p:sp>
        <p:nvSpPr>
          <p:cNvPr id="21" name="正方形/長方形 20">
            <a:extLst>
              <a:ext uri="{FF2B5EF4-FFF2-40B4-BE49-F238E27FC236}">
                <a16:creationId xmlns:a16="http://schemas.microsoft.com/office/drawing/2014/main" id="{92F7313B-6246-5680-DB24-EBBDD25B0D4A}"/>
              </a:ext>
            </a:extLst>
          </p:cNvPr>
          <p:cNvSpPr/>
          <p:nvPr/>
        </p:nvSpPr>
        <p:spPr>
          <a:xfrm>
            <a:off x="8001202" y="4366648"/>
            <a:ext cx="2441694" cy="338554"/>
          </a:xfrm>
          <a:prstGeom prst="rect">
            <a:avLst/>
          </a:prstGeom>
          <a:solidFill>
            <a:srgbClr val="00003E"/>
          </a:solidFill>
        </p:spPr>
        <p:txBody>
          <a:bodyPr wrap="square">
            <a:spAutoFit/>
          </a:bodyPr>
          <a:lstStyle/>
          <a:p>
            <a:pPr>
              <a:spcAft>
                <a:spcPts val="800"/>
              </a:spcAft>
            </a:pPr>
            <a:r>
              <a:rPr lang="ja-JP" altLang="en-US" sz="1600" b="1" dirty="0">
                <a:solidFill>
                  <a:schemeClr val="bg1"/>
                </a:solidFill>
                <a:latin typeface="メイリオ" panose="020B0604030504040204" pitchFamily="50" charset="-128"/>
                <a:ea typeface="メイリオ" panose="020B0604030504040204" pitchFamily="50" charset="-128"/>
              </a:rPr>
              <a:t>メディア接触・利用状況</a:t>
            </a:r>
            <a:endParaRPr lang="en-US" altLang="ja-JP" sz="2400" b="1" dirty="0">
              <a:solidFill>
                <a:schemeClr val="bg1"/>
              </a:solidFill>
              <a:latin typeface="メイリオ" panose="020B0604030504040204" pitchFamily="50" charset="-128"/>
              <a:ea typeface="メイリオ" panose="020B0604030504040204" pitchFamily="50" charset="-128"/>
            </a:endParaRPr>
          </a:p>
        </p:txBody>
      </p:sp>
      <p:pic>
        <p:nvPicPr>
          <p:cNvPr id="22" name="図 21">
            <a:extLst>
              <a:ext uri="{FF2B5EF4-FFF2-40B4-BE49-F238E27FC236}">
                <a16:creationId xmlns:a16="http://schemas.microsoft.com/office/drawing/2014/main" id="{1F906671-A642-AE2A-E125-FA5488B90A9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58677" y="2582131"/>
            <a:ext cx="1067875" cy="3381604"/>
          </a:xfrm>
          <a:prstGeom prst="rect">
            <a:avLst/>
          </a:prstGeom>
        </p:spPr>
      </p:pic>
    </p:spTree>
    <p:extLst>
      <p:ext uri="{BB962C8B-B14F-4D97-AF65-F5344CB8AC3E}">
        <p14:creationId xmlns:p14="http://schemas.microsoft.com/office/powerpoint/2010/main" val="58951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a:xfrm>
            <a:off x="2592917" y="4795712"/>
            <a:ext cx="7296150" cy="543702"/>
          </a:xfrm>
        </p:spPr>
        <p:txBody>
          <a:bodyPr lIns="91440" tIns="45720" rIns="91440" bIns="45720" anchor="t"/>
          <a:lstStyle/>
          <a:p>
            <a:r>
              <a:rPr lang="ja-JP" altLang="en-US" dirty="0">
                <a:ea typeface="メイリオ"/>
              </a:rPr>
              <a:t>センバツ</a:t>
            </a:r>
            <a:r>
              <a:rPr lang="en-US" altLang="ja-JP" dirty="0">
                <a:ea typeface="メイリオ"/>
              </a:rPr>
              <a:t>LIVE!2025</a:t>
            </a:r>
          </a:p>
          <a:p>
            <a:r>
              <a:rPr lang="ja-JP" altLang="en-US" dirty="0">
                <a:ea typeface="メイリオ"/>
              </a:rPr>
              <a:t>広告メニュー</a:t>
            </a:r>
            <a:endParaRPr lang="ja-JP" dirty="0">
              <a:ea typeface="メイリオ"/>
            </a:endParaRP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a:t>
            </a:r>
            <a:r>
              <a:rPr lang="en-US" altLang="ja-JP" dirty="0"/>
              <a:t>3</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441276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図 37">
            <a:extLst>
              <a:ext uri="{FF2B5EF4-FFF2-40B4-BE49-F238E27FC236}">
                <a16:creationId xmlns:a16="http://schemas.microsoft.com/office/drawing/2014/main" id="{6B8C047C-CE0B-1A36-CA40-997F343418B1}"/>
              </a:ext>
            </a:extLst>
          </p:cNvPr>
          <p:cNvPicPr>
            <a:picLocks noChangeAspect="1"/>
          </p:cNvPicPr>
          <p:nvPr/>
        </p:nvPicPr>
        <p:blipFill rotWithShape="1">
          <a:blip r:embed="rId2">
            <a:extLst>
              <a:ext uri="{28A0092B-C50C-407E-A947-70E740481C1C}">
                <a14:useLocalDpi xmlns:a14="http://schemas.microsoft.com/office/drawing/2010/main" val="0"/>
              </a:ext>
            </a:extLst>
          </a:blip>
          <a:srcRect b="950"/>
          <a:stretch/>
        </p:blipFill>
        <p:spPr>
          <a:xfrm>
            <a:off x="1143000" y="715926"/>
            <a:ext cx="9906000" cy="6142074"/>
          </a:xfrm>
          <a:prstGeom prst="rect">
            <a:avLst/>
          </a:prstGeom>
        </p:spPr>
      </p:pic>
      <p:grpSp>
        <p:nvGrpSpPr>
          <p:cNvPr id="2" name="グループ化 1">
            <a:extLst>
              <a:ext uri="{FF2B5EF4-FFF2-40B4-BE49-F238E27FC236}">
                <a16:creationId xmlns:a16="http://schemas.microsoft.com/office/drawing/2014/main" id="{F6E3269F-5FFF-87D4-88DF-C53CBB5BC278}"/>
              </a:ext>
            </a:extLst>
          </p:cNvPr>
          <p:cNvGrpSpPr/>
          <p:nvPr/>
        </p:nvGrpSpPr>
        <p:grpSpPr>
          <a:xfrm>
            <a:off x="743560" y="1854740"/>
            <a:ext cx="10737700" cy="109428"/>
            <a:chOff x="665684" y="2156505"/>
            <a:chExt cx="10737700" cy="109428"/>
          </a:xfrm>
        </p:grpSpPr>
        <p:sp>
          <p:nvSpPr>
            <p:cNvPr id="3" name="フローチャート: 処理 2">
              <a:extLst>
                <a:ext uri="{FF2B5EF4-FFF2-40B4-BE49-F238E27FC236}">
                  <a16:creationId xmlns:a16="http://schemas.microsoft.com/office/drawing/2014/main" id="{A35E6A92-023E-3504-52BF-B4589F3655D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フローチャート: 処理 4">
              <a:extLst>
                <a:ext uri="{FF2B5EF4-FFF2-40B4-BE49-F238E27FC236}">
                  <a16:creationId xmlns:a16="http://schemas.microsoft.com/office/drawing/2014/main" id="{AE922B1C-C606-002C-A9B7-923B9DF3AA7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平行四辺形 5">
              <a:extLst>
                <a:ext uri="{FF2B5EF4-FFF2-40B4-BE49-F238E27FC236}">
                  <a16:creationId xmlns:a16="http://schemas.microsoft.com/office/drawing/2014/main" id="{C9AC2DA6-AD1B-BB4A-021B-8BA9B4959C47}"/>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9" name="正方形/長方形 8">
            <a:extLst>
              <a:ext uri="{FF2B5EF4-FFF2-40B4-BE49-F238E27FC236}">
                <a16:creationId xmlns:a16="http://schemas.microsoft.com/office/drawing/2014/main" id="{10EE453E-C8CA-B670-1551-C8A3D681145A}"/>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2000" b="1" dirty="0">
                <a:solidFill>
                  <a:schemeClr val="tx1">
                    <a:lumMod val="95000"/>
                    <a:lumOff val="5000"/>
                  </a:schemeClr>
                </a:solidFill>
                <a:latin typeface="メイリオ"/>
                <a:ea typeface="メイリオ"/>
              </a:rPr>
              <a:t>国内最大規模で視聴されるスポーツライブ配信でコミュニケーションが可能</a:t>
            </a:r>
          </a:p>
        </p:txBody>
      </p:sp>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高校野球の</a:t>
            </a:r>
            <a:r>
              <a:rPr lang="en-US" altLang="ja-JP" dirty="0"/>
              <a:t>LIVE</a:t>
            </a:r>
            <a:r>
              <a:rPr lang="ja-JP" altLang="en-US" dirty="0"/>
              <a:t>配信コンテンツの価値</a:t>
            </a:r>
          </a:p>
        </p:txBody>
      </p:sp>
      <p:sp>
        <p:nvSpPr>
          <p:cNvPr id="55" name="正方形/長方形 54">
            <a:extLst>
              <a:ext uri="{FF2B5EF4-FFF2-40B4-BE49-F238E27FC236}">
                <a16:creationId xmlns:a16="http://schemas.microsoft.com/office/drawing/2014/main" id="{F219660C-4E6F-4390-F7AD-67D03E2C9967}"/>
              </a:ext>
            </a:extLst>
          </p:cNvPr>
          <p:cNvSpPr/>
          <p:nvPr/>
        </p:nvSpPr>
        <p:spPr>
          <a:xfrm>
            <a:off x="1730009" y="2617614"/>
            <a:ext cx="8415599" cy="673315"/>
          </a:xfrm>
          <a:prstGeom prst="rect">
            <a:avLst/>
          </a:prstGeom>
          <a:solidFill>
            <a:srgbClr val="00003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endParaRPr kumimoji="1" lang="ja-JP" altLang="en-US"/>
          </a:p>
        </p:txBody>
      </p:sp>
      <p:sp>
        <p:nvSpPr>
          <p:cNvPr id="56" name="正方形/長方形 55">
            <a:extLst>
              <a:ext uri="{FF2B5EF4-FFF2-40B4-BE49-F238E27FC236}">
                <a16:creationId xmlns:a16="http://schemas.microsoft.com/office/drawing/2014/main" id="{81044B97-F9E2-4676-2D4A-7042739F7121}"/>
              </a:ext>
            </a:extLst>
          </p:cNvPr>
          <p:cNvSpPr/>
          <p:nvPr/>
        </p:nvSpPr>
        <p:spPr>
          <a:xfrm>
            <a:off x="1730010" y="3699814"/>
            <a:ext cx="8415599" cy="673315"/>
          </a:xfrm>
          <a:prstGeom prst="rect">
            <a:avLst/>
          </a:prstGeom>
          <a:solidFill>
            <a:srgbClr val="00003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endParaRPr kumimoji="1" lang="ja-JP" altLang="en-US"/>
          </a:p>
        </p:txBody>
      </p:sp>
      <p:sp>
        <p:nvSpPr>
          <p:cNvPr id="57" name="正方形/長方形 56">
            <a:extLst>
              <a:ext uri="{FF2B5EF4-FFF2-40B4-BE49-F238E27FC236}">
                <a16:creationId xmlns:a16="http://schemas.microsoft.com/office/drawing/2014/main" id="{39377DCD-B252-74CB-A6E7-E144C02A7625}"/>
              </a:ext>
            </a:extLst>
          </p:cNvPr>
          <p:cNvSpPr/>
          <p:nvPr/>
        </p:nvSpPr>
        <p:spPr>
          <a:xfrm>
            <a:off x="1730010" y="4848498"/>
            <a:ext cx="8415599" cy="673315"/>
          </a:xfrm>
          <a:prstGeom prst="rect">
            <a:avLst/>
          </a:prstGeom>
          <a:solidFill>
            <a:srgbClr val="00003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endParaRPr kumimoji="1" lang="ja-JP" altLang="en-US"/>
          </a:p>
        </p:txBody>
      </p:sp>
      <p:grpSp>
        <p:nvGrpSpPr>
          <p:cNvPr id="46" name="グループ化 4104">
            <a:extLst>
              <a:ext uri="{FF2B5EF4-FFF2-40B4-BE49-F238E27FC236}">
                <a16:creationId xmlns:a16="http://schemas.microsoft.com/office/drawing/2014/main" id="{D2BB3C57-C1F2-A6A5-4CA0-DB9A62C2275F}"/>
              </a:ext>
            </a:extLst>
          </p:cNvPr>
          <p:cNvGrpSpPr>
            <a:grpSpLocks/>
          </p:cNvGrpSpPr>
          <p:nvPr/>
        </p:nvGrpSpPr>
        <p:grpSpPr bwMode="auto">
          <a:xfrm>
            <a:off x="2013954" y="3823109"/>
            <a:ext cx="426722" cy="426724"/>
            <a:chOff x="1658396" y="3218764"/>
            <a:chExt cx="503728" cy="503728"/>
          </a:xfrm>
          <a:solidFill>
            <a:schemeClr val="bg1"/>
          </a:solidFill>
        </p:grpSpPr>
        <p:sp>
          <p:nvSpPr>
            <p:cNvPr id="47" name="ドーナツ 140">
              <a:extLst>
                <a:ext uri="{FF2B5EF4-FFF2-40B4-BE49-F238E27FC236}">
                  <a16:creationId xmlns:a16="http://schemas.microsoft.com/office/drawing/2014/main" id="{17866597-99D5-D4E7-3A78-5684F1442787}"/>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mn-ea"/>
              </a:endParaRPr>
            </a:p>
          </p:txBody>
        </p:sp>
        <p:sp>
          <p:nvSpPr>
            <p:cNvPr id="48" name="二等辺三角形 61">
              <a:extLst>
                <a:ext uri="{FF2B5EF4-FFF2-40B4-BE49-F238E27FC236}">
                  <a16:creationId xmlns:a16="http://schemas.microsoft.com/office/drawing/2014/main" id="{FF96393E-CF46-5836-BFCF-DF1CD1DFBA00}"/>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latin typeface="+mn-ea"/>
              </a:endParaRPr>
            </a:p>
          </p:txBody>
        </p:sp>
      </p:grpSp>
      <p:sp>
        <p:nvSpPr>
          <p:cNvPr id="45" name="Rectangle 7">
            <a:extLst>
              <a:ext uri="{FF2B5EF4-FFF2-40B4-BE49-F238E27FC236}">
                <a16:creationId xmlns:a16="http://schemas.microsoft.com/office/drawing/2014/main" id="{7737B6AD-536F-FF34-E665-BF84A978FF35}"/>
              </a:ext>
            </a:extLst>
          </p:cNvPr>
          <p:cNvSpPr>
            <a:spLocks noChangeArrowheads="1"/>
          </p:cNvSpPr>
          <p:nvPr/>
        </p:nvSpPr>
        <p:spPr bwMode="auto">
          <a:xfrm>
            <a:off x="2582326" y="2803468"/>
            <a:ext cx="7637586"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b="1" dirty="0">
                <a:solidFill>
                  <a:schemeClr val="bg1"/>
                </a:solidFill>
                <a:latin typeface="メイリオ" panose="020B0604030504040204" pitchFamily="50" charset="-128"/>
                <a:ea typeface="メイリオ" panose="020B0604030504040204" pitchFamily="50" charset="-128"/>
                <a:cs typeface="メイリオ" pitchFamily="50" charset="-128"/>
              </a:rPr>
              <a:t>ライブ配信で最高レベルの人気コンテンツでブランディングできます</a:t>
            </a:r>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r>
              <a:rPr lang="ja-JP" altLang="en-US" b="1" dirty="0">
                <a:solidFill>
                  <a:schemeClr val="bg1"/>
                </a:solidFill>
                <a:latin typeface="メイリオ" panose="020B0604030504040204" pitchFamily="50" charset="-128"/>
                <a:ea typeface="メイリオ" panose="020B0604030504040204" pitchFamily="50" charset="-128"/>
                <a:cs typeface="メイリオ" pitchFamily="50" charset="-128"/>
              </a:rPr>
              <a:t>高品質なコンテンツに、インストリーム動画広告を配信できます</a:t>
            </a:r>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r>
              <a:rPr lang="ja-JP" altLang="en-US" b="1" dirty="0">
                <a:solidFill>
                  <a:schemeClr val="bg1"/>
                </a:solidFill>
                <a:latin typeface="メイリオ" panose="020B0604030504040204" pitchFamily="50" charset="-128"/>
                <a:ea typeface="メイリオ" panose="020B0604030504040204" pitchFamily="50" charset="-128"/>
                <a:cs typeface="メイリオ" pitchFamily="50" charset="-128"/>
              </a:rPr>
              <a:t>インストリーム広告が、高い完全再生率で配信できます</a:t>
            </a:r>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a:p>
            <a:endParaRPr lang="en-US" altLang="ja-JP" b="1" dirty="0">
              <a:solidFill>
                <a:schemeClr val="bg1"/>
              </a:solidFill>
              <a:latin typeface="メイリオ" panose="020B0604030504040204" pitchFamily="50" charset="-128"/>
              <a:ea typeface="メイリオ" panose="020B0604030504040204" pitchFamily="50" charset="-128"/>
              <a:cs typeface="メイリオ" pitchFamily="50" charset="-128"/>
            </a:endParaRPr>
          </a:p>
        </p:txBody>
      </p:sp>
      <p:grpSp>
        <p:nvGrpSpPr>
          <p:cNvPr id="58" name="グループ化 4104">
            <a:extLst>
              <a:ext uri="{FF2B5EF4-FFF2-40B4-BE49-F238E27FC236}">
                <a16:creationId xmlns:a16="http://schemas.microsoft.com/office/drawing/2014/main" id="{9018EC33-FA6F-2774-C2AF-D0323DFD5671}"/>
              </a:ext>
            </a:extLst>
          </p:cNvPr>
          <p:cNvGrpSpPr>
            <a:grpSpLocks/>
          </p:cNvGrpSpPr>
          <p:nvPr/>
        </p:nvGrpSpPr>
        <p:grpSpPr bwMode="auto">
          <a:xfrm>
            <a:off x="2013954" y="4971793"/>
            <a:ext cx="426722" cy="426724"/>
            <a:chOff x="1658396" y="3218764"/>
            <a:chExt cx="503728" cy="503728"/>
          </a:xfrm>
          <a:solidFill>
            <a:schemeClr val="bg1"/>
          </a:solidFill>
        </p:grpSpPr>
        <p:sp>
          <p:nvSpPr>
            <p:cNvPr id="59" name="ドーナツ 140">
              <a:extLst>
                <a:ext uri="{FF2B5EF4-FFF2-40B4-BE49-F238E27FC236}">
                  <a16:creationId xmlns:a16="http://schemas.microsoft.com/office/drawing/2014/main" id="{45580CD1-B0BB-A144-AA6A-B5693456DC86}"/>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mn-ea"/>
              </a:endParaRPr>
            </a:p>
          </p:txBody>
        </p:sp>
        <p:sp>
          <p:nvSpPr>
            <p:cNvPr id="60" name="二等辺三角形 61">
              <a:extLst>
                <a:ext uri="{FF2B5EF4-FFF2-40B4-BE49-F238E27FC236}">
                  <a16:creationId xmlns:a16="http://schemas.microsoft.com/office/drawing/2014/main" id="{AD50DEB1-D3CC-F8D7-E5A9-C46E9457EB6E}"/>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latin typeface="+mn-ea"/>
              </a:endParaRPr>
            </a:p>
          </p:txBody>
        </p:sp>
      </p:grpSp>
      <p:grpSp>
        <p:nvGrpSpPr>
          <p:cNvPr id="61" name="グループ化 4104">
            <a:extLst>
              <a:ext uri="{FF2B5EF4-FFF2-40B4-BE49-F238E27FC236}">
                <a16:creationId xmlns:a16="http://schemas.microsoft.com/office/drawing/2014/main" id="{28AEA8CF-7A75-CBD3-B36B-9D26D44CC434}"/>
              </a:ext>
            </a:extLst>
          </p:cNvPr>
          <p:cNvGrpSpPr>
            <a:grpSpLocks/>
          </p:cNvGrpSpPr>
          <p:nvPr/>
        </p:nvGrpSpPr>
        <p:grpSpPr bwMode="auto">
          <a:xfrm>
            <a:off x="2010574" y="2740909"/>
            <a:ext cx="426722" cy="426724"/>
            <a:chOff x="1658396" y="3218764"/>
            <a:chExt cx="503728" cy="503728"/>
          </a:xfrm>
          <a:solidFill>
            <a:schemeClr val="bg1"/>
          </a:solidFill>
        </p:grpSpPr>
        <p:sp>
          <p:nvSpPr>
            <p:cNvPr id="62" name="ドーナツ 140">
              <a:extLst>
                <a:ext uri="{FF2B5EF4-FFF2-40B4-BE49-F238E27FC236}">
                  <a16:creationId xmlns:a16="http://schemas.microsoft.com/office/drawing/2014/main" id="{4201E2E9-A8B8-663A-D0F8-6D207F57F24C}"/>
                </a:ext>
              </a:extLst>
            </p:cNvPr>
            <p:cNvSpPr/>
            <p:nvPr/>
          </p:nvSpPr>
          <p:spPr bwMode="auto">
            <a:xfrm>
              <a:off x="1658396" y="3218764"/>
              <a:ext cx="503728" cy="503728"/>
            </a:xfrm>
            <a:prstGeom prst="donut">
              <a:avLst>
                <a:gd name="adj" fmla="val 7600"/>
              </a:avLst>
            </a:prstGeom>
            <a:grpFill/>
            <a:ln w="9525" cap="flat" cmpd="sng" algn="ctr">
              <a:noFill/>
              <a:prstDash val="solid"/>
              <a:round/>
              <a:headEnd type="none" w="med" len="med"/>
              <a:tailEnd type="none" w="med" len="med"/>
            </a:ln>
            <a:effectLst/>
          </p:spPr>
          <p:txBody>
            <a:bodyPr/>
            <a:lstStyle/>
            <a:p>
              <a:pPr>
                <a:defRPr/>
              </a:pPr>
              <a:endParaRPr lang="ja-JP" altLang="en-US" dirty="0">
                <a:latin typeface="+mn-ea"/>
              </a:endParaRPr>
            </a:p>
          </p:txBody>
        </p:sp>
        <p:sp>
          <p:nvSpPr>
            <p:cNvPr id="63" name="二等辺三角形 61">
              <a:extLst>
                <a:ext uri="{FF2B5EF4-FFF2-40B4-BE49-F238E27FC236}">
                  <a16:creationId xmlns:a16="http://schemas.microsoft.com/office/drawing/2014/main" id="{584C4328-D5DB-4B79-002F-B180E6A234A3}"/>
                </a:ext>
              </a:extLst>
            </p:cNvPr>
            <p:cNvSpPr>
              <a:spLocks noChangeArrowheads="1"/>
            </p:cNvSpPr>
            <p:nvPr/>
          </p:nvSpPr>
          <p:spPr bwMode="auto">
            <a:xfrm rot="5400000">
              <a:off x="1799670" y="3344608"/>
              <a:ext cx="294458" cy="253841"/>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ja-JP" altLang="en-US" dirty="0">
                <a:latin typeface="+mn-ea"/>
              </a:endParaRPr>
            </a:p>
          </p:txBody>
        </p:sp>
      </p:grpSp>
    </p:spTree>
    <p:extLst>
      <p:ext uri="{BB962C8B-B14F-4D97-AF65-F5344CB8AC3E}">
        <p14:creationId xmlns:p14="http://schemas.microsoft.com/office/powerpoint/2010/main" val="4057652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10EE453E-C8CA-B670-1551-C8A3D681145A}"/>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2000" b="1" dirty="0">
                <a:solidFill>
                  <a:schemeClr val="tx1">
                    <a:lumMod val="95000"/>
                    <a:lumOff val="5000"/>
                  </a:schemeClr>
                </a:solidFill>
                <a:latin typeface="メイリオ"/>
                <a:ea typeface="メイリオ"/>
              </a:rPr>
              <a:t>スマホ、</a:t>
            </a:r>
            <a:r>
              <a:rPr kumimoji="1" lang="en-US" altLang="ja-JP" sz="2000" b="1" dirty="0">
                <a:solidFill>
                  <a:schemeClr val="tx1">
                    <a:lumMod val="95000"/>
                    <a:lumOff val="5000"/>
                  </a:schemeClr>
                </a:solidFill>
                <a:latin typeface="メイリオ"/>
                <a:ea typeface="メイリオ"/>
              </a:rPr>
              <a:t>PC</a:t>
            </a:r>
            <a:r>
              <a:rPr kumimoji="1" lang="ja-JP" altLang="en-US" sz="2000" b="1" dirty="0">
                <a:solidFill>
                  <a:schemeClr val="tx1">
                    <a:lumMod val="95000"/>
                    <a:lumOff val="5000"/>
                  </a:schemeClr>
                </a:solidFill>
                <a:latin typeface="メイリオ"/>
                <a:ea typeface="メイリオ"/>
              </a:rPr>
              <a:t>ともに各プラットフォーム上の注目度が高い面にライブ動画プレイヤーを表示</a:t>
            </a:r>
          </a:p>
          <a:p>
            <a:pPr algn="ctr"/>
            <a:r>
              <a:rPr kumimoji="1" lang="ja-JP" altLang="en-US" sz="2000" b="1" dirty="0">
                <a:solidFill>
                  <a:schemeClr val="tx1">
                    <a:lumMod val="95000"/>
                    <a:lumOff val="5000"/>
                  </a:schemeClr>
                </a:solidFill>
                <a:latin typeface="メイリオ"/>
                <a:ea typeface="メイリオ"/>
              </a:rPr>
              <a:t>プリロール、ミッドロール広告ともに離脱率が低く、高い広告完全再生率が見込まれます</a:t>
            </a:r>
          </a:p>
        </p:txBody>
      </p:sp>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プリロール・ミッドロール広告枠</a:t>
            </a:r>
          </a:p>
        </p:txBody>
      </p:sp>
      <p:grpSp>
        <p:nvGrpSpPr>
          <p:cNvPr id="4" name="グループ化 3">
            <a:extLst>
              <a:ext uri="{FF2B5EF4-FFF2-40B4-BE49-F238E27FC236}">
                <a16:creationId xmlns:a16="http://schemas.microsoft.com/office/drawing/2014/main" id="{66F01931-CE7D-C5A6-2A25-2119E21CDA38}"/>
              </a:ext>
            </a:extLst>
          </p:cNvPr>
          <p:cNvGrpSpPr/>
          <p:nvPr/>
        </p:nvGrpSpPr>
        <p:grpSpPr>
          <a:xfrm>
            <a:off x="7086370" y="3438276"/>
            <a:ext cx="222251" cy="3419724"/>
            <a:chOff x="8057444" y="2919838"/>
            <a:chExt cx="157352" cy="3674428"/>
          </a:xfrm>
        </p:grpSpPr>
        <p:pic>
          <p:nvPicPr>
            <p:cNvPr id="7" name="図 6">
              <a:extLst>
                <a:ext uri="{FF2B5EF4-FFF2-40B4-BE49-F238E27FC236}">
                  <a16:creationId xmlns:a16="http://schemas.microsoft.com/office/drawing/2014/main" id="{BE723AA3-EDA1-A356-7259-C0EC8EB84567}"/>
                </a:ext>
              </a:extLst>
            </p:cNvPr>
            <p:cNvPicPr>
              <a:picLocks noChangeAspect="1"/>
            </p:cNvPicPr>
            <p:nvPr/>
          </p:nvPicPr>
          <p:blipFill rotWithShape="1">
            <a:blip r:embed="rId2"/>
            <a:srcRect r="9236"/>
            <a:stretch/>
          </p:blipFill>
          <p:spPr>
            <a:xfrm rot="5400000">
              <a:off x="7600604" y="5980074"/>
              <a:ext cx="1071033" cy="157351"/>
            </a:xfrm>
            <a:prstGeom prst="rect">
              <a:avLst/>
            </a:prstGeom>
          </p:spPr>
        </p:pic>
        <p:pic>
          <p:nvPicPr>
            <p:cNvPr id="8" name="図 7">
              <a:extLst>
                <a:ext uri="{FF2B5EF4-FFF2-40B4-BE49-F238E27FC236}">
                  <a16:creationId xmlns:a16="http://schemas.microsoft.com/office/drawing/2014/main" id="{484D67F2-D2D8-678E-38E2-91A48AA2054E}"/>
                </a:ext>
              </a:extLst>
            </p:cNvPr>
            <p:cNvPicPr>
              <a:picLocks noChangeAspect="1"/>
            </p:cNvPicPr>
            <p:nvPr/>
          </p:nvPicPr>
          <p:blipFill rotWithShape="1">
            <a:blip r:embed="rId2"/>
            <a:srcRect r="9236"/>
            <a:stretch/>
          </p:blipFill>
          <p:spPr>
            <a:xfrm rot="5400000">
              <a:off x="7600604" y="5686924"/>
              <a:ext cx="1071033" cy="157351"/>
            </a:xfrm>
            <a:prstGeom prst="rect">
              <a:avLst/>
            </a:prstGeom>
          </p:spPr>
        </p:pic>
        <p:pic>
          <p:nvPicPr>
            <p:cNvPr id="10" name="図 9">
              <a:extLst>
                <a:ext uri="{FF2B5EF4-FFF2-40B4-BE49-F238E27FC236}">
                  <a16:creationId xmlns:a16="http://schemas.microsoft.com/office/drawing/2014/main" id="{E205EB90-2B97-4EA3-FB23-F4CB2F02F663}"/>
                </a:ext>
              </a:extLst>
            </p:cNvPr>
            <p:cNvPicPr>
              <a:picLocks noChangeAspect="1"/>
            </p:cNvPicPr>
            <p:nvPr/>
          </p:nvPicPr>
          <p:blipFill>
            <a:blip r:embed="rId2"/>
            <a:stretch>
              <a:fillRect/>
            </a:stretch>
          </p:blipFill>
          <p:spPr>
            <a:xfrm rot="5400000">
              <a:off x="7546110" y="4591450"/>
              <a:ext cx="1180020" cy="157351"/>
            </a:xfrm>
            <a:prstGeom prst="rect">
              <a:avLst/>
            </a:prstGeom>
          </p:spPr>
        </p:pic>
        <p:pic>
          <p:nvPicPr>
            <p:cNvPr id="11" name="図 10">
              <a:extLst>
                <a:ext uri="{FF2B5EF4-FFF2-40B4-BE49-F238E27FC236}">
                  <a16:creationId xmlns:a16="http://schemas.microsoft.com/office/drawing/2014/main" id="{B7E6BF20-BB58-6C75-416E-907E4C5F7FB4}"/>
                </a:ext>
              </a:extLst>
            </p:cNvPr>
            <p:cNvPicPr>
              <a:picLocks noChangeAspect="1"/>
            </p:cNvPicPr>
            <p:nvPr/>
          </p:nvPicPr>
          <p:blipFill>
            <a:blip r:embed="rId2"/>
            <a:stretch>
              <a:fillRect/>
            </a:stretch>
          </p:blipFill>
          <p:spPr>
            <a:xfrm rot="5400000">
              <a:off x="7546110" y="3431172"/>
              <a:ext cx="1180020" cy="157351"/>
            </a:xfrm>
            <a:prstGeom prst="rect">
              <a:avLst/>
            </a:prstGeom>
          </p:spPr>
        </p:pic>
      </p:grpSp>
      <p:sp>
        <p:nvSpPr>
          <p:cNvPr id="12" name="Rectangle 7">
            <a:extLst>
              <a:ext uri="{FF2B5EF4-FFF2-40B4-BE49-F238E27FC236}">
                <a16:creationId xmlns:a16="http://schemas.microsoft.com/office/drawing/2014/main" id="{F49B5C70-9988-2B3B-32B2-4718F5BBE076}"/>
              </a:ext>
            </a:extLst>
          </p:cNvPr>
          <p:cNvSpPr>
            <a:spLocks noChangeArrowheads="1"/>
          </p:cNvSpPr>
          <p:nvPr/>
        </p:nvSpPr>
        <p:spPr bwMode="auto">
          <a:xfrm>
            <a:off x="1242578" y="5875379"/>
            <a:ext cx="62768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広告配信はスポーツナビドメインおよびヤフードメイン配下に掲載される動画プレイヤー内です。</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デザインはイメージです。</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想定完全再生率はプリ・ミッドの実績平均値で保障するものはございません。</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p:txBody>
      </p:sp>
      <p:sp>
        <p:nvSpPr>
          <p:cNvPr id="13" name="Rectangle 7">
            <a:extLst>
              <a:ext uri="{FF2B5EF4-FFF2-40B4-BE49-F238E27FC236}">
                <a16:creationId xmlns:a16="http://schemas.microsoft.com/office/drawing/2014/main" id="{F541D0CE-D708-A329-AE99-3B7BB06EF1C0}"/>
              </a:ext>
            </a:extLst>
          </p:cNvPr>
          <p:cNvSpPr>
            <a:spLocks noChangeArrowheads="1"/>
          </p:cNvSpPr>
          <p:nvPr/>
        </p:nvSpPr>
        <p:spPr bwMode="auto">
          <a:xfrm>
            <a:off x="3750869" y="2365296"/>
            <a:ext cx="13679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 </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約</a:t>
            </a:r>
            <a:r>
              <a:rPr lang="en-US" altLang="ja-JP" sz="28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70</a:t>
            </a:r>
            <a:r>
              <a:rPr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p>
        </p:txBody>
      </p:sp>
      <p:sp>
        <p:nvSpPr>
          <p:cNvPr id="14" name="Rectangle 7">
            <a:extLst>
              <a:ext uri="{FF2B5EF4-FFF2-40B4-BE49-F238E27FC236}">
                <a16:creationId xmlns:a16="http://schemas.microsoft.com/office/drawing/2014/main" id="{1268CF07-045D-4915-B13A-226A35606765}"/>
              </a:ext>
            </a:extLst>
          </p:cNvPr>
          <p:cNvSpPr>
            <a:spLocks noChangeArrowheads="1"/>
          </p:cNvSpPr>
          <p:nvPr/>
        </p:nvSpPr>
        <p:spPr bwMode="auto">
          <a:xfrm>
            <a:off x="2570451" y="2564400"/>
            <a:ext cx="455983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想定完全再生率</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grpSp>
        <p:nvGrpSpPr>
          <p:cNvPr id="15" name="グループ化 14">
            <a:extLst>
              <a:ext uri="{FF2B5EF4-FFF2-40B4-BE49-F238E27FC236}">
                <a16:creationId xmlns:a16="http://schemas.microsoft.com/office/drawing/2014/main" id="{78D26CC5-2725-0F3F-DBC8-D72808F08E80}"/>
              </a:ext>
            </a:extLst>
          </p:cNvPr>
          <p:cNvGrpSpPr/>
          <p:nvPr/>
        </p:nvGrpSpPr>
        <p:grpSpPr>
          <a:xfrm>
            <a:off x="9293095" y="3438276"/>
            <a:ext cx="206139" cy="3419724"/>
            <a:chOff x="8057444" y="2919838"/>
            <a:chExt cx="157352" cy="3660404"/>
          </a:xfrm>
        </p:grpSpPr>
        <p:pic>
          <p:nvPicPr>
            <p:cNvPr id="16" name="図 15">
              <a:extLst>
                <a:ext uri="{FF2B5EF4-FFF2-40B4-BE49-F238E27FC236}">
                  <a16:creationId xmlns:a16="http://schemas.microsoft.com/office/drawing/2014/main" id="{96ACE02B-806A-E615-824E-8BCC2396DD94}"/>
                </a:ext>
              </a:extLst>
            </p:cNvPr>
            <p:cNvPicPr>
              <a:picLocks noChangeAspect="1"/>
            </p:cNvPicPr>
            <p:nvPr/>
          </p:nvPicPr>
          <p:blipFill rotWithShape="1">
            <a:blip r:embed="rId2"/>
            <a:srcRect r="9236"/>
            <a:stretch/>
          </p:blipFill>
          <p:spPr>
            <a:xfrm rot="5400000">
              <a:off x="7600604" y="5966050"/>
              <a:ext cx="1071033" cy="157351"/>
            </a:xfrm>
            <a:prstGeom prst="rect">
              <a:avLst/>
            </a:prstGeom>
          </p:spPr>
        </p:pic>
        <p:pic>
          <p:nvPicPr>
            <p:cNvPr id="17" name="図 16">
              <a:extLst>
                <a:ext uri="{FF2B5EF4-FFF2-40B4-BE49-F238E27FC236}">
                  <a16:creationId xmlns:a16="http://schemas.microsoft.com/office/drawing/2014/main" id="{CCB7365A-57C9-15D0-368F-7B08CD32C1D1}"/>
                </a:ext>
              </a:extLst>
            </p:cNvPr>
            <p:cNvPicPr>
              <a:picLocks noChangeAspect="1"/>
            </p:cNvPicPr>
            <p:nvPr/>
          </p:nvPicPr>
          <p:blipFill rotWithShape="1">
            <a:blip r:embed="rId2"/>
            <a:srcRect r="9236"/>
            <a:stretch/>
          </p:blipFill>
          <p:spPr>
            <a:xfrm rot="5400000">
              <a:off x="7600604" y="5686924"/>
              <a:ext cx="1071033" cy="157351"/>
            </a:xfrm>
            <a:prstGeom prst="rect">
              <a:avLst/>
            </a:prstGeom>
          </p:spPr>
        </p:pic>
        <p:pic>
          <p:nvPicPr>
            <p:cNvPr id="18" name="図 17">
              <a:extLst>
                <a:ext uri="{FF2B5EF4-FFF2-40B4-BE49-F238E27FC236}">
                  <a16:creationId xmlns:a16="http://schemas.microsoft.com/office/drawing/2014/main" id="{E3A071E5-D07D-E1BD-3E97-B92E0308FE9B}"/>
                </a:ext>
              </a:extLst>
            </p:cNvPr>
            <p:cNvPicPr>
              <a:picLocks noChangeAspect="1"/>
            </p:cNvPicPr>
            <p:nvPr/>
          </p:nvPicPr>
          <p:blipFill>
            <a:blip r:embed="rId2"/>
            <a:stretch>
              <a:fillRect/>
            </a:stretch>
          </p:blipFill>
          <p:spPr>
            <a:xfrm rot="5400000">
              <a:off x="7546110" y="4591450"/>
              <a:ext cx="1180020" cy="157351"/>
            </a:xfrm>
            <a:prstGeom prst="rect">
              <a:avLst/>
            </a:prstGeom>
          </p:spPr>
        </p:pic>
        <p:pic>
          <p:nvPicPr>
            <p:cNvPr id="19" name="図 18">
              <a:extLst>
                <a:ext uri="{FF2B5EF4-FFF2-40B4-BE49-F238E27FC236}">
                  <a16:creationId xmlns:a16="http://schemas.microsoft.com/office/drawing/2014/main" id="{EF936D65-8A3D-9294-9DD7-92AD5C7803BB}"/>
                </a:ext>
              </a:extLst>
            </p:cNvPr>
            <p:cNvPicPr>
              <a:picLocks noChangeAspect="1"/>
            </p:cNvPicPr>
            <p:nvPr/>
          </p:nvPicPr>
          <p:blipFill>
            <a:blip r:embed="rId2"/>
            <a:stretch>
              <a:fillRect/>
            </a:stretch>
          </p:blipFill>
          <p:spPr>
            <a:xfrm rot="5400000">
              <a:off x="7546110" y="3431172"/>
              <a:ext cx="1180020" cy="157351"/>
            </a:xfrm>
            <a:prstGeom prst="rect">
              <a:avLst/>
            </a:prstGeom>
          </p:spPr>
        </p:pic>
      </p:grpSp>
      <p:sp>
        <p:nvSpPr>
          <p:cNvPr id="20" name="Rectangle 7">
            <a:extLst>
              <a:ext uri="{FF2B5EF4-FFF2-40B4-BE49-F238E27FC236}">
                <a16:creationId xmlns:a16="http://schemas.microsoft.com/office/drawing/2014/main" id="{C96432CF-37BE-235C-A2E4-54A325FB2D73}"/>
              </a:ext>
            </a:extLst>
          </p:cNvPr>
          <p:cNvSpPr>
            <a:spLocks noChangeArrowheads="1"/>
          </p:cNvSpPr>
          <p:nvPr/>
        </p:nvSpPr>
        <p:spPr bwMode="auto">
          <a:xfrm>
            <a:off x="7227393" y="1994286"/>
            <a:ext cx="923540" cy="112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再生カウント：</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開始時音声：</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配信パターン：</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クリック：</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スキップ：</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配信ﾀｲﾐﾝｸﾞ：</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アドブレイク：</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dist"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広告秒数：</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21" name="Rectangle 7">
            <a:extLst>
              <a:ext uri="{FF2B5EF4-FFF2-40B4-BE49-F238E27FC236}">
                <a16:creationId xmlns:a16="http://schemas.microsoft.com/office/drawing/2014/main" id="{A00F3E50-0B5A-D3C1-2E79-910721FBC612}"/>
              </a:ext>
            </a:extLst>
          </p:cNvPr>
          <p:cNvSpPr>
            <a:spLocks noChangeArrowheads="1"/>
          </p:cNvSpPr>
          <p:nvPr/>
        </p:nvSpPr>
        <p:spPr bwMode="auto">
          <a:xfrm>
            <a:off x="7984790" y="1994286"/>
            <a:ext cx="4022912" cy="1225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広告再生開始時点（</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0</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ミュートで自動再生</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ランダム</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不可</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なし</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①プリロール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ライブ配信本編の再生前</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②ミッドロール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イニング間</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および</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試合間</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①プリロール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6</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秒または</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a:t>
            </a:r>
            <a:endPar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②ミッドロール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イニング間は</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45</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秒、試合間は</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60</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　</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①プリロール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800" u="sng" dirty="0">
                <a:solidFill>
                  <a:schemeClr val="tx1">
                    <a:lumMod val="95000"/>
                    <a:lumOff val="5000"/>
                  </a:schemeClr>
                </a:solidFill>
                <a:latin typeface="メイリオ" panose="020B0604030504040204" pitchFamily="50" charset="-128"/>
                <a:ea typeface="メイリオ" panose="020B0604030504040204" pitchFamily="50" charset="-128"/>
              </a:rPr>
              <a:t>6</a:t>
            </a:r>
            <a:r>
              <a:rPr lang="ja-JP" altLang="en-US"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a:t>
            </a:r>
            <a:r>
              <a:rPr lang="ja-JP" altLang="en-US" sz="6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または</a:t>
            </a:r>
            <a:r>
              <a:rPr lang="en-US" altLang="ja-JP"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秒を</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選択してください  </a:t>
            </a: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尺の混在不可</a:t>
            </a:r>
            <a:endParaRPr lang="en-US" altLang="ja-JP" sz="800" dirty="0">
              <a:solidFill>
                <a:schemeClr val="accent4"/>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②ミッドロール　</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a:t>
            </a:r>
            <a:r>
              <a:rPr lang="ja-JP" altLang="en-US" sz="6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または</a:t>
            </a:r>
            <a:r>
              <a:rPr lang="en-US" altLang="ja-JP"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8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秒を</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選択してください </a:t>
            </a: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尺の混在不可</a:t>
            </a:r>
            <a:endParaRPr lang="en-US" altLang="ja-JP" sz="800" dirty="0">
              <a:solidFill>
                <a:schemeClr val="accent4"/>
              </a:solidFill>
              <a:latin typeface="メイリオ" panose="020B0604030504040204" pitchFamily="50" charset="-128"/>
              <a:ea typeface="メイリオ" panose="020B0604030504040204" pitchFamily="50" charset="-128"/>
              <a:cs typeface="メイリオ" pitchFamily="50" charset="-128"/>
            </a:endParaRPr>
          </a:p>
        </p:txBody>
      </p:sp>
      <p:sp>
        <p:nvSpPr>
          <p:cNvPr id="22" name="正方形/長方形 21">
            <a:extLst>
              <a:ext uri="{FF2B5EF4-FFF2-40B4-BE49-F238E27FC236}">
                <a16:creationId xmlns:a16="http://schemas.microsoft.com/office/drawing/2014/main" id="{D86A33EB-0A8B-285C-E83F-D24013508E99}"/>
              </a:ext>
            </a:extLst>
          </p:cNvPr>
          <p:cNvSpPr/>
          <p:nvPr/>
        </p:nvSpPr>
        <p:spPr bwMode="auto">
          <a:xfrm>
            <a:off x="7355958" y="6592332"/>
            <a:ext cx="1928608" cy="265668"/>
          </a:xfrm>
          <a:prstGeom prst="rect">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23" name="Rectangle 7">
            <a:extLst>
              <a:ext uri="{FF2B5EF4-FFF2-40B4-BE49-F238E27FC236}">
                <a16:creationId xmlns:a16="http://schemas.microsoft.com/office/drawing/2014/main" id="{13260266-5477-CEBC-4D25-244273A47CF8}"/>
              </a:ext>
            </a:extLst>
          </p:cNvPr>
          <p:cNvSpPr>
            <a:spLocks noChangeArrowheads="1"/>
          </p:cNvSpPr>
          <p:nvPr/>
        </p:nvSpPr>
        <p:spPr bwMode="auto">
          <a:xfrm>
            <a:off x="7634054" y="6611779"/>
            <a:ext cx="1583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defRPr/>
            </a:pPr>
            <a:r>
              <a:rPr lang="en-US" altLang="ja-JP" sz="1000" dirty="0">
                <a:solidFill>
                  <a:srgbClr val="FFFFFF"/>
                </a:solidFill>
                <a:latin typeface="メイリオ" panose="020B0604030504040204" pitchFamily="50" charset="-128"/>
                <a:ea typeface="メイリオ" panose="020B0604030504040204" pitchFamily="50" charset="-128"/>
                <a:cs typeface="Meiryo UI" pitchFamily="50" charset="-128"/>
              </a:rPr>
              <a:t>LIVE</a:t>
            </a:r>
            <a:r>
              <a:rPr lang="ja-JP" altLang="en-US" sz="1000" dirty="0">
                <a:solidFill>
                  <a:srgbClr val="FFFFFF"/>
                </a:solidFill>
                <a:latin typeface="メイリオ" panose="020B0604030504040204" pitchFamily="50" charset="-128"/>
                <a:ea typeface="メイリオ" panose="020B0604030504040204" pitchFamily="50" charset="-128"/>
                <a:cs typeface="Meiryo UI" pitchFamily="50" charset="-128"/>
              </a:rPr>
              <a:t>中継</a:t>
            </a:r>
            <a:endParaRPr lang="en-US" altLang="ja-JP" sz="10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24" name="Rectangle 7">
            <a:extLst>
              <a:ext uri="{FF2B5EF4-FFF2-40B4-BE49-F238E27FC236}">
                <a16:creationId xmlns:a16="http://schemas.microsoft.com/office/drawing/2014/main" id="{5373BFDC-9DFD-1DE3-20FC-27C19169C5D7}"/>
              </a:ext>
            </a:extLst>
          </p:cNvPr>
          <p:cNvSpPr>
            <a:spLocks noChangeArrowheads="1"/>
          </p:cNvSpPr>
          <p:nvPr/>
        </p:nvSpPr>
        <p:spPr bwMode="auto">
          <a:xfrm>
            <a:off x="8281785" y="4584372"/>
            <a:ext cx="1568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ミッドロール広告</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　　　　　　</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25" name="Rectangle 7">
            <a:extLst>
              <a:ext uri="{FF2B5EF4-FFF2-40B4-BE49-F238E27FC236}">
                <a16:creationId xmlns:a16="http://schemas.microsoft.com/office/drawing/2014/main" id="{0035AFE8-204D-2B43-9C99-5AEE96D82556}"/>
              </a:ext>
            </a:extLst>
          </p:cNvPr>
          <p:cNvSpPr>
            <a:spLocks noChangeArrowheads="1"/>
          </p:cNvSpPr>
          <p:nvPr/>
        </p:nvSpPr>
        <p:spPr bwMode="auto">
          <a:xfrm>
            <a:off x="7836345" y="3749820"/>
            <a:ext cx="95230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Meiryo UI" pitchFamily="50" charset="-128"/>
              </a:rPr>
              <a:t>15</a:t>
            </a:r>
            <a:r>
              <a:rPr lang="ja-JP" altLang="en-US" sz="7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9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26" name="正方形/長方形 25">
            <a:extLst>
              <a:ext uri="{FF2B5EF4-FFF2-40B4-BE49-F238E27FC236}">
                <a16:creationId xmlns:a16="http://schemas.microsoft.com/office/drawing/2014/main" id="{6C032B9D-F5B4-E05B-980A-001F1400A161}"/>
              </a:ext>
            </a:extLst>
          </p:cNvPr>
          <p:cNvSpPr/>
          <p:nvPr/>
        </p:nvSpPr>
        <p:spPr bwMode="auto">
          <a:xfrm>
            <a:off x="7320989" y="4065167"/>
            <a:ext cx="1927782" cy="652702"/>
          </a:xfrm>
          <a:prstGeom prst="rect">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27" name="正方形/長方形 26">
            <a:extLst>
              <a:ext uri="{FF2B5EF4-FFF2-40B4-BE49-F238E27FC236}">
                <a16:creationId xmlns:a16="http://schemas.microsoft.com/office/drawing/2014/main" id="{C600901B-8C1B-CBBF-0F09-936ED1C23477}"/>
              </a:ext>
            </a:extLst>
          </p:cNvPr>
          <p:cNvSpPr/>
          <p:nvPr/>
        </p:nvSpPr>
        <p:spPr bwMode="auto">
          <a:xfrm>
            <a:off x="7323064" y="3455085"/>
            <a:ext cx="979474" cy="548989"/>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28" name="二等辺三角形 27">
            <a:extLst>
              <a:ext uri="{FF2B5EF4-FFF2-40B4-BE49-F238E27FC236}">
                <a16:creationId xmlns:a16="http://schemas.microsoft.com/office/drawing/2014/main" id="{9B77BAB3-853B-4819-3242-2B7E19846F4E}"/>
              </a:ext>
            </a:extLst>
          </p:cNvPr>
          <p:cNvSpPr/>
          <p:nvPr/>
        </p:nvSpPr>
        <p:spPr bwMode="auto">
          <a:xfrm rot="10800000">
            <a:off x="7633222" y="3999088"/>
            <a:ext cx="316772" cy="108598"/>
          </a:xfrm>
          <a:prstGeom prst="triangl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29" name="Rectangle 7">
            <a:extLst>
              <a:ext uri="{FF2B5EF4-FFF2-40B4-BE49-F238E27FC236}">
                <a16:creationId xmlns:a16="http://schemas.microsoft.com/office/drawing/2014/main" id="{FA3A9877-7133-4244-29C5-822879B28C7D}"/>
              </a:ext>
            </a:extLst>
          </p:cNvPr>
          <p:cNvSpPr>
            <a:spLocks noChangeArrowheads="1"/>
          </p:cNvSpPr>
          <p:nvPr/>
        </p:nvSpPr>
        <p:spPr bwMode="auto">
          <a:xfrm>
            <a:off x="7290971" y="3450143"/>
            <a:ext cx="11649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プリロール広告</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　　　　　　</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0" name="Rectangle 7">
            <a:extLst>
              <a:ext uri="{FF2B5EF4-FFF2-40B4-BE49-F238E27FC236}">
                <a16:creationId xmlns:a16="http://schemas.microsoft.com/office/drawing/2014/main" id="{0ADC24D7-A5BA-A586-C571-0E361C9D2AE5}"/>
              </a:ext>
            </a:extLst>
          </p:cNvPr>
          <p:cNvSpPr>
            <a:spLocks noChangeArrowheads="1"/>
          </p:cNvSpPr>
          <p:nvPr/>
        </p:nvSpPr>
        <p:spPr bwMode="auto">
          <a:xfrm>
            <a:off x="7858414" y="3735425"/>
            <a:ext cx="7145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1" name="矢印: 下 30">
            <a:extLst>
              <a:ext uri="{FF2B5EF4-FFF2-40B4-BE49-F238E27FC236}">
                <a16:creationId xmlns:a16="http://schemas.microsoft.com/office/drawing/2014/main" id="{A2EEEEB1-F9C6-9E89-8D0A-DB7BF7F49C80}"/>
              </a:ext>
            </a:extLst>
          </p:cNvPr>
          <p:cNvSpPr/>
          <p:nvPr/>
        </p:nvSpPr>
        <p:spPr bwMode="auto">
          <a:xfrm>
            <a:off x="7083337" y="1993260"/>
            <a:ext cx="212128" cy="1440778"/>
          </a:xfrm>
          <a:prstGeom prst="downArrow">
            <a:avLst>
              <a:gd name="adj1" fmla="val 100000"/>
              <a:gd name="adj2" fmla="val 39651"/>
            </a:avLst>
          </a:prstGeom>
          <a:solidFill>
            <a:srgbClr val="00003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32" name="Rectangle 7">
            <a:extLst>
              <a:ext uri="{FF2B5EF4-FFF2-40B4-BE49-F238E27FC236}">
                <a16:creationId xmlns:a16="http://schemas.microsoft.com/office/drawing/2014/main" id="{71916E01-D1B4-D989-F407-B01C4C7A068C}"/>
              </a:ext>
            </a:extLst>
          </p:cNvPr>
          <p:cNvSpPr>
            <a:spLocks noChangeArrowheads="1"/>
          </p:cNvSpPr>
          <p:nvPr/>
        </p:nvSpPr>
        <p:spPr bwMode="auto">
          <a:xfrm>
            <a:off x="7003815" y="2090974"/>
            <a:ext cx="338554" cy="91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p>
            <a:pPr fontAlgn="base">
              <a:spcBef>
                <a:spcPct val="0"/>
              </a:spcBef>
              <a:spcAft>
                <a:spcPct val="0"/>
              </a:spcAft>
              <a:defRPr/>
            </a:pPr>
            <a:r>
              <a:rPr lang="ja-JP" altLang="en-US" sz="1000" b="1" dirty="0">
                <a:solidFill>
                  <a:srgbClr val="FFFFFF"/>
                </a:solidFill>
                <a:latin typeface="メイリオ" panose="020B0604030504040204" pitchFamily="50" charset="-128"/>
                <a:ea typeface="メイリオ" panose="020B0604030504040204" pitchFamily="50" charset="-128"/>
                <a:cs typeface="Meiryo UI" pitchFamily="50" charset="-128"/>
              </a:rPr>
              <a:t>動画広告仕様</a:t>
            </a:r>
            <a:endParaRPr lang="en-US" altLang="ja-JP" sz="10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3" name="正方形/長方形 32">
            <a:extLst>
              <a:ext uri="{FF2B5EF4-FFF2-40B4-BE49-F238E27FC236}">
                <a16:creationId xmlns:a16="http://schemas.microsoft.com/office/drawing/2014/main" id="{C10CE7BE-43B0-D576-6D7B-51A0D1115DB5}"/>
              </a:ext>
            </a:extLst>
          </p:cNvPr>
          <p:cNvSpPr/>
          <p:nvPr/>
        </p:nvSpPr>
        <p:spPr bwMode="auto">
          <a:xfrm>
            <a:off x="7990105" y="4752355"/>
            <a:ext cx="606271" cy="1721470"/>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A3F10F52-A3A1-4DFD-2278-4DFCB1808553}"/>
              </a:ext>
            </a:extLst>
          </p:cNvPr>
          <p:cNvSpPr/>
          <p:nvPr/>
        </p:nvSpPr>
        <p:spPr bwMode="auto">
          <a:xfrm>
            <a:off x="7336504" y="4750777"/>
            <a:ext cx="600358" cy="1723049"/>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35" name="Rectangle 7">
            <a:extLst>
              <a:ext uri="{FF2B5EF4-FFF2-40B4-BE49-F238E27FC236}">
                <a16:creationId xmlns:a16="http://schemas.microsoft.com/office/drawing/2014/main" id="{770BDEE7-D109-1538-E9F8-D740695EB0A1}"/>
              </a:ext>
            </a:extLst>
          </p:cNvPr>
          <p:cNvSpPr>
            <a:spLocks noChangeArrowheads="1"/>
          </p:cNvSpPr>
          <p:nvPr/>
        </p:nvSpPr>
        <p:spPr bwMode="auto">
          <a:xfrm>
            <a:off x="7275514" y="4764602"/>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6" name="Rectangle 7">
            <a:extLst>
              <a:ext uri="{FF2B5EF4-FFF2-40B4-BE49-F238E27FC236}">
                <a16:creationId xmlns:a16="http://schemas.microsoft.com/office/drawing/2014/main" id="{8CB19280-C39A-D34B-F749-DF0F2048092F}"/>
              </a:ext>
            </a:extLst>
          </p:cNvPr>
          <p:cNvSpPr>
            <a:spLocks noChangeArrowheads="1"/>
          </p:cNvSpPr>
          <p:nvPr/>
        </p:nvSpPr>
        <p:spPr bwMode="auto">
          <a:xfrm>
            <a:off x="7546180" y="5034736"/>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7" name="Rectangle 7">
            <a:extLst>
              <a:ext uri="{FF2B5EF4-FFF2-40B4-BE49-F238E27FC236}">
                <a16:creationId xmlns:a16="http://schemas.microsoft.com/office/drawing/2014/main" id="{50449150-A4CA-9FF2-C46F-6F9B28D661D1}"/>
              </a:ext>
            </a:extLst>
          </p:cNvPr>
          <p:cNvSpPr>
            <a:spLocks noChangeArrowheads="1"/>
          </p:cNvSpPr>
          <p:nvPr/>
        </p:nvSpPr>
        <p:spPr bwMode="auto">
          <a:xfrm>
            <a:off x="7546180" y="5624332"/>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39" name="Rectangle 7">
            <a:extLst>
              <a:ext uri="{FF2B5EF4-FFF2-40B4-BE49-F238E27FC236}">
                <a16:creationId xmlns:a16="http://schemas.microsoft.com/office/drawing/2014/main" id="{3C85E3ED-DB45-4957-A356-295231FBEB2B}"/>
              </a:ext>
            </a:extLst>
          </p:cNvPr>
          <p:cNvSpPr>
            <a:spLocks noChangeArrowheads="1"/>
          </p:cNvSpPr>
          <p:nvPr/>
        </p:nvSpPr>
        <p:spPr bwMode="auto">
          <a:xfrm>
            <a:off x="7275514" y="5336914"/>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40" name="二等辺三角形 39">
            <a:extLst>
              <a:ext uri="{FF2B5EF4-FFF2-40B4-BE49-F238E27FC236}">
                <a16:creationId xmlns:a16="http://schemas.microsoft.com/office/drawing/2014/main" id="{75303DD0-762F-8184-8D57-E5918F7379AC}"/>
              </a:ext>
            </a:extLst>
          </p:cNvPr>
          <p:cNvSpPr/>
          <p:nvPr/>
        </p:nvSpPr>
        <p:spPr bwMode="auto">
          <a:xfrm rot="10800000">
            <a:off x="7381274" y="6473827"/>
            <a:ext cx="510815" cy="108598"/>
          </a:xfrm>
          <a:prstGeom prst="triangl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41" name="Rectangle 7">
            <a:extLst>
              <a:ext uri="{FF2B5EF4-FFF2-40B4-BE49-F238E27FC236}">
                <a16:creationId xmlns:a16="http://schemas.microsoft.com/office/drawing/2014/main" id="{9A85A936-87DA-8B91-B486-3C27EE94C367}"/>
              </a:ext>
            </a:extLst>
          </p:cNvPr>
          <p:cNvSpPr>
            <a:spLocks noChangeArrowheads="1"/>
          </p:cNvSpPr>
          <p:nvPr/>
        </p:nvSpPr>
        <p:spPr bwMode="auto">
          <a:xfrm>
            <a:off x="7937202" y="4767564"/>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42" name="Rectangle 7">
            <a:extLst>
              <a:ext uri="{FF2B5EF4-FFF2-40B4-BE49-F238E27FC236}">
                <a16:creationId xmlns:a16="http://schemas.microsoft.com/office/drawing/2014/main" id="{4311607D-F0FA-4FCD-252B-1DDAEFCF4E69}"/>
              </a:ext>
            </a:extLst>
          </p:cNvPr>
          <p:cNvSpPr>
            <a:spLocks noChangeArrowheads="1"/>
          </p:cNvSpPr>
          <p:nvPr/>
        </p:nvSpPr>
        <p:spPr bwMode="auto">
          <a:xfrm>
            <a:off x="8195293" y="5624953"/>
            <a:ext cx="6798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30</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43" name="Rectangle 7">
            <a:extLst>
              <a:ext uri="{FF2B5EF4-FFF2-40B4-BE49-F238E27FC236}">
                <a16:creationId xmlns:a16="http://schemas.microsoft.com/office/drawing/2014/main" id="{4B976750-0DEC-C6F5-831E-85911D11AF9E}"/>
              </a:ext>
            </a:extLst>
          </p:cNvPr>
          <p:cNvSpPr>
            <a:spLocks noChangeArrowheads="1"/>
          </p:cNvSpPr>
          <p:nvPr/>
        </p:nvSpPr>
        <p:spPr bwMode="auto">
          <a:xfrm>
            <a:off x="7546180" y="6251692"/>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44" name="Rectangle 7">
            <a:extLst>
              <a:ext uri="{FF2B5EF4-FFF2-40B4-BE49-F238E27FC236}">
                <a16:creationId xmlns:a16="http://schemas.microsoft.com/office/drawing/2014/main" id="{C3D06B98-24C6-AB92-761F-99E382267E2F}"/>
              </a:ext>
            </a:extLst>
          </p:cNvPr>
          <p:cNvSpPr>
            <a:spLocks noChangeArrowheads="1"/>
          </p:cNvSpPr>
          <p:nvPr/>
        </p:nvSpPr>
        <p:spPr bwMode="auto">
          <a:xfrm>
            <a:off x="7275514" y="5941208"/>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49" name="正方形/長方形 48">
            <a:extLst>
              <a:ext uri="{FF2B5EF4-FFF2-40B4-BE49-F238E27FC236}">
                <a16:creationId xmlns:a16="http://schemas.microsoft.com/office/drawing/2014/main" id="{366642C6-0B42-D4BE-D124-C35AAA33B47A}"/>
              </a:ext>
            </a:extLst>
          </p:cNvPr>
          <p:cNvSpPr/>
          <p:nvPr/>
        </p:nvSpPr>
        <p:spPr>
          <a:xfrm>
            <a:off x="7932098" y="4874817"/>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1</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50" name="二等辺三角形 49">
            <a:extLst>
              <a:ext uri="{FF2B5EF4-FFF2-40B4-BE49-F238E27FC236}">
                <a16:creationId xmlns:a16="http://schemas.microsoft.com/office/drawing/2014/main" id="{CBEB4EFF-C623-F623-360A-D7D92D74FCBF}"/>
              </a:ext>
            </a:extLst>
          </p:cNvPr>
          <p:cNvSpPr/>
          <p:nvPr/>
        </p:nvSpPr>
        <p:spPr bwMode="auto">
          <a:xfrm rot="10800000">
            <a:off x="8047899" y="6473827"/>
            <a:ext cx="510815" cy="108598"/>
          </a:xfrm>
          <a:prstGeom prst="triangl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51" name="正方形/長方形 50">
            <a:extLst>
              <a:ext uri="{FF2B5EF4-FFF2-40B4-BE49-F238E27FC236}">
                <a16:creationId xmlns:a16="http://schemas.microsoft.com/office/drawing/2014/main" id="{A0E4B595-068A-953F-5DDC-02B074F920AB}"/>
              </a:ext>
            </a:extLst>
          </p:cNvPr>
          <p:cNvSpPr/>
          <p:nvPr/>
        </p:nvSpPr>
        <p:spPr>
          <a:xfrm>
            <a:off x="7939257" y="6014730"/>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2</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52" name="Rectangle 7">
            <a:extLst>
              <a:ext uri="{FF2B5EF4-FFF2-40B4-BE49-F238E27FC236}">
                <a16:creationId xmlns:a16="http://schemas.microsoft.com/office/drawing/2014/main" id="{9079E7C8-C593-0DE7-5A4B-D4E5BCC0DB19}"/>
              </a:ext>
            </a:extLst>
          </p:cNvPr>
          <p:cNvSpPr>
            <a:spLocks noChangeArrowheads="1"/>
          </p:cNvSpPr>
          <p:nvPr/>
        </p:nvSpPr>
        <p:spPr bwMode="auto">
          <a:xfrm>
            <a:off x="8188512" y="6248941"/>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53" name="Rectangle 7">
            <a:extLst>
              <a:ext uri="{FF2B5EF4-FFF2-40B4-BE49-F238E27FC236}">
                <a16:creationId xmlns:a16="http://schemas.microsoft.com/office/drawing/2014/main" id="{6B6931A7-525E-F630-03C0-876AD01506F4}"/>
              </a:ext>
            </a:extLst>
          </p:cNvPr>
          <p:cNvSpPr>
            <a:spLocks noChangeArrowheads="1"/>
          </p:cNvSpPr>
          <p:nvPr/>
        </p:nvSpPr>
        <p:spPr bwMode="auto">
          <a:xfrm>
            <a:off x="7942139" y="5909245"/>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64" name="正方形/長方形 63">
            <a:extLst>
              <a:ext uri="{FF2B5EF4-FFF2-40B4-BE49-F238E27FC236}">
                <a16:creationId xmlns:a16="http://schemas.microsoft.com/office/drawing/2014/main" id="{4D0586F5-4042-806D-3020-3E70F3DF9809}"/>
              </a:ext>
            </a:extLst>
          </p:cNvPr>
          <p:cNvSpPr/>
          <p:nvPr/>
        </p:nvSpPr>
        <p:spPr bwMode="auto">
          <a:xfrm>
            <a:off x="8651190" y="4750776"/>
            <a:ext cx="600358" cy="1736893"/>
          </a:xfrm>
          <a:prstGeom prst="rect">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65" name="Rectangle 7">
            <a:extLst>
              <a:ext uri="{FF2B5EF4-FFF2-40B4-BE49-F238E27FC236}">
                <a16:creationId xmlns:a16="http://schemas.microsoft.com/office/drawing/2014/main" id="{F0C1487C-1EA0-A735-7F1A-BF31D22CD058}"/>
              </a:ext>
            </a:extLst>
          </p:cNvPr>
          <p:cNvSpPr>
            <a:spLocks noChangeArrowheads="1"/>
          </p:cNvSpPr>
          <p:nvPr/>
        </p:nvSpPr>
        <p:spPr bwMode="auto">
          <a:xfrm>
            <a:off x="8602900" y="4767564"/>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66" name="正方形/長方形 65">
            <a:extLst>
              <a:ext uri="{FF2B5EF4-FFF2-40B4-BE49-F238E27FC236}">
                <a16:creationId xmlns:a16="http://schemas.microsoft.com/office/drawing/2014/main" id="{39E952E2-F064-C14B-D075-E397BE4FFB33}"/>
              </a:ext>
            </a:extLst>
          </p:cNvPr>
          <p:cNvSpPr/>
          <p:nvPr/>
        </p:nvSpPr>
        <p:spPr>
          <a:xfrm>
            <a:off x="8603954" y="4874817"/>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1</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67" name="Rectangle 7">
            <a:extLst>
              <a:ext uri="{FF2B5EF4-FFF2-40B4-BE49-F238E27FC236}">
                <a16:creationId xmlns:a16="http://schemas.microsoft.com/office/drawing/2014/main" id="{2AC2561E-EF0A-5990-9E9E-06F18086CB99}"/>
              </a:ext>
            </a:extLst>
          </p:cNvPr>
          <p:cNvSpPr>
            <a:spLocks noChangeArrowheads="1"/>
          </p:cNvSpPr>
          <p:nvPr/>
        </p:nvSpPr>
        <p:spPr bwMode="auto">
          <a:xfrm>
            <a:off x="8855269" y="5063112"/>
            <a:ext cx="7118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15</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68" name="Rectangle 7">
            <a:extLst>
              <a:ext uri="{FF2B5EF4-FFF2-40B4-BE49-F238E27FC236}">
                <a16:creationId xmlns:a16="http://schemas.microsoft.com/office/drawing/2014/main" id="{899498AA-E754-87FD-51AC-D7A399E4B06E}"/>
              </a:ext>
            </a:extLst>
          </p:cNvPr>
          <p:cNvSpPr>
            <a:spLocks noChangeArrowheads="1"/>
          </p:cNvSpPr>
          <p:nvPr/>
        </p:nvSpPr>
        <p:spPr bwMode="auto">
          <a:xfrm>
            <a:off x="8613416" y="5370318"/>
            <a:ext cx="1027024"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ミッドロ</a:t>
            </a:r>
            <a:r>
              <a:rPr lang="ja-JP" altLang="en-US" sz="600" b="1" dirty="0">
                <a:solidFill>
                  <a:srgbClr val="FFFFFF"/>
                </a:solidFill>
                <a:latin typeface="メイリオ" panose="020B0604030504040204" pitchFamily="50" charset="-128"/>
                <a:ea typeface="メイリオ" panose="020B0604030504040204" pitchFamily="50" charset="-128"/>
                <a:cs typeface="Meiryo UI" pitchFamily="50" charset="-128"/>
              </a:rPr>
              <a:t>ｰ</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ル</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69" name="Rectangle 7">
            <a:extLst>
              <a:ext uri="{FF2B5EF4-FFF2-40B4-BE49-F238E27FC236}">
                <a16:creationId xmlns:a16="http://schemas.microsoft.com/office/drawing/2014/main" id="{9E506927-34BF-D77E-5F22-9527692BD8BA}"/>
              </a:ext>
            </a:extLst>
          </p:cNvPr>
          <p:cNvSpPr>
            <a:spLocks noChangeArrowheads="1"/>
          </p:cNvSpPr>
          <p:nvPr/>
        </p:nvSpPr>
        <p:spPr bwMode="auto">
          <a:xfrm>
            <a:off x="8874328" y="6247524"/>
            <a:ext cx="67983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30</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70" name="正方形/長方形 69">
            <a:extLst>
              <a:ext uri="{FF2B5EF4-FFF2-40B4-BE49-F238E27FC236}">
                <a16:creationId xmlns:a16="http://schemas.microsoft.com/office/drawing/2014/main" id="{423D3576-17FF-5771-9B38-4C46C6B84102}"/>
              </a:ext>
            </a:extLst>
          </p:cNvPr>
          <p:cNvSpPr/>
          <p:nvPr/>
        </p:nvSpPr>
        <p:spPr>
          <a:xfrm>
            <a:off x="8608313" y="5477571"/>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2</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71" name="二等辺三角形 70">
            <a:extLst>
              <a:ext uri="{FF2B5EF4-FFF2-40B4-BE49-F238E27FC236}">
                <a16:creationId xmlns:a16="http://schemas.microsoft.com/office/drawing/2014/main" id="{B5B21A2C-8882-CD52-7B34-E4E6E90096EC}"/>
              </a:ext>
            </a:extLst>
          </p:cNvPr>
          <p:cNvSpPr/>
          <p:nvPr/>
        </p:nvSpPr>
        <p:spPr bwMode="auto">
          <a:xfrm rot="10800000">
            <a:off x="8706633" y="6473827"/>
            <a:ext cx="510815" cy="108598"/>
          </a:xfrm>
          <a:prstGeom prst="triangl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72" name="左中かっこ 71">
            <a:extLst>
              <a:ext uri="{FF2B5EF4-FFF2-40B4-BE49-F238E27FC236}">
                <a16:creationId xmlns:a16="http://schemas.microsoft.com/office/drawing/2014/main" id="{771CED03-8C2F-2D57-6E17-2044239C6F9A}"/>
              </a:ext>
            </a:extLst>
          </p:cNvPr>
          <p:cNvSpPr/>
          <p:nvPr/>
        </p:nvSpPr>
        <p:spPr bwMode="auto">
          <a:xfrm flipH="1">
            <a:off x="9527759" y="4784997"/>
            <a:ext cx="194098" cy="1688830"/>
          </a:xfrm>
          <a:prstGeom prst="leftBrace">
            <a:avLst>
              <a:gd name="adj1" fmla="val 0"/>
              <a:gd name="adj2" fmla="val 52244"/>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rgbClr val="000000"/>
              </a:solidFill>
              <a:latin typeface="メイリオ" panose="020B0604030504040204" pitchFamily="50" charset="-128"/>
              <a:ea typeface="メイリオ" panose="020B0604030504040204" pitchFamily="50" charset="-128"/>
            </a:endParaRPr>
          </a:p>
        </p:txBody>
      </p:sp>
      <p:sp>
        <p:nvSpPr>
          <p:cNvPr id="73" name="Rectangle 7">
            <a:extLst>
              <a:ext uri="{FF2B5EF4-FFF2-40B4-BE49-F238E27FC236}">
                <a16:creationId xmlns:a16="http://schemas.microsoft.com/office/drawing/2014/main" id="{670AC708-2E61-2450-F05B-F1E9E0FB54A8}"/>
              </a:ext>
            </a:extLst>
          </p:cNvPr>
          <p:cNvSpPr>
            <a:spLocks noChangeArrowheads="1"/>
          </p:cNvSpPr>
          <p:nvPr/>
        </p:nvSpPr>
        <p:spPr bwMode="auto">
          <a:xfrm>
            <a:off x="9714162" y="5509813"/>
            <a:ext cx="2063889" cy="40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イニング間は</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45</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試合間は</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60</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秒以上の場合あり</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cxnSp>
        <p:nvCxnSpPr>
          <p:cNvPr id="74" name="直線コネクタ 73">
            <a:extLst>
              <a:ext uri="{FF2B5EF4-FFF2-40B4-BE49-F238E27FC236}">
                <a16:creationId xmlns:a16="http://schemas.microsoft.com/office/drawing/2014/main" id="{BADBAE03-CACE-8AF4-FD40-D4117A460F4E}"/>
              </a:ext>
            </a:extLst>
          </p:cNvPr>
          <p:cNvCxnSpPr>
            <a:cxnSpLocks/>
          </p:cNvCxnSpPr>
          <p:nvPr/>
        </p:nvCxnSpPr>
        <p:spPr bwMode="auto">
          <a:xfrm>
            <a:off x="7302340" y="5904679"/>
            <a:ext cx="672651" cy="0"/>
          </a:xfrm>
          <a:prstGeom prst="line">
            <a:avLst/>
          </a:prstGeom>
          <a:solidFill>
            <a:srgbClr val="BBE0E3"/>
          </a:solidFill>
          <a:ln w="19050" cap="flat" cmpd="sng" algn="ctr">
            <a:solidFill>
              <a:srgbClr val="FFFFFF"/>
            </a:solidFill>
            <a:prstDash val="solid"/>
            <a:round/>
            <a:headEnd type="none" w="med" len="med"/>
            <a:tailEnd type="none" w="med" len="med"/>
          </a:ln>
          <a:effectLst/>
        </p:spPr>
      </p:cxnSp>
      <p:cxnSp>
        <p:nvCxnSpPr>
          <p:cNvPr id="75" name="直線コネクタ 74">
            <a:extLst>
              <a:ext uri="{FF2B5EF4-FFF2-40B4-BE49-F238E27FC236}">
                <a16:creationId xmlns:a16="http://schemas.microsoft.com/office/drawing/2014/main" id="{47BDCB2E-76DF-5BC1-D70C-B6E83D782111}"/>
              </a:ext>
            </a:extLst>
          </p:cNvPr>
          <p:cNvCxnSpPr>
            <a:cxnSpLocks/>
          </p:cNvCxnSpPr>
          <p:nvPr/>
        </p:nvCxnSpPr>
        <p:spPr bwMode="auto">
          <a:xfrm>
            <a:off x="7302340" y="5313168"/>
            <a:ext cx="672651" cy="0"/>
          </a:xfrm>
          <a:prstGeom prst="line">
            <a:avLst/>
          </a:prstGeom>
          <a:solidFill>
            <a:srgbClr val="BBE0E3"/>
          </a:solidFill>
          <a:ln w="19050" cap="flat" cmpd="sng" algn="ctr">
            <a:solidFill>
              <a:srgbClr val="FFFFFF"/>
            </a:solidFill>
            <a:prstDash val="solid"/>
            <a:round/>
            <a:headEnd type="none" w="med" len="med"/>
            <a:tailEnd type="none" w="med" len="med"/>
          </a:ln>
          <a:effectLst/>
        </p:spPr>
      </p:cxnSp>
      <p:cxnSp>
        <p:nvCxnSpPr>
          <p:cNvPr id="76" name="直線コネクタ 75">
            <a:extLst>
              <a:ext uri="{FF2B5EF4-FFF2-40B4-BE49-F238E27FC236}">
                <a16:creationId xmlns:a16="http://schemas.microsoft.com/office/drawing/2014/main" id="{44F9F5DB-B64B-B7A4-50F0-2D5D19909DF1}"/>
              </a:ext>
            </a:extLst>
          </p:cNvPr>
          <p:cNvCxnSpPr>
            <a:cxnSpLocks/>
          </p:cNvCxnSpPr>
          <p:nvPr/>
        </p:nvCxnSpPr>
        <p:spPr bwMode="auto">
          <a:xfrm>
            <a:off x="7966212" y="5904679"/>
            <a:ext cx="672651" cy="0"/>
          </a:xfrm>
          <a:prstGeom prst="line">
            <a:avLst/>
          </a:prstGeom>
          <a:solidFill>
            <a:srgbClr val="BBE0E3"/>
          </a:solidFill>
          <a:ln w="19050" cap="flat" cmpd="sng" algn="ctr">
            <a:solidFill>
              <a:srgbClr val="FFFFFF"/>
            </a:solidFill>
            <a:prstDash val="solid"/>
            <a:round/>
            <a:headEnd type="none" w="med" len="med"/>
            <a:tailEnd type="none" w="med" len="med"/>
          </a:ln>
          <a:effectLst/>
        </p:spPr>
      </p:cxnSp>
      <p:cxnSp>
        <p:nvCxnSpPr>
          <p:cNvPr id="77" name="直線コネクタ 76">
            <a:extLst>
              <a:ext uri="{FF2B5EF4-FFF2-40B4-BE49-F238E27FC236}">
                <a16:creationId xmlns:a16="http://schemas.microsoft.com/office/drawing/2014/main" id="{CD072676-C5ED-EC51-6FEC-5F5F2372376B}"/>
              </a:ext>
            </a:extLst>
          </p:cNvPr>
          <p:cNvCxnSpPr>
            <a:cxnSpLocks/>
          </p:cNvCxnSpPr>
          <p:nvPr/>
        </p:nvCxnSpPr>
        <p:spPr bwMode="auto">
          <a:xfrm>
            <a:off x="8617723" y="5321652"/>
            <a:ext cx="672651" cy="0"/>
          </a:xfrm>
          <a:prstGeom prst="line">
            <a:avLst/>
          </a:prstGeom>
          <a:solidFill>
            <a:srgbClr val="BBE0E3"/>
          </a:solidFill>
          <a:ln w="19050" cap="flat" cmpd="sng" algn="ctr">
            <a:solidFill>
              <a:srgbClr val="FFFFFF"/>
            </a:solidFill>
            <a:prstDash val="solid"/>
            <a:round/>
            <a:headEnd type="none" w="med" len="med"/>
            <a:tailEnd type="none" w="med" len="med"/>
          </a:ln>
          <a:effectLst/>
        </p:spPr>
      </p:cxnSp>
      <p:sp>
        <p:nvSpPr>
          <p:cNvPr id="78" name="正方形/長方形 77">
            <a:extLst>
              <a:ext uri="{FF2B5EF4-FFF2-40B4-BE49-F238E27FC236}">
                <a16:creationId xmlns:a16="http://schemas.microsoft.com/office/drawing/2014/main" id="{694B7085-0428-72F7-4070-5DAA6E8E4F87}"/>
              </a:ext>
            </a:extLst>
          </p:cNvPr>
          <p:cNvSpPr/>
          <p:nvPr/>
        </p:nvSpPr>
        <p:spPr>
          <a:xfrm>
            <a:off x="7281089" y="4874817"/>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1</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79" name="正方形/長方形 78">
            <a:extLst>
              <a:ext uri="{FF2B5EF4-FFF2-40B4-BE49-F238E27FC236}">
                <a16:creationId xmlns:a16="http://schemas.microsoft.com/office/drawing/2014/main" id="{DE80FD12-A85B-7FEE-CB9C-21C45B61A85C}"/>
              </a:ext>
            </a:extLst>
          </p:cNvPr>
          <p:cNvSpPr/>
          <p:nvPr/>
        </p:nvSpPr>
        <p:spPr>
          <a:xfrm>
            <a:off x="7281089" y="5431034"/>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2</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80" name="正方形/長方形 79">
            <a:extLst>
              <a:ext uri="{FF2B5EF4-FFF2-40B4-BE49-F238E27FC236}">
                <a16:creationId xmlns:a16="http://schemas.microsoft.com/office/drawing/2014/main" id="{E31CF70F-692A-46EA-D828-D634385A784A}"/>
              </a:ext>
            </a:extLst>
          </p:cNvPr>
          <p:cNvSpPr/>
          <p:nvPr/>
        </p:nvSpPr>
        <p:spPr>
          <a:xfrm>
            <a:off x="7281089" y="6051943"/>
            <a:ext cx="442750" cy="230832"/>
          </a:xfrm>
          <a:prstGeom prst="rect">
            <a:avLst/>
          </a:prstGeom>
        </p:spPr>
        <p:txBody>
          <a:bodyPr wrap="none">
            <a:spAutoFit/>
          </a:bodyPr>
          <a:lstStyle/>
          <a:p>
            <a:pPr fontAlgn="base">
              <a:spcBef>
                <a:spcPct val="0"/>
              </a:spcBef>
              <a:spcAft>
                <a:spcPct val="0"/>
              </a:spcAft>
              <a:defRPr/>
            </a:pPr>
            <a:r>
              <a:rPr lang="en-US" altLang="ja-JP" sz="900" b="1" dirty="0">
                <a:solidFill>
                  <a:srgbClr val="FFFFFF"/>
                </a:solidFill>
                <a:latin typeface="メイリオ" panose="020B0604030504040204" pitchFamily="50" charset="-128"/>
                <a:ea typeface="メイリオ" panose="020B0604030504040204" pitchFamily="50" charset="-128"/>
                <a:cs typeface="Meiryo UI" pitchFamily="50" charset="-128"/>
              </a:rPr>
              <a:t>3</a:t>
            </a: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段目</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81" name="Rectangle 7">
            <a:extLst>
              <a:ext uri="{FF2B5EF4-FFF2-40B4-BE49-F238E27FC236}">
                <a16:creationId xmlns:a16="http://schemas.microsoft.com/office/drawing/2014/main" id="{F628DB71-8E0E-7635-FED0-D1290B29F1C8}"/>
              </a:ext>
            </a:extLst>
          </p:cNvPr>
          <p:cNvSpPr>
            <a:spLocks noChangeArrowheads="1"/>
          </p:cNvSpPr>
          <p:nvPr/>
        </p:nvSpPr>
        <p:spPr bwMode="auto">
          <a:xfrm>
            <a:off x="7934386" y="5080315"/>
            <a:ext cx="1027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※30</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秒素材は、</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1</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回の表示で</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15</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秒を</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2</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つ分</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消化します。</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82" name="Rectangle 7">
            <a:extLst>
              <a:ext uri="{FF2B5EF4-FFF2-40B4-BE49-F238E27FC236}">
                <a16:creationId xmlns:a16="http://schemas.microsoft.com/office/drawing/2014/main" id="{EABC96DB-CB6B-9F15-1B5C-B279E1D2A1D9}"/>
              </a:ext>
            </a:extLst>
          </p:cNvPr>
          <p:cNvSpPr>
            <a:spLocks noChangeArrowheads="1"/>
          </p:cNvSpPr>
          <p:nvPr/>
        </p:nvSpPr>
        <p:spPr bwMode="auto">
          <a:xfrm>
            <a:off x="8611490" y="5651957"/>
            <a:ext cx="10270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※30</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秒素材は、</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1</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回の表示で</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15</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秒を</a:t>
            </a:r>
            <a:r>
              <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rPr>
              <a:t>2</a:t>
            </a: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つ分</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600" dirty="0">
                <a:solidFill>
                  <a:srgbClr val="FFFFFF"/>
                </a:solidFill>
                <a:latin typeface="メイリオ" panose="020B0604030504040204" pitchFamily="50" charset="-128"/>
                <a:ea typeface="メイリオ" panose="020B0604030504040204" pitchFamily="50" charset="-128"/>
                <a:cs typeface="Meiryo UI" pitchFamily="50" charset="-128"/>
              </a:rPr>
              <a:t>　消化します。</a:t>
            </a:r>
            <a:endParaRPr lang="en-US" altLang="ja-JP" sz="6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83" name="Rectangle 7">
            <a:extLst>
              <a:ext uri="{FF2B5EF4-FFF2-40B4-BE49-F238E27FC236}">
                <a16:creationId xmlns:a16="http://schemas.microsoft.com/office/drawing/2014/main" id="{012A6679-90A4-854D-BA82-FC6DB9C44068}"/>
              </a:ext>
            </a:extLst>
          </p:cNvPr>
          <p:cNvSpPr>
            <a:spLocks noChangeArrowheads="1"/>
          </p:cNvSpPr>
          <p:nvPr/>
        </p:nvSpPr>
        <p:spPr bwMode="auto">
          <a:xfrm>
            <a:off x="8855310" y="3150257"/>
            <a:ext cx="293265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800"/>
              </a:lnSpc>
              <a:spcBef>
                <a:spcPct val="0"/>
              </a:spcBef>
              <a:spcAft>
                <a:spcPct val="0"/>
              </a:spcAft>
              <a:defRPr/>
            </a:pPr>
            <a:r>
              <a:rPr lang="en-US" altLang="ja-JP" sz="800" b="1" dirty="0">
                <a:solidFill>
                  <a:schemeClr val="accent4"/>
                </a:solidFill>
                <a:latin typeface="メイリオ" panose="020B0604030504040204" pitchFamily="50" charset="-128"/>
                <a:ea typeface="メイリオ" panose="020B0604030504040204" pitchFamily="50" charset="-128"/>
                <a:cs typeface="メイリオ" pitchFamily="50" charset="-128"/>
              </a:rPr>
              <a:t>※</a:t>
            </a:r>
            <a:r>
              <a:rPr lang="ja-JP" altLang="en-US" sz="800" b="1" dirty="0">
                <a:solidFill>
                  <a:schemeClr val="accent4"/>
                </a:solidFill>
                <a:latin typeface="メイリオ" panose="020B0604030504040204" pitchFamily="50" charset="-128"/>
                <a:ea typeface="メイリオ" panose="020B0604030504040204" pitchFamily="50" charset="-128"/>
                <a:cs typeface="メイリオ" pitchFamily="50" charset="-128"/>
              </a:rPr>
              <a:t>プリ用の素材、ミッド用の素材という指定は可能</a:t>
            </a:r>
            <a:endParaRPr lang="en-US" altLang="ja-JP" sz="800" b="1" dirty="0">
              <a:solidFill>
                <a:schemeClr val="accent4"/>
              </a:solidFill>
              <a:latin typeface="メイリオ" panose="020B0604030504040204" pitchFamily="50" charset="-128"/>
              <a:ea typeface="メイリオ" panose="020B0604030504040204" pitchFamily="50" charset="-128"/>
              <a:cs typeface="メイリオ" pitchFamily="50" charset="-128"/>
            </a:endParaRPr>
          </a:p>
        </p:txBody>
      </p:sp>
      <p:sp>
        <p:nvSpPr>
          <p:cNvPr id="84" name="Rectangle 7">
            <a:extLst>
              <a:ext uri="{FF2B5EF4-FFF2-40B4-BE49-F238E27FC236}">
                <a16:creationId xmlns:a16="http://schemas.microsoft.com/office/drawing/2014/main" id="{209E1F2A-38E3-FBD1-F291-ADF6B9A93E15}"/>
              </a:ext>
            </a:extLst>
          </p:cNvPr>
          <p:cNvSpPr>
            <a:spLocks noChangeArrowheads="1"/>
          </p:cNvSpPr>
          <p:nvPr/>
        </p:nvSpPr>
        <p:spPr bwMode="auto">
          <a:xfrm>
            <a:off x="9561143" y="3450316"/>
            <a:ext cx="257414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800"/>
              </a:lnSpc>
              <a:spcBef>
                <a:spcPct val="0"/>
              </a:spcBef>
              <a:spcAft>
                <a:spcPct val="0"/>
              </a:spcAft>
              <a:defRPr/>
            </a:pP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指定可能な例</a:t>
            </a:r>
            <a:endPar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endParaRPr lang="en-US" altLang="ja-JP" sz="800" dirty="0">
              <a:solidFill>
                <a:srgbClr val="C00000"/>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例①</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と</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の２素材がある</a:t>
            </a:r>
            <a:endPar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15</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はプリのみ、</a:t>
            </a: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30</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はミッドのみという指定は可能</a:t>
            </a:r>
            <a:endPar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endParaRPr>
          </a:p>
        </p:txBody>
      </p:sp>
      <p:sp>
        <p:nvSpPr>
          <p:cNvPr id="85" name="Rectangle 7">
            <a:extLst>
              <a:ext uri="{FF2B5EF4-FFF2-40B4-BE49-F238E27FC236}">
                <a16:creationId xmlns:a16="http://schemas.microsoft.com/office/drawing/2014/main" id="{990C2C92-128F-445F-8CE5-EF22D69E62E0}"/>
              </a:ext>
            </a:extLst>
          </p:cNvPr>
          <p:cNvSpPr>
            <a:spLocks noChangeArrowheads="1"/>
          </p:cNvSpPr>
          <p:nvPr/>
        </p:nvSpPr>
        <p:spPr bwMode="auto">
          <a:xfrm>
            <a:off x="9561143" y="4113091"/>
            <a:ext cx="2548785" cy="302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800"/>
              </a:lnSpc>
              <a:spcBef>
                <a:spcPct val="0"/>
              </a:spcBef>
              <a:spcAft>
                <a:spcPct val="0"/>
              </a:spcAft>
              <a:defRPr/>
            </a:pP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例②</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尺は</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のみで</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A/B2</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パターンがある　</a:t>
            </a:r>
            <a:endPar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lnSpc>
                <a:spcPts val="800"/>
              </a:lnSpc>
              <a:spcBef>
                <a:spcPct val="0"/>
              </a:spcBef>
              <a:spcAft>
                <a:spcPct val="0"/>
              </a:spcAft>
              <a:defRPr/>
            </a:pP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A</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素材はプリ用、</a:t>
            </a:r>
            <a:r>
              <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B</a:t>
            </a:r>
            <a:r>
              <a:rPr lang="ja-JP" altLang="en-US" sz="800" b="1" u="sng" dirty="0">
                <a:solidFill>
                  <a:schemeClr val="accent4"/>
                </a:solidFill>
                <a:latin typeface="メイリオ" panose="020B0604030504040204" pitchFamily="50" charset="-128"/>
                <a:ea typeface="メイリオ" panose="020B0604030504040204" pitchFamily="50" charset="-128"/>
                <a:cs typeface="メイリオ" pitchFamily="50" charset="-128"/>
              </a:rPr>
              <a:t>はミッド用、という指定は可能</a:t>
            </a:r>
            <a:endParaRPr lang="en-US" altLang="ja-JP" sz="800" b="1" u="sng" dirty="0">
              <a:solidFill>
                <a:schemeClr val="accent4"/>
              </a:solidFill>
              <a:latin typeface="メイリオ" panose="020B0604030504040204" pitchFamily="50" charset="-128"/>
              <a:ea typeface="メイリオ" panose="020B0604030504040204" pitchFamily="50" charset="-128"/>
              <a:cs typeface="メイリオ" pitchFamily="50" charset="-128"/>
            </a:endParaRPr>
          </a:p>
        </p:txBody>
      </p:sp>
      <p:sp>
        <p:nvSpPr>
          <p:cNvPr id="86" name="正方形/長方形 85">
            <a:extLst>
              <a:ext uri="{FF2B5EF4-FFF2-40B4-BE49-F238E27FC236}">
                <a16:creationId xmlns:a16="http://schemas.microsoft.com/office/drawing/2014/main" id="{7B808967-A428-0988-BAC5-ED55FBB18278}"/>
              </a:ext>
            </a:extLst>
          </p:cNvPr>
          <p:cNvSpPr/>
          <p:nvPr/>
        </p:nvSpPr>
        <p:spPr bwMode="auto">
          <a:xfrm>
            <a:off x="9603570" y="3449316"/>
            <a:ext cx="2404132" cy="1039257"/>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rgbClr val="C00000"/>
              </a:solidFill>
              <a:latin typeface="メイリオ" panose="020B0604030504040204" pitchFamily="50" charset="-128"/>
              <a:ea typeface="メイリオ" panose="020B0604030504040204" pitchFamily="50" charset="-128"/>
            </a:endParaRPr>
          </a:p>
        </p:txBody>
      </p:sp>
      <p:sp>
        <p:nvSpPr>
          <p:cNvPr id="87" name="Rectangle 7">
            <a:extLst>
              <a:ext uri="{FF2B5EF4-FFF2-40B4-BE49-F238E27FC236}">
                <a16:creationId xmlns:a16="http://schemas.microsoft.com/office/drawing/2014/main" id="{97CDD92A-4B8B-6E26-180D-C89709F1056D}"/>
              </a:ext>
            </a:extLst>
          </p:cNvPr>
          <p:cNvSpPr>
            <a:spLocks noChangeArrowheads="1"/>
          </p:cNvSpPr>
          <p:nvPr/>
        </p:nvSpPr>
        <p:spPr bwMode="auto">
          <a:xfrm>
            <a:off x="8305751" y="3457018"/>
            <a:ext cx="996132" cy="307777"/>
          </a:xfrm>
          <a:prstGeom prst="rect">
            <a:avLst/>
          </a:prstGeom>
          <a:solidFill>
            <a:srgbClr val="C00000"/>
          </a:solidFill>
          <a:ln>
            <a:noFill/>
          </a:ln>
        </p:spPr>
        <p:txBody>
          <a:bodyPr wrap="square">
            <a:spAutoFit/>
          </a:bodyPr>
          <a:lstStyle/>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プリロール広告</a:t>
            </a:r>
            <a:endParaRPr lang="en-US" altLang="ja-JP" sz="700" b="1" dirty="0">
              <a:solidFill>
                <a:srgbClr val="FFFFFF"/>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b="1" dirty="0">
                <a:solidFill>
                  <a:srgbClr val="FFFFFF"/>
                </a:solidFill>
                <a:latin typeface="メイリオ" panose="020B0604030504040204" pitchFamily="50" charset="-128"/>
                <a:ea typeface="メイリオ" panose="020B0604030504040204" pitchFamily="50" charset="-128"/>
                <a:cs typeface="Meiryo UI" pitchFamily="50" charset="-128"/>
              </a:rPr>
              <a:t>　　　　　　</a:t>
            </a:r>
            <a:endParaRPr lang="en-US" altLang="ja-JP" sz="5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88" name="正方形/長方形 87">
            <a:extLst>
              <a:ext uri="{FF2B5EF4-FFF2-40B4-BE49-F238E27FC236}">
                <a16:creationId xmlns:a16="http://schemas.microsoft.com/office/drawing/2014/main" id="{9F35E0CD-EBD8-5764-CDA6-C61369D45FC4}"/>
              </a:ext>
            </a:extLst>
          </p:cNvPr>
          <p:cNvSpPr/>
          <p:nvPr/>
        </p:nvSpPr>
        <p:spPr bwMode="auto">
          <a:xfrm>
            <a:off x="8349027" y="3845505"/>
            <a:ext cx="899744" cy="239448"/>
          </a:xfrm>
          <a:prstGeom prst="rect">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89" name="二等辺三角形 88">
            <a:extLst>
              <a:ext uri="{FF2B5EF4-FFF2-40B4-BE49-F238E27FC236}">
                <a16:creationId xmlns:a16="http://schemas.microsoft.com/office/drawing/2014/main" id="{236B6369-4094-AC59-A51C-5B53C731EB03}"/>
              </a:ext>
            </a:extLst>
          </p:cNvPr>
          <p:cNvSpPr/>
          <p:nvPr/>
        </p:nvSpPr>
        <p:spPr bwMode="auto">
          <a:xfrm rot="10800000">
            <a:off x="8664088" y="3768703"/>
            <a:ext cx="316772" cy="108598"/>
          </a:xfrm>
          <a:prstGeom prst="triangle">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sp>
        <p:nvSpPr>
          <p:cNvPr id="90" name="Rectangle 7">
            <a:extLst>
              <a:ext uri="{FF2B5EF4-FFF2-40B4-BE49-F238E27FC236}">
                <a16:creationId xmlns:a16="http://schemas.microsoft.com/office/drawing/2014/main" id="{89B85790-80E0-8A3E-CE77-A5C45D125E06}"/>
              </a:ext>
            </a:extLst>
          </p:cNvPr>
          <p:cNvSpPr>
            <a:spLocks noChangeArrowheads="1"/>
          </p:cNvSpPr>
          <p:nvPr/>
        </p:nvSpPr>
        <p:spPr bwMode="auto">
          <a:xfrm>
            <a:off x="7534728" y="4274143"/>
            <a:ext cx="15831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defRPr/>
            </a:pPr>
            <a:r>
              <a:rPr lang="en-US" altLang="ja-JP" sz="1000" dirty="0">
                <a:solidFill>
                  <a:srgbClr val="FFFFFF"/>
                </a:solidFill>
                <a:latin typeface="メイリオ" panose="020B0604030504040204" pitchFamily="50" charset="-128"/>
                <a:ea typeface="メイリオ" panose="020B0604030504040204" pitchFamily="50" charset="-128"/>
                <a:cs typeface="Meiryo UI" pitchFamily="50" charset="-128"/>
              </a:rPr>
              <a:t>LIVE</a:t>
            </a:r>
            <a:r>
              <a:rPr lang="ja-JP" altLang="en-US" sz="1000" dirty="0">
                <a:solidFill>
                  <a:srgbClr val="FFFFFF"/>
                </a:solidFill>
                <a:latin typeface="メイリオ" panose="020B0604030504040204" pitchFamily="50" charset="-128"/>
                <a:ea typeface="メイリオ" panose="020B0604030504040204" pitchFamily="50" charset="-128"/>
                <a:cs typeface="Meiryo UI" pitchFamily="50" charset="-128"/>
              </a:rPr>
              <a:t>中継</a:t>
            </a:r>
            <a:endParaRPr lang="en-US" altLang="ja-JP" sz="10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sp>
        <p:nvSpPr>
          <p:cNvPr id="91" name="左中かっこ 90">
            <a:extLst>
              <a:ext uri="{FF2B5EF4-FFF2-40B4-BE49-F238E27FC236}">
                <a16:creationId xmlns:a16="http://schemas.microsoft.com/office/drawing/2014/main" id="{621259F1-B0B0-6A52-1E4D-6F4143E7C443}"/>
              </a:ext>
            </a:extLst>
          </p:cNvPr>
          <p:cNvSpPr/>
          <p:nvPr/>
        </p:nvSpPr>
        <p:spPr bwMode="auto">
          <a:xfrm>
            <a:off x="6538047" y="3721038"/>
            <a:ext cx="798117" cy="1278129"/>
          </a:xfrm>
          <a:prstGeom prst="leftBrace">
            <a:avLst>
              <a:gd name="adj1" fmla="val 0"/>
              <a:gd name="adj2" fmla="val 47917"/>
            </a:avLst>
          </a:prstGeom>
          <a:noFill/>
          <a:ln w="381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rgbClr val="000000"/>
              </a:solidFill>
              <a:latin typeface="メイリオ" panose="020B0604030504040204" pitchFamily="50" charset="-128"/>
              <a:ea typeface="メイリオ" panose="020B0604030504040204" pitchFamily="50" charset="-128"/>
            </a:endParaRPr>
          </a:p>
        </p:txBody>
      </p:sp>
      <p:sp>
        <p:nvSpPr>
          <p:cNvPr id="92" name="Rectangle 7">
            <a:extLst>
              <a:ext uri="{FF2B5EF4-FFF2-40B4-BE49-F238E27FC236}">
                <a16:creationId xmlns:a16="http://schemas.microsoft.com/office/drawing/2014/main" id="{5C34410D-FBC7-C15C-EB40-D9EE6371E79C}"/>
              </a:ext>
            </a:extLst>
          </p:cNvPr>
          <p:cNvSpPr>
            <a:spLocks noChangeArrowheads="1"/>
          </p:cNvSpPr>
          <p:nvPr/>
        </p:nvSpPr>
        <p:spPr bwMode="auto">
          <a:xfrm>
            <a:off x="8900342" y="3526528"/>
            <a:ext cx="7145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1100" b="1" dirty="0">
                <a:solidFill>
                  <a:srgbClr val="FFFFFF"/>
                </a:solidFill>
                <a:latin typeface="メイリオ" panose="020B0604030504040204" pitchFamily="50" charset="-128"/>
                <a:ea typeface="メイリオ" panose="020B0604030504040204" pitchFamily="50" charset="-128"/>
                <a:cs typeface="Segoe UI" panose="020B0502040204020203" pitchFamily="34" charset="0"/>
              </a:rPr>
              <a:t>6</a:t>
            </a:r>
            <a:r>
              <a:rPr lang="ja-JP" altLang="en-US" sz="800" dirty="0">
                <a:solidFill>
                  <a:srgbClr val="FFFFFF"/>
                </a:solidFill>
                <a:latin typeface="メイリオ" panose="020B0604030504040204" pitchFamily="50" charset="-128"/>
                <a:ea typeface="メイリオ" panose="020B0604030504040204" pitchFamily="50" charset="-128"/>
                <a:cs typeface="Meiryo UI" pitchFamily="50" charset="-128"/>
              </a:rPr>
              <a:t>秒</a:t>
            </a:r>
            <a:endParaRPr lang="en-US" altLang="ja-JP" sz="1100"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grpSp>
        <p:nvGrpSpPr>
          <p:cNvPr id="93" name="グループ化 92">
            <a:extLst>
              <a:ext uri="{FF2B5EF4-FFF2-40B4-BE49-F238E27FC236}">
                <a16:creationId xmlns:a16="http://schemas.microsoft.com/office/drawing/2014/main" id="{F25511C2-6F72-C078-E337-95BBF51187C5}"/>
              </a:ext>
            </a:extLst>
          </p:cNvPr>
          <p:cNvGrpSpPr/>
          <p:nvPr/>
        </p:nvGrpSpPr>
        <p:grpSpPr>
          <a:xfrm>
            <a:off x="1460872" y="2844873"/>
            <a:ext cx="4059889" cy="2836780"/>
            <a:chOff x="914400" y="2002066"/>
            <a:chExt cx="3476785" cy="2491118"/>
          </a:xfrm>
        </p:grpSpPr>
        <p:sp>
          <p:nvSpPr>
            <p:cNvPr id="94" name="角丸四角形 86">
              <a:extLst>
                <a:ext uri="{FF2B5EF4-FFF2-40B4-BE49-F238E27FC236}">
                  <a16:creationId xmlns:a16="http://schemas.microsoft.com/office/drawing/2014/main" id="{B035C968-4AAF-01FE-CEED-33CD6E6BA11E}"/>
                </a:ext>
              </a:extLst>
            </p:cNvPr>
            <p:cNvSpPr/>
            <p:nvPr/>
          </p:nvSpPr>
          <p:spPr bwMode="auto">
            <a:xfrm>
              <a:off x="914400" y="2002066"/>
              <a:ext cx="3476785" cy="2103254"/>
            </a:xfrm>
            <a:prstGeom prst="roundRect">
              <a:avLst>
                <a:gd name="adj" fmla="val 4262"/>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95" name="正方形/長方形 94">
              <a:extLst>
                <a:ext uri="{FF2B5EF4-FFF2-40B4-BE49-F238E27FC236}">
                  <a16:creationId xmlns:a16="http://schemas.microsoft.com/office/drawing/2014/main" id="{D47A04A1-BD2B-D4DA-1BE3-123D42096E20}"/>
                </a:ext>
              </a:extLst>
            </p:cNvPr>
            <p:cNvSpPr/>
            <p:nvPr/>
          </p:nvSpPr>
          <p:spPr bwMode="auto">
            <a:xfrm>
              <a:off x="1077755" y="2158526"/>
              <a:ext cx="3150073" cy="179334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96" name="台形 95">
              <a:extLst>
                <a:ext uri="{FF2B5EF4-FFF2-40B4-BE49-F238E27FC236}">
                  <a16:creationId xmlns:a16="http://schemas.microsoft.com/office/drawing/2014/main" id="{CBA0836B-7796-1707-033A-4133788658A1}"/>
                </a:ext>
              </a:extLst>
            </p:cNvPr>
            <p:cNvSpPr/>
            <p:nvPr/>
          </p:nvSpPr>
          <p:spPr bwMode="auto">
            <a:xfrm>
              <a:off x="2294764" y="3983011"/>
              <a:ext cx="716053" cy="428207"/>
            </a:xfrm>
            <a:prstGeom prst="trapezoid">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97" name="正方形/長方形 96">
              <a:extLst>
                <a:ext uri="{FF2B5EF4-FFF2-40B4-BE49-F238E27FC236}">
                  <a16:creationId xmlns:a16="http://schemas.microsoft.com/office/drawing/2014/main" id="{BD2254F2-69FB-B6F3-C1DE-0EA54F9069FC}"/>
                </a:ext>
              </a:extLst>
            </p:cNvPr>
            <p:cNvSpPr/>
            <p:nvPr/>
          </p:nvSpPr>
          <p:spPr bwMode="auto">
            <a:xfrm>
              <a:off x="2050173" y="4335108"/>
              <a:ext cx="1244009" cy="158076"/>
            </a:xfrm>
            <a:prstGeom prst="rect">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pic>
        <p:nvPicPr>
          <p:cNvPr id="98" name="図 97">
            <a:extLst>
              <a:ext uri="{FF2B5EF4-FFF2-40B4-BE49-F238E27FC236}">
                <a16:creationId xmlns:a16="http://schemas.microsoft.com/office/drawing/2014/main" id="{3DA637D9-F061-7B88-9976-5E80B86299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718" b="63609"/>
          <a:stretch/>
        </p:blipFill>
        <p:spPr>
          <a:xfrm>
            <a:off x="2100036" y="3437936"/>
            <a:ext cx="2775332" cy="1539140"/>
          </a:xfrm>
          <a:prstGeom prst="rect">
            <a:avLst/>
          </a:prstGeom>
        </p:spPr>
      </p:pic>
      <p:grpSp>
        <p:nvGrpSpPr>
          <p:cNvPr id="99" name="グループ化 98">
            <a:extLst>
              <a:ext uri="{FF2B5EF4-FFF2-40B4-BE49-F238E27FC236}">
                <a16:creationId xmlns:a16="http://schemas.microsoft.com/office/drawing/2014/main" id="{85E68C5E-9DF4-A863-C621-C5D866B22B3C}"/>
              </a:ext>
            </a:extLst>
          </p:cNvPr>
          <p:cNvGrpSpPr/>
          <p:nvPr/>
        </p:nvGrpSpPr>
        <p:grpSpPr>
          <a:xfrm>
            <a:off x="2517804" y="3645432"/>
            <a:ext cx="1948239" cy="1087004"/>
            <a:chOff x="4348657" y="3760483"/>
            <a:chExt cx="1948239" cy="1087004"/>
          </a:xfrm>
          <a:solidFill>
            <a:schemeClr val="accent6"/>
          </a:solidFill>
        </p:grpSpPr>
        <p:sp>
          <p:nvSpPr>
            <p:cNvPr id="100" name="正方形/長方形 99">
              <a:extLst>
                <a:ext uri="{FF2B5EF4-FFF2-40B4-BE49-F238E27FC236}">
                  <a16:creationId xmlns:a16="http://schemas.microsoft.com/office/drawing/2014/main" id="{9BFD1C81-CDCB-0A66-2148-9FD0BCBEDF0F}"/>
                </a:ext>
              </a:extLst>
            </p:cNvPr>
            <p:cNvSpPr/>
            <p:nvPr/>
          </p:nvSpPr>
          <p:spPr bwMode="auto">
            <a:xfrm>
              <a:off x="4348657" y="3760483"/>
              <a:ext cx="1948239" cy="1087004"/>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nvGrpSpPr>
            <p:cNvPr id="101" name="グループ化 4104">
              <a:extLst>
                <a:ext uri="{FF2B5EF4-FFF2-40B4-BE49-F238E27FC236}">
                  <a16:creationId xmlns:a16="http://schemas.microsoft.com/office/drawing/2014/main" id="{7F80E839-8F48-71E6-CC1B-AB8B504E527D}"/>
                </a:ext>
              </a:extLst>
            </p:cNvPr>
            <p:cNvGrpSpPr>
              <a:grpSpLocks/>
            </p:cNvGrpSpPr>
            <p:nvPr/>
          </p:nvGrpSpPr>
          <p:grpSpPr bwMode="auto">
            <a:xfrm>
              <a:off x="5246033" y="4311473"/>
              <a:ext cx="211588" cy="211590"/>
              <a:chOff x="2604278" y="3932381"/>
              <a:chExt cx="503728" cy="503729"/>
            </a:xfrm>
            <a:grpFill/>
          </p:grpSpPr>
          <p:sp>
            <p:nvSpPr>
              <p:cNvPr id="103" name="ドーナツ 94">
                <a:extLst>
                  <a:ext uri="{FF2B5EF4-FFF2-40B4-BE49-F238E27FC236}">
                    <a16:creationId xmlns:a16="http://schemas.microsoft.com/office/drawing/2014/main" id="{64A37057-E8B9-E016-FBAE-367B3DE11AAE}"/>
                  </a:ext>
                </a:extLst>
              </p:cNvPr>
              <p:cNvSpPr/>
              <p:nvPr/>
            </p:nvSpPr>
            <p:spPr bwMode="auto">
              <a:xfrm>
                <a:off x="2604278" y="3932381"/>
                <a:ext cx="503728" cy="503729"/>
              </a:xfrm>
              <a:prstGeom prst="donut">
                <a:avLst>
                  <a:gd name="adj" fmla="val 7600"/>
                </a:avLst>
              </a:prstGeom>
              <a:grpFill/>
              <a:ln w="9525" cap="flat" cmpd="sng" algn="ctr">
                <a:noFill/>
                <a:prstDash val="solid"/>
                <a:round/>
                <a:headEnd type="none" w="med" len="med"/>
                <a:tailEnd type="none" w="med" len="med"/>
              </a:ln>
              <a:effec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04" name="二等辺三角形 61">
                <a:extLst>
                  <a:ext uri="{FF2B5EF4-FFF2-40B4-BE49-F238E27FC236}">
                    <a16:creationId xmlns:a16="http://schemas.microsoft.com/office/drawing/2014/main" id="{D72E1F00-A8EB-9CF9-78B5-AE319A49422F}"/>
                  </a:ext>
                </a:extLst>
              </p:cNvPr>
              <p:cNvSpPr>
                <a:spLocks noChangeArrowheads="1"/>
              </p:cNvSpPr>
              <p:nvPr/>
            </p:nvSpPr>
            <p:spPr bwMode="auto">
              <a:xfrm rot="5400000">
                <a:off x="2745553" y="4054697"/>
                <a:ext cx="294457" cy="253842"/>
              </a:xfrm>
              <a:prstGeom prst="triangle">
                <a:avLst>
                  <a:gd name="adj" fmla="val 50000"/>
                </a:avLst>
              </a:prstGeom>
              <a:grp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sp>
          <p:nvSpPr>
            <p:cNvPr id="102" name="Rectangle 7">
              <a:extLst>
                <a:ext uri="{FF2B5EF4-FFF2-40B4-BE49-F238E27FC236}">
                  <a16:creationId xmlns:a16="http://schemas.microsoft.com/office/drawing/2014/main" id="{233EC6EC-7C55-E8B3-2F32-51CF3013584D}"/>
                </a:ext>
              </a:extLst>
            </p:cNvPr>
            <p:cNvSpPr>
              <a:spLocks noChangeArrowheads="1"/>
            </p:cNvSpPr>
            <p:nvPr/>
          </p:nvSpPr>
          <p:spPr bwMode="auto">
            <a:xfrm>
              <a:off x="4579873" y="4175479"/>
              <a:ext cx="1463227" cy="26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1100" b="1" kern="0" dirty="0">
                  <a:solidFill>
                    <a:srgbClr val="FFFFFF"/>
                  </a:solidFill>
                  <a:latin typeface="メイリオ" panose="020B0604030504040204" pitchFamily="50" charset="-128"/>
                  <a:ea typeface="メイリオ" panose="020B0604030504040204" pitchFamily="50" charset="-128"/>
                  <a:cs typeface="Meiryo UI" pitchFamily="50" charset="-128"/>
                </a:rPr>
                <a:t>インストリーム</a:t>
              </a:r>
              <a:r>
                <a:rPr kumimoji="0" lang="ja-JP" altLang="en-US" sz="11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eiryo UI" pitchFamily="50" charset="-128"/>
                </a:rPr>
                <a:t>広告</a:t>
              </a:r>
              <a:endParaRPr kumimoji="0" lang="en-US" altLang="ja-JP" sz="1100" b="1" i="0" u="none" strike="noStrike" kern="0" cap="none" spc="0"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Meiryo UI" pitchFamily="50" charset="-128"/>
              </a:endParaRPr>
            </a:p>
          </p:txBody>
        </p:sp>
      </p:grpSp>
      <p:grpSp>
        <p:nvGrpSpPr>
          <p:cNvPr id="105" name="グループ化 104">
            <a:extLst>
              <a:ext uri="{FF2B5EF4-FFF2-40B4-BE49-F238E27FC236}">
                <a16:creationId xmlns:a16="http://schemas.microsoft.com/office/drawing/2014/main" id="{55971BE7-393C-2934-A0EB-026FBD1D5480}"/>
              </a:ext>
            </a:extLst>
          </p:cNvPr>
          <p:cNvGrpSpPr/>
          <p:nvPr/>
        </p:nvGrpSpPr>
        <p:grpSpPr>
          <a:xfrm>
            <a:off x="5163604" y="3104199"/>
            <a:ext cx="1369274" cy="2575162"/>
            <a:chOff x="6140451" y="2100334"/>
            <a:chExt cx="1925382" cy="3621016"/>
          </a:xfrm>
        </p:grpSpPr>
        <p:grpSp>
          <p:nvGrpSpPr>
            <p:cNvPr id="106" name="グループ化 105">
              <a:extLst>
                <a:ext uri="{FF2B5EF4-FFF2-40B4-BE49-F238E27FC236}">
                  <a16:creationId xmlns:a16="http://schemas.microsoft.com/office/drawing/2014/main" id="{FCF902C0-47E5-3F6B-F491-4077C77405AF}"/>
                </a:ext>
              </a:extLst>
            </p:cNvPr>
            <p:cNvGrpSpPr/>
            <p:nvPr/>
          </p:nvGrpSpPr>
          <p:grpSpPr>
            <a:xfrm>
              <a:off x="6140451" y="2100334"/>
              <a:ext cx="1925382" cy="3621016"/>
              <a:chOff x="6943469" y="2100334"/>
              <a:chExt cx="1122363" cy="2054714"/>
            </a:xfrm>
          </p:grpSpPr>
          <p:sp>
            <p:nvSpPr>
              <p:cNvPr id="109" name="角丸四角形 84">
                <a:extLst>
                  <a:ext uri="{FF2B5EF4-FFF2-40B4-BE49-F238E27FC236}">
                    <a16:creationId xmlns:a16="http://schemas.microsoft.com/office/drawing/2014/main" id="{D34AF920-A604-5883-28A1-6D280FCEA1A7}"/>
                  </a:ext>
                </a:extLst>
              </p:cNvPr>
              <p:cNvSpPr/>
              <p:nvPr/>
            </p:nvSpPr>
            <p:spPr bwMode="auto">
              <a:xfrm>
                <a:off x="6943469" y="2100334"/>
                <a:ext cx="1122363" cy="2054714"/>
              </a:xfrm>
              <a:prstGeom prst="roundRect">
                <a:avLst>
                  <a:gd name="adj" fmla="val 6865"/>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10" name="正方形/長方形 109">
                <a:extLst>
                  <a:ext uri="{FF2B5EF4-FFF2-40B4-BE49-F238E27FC236}">
                    <a16:creationId xmlns:a16="http://schemas.microsoft.com/office/drawing/2014/main" id="{852DA716-E531-9C33-64BC-50F319E97138}"/>
                  </a:ext>
                </a:extLst>
              </p:cNvPr>
              <p:cNvSpPr/>
              <p:nvPr/>
            </p:nvSpPr>
            <p:spPr bwMode="auto">
              <a:xfrm>
                <a:off x="7035651" y="2311388"/>
                <a:ext cx="938000" cy="1627617"/>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sp>
          <p:nvSpPr>
            <p:cNvPr id="107" name="角丸四角形 81">
              <a:extLst>
                <a:ext uri="{FF2B5EF4-FFF2-40B4-BE49-F238E27FC236}">
                  <a16:creationId xmlns:a16="http://schemas.microsoft.com/office/drawing/2014/main" id="{C442C2D9-87E1-B8BA-BBEF-F826667CF4F4}"/>
                </a:ext>
              </a:extLst>
            </p:cNvPr>
            <p:cNvSpPr/>
            <p:nvPr/>
          </p:nvSpPr>
          <p:spPr bwMode="auto">
            <a:xfrm>
              <a:off x="6854358" y="2283714"/>
              <a:ext cx="501036" cy="74631"/>
            </a:xfrm>
            <a:prstGeom prst="roundRect">
              <a:avLst>
                <a:gd name="adj" fmla="val 42193"/>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08" name="角丸四角形 83">
              <a:extLst>
                <a:ext uri="{FF2B5EF4-FFF2-40B4-BE49-F238E27FC236}">
                  <a16:creationId xmlns:a16="http://schemas.microsoft.com/office/drawing/2014/main" id="{FFD4FD47-DE18-A85A-15B8-8A8C5D387504}"/>
                </a:ext>
              </a:extLst>
            </p:cNvPr>
            <p:cNvSpPr/>
            <p:nvPr/>
          </p:nvSpPr>
          <p:spPr bwMode="auto">
            <a:xfrm>
              <a:off x="6861618" y="5441065"/>
              <a:ext cx="501036" cy="129076"/>
            </a:xfrm>
            <a:prstGeom prst="roundRect">
              <a:avLst>
                <a:gd name="adj" fmla="val 42193"/>
              </a:avLst>
            </a:prstGeom>
            <a:noFill/>
            <a:ln w="12700"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sp>
        <p:nvSpPr>
          <p:cNvPr id="111" name="Rectangle 7">
            <a:extLst>
              <a:ext uri="{FF2B5EF4-FFF2-40B4-BE49-F238E27FC236}">
                <a16:creationId xmlns:a16="http://schemas.microsoft.com/office/drawing/2014/main" id="{941B5927-FA7E-7CEF-36EB-CE1A90AADDE1}"/>
              </a:ext>
            </a:extLst>
          </p:cNvPr>
          <p:cNvSpPr>
            <a:spLocks noChangeArrowheads="1"/>
          </p:cNvSpPr>
          <p:nvPr/>
        </p:nvSpPr>
        <p:spPr bwMode="auto">
          <a:xfrm>
            <a:off x="5118770" y="4057954"/>
            <a:ext cx="146322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ja-JP" altLang="en-US" sz="1100" b="1" dirty="0">
                <a:solidFill>
                  <a:srgbClr val="FFFFFF"/>
                </a:solidFill>
                <a:latin typeface="メイリオ" panose="020B0604030504040204" pitchFamily="50" charset="-128"/>
                <a:ea typeface="メイリオ" panose="020B0604030504040204" pitchFamily="50" charset="-128"/>
                <a:cs typeface="Meiryo UI" pitchFamily="50" charset="-128"/>
              </a:rPr>
              <a:t>動画</a:t>
            </a:r>
            <a:r>
              <a:rPr lang="en-US" altLang="ja-JP" sz="1100" b="1" dirty="0">
                <a:solidFill>
                  <a:srgbClr val="FFFFFF"/>
                </a:solidFill>
                <a:latin typeface="メイリオ" panose="020B0604030504040204" pitchFamily="50" charset="-128"/>
                <a:ea typeface="メイリオ" panose="020B0604030504040204" pitchFamily="50" charset="-128"/>
                <a:cs typeface="Meiryo UI" pitchFamily="50" charset="-128"/>
              </a:rPr>
              <a:t>CM</a:t>
            </a:r>
            <a:r>
              <a:rPr lang="ja-JP" altLang="en-US" sz="1100" b="1" dirty="0">
                <a:solidFill>
                  <a:srgbClr val="FFFFFF"/>
                </a:solidFill>
                <a:latin typeface="メイリオ" panose="020B0604030504040204" pitchFamily="50" charset="-128"/>
                <a:ea typeface="メイリオ" panose="020B0604030504040204" pitchFamily="50" charset="-128"/>
                <a:cs typeface="Meiryo UI" pitchFamily="50" charset="-128"/>
              </a:rPr>
              <a:t>広告</a:t>
            </a:r>
            <a:endParaRPr lang="en-US" altLang="ja-JP" sz="11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pic>
        <p:nvPicPr>
          <p:cNvPr id="112" name="図 111">
            <a:extLst>
              <a:ext uri="{FF2B5EF4-FFF2-40B4-BE49-F238E27FC236}">
                <a16:creationId xmlns:a16="http://schemas.microsoft.com/office/drawing/2014/main" id="{61AEF9C6-2B11-AA64-52D7-38CE63A0BC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8278" b="11492"/>
          <a:stretch/>
        </p:blipFill>
        <p:spPr>
          <a:xfrm>
            <a:off x="5285701" y="3778296"/>
            <a:ext cx="1137005" cy="1486098"/>
          </a:xfrm>
          <a:prstGeom prst="rect">
            <a:avLst/>
          </a:prstGeom>
        </p:spPr>
      </p:pic>
      <p:sp>
        <p:nvSpPr>
          <p:cNvPr id="113" name="正方形/長方形 112">
            <a:extLst>
              <a:ext uri="{FF2B5EF4-FFF2-40B4-BE49-F238E27FC236}">
                <a16:creationId xmlns:a16="http://schemas.microsoft.com/office/drawing/2014/main" id="{320380C9-6AF3-DB92-12F1-E8D2B26A32B1}"/>
              </a:ext>
            </a:extLst>
          </p:cNvPr>
          <p:cNvSpPr/>
          <p:nvPr/>
        </p:nvSpPr>
        <p:spPr bwMode="auto">
          <a:xfrm>
            <a:off x="5288938" y="3967026"/>
            <a:ext cx="1136287" cy="644309"/>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rgbClr val="000000"/>
              </a:solidFill>
              <a:latin typeface="メイリオ" panose="020B0604030504040204" pitchFamily="50" charset="-128"/>
              <a:ea typeface="メイリオ" panose="020B0604030504040204" pitchFamily="50" charset="-128"/>
            </a:endParaRPr>
          </a:p>
        </p:txBody>
      </p:sp>
      <p:grpSp>
        <p:nvGrpSpPr>
          <p:cNvPr id="114" name="グループ化 4104">
            <a:extLst>
              <a:ext uri="{FF2B5EF4-FFF2-40B4-BE49-F238E27FC236}">
                <a16:creationId xmlns:a16="http://schemas.microsoft.com/office/drawing/2014/main" id="{6CF7C18D-9043-4590-8381-C72F8B191E1A}"/>
              </a:ext>
            </a:extLst>
          </p:cNvPr>
          <p:cNvGrpSpPr>
            <a:grpSpLocks/>
          </p:cNvGrpSpPr>
          <p:nvPr/>
        </p:nvGrpSpPr>
        <p:grpSpPr bwMode="auto">
          <a:xfrm>
            <a:off x="3381908" y="4322038"/>
            <a:ext cx="211588" cy="211590"/>
            <a:chOff x="1637926" y="3351806"/>
            <a:chExt cx="503728" cy="503728"/>
          </a:xfrm>
        </p:grpSpPr>
        <p:sp>
          <p:nvSpPr>
            <p:cNvPr id="115" name="ドーナツ 94">
              <a:extLst>
                <a:ext uri="{FF2B5EF4-FFF2-40B4-BE49-F238E27FC236}">
                  <a16:creationId xmlns:a16="http://schemas.microsoft.com/office/drawing/2014/main" id="{25021A3A-6512-3502-7B36-37994418390A}"/>
                </a:ext>
              </a:extLst>
            </p:cNvPr>
            <p:cNvSpPr/>
            <p:nvPr/>
          </p:nvSpPr>
          <p:spPr bwMode="auto">
            <a:xfrm>
              <a:off x="1637926" y="3351806"/>
              <a:ext cx="503728" cy="503728"/>
            </a:xfrm>
            <a:prstGeom prst="donut">
              <a:avLst>
                <a:gd name="adj" fmla="val 7600"/>
              </a:avLst>
            </a:prstGeom>
            <a:solidFill>
              <a:srgbClr val="FFFFFF"/>
            </a:solidFill>
            <a:ln w="9525" cap="flat" cmpd="sng" algn="ctr">
              <a:noFill/>
              <a:prstDash val="solid"/>
              <a:round/>
              <a:headEnd type="none" w="med" len="med"/>
              <a:tailEnd type="none" w="med" len="med"/>
            </a:ln>
            <a:effec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16" name="二等辺三角形 61">
              <a:extLst>
                <a:ext uri="{FF2B5EF4-FFF2-40B4-BE49-F238E27FC236}">
                  <a16:creationId xmlns:a16="http://schemas.microsoft.com/office/drawing/2014/main" id="{42D58C6F-5B0A-C005-1452-0AD0E045BEE5}"/>
                </a:ext>
              </a:extLst>
            </p:cNvPr>
            <p:cNvSpPr>
              <a:spLocks noChangeArrowheads="1"/>
            </p:cNvSpPr>
            <p:nvPr/>
          </p:nvSpPr>
          <p:spPr bwMode="auto">
            <a:xfrm rot="5400000">
              <a:off x="1779199" y="3474122"/>
              <a:ext cx="294456" cy="253843"/>
            </a:xfrm>
            <a:prstGeom prst="triangle">
              <a:avLst>
                <a:gd name="adj" fmla="val 50000"/>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sp>
        <p:nvSpPr>
          <p:cNvPr id="117" name="Rectangle 7">
            <a:extLst>
              <a:ext uri="{FF2B5EF4-FFF2-40B4-BE49-F238E27FC236}">
                <a16:creationId xmlns:a16="http://schemas.microsoft.com/office/drawing/2014/main" id="{3D299D99-98B2-5712-CD90-4D92CD39E3EA}"/>
              </a:ext>
            </a:extLst>
          </p:cNvPr>
          <p:cNvSpPr>
            <a:spLocks noChangeArrowheads="1"/>
          </p:cNvSpPr>
          <p:nvPr/>
        </p:nvSpPr>
        <p:spPr bwMode="auto">
          <a:xfrm>
            <a:off x="5146249" y="3970748"/>
            <a:ext cx="146322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ja-JP" altLang="en-US" sz="1100" b="1" dirty="0">
                <a:solidFill>
                  <a:srgbClr val="FFFFFF"/>
                </a:solidFill>
                <a:latin typeface="メイリオ" panose="020B0604030504040204" pitchFamily="50" charset="-128"/>
                <a:ea typeface="メイリオ" panose="020B0604030504040204" pitchFamily="50" charset="-128"/>
                <a:cs typeface="Meiryo UI" pitchFamily="50" charset="-128"/>
              </a:rPr>
              <a:t>インストリーム</a:t>
            </a:r>
            <a:endParaRPr lang="en-US" altLang="ja-JP" sz="1100" b="1" dirty="0">
              <a:solidFill>
                <a:srgbClr val="FFFFFF"/>
              </a:solidFill>
              <a:latin typeface="メイリオ" panose="020B0604030504040204" pitchFamily="50" charset="-128"/>
              <a:ea typeface="メイリオ" panose="020B0604030504040204" pitchFamily="50" charset="-128"/>
              <a:cs typeface="Meiryo UI" pitchFamily="50" charset="-128"/>
            </a:endParaRPr>
          </a:p>
          <a:p>
            <a:pPr algn="ctr" fontAlgn="base">
              <a:spcBef>
                <a:spcPct val="0"/>
              </a:spcBef>
              <a:spcAft>
                <a:spcPct val="0"/>
              </a:spcAft>
            </a:pPr>
            <a:r>
              <a:rPr lang="ja-JP" altLang="en-US" sz="1100" b="1" dirty="0">
                <a:solidFill>
                  <a:srgbClr val="FFFFFF"/>
                </a:solidFill>
                <a:latin typeface="メイリオ" panose="020B0604030504040204" pitchFamily="50" charset="-128"/>
                <a:ea typeface="メイリオ" panose="020B0604030504040204" pitchFamily="50" charset="-128"/>
                <a:cs typeface="Meiryo UI" pitchFamily="50" charset="-128"/>
              </a:rPr>
              <a:t>広告</a:t>
            </a:r>
            <a:endParaRPr lang="en-US" altLang="ja-JP" sz="1100" b="1" dirty="0">
              <a:solidFill>
                <a:srgbClr val="FFFFFF"/>
              </a:solidFill>
              <a:latin typeface="メイリオ" panose="020B0604030504040204" pitchFamily="50" charset="-128"/>
              <a:ea typeface="メイリオ" panose="020B0604030504040204" pitchFamily="50" charset="-128"/>
              <a:cs typeface="Meiryo UI" pitchFamily="50" charset="-128"/>
            </a:endParaRPr>
          </a:p>
        </p:txBody>
      </p:sp>
      <p:pic>
        <p:nvPicPr>
          <p:cNvPr id="118" name="図 117">
            <a:extLst>
              <a:ext uri="{FF2B5EF4-FFF2-40B4-BE49-F238E27FC236}">
                <a16:creationId xmlns:a16="http://schemas.microsoft.com/office/drawing/2014/main" id="{44F03FC5-1A78-4371-D123-3485F2D6FC01}"/>
              </a:ext>
            </a:extLst>
          </p:cNvPr>
          <p:cNvPicPr>
            <a:picLocks noChangeAspect="1"/>
          </p:cNvPicPr>
          <p:nvPr/>
        </p:nvPicPr>
        <p:blipFill>
          <a:blip r:embed="rId5"/>
          <a:stretch>
            <a:fillRect/>
          </a:stretch>
        </p:blipFill>
        <p:spPr>
          <a:xfrm>
            <a:off x="2251824" y="3162588"/>
            <a:ext cx="2419918" cy="274458"/>
          </a:xfrm>
          <a:prstGeom prst="rect">
            <a:avLst/>
          </a:prstGeom>
        </p:spPr>
      </p:pic>
      <p:pic>
        <p:nvPicPr>
          <p:cNvPr id="119" name="図 118">
            <a:extLst>
              <a:ext uri="{FF2B5EF4-FFF2-40B4-BE49-F238E27FC236}">
                <a16:creationId xmlns:a16="http://schemas.microsoft.com/office/drawing/2014/main" id="{EA0DBE20-F30F-A485-92B7-BF1F95E9C503}"/>
              </a:ext>
            </a:extLst>
          </p:cNvPr>
          <p:cNvPicPr>
            <a:picLocks noChangeAspect="1"/>
          </p:cNvPicPr>
          <p:nvPr/>
        </p:nvPicPr>
        <p:blipFill>
          <a:blip r:embed="rId6"/>
          <a:stretch>
            <a:fillRect/>
          </a:stretch>
        </p:blipFill>
        <p:spPr>
          <a:xfrm>
            <a:off x="5275031" y="3365473"/>
            <a:ext cx="1144122" cy="411325"/>
          </a:xfrm>
          <a:prstGeom prst="rect">
            <a:avLst/>
          </a:prstGeom>
        </p:spPr>
      </p:pic>
      <p:grpSp>
        <p:nvGrpSpPr>
          <p:cNvPr id="120" name="グループ化 4104">
            <a:extLst>
              <a:ext uri="{FF2B5EF4-FFF2-40B4-BE49-F238E27FC236}">
                <a16:creationId xmlns:a16="http://schemas.microsoft.com/office/drawing/2014/main" id="{3661CA62-B832-EDFD-CFAE-E87E319456D5}"/>
              </a:ext>
            </a:extLst>
          </p:cNvPr>
          <p:cNvGrpSpPr>
            <a:grpSpLocks/>
          </p:cNvGrpSpPr>
          <p:nvPr/>
        </p:nvGrpSpPr>
        <p:grpSpPr bwMode="auto">
          <a:xfrm>
            <a:off x="5769958" y="4355539"/>
            <a:ext cx="211588" cy="211590"/>
            <a:chOff x="1637926" y="3351806"/>
            <a:chExt cx="503728" cy="503728"/>
          </a:xfrm>
        </p:grpSpPr>
        <p:sp>
          <p:nvSpPr>
            <p:cNvPr id="121" name="ドーナツ 94">
              <a:extLst>
                <a:ext uri="{FF2B5EF4-FFF2-40B4-BE49-F238E27FC236}">
                  <a16:creationId xmlns:a16="http://schemas.microsoft.com/office/drawing/2014/main" id="{6EFE3A07-8415-0304-900E-D368ECD25FF7}"/>
                </a:ext>
              </a:extLst>
            </p:cNvPr>
            <p:cNvSpPr/>
            <p:nvPr/>
          </p:nvSpPr>
          <p:spPr bwMode="auto">
            <a:xfrm>
              <a:off x="1637926" y="3351806"/>
              <a:ext cx="503728" cy="503728"/>
            </a:xfrm>
            <a:prstGeom prst="donut">
              <a:avLst>
                <a:gd name="adj" fmla="val 7600"/>
              </a:avLst>
            </a:prstGeom>
            <a:solidFill>
              <a:srgbClr val="FFFFFF"/>
            </a:solidFill>
            <a:ln w="9525" cap="flat" cmpd="sng" algn="ctr">
              <a:noFill/>
              <a:prstDash val="solid"/>
              <a:round/>
              <a:headEnd type="none" w="med" len="med"/>
              <a:tailEnd type="none" w="med" len="med"/>
            </a:ln>
            <a:effec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22" name="二等辺三角形 61">
              <a:extLst>
                <a:ext uri="{FF2B5EF4-FFF2-40B4-BE49-F238E27FC236}">
                  <a16:creationId xmlns:a16="http://schemas.microsoft.com/office/drawing/2014/main" id="{AA13376C-6DE8-18FF-A1A9-FA6784609C98}"/>
                </a:ext>
              </a:extLst>
            </p:cNvPr>
            <p:cNvSpPr>
              <a:spLocks noChangeArrowheads="1"/>
            </p:cNvSpPr>
            <p:nvPr/>
          </p:nvSpPr>
          <p:spPr bwMode="auto">
            <a:xfrm rot="5400000">
              <a:off x="1779199" y="3474122"/>
              <a:ext cx="294456" cy="253843"/>
            </a:xfrm>
            <a:prstGeom prst="triangle">
              <a:avLst>
                <a:gd name="adj" fmla="val 50000"/>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grpSp>
      <p:grpSp>
        <p:nvGrpSpPr>
          <p:cNvPr id="128" name="グループ化 127">
            <a:extLst>
              <a:ext uri="{FF2B5EF4-FFF2-40B4-BE49-F238E27FC236}">
                <a16:creationId xmlns:a16="http://schemas.microsoft.com/office/drawing/2014/main" id="{95DCCA0B-7D65-B499-DC90-675914B411F7}"/>
              </a:ext>
            </a:extLst>
          </p:cNvPr>
          <p:cNvGrpSpPr/>
          <p:nvPr/>
        </p:nvGrpSpPr>
        <p:grpSpPr>
          <a:xfrm>
            <a:off x="743560" y="1854740"/>
            <a:ext cx="10737700" cy="109428"/>
            <a:chOff x="665684" y="2156505"/>
            <a:chExt cx="10737700" cy="109428"/>
          </a:xfrm>
        </p:grpSpPr>
        <p:sp>
          <p:nvSpPr>
            <p:cNvPr id="129" name="フローチャート: 処理 128">
              <a:extLst>
                <a:ext uri="{FF2B5EF4-FFF2-40B4-BE49-F238E27FC236}">
                  <a16:creationId xmlns:a16="http://schemas.microsoft.com/office/drawing/2014/main" id="{2D6004BD-7ADE-9EEC-AD5C-E9FB44675F64}"/>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30" name="フローチャート: 処理 129">
              <a:extLst>
                <a:ext uri="{FF2B5EF4-FFF2-40B4-BE49-F238E27FC236}">
                  <a16:creationId xmlns:a16="http://schemas.microsoft.com/office/drawing/2014/main" id="{F9319EEB-A928-EE79-C6F3-3FE5629D9EE6}"/>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31" name="平行四辺形 130">
              <a:extLst>
                <a:ext uri="{FF2B5EF4-FFF2-40B4-BE49-F238E27FC236}">
                  <a16:creationId xmlns:a16="http://schemas.microsoft.com/office/drawing/2014/main" id="{EF8E7A13-0C1B-4F17-FF49-D76B3009BA7A}"/>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145753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センバツ</a:t>
            </a:r>
            <a:r>
              <a:rPr lang="en-US" altLang="ja-JP" dirty="0"/>
              <a:t>LIVE!2025 </a:t>
            </a:r>
            <a:r>
              <a:rPr lang="ja-JP" altLang="en-US" dirty="0"/>
              <a:t>インストリーム広告メニュー</a:t>
            </a:r>
          </a:p>
        </p:txBody>
      </p:sp>
      <p:sp>
        <p:nvSpPr>
          <p:cNvPr id="2" name="正方形/長方形 1">
            <a:extLst>
              <a:ext uri="{FF2B5EF4-FFF2-40B4-BE49-F238E27FC236}">
                <a16:creationId xmlns:a16="http://schemas.microsoft.com/office/drawing/2014/main" id="{C8BA5A28-3B76-70C2-9649-556D7F2FFD84}"/>
              </a:ext>
            </a:extLst>
          </p:cNvPr>
          <p:cNvSpPr/>
          <p:nvPr/>
        </p:nvSpPr>
        <p:spPr>
          <a:xfrm>
            <a:off x="334962" y="1138206"/>
            <a:ext cx="11522076" cy="7721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「センバツ</a:t>
            </a:r>
            <a:r>
              <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LIVE!2025</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インストリーム広告</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を露出量に応じてパッケージ化しました</a:t>
            </a:r>
            <a:endPar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ご予算に合わせてプランのご選択が可能です</a:t>
            </a:r>
            <a:endPar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cxnSp>
        <p:nvCxnSpPr>
          <p:cNvPr id="3" name="直線コネクタ 2">
            <a:extLst>
              <a:ext uri="{FF2B5EF4-FFF2-40B4-BE49-F238E27FC236}">
                <a16:creationId xmlns:a16="http://schemas.microsoft.com/office/drawing/2014/main" id="{7B39FC27-54FB-874F-6869-434DFFB16000}"/>
              </a:ext>
            </a:extLst>
          </p:cNvPr>
          <p:cNvCxnSpPr/>
          <p:nvPr/>
        </p:nvCxnSpPr>
        <p:spPr bwMode="auto">
          <a:xfrm>
            <a:off x="6701290" y="2287035"/>
            <a:ext cx="0" cy="394623"/>
          </a:xfrm>
          <a:prstGeom prst="line">
            <a:avLst/>
          </a:prstGeom>
          <a:solidFill>
            <a:srgbClr val="BBE0E3"/>
          </a:solidFill>
          <a:ln w="9525" cap="flat" cmpd="sng" algn="ctr">
            <a:solidFill>
              <a:srgbClr val="FFFFFF">
                <a:lumMod val="75000"/>
              </a:srgbClr>
            </a:solidFill>
            <a:prstDash val="solid"/>
            <a:round/>
            <a:headEnd type="none" w="med" len="med"/>
            <a:tailEnd type="none" w="med" len="med"/>
          </a:ln>
          <a:effectLst/>
        </p:spPr>
      </p:cxnSp>
      <p:sp>
        <p:nvSpPr>
          <p:cNvPr id="5" name="正方形/長方形 4">
            <a:extLst>
              <a:ext uri="{FF2B5EF4-FFF2-40B4-BE49-F238E27FC236}">
                <a16:creationId xmlns:a16="http://schemas.microsoft.com/office/drawing/2014/main" id="{8407FB3A-9272-2436-B7AF-6C5FCE680870}"/>
              </a:ext>
            </a:extLst>
          </p:cNvPr>
          <p:cNvSpPr/>
          <p:nvPr/>
        </p:nvSpPr>
        <p:spPr bwMode="auto">
          <a:xfrm>
            <a:off x="1338837" y="2234664"/>
            <a:ext cx="8850101" cy="455828"/>
          </a:xfrm>
          <a:prstGeom prst="rect">
            <a:avLst/>
          </a:prstGeom>
          <a:noFill/>
          <a:ln w="9525"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cxnSp>
        <p:nvCxnSpPr>
          <p:cNvPr id="6" name="直線コネクタ 5">
            <a:extLst>
              <a:ext uri="{FF2B5EF4-FFF2-40B4-BE49-F238E27FC236}">
                <a16:creationId xmlns:a16="http://schemas.microsoft.com/office/drawing/2014/main" id="{80E5F282-98DA-1054-79EF-CAB60EE13FDA}"/>
              </a:ext>
            </a:extLst>
          </p:cNvPr>
          <p:cNvCxnSpPr>
            <a:cxnSpLocks/>
          </p:cNvCxnSpPr>
          <p:nvPr/>
        </p:nvCxnSpPr>
        <p:spPr bwMode="auto">
          <a:xfrm>
            <a:off x="6701290" y="2851353"/>
            <a:ext cx="0" cy="369058"/>
          </a:xfrm>
          <a:prstGeom prst="line">
            <a:avLst/>
          </a:prstGeom>
          <a:solidFill>
            <a:srgbClr val="BBE0E3"/>
          </a:solidFill>
          <a:ln w="9525" cap="flat" cmpd="sng" algn="ctr">
            <a:solidFill>
              <a:srgbClr val="FFFFFF">
                <a:lumMod val="75000"/>
              </a:srgbClr>
            </a:solidFill>
            <a:prstDash val="solid"/>
            <a:round/>
            <a:headEnd type="none" w="med" len="med"/>
            <a:tailEnd type="none" w="med" len="med"/>
          </a:ln>
          <a:effectLst/>
        </p:spPr>
      </p:cxnSp>
      <p:sp>
        <p:nvSpPr>
          <p:cNvPr id="38" name="正方形/長方形 37">
            <a:extLst>
              <a:ext uri="{FF2B5EF4-FFF2-40B4-BE49-F238E27FC236}">
                <a16:creationId xmlns:a16="http://schemas.microsoft.com/office/drawing/2014/main" id="{244399BB-C505-5DBF-480C-7FFCECE8957C}"/>
              </a:ext>
            </a:extLst>
          </p:cNvPr>
          <p:cNvSpPr/>
          <p:nvPr/>
        </p:nvSpPr>
        <p:spPr bwMode="auto">
          <a:xfrm>
            <a:off x="1338837" y="2781603"/>
            <a:ext cx="8846637" cy="455828"/>
          </a:xfrm>
          <a:prstGeom prst="rect">
            <a:avLst/>
          </a:prstGeom>
          <a:noFill/>
          <a:ln w="9525"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45" name="正方形/長方形 44">
            <a:extLst>
              <a:ext uri="{FF2B5EF4-FFF2-40B4-BE49-F238E27FC236}">
                <a16:creationId xmlns:a16="http://schemas.microsoft.com/office/drawing/2014/main" id="{8EC78409-2801-F4D9-A98A-7232E6336F92}"/>
              </a:ext>
            </a:extLst>
          </p:cNvPr>
          <p:cNvSpPr/>
          <p:nvPr/>
        </p:nvSpPr>
        <p:spPr bwMode="auto">
          <a:xfrm>
            <a:off x="1336650" y="3325149"/>
            <a:ext cx="8847206" cy="455828"/>
          </a:xfrm>
          <a:prstGeom prst="rect">
            <a:avLst/>
          </a:prstGeom>
          <a:noFill/>
          <a:ln w="9525"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cxnSp>
        <p:nvCxnSpPr>
          <p:cNvPr id="46" name="直線コネクタ 45">
            <a:extLst>
              <a:ext uri="{FF2B5EF4-FFF2-40B4-BE49-F238E27FC236}">
                <a16:creationId xmlns:a16="http://schemas.microsoft.com/office/drawing/2014/main" id="{425D7F0C-0A07-B0FA-2E65-3FA9C5CE70F5}"/>
              </a:ext>
            </a:extLst>
          </p:cNvPr>
          <p:cNvCxnSpPr/>
          <p:nvPr/>
        </p:nvCxnSpPr>
        <p:spPr bwMode="auto">
          <a:xfrm>
            <a:off x="6699801" y="3389208"/>
            <a:ext cx="0" cy="369058"/>
          </a:xfrm>
          <a:prstGeom prst="line">
            <a:avLst/>
          </a:prstGeom>
          <a:solidFill>
            <a:srgbClr val="BBE0E3"/>
          </a:solidFill>
          <a:ln w="9525" cap="flat" cmpd="sng" algn="ctr">
            <a:solidFill>
              <a:srgbClr val="FFFFFF">
                <a:lumMod val="75000"/>
              </a:srgbClr>
            </a:solidFill>
            <a:prstDash val="solid"/>
            <a:round/>
            <a:headEnd type="none" w="med" len="med"/>
            <a:tailEnd type="none" w="med" len="med"/>
          </a:ln>
          <a:effectLst/>
        </p:spPr>
      </p:cxnSp>
      <p:cxnSp>
        <p:nvCxnSpPr>
          <p:cNvPr id="47" name="直線コネクタ 46">
            <a:extLst>
              <a:ext uri="{FF2B5EF4-FFF2-40B4-BE49-F238E27FC236}">
                <a16:creationId xmlns:a16="http://schemas.microsoft.com/office/drawing/2014/main" id="{CE091978-6C45-3053-C874-23E9BA66768F}"/>
              </a:ext>
            </a:extLst>
          </p:cNvPr>
          <p:cNvCxnSpPr/>
          <p:nvPr/>
        </p:nvCxnSpPr>
        <p:spPr bwMode="auto">
          <a:xfrm>
            <a:off x="6701290" y="3943724"/>
            <a:ext cx="0" cy="369058"/>
          </a:xfrm>
          <a:prstGeom prst="line">
            <a:avLst/>
          </a:prstGeom>
          <a:solidFill>
            <a:srgbClr val="BBE0E3"/>
          </a:solidFill>
          <a:ln w="9525" cap="flat" cmpd="sng" algn="ctr">
            <a:solidFill>
              <a:srgbClr val="FFFFFF">
                <a:lumMod val="75000"/>
              </a:srgbClr>
            </a:solidFill>
            <a:prstDash val="solid"/>
            <a:round/>
            <a:headEnd type="none" w="med" len="med"/>
            <a:tailEnd type="none" w="med" len="med"/>
          </a:ln>
          <a:effectLst/>
        </p:spPr>
      </p:cxnSp>
      <p:sp>
        <p:nvSpPr>
          <p:cNvPr id="48" name="正方形/長方形 47">
            <a:extLst>
              <a:ext uri="{FF2B5EF4-FFF2-40B4-BE49-F238E27FC236}">
                <a16:creationId xmlns:a16="http://schemas.microsoft.com/office/drawing/2014/main" id="{581DC486-14A6-E193-3939-59DD57A67017}"/>
              </a:ext>
            </a:extLst>
          </p:cNvPr>
          <p:cNvSpPr/>
          <p:nvPr/>
        </p:nvSpPr>
        <p:spPr bwMode="auto">
          <a:xfrm>
            <a:off x="6406905" y="5816023"/>
            <a:ext cx="276293" cy="405041"/>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55" name="Rectangle 7">
            <a:extLst>
              <a:ext uri="{FF2B5EF4-FFF2-40B4-BE49-F238E27FC236}">
                <a16:creationId xmlns:a16="http://schemas.microsoft.com/office/drawing/2014/main" id="{9B623BE1-A20F-5B41-BAB1-8CEA66EEDF9C}"/>
              </a:ext>
            </a:extLst>
          </p:cNvPr>
          <p:cNvSpPr>
            <a:spLocks noChangeArrowheads="1"/>
          </p:cNvSpPr>
          <p:nvPr/>
        </p:nvSpPr>
        <p:spPr bwMode="auto">
          <a:xfrm>
            <a:off x="3444255" y="2288942"/>
            <a:ext cx="1884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56" name="Rectangle 7">
            <a:extLst>
              <a:ext uri="{FF2B5EF4-FFF2-40B4-BE49-F238E27FC236}">
                <a16:creationId xmlns:a16="http://schemas.microsoft.com/office/drawing/2014/main" id="{4CE2A27D-20A1-20DA-4921-C30334E43186}"/>
              </a:ext>
            </a:extLst>
          </p:cNvPr>
          <p:cNvSpPr>
            <a:spLocks noChangeArrowheads="1"/>
          </p:cNvSpPr>
          <p:nvPr/>
        </p:nvSpPr>
        <p:spPr bwMode="auto">
          <a:xfrm>
            <a:off x="3444254" y="2851844"/>
            <a:ext cx="1884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57" name="Rectangle 7">
            <a:extLst>
              <a:ext uri="{FF2B5EF4-FFF2-40B4-BE49-F238E27FC236}">
                <a16:creationId xmlns:a16="http://schemas.microsoft.com/office/drawing/2014/main" id="{C26C5510-BA00-DAF6-CC41-3006934624BD}"/>
              </a:ext>
            </a:extLst>
          </p:cNvPr>
          <p:cNvSpPr>
            <a:spLocks noChangeArrowheads="1"/>
          </p:cNvSpPr>
          <p:nvPr/>
        </p:nvSpPr>
        <p:spPr bwMode="auto">
          <a:xfrm>
            <a:off x="3444256" y="3386215"/>
            <a:ext cx="1884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  </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5</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cxnSp>
        <p:nvCxnSpPr>
          <p:cNvPr id="58" name="直線コネクタ 57">
            <a:extLst>
              <a:ext uri="{FF2B5EF4-FFF2-40B4-BE49-F238E27FC236}">
                <a16:creationId xmlns:a16="http://schemas.microsoft.com/office/drawing/2014/main" id="{7E297B43-CD9D-B172-B1FC-43A8312E02FB}"/>
              </a:ext>
            </a:extLst>
          </p:cNvPr>
          <p:cNvCxnSpPr>
            <a:cxnSpLocks/>
          </p:cNvCxnSpPr>
          <p:nvPr/>
        </p:nvCxnSpPr>
        <p:spPr bwMode="auto">
          <a:xfrm>
            <a:off x="1284311" y="4591626"/>
            <a:ext cx="9498181" cy="0"/>
          </a:xfrm>
          <a:prstGeom prst="line">
            <a:avLst/>
          </a:prstGeom>
          <a:solidFill>
            <a:srgbClr val="BBE0E3"/>
          </a:solidFill>
          <a:ln w="12700" cap="flat" cmpd="sng" algn="ctr">
            <a:solidFill>
              <a:srgbClr val="00003E"/>
            </a:solidFill>
            <a:prstDash val="solid"/>
            <a:round/>
            <a:headEnd type="none" w="med" len="med"/>
            <a:tailEnd type="none" w="med" len="med"/>
          </a:ln>
          <a:effectLst/>
        </p:spPr>
      </p:cxnSp>
      <p:sp>
        <p:nvSpPr>
          <p:cNvPr id="59" name="正方形/長方形 58">
            <a:extLst>
              <a:ext uri="{FF2B5EF4-FFF2-40B4-BE49-F238E27FC236}">
                <a16:creationId xmlns:a16="http://schemas.microsoft.com/office/drawing/2014/main" id="{2C2C29A9-ECD5-AE6F-A0ED-6B66B11548CC}"/>
              </a:ext>
            </a:extLst>
          </p:cNvPr>
          <p:cNvSpPr/>
          <p:nvPr/>
        </p:nvSpPr>
        <p:spPr>
          <a:xfrm>
            <a:off x="7679791" y="2402222"/>
            <a:ext cx="800219" cy="230832"/>
          </a:xfrm>
          <a:prstGeom prst="rect">
            <a:avLst/>
          </a:prstGeom>
        </p:spPr>
        <p:txBody>
          <a:bodyPr wrap="none">
            <a:spAutoFit/>
          </a:bodyPr>
          <a:lstStyle/>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回 再生想定</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60" name="正方形/長方形 59">
            <a:extLst>
              <a:ext uri="{FF2B5EF4-FFF2-40B4-BE49-F238E27FC236}">
                <a16:creationId xmlns:a16="http://schemas.microsoft.com/office/drawing/2014/main" id="{55074E4A-AE67-BB81-8376-405E0E9189C4}"/>
              </a:ext>
            </a:extLst>
          </p:cNvPr>
          <p:cNvSpPr/>
          <p:nvPr/>
        </p:nvSpPr>
        <p:spPr>
          <a:xfrm>
            <a:off x="7679791" y="2935179"/>
            <a:ext cx="800219" cy="230832"/>
          </a:xfrm>
          <a:prstGeom prst="rect">
            <a:avLst/>
          </a:prstGeom>
        </p:spPr>
        <p:txBody>
          <a:bodyPr wrap="none">
            <a:spAutoFit/>
          </a:bodyPr>
          <a:lstStyle/>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回 再生想定</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61" name="正方形/長方形 60">
            <a:extLst>
              <a:ext uri="{FF2B5EF4-FFF2-40B4-BE49-F238E27FC236}">
                <a16:creationId xmlns:a16="http://schemas.microsoft.com/office/drawing/2014/main" id="{1BD0A9EC-45CC-EA46-8F93-2C1D6A4BAD4C}"/>
              </a:ext>
            </a:extLst>
          </p:cNvPr>
          <p:cNvSpPr/>
          <p:nvPr/>
        </p:nvSpPr>
        <p:spPr>
          <a:xfrm>
            <a:off x="7686370" y="3484502"/>
            <a:ext cx="800219" cy="230832"/>
          </a:xfrm>
          <a:prstGeom prst="rect">
            <a:avLst/>
          </a:prstGeom>
        </p:spPr>
        <p:txBody>
          <a:bodyPr wrap="none">
            <a:spAutoFit/>
          </a:bodyPr>
          <a:lstStyle/>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回 再生想定</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62" name="正方形/長方形 61">
            <a:extLst>
              <a:ext uri="{FF2B5EF4-FFF2-40B4-BE49-F238E27FC236}">
                <a16:creationId xmlns:a16="http://schemas.microsoft.com/office/drawing/2014/main" id="{10D36CDD-F37E-F831-1586-8BB95DD21499}"/>
              </a:ext>
            </a:extLst>
          </p:cNvPr>
          <p:cNvSpPr/>
          <p:nvPr/>
        </p:nvSpPr>
        <p:spPr>
          <a:xfrm>
            <a:off x="8311756" y="2354836"/>
            <a:ext cx="1030062" cy="261610"/>
          </a:xfrm>
          <a:prstGeom prst="rect">
            <a:avLst/>
          </a:prstGeom>
        </p:spPr>
        <p:txBody>
          <a:bodyPr wrap="square">
            <a:spAutoFit/>
          </a:bodyPr>
          <a:lstStyle/>
          <a:p>
            <a:pPr algn="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sz="11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2.27 </a:t>
            </a: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63" name="正方形/長方形 62">
            <a:extLst>
              <a:ext uri="{FF2B5EF4-FFF2-40B4-BE49-F238E27FC236}">
                <a16:creationId xmlns:a16="http://schemas.microsoft.com/office/drawing/2014/main" id="{99C27D42-C021-C6D4-114A-7C2CA7E4C3DC}"/>
              </a:ext>
            </a:extLst>
          </p:cNvPr>
          <p:cNvSpPr/>
          <p:nvPr/>
        </p:nvSpPr>
        <p:spPr>
          <a:xfrm>
            <a:off x="8311756" y="2894965"/>
            <a:ext cx="1030062" cy="261610"/>
          </a:xfrm>
          <a:prstGeom prst="rect">
            <a:avLst/>
          </a:prstGeom>
        </p:spPr>
        <p:txBody>
          <a:bodyPr wrap="square">
            <a:spAutoFit/>
          </a:bodyPr>
          <a:lstStyle/>
          <a:p>
            <a:pPr algn="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sz="11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2.49 </a:t>
            </a: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24" name="正方形/長方形 123">
            <a:extLst>
              <a:ext uri="{FF2B5EF4-FFF2-40B4-BE49-F238E27FC236}">
                <a16:creationId xmlns:a16="http://schemas.microsoft.com/office/drawing/2014/main" id="{21A9C342-A18E-C40E-E33D-F1D9F518FDDA}"/>
              </a:ext>
            </a:extLst>
          </p:cNvPr>
          <p:cNvSpPr/>
          <p:nvPr/>
        </p:nvSpPr>
        <p:spPr>
          <a:xfrm>
            <a:off x="8311756" y="3452638"/>
            <a:ext cx="1030062" cy="261610"/>
          </a:xfrm>
          <a:prstGeom prst="rect">
            <a:avLst/>
          </a:prstGeom>
        </p:spPr>
        <p:txBody>
          <a:bodyPr wrap="square">
            <a:spAutoFit/>
          </a:bodyPr>
          <a:lstStyle/>
          <a:p>
            <a:pPr algn="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sz="11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2.76 </a:t>
            </a: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25" name="Rectangle 7">
            <a:extLst>
              <a:ext uri="{FF2B5EF4-FFF2-40B4-BE49-F238E27FC236}">
                <a16:creationId xmlns:a16="http://schemas.microsoft.com/office/drawing/2014/main" id="{17826544-9502-1B06-01DF-2239D1E80321}"/>
              </a:ext>
            </a:extLst>
          </p:cNvPr>
          <p:cNvSpPr>
            <a:spLocks noChangeArrowheads="1"/>
          </p:cNvSpPr>
          <p:nvPr/>
        </p:nvSpPr>
        <p:spPr bwMode="auto">
          <a:xfrm>
            <a:off x="2174661" y="5748375"/>
            <a:ext cx="31738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fontAlgn="base">
              <a:spcBef>
                <a:spcPct val="0"/>
              </a:spcBef>
              <a:spcAft>
                <a:spcPct val="0"/>
              </a:spcAft>
              <a:defRPr/>
            </a:pP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■「想定」再生数について</a:t>
            </a:r>
            <a:endPar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※2025</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年</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18</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日の開幕日から掲載した場合の想定数です。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広告が</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秒素材の場合の想定数です。</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秒素材の場合</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1/2</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となります。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プリロール広告は、</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6</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秒素材の場合も</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15</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秒と同じ</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回とカウントします。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26" name="Rectangle 7">
            <a:extLst>
              <a:ext uri="{FF2B5EF4-FFF2-40B4-BE49-F238E27FC236}">
                <a16:creationId xmlns:a16="http://schemas.microsoft.com/office/drawing/2014/main" id="{5D76D788-897B-5AF3-C08C-CEA797DE0114}"/>
              </a:ext>
            </a:extLst>
          </p:cNvPr>
          <p:cNvSpPr>
            <a:spLocks noChangeArrowheads="1"/>
          </p:cNvSpPr>
          <p:nvPr/>
        </p:nvSpPr>
        <p:spPr bwMode="auto">
          <a:xfrm>
            <a:off x="2174661" y="4711575"/>
            <a:ext cx="300914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fontAlgn="base">
              <a:spcBef>
                <a:spcPct val="0"/>
              </a:spcBef>
              <a:spcAft>
                <a:spcPct val="0"/>
              </a:spcAft>
              <a:defRPr/>
            </a:pP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■「掲載期間」について</a:t>
            </a:r>
            <a:endPar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2025</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年</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18</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火</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大会が終了した日付で掲載が完了となります。雨天順延など大会日程が延びた場合は</a:t>
            </a:r>
            <a:r>
              <a:rPr lang="en-US" altLang="ja-JP" sz="7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7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7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31</a:t>
            </a:r>
            <a:r>
              <a:rPr lang="ja-JP" altLang="en-US" sz="700"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日以降も掲載いたしますが、</a:t>
            </a:r>
            <a:r>
              <a:rPr lang="ja-JP" altLang="en-US" sz="7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料金に変更はございません。</a:t>
            </a:r>
            <a:endPar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27" name="正方形/長方形 126">
            <a:extLst>
              <a:ext uri="{FF2B5EF4-FFF2-40B4-BE49-F238E27FC236}">
                <a16:creationId xmlns:a16="http://schemas.microsoft.com/office/drawing/2014/main" id="{D46C8D47-FF0F-3B3C-C113-7D1A3E4A947F}"/>
              </a:ext>
            </a:extLst>
          </p:cNvPr>
          <p:cNvSpPr/>
          <p:nvPr/>
        </p:nvSpPr>
        <p:spPr bwMode="auto">
          <a:xfrm>
            <a:off x="5445851" y="4693344"/>
            <a:ext cx="907331" cy="1592449"/>
          </a:xfrm>
          <a:prstGeom prst="rect">
            <a:avLst/>
          </a:prstGeom>
          <a:solidFill>
            <a:srgbClr val="00003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28" name="正方形/長方形 127">
            <a:extLst>
              <a:ext uri="{FF2B5EF4-FFF2-40B4-BE49-F238E27FC236}">
                <a16:creationId xmlns:a16="http://schemas.microsoft.com/office/drawing/2014/main" id="{43660B31-82A1-BB8D-5C13-34F0FA88D95C}"/>
              </a:ext>
            </a:extLst>
          </p:cNvPr>
          <p:cNvSpPr/>
          <p:nvPr/>
        </p:nvSpPr>
        <p:spPr bwMode="auto">
          <a:xfrm>
            <a:off x="1310625" y="4693344"/>
            <a:ext cx="907331" cy="1568165"/>
          </a:xfrm>
          <a:prstGeom prst="rect">
            <a:avLst/>
          </a:prstGeom>
          <a:solidFill>
            <a:srgbClr val="00003E"/>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bg1"/>
              </a:solidFill>
              <a:latin typeface="メイリオ" panose="020B0604030504040204" pitchFamily="50" charset="-128"/>
              <a:ea typeface="メイリオ" panose="020B0604030504040204" pitchFamily="50" charset="-128"/>
            </a:endParaRPr>
          </a:p>
        </p:txBody>
      </p:sp>
      <p:sp>
        <p:nvSpPr>
          <p:cNvPr id="129" name="Rectangle 7">
            <a:extLst>
              <a:ext uri="{FF2B5EF4-FFF2-40B4-BE49-F238E27FC236}">
                <a16:creationId xmlns:a16="http://schemas.microsoft.com/office/drawing/2014/main" id="{B99073DD-60E7-E1E0-EBC2-ED154881CCC1}"/>
              </a:ext>
            </a:extLst>
          </p:cNvPr>
          <p:cNvSpPr>
            <a:spLocks noChangeArrowheads="1"/>
          </p:cNvSpPr>
          <p:nvPr/>
        </p:nvSpPr>
        <p:spPr bwMode="auto">
          <a:xfrm>
            <a:off x="3444256" y="3944403"/>
            <a:ext cx="1884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  </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000</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30" name="正方形/長方形 129">
            <a:extLst>
              <a:ext uri="{FF2B5EF4-FFF2-40B4-BE49-F238E27FC236}">
                <a16:creationId xmlns:a16="http://schemas.microsoft.com/office/drawing/2014/main" id="{47AC73F5-568C-6B80-1DEF-7BD1450D6673}"/>
              </a:ext>
            </a:extLst>
          </p:cNvPr>
          <p:cNvSpPr/>
          <p:nvPr/>
        </p:nvSpPr>
        <p:spPr>
          <a:xfrm>
            <a:off x="7699527" y="4025873"/>
            <a:ext cx="800219" cy="230832"/>
          </a:xfrm>
          <a:prstGeom prst="rect">
            <a:avLst/>
          </a:prstGeom>
        </p:spPr>
        <p:txBody>
          <a:bodyPr wrap="none">
            <a:spAutoFit/>
          </a:bodyPr>
          <a:lstStyle/>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回 再生想定</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31" name="正方形/長方形 130">
            <a:extLst>
              <a:ext uri="{FF2B5EF4-FFF2-40B4-BE49-F238E27FC236}">
                <a16:creationId xmlns:a16="http://schemas.microsoft.com/office/drawing/2014/main" id="{C45A0349-CE71-A33B-6C51-AC6AA8F1A57F}"/>
              </a:ext>
            </a:extLst>
          </p:cNvPr>
          <p:cNvSpPr/>
          <p:nvPr/>
        </p:nvSpPr>
        <p:spPr>
          <a:xfrm>
            <a:off x="8311756" y="4000586"/>
            <a:ext cx="1030062" cy="261610"/>
          </a:xfrm>
          <a:prstGeom prst="rect">
            <a:avLst/>
          </a:prstGeom>
        </p:spPr>
        <p:txBody>
          <a:bodyPr wrap="square">
            <a:spAutoFit/>
          </a:bodyPr>
          <a:lstStyle/>
          <a:p>
            <a:pPr algn="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a:t>
            </a:r>
            <a:r>
              <a:rPr lang="en-US" altLang="ja-JP" sz="11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3.33 </a:t>
            </a: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円</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32" name="正方形/長方形 131">
            <a:extLst>
              <a:ext uri="{FF2B5EF4-FFF2-40B4-BE49-F238E27FC236}">
                <a16:creationId xmlns:a16="http://schemas.microsoft.com/office/drawing/2014/main" id="{C750A143-C1BE-7A64-4510-C6F54A09FC0B}"/>
              </a:ext>
            </a:extLst>
          </p:cNvPr>
          <p:cNvSpPr/>
          <p:nvPr/>
        </p:nvSpPr>
        <p:spPr>
          <a:xfrm>
            <a:off x="6388638" y="5881098"/>
            <a:ext cx="364202" cy="307777"/>
          </a:xfrm>
          <a:prstGeom prst="rect">
            <a:avLst/>
          </a:prstGeom>
        </p:spPr>
        <p:txBody>
          <a:bodyPr wrap="square">
            <a:spAutoFit/>
          </a:bodyPr>
          <a:lstStyle/>
          <a:p>
            <a:pPr fontAlgn="base">
              <a:spcBef>
                <a:spcPct val="0"/>
              </a:spcBef>
              <a:spcAft>
                <a:spcPct val="0"/>
              </a:spcAft>
            </a:pPr>
            <a:r>
              <a:rPr lang="ja-JP" altLang="en-US" sz="700" b="1" dirty="0">
                <a:solidFill>
                  <a:schemeClr val="bg1"/>
                </a:solidFill>
                <a:latin typeface="メイリオ" panose="020B0604030504040204" pitchFamily="50" charset="-128"/>
                <a:ea typeface="メイリオ" panose="020B0604030504040204" pitchFamily="50" charset="-128"/>
                <a:cs typeface="Meiryo UI" pitchFamily="50" charset="-128"/>
              </a:rPr>
              <a:t>制限</a:t>
            </a:r>
            <a:endParaRPr lang="en-US" altLang="ja-JP" sz="7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pPr>
            <a:r>
              <a:rPr lang="ja-JP" altLang="en-US" sz="700" b="1" dirty="0">
                <a:solidFill>
                  <a:schemeClr val="bg1"/>
                </a:solidFill>
                <a:latin typeface="メイリオ" panose="020B0604030504040204" pitchFamily="50" charset="-128"/>
                <a:ea typeface="メイリオ" panose="020B0604030504040204" pitchFamily="50" charset="-128"/>
                <a:cs typeface="Meiryo UI" pitchFamily="50" charset="-128"/>
              </a:rPr>
              <a:t>業種</a:t>
            </a:r>
            <a:endParaRPr lang="en-US" altLang="ja-JP" sz="700" b="1" dirty="0">
              <a:solidFill>
                <a:schemeClr val="bg1"/>
              </a:solidFill>
              <a:latin typeface="メイリオ" panose="020B0604030504040204" pitchFamily="50" charset="-128"/>
              <a:ea typeface="メイリオ" panose="020B0604030504040204" pitchFamily="50" charset="-128"/>
              <a:cs typeface="Meiryo UI" pitchFamily="50" charset="-128"/>
            </a:endParaRPr>
          </a:p>
        </p:txBody>
      </p:sp>
      <p:sp>
        <p:nvSpPr>
          <p:cNvPr id="133" name="矢印: 右 132">
            <a:extLst>
              <a:ext uri="{FF2B5EF4-FFF2-40B4-BE49-F238E27FC236}">
                <a16:creationId xmlns:a16="http://schemas.microsoft.com/office/drawing/2014/main" id="{B912B59F-1674-70B9-624C-7346A830750B}"/>
              </a:ext>
            </a:extLst>
          </p:cNvPr>
          <p:cNvSpPr/>
          <p:nvPr/>
        </p:nvSpPr>
        <p:spPr bwMode="auto">
          <a:xfrm>
            <a:off x="6683110" y="5816023"/>
            <a:ext cx="105681" cy="405041"/>
          </a:xfrm>
          <a:prstGeom prst="rightArrow">
            <a:avLst>
              <a:gd name="adj1" fmla="val 100000"/>
              <a:gd name="adj2" fmla="val 100000"/>
            </a:avLst>
          </a:prstGeom>
          <a:solidFill>
            <a:schemeClr val="bg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grpSp>
        <p:nvGrpSpPr>
          <p:cNvPr id="134" name="グループ化 133">
            <a:extLst>
              <a:ext uri="{FF2B5EF4-FFF2-40B4-BE49-F238E27FC236}">
                <a16:creationId xmlns:a16="http://schemas.microsoft.com/office/drawing/2014/main" id="{274B9B01-129E-502E-47A4-626E278D973D}"/>
              </a:ext>
            </a:extLst>
          </p:cNvPr>
          <p:cNvGrpSpPr/>
          <p:nvPr/>
        </p:nvGrpSpPr>
        <p:grpSpPr>
          <a:xfrm>
            <a:off x="5586102" y="2281778"/>
            <a:ext cx="1064563" cy="401225"/>
            <a:chOff x="3092416" y="2844226"/>
            <a:chExt cx="1064563" cy="401225"/>
          </a:xfrm>
        </p:grpSpPr>
        <p:sp>
          <p:nvSpPr>
            <p:cNvPr id="135" name="正方形/長方形 134">
              <a:extLst>
                <a:ext uri="{FF2B5EF4-FFF2-40B4-BE49-F238E27FC236}">
                  <a16:creationId xmlns:a16="http://schemas.microsoft.com/office/drawing/2014/main" id="{62007EBD-CC98-87AA-309D-90E7A3B64645}"/>
                </a:ext>
              </a:extLst>
            </p:cNvPr>
            <p:cNvSpPr/>
            <p:nvPr/>
          </p:nvSpPr>
          <p:spPr>
            <a:xfrm>
              <a:off x="3092416" y="2999230"/>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ミッドロール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36" name="正方形/長方形 135">
              <a:extLst>
                <a:ext uri="{FF2B5EF4-FFF2-40B4-BE49-F238E27FC236}">
                  <a16:creationId xmlns:a16="http://schemas.microsoft.com/office/drawing/2014/main" id="{ED178186-7E2E-E76C-2B4C-7220487B993E}"/>
                </a:ext>
              </a:extLst>
            </p:cNvPr>
            <p:cNvSpPr/>
            <p:nvPr/>
          </p:nvSpPr>
          <p:spPr>
            <a:xfrm>
              <a:off x="3092416" y="2844226"/>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プリロール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37" name="右中かっこ 136">
              <a:extLst>
                <a:ext uri="{FF2B5EF4-FFF2-40B4-BE49-F238E27FC236}">
                  <a16:creationId xmlns:a16="http://schemas.microsoft.com/office/drawing/2014/main" id="{80C7FC86-8908-EC7A-9804-57FA00AEBC65}"/>
                </a:ext>
              </a:extLst>
            </p:cNvPr>
            <p:cNvSpPr/>
            <p:nvPr/>
          </p:nvSpPr>
          <p:spPr bwMode="auto">
            <a:xfrm>
              <a:off x="3995340" y="2909603"/>
              <a:ext cx="161639" cy="262651"/>
            </a:xfrm>
            <a:prstGeom prst="rightBrace">
              <a:avLst>
                <a:gd name="adj1" fmla="val 0"/>
                <a:gd name="adj2" fmla="val 50000"/>
              </a:avLst>
            </a:prstGeom>
            <a:noFill/>
            <a:ln w="6350"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20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pSp>
      <p:grpSp>
        <p:nvGrpSpPr>
          <p:cNvPr id="138" name="グループ化 137">
            <a:extLst>
              <a:ext uri="{FF2B5EF4-FFF2-40B4-BE49-F238E27FC236}">
                <a16:creationId xmlns:a16="http://schemas.microsoft.com/office/drawing/2014/main" id="{F4C7691E-C3E6-B59E-1838-0EA5817CBA25}"/>
              </a:ext>
            </a:extLst>
          </p:cNvPr>
          <p:cNvGrpSpPr/>
          <p:nvPr/>
        </p:nvGrpSpPr>
        <p:grpSpPr>
          <a:xfrm>
            <a:off x="5586102" y="2831362"/>
            <a:ext cx="1064563" cy="401225"/>
            <a:chOff x="3092416" y="3439152"/>
            <a:chExt cx="1064563" cy="401225"/>
          </a:xfrm>
        </p:grpSpPr>
        <p:sp>
          <p:nvSpPr>
            <p:cNvPr id="139" name="正方形/長方形 138">
              <a:extLst>
                <a:ext uri="{FF2B5EF4-FFF2-40B4-BE49-F238E27FC236}">
                  <a16:creationId xmlns:a16="http://schemas.microsoft.com/office/drawing/2014/main" id="{3206C35C-4A79-29D3-104B-72FA58F0C675}"/>
                </a:ext>
              </a:extLst>
            </p:cNvPr>
            <p:cNvSpPr/>
            <p:nvPr/>
          </p:nvSpPr>
          <p:spPr>
            <a:xfrm>
              <a:off x="3092416" y="3594156"/>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ミッドロール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0" name="正方形/長方形 139">
              <a:extLst>
                <a:ext uri="{FF2B5EF4-FFF2-40B4-BE49-F238E27FC236}">
                  <a16:creationId xmlns:a16="http://schemas.microsoft.com/office/drawing/2014/main" id="{867E28AF-129D-4041-1E03-C75EC9AD4168}"/>
                </a:ext>
              </a:extLst>
            </p:cNvPr>
            <p:cNvSpPr/>
            <p:nvPr/>
          </p:nvSpPr>
          <p:spPr>
            <a:xfrm>
              <a:off x="3092416" y="3439152"/>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プリロール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1" name="右中かっこ 140">
              <a:extLst>
                <a:ext uri="{FF2B5EF4-FFF2-40B4-BE49-F238E27FC236}">
                  <a16:creationId xmlns:a16="http://schemas.microsoft.com/office/drawing/2014/main" id="{BB3B519F-3065-D8B8-E4DC-1FCB33422C56}"/>
                </a:ext>
              </a:extLst>
            </p:cNvPr>
            <p:cNvSpPr/>
            <p:nvPr/>
          </p:nvSpPr>
          <p:spPr bwMode="auto">
            <a:xfrm>
              <a:off x="3995340" y="3504529"/>
              <a:ext cx="161639" cy="262651"/>
            </a:xfrm>
            <a:prstGeom prst="rightBrace">
              <a:avLst>
                <a:gd name="adj1" fmla="val 0"/>
                <a:gd name="adj2" fmla="val 50000"/>
              </a:avLst>
            </a:prstGeom>
            <a:noFill/>
            <a:ln w="6350"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20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pSp>
      <p:grpSp>
        <p:nvGrpSpPr>
          <p:cNvPr id="142" name="グループ化 141">
            <a:extLst>
              <a:ext uri="{FF2B5EF4-FFF2-40B4-BE49-F238E27FC236}">
                <a16:creationId xmlns:a16="http://schemas.microsoft.com/office/drawing/2014/main" id="{1F948737-9171-2452-F61E-5FF39B75A4A1}"/>
              </a:ext>
            </a:extLst>
          </p:cNvPr>
          <p:cNvGrpSpPr/>
          <p:nvPr/>
        </p:nvGrpSpPr>
        <p:grpSpPr>
          <a:xfrm>
            <a:off x="5586102" y="3373649"/>
            <a:ext cx="1064563" cy="401225"/>
            <a:chOff x="3092416" y="3924640"/>
            <a:chExt cx="1064563" cy="401225"/>
          </a:xfrm>
        </p:grpSpPr>
        <p:sp>
          <p:nvSpPr>
            <p:cNvPr id="143" name="正方形/長方形 142">
              <a:extLst>
                <a:ext uri="{FF2B5EF4-FFF2-40B4-BE49-F238E27FC236}">
                  <a16:creationId xmlns:a16="http://schemas.microsoft.com/office/drawing/2014/main" id="{AB1CD425-F521-4D72-4AC2-4BB33D41566E}"/>
                </a:ext>
              </a:extLst>
            </p:cNvPr>
            <p:cNvSpPr/>
            <p:nvPr/>
          </p:nvSpPr>
          <p:spPr>
            <a:xfrm>
              <a:off x="3092416" y="4079644"/>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ミッドロール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4" name="正方形/長方形 143">
              <a:extLst>
                <a:ext uri="{FF2B5EF4-FFF2-40B4-BE49-F238E27FC236}">
                  <a16:creationId xmlns:a16="http://schemas.microsoft.com/office/drawing/2014/main" id="{7BC67154-1A59-F1A7-5365-3431C5B1E7BE}"/>
                </a:ext>
              </a:extLst>
            </p:cNvPr>
            <p:cNvSpPr/>
            <p:nvPr/>
          </p:nvSpPr>
          <p:spPr>
            <a:xfrm>
              <a:off x="3092416" y="3924640"/>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プリロール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5" name="右中かっこ 144">
              <a:extLst>
                <a:ext uri="{FF2B5EF4-FFF2-40B4-BE49-F238E27FC236}">
                  <a16:creationId xmlns:a16="http://schemas.microsoft.com/office/drawing/2014/main" id="{0FEAB49F-1BC1-7292-1F38-F0B5516B3AA2}"/>
                </a:ext>
              </a:extLst>
            </p:cNvPr>
            <p:cNvSpPr/>
            <p:nvPr/>
          </p:nvSpPr>
          <p:spPr bwMode="auto">
            <a:xfrm>
              <a:off x="3995340" y="3990017"/>
              <a:ext cx="161639" cy="262651"/>
            </a:xfrm>
            <a:prstGeom prst="rightBrace">
              <a:avLst>
                <a:gd name="adj1" fmla="val 0"/>
                <a:gd name="adj2" fmla="val 50000"/>
              </a:avLst>
            </a:prstGeom>
            <a:noFill/>
            <a:ln w="6350"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20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pSp>
      <p:grpSp>
        <p:nvGrpSpPr>
          <p:cNvPr id="146" name="グループ化 145">
            <a:extLst>
              <a:ext uri="{FF2B5EF4-FFF2-40B4-BE49-F238E27FC236}">
                <a16:creationId xmlns:a16="http://schemas.microsoft.com/office/drawing/2014/main" id="{B254A1AC-2862-5DDB-52CB-7CCBBF73E39E}"/>
              </a:ext>
            </a:extLst>
          </p:cNvPr>
          <p:cNvGrpSpPr/>
          <p:nvPr/>
        </p:nvGrpSpPr>
        <p:grpSpPr>
          <a:xfrm>
            <a:off x="5586102" y="3932538"/>
            <a:ext cx="1064563" cy="401225"/>
            <a:chOff x="3092416" y="4540328"/>
            <a:chExt cx="1064563" cy="401225"/>
          </a:xfrm>
        </p:grpSpPr>
        <p:sp>
          <p:nvSpPr>
            <p:cNvPr id="147" name="正方形/長方形 146">
              <a:extLst>
                <a:ext uri="{FF2B5EF4-FFF2-40B4-BE49-F238E27FC236}">
                  <a16:creationId xmlns:a16="http://schemas.microsoft.com/office/drawing/2014/main" id="{8A34B8DB-9133-CA2A-9654-23FC8A999C98}"/>
                </a:ext>
              </a:extLst>
            </p:cNvPr>
            <p:cNvSpPr/>
            <p:nvPr/>
          </p:nvSpPr>
          <p:spPr>
            <a:xfrm>
              <a:off x="3092416" y="4695332"/>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ミッドロール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8" name="正方形/長方形 147">
              <a:extLst>
                <a:ext uri="{FF2B5EF4-FFF2-40B4-BE49-F238E27FC236}">
                  <a16:creationId xmlns:a16="http://schemas.microsoft.com/office/drawing/2014/main" id="{C41EDA49-F202-9009-479A-CCBBA771594F}"/>
                </a:ext>
              </a:extLst>
            </p:cNvPr>
            <p:cNvSpPr/>
            <p:nvPr/>
          </p:nvSpPr>
          <p:spPr>
            <a:xfrm>
              <a:off x="3092416" y="4540328"/>
              <a:ext cx="981563" cy="246221"/>
            </a:xfrm>
            <a:prstGeom prst="rect">
              <a:avLst/>
            </a:prstGeom>
          </p:spPr>
          <p:txBody>
            <a:bodyPr wrap="square">
              <a:spAutoFit/>
            </a:bodyPr>
            <a:lstStyle/>
            <a:p>
              <a:pPr marL="0" marR="0" lvl="0" indent="0" algn="r" defTabSz="914400" eaLnBrk="1" fontAlgn="base" latinLnBrk="0" hangingPunct="1">
                <a:lnSpc>
                  <a:spcPct val="100000"/>
                </a:lnSpc>
                <a:spcBef>
                  <a:spcPct val="0"/>
                </a:spcBef>
                <a:spcAft>
                  <a:spcPct val="0"/>
                </a:spcAft>
                <a:buClrTx/>
                <a:buSzTx/>
                <a:buFontTx/>
                <a:buNone/>
                <a:tabLst/>
                <a:defRPr/>
              </a:pPr>
              <a:r>
                <a:rPr kumimoji="0" lang="ja-JP" altLang="en-US"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rPr>
                <a:t>プリロール</a:t>
              </a:r>
              <a:endParaRPr kumimoji="0" lang="en-US" altLang="ja-JP" sz="1000" b="0"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メイリオ" pitchFamily="50" charset="-128"/>
              </a:endParaRPr>
            </a:p>
          </p:txBody>
        </p:sp>
        <p:sp>
          <p:nvSpPr>
            <p:cNvPr id="149" name="右中かっこ 148">
              <a:extLst>
                <a:ext uri="{FF2B5EF4-FFF2-40B4-BE49-F238E27FC236}">
                  <a16:creationId xmlns:a16="http://schemas.microsoft.com/office/drawing/2014/main" id="{BEC10083-DB00-CDC5-328A-01D863707541}"/>
                </a:ext>
              </a:extLst>
            </p:cNvPr>
            <p:cNvSpPr/>
            <p:nvPr/>
          </p:nvSpPr>
          <p:spPr bwMode="auto">
            <a:xfrm>
              <a:off x="3995340" y="4605705"/>
              <a:ext cx="161639" cy="262651"/>
            </a:xfrm>
            <a:prstGeom prst="rightBrace">
              <a:avLst>
                <a:gd name="adj1" fmla="val 0"/>
                <a:gd name="adj2" fmla="val 50000"/>
              </a:avLst>
            </a:prstGeom>
            <a:noFill/>
            <a:ln w="6350" cap="flat" cmpd="sng" algn="ctr">
              <a:solidFill>
                <a:srgbClr val="000000">
                  <a:lumMod val="50000"/>
                  <a:lumOff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20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pSp>
      <p:sp>
        <p:nvSpPr>
          <p:cNvPr id="150" name="正方形/長方形 149">
            <a:extLst>
              <a:ext uri="{FF2B5EF4-FFF2-40B4-BE49-F238E27FC236}">
                <a16:creationId xmlns:a16="http://schemas.microsoft.com/office/drawing/2014/main" id="{67E23492-E6AC-093E-3F9D-6BD9FF07144E}"/>
              </a:ext>
            </a:extLst>
          </p:cNvPr>
          <p:cNvSpPr/>
          <p:nvPr/>
        </p:nvSpPr>
        <p:spPr>
          <a:xfrm>
            <a:off x="6812769" y="2361009"/>
            <a:ext cx="998449" cy="276999"/>
          </a:xfrm>
          <a:prstGeom prst="rect">
            <a:avLst/>
          </a:prstGeom>
        </p:spPr>
        <p:txBody>
          <a:bodyPr wrap="square">
            <a:spAutoFit/>
          </a:bodyPr>
          <a:lstStyle/>
          <a:p>
            <a:pPr algn="r" fontAlgn="base">
              <a:spcBef>
                <a:spcPct val="0"/>
              </a:spcBef>
              <a:spcAft>
                <a:spcPct val="0"/>
              </a:spcAft>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8,830,000</a:t>
            </a:r>
          </a:p>
        </p:txBody>
      </p:sp>
      <p:sp>
        <p:nvSpPr>
          <p:cNvPr id="151" name="正方形/長方形 150">
            <a:extLst>
              <a:ext uri="{FF2B5EF4-FFF2-40B4-BE49-F238E27FC236}">
                <a16:creationId xmlns:a16="http://schemas.microsoft.com/office/drawing/2014/main" id="{6C485CA2-FD8C-2131-E0A8-1AD63DCE4188}"/>
              </a:ext>
            </a:extLst>
          </p:cNvPr>
          <p:cNvSpPr/>
          <p:nvPr/>
        </p:nvSpPr>
        <p:spPr>
          <a:xfrm>
            <a:off x="6812769" y="2897371"/>
            <a:ext cx="998449" cy="276999"/>
          </a:xfrm>
          <a:prstGeom prst="rect">
            <a:avLst/>
          </a:prstGeom>
        </p:spPr>
        <p:txBody>
          <a:bodyPr wrap="square">
            <a:spAutoFit/>
          </a:bodyPr>
          <a:lstStyle/>
          <a:p>
            <a:pPr algn="r" fontAlgn="base">
              <a:spcBef>
                <a:spcPct val="0"/>
              </a:spcBef>
              <a:spcAft>
                <a:spcPct val="0"/>
              </a:spcAft>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4,020,000</a:t>
            </a:r>
          </a:p>
        </p:txBody>
      </p:sp>
      <p:sp>
        <p:nvSpPr>
          <p:cNvPr id="152" name="正方形/長方形 151">
            <a:extLst>
              <a:ext uri="{FF2B5EF4-FFF2-40B4-BE49-F238E27FC236}">
                <a16:creationId xmlns:a16="http://schemas.microsoft.com/office/drawing/2014/main" id="{318AFF6D-B477-E633-5ED1-8E526DDCBB25}"/>
              </a:ext>
            </a:extLst>
          </p:cNvPr>
          <p:cNvSpPr/>
          <p:nvPr/>
        </p:nvSpPr>
        <p:spPr>
          <a:xfrm>
            <a:off x="6819348" y="3447999"/>
            <a:ext cx="998449" cy="276999"/>
          </a:xfrm>
          <a:prstGeom prst="rect">
            <a:avLst/>
          </a:prstGeom>
        </p:spPr>
        <p:txBody>
          <a:bodyPr wrap="square">
            <a:spAutoFit/>
          </a:bodyPr>
          <a:lstStyle/>
          <a:p>
            <a:pPr algn="r" fontAlgn="base">
              <a:spcBef>
                <a:spcPct val="0"/>
              </a:spcBef>
              <a:spcAft>
                <a:spcPct val="0"/>
              </a:spcAft>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1,810,000</a:t>
            </a:r>
          </a:p>
        </p:txBody>
      </p:sp>
      <p:sp>
        <p:nvSpPr>
          <p:cNvPr id="153" name="正方形/長方形 152">
            <a:extLst>
              <a:ext uri="{FF2B5EF4-FFF2-40B4-BE49-F238E27FC236}">
                <a16:creationId xmlns:a16="http://schemas.microsoft.com/office/drawing/2014/main" id="{52DEFE51-43DD-3AAA-6EAB-6322E72F4B76}"/>
              </a:ext>
            </a:extLst>
          </p:cNvPr>
          <p:cNvSpPr/>
          <p:nvPr/>
        </p:nvSpPr>
        <p:spPr>
          <a:xfrm>
            <a:off x="6832505" y="3985969"/>
            <a:ext cx="998449" cy="276999"/>
          </a:xfrm>
          <a:prstGeom prst="rect">
            <a:avLst/>
          </a:prstGeom>
        </p:spPr>
        <p:txBody>
          <a:bodyPr wrap="square">
            <a:spAutoFit/>
          </a:bodyPr>
          <a:lstStyle/>
          <a:p>
            <a:pPr algn="r" fontAlgn="base">
              <a:spcBef>
                <a:spcPct val="0"/>
              </a:spcBef>
              <a:spcAft>
                <a:spcPct val="0"/>
              </a:spcAft>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300,000</a:t>
            </a:r>
          </a:p>
        </p:txBody>
      </p:sp>
      <p:sp>
        <p:nvSpPr>
          <p:cNvPr id="154" name="Rectangle 7">
            <a:extLst>
              <a:ext uri="{FF2B5EF4-FFF2-40B4-BE49-F238E27FC236}">
                <a16:creationId xmlns:a16="http://schemas.microsoft.com/office/drawing/2014/main" id="{ED442F3C-65F3-0C94-5A5B-34714514C878}"/>
              </a:ext>
            </a:extLst>
          </p:cNvPr>
          <p:cNvSpPr>
            <a:spLocks noChangeArrowheads="1"/>
          </p:cNvSpPr>
          <p:nvPr/>
        </p:nvSpPr>
        <p:spPr bwMode="auto">
          <a:xfrm>
            <a:off x="2174661" y="5404434"/>
            <a:ext cx="32708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t">
            <a:spAutoFit/>
          </a:bodyPr>
          <a:lstStyle/>
          <a:p>
            <a:pPr fontAlgn="base">
              <a:spcBef>
                <a:spcPct val="0"/>
              </a:spcBef>
              <a:spcAft>
                <a:spcPct val="0"/>
              </a:spcAft>
              <a:defRPr/>
            </a:pP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■ご請求について</a:t>
            </a:r>
            <a:endPar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上記の掲載期間に関わらず、ご請求は</a:t>
            </a: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日までとさせていただきます。</a:t>
            </a:r>
            <a:endPar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55" name="Rectangle 7">
            <a:extLst>
              <a:ext uri="{FF2B5EF4-FFF2-40B4-BE49-F238E27FC236}">
                <a16:creationId xmlns:a16="http://schemas.microsoft.com/office/drawing/2014/main" id="{11E584A4-151B-B40B-2C6E-CB1762B9F421}"/>
              </a:ext>
            </a:extLst>
          </p:cNvPr>
          <p:cNvSpPr>
            <a:spLocks noChangeArrowheads="1"/>
          </p:cNvSpPr>
          <p:nvPr/>
        </p:nvSpPr>
        <p:spPr bwMode="auto">
          <a:xfrm>
            <a:off x="6377249" y="4718153"/>
            <a:ext cx="4839961"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掲載料金のお支払い先は</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LINE</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ヤフー株式会社となります。予約型契約代理店を介してのお取引となります。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※PC</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SP</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のデバイス指定はできません。</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広告配信はスポーツナビドメインおよびヤフードメイン配下に掲載される動画プレイヤー内です。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　掲載面の保証はいたしません。</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料金はいずれも税別で、広告会社マージン含むグロス料金です。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再生回数は想定であり、これを保障するものではありません。</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広告クリエイティブは、毎日新聞、毎日放送、</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LINE</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ヤフーの掲載基準に準拠した審査があります。</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日本高校野球連盟および、毎日新聞、毎日放送、ヤフーの規定により、掲載業種に制限があります。 　</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　以下例示しますが、</a:t>
            </a:r>
            <a:r>
              <a:rPr lang="ja-JP" altLang="en-US" sz="700" u="sng"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必ず事前に可否をご確認ください</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。詳細は</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P17</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をご確認ください。</a:t>
            </a:r>
            <a:endPar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p:txBody>
      </p:sp>
      <p:sp>
        <p:nvSpPr>
          <p:cNvPr id="156" name="Rectangle 7">
            <a:extLst>
              <a:ext uri="{FF2B5EF4-FFF2-40B4-BE49-F238E27FC236}">
                <a16:creationId xmlns:a16="http://schemas.microsoft.com/office/drawing/2014/main" id="{43DAB75C-9588-56E8-CFAC-E80E1FE75228}"/>
              </a:ext>
            </a:extLst>
          </p:cNvPr>
          <p:cNvSpPr>
            <a:spLocks noChangeArrowheads="1"/>
          </p:cNvSpPr>
          <p:nvPr/>
        </p:nvSpPr>
        <p:spPr bwMode="auto">
          <a:xfrm>
            <a:off x="6798130" y="5841177"/>
            <a:ext cx="46487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700" b="1" dirty="0">
                <a:solidFill>
                  <a:schemeClr val="accent4"/>
                </a:solidFill>
                <a:latin typeface="メイリオ" panose="020B0604030504040204" pitchFamily="50" charset="-128"/>
                <a:ea typeface="メイリオ" panose="020B0604030504040204" pitchFamily="50" charset="-128"/>
                <a:cs typeface="Meiryo UI" pitchFamily="50" charset="-128"/>
              </a:rPr>
              <a:t>お酒、たばこ、公営ギャンブル、パチンコ、貸金業、エステ、商工ローン、手形割引、団体による意見広告</a:t>
            </a:r>
            <a:endParaRPr lang="en-US" altLang="ja-JP" sz="700" b="1" dirty="0">
              <a:solidFill>
                <a:schemeClr val="accent4"/>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700" b="1" dirty="0">
                <a:solidFill>
                  <a:schemeClr val="accent4"/>
                </a:solidFill>
                <a:latin typeface="メイリオ" panose="020B0604030504040204" pitchFamily="50" charset="-128"/>
                <a:ea typeface="メイリオ" panose="020B0604030504040204" pitchFamily="50" charset="-128"/>
                <a:cs typeface="Meiryo UI" pitchFamily="50" charset="-128"/>
              </a:rPr>
              <a:t>レーシック・美容整形・美容外科・美容皮膚科、占い、ナイトワーク求人、出会い系サイト・結婚紹介、など</a:t>
            </a:r>
            <a:endParaRPr lang="en-US" altLang="ja-JP" sz="700" b="1" dirty="0">
              <a:solidFill>
                <a:schemeClr val="accent4"/>
              </a:solidFill>
              <a:latin typeface="メイリオ" panose="020B0604030504040204" pitchFamily="50" charset="-128"/>
              <a:ea typeface="メイリオ" panose="020B0604030504040204" pitchFamily="50" charset="-128"/>
              <a:cs typeface="Meiryo UI" pitchFamily="50" charset="-128"/>
            </a:endParaRPr>
          </a:p>
        </p:txBody>
      </p:sp>
      <p:sp>
        <p:nvSpPr>
          <p:cNvPr id="157" name="Rectangle 7">
            <a:extLst>
              <a:ext uri="{FF2B5EF4-FFF2-40B4-BE49-F238E27FC236}">
                <a16:creationId xmlns:a16="http://schemas.microsoft.com/office/drawing/2014/main" id="{D6AAEC2A-933A-83C1-5CCE-D9CA90EBE7CE}"/>
              </a:ext>
            </a:extLst>
          </p:cNvPr>
          <p:cNvSpPr>
            <a:spLocks noChangeArrowheads="1"/>
          </p:cNvSpPr>
          <p:nvPr/>
        </p:nvSpPr>
        <p:spPr bwMode="auto">
          <a:xfrm>
            <a:off x="1310297" y="5129069"/>
            <a:ext cx="1132197"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050" b="1" dirty="0">
                <a:solidFill>
                  <a:schemeClr val="bg1"/>
                </a:solidFill>
                <a:latin typeface="メイリオ" panose="020B0604030504040204" pitchFamily="50" charset="-128"/>
                <a:ea typeface="メイリオ" panose="020B0604030504040204" pitchFamily="50" charset="-128"/>
                <a:cs typeface="Meiryo UI" pitchFamily="50" charset="-128"/>
              </a:rPr>
              <a:t>ご注意事項</a:t>
            </a:r>
            <a:r>
              <a:rPr lang="en-US" altLang="ja-JP" sz="1050" b="1" dirty="0">
                <a:solidFill>
                  <a:schemeClr val="bg1"/>
                </a:solidFill>
                <a:latin typeface="メイリオ" panose="020B0604030504040204" pitchFamily="50" charset="-128"/>
                <a:ea typeface="メイリオ" panose="020B0604030504040204" pitchFamily="50" charset="-128"/>
                <a:cs typeface="Meiryo UI" pitchFamily="50" charset="-128"/>
              </a:rPr>
              <a:t>1</a:t>
            </a:r>
            <a:endParaRPr lang="en-US" altLang="ja-JP" sz="14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en-US" altLang="ja-JP" sz="600" b="1" dirty="0">
                <a:solidFill>
                  <a:schemeClr val="bg1"/>
                </a:solidFill>
                <a:latin typeface="メイリオ" panose="020B0604030504040204" pitchFamily="50" charset="-128"/>
                <a:ea typeface="メイリオ" panose="020B0604030504040204" pitchFamily="50" charset="-128"/>
                <a:cs typeface="Meiryo UI" pitchFamily="50" charset="-128"/>
              </a:rPr>
              <a:t>※</a:t>
            </a:r>
            <a:r>
              <a:rPr lang="ja-JP" altLang="en-US" sz="600" b="1" dirty="0">
                <a:solidFill>
                  <a:schemeClr val="bg1"/>
                </a:solidFill>
                <a:latin typeface="メイリオ" panose="020B0604030504040204" pitchFamily="50" charset="-128"/>
                <a:ea typeface="メイリオ" panose="020B0604030504040204" pitchFamily="50" charset="-128"/>
                <a:cs typeface="Meiryo UI" pitchFamily="50" charset="-128"/>
              </a:rPr>
              <a:t>必ずお読み下さい</a:t>
            </a:r>
            <a:endParaRPr lang="en-US" altLang="ja-JP" sz="6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endParaRPr lang="en-US" altLang="ja-JP" sz="9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900" b="1" dirty="0">
                <a:solidFill>
                  <a:schemeClr val="bg1"/>
                </a:solidFill>
                <a:latin typeface="メイリオ" panose="020B0604030504040204" pitchFamily="50" charset="-128"/>
                <a:ea typeface="メイリオ" panose="020B0604030504040204" pitchFamily="50" charset="-128"/>
                <a:cs typeface="Meiryo UI" pitchFamily="50" charset="-128"/>
              </a:rPr>
              <a:t>仕様について</a:t>
            </a:r>
            <a:endParaRPr lang="en-US" altLang="ja-JP" sz="900" b="1" dirty="0">
              <a:solidFill>
                <a:schemeClr val="bg1"/>
              </a:solidFill>
              <a:latin typeface="メイリオ" panose="020B0604030504040204" pitchFamily="50" charset="-128"/>
              <a:ea typeface="メイリオ" panose="020B0604030504040204" pitchFamily="50" charset="-128"/>
              <a:cs typeface="Meiryo UI" pitchFamily="50" charset="-128"/>
            </a:endParaRPr>
          </a:p>
        </p:txBody>
      </p:sp>
      <p:sp>
        <p:nvSpPr>
          <p:cNvPr id="158" name="Rectangle 7">
            <a:extLst>
              <a:ext uri="{FF2B5EF4-FFF2-40B4-BE49-F238E27FC236}">
                <a16:creationId xmlns:a16="http://schemas.microsoft.com/office/drawing/2014/main" id="{FACAF6D2-4CBA-88B3-2770-2FA9A3DF0880}"/>
              </a:ext>
            </a:extLst>
          </p:cNvPr>
          <p:cNvSpPr>
            <a:spLocks noChangeArrowheads="1"/>
          </p:cNvSpPr>
          <p:nvPr/>
        </p:nvSpPr>
        <p:spPr bwMode="auto">
          <a:xfrm>
            <a:off x="5444625" y="5129069"/>
            <a:ext cx="96655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050" b="1" dirty="0">
                <a:solidFill>
                  <a:schemeClr val="bg1"/>
                </a:solidFill>
                <a:latin typeface="メイリオ" panose="020B0604030504040204" pitchFamily="50" charset="-128"/>
                <a:ea typeface="メイリオ" panose="020B0604030504040204" pitchFamily="50" charset="-128"/>
                <a:cs typeface="Meiryo UI" pitchFamily="50" charset="-128"/>
              </a:rPr>
              <a:t>ご注意事項</a:t>
            </a:r>
            <a:r>
              <a:rPr lang="en-US" altLang="ja-JP" sz="1050" b="1" dirty="0">
                <a:solidFill>
                  <a:schemeClr val="bg1"/>
                </a:solidFill>
                <a:latin typeface="メイリオ" panose="020B0604030504040204" pitchFamily="50" charset="-128"/>
                <a:ea typeface="メイリオ" panose="020B0604030504040204" pitchFamily="50" charset="-128"/>
              </a:rPr>
              <a:t>2</a:t>
            </a:r>
            <a:endParaRPr lang="en-US" altLang="ja-JP" sz="1400" b="1" dirty="0">
              <a:solidFill>
                <a:schemeClr val="bg1"/>
              </a:solidFill>
              <a:latin typeface="メイリオ" panose="020B0604030504040204" pitchFamily="50" charset="-128"/>
              <a:ea typeface="メイリオ" panose="020B0604030504040204" pitchFamily="50" charset="-128"/>
            </a:endParaRPr>
          </a:p>
          <a:p>
            <a:pPr fontAlgn="base">
              <a:spcBef>
                <a:spcPct val="0"/>
              </a:spcBef>
              <a:spcAft>
                <a:spcPct val="0"/>
              </a:spcAft>
              <a:defRPr/>
            </a:pPr>
            <a:r>
              <a:rPr lang="en-US" altLang="ja-JP" sz="600" b="1" dirty="0">
                <a:solidFill>
                  <a:schemeClr val="bg1"/>
                </a:solidFill>
                <a:latin typeface="メイリオ" panose="020B0604030504040204" pitchFamily="50" charset="-128"/>
                <a:ea typeface="メイリオ" panose="020B0604030504040204" pitchFamily="50" charset="-128"/>
                <a:cs typeface="Meiryo UI" pitchFamily="50" charset="-128"/>
              </a:rPr>
              <a:t>※</a:t>
            </a:r>
            <a:r>
              <a:rPr lang="ja-JP" altLang="en-US" sz="600" b="1" dirty="0">
                <a:solidFill>
                  <a:schemeClr val="bg1"/>
                </a:solidFill>
                <a:latin typeface="メイリオ" panose="020B0604030504040204" pitchFamily="50" charset="-128"/>
                <a:ea typeface="メイリオ" panose="020B0604030504040204" pitchFamily="50" charset="-128"/>
                <a:cs typeface="Meiryo UI" pitchFamily="50" charset="-128"/>
              </a:rPr>
              <a:t>必ずお読み下さい</a:t>
            </a:r>
            <a:endParaRPr lang="en-US" altLang="ja-JP" sz="6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endParaRPr lang="en-US" altLang="ja-JP" sz="900" b="1" dirty="0">
              <a:solidFill>
                <a:schemeClr val="bg1"/>
              </a:solidFill>
              <a:latin typeface="メイリオ" panose="020B0604030504040204" pitchFamily="50" charset="-128"/>
              <a:ea typeface="メイリオ" panose="020B0604030504040204" pitchFamily="50" charset="-128"/>
              <a:cs typeface="Meiryo UI" pitchFamily="50" charset="-128"/>
            </a:endParaRPr>
          </a:p>
          <a:p>
            <a:pPr fontAlgn="base">
              <a:spcBef>
                <a:spcPct val="0"/>
              </a:spcBef>
              <a:spcAft>
                <a:spcPct val="0"/>
              </a:spcAft>
              <a:defRPr/>
            </a:pPr>
            <a:r>
              <a:rPr lang="ja-JP" altLang="en-US" sz="900" b="1" dirty="0">
                <a:solidFill>
                  <a:schemeClr val="bg1"/>
                </a:solidFill>
                <a:latin typeface="メイリオ" panose="020B0604030504040204" pitchFamily="50" charset="-128"/>
                <a:ea typeface="メイリオ" panose="020B0604030504040204" pitchFamily="50" charset="-128"/>
                <a:cs typeface="Meiryo UI" pitchFamily="50" charset="-128"/>
              </a:rPr>
              <a:t>販売について</a:t>
            </a:r>
          </a:p>
        </p:txBody>
      </p:sp>
      <p:sp>
        <p:nvSpPr>
          <p:cNvPr id="163" name="正方形/長方形 162">
            <a:extLst>
              <a:ext uri="{FF2B5EF4-FFF2-40B4-BE49-F238E27FC236}">
                <a16:creationId xmlns:a16="http://schemas.microsoft.com/office/drawing/2014/main" id="{8E6A923A-8EEF-F261-B4BC-67E12F625681}"/>
              </a:ext>
            </a:extLst>
          </p:cNvPr>
          <p:cNvSpPr/>
          <p:nvPr/>
        </p:nvSpPr>
        <p:spPr bwMode="auto">
          <a:xfrm>
            <a:off x="1343525" y="2243957"/>
            <a:ext cx="1857363" cy="442804"/>
          </a:xfrm>
          <a:prstGeom prst="rect">
            <a:avLst/>
          </a:prstGeom>
          <a:solidFill>
            <a:srgbClr val="00003E">
              <a:alpha val="1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64" name="正方形/長方形 163">
            <a:extLst>
              <a:ext uri="{FF2B5EF4-FFF2-40B4-BE49-F238E27FC236}">
                <a16:creationId xmlns:a16="http://schemas.microsoft.com/office/drawing/2014/main" id="{A4949EBE-36B9-C4FE-0603-160355F85112}"/>
              </a:ext>
            </a:extLst>
          </p:cNvPr>
          <p:cNvSpPr/>
          <p:nvPr/>
        </p:nvSpPr>
        <p:spPr bwMode="auto">
          <a:xfrm>
            <a:off x="3197207" y="2243957"/>
            <a:ext cx="164046" cy="446535"/>
          </a:xfrm>
          <a:prstGeom prst="rect">
            <a:avLst/>
          </a:prstGeom>
          <a:solidFill>
            <a:schemeClr val="tx1">
              <a:lumMod val="75000"/>
              <a:lumOff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65" name="Rectangle 7">
            <a:extLst>
              <a:ext uri="{FF2B5EF4-FFF2-40B4-BE49-F238E27FC236}">
                <a16:creationId xmlns:a16="http://schemas.microsoft.com/office/drawing/2014/main" id="{4C1C1567-FCE4-B42B-6749-984F89945547}"/>
              </a:ext>
            </a:extLst>
          </p:cNvPr>
          <p:cNvSpPr>
            <a:spLocks noChangeArrowheads="1"/>
          </p:cNvSpPr>
          <p:nvPr/>
        </p:nvSpPr>
        <p:spPr bwMode="auto">
          <a:xfrm>
            <a:off x="1414281" y="2297456"/>
            <a:ext cx="1738850" cy="338554"/>
          </a:xfrm>
          <a:prstGeom prst="rect">
            <a:avLst/>
          </a:prstGeom>
          <a:noFill/>
          <a:ln>
            <a:noFill/>
          </a:ln>
        </p:spPr>
        <p:txBody>
          <a:bodyPr wrap="square">
            <a:spAutoFit/>
          </a:bodyPr>
          <a:lstStyle/>
          <a:p>
            <a:pPr algn="ctr">
              <a:defRPr/>
            </a:pPr>
            <a:r>
              <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ゴールド</a:t>
            </a:r>
            <a:endParaRPr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66" name="正方形/長方形 165">
            <a:extLst>
              <a:ext uri="{FF2B5EF4-FFF2-40B4-BE49-F238E27FC236}">
                <a16:creationId xmlns:a16="http://schemas.microsoft.com/office/drawing/2014/main" id="{63EACDAE-4EA2-8CE5-03FB-53B22ABF388F}"/>
              </a:ext>
            </a:extLst>
          </p:cNvPr>
          <p:cNvSpPr/>
          <p:nvPr/>
        </p:nvSpPr>
        <p:spPr bwMode="auto">
          <a:xfrm>
            <a:off x="1345000" y="2793990"/>
            <a:ext cx="1857363" cy="442804"/>
          </a:xfrm>
          <a:prstGeom prst="rect">
            <a:avLst/>
          </a:prstGeom>
          <a:solidFill>
            <a:srgbClr val="00003E">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67" name="正方形/長方形 166">
            <a:extLst>
              <a:ext uri="{FF2B5EF4-FFF2-40B4-BE49-F238E27FC236}">
                <a16:creationId xmlns:a16="http://schemas.microsoft.com/office/drawing/2014/main" id="{7BAF9856-039E-2B25-00A6-32FC9E6BE19C}"/>
              </a:ext>
            </a:extLst>
          </p:cNvPr>
          <p:cNvSpPr/>
          <p:nvPr/>
        </p:nvSpPr>
        <p:spPr bwMode="auto">
          <a:xfrm>
            <a:off x="3203950" y="2793021"/>
            <a:ext cx="164046" cy="446535"/>
          </a:xfrm>
          <a:prstGeom prst="rect">
            <a:avLst/>
          </a:prstGeom>
          <a:solidFill>
            <a:schemeClr val="tx1">
              <a:lumMod val="75000"/>
              <a:lumOff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68" name="Rectangle 7">
            <a:extLst>
              <a:ext uri="{FF2B5EF4-FFF2-40B4-BE49-F238E27FC236}">
                <a16:creationId xmlns:a16="http://schemas.microsoft.com/office/drawing/2014/main" id="{304A6C73-059E-9A73-1658-D936D70F1045}"/>
              </a:ext>
            </a:extLst>
          </p:cNvPr>
          <p:cNvSpPr>
            <a:spLocks noChangeArrowheads="1"/>
          </p:cNvSpPr>
          <p:nvPr/>
        </p:nvSpPr>
        <p:spPr bwMode="auto">
          <a:xfrm>
            <a:off x="1421024" y="2853395"/>
            <a:ext cx="1738850" cy="338554"/>
          </a:xfrm>
          <a:prstGeom prst="rect">
            <a:avLst/>
          </a:prstGeom>
          <a:noFill/>
          <a:ln>
            <a:noFill/>
          </a:ln>
        </p:spPr>
        <p:txBody>
          <a:bodyPr wrap="square">
            <a:spAutoFit/>
          </a:bodyPr>
          <a:lstStyle/>
          <a:p>
            <a:pPr algn="ctr">
              <a:defRPr/>
            </a:pPr>
            <a:r>
              <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シルバー</a:t>
            </a:r>
            <a:endParaRPr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69" name="正方形/長方形 168">
            <a:extLst>
              <a:ext uri="{FF2B5EF4-FFF2-40B4-BE49-F238E27FC236}">
                <a16:creationId xmlns:a16="http://schemas.microsoft.com/office/drawing/2014/main" id="{F7F1900A-E100-C2F3-07FC-FDB69F02237E}"/>
              </a:ext>
            </a:extLst>
          </p:cNvPr>
          <p:cNvSpPr/>
          <p:nvPr/>
        </p:nvSpPr>
        <p:spPr bwMode="auto">
          <a:xfrm>
            <a:off x="1340206" y="3336586"/>
            <a:ext cx="1857363" cy="442804"/>
          </a:xfrm>
          <a:prstGeom prst="rect">
            <a:avLst/>
          </a:prstGeom>
          <a:solidFill>
            <a:srgbClr val="00003E">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70" name="正方形/長方形 169">
            <a:extLst>
              <a:ext uri="{FF2B5EF4-FFF2-40B4-BE49-F238E27FC236}">
                <a16:creationId xmlns:a16="http://schemas.microsoft.com/office/drawing/2014/main" id="{CEDD1330-73C3-D17C-6380-1781C0B84687}"/>
              </a:ext>
            </a:extLst>
          </p:cNvPr>
          <p:cNvSpPr/>
          <p:nvPr/>
        </p:nvSpPr>
        <p:spPr bwMode="auto">
          <a:xfrm>
            <a:off x="3193888" y="3336586"/>
            <a:ext cx="164046" cy="446535"/>
          </a:xfrm>
          <a:prstGeom prst="rect">
            <a:avLst/>
          </a:prstGeom>
          <a:solidFill>
            <a:schemeClr val="tx1">
              <a:lumMod val="75000"/>
              <a:lumOff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71" name="Rectangle 7">
            <a:extLst>
              <a:ext uri="{FF2B5EF4-FFF2-40B4-BE49-F238E27FC236}">
                <a16:creationId xmlns:a16="http://schemas.microsoft.com/office/drawing/2014/main" id="{5955208C-D546-B459-9CA2-BE7A219D1BF6}"/>
              </a:ext>
            </a:extLst>
          </p:cNvPr>
          <p:cNvSpPr>
            <a:spLocks noChangeArrowheads="1"/>
          </p:cNvSpPr>
          <p:nvPr/>
        </p:nvSpPr>
        <p:spPr bwMode="auto">
          <a:xfrm>
            <a:off x="1410962" y="3390085"/>
            <a:ext cx="1738850" cy="338554"/>
          </a:xfrm>
          <a:prstGeom prst="rect">
            <a:avLst/>
          </a:prstGeom>
          <a:noFill/>
          <a:ln>
            <a:noFill/>
          </a:ln>
        </p:spPr>
        <p:txBody>
          <a:bodyPr wrap="square">
            <a:spAutoFit/>
          </a:bodyPr>
          <a:lstStyle/>
          <a:p>
            <a:pPr algn="ctr">
              <a:defRPr/>
            </a:pPr>
            <a:r>
              <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ブロンズ</a:t>
            </a:r>
            <a:endParaRPr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73" name="正方形/長方形 172">
            <a:extLst>
              <a:ext uri="{FF2B5EF4-FFF2-40B4-BE49-F238E27FC236}">
                <a16:creationId xmlns:a16="http://schemas.microsoft.com/office/drawing/2014/main" id="{8ADC47D7-152E-8469-188B-A1766DCCB185}"/>
              </a:ext>
            </a:extLst>
          </p:cNvPr>
          <p:cNvSpPr/>
          <p:nvPr/>
        </p:nvSpPr>
        <p:spPr bwMode="auto">
          <a:xfrm>
            <a:off x="3190332" y="3893081"/>
            <a:ext cx="164046" cy="446535"/>
          </a:xfrm>
          <a:prstGeom prst="rect">
            <a:avLst/>
          </a:prstGeom>
          <a:solidFill>
            <a:schemeClr val="tx1">
              <a:lumMod val="75000"/>
              <a:lumOff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74" name="Rectangle 7">
            <a:extLst>
              <a:ext uri="{FF2B5EF4-FFF2-40B4-BE49-F238E27FC236}">
                <a16:creationId xmlns:a16="http://schemas.microsoft.com/office/drawing/2014/main" id="{6D586D59-5CF8-BE6B-2242-D08CD05C0DB1}"/>
              </a:ext>
            </a:extLst>
          </p:cNvPr>
          <p:cNvSpPr>
            <a:spLocks noChangeArrowheads="1"/>
          </p:cNvSpPr>
          <p:nvPr/>
        </p:nvSpPr>
        <p:spPr bwMode="auto">
          <a:xfrm>
            <a:off x="1407406" y="3953455"/>
            <a:ext cx="1738850" cy="338554"/>
          </a:xfrm>
          <a:prstGeom prst="rect">
            <a:avLst/>
          </a:prstGeom>
          <a:noFill/>
          <a:ln>
            <a:noFill/>
          </a:ln>
        </p:spPr>
        <p:txBody>
          <a:bodyPr wrap="square">
            <a:spAutoFit/>
          </a:bodyPr>
          <a:lstStyle/>
          <a:p>
            <a:pPr algn="ctr">
              <a:defRPr/>
            </a:pPr>
            <a:r>
              <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スタンダード</a:t>
            </a:r>
            <a:endParaRPr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75" name="正方形/長方形 174">
            <a:extLst>
              <a:ext uri="{FF2B5EF4-FFF2-40B4-BE49-F238E27FC236}">
                <a16:creationId xmlns:a16="http://schemas.microsoft.com/office/drawing/2014/main" id="{B6A70E9B-9534-4C23-53F0-A2377804EB4A}"/>
              </a:ext>
            </a:extLst>
          </p:cNvPr>
          <p:cNvSpPr/>
          <p:nvPr/>
        </p:nvSpPr>
        <p:spPr bwMode="auto">
          <a:xfrm>
            <a:off x="1336650" y="3883082"/>
            <a:ext cx="8846637" cy="455828"/>
          </a:xfrm>
          <a:prstGeom prst="rect">
            <a:avLst/>
          </a:prstGeom>
          <a:noFill/>
          <a:ln w="9525"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pSp>
        <p:nvGrpSpPr>
          <p:cNvPr id="176" name="グループ化 175">
            <a:extLst>
              <a:ext uri="{FF2B5EF4-FFF2-40B4-BE49-F238E27FC236}">
                <a16:creationId xmlns:a16="http://schemas.microsoft.com/office/drawing/2014/main" id="{C0E83AAD-744A-A8BB-3061-8BFB33043D41}"/>
              </a:ext>
            </a:extLst>
          </p:cNvPr>
          <p:cNvGrpSpPr/>
          <p:nvPr/>
        </p:nvGrpSpPr>
        <p:grpSpPr>
          <a:xfrm>
            <a:off x="743560" y="1854740"/>
            <a:ext cx="10737700" cy="109428"/>
            <a:chOff x="665684" y="2156505"/>
            <a:chExt cx="10737700" cy="109428"/>
          </a:xfrm>
        </p:grpSpPr>
        <p:sp>
          <p:nvSpPr>
            <p:cNvPr id="177" name="フローチャート: 処理 176">
              <a:extLst>
                <a:ext uri="{FF2B5EF4-FFF2-40B4-BE49-F238E27FC236}">
                  <a16:creationId xmlns:a16="http://schemas.microsoft.com/office/drawing/2014/main" id="{BF49EBAF-B6AD-77C1-4462-6DEF56EA8D6E}"/>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78" name="フローチャート: 処理 177">
              <a:extLst>
                <a:ext uri="{FF2B5EF4-FFF2-40B4-BE49-F238E27FC236}">
                  <a16:creationId xmlns:a16="http://schemas.microsoft.com/office/drawing/2014/main" id="{E7375263-BF61-86EB-567F-BCA13FC25F27}"/>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79" name="平行四辺形 178">
              <a:extLst>
                <a:ext uri="{FF2B5EF4-FFF2-40B4-BE49-F238E27FC236}">
                  <a16:creationId xmlns:a16="http://schemas.microsoft.com/office/drawing/2014/main" id="{28B27198-6282-6B96-85EA-F4BBAB349E9F}"/>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180" name="正方形/長方形 179">
            <a:extLst>
              <a:ext uri="{FF2B5EF4-FFF2-40B4-BE49-F238E27FC236}">
                <a16:creationId xmlns:a16="http://schemas.microsoft.com/office/drawing/2014/main" id="{79CD62D2-2596-A587-04D5-B8EF0CE34CE7}"/>
              </a:ext>
            </a:extLst>
          </p:cNvPr>
          <p:cNvSpPr/>
          <p:nvPr/>
        </p:nvSpPr>
        <p:spPr bwMode="auto">
          <a:xfrm>
            <a:off x="1348149" y="3895475"/>
            <a:ext cx="1857363" cy="442804"/>
          </a:xfrm>
          <a:prstGeom prst="rect">
            <a:avLst/>
          </a:prstGeom>
          <a:solidFill>
            <a:srgbClr val="00003E">
              <a:alpha val="1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549330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正方形/長方形 82">
            <a:extLst>
              <a:ext uri="{FF2B5EF4-FFF2-40B4-BE49-F238E27FC236}">
                <a16:creationId xmlns:a16="http://schemas.microsoft.com/office/drawing/2014/main" id="{C3821B72-4B9B-E0E9-6578-D92BD4001EBF}"/>
              </a:ext>
            </a:extLst>
          </p:cNvPr>
          <p:cNvSpPr/>
          <p:nvPr/>
        </p:nvSpPr>
        <p:spPr>
          <a:xfrm>
            <a:off x="7400682" y="5172092"/>
            <a:ext cx="2015940" cy="408106"/>
          </a:xfrm>
          <a:prstGeom prst="rect">
            <a:avLst/>
          </a:prstGeom>
          <a:solidFill>
            <a:srgbClr val="00003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82" name="正方形/長方形 81">
            <a:extLst>
              <a:ext uri="{FF2B5EF4-FFF2-40B4-BE49-F238E27FC236}">
                <a16:creationId xmlns:a16="http://schemas.microsoft.com/office/drawing/2014/main" id="{6E79BF35-DFC1-8763-4BFA-A152936F9C15}"/>
              </a:ext>
            </a:extLst>
          </p:cNvPr>
          <p:cNvSpPr/>
          <p:nvPr/>
        </p:nvSpPr>
        <p:spPr>
          <a:xfrm>
            <a:off x="4288408" y="4610963"/>
            <a:ext cx="1588545" cy="378086"/>
          </a:xfrm>
          <a:prstGeom prst="rect">
            <a:avLst/>
          </a:prstGeom>
          <a:solidFill>
            <a:schemeClr val="accent6"/>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22" name="正方形/長方形 21">
            <a:extLst>
              <a:ext uri="{FF2B5EF4-FFF2-40B4-BE49-F238E27FC236}">
                <a16:creationId xmlns:a16="http://schemas.microsoft.com/office/drawing/2014/main" id="{687575BB-C291-E52B-BF2E-036D2E67C015}"/>
              </a:ext>
            </a:extLst>
          </p:cNvPr>
          <p:cNvSpPr/>
          <p:nvPr/>
        </p:nvSpPr>
        <p:spPr>
          <a:xfrm>
            <a:off x="1714706" y="4603987"/>
            <a:ext cx="1588545" cy="378086"/>
          </a:xfrm>
          <a:prstGeom prst="rect">
            <a:avLst/>
          </a:prstGeom>
          <a:solidFill>
            <a:schemeClr val="accent6"/>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インストリーム広告　申込・審査・入稿フロー</a:t>
            </a:r>
          </a:p>
        </p:txBody>
      </p:sp>
      <p:sp>
        <p:nvSpPr>
          <p:cNvPr id="7" name="Rectangle 7">
            <a:extLst>
              <a:ext uri="{FF2B5EF4-FFF2-40B4-BE49-F238E27FC236}">
                <a16:creationId xmlns:a16="http://schemas.microsoft.com/office/drawing/2014/main" id="{9DA0007C-B3FC-9729-7EBE-70D6875F968A}"/>
              </a:ext>
            </a:extLst>
          </p:cNvPr>
          <p:cNvSpPr>
            <a:spLocks noChangeArrowheads="1"/>
          </p:cNvSpPr>
          <p:nvPr/>
        </p:nvSpPr>
        <p:spPr bwMode="auto">
          <a:xfrm>
            <a:off x="1622495" y="3279578"/>
            <a:ext cx="87968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900" b="1" u="sng" dirty="0">
                <a:solidFill>
                  <a:schemeClr val="tx1">
                    <a:lumMod val="95000"/>
                    <a:lumOff val="5000"/>
                  </a:schemeClr>
                </a:solidFill>
                <a:latin typeface="メイリオ" panose="020B0604030504040204" pitchFamily="50" charset="-128"/>
                <a:ea typeface="メイリオ" panose="020B0604030504040204" pitchFamily="50" charset="-128"/>
              </a:rPr>
              <a:t>広告会社（</a:t>
            </a:r>
            <a:r>
              <a:rPr lang="en-US" altLang="ja-JP" sz="900" b="1" u="sng" dirty="0">
                <a:solidFill>
                  <a:schemeClr val="tx1">
                    <a:lumMod val="95000"/>
                    <a:lumOff val="5000"/>
                  </a:schemeClr>
                </a:solidFill>
                <a:latin typeface="メイリオ" panose="020B0604030504040204" pitchFamily="50" charset="-128"/>
                <a:ea typeface="メイリオ" panose="020B0604030504040204" pitchFamily="50" charset="-128"/>
              </a:rPr>
              <a:t>※1</a:t>
            </a:r>
            <a:r>
              <a:rPr lang="ja-JP" altLang="en-US" sz="900" b="1" u="sng" dirty="0">
                <a:solidFill>
                  <a:schemeClr val="tx1">
                    <a:lumMod val="95000"/>
                    <a:lumOff val="5000"/>
                  </a:schemeClr>
                </a:solidFill>
                <a:latin typeface="メイリオ" panose="020B0604030504040204" pitchFamily="50" charset="-128"/>
                <a:ea typeface="メイリオ" panose="020B0604030504040204" pitchFamily="50" charset="-128"/>
              </a:rPr>
              <a:t>）を介してのお申し込み・審査が必須となります</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a:t>
            </a:r>
          </a:p>
          <a:p>
            <a:pPr fontAlgn="base">
              <a:spcBef>
                <a:spcPct val="0"/>
              </a:spcBef>
              <a:spcAft>
                <a:spcPct val="0"/>
              </a:spcAft>
            </a:pP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※1</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　ディスプレイ広告（予約型）のご契約がある広告会社からのみお申し込み可能です。</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endParaRPr>
          </a:p>
          <a:p>
            <a:pPr fontAlgn="base">
              <a:spcBef>
                <a:spcPct val="0"/>
              </a:spcBef>
              <a:spcAft>
                <a:spcPct val="0"/>
              </a:spcAft>
            </a:pPr>
            <a:r>
              <a:rPr lang="en-US" altLang="ja-JP" sz="9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お</a:t>
            </a:r>
            <a:r>
              <a:rPr lang="ja-JP" altLang="en-US" sz="9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申し込みフォーム</a:t>
            </a:r>
            <a:r>
              <a:rPr lang="en-US" altLang="ja-JP" sz="9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r>
              <a:rPr lang="en-US" altLang="ja-JP" sz="9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https://portal.yadui.business.yahoo.co.jp/agencyportal/888301/index.html</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endParaRPr>
          </a:p>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雨天順延など大会日程が延びた場合は</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31</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日以降も掲載いたしますが、料金の変更や追加お申し込みは必要ございません。</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grpSp>
        <p:nvGrpSpPr>
          <p:cNvPr id="8" name="グループ化 7">
            <a:extLst>
              <a:ext uri="{FF2B5EF4-FFF2-40B4-BE49-F238E27FC236}">
                <a16:creationId xmlns:a16="http://schemas.microsoft.com/office/drawing/2014/main" id="{F120007D-D4B1-EE4B-F0BF-920EF2D1113F}"/>
              </a:ext>
            </a:extLst>
          </p:cNvPr>
          <p:cNvGrpSpPr/>
          <p:nvPr/>
        </p:nvGrpSpPr>
        <p:grpSpPr>
          <a:xfrm>
            <a:off x="3625005" y="1130203"/>
            <a:ext cx="568440" cy="307777"/>
            <a:chOff x="2023940" y="1009421"/>
            <a:chExt cx="568440" cy="307777"/>
          </a:xfrm>
        </p:grpSpPr>
        <p:sp>
          <p:nvSpPr>
            <p:cNvPr id="9" name="正方形/長方形 8">
              <a:extLst>
                <a:ext uri="{FF2B5EF4-FFF2-40B4-BE49-F238E27FC236}">
                  <a16:creationId xmlns:a16="http://schemas.microsoft.com/office/drawing/2014/main" id="{C6160E65-FDA2-AC53-FA5E-52A309D8B888}"/>
                </a:ext>
              </a:extLst>
            </p:cNvPr>
            <p:cNvSpPr/>
            <p:nvPr/>
          </p:nvSpPr>
          <p:spPr>
            <a:xfrm>
              <a:off x="2023940" y="1009421"/>
              <a:ext cx="306494" cy="307777"/>
            </a:xfrm>
            <a:prstGeom prst="rect">
              <a:avLst/>
            </a:prstGeom>
          </p:spPr>
          <p:txBody>
            <a:bodyPr wrap="none">
              <a:spAutoFit/>
            </a:bodyPr>
            <a:lstStyle/>
            <a:p>
              <a:pPr fontAlgn="base">
                <a:spcBef>
                  <a:spcPct val="0"/>
                </a:spcBef>
                <a:spcAft>
                  <a:spcPct val="0"/>
                </a:spcAft>
              </a:pP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a:t>
              </a:r>
              <a:endPar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0" name="Rectangle 7">
              <a:extLst>
                <a:ext uri="{FF2B5EF4-FFF2-40B4-BE49-F238E27FC236}">
                  <a16:creationId xmlns:a16="http://schemas.microsoft.com/office/drawing/2014/main" id="{13F8ECD4-8ED4-4874-6DEA-A6CF3F9F94BE}"/>
                </a:ext>
              </a:extLst>
            </p:cNvPr>
            <p:cNvSpPr>
              <a:spLocks noChangeArrowheads="1"/>
            </p:cNvSpPr>
            <p:nvPr/>
          </p:nvSpPr>
          <p:spPr bwMode="auto">
            <a:xfrm>
              <a:off x="2128015" y="1059620"/>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月</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grpSp>
      <p:grpSp>
        <p:nvGrpSpPr>
          <p:cNvPr id="11" name="グループ化 10">
            <a:extLst>
              <a:ext uri="{FF2B5EF4-FFF2-40B4-BE49-F238E27FC236}">
                <a16:creationId xmlns:a16="http://schemas.microsoft.com/office/drawing/2014/main" id="{186E2277-C2DA-6914-7ADD-96848CB7F75B}"/>
              </a:ext>
            </a:extLst>
          </p:cNvPr>
          <p:cNvGrpSpPr/>
          <p:nvPr/>
        </p:nvGrpSpPr>
        <p:grpSpPr>
          <a:xfrm>
            <a:off x="7967823" y="1123835"/>
            <a:ext cx="558170" cy="307777"/>
            <a:chOff x="6754046" y="1003053"/>
            <a:chExt cx="558170" cy="307777"/>
          </a:xfrm>
        </p:grpSpPr>
        <p:sp>
          <p:nvSpPr>
            <p:cNvPr id="12" name="正方形/長方形 11">
              <a:extLst>
                <a:ext uri="{FF2B5EF4-FFF2-40B4-BE49-F238E27FC236}">
                  <a16:creationId xmlns:a16="http://schemas.microsoft.com/office/drawing/2014/main" id="{AD6B8FCB-2CF6-D2E3-1918-999B9EEFB987}"/>
                </a:ext>
              </a:extLst>
            </p:cNvPr>
            <p:cNvSpPr/>
            <p:nvPr/>
          </p:nvSpPr>
          <p:spPr>
            <a:xfrm>
              <a:off x="6754046" y="1003053"/>
              <a:ext cx="306494" cy="307777"/>
            </a:xfrm>
            <a:prstGeom prst="rect">
              <a:avLst/>
            </a:prstGeom>
          </p:spPr>
          <p:txBody>
            <a:bodyPr wrap="none">
              <a:spAutoFit/>
            </a:bodyPr>
            <a:lstStyle/>
            <a:p>
              <a:pPr fontAlgn="base">
                <a:spcBef>
                  <a:spcPct val="0"/>
                </a:spcBef>
                <a:spcAft>
                  <a:spcPct val="0"/>
                </a:spcAft>
              </a:pP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a:t>
              </a:r>
              <a:endPar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3" name="Rectangle 7">
              <a:extLst>
                <a:ext uri="{FF2B5EF4-FFF2-40B4-BE49-F238E27FC236}">
                  <a16:creationId xmlns:a16="http://schemas.microsoft.com/office/drawing/2014/main" id="{B1ECF14B-DDE6-010F-7700-CC027EA4A304}"/>
                </a:ext>
              </a:extLst>
            </p:cNvPr>
            <p:cNvSpPr>
              <a:spLocks noChangeArrowheads="1"/>
            </p:cNvSpPr>
            <p:nvPr/>
          </p:nvSpPr>
          <p:spPr bwMode="auto">
            <a:xfrm>
              <a:off x="6847851" y="1053455"/>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月</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grpSp>
      <p:grpSp>
        <p:nvGrpSpPr>
          <p:cNvPr id="14" name="グループ化 13">
            <a:extLst>
              <a:ext uri="{FF2B5EF4-FFF2-40B4-BE49-F238E27FC236}">
                <a16:creationId xmlns:a16="http://schemas.microsoft.com/office/drawing/2014/main" id="{43E88338-8C8D-CD9E-5FBD-5D77661E8D92}"/>
              </a:ext>
            </a:extLst>
          </p:cNvPr>
          <p:cNvGrpSpPr/>
          <p:nvPr/>
        </p:nvGrpSpPr>
        <p:grpSpPr>
          <a:xfrm>
            <a:off x="5795523" y="1122684"/>
            <a:ext cx="572079" cy="307777"/>
            <a:chOff x="4388993" y="1020952"/>
            <a:chExt cx="572079" cy="307777"/>
          </a:xfrm>
        </p:grpSpPr>
        <p:sp>
          <p:nvSpPr>
            <p:cNvPr id="15" name="正方形/長方形 14">
              <a:extLst>
                <a:ext uri="{FF2B5EF4-FFF2-40B4-BE49-F238E27FC236}">
                  <a16:creationId xmlns:a16="http://schemas.microsoft.com/office/drawing/2014/main" id="{B5A9F066-465F-85FF-61D6-423B985557FD}"/>
                </a:ext>
              </a:extLst>
            </p:cNvPr>
            <p:cNvSpPr/>
            <p:nvPr/>
          </p:nvSpPr>
          <p:spPr>
            <a:xfrm>
              <a:off x="4388993" y="1020952"/>
              <a:ext cx="306494" cy="307777"/>
            </a:xfrm>
            <a:prstGeom prst="rect">
              <a:avLst/>
            </a:prstGeom>
          </p:spPr>
          <p:txBody>
            <a:bodyPr wrap="none">
              <a:spAutoFit/>
            </a:bodyPr>
            <a:lstStyle/>
            <a:p>
              <a:pPr fontAlgn="base">
                <a:spcBef>
                  <a:spcPct val="0"/>
                </a:spcBef>
                <a:spcAft>
                  <a:spcPct val="0"/>
                </a:spcAft>
              </a:pP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a:t>
              </a:r>
              <a:endPar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16" name="Rectangle 7">
              <a:extLst>
                <a:ext uri="{FF2B5EF4-FFF2-40B4-BE49-F238E27FC236}">
                  <a16:creationId xmlns:a16="http://schemas.microsoft.com/office/drawing/2014/main" id="{3B66024A-3D2A-3B8C-1CE6-63917A6CBAB9}"/>
                </a:ext>
              </a:extLst>
            </p:cNvPr>
            <p:cNvSpPr>
              <a:spLocks noChangeArrowheads="1"/>
            </p:cNvSpPr>
            <p:nvPr/>
          </p:nvSpPr>
          <p:spPr bwMode="auto">
            <a:xfrm>
              <a:off x="4496707" y="1070959"/>
              <a:ext cx="46436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月</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grpSp>
      <p:sp>
        <p:nvSpPr>
          <p:cNvPr id="17" name="正方形/長方形 16">
            <a:extLst>
              <a:ext uri="{FF2B5EF4-FFF2-40B4-BE49-F238E27FC236}">
                <a16:creationId xmlns:a16="http://schemas.microsoft.com/office/drawing/2014/main" id="{FFF55ACB-9014-D0D0-C5C5-9D07C01F662B}"/>
              </a:ext>
            </a:extLst>
          </p:cNvPr>
          <p:cNvSpPr/>
          <p:nvPr/>
        </p:nvSpPr>
        <p:spPr>
          <a:xfrm>
            <a:off x="1744788" y="911024"/>
            <a:ext cx="2800767" cy="276999"/>
          </a:xfrm>
          <a:prstGeom prst="rect">
            <a:avLst/>
          </a:prstGeom>
        </p:spPr>
        <p:txBody>
          <a:bodyPr wrap="none">
            <a:spAutoFit/>
          </a:bodyPr>
          <a:lstStyle/>
          <a:p>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お申し込み・審査・入稿スケジュール</a:t>
            </a:r>
          </a:p>
        </p:txBody>
      </p:sp>
      <p:sp>
        <p:nvSpPr>
          <p:cNvPr id="18" name="正方形/長方形 12">
            <a:extLst>
              <a:ext uri="{FF2B5EF4-FFF2-40B4-BE49-F238E27FC236}">
                <a16:creationId xmlns:a16="http://schemas.microsoft.com/office/drawing/2014/main" id="{73595EFA-3A4F-C34D-04E1-E1095227431B}"/>
              </a:ext>
            </a:extLst>
          </p:cNvPr>
          <p:cNvSpPr>
            <a:spLocks noChangeArrowheads="1"/>
          </p:cNvSpPr>
          <p:nvPr/>
        </p:nvSpPr>
        <p:spPr bwMode="auto">
          <a:xfrm>
            <a:off x="1586193" y="915599"/>
            <a:ext cx="149224" cy="255425"/>
          </a:xfrm>
          <a:prstGeom prst="rect">
            <a:avLst/>
          </a:prstGeom>
          <a:solidFill>
            <a:srgbClr val="00003E"/>
          </a:solidFill>
          <a:ln>
            <a:noFill/>
          </a:ln>
        </p:spPr>
        <p:txBody>
          <a:bodyPr/>
          <a:lstStyle/>
          <a:p>
            <a:pPr fontAlgn="base">
              <a:spcBef>
                <a:spcPct val="0"/>
              </a:spcBef>
              <a:spcAft>
                <a:spcPct val="0"/>
              </a:spcAft>
            </a:pPr>
            <a:endParaRPr lang="ja-JP" altLang="en-US"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9" name="正方形/長方形 18">
            <a:extLst>
              <a:ext uri="{FF2B5EF4-FFF2-40B4-BE49-F238E27FC236}">
                <a16:creationId xmlns:a16="http://schemas.microsoft.com/office/drawing/2014/main" id="{6830FDBC-D3FF-A691-6762-C0C57C08BA0E}"/>
              </a:ext>
            </a:extLst>
          </p:cNvPr>
          <p:cNvSpPr/>
          <p:nvPr/>
        </p:nvSpPr>
        <p:spPr>
          <a:xfrm>
            <a:off x="7387044" y="4609418"/>
            <a:ext cx="2015940" cy="408106"/>
          </a:xfrm>
          <a:prstGeom prst="rect">
            <a:avLst/>
          </a:prstGeom>
          <a:solidFill>
            <a:srgbClr val="00003E"/>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ja-JP" altLang="en-US" sz="16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3A05C12A-A0F4-6656-208C-DAAA6BD60AB3}"/>
              </a:ext>
            </a:extLst>
          </p:cNvPr>
          <p:cNvSpPr txBox="1"/>
          <p:nvPr/>
        </p:nvSpPr>
        <p:spPr>
          <a:xfrm>
            <a:off x="1921328" y="4669201"/>
            <a:ext cx="1160683" cy="261610"/>
          </a:xfrm>
          <a:prstGeom prst="rect">
            <a:avLst/>
          </a:prstGeom>
          <a:noFill/>
        </p:spPr>
        <p:txBody>
          <a:bodyPr wrap="square" rtlCol="0">
            <a:spAutoFit/>
          </a:bodyPr>
          <a:lstStyle/>
          <a:p>
            <a:pPr algn="ctr" fontAlgn="base">
              <a:spcBef>
                <a:spcPct val="0"/>
              </a:spcBef>
              <a:spcAft>
                <a:spcPct val="0"/>
              </a:spcAft>
            </a:pPr>
            <a:r>
              <a:rPr lang="ja-JP" altLang="en-US" sz="1100" b="1" dirty="0">
                <a:solidFill>
                  <a:schemeClr val="tx1">
                    <a:lumMod val="95000"/>
                    <a:lumOff val="5000"/>
                  </a:schemeClr>
                </a:solidFill>
                <a:latin typeface="メイリオ" panose="020B0604030504040204" pitchFamily="50" charset="-128"/>
                <a:ea typeface="メイリオ" panose="020B0604030504040204" pitchFamily="50" charset="-128"/>
              </a:rPr>
              <a:t>広告主</a:t>
            </a:r>
          </a:p>
        </p:txBody>
      </p:sp>
      <p:sp>
        <p:nvSpPr>
          <p:cNvPr id="21" name="テキスト ボックス 20">
            <a:extLst>
              <a:ext uri="{FF2B5EF4-FFF2-40B4-BE49-F238E27FC236}">
                <a16:creationId xmlns:a16="http://schemas.microsoft.com/office/drawing/2014/main" id="{CF1C0809-9FE5-B869-07B2-B9FBFB479CE8}"/>
              </a:ext>
            </a:extLst>
          </p:cNvPr>
          <p:cNvSpPr txBox="1"/>
          <p:nvPr/>
        </p:nvSpPr>
        <p:spPr>
          <a:xfrm>
            <a:off x="4464114" y="4676497"/>
            <a:ext cx="1231030" cy="261610"/>
          </a:xfrm>
          <a:prstGeom prst="rect">
            <a:avLst/>
          </a:prstGeom>
          <a:noFill/>
        </p:spPr>
        <p:txBody>
          <a:bodyPr wrap="square" rtlCol="0">
            <a:spAutoFit/>
          </a:bodyPr>
          <a:lstStyle/>
          <a:p>
            <a:pPr algn="ctr" fontAlgn="base">
              <a:spcBef>
                <a:spcPct val="0"/>
              </a:spcBef>
              <a:spcAft>
                <a:spcPct val="0"/>
              </a:spcAft>
            </a:pPr>
            <a:r>
              <a:rPr lang="ja-JP" altLang="en-US" sz="1100" b="1" dirty="0">
                <a:solidFill>
                  <a:schemeClr val="tx1">
                    <a:lumMod val="95000"/>
                    <a:lumOff val="5000"/>
                  </a:schemeClr>
                </a:solidFill>
                <a:latin typeface="メイリオ" panose="020B0604030504040204" pitchFamily="50" charset="-128"/>
                <a:ea typeface="メイリオ" panose="020B0604030504040204" pitchFamily="50" charset="-128"/>
              </a:rPr>
              <a:t>広告会社</a:t>
            </a:r>
          </a:p>
        </p:txBody>
      </p:sp>
      <p:sp>
        <p:nvSpPr>
          <p:cNvPr id="23" name="テキスト ボックス 22">
            <a:extLst>
              <a:ext uri="{FF2B5EF4-FFF2-40B4-BE49-F238E27FC236}">
                <a16:creationId xmlns:a16="http://schemas.microsoft.com/office/drawing/2014/main" id="{25AD1551-51D2-CCF0-5275-09ECF380BBF6}"/>
              </a:ext>
            </a:extLst>
          </p:cNvPr>
          <p:cNvSpPr txBox="1"/>
          <p:nvPr/>
        </p:nvSpPr>
        <p:spPr>
          <a:xfrm>
            <a:off x="7631529" y="4609418"/>
            <a:ext cx="1554247" cy="430887"/>
          </a:xfrm>
          <a:prstGeom prst="rect">
            <a:avLst/>
          </a:prstGeom>
          <a:noFill/>
        </p:spPr>
        <p:txBody>
          <a:bodyPr wrap="square" rtlCol="0">
            <a:spAutoFit/>
          </a:bodyPr>
          <a:lstStyle/>
          <a:p>
            <a:pPr algn="ctr" fontAlgn="base">
              <a:spcBef>
                <a:spcPct val="0"/>
              </a:spcBef>
              <a:spcAft>
                <a:spcPct val="0"/>
              </a:spcAft>
            </a:pPr>
            <a:r>
              <a:rPr lang="en-US" altLang="ja-JP" sz="1100" b="1" dirty="0">
                <a:solidFill>
                  <a:schemeClr val="bg1"/>
                </a:solidFill>
                <a:latin typeface="メイリオ" panose="020B0604030504040204" pitchFamily="50" charset="-128"/>
                <a:ea typeface="メイリオ" panose="020B0604030504040204" pitchFamily="50" charset="-128"/>
              </a:rPr>
              <a:t>LINE</a:t>
            </a:r>
            <a:r>
              <a:rPr lang="ja-JP" altLang="en-US" sz="1100" b="1" dirty="0">
                <a:solidFill>
                  <a:schemeClr val="bg1"/>
                </a:solidFill>
                <a:latin typeface="メイリオ" panose="020B0604030504040204" pitchFamily="50" charset="-128"/>
                <a:ea typeface="メイリオ" panose="020B0604030504040204" pitchFamily="50" charset="-128"/>
              </a:rPr>
              <a:t>ヤフー</a:t>
            </a:r>
            <a:endParaRPr lang="en-US" altLang="ja-JP" sz="1100" b="1" dirty="0">
              <a:solidFill>
                <a:schemeClr val="bg1"/>
              </a:solidFill>
              <a:latin typeface="メイリオ" panose="020B0604030504040204" pitchFamily="50" charset="-128"/>
              <a:ea typeface="メイリオ" panose="020B0604030504040204" pitchFamily="50" charset="-128"/>
            </a:endParaRPr>
          </a:p>
          <a:p>
            <a:pPr algn="ctr" fontAlgn="base">
              <a:spcBef>
                <a:spcPct val="0"/>
              </a:spcBef>
              <a:spcAft>
                <a:spcPct val="0"/>
              </a:spcAft>
            </a:pPr>
            <a:r>
              <a:rPr lang="ja-JP" altLang="en-US" sz="1100" b="1" dirty="0">
                <a:solidFill>
                  <a:schemeClr val="bg1"/>
                </a:solidFill>
                <a:latin typeface="メイリオ" panose="020B0604030504040204" pitchFamily="50" charset="-128"/>
                <a:ea typeface="メイリオ" panose="020B0604030504040204" pitchFamily="50" charset="-128"/>
              </a:rPr>
              <a:t>（毎日新聞、</a:t>
            </a:r>
            <a:r>
              <a:rPr lang="en-US" altLang="ja-JP" sz="1100" b="1" dirty="0">
                <a:solidFill>
                  <a:schemeClr val="bg1"/>
                </a:solidFill>
                <a:latin typeface="メイリオ" panose="020B0604030504040204" pitchFamily="50" charset="-128"/>
                <a:ea typeface="メイリオ" panose="020B0604030504040204" pitchFamily="50" charset="-128"/>
              </a:rPr>
              <a:t>MBS</a:t>
            </a:r>
            <a:r>
              <a:rPr lang="ja-JP" altLang="en-US" sz="1100" b="1" dirty="0">
                <a:solidFill>
                  <a:schemeClr val="bg1"/>
                </a:solidFill>
                <a:latin typeface="メイリオ" panose="020B0604030504040204" pitchFamily="50" charset="-128"/>
                <a:ea typeface="メイリオ" panose="020B0604030504040204" pitchFamily="50" charset="-128"/>
              </a:rPr>
              <a:t>）</a:t>
            </a:r>
            <a:endParaRPr lang="en-US" altLang="ja-JP" sz="1100" b="1" dirty="0">
              <a:solidFill>
                <a:schemeClr val="bg1"/>
              </a:solidFill>
              <a:latin typeface="メイリオ" panose="020B0604030504040204" pitchFamily="50" charset="-128"/>
              <a:ea typeface="メイリオ" panose="020B0604030504040204" pitchFamily="50" charset="-128"/>
            </a:endParaRPr>
          </a:p>
        </p:txBody>
      </p:sp>
      <p:sp>
        <p:nvSpPr>
          <p:cNvPr id="24" name="テキスト ボックス 23">
            <a:extLst>
              <a:ext uri="{FF2B5EF4-FFF2-40B4-BE49-F238E27FC236}">
                <a16:creationId xmlns:a16="http://schemas.microsoft.com/office/drawing/2014/main" id="{FCA88531-6F95-C2F7-E73E-D360470C94C2}"/>
              </a:ext>
            </a:extLst>
          </p:cNvPr>
          <p:cNvSpPr txBox="1"/>
          <p:nvPr/>
        </p:nvSpPr>
        <p:spPr>
          <a:xfrm>
            <a:off x="6173568" y="4553785"/>
            <a:ext cx="1016468" cy="246221"/>
          </a:xfrm>
          <a:prstGeom prst="rect">
            <a:avLst/>
          </a:prstGeom>
          <a:noFill/>
        </p:spPr>
        <p:txBody>
          <a:bodyPr wrap="square" rtlCol="0">
            <a:spAutoFit/>
          </a:bodyPr>
          <a:lstStyle/>
          <a:p>
            <a:pPr algn="ctr" fontAlgn="base">
              <a:spcBef>
                <a:spcPct val="0"/>
              </a:spcBef>
              <a:spcAft>
                <a:spcPct val="0"/>
              </a:spcAft>
            </a:pPr>
            <a:r>
              <a:rPr lang="ja-JP" altLang="en-US" sz="1000" b="1" dirty="0">
                <a:solidFill>
                  <a:schemeClr val="tx1">
                    <a:lumMod val="95000"/>
                    <a:lumOff val="5000"/>
                  </a:schemeClr>
                </a:solidFill>
                <a:latin typeface="メイリオ" panose="020B0604030504040204" pitchFamily="50" charset="-128"/>
                <a:ea typeface="メイリオ" panose="020B0604030504040204" pitchFamily="50" charset="-128"/>
              </a:rPr>
              <a:t>①審査依頼</a:t>
            </a:r>
          </a:p>
        </p:txBody>
      </p:sp>
      <p:sp>
        <p:nvSpPr>
          <p:cNvPr id="25" name="テキスト ボックス 24">
            <a:extLst>
              <a:ext uri="{FF2B5EF4-FFF2-40B4-BE49-F238E27FC236}">
                <a16:creationId xmlns:a16="http://schemas.microsoft.com/office/drawing/2014/main" id="{C877FC6B-BFCA-2900-D35E-11FC182C8451}"/>
              </a:ext>
            </a:extLst>
          </p:cNvPr>
          <p:cNvSpPr txBox="1"/>
          <p:nvPr/>
        </p:nvSpPr>
        <p:spPr>
          <a:xfrm>
            <a:off x="6224798" y="4837869"/>
            <a:ext cx="914008" cy="246221"/>
          </a:xfrm>
          <a:prstGeom prst="rect">
            <a:avLst/>
          </a:prstGeom>
          <a:noFill/>
        </p:spPr>
        <p:txBody>
          <a:bodyPr wrap="square" rtlCol="0">
            <a:spAutoFit/>
          </a:bodyPr>
          <a:lstStyle/>
          <a:p>
            <a:pPr algn="ctr" fontAlgn="base">
              <a:spcBef>
                <a:spcPct val="0"/>
              </a:spcBef>
              <a:spcAft>
                <a:spcPct val="0"/>
              </a:spcAft>
            </a:pPr>
            <a:r>
              <a:rPr lang="ja-JP" altLang="en-US" sz="1000" b="1" dirty="0">
                <a:solidFill>
                  <a:schemeClr val="tx1">
                    <a:lumMod val="95000"/>
                    <a:lumOff val="5000"/>
                  </a:schemeClr>
                </a:solidFill>
                <a:latin typeface="メイリオ" panose="020B0604030504040204" pitchFamily="50" charset="-128"/>
                <a:ea typeface="メイリオ" panose="020B0604030504040204" pitchFamily="50" charset="-128"/>
              </a:rPr>
              <a:t>②審査結果</a:t>
            </a:r>
          </a:p>
        </p:txBody>
      </p:sp>
      <p:sp>
        <p:nvSpPr>
          <p:cNvPr id="26" name="テキスト ボックス 25">
            <a:extLst>
              <a:ext uri="{FF2B5EF4-FFF2-40B4-BE49-F238E27FC236}">
                <a16:creationId xmlns:a16="http://schemas.microsoft.com/office/drawing/2014/main" id="{B2579EFC-21E1-1261-7ED2-46E4BC2CC88B}"/>
              </a:ext>
            </a:extLst>
          </p:cNvPr>
          <p:cNvSpPr txBox="1"/>
          <p:nvPr/>
        </p:nvSpPr>
        <p:spPr>
          <a:xfrm>
            <a:off x="6096000" y="5184166"/>
            <a:ext cx="1316726" cy="246221"/>
          </a:xfrm>
          <a:prstGeom prst="rect">
            <a:avLst/>
          </a:prstGeom>
          <a:noFill/>
        </p:spPr>
        <p:txBody>
          <a:bodyPr wrap="square" rtlCol="0">
            <a:spAutoFit/>
          </a:bodyPr>
          <a:lstStyle/>
          <a:p>
            <a:pPr algn="ctr" fontAlgn="base">
              <a:spcBef>
                <a:spcPct val="0"/>
              </a:spcBef>
              <a:spcAft>
                <a:spcPct val="0"/>
              </a:spcAft>
            </a:pPr>
            <a:r>
              <a:rPr lang="ja-JP" altLang="en-US" sz="1000" b="1" dirty="0">
                <a:solidFill>
                  <a:schemeClr val="tx1">
                    <a:lumMod val="95000"/>
                    <a:lumOff val="5000"/>
                  </a:schemeClr>
                </a:solidFill>
                <a:latin typeface="メイリオ" panose="020B0604030504040204" pitchFamily="50" charset="-128"/>
                <a:ea typeface="メイリオ" panose="020B0604030504040204" pitchFamily="50" charset="-128"/>
              </a:rPr>
              <a:t>③入稿</a:t>
            </a:r>
          </a:p>
        </p:txBody>
      </p:sp>
      <p:sp>
        <p:nvSpPr>
          <p:cNvPr id="27" name="正方形/長方形 26">
            <a:extLst>
              <a:ext uri="{FF2B5EF4-FFF2-40B4-BE49-F238E27FC236}">
                <a16:creationId xmlns:a16="http://schemas.microsoft.com/office/drawing/2014/main" id="{A2B8E913-0E09-D57E-BB5A-8AFE2B21B91B}"/>
              </a:ext>
            </a:extLst>
          </p:cNvPr>
          <p:cNvSpPr/>
          <p:nvPr/>
        </p:nvSpPr>
        <p:spPr>
          <a:xfrm>
            <a:off x="1737578" y="3986690"/>
            <a:ext cx="3877985" cy="276999"/>
          </a:xfrm>
          <a:prstGeom prst="rect">
            <a:avLst/>
          </a:prstGeom>
        </p:spPr>
        <p:txBody>
          <a:bodyPr wrap="none">
            <a:spAutoFit/>
          </a:bodyPr>
          <a:lstStyle/>
          <a:p>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お申し込み後の、クリエイティブの審査・入稿フロー</a:t>
            </a:r>
          </a:p>
        </p:txBody>
      </p:sp>
      <p:cxnSp>
        <p:nvCxnSpPr>
          <p:cNvPr id="28" name="直線矢印コネクタ 27">
            <a:extLst>
              <a:ext uri="{FF2B5EF4-FFF2-40B4-BE49-F238E27FC236}">
                <a16:creationId xmlns:a16="http://schemas.microsoft.com/office/drawing/2014/main" id="{53D0D0B7-35C9-35DA-23D5-5AF1B602EBA1}"/>
              </a:ext>
            </a:extLst>
          </p:cNvPr>
          <p:cNvCxnSpPr>
            <a:cxnSpLocks/>
          </p:cNvCxnSpPr>
          <p:nvPr/>
        </p:nvCxnSpPr>
        <p:spPr bwMode="auto">
          <a:xfrm>
            <a:off x="3321814" y="4848349"/>
            <a:ext cx="974194" cy="0"/>
          </a:xfrm>
          <a:prstGeom prst="straightConnector1">
            <a:avLst/>
          </a:prstGeom>
          <a:solidFill>
            <a:srgbClr val="BBE0E3"/>
          </a:solidFill>
          <a:ln w="12700" cap="flat" cmpd="sng" algn="ctr">
            <a:solidFill>
              <a:srgbClr val="FFFFFF">
                <a:lumMod val="50000"/>
              </a:srgbClr>
            </a:solidFill>
            <a:prstDash val="solid"/>
            <a:round/>
            <a:headEnd type="none" w="med" len="med"/>
            <a:tailEnd type="arrow"/>
          </a:ln>
          <a:effectLst/>
        </p:spPr>
      </p:cxnSp>
      <p:cxnSp>
        <p:nvCxnSpPr>
          <p:cNvPr id="29" name="直線矢印コネクタ 28">
            <a:extLst>
              <a:ext uri="{FF2B5EF4-FFF2-40B4-BE49-F238E27FC236}">
                <a16:creationId xmlns:a16="http://schemas.microsoft.com/office/drawing/2014/main" id="{D1177DFC-2895-82E3-0A4D-67CBFBEAAD78}"/>
              </a:ext>
            </a:extLst>
          </p:cNvPr>
          <p:cNvCxnSpPr>
            <a:cxnSpLocks/>
          </p:cNvCxnSpPr>
          <p:nvPr/>
        </p:nvCxnSpPr>
        <p:spPr bwMode="auto">
          <a:xfrm>
            <a:off x="5864768" y="4744849"/>
            <a:ext cx="1512697" cy="0"/>
          </a:xfrm>
          <a:prstGeom prst="straightConnector1">
            <a:avLst/>
          </a:prstGeom>
          <a:solidFill>
            <a:srgbClr val="BBE0E3"/>
          </a:solidFill>
          <a:ln w="12700" cap="flat" cmpd="sng" algn="ctr">
            <a:solidFill>
              <a:srgbClr val="FFFFFF">
                <a:lumMod val="50000"/>
              </a:srgbClr>
            </a:solidFill>
            <a:prstDash val="solid"/>
            <a:round/>
            <a:headEnd type="none" w="med" len="med"/>
            <a:tailEnd type="arrow"/>
          </a:ln>
          <a:effectLst/>
        </p:spPr>
      </p:cxnSp>
      <p:cxnSp>
        <p:nvCxnSpPr>
          <p:cNvPr id="30" name="直線矢印コネクタ 29">
            <a:extLst>
              <a:ext uri="{FF2B5EF4-FFF2-40B4-BE49-F238E27FC236}">
                <a16:creationId xmlns:a16="http://schemas.microsoft.com/office/drawing/2014/main" id="{7CD66642-E484-CBD1-B499-9501FFF12A6A}"/>
              </a:ext>
            </a:extLst>
          </p:cNvPr>
          <p:cNvCxnSpPr>
            <a:cxnSpLocks/>
          </p:cNvCxnSpPr>
          <p:nvPr/>
        </p:nvCxnSpPr>
        <p:spPr bwMode="auto">
          <a:xfrm flipH="1">
            <a:off x="5864768" y="4835000"/>
            <a:ext cx="1512698" cy="0"/>
          </a:xfrm>
          <a:prstGeom prst="straightConnector1">
            <a:avLst/>
          </a:prstGeom>
          <a:solidFill>
            <a:srgbClr val="BBE0E3"/>
          </a:solidFill>
          <a:ln w="12700" cap="flat" cmpd="sng" algn="ctr">
            <a:solidFill>
              <a:srgbClr val="FFFFFF">
                <a:lumMod val="50000"/>
              </a:srgbClr>
            </a:solidFill>
            <a:prstDash val="solid"/>
            <a:round/>
            <a:headEnd type="none" w="med" len="med"/>
            <a:tailEnd type="arrow"/>
          </a:ln>
          <a:effectLst/>
        </p:spPr>
      </p:cxnSp>
      <p:sp>
        <p:nvSpPr>
          <p:cNvPr id="31" name="テキスト ボックス 30">
            <a:extLst>
              <a:ext uri="{FF2B5EF4-FFF2-40B4-BE49-F238E27FC236}">
                <a16:creationId xmlns:a16="http://schemas.microsoft.com/office/drawing/2014/main" id="{7104712E-583C-46A0-D2E6-06F1721351A5}"/>
              </a:ext>
            </a:extLst>
          </p:cNvPr>
          <p:cNvSpPr txBox="1"/>
          <p:nvPr/>
        </p:nvSpPr>
        <p:spPr>
          <a:xfrm>
            <a:off x="1714705" y="5515308"/>
            <a:ext cx="8513835" cy="1061829"/>
          </a:xfrm>
          <a:prstGeom prst="rect">
            <a:avLst/>
          </a:prstGeom>
          <a:noFill/>
        </p:spPr>
        <p:txBody>
          <a:bodyPr wrap="square" rtlCol="0">
            <a:spAutoFit/>
          </a:bodyPr>
          <a:lstStyle/>
          <a:p>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①広告会社から</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ヤフーへ審査依頼</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審査</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営業日目安</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a:t>
            </a:r>
          </a:p>
          <a:p>
            <a:r>
              <a:rPr lang="en-US" altLang="ja-JP" sz="900" b="0"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900" b="0" dirty="0">
                <a:solidFill>
                  <a:schemeClr val="tx1">
                    <a:lumMod val="95000"/>
                    <a:lumOff val="5000"/>
                  </a:schemeClr>
                </a:solidFill>
                <a:latin typeface="メイリオ" panose="020B0604030504040204" pitchFamily="50" charset="-128"/>
                <a:ea typeface="メイリオ" panose="020B0604030504040204" pitchFamily="50" charset="-128"/>
              </a:rPr>
              <a:t>ヤフーの以下審査フォームをご利用ください。「広告商品名</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：センバツ</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LIVE!</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」と記載ください。</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https://form-business.yahoo.co.jp/claris/enqueteForm?inquiry_type=ad_review</a:t>
            </a:r>
          </a:p>
          <a:p>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②</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 LINE</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ヤフーから審査結果についてご返信</a:t>
            </a:r>
            <a:endPar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③完了した素材を広告会社より</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rPr>
              <a:t>MBS</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rPr>
              <a:t>へ入稿（メール送付）</a:t>
            </a:r>
          </a:p>
          <a:p>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広告入稿書と広告素材を以下メールアドレスにメールにてお願いいたします。メールの件名に“</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センバツ</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LIVE!】</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〇〇社　</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CM</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素材入稿”　と記載ください。</a:t>
            </a:r>
          </a:p>
          <a:p>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hlinkClick r:id="rId2"/>
              </a:rPr>
              <a:t>senbatsu-cm@mbs.co.jp</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94147B62-FDFE-FC0D-EE2F-623120E05988}"/>
              </a:ext>
            </a:extLst>
          </p:cNvPr>
          <p:cNvSpPr txBox="1"/>
          <p:nvPr/>
        </p:nvSpPr>
        <p:spPr>
          <a:xfrm>
            <a:off x="7443258" y="4987086"/>
            <a:ext cx="2112079" cy="215444"/>
          </a:xfrm>
          <a:prstGeom prst="rect">
            <a:avLst/>
          </a:prstGeom>
          <a:noFill/>
        </p:spPr>
        <p:txBody>
          <a:bodyPr wrap="square" rtlCol="0">
            <a:spAutoFit/>
          </a:bodyPr>
          <a:lstStyle/>
          <a:p>
            <a:pPr fontAlgn="base">
              <a:spcBef>
                <a:spcPct val="0"/>
              </a:spcBef>
              <a:spcAft>
                <a:spcPct val="0"/>
              </a:spcAft>
            </a:pP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rPr>
              <a:t>審査は</a:t>
            </a: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rPr>
              <a:t>社の基準での確認になります</a:t>
            </a:r>
          </a:p>
        </p:txBody>
      </p:sp>
      <p:sp>
        <p:nvSpPr>
          <p:cNvPr id="33" name="テキスト ボックス 32">
            <a:extLst>
              <a:ext uri="{FF2B5EF4-FFF2-40B4-BE49-F238E27FC236}">
                <a16:creationId xmlns:a16="http://schemas.microsoft.com/office/drawing/2014/main" id="{F3DA779E-AF31-5E9D-C1C6-A104996911CD}"/>
              </a:ext>
            </a:extLst>
          </p:cNvPr>
          <p:cNvSpPr txBox="1"/>
          <p:nvPr/>
        </p:nvSpPr>
        <p:spPr>
          <a:xfrm>
            <a:off x="1637168" y="4245933"/>
            <a:ext cx="8835746" cy="369332"/>
          </a:xfrm>
          <a:prstGeom prst="rect">
            <a:avLst/>
          </a:prstGeom>
          <a:noFill/>
        </p:spPr>
        <p:txBody>
          <a:bodyPr wrap="square" rtlCol="0">
            <a:spAutoFit/>
          </a:bodyPr>
          <a:lstStyle/>
          <a:p>
            <a:pPr fontAlgn="base">
              <a:spcBef>
                <a:spcPct val="0"/>
              </a:spcBef>
              <a:spcAft>
                <a:spcPct val="0"/>
              </a:spcAft>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インストリーム広告素材の入稿に際して、</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rPr>
              <a:t>社による素材の審査が必要となります。</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endParaRPr>
          </a:p>
          <a:p>
            <a:pPr fontAlgn="base">
              <a:spcBef>
                <a:spcPct val="0"/>
              </a:spcBef>
              <a:spcAft>
                <a:spcPct val="0"/>
              </a:spcAft>
            </a:pPr>
            <a:r>
              <a:rPr lang="ja-JP" altLang="en-US" sz="900" u="sng" dirty="0">
                <a:solidFill>
                  <a:schemeClr val="tx1">
                    <a:lumMod val="95000"/>
                    <a:lumOff val="5000"/>
                  </a:schemeClr>
                </a:solidFill>
                <a:latin typeface="メイリオ" panose="020B0604030504040204" pitchFamily="50" charset="-128"/>
                <a:ea typeface="メイリオ" panose="020B0604030504040204" pitchFamily="50" charset="-128"/>
              </a:rPr>
              <a:t>高校野球や大会への関連を想起させるクリエイティブの場合、入稿の前に、内容について事前に確認をお願いします。</a:t>
            </a:r>
          </a:p>
        </p:txBody>
      </p:sp>
      <p:sp>
        <p:nvSpPr>
          <p:cNvPr id="34" name="正方形/長方形 12">
            <a:extLst>
              <a:ext uri="{FF2B5EF4-FFF2-40B4-BE49-F238E27FC236}">
                <a16:creationId xmlns:a16="http://schemas.microsoft.com/office/drawing/2014/main" id="{5EDBDA24-FCCA-7F3B-141F-A3BF7DAB5796}"/>
              </a:ext>
            </a:extLst>
          </p:cNvPr>
          <p:cNvSpPr>
            <a:spLocks noChangeArrowheads="1"/>
          </p:cNvSpPr>
          <p:nvPr/>
        </p:nvSpPr>
        <p:spPr bwMode="auto">
          <a:xfrm>
            <a:off x="1586193" y="3990279"/>
            <a:ext cx="149224" cy="255425"/>
          </a:xfrm>
          <a:prstGeom prst="rect">
            <a:avLst/>
          </a:prstGeom>
          <a:solidFill>
            <a:srgbClr val="00003E"/>
          </a:solidFill>
          <a:ln>
            <a:noFill/>
          </a:ln>
        </p:spPr>
        <p:txBody>
          <a:bodyPr/>
          <a:lstStyle/>
          <a:p>
            <a:pPr fontAlgn="base">
              <a:spcBef>
                <a:spcPct val="0"/>
              </a:spcBef>
              <a:spcAft>
                <a:spcPct val="0"/>
              </a:spcAft>
            </a:pPr>
            <a:endParaRPr lang="ja-JP" altLang="en-US"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CA86D56B-D46A-40A0-20A7-8D01218F66EB}"/>
              </a:ext>
            </a:extLst>
          </p:cNvPr>
          <p:cNvSpPr txBox="1"/>
          <p:nvPr/>
        </p:nvSpPr>
        <p:spPr>
          <a:xfrm>
            <a:off x="7741824" y="5611957"/>
            <a:ext cx="1661160" cy="200055"/>
          </a:xfrm>
          <a:prstGeom prst="rect">
            <a:avLst/>
          </a:prstGeom>
          <a:noFill/>
        </p:spPr>
        <p:txBody>
          <a:bodyPr wrap="square" rtlCol="0">
            <a:spAutoFit/>
          </a:bodyPr>
          <a:lstStyle/>
          <a:p>
            <a:pPr fontAlgn="base">
              <a:spcBef>
                <a:spcPct val="0"/>
              </a:spcBef>
              <a:spcAft>
                <a:spcPct val="0"/>
              </a:spcAft>
            </a:pP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700" b="1" dirty="0">
                <a:solidFill>
                  <a:schemeClr val="tx1">
                    <a:lumMod val="95000"/>
                    <a:lumOff val="5000"/>
                  </a:schemeClr>
                </a:solidFill>
                <a:latin typeface="メイリオ" panose="020B0604030504040204" pitchFamily="50" charset="-128"/>
                <a:ea typeface="メイリオ" panose="020B0604030504040204" pitchFamily="50" charset="-128"/>
              </a:rPr>
              <a:t>配信設定・管理を行います</a:t>
            </a:r>
          </a:p>
        </p:txBody>
      </p:sp>
      <p:cxnSp>
        <p:nvCxnSpPr>
          <p:cNvPr id="36" name="直線コネクタ 35">
            <a:extLst>
              <a:ext uri="{FF2B5EF4-FFF2-40B4-BE49-F238E27FC236}">
                <a16:creationId xmlns:a16="http://schemas.microsoft.com/office/drawing/2014/main" id="{A93193EC-D108-47FF-29BD-6A5E8828620E}"/>
              </a:ext>
            </a:extLst>
          </p:cNvPr>
          <p:cNvCxnSpPr>
            <a:cxnSpLocks/>
          </p:cNvCxnSpPr>
          <p:nvPr/>
        </p:nvCxnSpPr>
        <p:spPr bwMode="auto">
          <a:xfrm>
            <a:off x="3678846" y="1698214"/>
            <a:ext cx="0" cy="967754"/>
          </a:xfrm>
          <a:prstGeom prst="line">
            <a:avLst/>
          </a:prstGeom>
          <a:solidFill>
            <a:srgbClr val="BBE0E3"/>
          </a:solidFill>
          <a:ln w="12700" cap="flat" cmpd="sng" algn="ctr">
            <a:solidFill>
              <a:srgbClr val="FFFFFF">
                <a:lumMod val="75000"/>
              </a:srgbClr>
            </a:solidFill>
            <a:prstDash val="dash"/>
            <a:round/>
            <a:headEnd type="none" w="med" len="med"/>
            <a:tailEnd type="none" w="med" len="med"/>
          </a:ln>
          <a:effectLst/>
        </p:spPr>
      </p:cxnSp>
      <p:cxnSp>
        <p:nvCxnSpPr>
          <p:cNvPr id="37" name="直線コネクタ 36">
            <a:extLst>
              <a:ext uri="{FF2B5EF4-FFF2-40B4-BE49-F238E27FC236}">
                <a16:creationId xmlns:a16="http://schemas.microsoft.com/office/drawing/2014/main" id="{FAD73F89-9C35-8752-55DA-E6FE1FF59190}"/>
              </a:ext>
            </a:extLst>
          </p:cNvPr>
          <p:cNvCxnSpPr>
            <a:cxnSpLocks/>
          </p:cNvCxnSpPr>
          <p:nvPr/>
        </p:nvCxnSpPr>
        <p:spPr bwMode="auto">
          <a:xfrm>
            <a:off x="5864768" y="1698214"/>
            <a:ext cx="0" cy="967754"/>
          </a:xfrm>
          <a:prstGeom prst="line">
            <a:avLst/>
          </a:prstGeom>
          <a:solidFill>
            <a:srgbClr val="BBE0E3"/>
          </a:solidFill>
          <a:ln w="12700" cap="flat" cmpd="sng" algn="ctr">
            <a:solidFill>
              <a:srgbClr val="FFFFFF">
                <a:lumMod val="75000"/>
              </a:srgbClr>
            </a:solidFill>
            <a:prstDash val="dash"/>
            <a:round/>
            <a:headEnd type="none" w="med" len="med"/>
            <a:tailEnd type="none" w="med" len="med"/>
          </a:ln>
          <a:effectLst/>
        </p:spPr>
      </p:cxnSp>
      <p:cxnSp>
        <p:nvCxnSpPr>
          <p:cNvPr id="39" name="直線コネクタ 38">
            <a:extLst>
              <a:ext uri="{FF2B5EF4-FFF2-40B4-BE49-F238E27FC236}">
                <a16:creationId xmlns:a16="http://schemas.microsoft.com/office/drawing/2014/main" id="{6E09B02F-C6AA-C4CA-A972-FEF22B299924}"/>
              </a:ext>
            </a:extLst>
          </p:cNvPr>
          <p:cNvCxnSpPr>
            <a:cxnSpLocks/>
          </p:cNvCxnSpPr>
          <p:nvPr/>
        </p:nvCxnSpPr>
        <p:spPr bwMode="auto">
          <a:xfrm>
            <a:off x="8033775" y="1698214"/>
            <a:ext cx="0" cy="967754"/>
          </a:xfrm>
          <a:prstGeom prst="line">
            <a:avLst/>
          </a:prstGeom>
          <a:solidFill>
            <a:srgbClr val="BBE0E3"/>
          </a:solidFill>
          <a:ln w="12700" cap="flat" cmpd="sng" algn="ctr">
            <a:solidFill>
              <a:srgbClr val="FFFFFF">
                <a:lumMod val="75000"/>
              </a:srgbClr>
            </a:solidFill>
            <a:prstDash val="dash"/>
            <a:round/>
            <a:headEnd type="none" w="med" len="med"/>
            <a:tailEnd type="none" w="med" len="med"/>
          </a:ln>
          <a:effectLst/>
        </p:spPr>
      </p:cxnSp>
      <p:sp>
        <p:nvSpPr>
          <p:cNvPr id="40" name="フリーフォーム: 図形 39">
            <a:extLst>
              <a:ext uri="{FF2B5EF4-FFF2-40B4-BE49-F238E27FC236}">
                <a16:creationId xmlns:a16="http://schemas.microsoft.com/office/drawing/2014/main" id="{AF96F60E-ED7F-7CC1-9D65-2360DED039C5}"/>
              </a:ext>
            </a:extLst>
          </p:cNvPr>
          <p:cNvSpPr/>
          <p:nvPr/>
        </p:nvSpPr>
        <p:spPr bwMode="auto">
          <a:xfrm>
            <a:off x="2223064" y="1856375"/>
            <a:ext cx="6328699" cy="950192"/>
          </a:xfrm>
          <a:custGeom>
            <a:avLst/>
            <a:gdLst>
              <a:gd name="connsiteX0" fmla="*/ 1917700 w 1917700"/>
              <a:gd name="connsiteY0" fmla="*/ 0 h 577850"/>
              <a:gd name="connsiteX1" fmla="*/ 0 w 1917700"/>
              <a:gd name="connsiteY1" fmla="*/ 0 h 577850"/>
              <a:gd name="connsiteX2" fmla="*/ 0 w 1917700"/>
              <a:gd name="connsiteY2" fmla="*/ 577850 h 577850"/>
            </a:gdLst>
            <a:ahLst/>
            <a:cxnLst>
              <a:cxn ang="0">
                <a:pos x="connsiteX0" y="connsiteY0"/>
              </a:cxn>
              <a:cxn ang="0">
                <a:pos x="connsiteX1" y="connsiteY1"/>
              </a:cxn>
              <a:cxn ang="0">
                <a:pos x="connsiteX2" y="connsiteY2"/>
              </a:cxn>
            </a:cxnLst>
            <a:rect l="l" t="t" r="r" b="b"/>
            <a:pathLst>
              <a:path w="1917700" h="577850">
                <a:moveTo>
                  <a:pt x="1917700" y="0"/>
                </a:moveTo>
                <a:lnTo>
                  <a:pt x="0" y="0"/>
                </a:lnTo>
                <a:lnTo>
                  <a:pt x="0" y="577850"/>
                </a:lnTo>
              </a:path>
            </a:pathLst>
          </a:custGeom>
          <a:noFill/>
          <a:ln w="9525" cap="flat" cmpd="sng" algn="ctr">
            <a:solidFill>
              <a:srgbClr val="FFFFFF">
                <a:lumMod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41" name="右矢印 1">
            <a:extLst>
              <a:ext uri="{FF2B5EF4-FFF2-40B4-BE49-F238E27FC236}">
                <a16:creationId xmlns:a16="http://schemas.microsoft.com/office/drawing/2014/main" id="{666A8A27-0028-5F47-B4A9-FC6889B95A19}"/>
              </a:ext>
            </a:extLst>
          </p:cNvPr>
          <p:cNvSpPr/>
          <p:nvPr/>
        </p:nvSpPr>
        <p:spPr bwMode="auto">
          <a:xfrm>
            <a:off x="1587780" y="1220608"/>
            <a:ext cx="8933284" cy="575384"/>
          </a:xfrm>
          <a:prstGeom prst="rightArrow">
            <a:avLst/>
          </a:prstGeom>
          <a:solidFill>
            <a:srgbClr val="FFFFFF">
              <a:lumMod val="6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graphicFrame>
        <p:nvGraphicFramePr>
          <p:cNvPr id="42" name="表 41">
            <a:extLst>
              <a:ext uri="{FF2B5EF4-FFF2-40B4-BE49-F238E27FC236}">
                <a16:creationId xmlns:a16="http://schemas.microsoft.com/office/drawing/2014/main" id="{E6FDE11C-A566-72FE-B908-83D1BE9125EF}"/>
              </a:ext>
            </a:extLst>
          </p:cNvPr>
          <p:cNvGraphicFramePr>
            <a:graphicFrameLocks noGrp="1"/>
          </p:cNvGraphicFramePr>
          <p:nvPr>
            <p:extLst>
              <p:ext uri="{D42A27DB-BD31-4B8C-83A1-F6EECF244321}">
                <p14:modId xmlns:p14="http://schemas.microsoft.com/office/powerpoint/2010/main" val="1944073985"/>
              </p:ext>
            </p:extLst>
          </p:nvPr>
        </p:nvGraphicFramePr>
        <p:xfrm>
          <a:off x="3697835" y="1377111"/>
          <a:ext cx="6530706" cy="261611"/>
        </p:xfrm>
        <a:graphic>
          <a:graphicData uri="http://schemas.openxmlformats.org/drawingml/2006/table">
            <a:tbl>
              <a:tblPr firstRow="1" bandRow="1"/>
              <a:tblGrid>
                <a:gridCol w="725634">
                  <a:extLst>
                    <a:ext uri="{9D8B030D-6E8A-4147-A177-3AD203B41FA5}">
                      <a16:colId xmlns:a16="http://schemas.microsoft.com/office/drawing/2014/main" val="20003"/>
                    </a:ext>
                  </a:extLst>
                </a:gridCol>
                <a:gridCol w="725634">
                  <a:extLst>
                    <a:ext uri="{9D8B030D-6E8A-4147-A177-3AD203B41FA5}">
                      <a16:colId xmlns:a16="http://schemas.microsoft.com/office/drawing/2014/main" val="20004"/>
                    </a:ext>
                  </a:extLst>
                </a:gridCol>
                <a:gridCol w="725634">
                  <a:extLst>
                    <a:ext uri="{9D8B030D-6E8A-4147-A177-3AD203B41FA5}">
                      <a16:colId xmlns:a16="http://schemas.microsoft.com/office/drawing/2014/main" val="20005"/>
                    </a:ext>
                  </a:extLst>
                </a:gridCol>
                <a:gridCol w="725634">
                  <a:extLst>
                    <a:ext uri="{9D8B030D-6E8A-4147-A177-3AD203B41FA5}">
                      <a16:colId xmlns:a16="http://schemas.microsoft.com/office/drawing/2014/main" val="3243840418"/>
                    </a:ext>
                  </a:extLst>
                </a:gridCol>
                <a:gridCol w="725634">
                  <a:extLst>
                    <a:ext uri="{9D8B030D-6E8A-4147-A177-3AD203B41FA5}">
                      <a16:colId xmlns:a16="http://schemas.microsoft.com/office/drawing/2014/main" val="3017690390"/>
                    </a:ext>
                  </a:extLst>
                </a:gridCol>
                <a:gridCol w="725634">
                  <a:extLst>
                    <a:ext uri="{9D8B030D-6E8A-4147-A177-3AD203B41FA5}">
                      <a16:colId xmlns:a16="http://schemas.microsoft.com/office/drawing/2014/main" val="3860779625"/>
                    </a:ext>
                  </a:extLst>
                </a:gridCol>
                <a:gridCol w="725634">
                  <a:extLst>
                    <a:ext uri="{9D8B030D-6E8A-4147-A177-3AD203B41FA5}">
                      <a16:colId xmlns:a16="http://schemas.microsoft.com/office/drawing/2014/main" val="20006"/>
                    </a:ext>
                  </a:extLst>
                </a:gridCol>
                <a:gridCol w="725634">
                  <a:extLst>
                    <a:ext uri="{9D8B030D-6E8A-4147-A177-3AD203B41FA5}">
                      <a16:colId xmlns:a16="http://schemas.microsoft.com/office/drawing/2014/main" val="20007"/>
                    </a:ext>
                  </a:extLst>
                </a:gridCol>
                <a:gridCol w="725634">
                  <a:extLst>
                    <a:ext uri="{9D8B030D-6E8A-4147-A177-3AD203B41FA5}">
                      <a16:colId xmlns:a16="http://schemas.microsoft.com/office/drawing/2014/main" val="404105321"/>
                    </a:ext>
                  </a:extLst>
                </a:gridCol>
              </a:tblGrid>
              <a:tr h="261611">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上旬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中旬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下旬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上旬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中旬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下旬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上旬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中旬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tc>
                  <a:txBody>
                    <a:bodyPr/>
                    <a:lstStyle>
                      <a:lvl1pPr marL="0" algn="l" defTabSz="914423" rtl="0" eaLnBrk="1" latinLnBrk="0" hangingPunct="1">
                        <a:defRPr kumimoji="1" sz="1800" b="1" kern="1200">
                          <a:solidFill>
                            <a:schemeClr val="lt1"/>
                          </a:solidFill>
                          <a:latin typeface="Arial"/>
                          <a:ea typeface="ＭＳ Ｐゴシック"/>
                        </a:defRPr>
                      </a:lvl1pPr>
                      <a:lvl2pPr marL="457212" algn="l" defTabSz="914423" rtl="0" eaLnBrk="1" latinLnBrk="0" hangingPunct="1">
                        <a:defRPr kumimoji="1" sz="1800" b="1" kern="1200">
                          <a:solidFill>
                            <a:schemeClr val="lt1"/>
                          </a:solidFill>
                          <a:latin typeface="Arial"/>
                          <a:ea typeface="ＭＳ Ｐゴシック"/>
                        </a:defRPr>
                      </a:lvl2pPr>
                      <a:lvl3pPr marL="914423" algn="l" defTabSz="914423" rtl="0" eaLnBrk="1" latinLnBrk="0" hangingPunct="1">
                        <a:defRPr kumimoji="1" sz="1800" b="1" kern="1200">
                          <a:solidFill>
                            <a:schemeClr val="lt1"/>
                          </a:solidFill>
                          <a:latin typeface="Arial"/>
                          <a:ea typeface="ＭＳ Ｐゴシック"/>
                        </a:defRPr>
                      </a:lvl3pPr>
                      <a:lvl4pPr marL="1371634" algn="l" defTabSz="914423" rtl="0" eaLnBrk="1" latinLnBrk="0" hangingPunct="1">
                        <a:defRPr kumimoji="1" sz="1800" b="1" kern="1200">
                          <a:solidFill>
                            <a:schemeClr val="lt1"/>
                          </a:solidFill>
                          <a:latin typeface="Arial"/>
                          <a:ea typeface="ＭＳ Ｐゴシック"/>
                        </a:defRPr>
                      </a:lvl4pPr>
                      <a:lvl5pPr marL="1828846" algn="l" defTabSz="914423" rtl="0" eaLnBrk="1" latinLnBrk="0" hangingPunct="1">
                        <a:defRPr kumimoji="1" sz="1800" b="1" kern="1200">
                          <a:solidFill>
                            <a:schemeClr val="lt1"/>
                          </a:solidFill>
                          <a:latin typeface="Arial"/>
                          <a:ea typeface="ＭＳ Ｐゴシック"/>
                        </a:defRPr>
                      </a:lvl5pPr>
                      <a:lvl6pPr marL="2286057" algn="l" defTabSz="914423" rtl="0" eaLnBrk="1" latinLnBrk="0" hangingPunct="1">
                        <a:defRPr kumimoji="1" sz="1800" b="1" kern="1200">
                          <a:solidFill>
                            <a:schemeClr val="lt1"/>
                          </a:solidFill>
                          <a:latin typeface="Arial"/>
                          <a:ea typeface="ＭＳ Ｐゴシック"/>
                        </a:defRPr>
                      </a:lvl6pPr>
                      <a:lvl7pPr marL="2743269" algn="l" defTabSz="914423" rtl="0" eaLnBrk="1" latinLnBrk="0" hangingPunct="1">
                        <a:defRPr kumimoji="1" sz="1800" b="1" kern="1200">
                          <a:solidFill>
                            <a:schemeClr val="lt1"/>
                          </a:solidFill>
                          <a:latin typeface="Arial"/>
                          <a:ea typeface="ＭＳ Ｐゴシック"/>
                        </a:defRPr>
                      </a:lvl7pPr>
                      <a:lvl8pPr marL="3200480" algn="l" defTabSz="914423" rtl="0" eaLnBrk="1" latinLnBrk="0" hangingPunct="1">
                        <a:defRPr kumimoji="1" sz="1800" b="1" kern="1200">
                          <a:solidFill>
                            <a:schemeClr val="lt1"/>
                          </a:solidFill>
                          <a:latin typeface="Arial"/>
                          <a:ea typeface="ＭＳ Ｐゴシック"/>
                        </a:defRPr>
                      </a:lvl8pPr>
                      <a:lvl9pPr marL="3657691" algn="l" defTabSz="914423" rtl="0" eaLnBrk="1" latinLnBrk="0" hangingPunct="1">
                        <a:defRPr kumimoji="1" sz="1800" b="1" kern="1200">
                          <a:solidFill>
                            <a:schemeClr val="lt1"/>
                          </a:solidFill>
                          <a:latin typeface="Arial"/>
                          <a:ea typeface="ＭＳ Ｐゴシック"/>
                        </a:defRPr>
                      </a:lvl9pPr>
                    </a:lstStyle>
                    <a:p>
                      <a:pPr algn="ctr"/>
                      <a:r>
                        <a:rPr kumimoji="1" lang="ja-JP" altLang="en-US" sz="1000" b="0" dirty="0">
                          <a:latin typeface="メイリオ" panose="020B0604030504040204" pitchFamily="50" charset="-128"/>
                          <a:ea typeface="メイリオ" panose="020B0604030504040204" pitchFamily="50" charset="-128"/>
                          <a:cs typeface="メイリオ" pitchFamily="50" charset="-128"/>
                        </a:rPr>
                        <a:t>下旬</a:t>
                      </a:r>
                    </a:p>
                  </a:txBody>
                  <a:tcPr anchor="ctr">
                    <a:lnL w="12700" cmpd="sng">
                      <a:solidFill>
                        <a:srgbClr val="FFFFFF"/>
                      </a:solidFill>
                    </a:lnL>
                    <a:lnR w="12700" cmpd="sng">
                      <a:solidFill>
                        <a:srgbClr val="FFFFFF"/>
                      </a:solid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lumMod val="65000"/>
                      </a:srgbClr>
                    </a:solidFill>
                  </a:tcPr>
                </a:tc>
                <a:extLst>
                  <a:ext uri="{0D108BD9-81ED-4DB2-BD59-A6C34878D82A}">
                    <a16:rowId xmlns:a16="http://schemas.microsoft.com/office/drawing/2014/main" val="10000"/>
                  </a:ext>
                </a:extLst>
              </a:tr>
            </a:tbl>
          </a:graphicData>
        </a:graphic>
      </p:graphicFrame>
      <p:sp>
        <p:nvSpPr>
          <p:cNvPr id="43" name="Rectangle 7">
            <a:extLst>
              <a:ext uri="{FF2B5EF4-FFF2-40B4-BE49-F238E27FC236}">
                <a16:creationId xmlns:a16="http://schemas.microsoft.com/office/drawing/2014/main" id="{39A40FEF-F7CE-C1CA-E034-C00F240FF35A}"/>
              </a:ext>
            </a:extLst>
          </p:cNvPr>
          <p:cNvSpPr>
            <a:spLocks noChangeArrowheads="1"/>
          </p:cNvSpPr>
          <p:nvPr/>
        </p:nvSpPr>
        <p:spPr bwMode="auto">
          <a:xfrm>
            <a:off x="9512486" y="2250301"/>
            <a:ext cx="129708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3/18</a:t>
            </a: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7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火</a:t>
            </a:r>
            <a:r>
              <a:rPr lang="en-US" altLang="ja-JP" sz="7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endParaRPr lang="en-US" altLang="ja-JP"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ja-JP" altLang="en-US"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センバツ開幕</a:t>
            </a:r>
            <a:endParaRPr lang="en-US" altLang="ja-JP" sz="105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44" name="Rectangle 7">
            <a:extLst>
              <a:ext uri="{FF2B5EF4-FFF2-40B4-BE49-F238E27FC236}">
                <a16:creationId xmlns:a16="http://schemas.microsoft.com/office/drawing/2014/main" id="{2FA18E62-9E71-2472-C159-E2C82A5D1A5C}"/>
              </a:ext>
            </a:extLst>
          </p:cNvPr>
          <p:cNvSpPr>
            <a:spLocks noChangeArrowheads="1"/>
          </p:cNvSpPr>
          <p:nvPr/>
        </p:nvSpPr>
        <p:spPr bwMode="auto">
          <a:xfrm>
            <a:off x="8401198" y="1724033"/>
            <a:ext cx="115413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1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3/6</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木</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申し込み期限</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49" name="正方形/長方形 48">
            <a:extLst>
              <a:ext uri="{FF2B5EF4-FFF2-40B4-BE49-F238E27FC236}">
                <a16:creationId xmlns:a16="http://schemas.microsoft.com/office/drawing/2014/main" id="{3983470C-7068-A073-653E-8FD20AB3B8CC}"/>
              </a:ext>
            </a:extLst>
          </p:cNvPr>
          <p:cNvSpPr/>
          <p:nvPr/>
        </p:nvSpPr>
        <p:spPr bwMode="auto">
          <a:xfrm>
            <a:off x="1588388" y="2665968"/>
            <a:ext cx="1192129" cy="588345"/>
          </a:xfrm>
          <a:prstGeom prst="rect">
            <a:avLst/>
          </a:prstGeom>
          <a:solidFill>
            <a:srgbClr val="00003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5DAA2F46-3385-5E31-9E6B-B0FD63A61EE0}"/>
              </a:ext>
            </a:extLst>
          </p:cNvPr>
          <p:cNvSpPr/>
          <p:nvPr/>
        </p:nvSpPr>
        <p:spPr bwMode="auto">
          <a:xfrm>
            <a:off x="6055041" y="2667242"/>
            <a:ext cx="1192129" cy="588345"/>
          </a:xfrm>
          <a:prstGeom prst="rect">
            <a:avLst/>
          </a:prstGeom>
          <a:solidFill>
            <a:srgbClr val="00003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solidFill>
                <a:schemeClr val="bg1"/>
              </a:solidFill>
              <a:latin typeface="メイリオ" panose="020B0604030504040204" pitchFamily="50" charset="-128"/>
              <a:ea typeface="メイリオ" panose="020B0604030504040204" pitchFamily="50" charset="-128"/>
            </a:endParaRPr>
          </a:p>
        </p:txBody>
      </p:sp>
      <p:sp>
        <p:nvSpPr>
          <p:cNvPr id="51" name="正方形/長方形 50">
            <a:extLst>
              <a:ext uri="{FF2B5EF4-FFF2-40B4-BE49-F238E27FC236}">
                <a16:creationId xmlns:a16="http://schemas.microsoft.com/office/drawing/2014/main" id="{3343868B-1619-1F97-D6BF-FF7618B4D9AC}"/>
              </a:ext>
            </a:extLst>
          </p:cNvPr>
          <p:cNvSpPr/>
          <p:nvPr/>
        </p:nvSpPr>
        <p:spPr>
          <a:xfrm>
            <a:off x="3868236" y="3065693"/>
            <a:ext cx="2389434" cy="267381"/>
          </a:xfrm>
          <a:prstGeom prst="rect">
            <a:avLst/>
          </a:prstGeom>
        </p:spPr>
        <p:txBody>
          <a:bodyPr wrap="square">
            <a:spAutoFit/>
          </a:bodyPr>
          <a:lstStyle/>
          <a:p>
            <a:pPr>
              <a:lnSpc>
                <a:spcPts val="700"/>
              </a:lnSpc>
            </a:pPr>
            <a:r>
              <a:rPr lang="en-US" altLang="ja-JP" sz="1600"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2025</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年　</a:t>
            </a:r>
            <a:r>
              <a:rPr lang="en-US" altLang="ja-JP" sz="2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月</a:t>
            </a:r>
            <a:r>
              <a:rPr lang="en-US" altLang="ja-JP" sz="2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6</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日（木）</a:t>
            </a:r>
          </a:p>
        </p:txBody>
      </p:sp>
      <p:sp>
        <p:nvSpPr>
          <p:cNvPr id="52" name="正方形/長方形 51">
            <a:extLst>
              <a:ext uri="{FF2B5EF4-FFF2-40B4-BE49-F238E27FC236}">
                <a16:creationId xmlns:a16="http://schemas.microsoft.com/office/drawing/2014/main" id="{C7BB1814-D76E-ACA7-CA0F-8C95D5C7A5DA}"/>
              </a:ext>
            </a:extLst>
          </p:cNvPr>
          <p:cNvSpPr/>
          <p:nvPr/>
        </p:nvSpPr>
        <p:spPr>
          <a:xfrm>
            <a:off x="8087113" y="3074242"/>
            <a:ext cx="2505814" cy="267381"/>
          </a:xfrm>
          <a:prstGeom prst="rect">
            <a:avLst/>
          </a:prstGeom>
        </p:spPr>
        <p:txBody>
          <a:bodyPr wrap="none">
            <a:spAutoFit/>
          </a:bodyPr>
          <a:lstStyle/>
          <a:p>
            <a:pPr>
              <a:lnSpc>
                <a:spcPts val="700"/>
              </a:lnSpc>
            </a:pPr>
            <a:r>
              <a:rPr lang="en-US" altLang="ja-JP" sz="1600"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2025</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年　</a:t>
            </a:r>
            <a:r>
              <a:rPr lang="en-US" altLang="ja-JP" sz="2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月</a:t>
            </a:r>
            <a:r>
              <a:rPr lang="en-US" altLang="ja-JP" sz="2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10</a:t>
            </a:r>
            <a:r>
              <a:rPr lang="ja-JP" altLang="en-US" sz="1200" dirty="0">
                <a:solidFill>
                  <a:schemeClr val="accent4"/>
                </a:solidFill>
                <a:latin typeface="メイリオ" panose="020B0604030504040204" pitchFamily="50" charset="-128"/>
                <a:ea typeface="メイリオ" panose="020B0604030504040204" pitchFamily="50" charset="-128"/>
                <a:cs typeface="メイリオ" pitchFamily="50" charset="-128"/>
              </a:rPr>
              <a:t>日（月）</a:t>
            </a:r>
          </a:p>
        </p:txBody>
      </p:sp>
      <p:sp>
        <p:nvSpPr>
          <p:cNvPr id="53" name="正方形/長方形 52">
            <a:extLst>
              <a:ext uri="{FF2B5EF4-FFF2-40B4-BE49-F238E27FC236}">
                <a16:creationId xmlns:a16="http://schemas.microsoft.com/office/drawing/2014/main" id="{66618659-F718-2686-DAAD-D995EE05C640}"/>
              </a:ext>
            </a:extLst>
          </p:cNvPr>
          <p:cNvSpPr/>
          <p:nvPr/>
        </p:nvSpPr>
        <p:spPr>
          <a:xfrm>
            <a:off x="1707398" y="2743228"/>
            <a:ext cx="954107" cy="400110"/>
          </a:xfrm>
          <a:prstGeom prst="rect">
            <a:avLst/>
          </a:prstGeom>
        </p:spPr>
        <p:txBody>
          <a:bodyPr wrap="none">
            <a:spAutoFit/>
          </a:bodyPr>
          <a:lstStyle/>
          <a:p>
            <a:pPr algn="ctr"/>
            <a:r>
              <a:rPr lang="ja-JP" altLang="en-US" sz="1000" b="1" dirty="0">
                <a:solidFill>
                  <a:schemeClr val="bg1"/>
                </a:solidFill>
                <a:latin typeface="メイリオ" panose="020B0604030504040204" pitchFamily="50" charset="-128"/>
                <a:ea typeface="メイリオ" panose="020B0604030504040204" pitchFamily="50" charset="-128"/>
                <a:cs typeface="メイリオ" pitchFamily="50" charset="-128"/>
              </a:rPr>
              <a:t>お申し込み</a:t>
            </a:r>
            <a:endParaRPr lang="en-US" altLang="ja-JP" sz="1000" b="1" dirty="0">
              <a:solidFill>
                <a:schemeClr val="bg1"/>
              </a:solidFill>
              <a:latin typeface="メイリオ" panose="020B0604030504040204" pitchFamily="50" charset="-128"/>
              <a:ea typeface="メイリオ" panose="020B0604030504040204" pitchFamily="50" charset="-128"/>
              <a:cs typeface="メイリオ" pitchFamily="50" charset="-128"/>
            </a:endParaRPr>
          </a:p>
          <a:p>
            <a:pPr algn="ctr"/>
            <a:r>
              <a:rPr lang="ja-JP" altLang="en-US" sz="1000" b="1" dirty="0">
                <a:solidFill>
                  <a:schemeClr val="bg1"/>
                </a:solidFill>
                <a:latin typeface="メイリオ" panose="020B0604030504040204" pitchFamily="50" charset="-128"/>
                <a:ea typeface="メイリオ" panose="020B0604030504040204" pitchFamily="50" charset="-128"/>
                <a:cs typeface="メイリオ" pitchFamily="50" charset="-128"/>
              </a:rPr>
              <a:t>審査締め切り</a:t>
            </a:r>
          </a:p>
        </p:txBody>
      </p:sp>
      <p:sp>
        <p:nvSpPr>
          <p:cNvPr id="64" name="正方形/長方形 63">
            <a:extLst>
              <a:ext uri="{FF2B5EF4-FFF2-40B4-BE49-F238E27FC236}">
                <a16:creationId xmlns:a16="http://schemas.microsoft.com/office/drawing/2014/main" id="{9B255DF1-5192-E45B-53C6-450A558110B0}"/>
              </a:ext>
            </a:extLst>
          </p:cNvPr>
          <p:cNvSpPr/>
          <p:nvPr/>
        </p:nvSpPr>
        <p:spPr>
          <a:xfrm>
            <a:off x="6123676" y="2769672"/>
            <a:ext cx="1082348" cy="400110"/>
          </a:xfrm>
          <a:prstGeom prst="rect">
            <a:avLst/>
          </a:prstGeom>
        </p:spPr>
        <p:txBody>
          <a:bodyPr wrap="none">
            <a:spAutoFit/>
          </a:bodyPr>
          <a:lstStyle/>
          <a:p>
            <a:r>
              <a:rPr lang="ja-JP" altLang="en-US" sz="1000" b="1" dirty="0">
                <a:solidFill>
                  <a:schemeClr val="bg1"/>
                </a:solidFill>
                <a:latin typeface="メイリオ" panose="020B0604030504040204" pitchFamily="50" charset="-128"/>
                <a:ea typeface="メイリオ" panose="020B0604030504040204" pitchFamily="50" charset="-128"/>
                <a:cs typeface="メイリオ" pitchFamily="50" charset="-128"/>
              </a:rPr>
              <a:t>クリエイティブ</a:t>
            </a:r>
            <a:endParaRPr lang="en-US" altLang="ja-JP" sz="1000" b="1" dirty="0">
              <a:solidFill>
                <a:schemeClr val="bg1"/>
              </a:solidFill>
              <a:latin typeface="メイリオ" panose="020B0604030504040204" pitchFamily="50" charset="-128"/>
              <a:ea typeface="メイリオ" panose="020B0604030504040204" pitchFamily="50" charset="-128"/>
              <a:cs typeface="メイリオ" pitchFamily="50" charset="-128"/>
            </a:endParaRPr>
          </a:p>
          <a:p>
            <a:pPr algn="ctr"/>
            <a:r>
              <a:rPr lang="ja-JP" altLang="en-US" sz="1000" b="1" dirty="0">
                <a:solidFill>
                  <a:schemeClr val="bg1"/>
                </a:solidFill>
                <a:latin typeface="メイリオ" panose="020B0604030504040204" pitchFamily="50" charset="-128"/>
                <a:ea typeface="メイリオ" panose="020B0604030504040204" pitchFamily="50" charset="-128"/>
                <a:cs typeface="メイリオ" pitchFamily="50" charset="-128"/>
              </a:rPr>
              <a:t>入稿期限</a:t>
            </a:r>
          </a:p>
        </p:txBody>
      </p:sp>
      <p:sp>
        <p:nvSpPr>
          <p:cNvPr id="65" name="正方形/長方形 64">
            <a:extLst>
              <a:ext uri="{FF2B5EF4-FFF2-40B4-BE49-F238E27FC236}">
                <a16:creationId xmlns:a16="http://schemas.microsoft.com/office/drawing/2014/main" id="{AC864DB6-E30D-B41C-B963-86A75ABBDC80}"/>
              </a:ext>
            </a:extLst>
          </p:cNvPr>
          <p:cNvSpPr/>
          <p:nvPr/>
        </p:nvSpPr>
        <p:spPr bwMode="auto">
          <a:xfrm>
            <a:off x="1587780" y="2667244"/>
            <a:ext cx="4364282" cy="588344"/>
          </a:xfrm>
          <a:prstGeom prst="rect">
            <a:avLst/>
          </a:prstGeom>
          <a:noFill/>
          <a:ln w="19050"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66" name="正方形/長方形 65">
            <a:extLst>
              <a:ext uri="{FF2B5EF4-FFF2-40B4-BE49-F238E27FC236}">
                <a16:creationId xmlns:a16="http://schemas.microsoft.com/office/drawing/2014/main" id="{6C6FDEC0-65D3-2AEF-5F41-26003402AC51}"/>
              </a:ext>
            </a:extLst>
          </p:cNvPr>
          <p:cNvSpPr/>
          <p:nvPr/>
        </p:nvSpPr>
        <p:spPr bwMode="auto">
          <a:xfrm>
            <a:off x="6055041" y="2667244"/>
            <a:ext cx="4364282" cy="588344"/>
          </a:xfrm>
          <a:prstGeom prst="rect">
            <a:avLst/>
          </a:prstGeom>
          <a:noFill/>
          <a:ln w="19050" cap="flat" cmpd="sng" algn="ctr">
            <a:solidFill>
              <a:srgbClr val="FFFFFF">
                <a:lumMod val="65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cxnSp>
        <p:nvCxnSpPr>
          <p:cNvPr id="67" name="直線コネクタ 66">
            <a:extLst>
              <a:ext uri="{FF2B5EF4-FFF2-40B4-BE49-F238E27FC236}">
                <a16:creationId xmlns:a16="http://schemas.microsoft.com/office/drawing/2014/main" id="{F099BA67-8CFB-CD3A-97F6-E6944ACC4DCC}"/>
              </a:ext>
            </a:extLst>
          </p:cNvPr>
          <p:cNvCxnSpPr>
            <a:cxnSpLocks/>
          </p:cNvCxnSpPr>
          <p:nvPr/>
        </p:nvCxnSpPr>
        <p:spPr bwMode="auto">
          <a:xfrm>
            <a:off x="7247171" y="2667242"/>
            <a:ext cx="0" cy="588346"/>
          </a:xfrm>
          <a:prstGeom prst="line">
            <a:avLst/>
          </a:prstGeom>
          <a:solidFill>
            <a:srgbClr val="BBE0E3"/>
          </a:solidFill>
          <a:ln w="19050" cap="flat" cmpd="sng" algn="ctr">
            <a:solidFill>
              <a:srgbClr val="FFFFFF">
                <a:lumMod val="65000"/>
              </a:srgbClr>
            </a:solidFill>
            <a:prstDash val="solid"/>
            <a:round/>
            <a:headEnd type="none" w="med" len="med"/>
            <a:tailEnd type="none" w="med" len="med"/>
          </a:ln>
          <a:effectLst/>
        </p:spPr>
      </p:cxnSp>
      <p:cxnSp>
        <p:nvCxnSpPr>
          <p:cNvPr id="68" name="直線コネクタ 67">
            <a:extLst>
              <a:ext uri="{FF2B5EF4-FFF2-40B4-BE49-F238E27FC236}">
                <a16:creationId xmlns:a16="http://schemas.microsoft.com/office/drawing/2014/main" id="{8CB70359-7CBE-730D-18EE-C64DF770A8BA}"/>
              </a:ext>
            </a:extLst>
          </p:cNvPr>
          <p:cNvCxnSpPr>
            <a:cxnSpLocks/>
          </p:cNvCxnSpPr>
          <p:nvPr/>
        </p:nvCxnSpPr>
        <p:spPr bwMode="auto">
          <a:xfrm>
            <a:off x="2779910" y="2667242"/>
            <a:ext cx="0" cy="588346"/>
          </a:xfrm>
          <a:prstGeom prst="line">
            <a:avLst/>
          </a:prstGeom>
          <a:solidFill>
            <a:srgbClr val="BBE0E3"/>
          </a:solidFill>
          <a:ln w="19050" cap="flat" cmpd="sng" algn="ctr">
            <a:solidFill>
              <a:srgbClr val="FFFFFF">
                <a:lumMod val="65000"/>
              </a:srgbClr>
            </a:solidFill>
            <a:prstDash val="solid"/>
            <a:round/>
            <a:headEnd type="none" w="med" len="med"/>
            <a:tailEnd type="none" w="med" len="med"/>
          </a:ln>
          <a:effectLst/>
        </p:spPr>
      </p:cxnSp>
      <p:sp>
        <p:nvSpPr>
          <p:cNvPr id="69" name="正方形/長方形 68">
            <a:extLst>
              <a:ext uri="{FF2B5EF4-FFF2-40B4-BE49-F238E27FC236}">
                <a16:creationId xmlns:a16="http://schemas.microsoft.com/office/drawing/2014/main" id="{84587967-CFBC-0BEC-3B0C-29F04AB745A4}"/>
              </a:ext>
            </a:extLst>
          </p:cNvPr>
          <p:cNvSpPr/>
          <p:nvPr/>
        </p:nvSpPr>
        <p:spPr>
          <a:xfrm>
            <a:off x="2764152" y="2734184"/>
            <a:ext cx="1734770" cy="198131"/>
          </a:xfrm>
          <a:prstGeom prst="rect">
            <a:avLst/>
          </a:prstGeom>
        </p:spPr>
        <p:txBody>
          <a:bodyPr wrap="none">
            <a:spAutoFit/>
          </a:bodyPr>
          <a:lstStyle/>
          <a:p>
            <a:pPr>
              <a:lnSpc>
                <a:spcPts val="700"/>
              </a:lnSpc>
            </a:pP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18</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火</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開幕 </a:t>
            </a:r>
            <a:r>
              <a:rPr lang="en-US" altLang="ja-JP" sz="10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8</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営業日前</a:t>
            </a:r>
          </a:p>
        </p:txBody>
      </p:sp>
      <p:sp>
        <p:nvSpPr>
          <p:cNvPr id="70" name="正方形/長方形 69">
            <a:extLst>
              <a:ext uri="{FF2B5EF4-FFF2-40B4-BE49-F238E27FC236}">
                <a16:creationId xmlns:a16="http://schemas.microsoft.com/office/drawing/2014/main" id="{44D6AF08-6F6C-645F-8237-6C48D6B55432}"/>
              </a:ext>
            </a:extLst>
          </p:cNvPr>
          <p:cNvSpPr/>
          <p:nvPr/>
        </p:nvSpPr>
        <p:spPr>
          <a:xfrm>
            <a:off x="7283759" y="2734184"/>
            <a:ext cx="1734770" cy="198131"/>
          </a:xfrm>
          <a:prstGeom prst="rect">
            <a:avLst/>
          </a:prstGeom>
        </p:spPr>
        <p:txBody>
          <a:bodyPr wrap="none">
            <a:spAutoFit/>
          </a:bodyPr>
          <a:lstStyle/>
          <a:p>
            <a:pPr>
              <a:lnSpc>
                <a:spcPts val="700"/>
              </a:lnSpc>
            </a:pP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18</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火</a:t>
            </a:r>
            <a:r>
              <a:rPr lang="en-US" altLang="ja-JP"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開幕 </a:t>
            </a:r>
            <a:r>
              <a:rPr lang="en-US" altLang="ja-JP" sz="10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6</a:t>
            </a:r>
            <a:r>
              <a:rPr lang="ja-JP" altLang="en-US" sz="9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営業日前</a:t>
            </a:r>
          </a:p>
        </p:txBody>
      </p:sp>
      <p:sp>
        <p:nvSpPr>
          <p:cNvPr id="71" name="フリーフォーム: 図形 70">
            <a:extLst>
              <a:ext uri="{FF2B5EF4-FFF2-40B4-BE49-F238E27FC236}">
                <a16:creationId xmlns:a16="http://schemas.microsoft.com/office/drawing/2014/main" id="{6AD99A0C-B838-B2F6-7892-ADA679603EA4}"/>
              </a:ext>
            </a:extLst>
          </p:cNvPr>
          <p:cNvSpPr/>
          <p:nvPr/>
        </p:nvSpPr>
        <p:spPr bwMode="auto">
          <a:xfrm>
            <a:off x="6777316" y="2209389"/>
            <a:ext cx="2012895" cy="471799"/>
          </a:xfrm>
          <a:custGeom>
            <a:avLst/>
            <a:gdLst>
              <a:gd name="connsiteX0" fmla="*/ 1917700 w 1917700"/>
              <a:gd name="connsiteY0" fmla="*/ 0 h 577850"/>
              <a:gd name="connsiteX1" fmla="*/ 0 w 1917700"/>
              <a:gd name="connsiteY1" fmla="*/ 0 h 577850"/>
              <a:gd name="connsiteX2" fmla="*/ 0 w 1917700"/>
              <a:gd name="connsiteY2" fmla="*/ 577850 h 577850"/>
            </a:gdLst>
            <a:ahLst/>
            <a:cxnLst>
              <a:cxn ang="0">
                <a:pos x="connsiteX0" y="connsiteY0"/>
              </a:cxn>
              <a:cxn ang="0">
                <a:pos x="connsiteX1" y="connsiteY1"/>
              </a:cxn>
              <a:cxn ang="0">
                <a:pos x="connsiteX2" y="connsiteY2"/>
              </a:cxn>
            </a:cxnLst>
            <a:rect l="l" t="t" r="r" b="b"/>
            <a:pathLst>
              <a:path w="1917700" h="577850">
                <a:moveTo>
                  <a:pt x="1917700" y="0"/>
                </a:moveTo>
                <a:lnTo>
                  <a:pt x="0" y="0"/>
                </a:lnTo>
                <a:lnTo>
                  <a:pt x="0" y="577850"/>
                </a:lnTo>
              </a:path>
            </a:pathLst>
          </a:custGeom>
          <a:noFill/>
          <a:ln w="9525" cap="flat" cmpd="sng" algn="ctr">
            <a:solidFill>
              <a:srgbClr val="FFFFFF">
                <a:lumMod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ja-JP" altLang="en-US" sz="1800" b="1" i="0" u="none" strike="noStrike" kern="0" cap="none" spc="0" normalizeH="0" baseline="0" noProof="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endParaRPr>
          </a:p>
        </p:txBody>
      </p:sp>
      <p:sp>
        <p:nvSpPr>
          <p:cNvPr id="72" name="Rectangle 7">
            <a:extLst>
              <a:ext uri="{FF2B5EF4-FFF2-40B4-BE49-F238E27FC236}">
                <a16:creationId xmlns:a16="http://schemas.microsoft.com/office/drawing/2014/main" id="{9C6B64E0-F195-6EEC-3BB7-B02D50D2802C}"/>
              </a:ext>
            </a:extLst>
          </p:cNvPr>
          <p:cNvSpPr>
            <a:spLocks noChangeArrowheads="1"/>
          </p:cNvSpPr>
          <p:nvPr/>
        </p:nvSpPr>
        <p:spPr bwMode="auto">
          <a:xfrm>
            <a:off x="8635630" y="2082906"/>
            <a:ext cx="194692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defRPr/>
            </a:pPr>
            <a:r>
              <a:rPr lang="ja-JP" altLang="en-US" sz="11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3/10</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sz="7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fontAlgn="base">
              <a:spcBef>
                <a:spcPct val="0"/>
              </a:spcBef>
              <a:spcAft>
                <a:spcPct val="0"/>
              </a:spcAft>
              <a:defRPr/>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入稿期限</a:t>
            </a:r>
            <a:endPar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cxnSp>
        <p:nvCxnSpPr>
          <p:cNvPr id="73" name="直線コネクタ 72">
            <a:extLst>
              <a:ext uri="{FF2B5EF4-FFF2-40B4-BE49-F238E27FC236}">
                <a16:creationId xmlns:a16="http://schemas.microsoft.com/office/drawing/2014/main" id="{1EE588FB-DAE0-880B-D7E6-2247B43597D2}"/>
              </a:ext>
            </a:extLst>
          </p:cNvPr>
          <p:cNvCxnSpPr>
            <a:cxnSpLocks/>
          </p:cNvCxnSpPr>
          <p:nvPr/>
        </p:nvCxnSpPr>
        <p:spPr bwMode="auto">
          <a:xfrm>
            <a:off x="3678846" y="1377111"/>
            <a:ext cx="0" cy="261611"/>
          </a:xfrm>
          <a:prstGeom prst="line">
            <a:avLst/>
          </a:prstGeom>
          <a:solidFill>
            <a:srgbClr val="BBE0E3"/>
          </a:solidFill>
          <a:ln w="28575" cap="flat" cmpd="sng" algn="ctr">
            <a:solidFill>
              <a:srgbClr val="FFFFFF"/>
            </a:solidFill>
            <a:prstDash val="solid"/>
            <a:round/>
            <a:headEnd type="none" w="med" len="med"/>
            <a:tailEnd type="none" w="med" len="med"/>
          </a:ln>
          <a:effectLst/>
        </p:spPr>
      </p:cxnSp>
      <p:cxnSp>
        <p:nvCxnSpPr>
          <p:cNvPr id="74" name="直線コネクタ 73">
            <a:extLst>
              <a:ext uri="{FF2B5EF4-FFF2-40B4-BE49-F238E27FC236}">
                <a16:creationId xmlns:a16="http://schemas.microsoft.com/office/drawing/2014/main" id="{AB0059DE-DC23-F82D-4174-109C6AAA5522}"/>
              </a:ext>
            </a:extLst>
          </p:cNvPr>
          <p:cNvCxnSpPr>
            <a:cxnSpLocks/>
          </p:cNvCxnSpPr>
          <p:nvPr/>
        </p:nvCxnSpPr>
        <p:spPr bwMode="auto">
          <a:xfrm>
            <a:off x="5865513" y="1377111"/>
            <a:ext cx="0" cy="261611"/>
          </a:xfrm>
          <a:prstGeom prst="line">
            <a:avLst/>
          </a:prstGeom>
          <a:solidFill>
            <a:srgbClr val="BBE0E3"/>
          </a:solidFill>
          <a:ln w="28575" cap="flat" cmpd="sng" algn="ctr">
            <a:solidFill>
              <a:srgbClr val="FFFFFF"/>
            </a:solidFill>
            <a:prstDash val="solid"/>
            <a:round/>
            <a:headEnd type="none" w="med" len="med"/>
            <a:tailEnd type="none" w="med" len="med"/>
          </a:ln>
          <a:effectLst/>
        </p:spPr>
      </p:cxnSp>
      <p:cxnSp>
        <p:nvCxnSpPr>
          <p:cNvPr id="75" name="直線コネクタ 74">
            <a:extLst>
              <a:ext uri="{FF2B5EF4-FFF2-40B4-BE49-F238E27FC236}">
                <a16:creationId xmlns:a16="http://schemas.microsoft.com/office/drawing/2014/main" id="{3B1CDDE6-F5E4-9A45-4FF0-E193056CDD7B}"/>
              </a:ext>
            </a:extLst>
          </p:cNvPr>
          <p:cNvCxnSpPr>
            <a:cxnSpLocks/>
          </p:cNvCxnSpPr>
          <p:nvPr/>
        </p:nvCxnSpPr>
        <p:spPr bwMode="auto">
          <a:xfrm>
            <a:off x="8033775" y="1377111"/>
            <a:ext cx="0" cy="261611"/>
          </a:xfrm>
          <a:prstGeom prst="line">
            <a:avLst/>
          </a:prstGeom>
          <a:solidFill>
            <a:srgbClr val="BBE0E3"/>
          </a:solidFill>
          <a:ln w="28575" cap="flat" cmpd="sng" algn="ctr">
            <a:solidFill>
              <a:srgbClr val="FFFFFF"/>
            </a:solidFill>
            <a:prstDash val="solid"/>
            <a:round/>
            <a:headEnd type="none" w="med" len="med"/>
            <a:tailEnd type="none" w="med" len="med"/>
          </a:ln>
          <a:effectLst/>
        </p:spPr>
      </p:cxnSp>
      <p:grpSp>
        <p:nvGrpSpPr>
          <p:cNvPr id="76" name="グループ化 75">
            <a:extLst>
              <a:ext uri="{FF2B5EF4-FFF2-40B4-BE49-F238E27FC236}">
                <a16:creationId xmlns:a16="http://schemas.microsoft.com/office/drawing/2014/main" id="{A16F9844-A0C7-2645-05D2-417690249431}"/>
              </a:ext>
            </a:extLst>
          </p:cNvPr>
          <p:cNvGrpSpPr/>
          <p:nvPr/>
        </p:nvGrpSpPr>
        <p:grpSpPr>
          <a:xfrm>
            <a:off x="1629934" y="1352832"/>
            <a:ext cx="675305" cy="307777"/>
            <a:chOff x="429074" y="995790"/>
            <a:chExt cx="675305" cy="307777"/>
          </a:xfrm>
        </p:grpSpPr>
        <p:sp>
          <p:nvSpPr>
            <p:cNvPr id="77" name="正方形/長方形 76">
              <a:extLst>
                <a:ext uri="{FF2B5EF4-FFF2-40B4-BE49-F238E27FC236}">
                  <a16:creationId xmlns:a16="http://schemas.microsoft.com/office/drawing/2014/main" id="{B623C7BB-E4AE-6ADE-BB64-B7916812FE6E}"/>
                </a:ext>
              </a:extLst>
            </p:cNvPr>
            <p:cNvSpPr/>
            <p:nvPr/>
          </p:nvSpPr>
          <p:spPr>
            <a:xfrm>
              <a:off x="429074" y="995790"/>
              <a:ext cx="428322" cy="307777"/>
            </a:xfrm>
            <a:prstGeom prst="rect">
              <a:avLst/>
            </a:prstGeom>
          </p:spPr>
          <p:txBody>
            <a:bodyPr wrap="none">
              <a:spAutoFit/>
            </a:bodyPr>
            <a:lstStyle/>
            <a:p>
              <a:pPr fontAlgn="base">
                <a:spcBef>
                  <a:spcPct val="0"/>
                </a:spcBef>
                <a:spcAft>
                  <a:spcPct val="0"/>
                </a:spcAft>
              </a:pP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12</a:t>
              </a:r>
              <a:endPar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sp>
          <p:nvSpPr>
            <p:cNvPr id="78" name="Rectangle 7">
              <a:extLst>
                <a:ext uri="{FF2B5EF4-FFF2-40B4-BE49-F238E27FC236}">
                  <a16:creationId xmlns:a16="http://schemas.microsoft.com/office/drawing/2014/main" id="{96067428-220A-6B8D-26A7-36D1691EE7D4}"/>
                </a:ext>
              </a:extLst>
            </p:cNvPr>
            <p:cNvSpPr>
              <a:spLocks noChangeArrowheads="1"/>
            </p:cNvSpPr>
            <p:nvPr/>
          </p:nvSpPr>
          <p:spPr bwMode="auto">
            <a:xfrm>
              <a:off x="640014" y="1037567"/>
              <a:ext cx="46436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月</a:t>
              </a:r>
              <a:endParaRPr lang="en-US" altLang="ja-JP" sz="1000"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endParaRPr>
            </a:p>
          </p:txBody>
        </p:sp>
      </p:grpSp>
      <p:sp>
        <p:nvSpPr>
          <p:cNvPr id="79" name="フリーフォーム: 図形 78">
            <a:extLst>
              <a:ext uri="{FF2B5EF4-FFF2-40B4-BE49-F238E27FC236}">
                <a16:creationId xmlns:a16="http://schemas.microsoft.com/office/drawing/2014/main" id="{5F6055F3-4DED-BFCE-9979-70262D08779D}"/>
              </a:ext>
            </a:extLst>
          </p:cNvPr>
          <p:cNvSpPr/>
          <p:nvPr/>
        </p:nvSpPr>
        <p:spPr bwMode="auto">
          <a:xfrm>
            <a:off x="5113665" y="5010059"/>
            <a:ext cx="2320014" cy="378085"/>
          </a:xfrm>
          <a:custGeom>
            <a:avLst/>
            <a:gdLst>
              <a:gd name="connsiteX0" fmla="*/ 0 w 2349500"/>
              <a:gd name="connsiteY0" fmla="*/ 0 h 387350"/>
              <a:gd name="connsiteX1" fmla="*/ 0 w 2349500"/>
              <a:gd name="connsiteY1" fmla="*/ 387350 h 387350"/>
              <a:gd name="connsiteX2" fmla="*/ 76200 w 2349500"/>
              <a:gd name="connsiteY2" fmla="*/ 387350 h 387350"/>
              <a:gd name="connsiteX3" fmla="*/ 2349500 w 2349500"/>
              <a:gd name="connsiteY3" fmla="*/ 387350 h 387350"/>
            </a:gdLst>
            <a:ahLst/>
            <a:cxnLst>
              <a:cxn ang="0">
                <a:pos x="connsiteX0" y="connsiteY0"/>
              </a:cxn>
              <a:cxn ang="0">
                <a:pos x="connsiteX1" y="connsiteY1"/>
              </a:cxn>
              <a:cxn ang="0">
                <a:pos x="connsiteX2" y="connsiteY2"/>
              </a:cxn>
              <a:cxn ang="0">
                <a:pos x="connsiteX3" y="connsiteY3"/>
              </a:cxn>
            </a:cxnLst>
            <a:rect l="l" t="t" r="r" b="b"/>
            <a:pathLst>
              <a:path w="2349500" h="387350">
                <a:moveTo>
                  <a:pt x="0" y="0"/>
                </a:moveTo>
                <a:lnTo>
                  <a:pt x="0" y="387350"/>
                </a:lnTo>
                <a:lnTo>
                  <a:pt x="76200" y="387350"/>
                </a:lnTo>
                <a:lnTo>
                  <a:pt x="2349500" y="387350"/>
                </a:lnTo>
              </a:path>
            </a:pathLst>
          </a:custGeom>
          <a:noFill/>
          <a:ln w="12700" cap="flat" cmpd="sng" algn="ctr">
            <a:solidFill>
              <a:schemeClr val="bg1">
                <a:lumMod val="50000"/>
              </a:schemeClr>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solidFill>
                <a:schemeClr val="tx1">
                  <a:lumMod val="95000"/>
                  <a:lumOff val="5000"/>
                </a:schemeClr>
              </a:solidFill>
              <a:effectLst/>
              <a:latin typeface="メイリオ" panose="020B0604030504040204" pitchFamily="50" charset="-128"/>
              <a:ea typeface="メイリオ" panose="020B0604030504040204" pitchFamily="50" charset="-128"/>
            </a:endParaRPr>
          </a:p>
        </p:txBody>
      </p:sp>
      <p:sp>
        <p:nvSpPr>
          <p:cNvPr id="81" name="テキスト ボックス 80">
            <a:extLst>
              <a:ext uri="{FF2B5EF4-FFF2-40B4-BE49-F238E27FC236}">
                <a16:creationId xmlns:a16="http://schemas.microsoft.com/office/drawing/2014/main" id="{0574357E-99B2-2153-C8B7-1B237CD7F2FD}"/>
              </a:ext>
            </a:extLst>
          </p:cNvPr>
          <p:cNvSpPr txBox="1"/>
          <p:nvPr/>
        </p:nvSpPr>
        <p:spPr>
          <a:xfrm>
            <a:off x="7828978" y="5242002"/>
            <a:ext cx="1256500" cy="261610"/>
          </a:xfrm>
          <a:prstGeom prst="rect">
            <a:avLst/>
          </a:prstGeom>
          <a:noFill/>
        </p:spPr>
        <p:txBody>
          <a:bodyPr wrap="square" rtlCol="0">
            <a:spAutoFit/>
          </a:bodyPr>
          <a:lstStyle/>
          <a:p>
            <a:pPr algn="ctr" fontAlgn="base">
              <a:spcBef>
                <a:spcPct val="0"/>
              </a:spcBef>
              <a:spcAft>
                <a:spcPct val="0"/>
              </a:spcAft>
            </a:pPr>
            <a:r>
              <a:rPr lang="en-US" altLang="ja-JP" sz="1100" b="1" dirty="0">
                <a:solidFill>
                  <a:schemeClr val="bg1"/>
                </a:solidFill>
                <a:latin typeface="メイリオ" panose="020B0604030504040204" pitchFamily="50" charset="-128"/>
                <a:ea typeface="メイリオ" panose="020B0604030504040204" pitchFamily="50" charset="-128"/>
              </a:rPr>
              <a:t>MBS</a:t>
            </a:r>
          </a:p>
        </p:txBody>
      </p:sp>
    </p:spTree>
    <p:extLst>
      <p:ext uri="{BB962C8B-B14F-4D97-AF65-F5344CB8AC3E}">
        <p14:creationId xmlns:p14="http://schemas.microsoft.com/office/powerpoint/2010/main" val="2043089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インストリーム広告　掲載制限業種</a:t>
            </a:r>
          </a:p>
        </p:txBody>
      </p:sp>
      <p:graphicFrame>
        <p:nvGraphicFramePr>
          <p:cNvPr id="6" name="表 5">
            <a:extLst>
              <a:ext uri="{FF2B5EF4-FFF2-40B4-BE49-F238E27FC236}">
                <a16:creationId xmlns:a16="http://schemas.microsoft.com/office/drawing/2014/main" id="{5BEB075D-27F2-A3FE-AEDE-D6DC6E616CEF}"/>
              </a:ext>
            </a:extLst>
          </p:cNvPr>
          <p:cNvGraphicFramePr>
            <a:graphicFrameLocks noGrp="1"/>
          </p:cNvGraphicFramePr>
          <p:nvPr>
            <p:extLst>
              <p:ext uri="{D42A27DB-BD31-4B8C-83A1-F6EECF244321}">
                <p14:modId xmlns:p14="http://schemas.microsoft.com/office/powerpoint/2010/main" val="3146012454"/>
              </p:ext>
            </p:extLst>
          </p:nvPr>
        </p:nvGraphicFramePr>
        <p:xfrm>
          <a:off x="1174086" y="1479569"/>
          <a:ext cx="5840693" cy="5247303"/>
        </p:xfrm>
        <a:graphic>
          <a:graphicData uri="http://schemas.openxmlformats.org/drawingml/2006/table">
            <a:tbl>
              <a:tblPr firstCol="1" bandRow="1"/>
              <a:tblGrid>
                <a:gridCol w="3913281">
                  <a:extLst>
                    <a:ext uri="{9D8B030D-6E8A-4147-A177-3AD203B41FA5}">
                      <a16:colId xmlns:a16="http://schemas.microsoft.com/office/drawing/2014/main" val="792911817"/>
                    </a:ext>
                  </a:extLst>
                </a:gridCol>
                <a:gridCol w="1927412">
                  <a:extLst>
                    <a:ext uri="{9D8B030D-6E8A-4147-A177-3AD203B41FA5}">
                      <a16:colId xmlns:a16="http://schemas.microsoft.com/office/drawing/2014/main" val="3057805663"/>
                    </a:ext>
                  </a:extLst>
                </a:gridCol>
              </a:tblGrid>
              <a:tr h="3475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スポーツナビ</a:t>
                      </a:r>
                      <a:endParaRPr kumimoji="1" lang="en-US" altLang="ja-JP" sz="800" b="1" kern="1200" dirty="0">
                        <a:solidFill>
                          <a:schemeClr val="bg1"/>
                        </a:solidFill>
                      </a:endParaRPr>
                    </a:p>
                    <a:p>
                      <a:pPr algn="ctr"/>
                      <a:r>
                        <a:rPr kumimoji="1" lang="ja-JP" altLang="en-US" sz="800" b="1" kern="1200" dirty="0">
                          <a:solidFill>
                            <a:schemeClr val="bg1"/>
                          </a:solidFill>
                        </a:rPr>
                        <a:t>センバツ</a:t>
                      </a:r>
                      <a:r>
                        <a:rPr kumimoji="1" lang="en-US" altLang="ja-JP" sz="800" b="1" kern="1200" dirty="0">
                          <a:solidFill>
                            <a:schemeClr val="bg1"/>
                          </a:solidFill>
                        </a:rPr>
                        <a:t>LIVE!</a:t>
                      </a: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45534">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800" b="1" i="0" u="none" strike="noStrike" dirty="0">
                          <a:solidFill>
                            <a:srgbClr val="0D0D0D"/>
                          </a:solidFill>
                          <a:effectLst/>
                          <a:latin typeface="Meiryo" panose="020B0604030504040204" pitchFamily="34" charset="-128"/>
                          <a:ea typeface="Meiryo" panose="020B0604030504040204" pitchFamily="34" charset="-128"/>
                        </a:rPr>
                        <a:t>×</a:t>
                      </a: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45534">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205067978"/>
                  </a:ext>
                </a:extLst>
              </a:tr>
              <a:tr h="145534">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800" b="1" i="0" u="none" strike="noStrike" dirty="0">
                          <a:solidFill>
                            <a:srgbClr val="0D0D0D"/>
                          </a:solidFill>
                          <a:effectLst/>
                          <a:latin typeface="Meiryo" panose="020B0604030504040204" pitchFamily="34" charset="-128"/>
                          <a:ea typeface="Meiryo" panose="020B0604030504040204" pitchFamily="34" charset="-128"/>
                        </a:rPr>
                        <a:t>×</a:t>
                      </a:r>
                      <a:r>
                        <a:rPr lang="ja-JP" altLang="en-US" sz="7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7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716567869"/>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767268695"/>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628964"/>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850117590"/>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541138105"/>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494366260"/>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034750592"/>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601219410"/>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4197840892"/>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4252025979"/>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247669965"/>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751516483"/>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251199972"/>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479615484"/>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914959637"/>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362951679"/>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594083045"/>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145858479"/>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079597813"/>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445162569"/>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178296829"/>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恋愛</a:t>
                      </a:r>
                      <a:r>
                        <a:rPr lang="en-US" altLang="ja-JP" sz="850" b="0" u="none" strike="noStrike">
                          <a:solidFill>
                            <a:schemeClr val="bg1"/>
                          </a:solidFill>
                          <a:effectLst/>
                          <a:latin typeface="Meiryo" panose="020B0604030504040204" pitchFamily="34" charset="-128"/>
                          <a:ea typeface="Meiryo" panose="020B0604030504040204" pitchFamily="34" charset="-128"/>
                        </a:rPr>
                        <a:t>/</a:t>
                      </a:r>
                      <a:r>
                        <a:rPr lang="ja-JP" altLang="en-US" sz="850" b="0" u="none" strike="noStrike">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327458966"/>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a:solidFill>
                            <a:schemeClr val="bg1"/>
                          </a:solidFill>
                          <a:effectLst/>
                          <a:latin typeface="Meiryo" panose="020B0604030504040204" pitchFamily="34" charset="-128"/>
                          <a:ea typeface="Meiryo" panose="020B0604030504040204" pitchFamily="34" charset="-128"/>
                        </a:rPr>
                        <a:t>)</a:t>
                      </a:r>
                      <a:endParaRPr lang="en-US" altLang="ja-JP"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43799200"/>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84434171"/>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812486826"/>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424464143"/>
                  </a:ext>
                </a:extLst>
              </a:tr>
              <a:tr h="1487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157289575"/>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49541065"/>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940608094"/>
                  </a:ext>
                </a:extLst>
              </a:tr>
              <a:tr h="148771">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740765094"/>
                  </a:ext>
                </a:extLst>
              </a:tr>
              <a:tr h="148771">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ナイトワーク求人</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869378343"/>
                  </a:ext>
                </a:extLst>
              </a:tr>
            </a:tbl>
          </a:graphicData>
        </a:graphic>
      </p:graphicFrame>
      <p:sp>
        <p:nvSpPr>
          <p:cNvPr id="48" name="Rectangle 7">
            <a:extLst>
              <a:ext uri="{FF2B5EF4-FFF2-40B4-BE49-F238E27FC236}">
                <a16:creationId xmlns:a16="http://schemas.microsoft.com/office/drawing/2014/main" id="{D3C6345F-A272-30AA-521C-1C16F21F56C1}"/>
              </a:ext>
            </a:extLst>
          </p:cNvPr>
          <p:cNvSpPr>
            <a:spLocks noChangeArrowheads="1"/>
          </p:cNvSpPr>
          <p:nvPr/>
        </p:nvSpPr>
        <p:spPr bwMode="auto">
          <a:xfrm>
            <a:off x="1032319" y="833238"/>
            <a:ext cx="104508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t">
            <a:spAutoFit/>
          </a:bodyPr>
          <a:lstStyle/>
          <a:p>
            <a:pPr>
              <a:defRPr/>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毎日</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新聞社、</a:t>
            </a: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MBS</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毎日放送の</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広告掲載基準</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に則り</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掲載不可となる場合があるため、必</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ず提案可否確認にてご確認ください。</a:t>
            </a:r>
            <a:endPar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Calibri"/>
            </a:endParaRPr>
          </a:p>
          <a:p>
            <a:pPr>
              <a:defRPr/>
            </a:pP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高校野球にそぐわない場合</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など</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も掲載</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不可となる</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場合が</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ありま</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す。</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endParaRPr>
          </a:p>
          <a:p>
            <a:pPr>
              <a:defRPr/>
            </a:pP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上記に加え、大会協賛社の都合により</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一部業種は実施できない可能性があ</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ります</a:t>
            </a:r>
            <a:r>
              <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a:t>
            </a:r>
            <a:endParaRPr lang="ja-JP" sz="1200" dirty="0">
              <a:solidFill>
                <a:schemeClr val="tx1">
                  <a:lumMod val="95000"/>
                  <a:lumOff val="5000"/>
                </a:schemeClr>
              </a:solidFill>
              <a:latin typeface="メイリオ" panose="020B0604030504040204" pitchFamily="50" charset="-128"/>
              <a:ea typeface="メイリオ" panose="020B0604030504040204" pitchFamily="50" charset="-128"/>
              <a:cs typeface="Calibri"/>
            </a:endParaRPr>
          </a:p>
        </p:txBody>
      </p:sp>
    </p:spTree>
    <p:extLst>
      <p:ext uri="{BB962C8B-B14F-4D97-AF65-F5344CB8AC3E}">
        <p14:creationId xmlns:p14="http://schemas.microsoft.com/office/powerpoint/2010/main" val="1754219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インストリーム広告　入稿規定</a:t>
            </a:r>
          </a:p>
        </p:txBody>
      </p:sp>
      <p:sp>
        <p:nvSpPr>
          <p:cNvPr id="5" name="Rectangle 7">
            <a:extLst>
              <a:ext uri="{FF2B5EF4-FFF2-40B4-BE49-F238E27FC236}">
                <a16:creationId xmlns:a16="http://schemas.microsoft.com/office/drawing/2014/main" id="{95025790-EC6E-A1C0-B25C-3857A0F1B9FC}"/>
              </a:ext>
            </a:extLst>
          </p:cNvPr>
          <p:cNvSpPr>
            <a:spLocks noChangeArrowheads="1"/>
          </p:cNvSpPr>
          <p:nvPr/>
        </p:nvSpPr>
        <p:spPr bwMode="auto">
          <a:xfrm>
            <a:off x="1032319" y="833238"/>
            <a:ext cx="10450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anchor="t">
            <a:spAutoFit/>
          </a:bodyPr>
          <a:lstStyle/>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mn-lt"/>
              </a:rPr>
              <a:t>入稿締切日は</a:t>
            </a:r>
            <a:r>
              <a:rPr lang="en-US" altLang="ja-JP" sz="1200" b="1" dirty="0">
                <a:solidFill>
                  <a:schemeClr val="accent4"/>
                </a:solidFill>
                <a:latin typeface="メイリオ" panose="020B0604030504040204" pitchFamily="50" charset="-128"/>
                <a:ea typeface="メイリオ" panose="020B0604030504040204" pitchFamily="50" charset="-128"/>
                <a:cs typeface="+mn-lt"/>
              </a:rPr>
              <a:t>2025</a:t>
            </a:r>
            <a:r>
              <a:rPr lang="ja-JP" altLang="en-US" sz="1200" b="1" dirty="0">
                <a:solidFill>
                  <a:schemeClr val="accent4"/>
                </a:solidFill>
                <a:latin typeface="メイリオ" panose="020B0604030504040204" pitchFamily="50" charset="-128"/>
                <a:ea typeface="メイリオ" panose="020B0604030504040204" pitchFamily="50" charset="-128"/>
                <a:cs typeface="+mn-lt"/>
              </a:rPr>
              <a:t>年</a:t>
            </a:r>
            <a:r>
              <a:rPr lang="en-US" altLang="ja-JP" sz="1200" b="1" dirty="0">
                <a:solidFill>
                  <a:schemeClr val="accent4"/>
                </a:solidFill>
                <a:latin typeface="メイリオ" panose="020B0604030504040204" pitchFamily="50" charset="-128"/>
                <a:ea typeface="メイリオ" panose="020B0604030504040204" pitchFamily="50" charset="-128"/>
                <a:cs typeface="+mn-lt"/>
              </a:rPr>
              <a:t>3</a:t>
            </a:r>
            <a:r>
              <a:rPr lang="ja-JP" altLang="en-US" sz="1200" b="1" dirty="0">
                <a:solidFill>
                  <a:schemeClr val="accent4"/>
                </a:solidFill>
                <a:latin typeface="メイリオ" panose="020B0604030504040204" pitchFamily="50" charset="-128"/>
                <a:ea typeface="メイリオ" panose="020B0604030504040204" pitchFamily="50" charset="-128"/>
                <a:cs typeface="+mn-lt"/>
              </a:rPr>
              <a:t>月</a:t>
            </a:r>
            <a:r>
              <a:rPr lang="en-US" altLang="ja-JP" sz="1200" b="1" dirty="0">
                <a:solidFill>
                  <a:schemeClr val="accent4"/>
                </a:solidFill>
                <a:latin typeface="メイリオ" panose="020B0604030504040204" pitchFamily="50" charset="-128"/>
                <a:ea typeface="メイリオ" panose="020B0604030504040204" pitchFamily="50" charset="-128"/>
                <a:cs typeface="+mn-lt"/>
              </a:rPr>
              <a:t>10</a:t>
            </a:r>
            <a:r>
              <a:rPr lang="ja-JP" altLang="en-US" sz="1200" b="1" dirty="0">
                <a:solidFill>
                  <a:schemeClr val="accent4"/>
                </a:solidFill>
                <a:latin typeface="メイリオ" panose="020B0604030504040204" pitchFamily="50" charset="-128"/>
                <a:ea typeface="メイリオ" panose="020B0604030504040204" pitchFamily="50" charset="-128"/>
                <a:cs typeface="+mn-lt"/>
              </a:rPr>
              <a:t>日（月）</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mn-lt"/>
              </a:rPr>
              <a:t>です。</a:t>
            </a:r>
          </a:p>
          <a:p>
            <a:pPr>
              <a:defRPr/>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素材ごとの</a:t>
            </a: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imps</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mn-lt"/>
              </a:rPr>
              <a:t>指定、掲載位置の指定はできません。</a:t>
            </a:r>
          </a:p>
        </p:txBody>
      </p:sp>
      <p:sp>
        <p:nvSpPr>
          <p:cNvPr id="7" name="テキスト ボックス 6">
            <a:extLst>
              <a:ext uri="{FF2B5EF4-FFF2-40B4-BE49-F238E27FC236}">
                <a16:creationId xmlns:a16="http://schemas.microsoft.com/office/drawing/2014/main" id="{5D9DFCE7-D4D6-3371-9EC6-BB6FBC365F19}"/>
              </a:ext>
            </a:extLst>
          </p:cNvPr>
          <p:cNvSpPr txBox="1"/>
          <p:nvPr/>
        </p:nvSpPr>
        <p:spPr>
          <a:xfrm>
            <a:off x="2561637" y="4060099"/>
            <a:ext cx="184731" cy="400110"/>
          </a:xfrm>
          <a:prstGeom prst="rect">
            <a:avLst/>
          </a:prstGeom>
          <a:noFill/>
        </p:spPr>
        <p:txBody>
          <a:bodyPr wrap="none" rtlCol="0">
            <a:spAutoFit/>
          </a:bodyPr>
          <a:lstStyle/>
          <a:p>
            <a:endParaRPr kumimoji="1" lang="ja-JP" altLang="en-US" sz="2000">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id="{4B1E7361-F0BD-79F7-D822-2FC5FE4B68CD}"/>
              </a:ext>
            </a:extLst>
          </p:cNvPr>
          <p:cNvSpPr/>
          <p:nvPr/>
        </p:nvSpPr>
        <p:spPr>
          <a:xfrm>
            <a:off x="1093996" y="6203695"/>
            <a:ext cx="6775674" cy="584775"/>
          </a:xfrm>
          <a:prstGeom prst="rect">
            <a:avLst/>
          </a:prstGeom>
        </p:spPr>
        <p:txBody>
          <a:bodyPr wrap="square">
            <a:spAutoFit/>
          </a:bodyPr>
          <a:lstStyle/>
          <a:p>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n-lt"/>
              </a:rPr>
              <a:t>赤く塗りつぶしている要素は特に必須のもので、不備で差し戻しになるケースが多いため、特にご注意ください。</a:t>
            </a:r>
            <a:endPar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rPr>
              <a:t>広告の配信環境により、入稿いただいた動画素材を最適なサイズ、フォーマットに変換して配信します。</a:t>
            </a:r>
          </a:p>
          <a:p>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rPr>
              <a:t>アド配信プラットフォームは、</a:t>
            </a:r>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Google</a:t>
            </a:r>
            <a:r>
              <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rPr>
              <a:t>アドマネージャーになります。</a:t>
            </a:r>
          </a:p>
          <a:p>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a:t>
            </a:r>
            <a:r>
              <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rPr>
              <a:t>エンコードの指定は、一部環境および端末のみサポートする設定にならないようご注意ください。 </a:t>
            </a:r>
          </a:p>
        </p:txBody>
      </p:sp>
      <p:graphicFrame>
        <p:nvGraphicFramePr>
          <p:cNvPr id="9" name="表 8">
            <a:extLst>
              <a:ext uri="{FF2B5EF4-FFF2-40B4-BE49-F238E27FC236}">
                <a16:creationId xmlns:a16="http://schemas.microsoft.com/office/drawing/2014/main" id="{5E540142-11DC-732A-C6FD-49E26B82BAAA}"/>
              </a:ext>
            </a:extLst>
          </p:cNvPr>
          <p:cNvGraphicFramePr>
            <a:graphicFrameLocks noGrp="1"/>
          </p:cNvGraphicFramePr>
          <p:nvPr>
            <p:extLst>
              <p:ext uri="{D42A27DB-BD31-4B8C-83A1-F6EECF244321}">
                <p14:modId xmlns:p14="http://schemas.microsoft.com/office/powerpoint/2010/main" val="656032262"/>
              </p:ext>
            </p:extLst>
          </p:nvPr>
        </p:nvGraphicFramePr>
        <p:xfrm>
          <a:off x="1086908" y="1355962"/>
          <a:ext cx="8810625" cy="4787517"/>
        </p:xfrm>
        <a:graphic>
          <a:graphicData uri="http://schemas.openxmlformats.org/drawingml/2006/table">
            <a:tbl>
              <a:tblPr>
                <a:tableStyleId>{5940675A-B579-460E-94D1-54222C63F5DA}</a:tableStyleId>
              </a:tblPr>
              <a:tblGrid>
                <a:gridCol w="206696">
                  <a:extLst>
                    <a:ext uri="{9D8B030D-6E8A-4147-A177-3AD203B41FA5}">
                      <a16:colId xmlns:a16="http://schemas.microsoft.com/office/drawing/2014/main" val="775450252"/>
                    </a:ext>
                  </a:extLst>
                </a:gridCol>
                <a:gridCol w="733148">
                  <a:extLst>
                    <a:ext uri="{9D8B030D-6E8A-4147-A177-3AD203B41FA5}">
                      <a16:colId xmlns:a16="http://schemas.microsoft.com/office/drawing/2014/main" val="2494251194"/>
                    </a:ext>
                  </a:extLst>
                </a:gridCol>
                <a:gridCol w="1364933">
                  <a:extLst>
                    <a:ext uri="{9D8B030D-6E8A-4147-A177-3AD203B41FA5}">
                      <a16:colId xmlns:a16="http://schemas.microsoft.com/office/drawing/2014/main" val="3209089576"/>
                    </a:ext>
                  </a:extLst>
                </a:gridCol>
                <a:gridCol w="2146363">
                  <a:extLst>
                    <a:ext uri="{9D8B030D-6E8A-4147-A177-3AD203B41FA5}">
                      <a16:colId xmlns:a16="http://schemas.microsoft.com/office/drawing/2014/main" val="1188495955"/>
                    </a:ext>
                  </a:extLst>
                </a:gridCol>
                <a:gridCol w="2127770">
                  <a:extLst>
                    <a:ext uri="{9D8B030D-6E8A-4147-A177-3AD203B41FA5}">
                      <a16:colId xmlns:a16="http://schemas.microsoft.com/office/drawing/2014/main" val="319149997"/>
                    </a:ext>
                  </a:extLst>
                </a:gridCol>
                <a:gridCol w="2231715">
                  <a:extLst>
                    <a:ext uri="{9D8B030D-6E8A-4147-A177-3AD203B41FA5}">
                      <a16:colId xmlns:a16="http://schemas.microsoft.com/office/drawing/2014/main" val="369741978"/>
                    </a:ext>
                  </a:extLst>
                </a:gridCol>
              </a:tblGrid>
              <a:tr h="195303">
                <a:tc rowSpan="2" gridSpan="3">
                  <a:txBody>
                    <a:bodyPr/>
                    <a:lstStyle/>
                    <a:p>
                      <a:pPr algn="ctr" fontAlgn="ctr"/>
                      <a:r>
                        <a:rPr lang="ja-JP" altLang="en-US" sz="800" b="1" u="none" strike="noStrike" dirty="0">
                          <a:solidFill>
                            <a:schemeClr val="bg1"/>
                          </a:solidFill>
                          <a:effectLst/>
                          <a:latin typeface="メイリオ" panose="020B0604030504040204" pitchFamily="50" charset="-128"/>
                          <a:ea typeface="メイリオ" panose="020B0604030504040204" pitchFamily="50" charset="-128"/>
                        </a:rPr>
                        <a:t>要　素　</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4543" marR="4543" marT="0" marB="36000" anchor="ctr">
                    <a:lnL w="19050"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0003E"/>
                    </a:solidFill>
                  </a:tcPr>
                </a:tc>
                <a:tc rowSpan="2" hMerge="1">
                  <a:txBody>
                    <a:bodyPr/>
                    <a:lstStyle/>
                    <a:p>
                      <a:endParaRPr kumimoji="1" lang="ja-JP" altLang="en-US"/>
                    </a:p>
                  </a:txBody>
                  <a:tcPr/>
                </a:tc>
                <a:tc rowSpan="2" h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tcPr>
                </a:tc>
                <a:tc gridSpan="2">
                  <a:txBody>
                    <a:bodyPr/>
                    <a:lstStyle/>
                    <a:p>
                      <a:pPr algn="ctr" rtl="0" fontAlgn="ctr"/>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掲載位置</a:t>
                      </a: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00003E"/>
                    </a:solidFill>
                  </a:tcPr>
                </a:tc>
                <a:tc h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5">
                        <a:lumMod val="75000"/>
                      </a:schemeClr>
                    </a:solidFill>
                  </a:tcPr>
                </a:tc>
                <a:tc rowSpan="2">
                  <a:txBody>
                    <a:bodyPr/>
                    <a:lstStyle/>
                    <a:p>
                      <a:pPr algn="ctr" rtl="0" fontAlgn="ctr"/>
                      <a:r>
                        <a:rPr lang="ja-JP" altLang="en-US" sz="800" b="1" u="none" strike="noStrike" dirty="0">
                          <a:solidFill>
                            <a:schemeClr val="bg1"/>
                          </a:solidFill>
                          <a:effectLst/>
                          <a:latin typeface="メイリオ" panose="020B0604030504040204" pitchFamily="50" charset="-128"/>
                          <a:ea typeface="メイリオ" panose="020B0604030504040204" pitchFamily="50" charset="-128"/>
                        </a:rPr>
                        <a:t>備　考</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0003E"/>
                    </a:solidFill>
                  </a:tcPr>
                </a:tc>
                <a:extLst>
                  <a:ext uri="{0D108BD9-81ED-4DB2-BD59-A6C34878D82A}">
                    <a16:rowId xmlns:a16="http://schemas.microsoft.com/office/drawing/2014/main" val="3225366686"/>
                  </a:ext>
                </a:extLst>
              </a:tr>
              <a:tr h="201326">
                <a:tc gridSpan="3" vMerge="1">
                  <a:txBody>
                    <a:bodyPr/>
                    <a:lstStyle/>
                    <a:p>
                      <a:pPr algn="ctr"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hMerge="1" vMerge="1">
                  <a:txBody>
                    <a:bodyPr/>
                    <a:lstStyle/>
                    <a:p>
                      <a:endParaRPr kumimoji="1" lang="ja-JP" altLang="en-US"/>
                    </a:p>
                  </a:txBody>
                  <a:tcPr/>
                </a:tc>
                <a:tc hMerge="1" v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tc>
                  <a:txBody>
                    <a:bodyPr/>
                    <a:lstStyle/>
                    <a:p>
                      <a:pPr algn="ctr" rtl="0" fontAlgn="ctr"/>
                      <a:r>
                        <a:rPr lang="ja-JP" altLang="en-US" sz="800" b="1" u="none" strike="noStrike" dirty="0">
                          <a:solidFill>
                            <a:schemeClr val="bg1"/>
                          </a:solidFill>
                          <a:effectLst/>
                          <a:latin typeface="メイリオ" panose="020B0604030504040204" pitchFamily="50" charset="-128"/>
                          <a:ea typeface="メイリオ" panose="020B0604030504040204" pitchFamily="50" charset="-128"/>
                        </a:rPr>
                        <a:t>プリロール</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0003E"/>
                    </a:solidFill>
                  </a:tcPr>
                </a:tc>
                <a:tc>
                  <a:txBody>
                    <a:bodyPr/>
                    <a:lstStyle/>
                    <a:p>
                      <a:pPr algn="ctr" rtl="0" fontAlgn="ctr"/>
                      <a:r>
                        <a:rPr lang="ja-JP" altLang="en-US" sz="800" b="1" u="none" strike="noStrike" dirty="0">
                          <a:solidFill>
                            <a:schemeClr val="bg1"/>
                          </a:solidFill>
                          <a:effectLst/>
                          <a:latin typeface="メイリオ" panose="020B0604030504040204" pitchFamily="50" charset="-128"/>
                          <a:ea typeface="メイリオ" panose="020B0604030504040204" pitchFamily="50" charset="-128"/>
                        </a:rPr>
                        <a:t>ミッドロール　</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0003E"/>
                    </a:solidFill>
                  </a:tcPr>
                </a:tc>
                <a:tc vMerge="1">
                  <a:txBody>
                    <a:bodyPr/>
                    <a:lstStyle/>
                    <a:p>
                      <a:pPr algn="ctr" rtl="0" fontAlgn="ctr"/>
                      <a:endParaRPr lang="ja-JP" altLang="en-US" sz="900" b="1" i="0" u="none" strike="noStrike" dirty="0">
                        <a:solidFill>
                          <a:srgbClr val="FFFFFF"/>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782839664"/>
                  </a:ext>
                </a:extLst>
              </a:tr>
              <a:tr h="206788">
                <a:tc rowSpan="5" gridSpan="2">
                  <a:txBody>
                    <a:bodyPr/>
                    <a:lstStyle/>
                    <a:p>
                      <a:endParaRPr kumimoji="1" lang="en-US" altLang="ja-JP"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endParaRPr>
                    </a:p>
                    <a:p>
                      <a:endParaRPr kumimoji="1" lang="en-US" altLang="ja-JP"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endParaRPr>
                    </a:p>
                    <a:p>
                      <a:endParaRPr kumimoji="1" lang="en-US" altLang="ja-JP"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endParaRPr>
                    </a:p>
                    <a:p>
                      <a:r>
                        <a:rPr kumimoji="1" lang="ja-JP" altLang="en-US"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rPr>
                        <a:t>広告仕様</a:t>
                      </a:r>
                    </a:p>
                  </a:txBody>
                  <a:tcPr marT="0" marB="0">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rowSpan="5" hMerge="1">
                  <a:txBody>
                    <a:bodyPr/>
                    <a:lstStyle/>
                    <a:p>
                      <a:endParaRPr kumimoji="1" lang="ja-JP" altLang="en-US"/>
                    </a:p>
                  </a:txBody>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掲載方法</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ランダムローテーション</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60656569"/>
                  </a:ext>
                </a:extLst>
              </a:tr>
              <a:tr h="255128">
                <a:tc gridSpan="2" vMerge="1">
                  <a:txBody>
                    <a:bodyPr/>
                    <a:lstStyle/>
                    <a:p>
                      <a:endParaRPr kumimoji="1" lang="ja-JP" altLang="en-US"/>
                    </a:p>
                  </a:txBody>
                  <a:tcPr>
                    <a:lnT w="9525" cap="flat" cmpd="sng" algn="ctr">
                      <a:solidFill>
                        <a:schemeClr val="bg1">
                          <a:lumMod val="50000"/>
                        </a:schemeClr>
                      </a:solidFill>
                      <a:prstDash val="solid"/>
                      <a:round/>
                      <a:headEnd type="none" w="med" len="med"/>
                      <a:tailEnd type="none" w="med" len="med"/>
                    </a:lnT>
                  </a:tcPr>
                </a:tc>
                <a:tc hMerge="1" vMerge="1">
                  <a:txBody>
                    <a:bodyPr/>
                    <a:lstStyle/>
                    <a:p>
                      <a:endParaRPr kumimoji="1" lang="ja-JP" altLang="en-US"/>
                    </a:p>
                  </a:txBody>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lang="ja-JP" altLang="en-US" sz="800" b="1"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尺</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en-US" altLang="ja-JP" sz="800" b="1"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　</a:t>
                      </a:r>
                      <a:r>
                        <a:rPr kumimoji="1" lang="en-US" altLang="ja-JP" sz="800" b="1"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6.00</a:t>
                      </a:r>
                      <a:r>
                        <a:rPr kumimoji="1" lang="ja-JP" altLang="en-US" sz="800" b="1"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秒</a:t>
                      </a:r>
                      <a:r>
                        <a:rPr kumimoji="1" lang="ja-JP" altLang="en-US"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　または　</a:t>
                      </a:r>
                      <a:r>
                        <a:rPr kumimoji="1" lang="en-US" altLang="ja-JP" sz="800" b="1"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15.00</a:t>
                      </a:r>
                      <a:r>
                        <a:rPr kumimoji="1" lang="ja-JP" altLang="en-US" sz="800" b="1"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秒</a:t>
                      </a:r>
                      <a:r>
                        <a:rPr kumimoji="1" lang="ja-JP" altLang="en-US"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　</a:t>
                      </a:r>
                      <a:endParaRPr kumimoji="1" lang="en-US" altLang="ja-JP"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a:t>
                      </a:r>
                      <a:r>
                        <a:rPr kumimoji="1" lang="ja-JP" altLang="en-US" sz="800" b="0" i="0" u="none" strike="noStrike" kern="1200" cap="none" spc="0" normalizeH="0" baseline="0" noProof="0" dirty="0">
                          <a:ln>
                            <a:noFill/>
                          </a:ln>
                          <a:solidFill>
                            <a:schemeClr val="tx1">
                              <a:lumMod val="95000"/>
                              <a:lumOff val="5000"/>
                            </a:schemeClr>
                          </a:solidFill>
                          <a:effectLst/>
                          <a:uLnTx/>
                          <a:uFillTx/>
                          <a:latin typeface="メイリオ" panose="020B0604030504040204" pitchFamily="50" charset="-128"/>
                          <a:ea typeface="メイリオ" panose="020B0604030504040204" pitchFamily="50" charset="-128"/>
                          <a:cs typeface="+mn-cs"/>
                        </a:rPr>
                        <a:t>どちらか選択</a:t>
                      </a:r>
                      <a:endParaRPr lang="ja-JP" altLang="en-US" sz="800" b="1"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3">
                        <a:lumMod val="20000"/>
                        <a:lumOff val="80000"/>
                      </a:schemeClr>
                    </a:solidFill>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lang="en-US" altLang="ja-JP" sz="800" b="1"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15.00</a:t>
                      </a:r>
                      <a:r>
                        <a:rPr lang="ja-JP" altLang="en-US" sz="800" b="1"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秒</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または　</a:t>
                      </a:r>
                      <a:r>
                        <a:rPr lang="en-US" altLang="ja-JP" sz="800" b="1"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30.00</a:t>
                      </a:r>
                      <a:r>
                        <a:rPr lang="ja-JP" altLang="en-US" sz="800" b="1"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秒</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algn="l" rtl="0" fontAlgn="ctr"/>
                      <a:r>
                        <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どちらか選択</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3">
                        <a:lumMod val="20000"/>
                        <a:lumOff val="80000"/>
                      </a:schemeClr>
                    </a:solidFill>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3306755613"/>
                  </a:ext>
                </a:extLst>
              </a:tr>
              <a:tr h="206788">
                <a:tc gridSpan="2" vMerge="1">
                  <a:txBody>
                    <a:bodyPr/>
                    <a:lstStyle/>
                    <a:p>
                      <a:endParaRPr kumimoji="1" lang="ja-JP" altLang="en-US"/>
                    </a:p>
                  </a:txBody>
                  <a:tcPr/>
                </a:tc>
                <a:tc hMerge="1" vMerge="1">
                  <a:txBody>
                    <a:bodyPr/>
                    <a:lstStyle/>
                    <a:p>
                      <a:endParaRPr kumimoji="1" lang="ja-JP" altLang="en-US"/>
                    </a:p>
                  </a:txBody>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スキップ設定</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スキップ無し</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63604174"/>
                  </a:ext>
                </a:extLst>
              </a:tr>
              <a:tr h="206788">
                <a:tc gridSpan="2" vMerge="1">
                  <a:txBody>
                    <a:bodyPr/>
                    <a:lstStyle/>
                    <a:p>
                      <a:endParaRPr kumimoji="1" lang="ja-JP" altLang="en-US"/>
                    </a:p>
                  </a:txBody>
                  <a:tcPr/>
                </a:tc>
                <a:tc hMerge="1" vMerge="1">
                  <a:txBody>
                    <a:bodyPr/>
                    <a:lstStyle/>
                    <a:p>
                      <a:endParaRPr kumimoji="1" lang="ja-JP" altLang="en-US"/>
                    </a:p>
                  </a:txBody>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クリック</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不可</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583202758"/>
                  </a:ext>
                </a:extLst>
              </a:tr>
              <a:tr h="206788">
                <a:tc gridSpan="2" vMerge="1">
                  <a:txBody>
                    <a:bodyPr/>
                    <a:lstStyle/>
                    <a:p>
                      <a:pPr algn="l" rtl="0" fontAlgn="ct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hMerge="1"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同時入稿可能な素材数</a:t>
                      </a: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４本</a:t>
                      </a:r>
                      <a:endParaRPr lang="en-US" altLang="zh-TW"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zh-TW"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途中差し替え可 </a:t>
                      </a:r>
                      <a:r>
                        <a:rPr lang="en-US" altLang="ja-JP"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a:t>
                      </a:r>
                      <a:r>
                        <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掲載開始日の</a:t>
                      </a:r>
                      <a:r>
                        <a:rPr lang="en-US" altLang="ja-JP"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5</a:t>
                      </a:r>
                      <a:r>
                        <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営業日前入稿</a:t>
                      </a: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998276160"/>
                  </a:ext>
                </a:extLst>
              </a:tr>
              <a:tr h="206788">
                <a:tc rowSpan="3" gridSpan="2">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en-US" altLang="ja-JP" sz="800" b="1"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algn="l" rtl="0" fontAlgn="ctr"/>
                      <a:r>
                        <a:rPr lang="ja-JP" altLang="en-US" sz="800" b="1"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kumimoji="1" lang="ja-JP" altLang="en-US"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rPr>
                        <a:t>動画ファイル</a:t>
                      </a:r>
                      <a:endParaRPr kumimoji="1" lang="en-US" altLang="ja-JP"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endParaRPr>
                    </a:p>
                    <a:p>
                      <a:pPr algn="l" rtl="0" fontAlgn="ctr"/>
                      <a:r>
                        <a:rPr kumimoji="1" lang="ja-JP" altLang="en-US"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rPr>
                        <a:t>　仕様</a:t>
                      </a:r>
                      <a:endParaRPr kumimoji="1" lang="en-US" altLang="ja-JP" sz="80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endParaRPr>
                    </a:p>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en-US" altLang="ja-JP" sz="800" b="1"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noFill/>
                      <a:prstDash val="solid"/>
                      <a:round/>
                      <a:headEnd type="none" w="med" len="med"/>
                      <a:tailEnd type="none" w="med" len="med"/>
                    </a:lnB>
                    <a:solidFill>
                      <a:schemeClr val="bg1">
                        <a:lumMod val="95000"/>
                      </a:schemeClr>
                    </a:solidFill>
                  </a:tcPr>
                </a:tc>
                <a:tc rowSpan="3" h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メイリオ" panose="020B0604030504040204" pitchFamily="50" charset="-128"/>
                          <a:ea typeface="メイリオ" panose="020B0604030504040204" pitchFamily="50" charset="-128"/>
                        </a:rPr>
                        <a:t>　ファイル形式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a:t>
                      </a:r>
                      <a:r>
                        <a:rPr lang="en-US" altLang="ja-JP" sz="800" u="none" strike="noStrike" dirty="0">
                          <a:effectLst/>
                          <a:latin typeface="メイリオ" panose="020B0604030504040204" pitchFamily="50" charset="-128"/>
                          <a:ea typeface="メイリオ" panose="020B0604030504040204" pitchFamily="50" charset="-128"/>
                        </a:rPr>
                        <a:t>.mp4</a:t>
                      </a:r>
                      <a:endParaRPr lang="en-US" altLang="ja-JP"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拡張子は</a:t>
                      </a:r>
                      <a:r>
                        <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.mp4 </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のみ入稿可能です。</a:t>
                      </a: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41269898"/>
                  </a:ext>
                </a:extLst>
              </a:tr>
              <a:tr h="206788">
                <a:tc gridSpan="2" vMerge="1">
                  <a:txBody>
                    <a:bodyPr/>
                    <a:lstStyle/>
                    <a:p>
                      <a:endParaRPr kumimoji="1" lang="ja-JP" altLang="en-US"/>
                    </a:p>
                  </a:txBody>
                  <a:tcPr/>
                </a:tc>
                <a:tc hMerge="1"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ja-JP" altLang="en-US" sz="800" u="none" strike="noStrike" kern="1200" dirty="0">
                          <a:solidFill>
                            <a:schemeClr val="tx1"/>
                          </a:solidFill>
                          <a:effectLst/>
                          <a:latin typeface="メイリオ" panose="020B0604030504040204" pitchFamily="50" charset="-128"/>
                          <a:ea typeface="メイリオ" panose="020B0604030504040204" pitchFamily="50" charset="-128"/>
                          <a:cs typeface="+mn-cs"/>
                        </a:rPr>
                        <a:t>　ブランド（</a:t>
                      </a:r>
                      <a:r>
                        <a:rPr kumimoji="1" lang="en-US" altLang="ja-JP" sz="800" u="none" strike="noStrike" kern="1200" dirty="0" err="1">
                          <a:solidFill>
                            <a:schemeClr val="tx1"/>
                          </a:solidFill>
                          <a:effectLst/>
                          <a:latin typeface="メイリオ" panose="020B0604030504040204" pitchFamily="50" charset="-128"/>
                          <a:ea typeface="メイリオ" panose="020B0604030504040204" pitchFamily="50" charset="-128"/>
                          <a:cs typeface="+mn-cs"/>
                        </a:rPr>
                        <a:t>ftyp</a:t>
                      </a:r>
                      <a:r>
                        <a:rPr kumimoji="1" lang="ja-JP" altLang="en-US" sz="800" u="none" strike="noStrike" kern="1200" dirty="0">
                          <a:solidFill>
                            <a:schemeClr val="tx1"/>
                          </a:solidFill>
                          <a:effectLst/>
                          <a:latin typeface="メイリオ" panose="020B0604030504040204" pitchFamily="50" charset="-128"/>
                          <a:ea typeface="メイリオ" panose="020B0604030504040204" pitchFamily="50" charset="-128"/>
                          <a:cs typeface="+mn-cs"/>
                        </a:rPr>
                        <a:t>）</a:t>
                      </a: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b="0" i="0" u="none" strike="noStrike" dirty="0">
                          <a:solidFill>
                            <a:srgbClr val="262626"/>
                          </a:solidFill>
                          <a:effectLst/>
                          <a:latin typeface="メイリオ" panose="020B0604030504040204" pitchFamily="50" charset="-128"/>
                          <a:ea typeface="メイリオ" panose="020B0604030504040204" pitchFamily="50" charset="-128"/>
                        </a:rPr>
                        <a:t>　</a:t>
                      </a:r>
                      <a:r>
                        <a:rPr lang="en-US" altLang="ja-JP" sz="800" b="0" i="0" u="none" strike="noStrike" dirty="0">
                          <a:solidFill>
                            <a:srgbClr val="262626"/>
                          </a:solidFill>
                          <a:effectLst/>
                          <a:latin typeface="メイリオ" panose="020B0604030504040204" pitchFamily="50" charset="-128"/>
                          <a:ea typeface="メイリオ" panose="020B0604030504040204" pitchFamily="50" charset="-128"/>
                        </a:rPr>
                        <a:t>mp42</a:t>
                      </a:r>
                      <a:r>
                        <a:rPr lang="ja-JP" altLang="en-US" sz="800" b="0" i="0" u="none" strike="noStrike" dirty="0">
                          <a:solidFill>
                            <a:srgbClr val="262626"/>
                          </a:solidFill>
                          <a:effectLst/>
                          <a:latin typeface="メイリオ" panose="020B0604030504040204" pitchFamily="50" charset="-128"/>
                          <a:ea typeface="メイリオ" panose="020B0604030504040204" pitchFamily="50" charset="-128"/>
                        </a:rPr>
                        <a:t>　または </a:t>
                      </a:r>
                      <a:r>
                        <a:rPr lang="en-US" altLang="ja-JP" sz="800" b="0" i="0" u="none" strike="noStrike" dirty="0">
                          <a:solidFill>
                            <a:srgbClr val="262626"/>
                          </a:solidFill>
                          <a:effectLst/>
                          <a:latin typeface="メイリオ" panose="020B0604030504040204" pitchFamily="50" charset="-128"/>
                          <a:ea typeface="メイリオ" panose="020B0604030504040204" pitchFamily="50" charset="-128"/>
                        </a:rPr>
                        <a:t>M4V</a:t>
                      </a: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T w="6350" cap="flat" cmpd="sng" algn="ctr">
                      <a:solidFill>
                        <a:schemeClr val="bg1">
                          <a:lumMod val="50000"/>
                        </a:schemeClr>
                      </a:solidFill>
                      <a:prstDash val="solid"/>
                      <a:round/>
                      <a:headEnd type="none" w="med" len="med"/>
                      <a:tailEnd type="none" w="med" len="med"/>
                    </a:lnT>
                  </a:tcPr>
                </a:tc>
                <a:tc>
                  <a:txBody>
                    <a:bodyPr/>
                    <a:lstStyle/>
                    <a:p>
                      <a:pPr algn="l" fontAlgn="ct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19293902"/>
                  </a:ext>
                </a:extLst>
              </a:tr>
              <a:tr h="206788">
                <a:tc gridSpan="2" vMerge="1">
                  <a:txBody>
                    <a:bodyPr/>
                    <a:lstStyle/>
                    <a:p>
                      <a:pPr algn="l" rtl="0" fontAlgn="ct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85000"/>
                      </a:schemeClr>
                    </a:solidFill>
                  </a:tcPr>
                </a:tc>
                <a:tc hMerge="1" vMerge="1">
                  <a:txBody>
                    <a:bodyPr/>
                    <a:lstStyle/>
                    <a:p>
                      <a:endParaRPr kumimoji="1" lang="ja-JP" altLang="en-US"/>
                    </a:p>
                  </a:txBody>
                  <a:tcPr/>
                </a:tc>
                <a:tc>
                  <a:txBody>
                    <a:bodyPr/>
                    <a:lstStyle/>
                    <a:p>
                      <a:pPr algn="l" rtl="0" fontAlgn="ctr"/>
                      <a:r>
                        <a:rPr kumimoji="1" lang="ja-JP" altLang="en-US" sz="800" u="none" strike="noStrike" kern="1200" dirty="0">
                          <a:solidFill>
                            <a:schemeClr val="tx1"/>
                          </a:solidFill>
                          <a:effectLst/>
                          <a:latin typeface="メイリオ" panose="020B0604030504040204" pitchFamily="50" charset="-128"/>
                          <a:ea typeface="メイリオ" panose="020B0604030504040204" pitchFamily="50" charset="-128"/>
                          <a:cs typeface="+mn-cs"/>
                        </a:rPr>
                        <a:t>　総ファイルサイズ</a:t>
                      </a:r>
                      <a:endParaRPr kumimoji="1" lang="en-US" altLang="ja-JP" sz="800" u="none" strike="noStrike" kern="1200" dirty="0">
                        <a:solidFill>
                          <a:srgbClr val="FF0066"/>
                        </a:solidFill>
                        <a:effectLst/>
                        <a:latin typeface="メイリオ" panose="020B0604030504040204" pitchFamily="50" charset="-128"/>
                        <a:ea typeface="メイリオ" panose="020B0604030504040204" pitchFamily="50" charset="-128"/>
                        <a:cs typeface="+mn-cs"/>
                      </a:endParaRPr>
                    </a:p>
                  </a:txBody>
                  <a:tcPr marL="4543" marR="4543" marT="0" marB="0" anchor="ctr">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2">
                  <a:txBody>
                    <a:bodyPr/>
                    <a:lstStyle/>
                    <a:p>
                      <a:pPr algn="l" rtl="0" fontAlgn="ctr"/>
                      <a:r>
                        <a:rPr lang="ja-JP" altLang="en-US" sz="800" b="0" u="none" strike="noStrike" dirty="0">
                          <a:effectLst/>
                          <a:latin typeface="メイリオ" panose="020B0604030504040204" pitchFamily="50" charset="-128"/>
                          <a:ea typeface="メイリオ" panose="020B0604030504040204" pitchFamily="50" charset="-128"/>
                        </a:rPr>
                        <a:t>　①</a:t>
                      </a:r>
                      <a:r>
                        <a:rPr lang="en-US" altLang="ja-JP" sz="800" b="0" u="none" strike="noStrike" dirty="0">
                          <a:effectLst/>
                          <a:latin typeface="メイリオ" panose="020B0604030504040204" pitchFamily="50" charset="-128"/>
                          <a:ea typeface="メイリオ" panose="020B0604030504040204" pitchFamily="50" charset="-128"/>
                        </a:rPr>
                        <a:t>15</a:t>
                      </a:r>
                      <a:r>
                        <a:rPr lang="ja-JP" altLang="en-US" sz="800" b="0" u="none" strike="noStrike" dirty="0">
                          <a:effectLst/>
                          <a:latin typeface="メイリオ" panose="020B0604030504040204" pitchFamily="50" charset="-128"/>
                          <a:ea typeface="メイリオ" panose="020B0604030504040204" pitchFamily="50" charset="-128"/>
                        </a:rPr>
                        <a:t>秒素材：</a:t>
                      </a:r>
                      <a:r>
                        <a:rPr lang="en-US" altLang="ja-JP" sz="800" b="0" u="none" strike="noStrike" dirty="0">
                          <a:effectLst/>
                          <a:latin typeface="メイリオ" panose="020B0604030504040204" pitchFamily="50" charset="-128"/>
                          <a:ea typeface="メイリオ" panose="020B0604030504040204" pitchFamily="50" charset="-128"/>
                        </a:rPr>
                        <a:t>9MB</a:t>
                      </a:r>
                      <a:r>
                        <a:rPr lang="ja-JP" altLang="en-US" sz="800" b="0" u="none" strike="noStrike" dirty="0">
                          <a:effectLst/>
                          <a:latin typeface="メイリオ" panose="020B0604030504040204" pitchFamily="50" charset="-128"/>
                          <a:ea typeface="メイリオ" panose="020B0604030504040204" pitchFamily="50" charset="-128"/>
                        </a:rPr>
                        <a:t>以内　②</a:t>
                      </a:r>
                      <a:r>
                        <a:rPr lang="en-US" altLang="ja-JP" sz="800" b="0" u="none" strike="noStrike" dirty="0">
                          <a:effectLst/>
                          <a:latin typeface="メイリオ" panose="020B0604030504040204" pitchFamily="50" charset="-128"/>
                          <a:ea typeface="メイリオ" panose="020B0604030504040204" pitchFamily="50" charset="-128"/>
                        </a:rPr>
                        <a:t>30</a:t>
                      </a:r>
                      <a:r>
                        <a:rPr lang="ja-JP" altLang="en-US" sz="800" b="0" u="none" strike="noStrike" dirty="0">
                          <a:effectLst/>
                          <a:latin typeface="メイリオ" panose="020B0604030504040204" pitchFamily="50" charset="-128"/>
                          <a:ea typeface="メイリオ" panose="020B0604030504040204" pitchFamily="50" charset="-128"/>
                        </a:rPr>
                        <a:t>秒素材：</a:t>
                      </a:r>
                      <a:r>
                        <a:rPr lang="en-US" altLang="ja-JP" sz="800" b="0" u="none" strike="noStrike" dirty="0">
                          <a:effectLst/>
                          <a:latin typeface="メイリオ" panose="020B0604030504040204" pitchFamily="50" charset="-128"/>
                          <a:ea typeface="メイリオ" panose="020B0604030504040204" pitchFamily="50" charset="-128"/>
                        </a:rPr>
                        <a:t>18MB</a:t>
                      </a:r>
                      <a:r>
                        <a:rPr lang="ja-JP" altLang="en-US" sz="800" b="0" u="none" strike="noStrike" dirty="0">
                          <a:effectLst/>
                          <a:latin typeface="メイリオ" panose="020B0604030504040204" pitchFamily="50" charset="-128"/>
                          <a:ea typeface="メイリオ" panose="020B0604030504040204" pitchFamily="50" charset="-128"/>
                        </a:rPr>
                        <a:t>以内</a:t>
                      </a: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Yu Gothic UI" panose="020B0500000000000000" pitchFamily="50" charset="-128"/>
                        <a:ea typeface="Yu Gothic UI" panose="020B0500000000000000" pitchFamily="50" charset="-128"/>
                      </a:endParaRP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B w="9525" cap="flat" cmpd="sng" algn="ctr">
                      <a:solidFill>
                        <a:schemeClr val="tx1">
                          <a:lumMod val="50000"/>
                          <a:lumOff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70564100"/>
                  </a:ext>
                </a:extLst>
              </a:tr>
              <a:tr h="206788">
                <a:tc rowSpan="12">
                  <a:txBody>
                    <a:bodyPr/>
                    <a:lstStyle/>
                    <a:p>
                      <a:pPr algn="l" rtl="0"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36000" anchor="ct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19050" cap="flat" cmpd="sng" algn="ctr">
                      <a:noFill/>
                      <a:prstDash val="solid"/>
                      <a:round/>
                      <a:headEnd type="none" w="med" len="med"/>
                      <a:tailEnd type="none" w="med" len="med"/>
                    </a:lnB>
                    <a:solidFill>
                      <a:schemeClr val="bg1">
                        <a:lumMod val="95000"/>
                      </a:schemeClr>
                    </a:solidFill>
                  </a:tcPr>
                </a:tc>
                <a:tc rowSpan="8">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映　像</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algn="l" rtl="0"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a:t>
                      </a:r>
                      <a:r>
                        <a:rPr kumimoji="1" lang="ja-JP" altLang="en-US" sz="800" b="1" u="none" strike="noStrike" kern="1200" dirty="0">
                          <a:solidFill>
                            <a:schemeClr val="tx1"/>
                          </a:solidFill>
                          <a:effectLst/>
                          <a:latin typeface="メイリオ" panose="020B0604030504040204" pitchFamily="50" charset="-128"/>
                          <a:ea typeface="メイリオ" panose="020B0604030504040204" pitchFamily="50" charset="-128"/>
                          <a:cs typeface="+mn-cs"/>
                        </a:rPr>
                        <a:t>フレームレート</a:t>
                      </a:r>
                      <a:r>
                        <a:rPr lang="ja-JP" altLang="en-US" sz="800" u="none" strike="noStrike" dirty="0">
                          <a:effectLst/>
                          <a:latin typeface="メイリオ" panose="020B0604030504040204" pitchFamily="50" charset="-128"/>
                          <a:ea typeface="メイリオ" panose="020B0604030504040204" pitchFamily="50" charset="-128"/>
                        </a:rPr>
                        <a:t>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b="1" u="none" strike="noStrike" dirty="0">
                          <a:effectLst/>
                          <a:latin typeface="メイリオ" panose="020B0604030504040204" pitchFamily="50" charset="-128"/>
                          <a:ea typeface="メイリオ" panose="020B0604030504040204" pitchFamily="50" charset="-128"/>
                        </a:rPr>
                        <a:t>　</a:t>
                      </a:r>
                      <a:r>
                        <a:rPr lang="en-US" altLang="ja-JP" sz="800" b="1" u="none" strike="noStrike" dirty="0">
                          <a:effectLst/>
                          <a:latin typeface="メイリオ" panose="020B0604030504040204" pitchFamily="50" charset="-128"/>
                          <a:ea typeface="メイリオ" panose="020B0604030504040204" pitchFamily="50" charset="-128"/>
                        </a:rPr>
                        <a:t>29.97</a:t>
                      </a:r>
                      <a:r>
                        <a:rPr lang="en-US" sz="800" b="1" u="none" strike="noStrike" dirty="0">
                          <a:effectLst/>
                          <a:latin typeface="メイリオ" panose="020B0604030504040204" pitchFamily="50" charset="-128"/>
                          <a:ea typeface="メイリオ" panose="020B0604030504040204" pitchFamily="50" charset="-128"/>
                        </a:rPr>
                        <a:t>fps</a:t>
                      </a:r>
                      <a:r>
                        <a:rPr lang="ja-JP" altLang="en-US" sz="800" u="none" strike="noStrike" dirty="0">
                          <a:effectLst/>
                          <a:latin typeface="メイリオ" panose="020B0604030504040204" pitchFamily="50" charset="-128"/>
                          <a:ea typeface="メイリオ" panose="020B0604030504040204" pitchFamily="50" charset="-128"/>
                        </a:rPr>
                        <a:t>　</a:t>
                      </a:r>
                      <a:endParaRPr lang="en-US" sz="800" b="1"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accent3">
                        <a:lumMod val="20000"/>
                        <a:lumOff val="80000"/>
                      </a:schemeClr>
                    </a:solidFill>
                  </a:tcPr>
                </a:tc>
                <a:tc hMerge="1">
                  <a:txBody>
                    <a:bodyPr/>
                    <a:lstStyle/>
                    <a:p>
                      <a:pPr algn="l" rtl="0" fontAlgn="ctr"/>
                      <a:endParaRPr lang="en-US" sz="800" b="1"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rgbClr val="FFFF99"/>
                    </a:solidFill>
                  </a:tcPr>
                </a:tc>
                <a:tc>
                  <a:txBody>
                    <a:bodyPr/>
                    <a:lstStyle/>
                    <a:p>
                      <a:pPr algn="l" rtl="0"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extLst>
                  <a:ext uri="{0D108BD9-81ED-4DB2-BD59-A6C34878D82A}">
                    <a16:rowId xmlns:a16="http://schemas.microsoft.com/office/drawing/2014/main" val="1842277942"/>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ピクセルサイズ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u="none" strike="noStrike" dirty="0">
                          <a:effectLst/>
                          <a:latin typeface="メイリオ" panose="020B0604030504040204" pitchFamily="50" charset="-128"/>
                          <a:ea typeface="メイリオ" panose="020B0604030504040204" pitchFamily="50" charset="-128"/>
                        </a:rPr>
                        <a:t>　</a:t>
                      </a:r>
                      <a:r>
                        <a:rPr lang="en-US" altLang="ja-JP" sz="800" b="0" u="none" strike="noStrike" dirty="0">
                          <a:effectLst/>
                          <a:latin typeface="メイリオ" panose="020B0604030504040204" pitchFamily="50" charset="-128"/>
                          <a:ea typeface="メイリオ" panose="020B0604030504040204" pitchFamily="50" charset="-128"/>
                        </a:rPr>
                        <a:t>1920</a:t>
                      </a:r>
                      <a:r>
                        <a:rPr lang="en-US" sz="800" b="0" u="none" strike="noStrike" dirty="0">
                          <a:effectLst/>
                          <a:latin typeface="メイリオ" panose="020B0604030504040204" pitchFamily="50" charset="-128"/>
                          <a:ea typeface="メイリオ" panose="020B0604030504040204" pitchFamily="50" charset="-128"/>
                        </a:rPr>
                        <a:t>pix ×1080pix </a:t>
                      </a: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en-US" sz="800" b="0" u="none" strike="noStrike" dirty="0">
                        <a:effectLst/>
                        <a:latin typeface="Yu Gothic UI" panose="020B0500000000000000" pitchFamily="50" charset="-128"/>
                        <a:ea typeface="Yu Gothic UI" panose="020B0500000000000000" pitchFamily="50" charset="-128"/>
                      </a:endParaRP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806306541"/>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アスペクト比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a:t>
                      </a:r>
                      <a:r>
                        <a:rPr lang="en-US" altLang="ja-JP" sz="800" u="none" strike="noStrike" dirty="0">
                          <a:effectLst/>
                          <a:latin typeface="メイリオ" panose="020B0604030504040204" pitchFamily="50" charset="-128"/>
                          <a:ea typeface="メイリオ" panose="020B0604030504040204" pitchFamily="50" charset="-128"/>
                        </a:rPr>
                        <a:t>16</a:t>
                      </a:r>
                      <a:r>
                        <a:rPr lang="ja-JP" altLang="en-US" sz="800" u="none" strike="noStrike" dirty="0">
                          <a:effectLst/>
                          <a:latin typeface="メイリオ" panose="020B0604030504040204" pitchFamily="50" charset="-128"/>
                          <a:ea typeface="メイリオ" panose="020B0604030504040204" pitchFamily="50" charset="-128"/>
                        </a:rPr>
                        <a:t>：</a:t>
                      </a:r>
                      <a:r>
                        <a:rPr lang="en-US" altLang="ja-JP" sz="800" u="none" strike="noStrike" dirty="0">
                          <a:effectLst/>
                          <a:latin typeface="メイリオ" panose="020B0604030504040204" pitchFamily="50" charset="-128"/>
                          <a:ea typeface="メイリオ" panose="020B0604030504040204" pitchFamily="50" charset="-128"/>
                        </a:rPr>
                        <a:t>9</a:t>
                      </a:r>
                      <a:endParaRPr lang="en-US" altLang="ja-JP"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altLang="ja-JP"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45369718"/>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ビットレート</a:t>
                      </a: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メイリオ" panose="020B0604030504040204" pitchFamily="50" charset="-128"/>
                          <a:ea typeface="メイリオ" panose="020B0604030504040204" pitchFamily="50" charset="-128"/>
                        </a:rPr>
                        <a:t>　</a:t>
                      </a:r>
                      <a:r>
                        <a:rPr lang="en-US" altLang="ja-JP" sz="800" b="0" u="none" strike="noStrike" dirty="0">
                          <a:solidFill>
                            <a:schemeClr val="tx1"/>
                          </a:solidFill>
                          <a:effectLst/>
                          <a:latin typeface="メイリオ" panose="020B0604030504040204" pitchFamily="50" charset="-128"/>
                          <a:ea typeface="メイリオ" panose="020B0604030504040204" pitchFamily="50" charset="-128"/>
                        </a:rPr>
                        <a:t>2500kbps</a:t>
                      </a:r>
                      <a:r>
                        <a:rPr lang="ja-JP" altLang="en-US" sz="800" b="0" u="none" strike="noStrike" dirty="0">
                          <a:solidFill>
                            <a:schemeClr val="tx1"/>
                          </a:solidFill>
                          <a:effectLst/>
                          <a:latin typeface="メイリオ" panose="020B0604030504040204" pitchFamily="50" charset="-128"/>
                          <a:ea typeface="メイリオ" panose="020B0604030504040204" pitchFamily="50" charset="-128"/>
                        </a:rPr>
                        <a:t>～</a:t>
                      </a:r>
                      <a:r>
                        <a:rPr lang="en-US" altLang="ja-JP" sz="800" b="0" u="none" strike="noStrike" dirty="0">
                          <a:solidFill>
                            <a:schemeClr val="tx1"/>
                          </a:solidFill>
                          <a:effectLst/>
                          <a:latin typeface="メイリオ" panose="020B0604030504040204" pitchFamily="50" charset="-128"/>
                          <a:ea typeface="メイリオ" panose="020B0604030504040204" pitchFamily="50" charset="-128"/>
                        </a:rPr>
                        <a:t>3500kbps</a:t>
                      </a:r>
                      <a:endParaRPr lang="ja-JP" altLang="en-US" sz="800" b="0" i="0" u="none" strike="noStrike" dirty="0">
                        <a:solidFill>
                          <a:srgbClr val="0070C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70C0"/>
                        </a:solidFill>
                        <a:effectLst/>
                        <a:latin typeface="Yu Gothic UI" panose="020B0500000000000000" pitchFamily="50" charset="-128"/>
                        <a:ea typeface="Yu Gothic UI" panose="020B0500000000000000" pitchFamily="50" charset="-128"/>
                      </a:endParaRP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73440306"/>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b="0" i="0" u="none" strike="noStrike" dirty="0">
                          <a:solidFill>
                            <a:srgbClr val="262626"/>
                          </a:solidFill>
                          <a:effectLst/>
                          <a:latin typeface="メイリオ" panose="020B0604030504040204" pitchFamily="50" charset="-128"/>
                          <a:ea typeface="メイリオ" panose="020B0604030504040204" pitchFamily="50" charset="-128"/>
                        </a:rPr>
                        <a:t>　ビットレート区分</a:t>
                      </a: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0" i="0" u="none" strike="noStrike" dirty="0">
                          <a:solidFill>
                            <a:srgbClr val="0070C0"/>
                          </a:solidFill>
                          <a:effectLst/>
                          <a:latin typeface="メイリオ" panose="020B0604030504040204" pitchFamily="50" charset="-128"/>
                          <a:ea typeface="メイリオ" panose="020B0604030504040204" pitchFamily="50" charset="-128"/>
                        </a:rPr>
                        <a:t>　</a:t>
                      </a:r>
                      <a:r>
                        <a:rPr lang="ja-JP" altLang="en-US" sz="800" b="0" i="0" u="none" strike="noStrike" dirty="0">
                          <a:solidFill>
                            <a:sysClr val="windowText" lastClr="000000"/>
                          </a:solidFill>
                          <a:effectLst/>
                          <a:latin typeface="メイリオ" panose="020B0604030504040204" pitchFamily="50" charset="-128"/>
                          <a:ea typeface="メイリオ" panose="020B0604030504040204" pitchFamily="50" charset="-128"/>
                        </a:rPr>
                        <a:t>固定</a:t>
                      </a:r>
                      <a:endParaRPr lang="ja-JP" altLang="en-US" sz="800" b="0" i="0" u="none" strike="noStrike" dirty="0">
                        <a:solidFill>
                          <a:srgbClr val="0070C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889232382"/>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コーデック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a:t>
                      </a:r>
                      <a:r>
                        <a:rPr lang="en-US" altLang="ja-JP" sz="800" u="none" strike="noStrike" dirty="0">
                          <a:effectLst/>
                          <a:latin typeface="メイリオ" panose="020B0604030504040204" pitchFamily="50" charset="-128"/>
                          <a:ea typeface="メイリオ" panose="020B0604030504040204" pitchFamily="50" charset="-128"/>
                        </a:rPr>
                        <a:t>H.264(MPEG4</a:t>
                      </a:r>
                      <a:r>
                        <a:rPr lang="en-US" altLang="ja-JP" sz="800" b="0" i="0" u="none" strike="noStrike" dirty="0">
                          <a:solidFill>
                            <a:srgbClr val="000000"/>
                          </a:solidFill>
                          <a:effectLst/>
                          <a:latin typeface="メイリオ" panose="020B0604030504040204" pitchFamily="50" charset="-128"/>
                          <a:ea typeface="メイリオ" panose="020B0604030504040204" pitchFamily="50" charset="-128"/>
                        </a:rPr>
                        <a:t>) High Profile Level 4</a:t>
                      </a:r>
                      <a:endParaRPr 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sz="800" b="0" i="0" u="none" strike="noStrike" dirty="0">
                        <a:solidFill>
                          <a:srgbClr val="000000"/>
                        </a:solidFill>
                        <a:effectLst/>
                        <a:latin typeface="Yu Gothic UI" panose="020B0500000000000000" pitchFamily="50" charset="-128"/>
                        <a:ea typeface="Yu Gothic UI" panose="020B0500000000000000" pitchFamily="50" charset="-128"/>
                      </a:endParaRPr>
                    </a:p>
                  </a:txBody>
                  <a:tcPr marL="4543" marR="4543" marT="0" marB="3600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826583059"/>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走査方式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プログレッシブ　</a:t>
                      </a: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62898811"/>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参照フレーム数</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a:t>
                      </a:r>
                      <a:r>
                        <a:rPr lang="en-US" altLang="ja-JP" sz="800" u="none" strike="noStrike" dirty="0">
                          <a:effectLst/>
                          <a:latin typeface="メイリオ" panose="020B0604030504040204" pitchFamily="50" charset="-128"/>
                          <a:ea typeface="メイリオ" panose="020B0604030504040204" pitchFamily="50" charset="-128"/>
                        </a:rPr>
                        <a:t>4</a:t>
                      </a:r>
                      <a:r>
                        <a:rPr lang="ja-JP" altLang="en-US" sz="800" u="none" strike="noStrike" dirty="0">
                          <a:effectLst/>
                          <a:latin typeface="メイリオ" panose="020B0604030504040204" pitchFamily="50" charset="-128"/>
                          <a:ea typeface="メイリオ" panose="020B0604030504040204" pitchFamily="50" charset="-128"/>
                        </a:rPr>
                        <a:t> 以下</a:t>
                      </a:r>
                      <a:endParaRPr lang="ja-JP" alt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350932930"/>
                  </a:ext>
                </a:extLst>
              </a:tr>
              <a:tr h="206788">
                <a:tc vMerge="1">
                  <a:txBody>
                    <a:bodyPr/>
                    <a:lstStyle/>
                    <a:p>
                      <a:pPr algn="l" rtl="0" fontAlgn="ct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85000"/>
                      </a:schemeClr>
                    </a:solidFill>
                  </a:tcPr>
                </a:tc>
                <a:tc row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音　声</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algn="l" rtl="0"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音声タイプ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ステレオ</a:t>
                      </a:r>
                      <a:r>
                        <a:rPr lang="en-US" altLang="ja-JP" sz="800" u="none" strike="noStrike" dirty="0">
                          <a:effectLst/>
                          <a:latin typeface="メイリオ" panose="020B0604030504040204" pitchFamily="50" charset="-128"/>
                          <a:ea typeface="メイリオ" panose="020B0604030504040204" pitchFamily="50" charset="-128"/>
                        </a:rPr>
                        <a:t>(</a:t>
                      </a:r>
                      <a:r>
                        <a:rPr lang="ja-JP" altLang="en-US" sz="800" u="none" strike="noStrike" dirty="0">
                          <a:effectLst/>
                          <a:latin typeface="メイリオ" panose="020B0604030504040204" pitchFamily="50" charset="-128"/>
                          <a:ea typeface="メイリオ" panose="020B0604030504040204" pitchFamily="50" charset="-128"/>
                        </a:rPr>
                        <a:t>モノラルは疑似ステレオ）</a:t>
                      </a:r>
                      <a:endParaRPr lang="en-US" altLang="ja-JP" sz="800" u="none" strike="noStrike" dirty="0">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231228474"/>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コーデック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effectLst/>
                          <a:latin typeface="メイリオ" panose="020B0604030504040204" pitchFamily="50" charset="-128"/>
                          <a:ea typeface="メイリオ" panose="020B0604030504040204" pitchFamily="50" charset="-128"/>
                        </a:rPr>
                        <a:t>　</a:t>
                      </a:r>
                      <a:r>
                        <a:rPr lang="en-US" sz="800" u="none" strike="noStrike" dirty="0">
                          <a:effectLst/>
                          <a:latin typeface="メイリオ" panose="020B0604030504040204" pitchFamily="50" charset="-128"/>
                          <a:ea typeface="メイリオ" panose="020B0604030504040204" pitchFamily="50" charset="-128"/>
                        </a:rPr>
                        <a:t>AAC-LC</a:t>
                      </a:r>
                      <a:endParaRPr lang="en-US" sz="800" b="0" i="0" u="none" strike="noStrike" dirty="0">
                        <a:solidFill>
                          <a:srgbClr val="00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en-US" sz="800" b="0" i="0" u="none" strike="noStrike" dirty="0">
                        <a:solidFill>
                          <a:srgbClr val="00000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838662796"/>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ビットレート　</a:t>
                      </a: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effectLst/>
                          <a:latin typeface="メイリオ" panose="020B0604030504040204" pitchFamily="50" charset="-128"/>
                          <a:ea typeface="メイリオ" panose="020B0604030504040204" pitchFamily="50" charset="-128"/>
                        </a:rPr>
                        <a:t>　</a:t>
                      </a:r>
                      <a:r>
                        <a:rPr lang="en" altLang="ja-JP" sz="800" u="none" strike="noStrike" dirty="0">
                          <a:effectLst/>
                          <a:latin typeface="メイリオ" panose="020B0604030504040204" pitchFamily="50" charset="-128"/>
                          <a:ea typeface="メイリオ" panose="020B0604030504040204" pitchFamily="50" charset="-128"/>
                        </a:rPr>
                        <a:t>192kbps</a:t>
                      </a:r>
                      <a:r>
                        <a:rPr lang="ja-JP" altLang="en-US" sz="800" u="none" strike="noStrike" dirty="0">
                          <a:effectLst/>
                          <a:latin typeface="メイリオ" panose="020B0604030504040204" pitchFamily="50" charset="-128"/>
                          <a:ea typeface="メイリオ" panose="020B0604030504040204" pitchFamily="50" charset="-128"/>
                        </a:rPr>
                        <a:t>（</a:t>
                      </a:r>
                      <a:r>
                        <a:rPr lang="en-US" altLang="ja-JP" sz="800" u="none" strike="noStrike" dirty="0">
                          <a:effectLst/>
                          <a:latin typeface="メイリオ" panose="020B0604030504040204" pitchFamily="50" charset="-128"/>
                          <a:ea typeface="メイリオ" panose="020B0604030504040204" pitchFamily="50" charset="-128"/>
                        </a:rPr>
                        <a:t>64 kbps </a:t>
                      </a:r>
                      <a:r>
                        <a:rPr lang="ja-JP" altLang="en-US" sz="800" u="none" strike="noStrike" dirty="0">
                          <a:effectLst/>
                          <a:latin typeface="メイリオ" panose="020B0604030504040204" pitchFamily="50" charset="-128"/>
                          <a:ea typeface="メイリオ" panose="020B0604030504040204" pitchFamily="50" charset="-128"/>
                        </a:rPr>
                        <a:t>または </a:t>
                      </a:r>
                      <a:r>
                        <a:rPr lang="en-US" altLang="ja-JP" sz="800" u="none" strike="noStrike" dirty="0">
                          <a:effectLst/>
                          <a:latin typeface="メイリオ" panose="020B0604030504040204" pitchFamily="50" charset="-128"/>
                          <a:ea typeface="メイリオ" panose="020B0604030504040204" pitchFamily="50" charset="-128"/>
                        </a:rPr>
                        <a:t>128 kbps </a:t>
                      </a:r>
                      <a:r>
                        <a:rPr lang="ja-JP" altLang="en-US" sz="800" u="none" strike="noStrike" dirty="0">
                          <a:effectLst/>
                          <a:latin typeface="メイリオ" panose="020B0604030504040204" pitchFamily="50" charset="-128"/>
                          <a:ea typeface="メイリオ" panose="020B0604030504040204" pitchFamily="50" charset="-128"/>
                        </a:rPr>
                        <a:t>も可）</a:t>
                      </a:r>
                      <a:endParaRPr lang="ja-JP" altLang="en-US" sz="800" b="0" i="0" u="none" strike="noStrike" dirty="0">
                        <a:solidFill>
                          <a:srgbClr val="0070C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rgbClr val="0070C0"/>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622922990"/>
                  </a:ext>
                </a:extLst>
              </a:tr>
              <a:tr h="206788">
                <a:tc vMerge="1">
                  <a:txBody>
                    <a:bodyPr/>
                    <a:lstStyle/>
                    <a:p>
                      <a:endParaRPr kumimoji="1" lang="ja-JP" altLang="en-US"/>
                    </a:p>
                  </a:txBody>
                  <a:tcPr/>
                </a:tc>
                <a:tc vMerge="1">
                  <a:txBody>
                    <a:bodyPr/>
                    <a:lstStyle/>
                    <a:p>
                      <a:endParaRPr kumimoji="1" lang="ja-JP" altLang="en-US"/>
                    </a:p>
                  </a:txBody>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サンプリング周波数 </a:t>
                      </a:r>
                      <a:endParaRPr lang="ja-JP" altLang="en-US" sz="800" b="0" i="0" u="none" strike="noStrike" dirty="0">
                        <a:solidFill>
                          <a:srgbClr val="262626"/>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u="none" strike="noStrike" dirty="0">
                          <a:solidFill>
                            <a:schemeClr val="tx1"/>
                          </a:solidFill>
                          <a:effectLst/>
                          <a:latin typeface="メイリオ" panose="020B0604030504040204" pitchFamily="50" charset="-128"/>
                          <a:ea typeface="メイリオ" panose="020B0604030504040204" pitchFamily="50" charset="-128"/>
                        </a:rPr>
                        <a:t>　</a:t>
                      </a:r>
                      <a:r>
                        <a:rPr lang="en-US" altLang="ja-JP" sz="800" b="1" u="none" strike="noStrike" dirty="0">
                          <a:solidFill>
                            <a:schemeClr val="tx1"/>
                          </a:solidFill>
                          <a:effectLst/>
                          <a:latin typeface="メイリオ" panose="020B0604030504040204" pitchFamily="50" charset="-128"/>
                          <a:ea typeface="メイリオ" panose="020B0604030504040204" pitchFamily="50" charset="-128"/>
                        </a:rPr>
                        <a:t>48KHz</a:t>
                      </a:r>
                      <a:r>
                        <a:rPr lang="ja-JP" altLang="en-US" sz="800" b="1" u="none" strike="noStrike" dirty="0">
                          <a:solidFill>
                            <a:schemeClr val="tx1"/>
                          </a:solidFill>
                          <a:effectLst/>
                          <a:latin typeface="メイリオ" panose="020B0604030504040204" pitchFamily="50" charset="-128"/>
                          <a:ea typeface="メイリオ" panose="020B0604030504040204" pitchFamily="50" charset="-128"/>
                        </a:rPr>
                        <a:t>（</a:t>
                      </a:r>
                      <a:r>
                        <a:rPr lang="en-US" altLang="ja-JP" sz="800" b="1" u="none" strike="noStrike" dirty="0">
                          <a:solidFill>
                            <a:schemeClr val="tx1"/>
                          </a:solidFill>
                          <a:effectLst/>
                          <a:latin typeface="メイリオ" panose="020B0604030504040204" pitchFamily="50" charset="-128"/>
                          <a:ea typeface="メイリオ" panose="020B0604030504040204" pitchFamily="50" charset="-128"/>
                        </a:rPr>
                        <a:t>44.1KHz</a:t>
                      </a:r>
                      <a:r>
                        <a:rPr lang="ja-JP" altLang="en-US" sz="800" b="1" u="none" strike="noStrike" dirty="0">
                          <a:solidFill>
                            <a:schemeClr val="tx1"/>
                          </a:solidFill>
                          <a:effectLst/>
                          <a:latin typeface="メイリオ" panose="020B0604030504040204" pitchFamily="50" charset="-128"/>
                          <a:ea typeface="メイリオ" panose="020B0604030504040204" pitchFamily="50" charset="-128"/>
                        </a:rPr>
                        <a:t>も可）</a:t>
                      </a:r>
                      <a:endParaRPr lang="ja-JP" altLang="en-US" sz="800" b="0" i="0" u="none" strike="noStrike" dirty="0">
                        <a:solidFill>
                          <a:schemeClr val="tx1"/>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hMerge="1">
                  <a:txBody>
                    <a:bodyPr/>
                    <a:lstStyle/>
                    <a:p>
                      <a:pPr lvl="0" algn="l" rtl="0" fontAlgn="ctr"/>
                      <a:endParaRPr lang="ja-JP" altLang="en-US" sz="800" b="0" i="0" u="none" strike="noStrike" dirty="0">
                        <a:solidFill>
                          <a:schemeClr val="tx1"/>
                        </a:solidFill>
                        <a:effectLst/>
                        <a:latin typeface="游ゴシック" panose="020B0400000000000000" pitchFamily="50" charset="-128"/>
                        <a:ea typeface="游ゴシック" panose="020B0400000000000000" pitchFamily="50" charset="-128"/>
                      </a:endParaRPr>
                    </a:p>
                  </a:txBody>
                  <a:tcPr marL="4543" marR="4543" marT="4543"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noFill/>
                  </a:tcPr>
                </a:tc>
                <a:tc>
                  <a:txBody>
                    <a:bodyPr/>
                    <a:lstStyle/>
                    <a:p>
                      <a:pPr algn="l" fontAlgn="ctr"/>
                      <a:r>
                        <a:rPr lang="en-US" altLang="ja-JP"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lang="ja-JP" altLang="en-US" sz="80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rPr>
                        <a:t> </a:t>
                      </a: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63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0519143"/>
                  </a:ext>
                </a:extLst>
              </a:tr>
              <a:tr h="206788">
                <a:tc>
                  <a:txBody>
                    <a:bodyPr/>
                    <a:lstStyle/>
                    <a:p>
                      <a:pPr algn="l" rtl="0" fontAlgn="ct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36000" anchor="ctr">
                    <a:lnL w="19050"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no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vMerge="1">
                  <a:txBody>
                    <a:bodyPr/>
                    <a:lstStyle/>
                    <a:p>
                      <a:pPr algn="l" rtl="0" fontAlgn="ctr"/>
                      <a:endParaRPr lang="ja-JP" altLang="en-US" sz="800" b="0" i="0" u="none" strike="noStrike" dirty="0">
                        <a:solidFill>
                          <a:srgbClr val="262626"/>
                        </a:solidFill>
                        <a:effectLst/>
                        <a:latin typeface="+mn-ea"/>
                        <a:ea typeface="+mn-ea"/>
                      </a:endParaRPr>
                    </a:p>
                  </a:txBody>
                  <a:tcPr marL="4543" marR="4543" marT="0" marB="0">
                    <a:lnL w="9525" cap="flat" cmpd="sng" algn="ctr">
                      <a:solidFill>
                        <a:schemeClr val="bg1">
                          <a:lumMod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l" rtl="0" fontAlgn="ctr"/>
                      <a:r>
                        <a:rPr lang="ja-JP" altLang="en-US" sz="800" u="none" strike="noStrike" dirty="0">
                          <a:effectLst/>
                          <a:latin typeface="メイリオ" panose="020B0604030504040204" pitchFamily="50" charset="-128"/>
                          <a:ea typeface="メイリオ" panose="020B0604030504040204" pitchFamily="50" charset="-128"/>
                        </a:rPr>
                        <a:t>　ピーク値　</a:t>
                      </a:r>
                      <a:endParaRPr lang="en-US" altLang="ja-JP" sz="800" b="1" i="0" u="none" strike="noStrike" dirty="0">
                        <a:solidFill>
                          <a:srgbClr val="FF0000"/>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chemeClr val="bg1">
                        <a:lumMod val="95000"/>
                      </a:schemeClr>
                    </a:solidFill>
                  </a:tcPr>
                </a:tc>
                <a:tc gridSpan="2">
                  <a:txBody>
                    <a:bodyPr/>
                    <a:lstStyle/>
                    <a:p>
                      <a:pPr lvl="0" algn="l" rtl="0" fontAlgn="ctr"/>
                      <a:r>
                        <a:rPr lang="ja-JP" altLang="en-US" sz="800" u="none" strike="noStrike" dirty="0">
                          <a:solidFill>
                            <a:schemeClr val="tx1"/>
                          </a:solidFill>
                          <a:effectLst/>
                          <a:latin typeface="メイリオ" panose="020B0604030504040204" pitchFamily="50" charset="-128"/>
                          <a:ea typeface="メイリオ" panose="020B0604030504040204" pitchFamily="50" charset="-128"/>
                        </a:rPr>
                        <a:t>　</a:t>
                      </a:r>
                      <a:r>
                        <a:rPr lang="en-US" altLang="zh-TW" sz="800" dirty="0">
                          <a:latin typeface="メイリオ" panose="020B0604030504040204" pitchFamily="50" charset="-128"/>
                          <a:ea typeface="メイリオ" panose="020B0604030504040204" pitchFamily="50" charset="-128"/>
                        </a:rPr>
                        <a:t>-3dBFS </a:t>
                      </a:r>
                      <a:r>
                        <a:rPr lang="zh-TW" altLang="en-US" sz="800" dirty="0">
                          <a:latin typeface="メイリオ" panose="020B0604030504040204" pitchFamily="50" charset="-128"/>
                          <a:ea typeface="メイリオ" panose="020B0604030504040204" pitchFamily="50" charset="-128"/>
                        </a:rPr>
                        <a:t>以下 （民放連技術規準</a:t>
                      </a:r>
                      <a:r>
                        <a:rPr lang="en-US" altLang="zh-TW" sz="800" dirty="0">
                          <a:latin typeface="メイリオ" panose="020B0604030504040204" pitchFamily="50" charset="-128"/>
                          <a:ea typeface="メイリオ" panose="020B0604030504040204" pitchFamily="50" charset="-128"/>
                        </a:rPr>
                        <a:t>T-032</a:t>
                      </a:r>
                      <a:r>
                        <a:rPr lang="zh-TW" altLang="en-US" sz="800" dirty="0">
                          <a:latin typeface="メイリオ" panose="020B0604030504040204" pitchFamily="50" charset="-128"/>
                          <a:ea typeface="メイリオ" panose="020B0604030504040204" pitchFamily="50" charset="-128"/>
                        </a:rPr>
                        <a:t>準拠）</a:t>
                      </a:r>
                      <a:endParaRPr lang="zh-TW" altLang="en-US" sz="800" u="none" strike="noStrike" dirty="0">
                        <a:solidFill>
                          <a:schemeClr val="tx1"/>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tc hMerge="1">
                  <a:txBody>
                    <a:bodyPr/>
                    <a:lstStyle/>
                    <a:p>
                      <a:pPr algn="l" rtl="0" fontAlgn="ctr"/>
                      <a:endParaRPr lang="ja-JP" altLang="en-US" sz="800" b="0" i="0" u="none" strike="noStrike" dirty="0">
                        <a:solidFill>
                          <a:srgbClr val="262626"/>
                        </a:solidFill>
                        <a:effectLst/>
                        <a:latin typeface="游ゴシック" panose="020B0400000000000000" pitchFamily="50" charset="-128"/>
                        <a:ea typeface="游ゴシック" panose="020B0400000000000000"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no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endParaRPr lang="ja-JP" altLang="en-US" sz="800" b="0" i="0" u="none" strike="noStrike"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4543" marR="4543" marT="0" marB="0" anchor="ctr">
                    <a:lnL w="9525" cap="flat" cmpd="sng" algn="ctr">
                      <a:solidFill>
                        <a:schemeClr val="tx1">
                          <a:lumMod val="50000"/>
                          <a:lumOff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63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749786490"/>
                  </a:ext>
                </a:extLst>
              </a:tr>
            </a:tbl>
          </a:graphicData>
        </a:graphic>
      </p:graphicFrame>
      <p:sp>
        <p:nvSpPr>
          <p:cNvPr id="2" name="正方形/長方形 1">
            <a:extLst>
              <a:ext uri="{FF2B5EF4-FFF2-40B4-BE49-F238E27FC236}">
                <a16:creationId xmlns:a16="http://schemas.microsoft.com/office/drawing/2014/main" id="{7D788473-93F1-78B2-5A72-B016453AD85D}"/>
              </a:ext>
            </a:extLst>
          </p:cNvPr>
          <p:cNvSpPr/>
          <p:nvPr/>
        </p:nvSpPr>
        <p:spPr>
          <a:xfrm>
            <a:off x="10024712" y="899641"/>
            <a:ext cx="1819546" cy="215444"/>
          </a:xfrm>
          <a:prstGeom prst="rect">
            <a:avLst/>
          </a:prstGeom>
        </p:spPr>
        <p:txBody>
          <a:bodyPr wrap="square">
            <a:spAutoFit/>
          </a:bodyPr>
          <a:lstStyle/>
          <a:p>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n-lt"/>
              </a:rPr>
              <a:t>2024</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n-lt"/>
              </a:rPr>
              <a:t>年</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n-lt"/>
              </a:rPr>
              <a:t>12</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n-lt"/>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mn-lt"/>
              </a:rPr>
              <a:t>20</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mn-lt"/>
              </a:rPr>
              <a:t>日時点</a:t>
            </a:r>
            <a:endPar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5304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5624766D-B205-E30C-F5A2-FEA54F20D2EA}"/>
              </a:ext>
            </a:extLst>
          </p:cNvPr>
          <p:cNvSpPr>
            <a:spLocks noGrp="1"/>
          </p:cNvSpPr>
          <p:nvPr>
            <p:ph type="body" sz="quarter" idx="11"/>
          </p:nvPr>
        </p:nvSpPr>
        <p:spPr/>
        <p:txBody>
          <a:bodyPr/>
          <a:lstStyle/>
          <a:p>
            <a:r>
              <a:rPr lang="en" altLang="ja-JP" dirty="0"/>
              <a:t>Appendix</a:t>
            </a:r>
          </a:p>
        </p:txBody>
      </p:sp>
    </p:spTree>
    <p:extLst>
      <p:ext uri="{BB962C8B-B14F-4D97-AF65-F5344CB8AC3E}">
        <p14:creationId xmlns:p14="http://schemas.microsoft.com/office/powerpoint/2010/main" val="2016783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lang="ja-JP" altLang="en-US" dirty="0"/>
              <a:t>センバツ</a:t>
            </a:r>
            <a:r>
              <a:rPr lang="en-US" altLang="ja-JP" dirty="0"/>
              <a:t>LIVE!2025</a:t>
            </a:r>
            <a:endParaRPr kumimoji="1" lang="ja-JP" altLang="en-US" dirty="0"/>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lang="ja-JP" altLang="en-US" dirty="0"/>
              <a:t>センバツ</a:t>
            </a:r>
            <a:r>
              <a:rPr lang="en-US" altLang="ja-JP" dirty="0"/>
              <a:t>LIVE! </a:t>
            </a:r>
            <a:r>
              <a:rPr lang="ja-JP" altLang="en-US" dirty="0"/>
              <a:t>実績とユーザー傾向</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p:txBody>
          <a:bodyPr>
            <a:normAutofit/>
          </a:bodyPr>
          <a:lstStyle/>
          <a:p>
            <a:pPr marL="0" indent="0">
              <a:buNone/>
            </a:pPr>
            <a:r>
              <a:rPr lang="ja-JP" altLang="en-US" dirty="0"/>
              <a:t>広告メニュー</a:t>
            </a:r>
            <a:endParaRPr kumimoji="1" lang="ja-JP" altLang="en-US" dirty="0"/>
          </a:p>
        </p:txBody>
      </p:sp>
      <p:sp>
        <p:nvSpPr>
          <p:cNvPr id="5" name="テキスト プレースホルダー 3">
            <a:extLst>
              <a:ext uri="{FF2B5EF4-FFF2-40B4-BE49-F238E27FC236}">
                <a16:creationId xmlns:a16="http://schemas.microsoft.com/office/drawing/2014/main" id="{D2A57718-6F71-61FF-E445-6ABF7AF79661}"/>
              </a:ext>
            </a:extLst>
          </p:cNvPr>
          <p:cNvSpPr txBox="1">
            <a:spLocks/>
          </p:cNvSpPr>
          <p:nvPr/>
        </p:nvSpPr>
        <p:spPr>
          <a:xfrm>
            <a:off x="1848388" y="4494650"/>
            <a:ext cx="7288524" cy="3600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1800" b="1" kern="1200">
                <a:solidFill>
                  <a:srgbClr val="00003E"/>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dirty="0"/>
              <a:t>Appendix</a:t>
            </a:r>
            <a:r>
              <a:rPr lang="ja-JP" altLang="en-US" dirty="0"/>
              <a:t>：広告認知調査結果</a:t>
            </a:r>
            <a:r>
              <a:rPr lang="en-US" altLang="ja-JP" dirty="0"/>
              <a:t>/</a:t>
            </a:r>
            <a:r>
              <a:rPr lang="ja-JP" altLang="en-US" dirty="0"/>
              <a:t>広告掲載報告レポート</a:t>
            </a:r>
            <a:endParaRPr lang="en-US" altLang="ja-JP" dirty="0"/>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t>センバツ</a:t>
            </a:r>
            <a:r>
              <a:rPr lang="en-US" altLang="ja-JP" dirty="0"/>
              <a:t>LIVE!</a:t>
            </a:r>
            <a:r>
              <a:rPr lang="ja-JP" altLang="en-US" dirty="0"/>
              <a:t>　広告認知　調査結果</a:t>
            </a:r>
          </a:p>
        </p:txBody>
      </p:sp>
      <p:sp>
        <p:nvSpPr>
          <p:cNvPr id="2" name="正方形/長方形 1">
            <a:extLst>
              <a:ext uri="{FF2B5EF4-FFF2-40B4-BE49-F238E27FC236}">
                <a16:creationId xmlns:a16="http://schemas.microsoft.com/office/drawing/2014/main" id="{2F62E198-917A-8FAF-CCB7-D45499342799}"/>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sz="2000" b="1" dirty="0">
                <a:solidFill>
                  <a:schemeClr val="tx1">
                    <a:lumMod val="95000"/>
                    <a:lumOff val="5000"/>
                  </a:schemeClr>
                </a:solidFill>
                <a:latin typeface="メイリオ"/>
                <a:ea typeface="メイリオ"/>
              </a:rPr>
              <a:t>広告認知者は興味関心、好感の大幅なブランドリフトがみられました</a:t>
            </a:r>
          </a:p>
          <a:p>
            <a:pPr algn="ctr"/>
            <a:r>
              <a:rPr kumimoji="1" lang="en-US" altLang="ja-JP" sz="2000" b="1" dirty="0">
                <a:solidFill>
                  <a:schemeClr val="tx1">
                    <a:lumMod val="95000"/>
                    <a:lumOff val="5000"/>
                  </a:schemeClr>
                </a:solidFill>
                <a:latin typeface="メイリオ"/>
                <a:ea typeface="メイリオ"/>
              </a:rPr>
              <a:t>CM</a:t>
            </a:r>
            <a:r>
              <a:rPr kumimoji="1" lang="ja-JP" altLang="en-US" sz="2000" b="1" dirty="0">
                <a:solidFill>
                  <a:schemeClr val="tx1">
                    <a:lumMod val="95000"/>
                    <a:lumOff val="5000"/>
                  </a:schemeClr>
                </a:solidFill>
                <a:latin typeface="メイリオ"/>
                <a:ea typeface="メイリオ"/>
              </a:rPr>
              <a:t>評価は、全ての項目でリフトアップしており、</a:t>
            </a:r>
            <a:r>
              <a:rPr kumimoji="1" lang="en-US" altLang="ja-JP" sz="2000" b="1" dirty="0">
                <a:solidFill>
                  <a:schemeClr val="tx1">
                    <a:lumMod val="95000"/>
                    <a:lumOff val="5000"/>
                  </a:schemeClr>
                </a:solidFill>
                <a:latin typeface="メイリオ"/>
                <a:ea typeface="メイリオ"/>
              </a:rPr>
              <a:t>CM</a:t>
            </a:r>
            <a:r>
              <a:rPr kumimoji="1" lang="ja-JP" altLang="en-US" sz="2000" b="1" dirty="0">
                <a:solidFill>
                  <a:schemeClr val="tx1">
                    <a:lumMod val="95000"/>
                    <a:lumOff val="5000"/>
                  </a:schemeClr>
                </a:solidFill>
                <a:latin typeface="メイリオ"/>
                <a:ea typeface="メイリオ"/>
              </a:rPr>
              <a:t>への共感や好感を得るのに効果的です</a:t>
            </a:r>
          </a:p>
        </p:txBody>
      </p:sp>
      <p:grpSp>
        <p:nvGrpSpPr>
          <p:cNvPr id="3" name="グループ化 2">
            <a:extLst>
              <a:ext uri="{FF2B5EF4-FFF2-40B4-BE49-F238E27FC236}">
                <a16:creationId xmlns:a16="http://schemas.microsoft.com/office/drawing/2014/main" id="{5F54BC20-DD60-6F3D-50DD-106D9DF299BF}"/>
              </a:ext>
            </a:extLst>
          </p:cNvPr>
          <p:cNvGrpSpPr/>
          <p:nvPr/>
        </p:nvGrpSpPr>
        <p:grpSpPr>
          <a:xfrm>
            <a:off x="743560" y="1854740"/>
            <a:ext cx="10737700" cy="109428"/>
            <a:chOff x="665684" y="2156505"/>
            <a:chExt cx="10737700" cy="109428"/>
          </a:xfrm>
        </p:grpSpPr>
        <p:sp>
          <p:nvSpPr>
            <p:cNvPr id="4" name="フローチャート: 処理 3">
              <a:extLst>
                <a:ext uri="{FF2B5EF4-FFF2-40B4-BE49-F238E27FC236}">
                  <a16:creationId xmlns:a16="http://schemas.microsoft.com/office/drawing/2014/main" id="{1D007F44-8A50-8580-637F-5B8F864F4FCB}"/>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フローチャート: 処理 5">
              <a:extLst>
                <a:ext uri="{FF2B5EF4-FFF2-40B4-BE49-F238E27FC236}">
                  <a16:creationId xmlns:a16="http://schemas.microsoft.com/office/drawing/2014/main" id="{94D598D2-090B-14F6-3424-02CE51CA0E48}"/>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平行四辺形 9">
              <a:extLst>
                <a:ext uri="{FF2B5EF4-FFF2-40B4-BE49-F238E27FC236}">
                  <a16:creationId xmlns:a16="http://schemas.microsoft.com/office/drawing/2014/main" id="{716A4B3E-C4D8-9889-859B-A5F993ACD401}"/>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aphicFrame>
        <p:nvGraphicFramePr>
          <p:cNvPr id="11" name="グラフ 10">
            <a:extLst>
              <a:ext uri="{FF2B5EF4-FFF2-40B4-BE49-F238E27FC236}">
                <a16:creationId xmlns:a16="http://schemas.microsoft.com/office/drawing/2014/main" id="{8A2374DB-2999-BD81-1976-7301848B2145}"/>
              </a:ext>
            </a:extLst>
          </p:cNvPr>
          <p:cNvGraphicFramePr/>
          <p:nvPr>
            <p:extLst>
              <p:ext uri="{D42A27DB-BD31-4B8C-83A1-F6EECF244321}">
                <p14:modId xmlns:p14="http://schemas.microsoft.com/office/powerpoint/2010/main" val="182602379"/>
              </p:ext>
            </p:extLst>
          </p:nvPr>
        </p:nvGraphicFramePr>
        <p:xfrm>
          <a:off x="1587038" y="1853271"/>
          <a:ext cx="8942713" cy="2323965"/>
        </p:xfrm>
        <a:graphic>
          <a:graphicData uri="http://schemas.openxmlformats.org/drawingml/2006/chart">
            <c:chart xmlns:c="http://schemas.openxmlformats.org/drawingml/2006/chart" xmlns:r="http://schemas.openxmlformats.org/officeDocument/2006/relationships" r:id="rId2"/>
          </a:graphicData>
        </a:graphic>
      </p:graphicFrame>
      <p:sp>
        <p:nvSpPr>
          <p:cNvPr id="12" name="テキスト ボックス 16">
            <a:extLst>
              <a:ext uri="{FF2B5EF4-FFF2-40B4-BE49-F238E27FC236}">
                <a16:creationId xmlns:a16="http://schemas.microsoft.com/office/drawing/2014/main" id="{FBCF1D75-E8CC-5148-4E15-BB2F93376E12}"/>
              </a:ext>
            </a:extLst>
          </p:cNvPr>
          <p:cNvSpPr txBox="1"/>
          <p:nvPr/>
        </p:nvSpPr>
        <p:spPr>
          <a:xfrm>
            <a:off x="6535076" y="2666339"/>
            <a:ext cx="997212"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2.5</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13" name="テキスト ボックス 16">
            <a:extLst>
              <a:ext uri="{FF2B5EF4-FFF2-40B4-BE49-F238E27FC236}">
                <a16:creationId xmlns:a16="http://schemas.microsoft.com/office/drawing/2014/main" id="{D7F956A8-5766-AC86-884C-85A8B6496C76}"/>
              </a:ext>
            </a:extLst>
          </p:cNvPr>
          <p:cNvSpPr txBox="1"/>
          <p:nvPr/>
        </p:nvSpPr>
        <p:spPr>
          <a:xfrm>
            <a:off x="9381581" y="2702775"/>
            <a:ext cx="997212"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2.4</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14" name="テキスト ボックス 18">
            <a:extLst>
              <a:ext uri="{FF2B5EF4-FFF2-40B4-BE49-F238E27FC236}">
                <a16:creationId xmlns:a16="http://schemas.microsoft.com/office/drawing/2014/main" id="{FFA613F9-EE3A-F2F5-E929-3DF015A0A2CC}"/>
              </a:ext>
            </a:extLst>
          </p:cNvPr>
          <p:cNvSpPr txBox="1"/>
          <p:nvPr/>
        </p:nvSpPr>
        <p:spPr>
          <a:xfrm>
            <a:off x="0" y="6284920"/>
            <a:ext cx="3934047" cy="58477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調査実施機関：株式会社マクロミル</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サンプルサイズ：</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1,030</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　集計：ウェイトバック集計</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調査機関：</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2022</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4</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7</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日（木）～</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4</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8</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日（金）</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集計対象：調査対象となる出稿のあった広告主の合計値</a:t>
            </a:r>
          </a:p>
        </p:txBody>
      </p:sp>
      <p:cxnSp>
        <p:nvCxnSpPr>
          <p:cNvPr id="15" name="直線コネクタ 14">
            <a:extLst>
              <a:ext uri="{FF2B5EF4-FFF2-40B4-BE49-F238E27FC236}">
                <a16:creationId xmlns:a16="http://schemas.microsoft.com/office/drawing/2014/main" id="{5B8872BE-97A3-B05D-2ECA-218A9607A7A7}"/>
              </a:ext>
            </a:extLst>
          </p:cNvPr>
          <p:cNvCxnSpPr>
            <a:cxnSpLocks/>
          </p:cNvCxnSpPr>
          <p:nvPr/>
        </p:nvCxnSpPr>
        <p:spPr bwMode="auto">
          <a:xfrm>
            <a:off x="2005056" y="3833766"/>
            <a:ext cx="853122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aphicFrame>
        <p:nvGraphicFramePr>
          <p:cNvPr id="16" name="グラフ 15">
            <a:extLst>
              <a:ext uri="{FF2B5EF4-FFF2-40B4-BE49-F238E27FC236}">
                <a16:creationId xmlns:a16="http://schemas.microsoft.com/office/drawing/2014/main" id="{87E03A7C-BF70-88EA-D238-6D1963F5696A}"/>
              </a:ext>
            </a:extLst>
          </p:cNvPr>
          <p:cNvGraphicFramePr/>
          <p:nvPr>
            <p:extLst>
              <p:ext uri="{D42A27DB-BD31-4B8C-83A1-F6EECF244321}">
                <p14:modId xmlns:p14="http://schemas.microsoft.com/office/powerpoint/2010/main" val="2339233592"/>
              </p:ext>
            </p:extLst>
          </p:nvPr>
        </p:nvGraphicFramePr>
        <p:xfrm>
          <a:off x="1537308" y="3965290"/>
          <a:ext cx="8998972" cy="2456781"/>
        </p:xfrm>
        <a:graphic>
          <a:graphicData uri="http://schemas.openxmlformats.org/drawingml/2006/chart">
            <c:chart xmlns:c="http://schemas.openxmlformats.org/drawingml/2006/chart" xmlns:r="http://schemas.openxmlformats.org/officeDocument/2006/relationships" r:id="rId3"/>
          </a:graphicData>
        </a:graphic>
      </p:graphicFrame>
      <p:cxnSp>
        <p:nvCxnSpPr>
          <p:cNvPr id="17" name="直線コネクタ 16">
            <a:extLst>
              <a:ext uri="{FF2B5EF4-FFF2-40B4-BE49-F238E27FC236}">
                <a16:creationId xmlns:a16="http://schemas.microsoft.com/office/drawing/2014/main" id="{1F4FD319-2073-CDC9-4958-4A8AD94DE2F0}"/>
              </a:ext>
            </a:extLst>
          </p:cNvPr>
          <p:cNvCxnSpPr>
            <a:cxnSpLocks/>
          </p:cNvCxnSpPr>
          <p:nvPr/>
        </p:nvCxnSpPr>
        <p:spPr bwMode="auto">
          <a:xfrm>
            <a:off x="2005056" y="6084661"/>
            <a:ext cx="853122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pic>
        <p:nvPicPr>
          <p:cNvPr id="18" name="グラフィックス 17" descr="戻る (RTL)">
            <a:extLst>
              <a:ext uri="{FF2B5EF4-FFF2-40B4-BE49-F238E27FC236}">
                <a16:creationId xmlns:a16="http://schemas.microsoft.com/office/drawing/2014/main" id="{709024E9-A118-CE59-9722-72A751EBFD1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3254532" y="2612953"/>
            <a:ext cx="801644" cy="669348"/>
          </a:xfrm>
          <a:prstGeom prst="rect">
            <a:avLst/>
          </a:prstGeom>
        </p:spPr>
      </p:pic>
      <p:pic>
        <p:nvPicPr>
          <p:cNvPr id="19" name="グラフィックス 18" descr="戻る (RTL)">
            <a:extLst>
              <a:ext uri="{FF2B5EF4-FFF2-40B4-BE49-F238E27FC236}">
                <a16:creationId xmlns:a16="http://schemas.microsoft.com/office/drawing/2014/main" id="{4F511429-569C-484E-C002-2DC8228703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6077482" y="2759699"/>
            <a:ext cx="801644" cy="669348"/>
          </a:xfrm>
          <a:prstGeom prst="rect">
            <a:avLst/>
          </a:prstGeom>
        </p:spPr>
      </p:pic>
      <p:pic>
        <p:nvPicPr>
          <p:cNvPr id="20" name="グラフィックス 19" descr="戻る (RTL)">
            <a:extLst>
              <a:ext uri="{FF2B5EF4-FFF2-40B4-BE49-F238E27FC236}">
                <a16:creationId xmlns:a16="http://schemas.microsoft.com/office/drawing/2014/main" id="{3936D962-0C13-A154-00E6-EC77F069007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8900431" y="2694559"/>
            <a:ext cx="801644" cy="669348"/>
          </a:xfrm>
          <a:prstGeom prst="rect">
            <a:avLst/>
          </a:prstGeom>
        </p:spPr>
      </p:pic>
      <p:pic>
        <p:nvPicPr>
          <p:cNvPr id="21" name="グラフィックス 20" descr="戻る (RTL)">
            <a:extLst>
              <a:ext uri="{FF2B5EF4-FFF2-40B4-BE49-F238E27FC236}">
                <a16:creationId xmlns:a16="http://schemas.microsoft.com/office/drawing/2014/main" id="{C4A1F969-B215-7E78-7DAF-DE39E51AE8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2684863" y="4502034"/>
            <a:ext cx="801644" cy="669348"/>
          </a:xfrm>
          <a:prstGeom prst="rect">
            <a:avLst/>
          </a:prstGeom>
        </p:spPr>
      </p:pic>
      <p:pic>
        <p:nvPicPr>
          <p:cNvPr id="22" name="グラフィックス 21" descr="戻る (RTL)">
            <a:extLst>
              <a:ext uri="{FF2B5EF4-FFF2-40B4-BE49-F238E27FC236}">
                <a16:creationId xmlns:a16="http://schemas.microsoft.com/office/drawing/2014/main" id="{EDB48B62-143F-8DE5-CBFA-0A37CAB632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4498254" y="4626563"/>
            <a:ext cx="612997" cy="669348"/>
          </a:xfrm>
          <a:prstGeom prst="rect">
            <a:avLst/>
          </a:prstGeom>
        </p:spPr>
      </p:pic>
      <p:pic>
        <p:nvPicPr>
          <p:cNvPr id="23" name="グラフィックス 22" descr="戻る (RTL)">
            <a:extLst>
              <a:ext uri="{FF2B5EF4-FFF2-40B4-BE49-F238E27FC236}">
                <a16:creationId xmlns:a16="http://schemas.microsoft.com/office/drawing/2014/main" id="{B2E274B7-1A66-38EE-8BBE-E33E5AC0958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6117653" y="4766108"/>
            <a:ext cx="730824" cy="669348"/>
          </a:xfrm>
          <a:prstGeom prst="rect">
            <a:avLst/>
          </a:prstGeom>
        </p:spPr>
      </p:pic>
      <p:pic>
        <p:nvPicPr>
          <p:cNvPr id="24" name="グラフィックス 23" descr="戻る (RTL)">
            <a:extLst>
              <a:ext uri="{FF2B5EF4-FFF2-40B4-BE49-F238E27FC236}">
                <a16:creationId xmlns:a16="http://schemas.microsoft.com/office/drawing/2014/main" id="{83024738-6E54-28E7-D737-C14EFF1779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7867225" y="4942996"/>
            <a:ext cx="584471" cy="669348"/>
          </a:xfrm>
          <a:prstGeom prst="rect">
            <a:avLst/>
          </a:prstGeom>
        </p:spPr>
      </p:pic>
      <p:pic>
        <p:nvPicPr>
          <p:cNvPr id="25" name="グラフィックス 24" descr="戻る (RTL)">
            <a:extLst>
              <a:ext uri="{FF2B5EF4-FFF2-40B4-BE49-F238E27FC236}">
                <a16:creationId xmlns:a16="http://schemas.microsoft.com/office/drawing/2014/main" id="{40B1629A-A602-0D96-83B7-8B4CC638A5A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736488">
            <a:off x="9589421" y="4943603"/>
            <a:ext cx="583246" cy="669348"/>
          </a:xfrm>
          <a:prstGeom prst="rect">
            <a:avLst/>
          </a:prstGeom>
        </p:spPr>
      </p:pic>
      <p:sp>
        <p:nvSpPr>
          <p:cNvPr id="26" name="テキスト ボックス 16">
            <a:extLst>
              <a:ext uri="{FF2B5EF4-FFF2-40B4-BE49-F238E27FC236}">
                <a16:creationId xmlns:a16="http://schemas.microsoft.com/office/drawing/2014/main" id="{8A5858AF-5218-7FCB-E91A-7A007A72E322}"/>
              </a:ext>
            </a:extLst>
          </p:cNvPr>
          <p:cNvSpPr txBox="1"/>
          <p:nvPr/>
        </p:nvSpPr>
        <p:spPr>
          <a:xfrm>
            <a:off x="3028292" y="4368735"/>
            <a:ext cx="971386"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2.1</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27" name="テキスト ボックス 16">
            <a:extLst>
              <a:ext uri="{FF2B5EF4-FFF2-40B4-BE49-F238E27FC236}">
                <a16:creationId xmlns:a16="http://schemas.microsoft.com/office/drawing/2014/main" id="{1F3EA7D1-5024-045C-6D79-CD8265801B40}"/>
              </a:ext>
            </a:extLst>
          </p:cNvPr>
          <p:cNvSpPr txBox="1"/>
          <p:nvPr/>
        </p:nvSpPr>
        <p:spPr>
          <a:xfrm>
            <a:off x="4767594" y="4543274"/>
            <a:ext cx="971386"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1.9</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28" name="テキスト ボックス 16">
            <a:extLst>
              <a:ext uri="{FF2B5EF4-FFF2-40B4-BE49-F238E27FC236}">
                <a16:creationId xmlns:a16="http://schemas.microsoft.com/office/drawing/2014/main" id="{EABA7D90-94C4-ABB5-DA00-353B49E92F8C}"/>
              </a:ext>
            </a:extLst>
          </p:cNvPr>
          <p:cNvSpPr txBox="1"/>
          <p:nvPr/>
        </p:nvSpPr>
        <p:spPr>
          <a:xfrm>
            <a:off x="6486398" y="4669376"/>
            <a:ext cx="971386"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2.3</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29" name="テキスト ボックス 16">
            <a:extLst>
              <a:ext uri="{FF2B5EF4-FFF2-40B4-BE49-F238E27FC236}">
                <a16:creationId xmlns:a16="http://schemas.microsoft.com/office/drawing/2014/main" id="{53AFF0A9-BCF8-D4DD-0022-61893E30CE51}"/>
              </a:ext>
            </a:extLst>
          </p:cNvPr>
          <p:cNvSpPr txBox="1"/>
          <p:nvPr/>
        </p:nvSpPr>
        <p:spPr>
          <a:xfrm>
            <a:off x="8123148" y="4873300"/>
            <a:ext cx="971386"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2.2</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
        <p:nvSpPr>
          <p:cNvPr id="30" name="テキスト ボックス 16">
            <a:extLst>
              <a:ext uri="{FF2B5EF4-FFF2-40B4-BE49-F238E27FC236}">
                <a16:creationId xmlns:a16="http://schemas.microsoft.com/office/drawing/2014/main" id="{E671E467-58A9-0D81-C4DD-592E43BC132F}"/>
              </a:ext>
            </a:extLst>
          </p:cNvPr>
          <p:cNvSpPr txBox="1"/>
          <p:nvPr/>
        </p:nvSpPr>
        <p:spPr>
          <a:xfrm>
            <a:off x="9832698" y="4862508"/>
            <a:ext cx="971386" cy="36933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b="1" dirty="0">
                <a:solidFill>
                  <a:schemeClr val="accent4"/>
                </a:solidFill>
                <a:latin typeface="メイリオ" panose="020B0604030504040204" pitchFamily="50" charset="-128"/>
                <a:ea typeface="メイリオ" panose="020B0604030504040204" pitchFamily="50" charset="-128"/>
              </a:rPr>
              <a:t>約</a:t>
            </a:r>
            <a:r>
              <a:rPr lang="en-US" altLang="ja-JP" sz="1800" b="1" dirty="0">
                <a:solidFill>
                  <a:schemeClr val="accent4"/>
                </a:solidFill>
                <a:latin typeface="メイリオ" panose="020B0604030504040204" pitchFamily="50" charset="-128"/>
                <a:ea typeface="メイリオ" panose="020B0604030504040204" pitchFamily="50" charset="-128"/>
                <a:cs typeface="Segoe UI" panose="020B0502040204020203" pitchFamily="34" charset="0"/>
              </a:rPr>
              <a:t>2.0</a:t>
            </a:r>
            <a:r>
              <a:rPr lang="ja-JP" altLang="en-US" sz="1400" b="1" dirty="0">
                <a:solidFill>
                  <a:schemeClr val="accent4"/>
                </a:solidFill>
                <a:latin typeface="メイリオ" panose="020B0604030504040204" pitchFamily="50" charset="-128"/>
                <a:ea typeface="メイリオ" panose="020B0604030504040204" pitchFamily="50" charset="-128"/>
              </a:rPr>
              <a:t>倍</a:t>
            </a:r>
          </a:p>
        </p:txBody>
      </p:sp>
    </p:spTree>
    <p:extLst>
      <p:ext uri="{BB962C8B-B14F-4D97-AF65-F5344CB8AC3E}">
        <p14:creationId xmlns:p14="http://schemas.microsoft.com/office/powerpoint/2010/main" val="3098600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テキスト プレースホルダー 3">
            <a:extLst>
              <a:ext uri="{FF2B5EF4-FFF2-40B4-BE49-F238E27FC236}">
                <a16:creationId xmlns:a16="http://schemas.microsoft.com/office/drawing/2014/main" id="{CCDD2C93-CF83-1917-2E74-6FB2C8B0AC4D}"/>
              </a:ext>
            </a:extLst>
          </p:cNvPr>
          <p:cNvSpPr txBox="1">
            <a:spLocks/>
          </p:cNvSpPr>
          <p:nvPr/>
        </p:nvSpPr>
        <p:spPr>
          <a:xfrm>
            <a:off x="1887808" y="252000"/>
            <a:ext cx="8136904" cy="33502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kumimoji="1" lang="ja-JP" altLang="en-US" dirty="0"/>
              <a:t>広告掲載報告書　イメージ　</a:t>
            </a:r>
          </a:p>
        </p:txBody>
      </p:sp>
      <p:pic>
        <p:nvPicPr>
          <p:cNvPr id="5" name="図 4">
            <a:extLst>
              <a:ext uri="{FF2B5EF4-FFF2-40B4-BE49-F238E27FC236}">
                <a16:creationId xmlns:a16="http://schemas.microsoft.com/office/drawing/2014/main" id="{563D5FE6-492B-0B06-002D-524576845D6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33935" y="1553706"/>
            <a:ext cx="3070366" cy="246918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a:extLst>
              <a:ext uri="{FF2B5EF4-FFF2-40B4-BE49-F238E27FC236}">
                <a16:creationId xmlns:a16="http://schemas.microsoft.com/office/drawing/2014/main" id="{B68D518D-9667-DFF9-0FE3-28E0DC11DE89}"/>
              </a:ext>
            </a:extLst>
          </p:cNvPr>
          <p:cNvSpPr>
            <a:spLocks noChangeArrowheads="1"/>
          </p:cNvSpPr>
          <p:nvPr/>
        </p:nvSpPr>
        <p:spPr bwMode="auto">
          <a:xfrm>
            <a:off x="1148864" y="887221"/>
            <a:ext cx="813690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日別サマリ、商品</a:t>
            </a: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日別、商品別</a:t>
            </a: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デバイスでの数値を集計したレポートを</a:t>
            </a: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Excel</a:t>
            </a: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でシート別にご報告します。</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pic>
        <p:nvPicPr>
          <p:cNvPr id="8" name="図 7">
            <a:extLst>
              <a:ext uri="{FF2B5EF4-FFF2-40B4-BE49-F238E27FC236}">
                <a16:creationId xmlns:a16="http://schemas.microsoft.com/office/drawing/2014/main" id="{E7DB74ED-46A2-5E20-140F-D6080089F6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3867" y="1534122"/>
            <a:ext cx="3070366" cy="248657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7">
            <a:extLst>
              <a:ext uri="{FF2B5EF4-FFF2-40B4-BE49-F238E27FC236}">
                <a16:creationId xmlns:a16="http://schemas.microsoft.com/office/drawing/2014/main" id="{AEF482B4-92FB-5247-1D50-5D684DDFA986}"/>
              </a:ext>
            </a:extLst>
          </p:cNvPr>
          <p:cNvSpPr>
            <a:spLocks noChangeArrowheads="1"/>
          </p:cNvSpPr>
          <p:nvPr/>
        </p:nvSpPr>
        <p:spPr bwMode="auto">
          <a:xfrm>
            <a:off x="1433209" y="1267035"/>
            <a:ext cx="2698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■日別サマリ</a:t>
            </a:r>
            <a:endPar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31" name="Rectangle 7">
            <a:extLst>
              <a:ext uri="{FF2B5EF4-FFF2-40B4-BE49-F238E27FC236}">
                <a16:creationId xmlns:a16="http://schemas.microsoft.com/office/drawing/2014/main" id="{72E11058-DC5E-EBCA-F095-F7D56CABE3AE}"/>
              </a:ext>
            </a:extLst>
          </p:cNvPr>
          <p:cNvSpPr>
            <a:spLocks noChangeArrowheads="1"/>
          </p:cNvSpPr>
          <p:nvPr/>
        </p:nvSpPr>
        <p:spPr bwMode="auto">
          <a:xfrm>
            <a:off x="5025954" y="1262292"/>
            <a:ext cx="2698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■商品</a:t>
            </a:r>
            <a:r>
              <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日別</a:t>
            </a:r>
            <a:endPar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32" name="Rectangle 7">
            <a:extLst>
              <a:ext uri="{FF2B5EF4-FFF2-40B4-BE49-F238E27FC236}">
                <a16:creationId xmlns:a16="http://schemas.microsoft.com/office/drawing/2014/main" id="{F1200BAD-7981-F956-3B59-8551B8B998BC}"/>
              </a:ext>
            </a:extLst>
          </p:cNvPr>
          <p:cNvSpPr>
            <a:spLocks noChangeArrowheads="1"/>
          </p:cNvSpPr>
          <p:nvPr/>
        </p:nvSpPr>
        <p:spPr bwMode="auto">
          <a:xfrm>
            <a:off x="1255973" y="6599217"/>
            <a:ext cx="575072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a:t>
            </a:r>
            <a:r>
              <a:rPr lang="ja-JP" altLang="en-US" sz="8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rPr>
              <a:t>イメージは変更になる可能性がございます。</a:t>
            </a:r>
            <a:endParaRPr lang="en-US" altLang="ja-JP" sz="800" b="1" dirty="0">
              <a:solidFill>
                <a:schemeClr val="tx1">
                  <a:lumMod val="95000"/>
                  <a:lumOff val="5000"/>
                </a:schemeClr>
              </a:solidFill>
              <a:latin typeface="メイリオ" panose="020B0604030504040204" pitchFamily="50" charset="-128"/>
              <a:ea typeface="メイリオ" panose="020B0604030504040204" pitchFamily="50" charset="-128"/>
              <a:cs typeface="Meiryo UI" pitchFamily="50" charset="-128"/>
            </a:endParaRPr>
          </a:p>
        </p:txBody>
      </p:sp>
      <p:pic>
        <p:nvPicPr>
          <p:cNvPr id="33" name="図 32">
            <a:extLst>
              <a:ext uri="{FF2B5EF4-FFF2-40B4-BE49-F238E27FC236}">
                <a16:creationId xmlns:a16="http://schemas.microsoft.com/office/drawing/2014/main" id="{C7B5B2DB-A5F2-F697-FA97-83E58AFD06D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0677" y="4305644"/>
            <a:ext cx="3105034" cy="2515904"/>
          </a:xfrm>
          <a:prstGeom prst="rect">
            <a:avLst/>
          </a:prstGeom>
          <a:noFill/>
          <a:extLst>
            <a:ext uri="{909E8E84-426E-40DD-AFC4-6F175D3DCCD1}">
              <a14:hiddenFill xmlns:a14="http://schemas.microsoft.com/office/drawing/2010/main">
                <a:solidFill>
                  <a:srgbClr val="FFFFFF"/>
                </a:solidFill>
              </a14:hiddenFill>
            </a:ext>
          </a:extLst>
        </p:spPr>
      </p:pic>
      <p:pic>
        <p:nvPicPr>
          <p:cNvPr id="34" name="図 33">
            <a:extLst>
              <a:ext uri="{FF2B5EF4-FFF2-40B4-BE49-F238E27FC236}">
                <a16:creationId xmlns:a16="http://schemas.microsoft.com/office/drawing/2014/main" id="{92DC694C-F5CC-7784-A0C1-1CC5651D9AB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28357" y="4308136"/>
            <a:ext cx="3133728" cy="2513522"/>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7">
            <a:extLst>
              <a:ext uri="{FF2B5EF4-FFF2-40B4-BE49-F238E27FC236}">
                <a16:creationId xmlns:a16="http://schemas.microsoft.com/office/drawing/2014/main" id="{5BC05273-00AC-C729-9699-C778A6682370}"/>
              </a:ext>
            </a:extLst>
          </p:cNvPr>
          <p:cNvSpPr>
            <a:spLocks noChangeArrowheads="1"/>
          </p:cNvSpPr>
          <p:nvPr/>
        </p:nvSpPr>
        <p:spPr bwMode="auto">
          <a:xfrm>
            <a:off x="3749527" y="4072534"/>
            <a:ext cx="2698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■商品</a:t>
            </a:r>
            <a:r>
              <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デバイス</a:t>
            </a:r>
            <a:endPar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36" name="Rectangle 7">
            <a:extLst>
              <a:ext uri="{FF2B5EF4-FFF2-40B4-BE49-F238E27FC236}">
                <a16:creationId xmlns:a16="http://schemas.microsoft.com/office/drawing/2014/main" id="{3FCCB042-3988-39E0-F1BD-0DE6DF27D63D}"/>
              </a:ext>
            </a:extLst>
          </p:cNvPr>
          <p:cNvSpPr>
            <a:spLocks noChangeArrowheads="1"/>
          </p:cNvSpPr>
          <p:nvPr/>
        </p:nvSpPr>
        <p:spPr bwMode="auto">
          <a:xfrm>
            <a:off x="7342272" y="4067791"/>
            <a:ext cx="26981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■商品</a:t>
            </a:r>
            <a:r>
              <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デバイス</a:t>
            </a:r>
            <a:endParaRPr lang="en-US" altLang="ja-JP" sz="1200" b="1" u="sng"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Tree>
    <p:extLst>
      <p:ext uri="{BB962C8B-B14F-4D97-AF65-F5344CB8AC3E}">
        <p14:creationId xmlns:p14="http://schemas.microsoft.com/office/powerpoint/2010/main" val="1822830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4001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dirty="0"/>
              <a:t>センバツ</a:t>
            </a:r>
            <a:r>
              <a:rPr kumimoji="1" lang="en-US" altLang="ja-JP" dirty="0"/>
              <a:t>LIVE!2025</a:t>
            </a:r>
            <a:endParaRPr kumimoji="1" lang="ja-JP" altLang="en-US" dirty="0"/>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DA7FB6E-EB05-DED7-91AF-F429BB0B3030}"/>
              </a:ext>
            </a:extLst>
          </p:cNvPr>
          <p:cNvPicPr>
            <a:picLocks noChangeAspect="1"/>
          </p:cNvPicPr>
          <p:nvPr/>
        </p:nvPicPr>
        <p:blipFill rotWithShape="1">
          <a:blip r:embed="rId3">
            <a:duotone>
              <a:prstClr val="black"/>
              <a:schemeClr val="accent1">
                <a:tint val="45000"/>
                <a:satMod val="400000"/>
              </a:schemeClr>
            </a:duotone>
            <a:extLst>
              <a:ext uri="{BEBA8EAE-BF5A-486C-A8C5-ECC9F3942E4B}">
                <a14:imgProps xmlns:a14="http://schemas.microsoft.com/office/drawing/2010/main">
                  <a14:imgLayer r:embed="rId4">
                    <a14:imgEffect>
                      <a14:saturation sat="0"/>
                    </a14:imgEffect>
                  </a14:imgLayer>
                </a14:imgProps>
              </a:ext>
            </a:extLst>
          </a:blip>
          <a:srcRect t="1" r="681" b="20403"/>
          <a:stretch/>
        </p:blipFill>
        <p:spPr>
          <a:xfrm>
            <a:off x="0" y="937764"/>
            <a:ext cx="12192000" cy="3236704"/>
          </a:xfrm>
          <a:prstGeom prst="rect">
            <a:avLst/>
          </a:prstGeom>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dirty="0">
                <a:latin typeface="Meiryo" panose="020B0604030504040204" pitchFamily="34" charset="-128"/>
                <a:ea typeface="Meiryo" panose="020B0604030504040204" pitchFamily="34" charset="-128"/>
              </a:rPr>
              <a:t>大会概要</a:t>
            </a:r>
          </a:p>
        </p:txBody>
      </p:sp>
      <p:sp>
        <p:nvSpPr>
          <p:cNvPr id="40" name="Template">
            <a:extLst>
              <a:ext uri="{FF2B5EF4-FFF2-40B4-BE49-F238E27FC236}">
                <a16:creationId xmlns:a16="http://schemas.microsoft.com/office/drawing/2014/main" id="{E51DF6F8-86CA-0E6F-11FF-46D442FB567A}"/>
              </a:ext>
            </a:extLst>
          </p:cNvPr>
          <p:cNvSpPr txBox="1"/>
          <p:nvPr/>
        </p:nvSpPr>
        <p:spPr>
          <a:xfrm>
            <a:off x="10137517" y="4350049"/>
            <a:ext cx="65" cy="1384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xmlns:lc="http://schemas.openxmlformats.org/drawingml/2006/lockedCanvas" val="1"/>
            </a:ext>
          </a:extLst>
        </p:spPr>
        <p:txBody>
          <a:bodyPr wrap="none" lIns="0" tIns="0" rIns="0" bIns="0" anchor="t" anchorCtr="0">
            <a:spAutoFit/>
          </a:bodyPr>
          <a:ls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a:lstStyle>
          <a:p>
            <a:endParaRPr sz="900" dirty="0">
              <a:solidFill>
                <a:schemeClr val="tx2">
                  <a:lumMod val="10000"/>
                </a:schemeClr>
              </a:solidFill>
              <a:latin typeface="LINE Seed JP_OTF Regular" panose="02020500000000000000" pitchFamily="18" charset="-128"/>
              <a:ea typeface="LINE Seed JP_OTF Regular" panose="02020500000000000000" pitchFamily="18" charset="-128"/>
            </a:endParaRPr>
          </a:p>
        </p:txBody>
      </p:sp>
      <p:cxnSp>
        <p:nvCxnSpPr>
          <p:cNvPr id="14" name="直線コネクタ 13">
            <a:extLst>
              <a:ext uri="{FF2B5EF4-FFF2-40B4-BE49-F238E27FC236}">
                <a16:creationId xmlns:a16="http://schemas.microsoft.com/office/drawing/2014/main" id="{7BD2B4D8-0B03-5C27-9676-5703C6FAB608}"/>
              </a:ext>
            </a:extLst>
          </p:cNvPr>
          <p:cNvCxnSpPr>
            <a:cxnSpLocks/>
          </p:cNvCxnSpPr>
          <p:nvPr/>
        </p:nvCxnSpPr>
        <p:spPr bwMode="auto">
          <a:xfrm>
            <a:off x="1063555" y="4798440"/>
            <a:ext cx="9394719" cy="0"/>
          </a:xfrm>
          <a:prstGeom prst="line">
            <a:avLst/>
          </a:prstGeom>
          <a:solidFill>
            <a:schemeClr val="accent1"/>
          </a:solidFill>
          <a:ln w="12700" cap="flat" cmpd="sng" algn="ctr">
            <a:solidFill>
              <a:srgbClr val="00003E"/>
            </a:solidFill>
            <a:prstDash val="solid"/>
            <a:round/>
            <a:headEnd type="none" w="med" len="med"/>
            <a:tailEnd type="none" w="med" len="med"/>
          </a:ln>
          <a:effectLst/>
        </p:spPr>
      </p:cxnSp>
      <p:sp>
        <p:nvSpPr>
          <p:cNvPr id="15" name="正方形/長方形 14">
            <a:extLst>
              <a:ext uri="{FF2B5EF4-FFF2-40B4-BE49-F238E27FC236}">
                <a16:creationId xmlns:a16="http://schemas.microsoft.com/office/drawing/2014/main" id="{0424EEC6-2C2E-8F6D-A485-1F5EB683E76C}"/>
              </a:ext>
            </a:extLst>
          </p:cNvPr>
          <p:cNvSpPr/>
          <p:nvPr/>
        </p:nvSpPr>
        <p:spPr bwMode="auto">
          <a:xfrm>
            <a:off x="1065936" y="4535068"/>
            <a:ext cx="103423" cy="261257"/>
          </a:xfrm>
          <a:prstGeom prst="rect">
            <a:avLst/>
          </a:prstGeom>
          <a:solidFill>
            <a:srgbClr val="00003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1" i="0" u="none" strike="noStrike" cap="none" normalizeH="0" baseline="0">
              <a:ln>
                <a:noFill/>
              </a:ln>
              <a:effectLst/>
              <a:latin typeface="+mn-ea"/>
            </a:endParaRPr>
          </a:p>
        </p:txBody>
      </p:sp>
      <p:sp>
        <p:nvSpPr>
          <p:cNvPr id="16" name="Rectangle 7">
            <a:extLst>
              <a:ext uri="{FF2B5EF4-FFF2-40B4-BE49-F238E27FC236}">
                <a16:creationId xmlns:a16="http://schemas.microsoft.com/office/drawing/2014/main" id="{A471B99C-AC18-EA86-BA7C-E4BF3D0DC560}"/>
              </a:ext>
            </a:extLst>
          </p:cNvPr>
          <p:cNvSpPr>
            <a:spLocks noChangeArrowheads="1"/>
          </p:cNvSpPr>
          <p:nvPr/>
        </p:nvSpPr>
        <p:spPr bwMode="auto">
          <a:xfrm>
            <a:off x="1227503" y="4511206"/>
            <a:ext cx="44048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第</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97</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回選抜高等学校野球大会　概要</a:t>
            </a:r>
            <a:endPar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Rectangle 7">
            <a:extLst>
              <a:ext uri="{FF2B5EF4-FFF2-40B4-BE49-F238E27FC236}">
                <a16:creationId xmlns:a16="http://schemas.microsoft.com/office/drawing/2014/main" id="{46C7EDDB-510C-8243-E816-2BAC57301DD7}"/>
              </a:ext>
            </a:extLst>
          </p:cNvPr>
          <p:cNvSpPr>
            <a:spLocks noChangeArrowheads="1"/>
          </p:cNvSpPr>
          <p:nvPr/>
        </p:nvSpPr>
        <p:spPr bwMode="auto">
          <a:xfrm>
            <a:off x="1117647" y="4949951"/>
            <a:ext cx="568864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2025</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年</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18</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火</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30</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　</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13</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日間　</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defRPr/>
            </a:pP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準々決勝翌日と準決勝翌日の休養日</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2</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日を含む。</a:t>
            </a:r>
          </a:p>
          <a:p>
            <a:pPr>
              <a:defRPr/>
            </a:pP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会　場：阪神甲子園球場</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主　催：毎日新聞社・日本高等学校野球連盟</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出場校： </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rPr>
              <a:t>32</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校　</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20" name="Rectangle 7">
            <a:extLst>
              <a:ext uri="{FF2B5EF4-FFF2-40B4-BE49-F238E27FC236}">
                <a16:creationId xmlns:a16="http://schemas.microsoft.com/office/drawing/2014/main" id="{5CB9D5F7-D778-96FA-683B-AE2E2AC5F259}"/>
              </a:ext>
            </a:extLst>
          </p:cNvPr>
          <p:cNvSpPr>
            <a:spLocks noChangeArrowheads="1"/>
          </p:cNvSpPr>
          <p:nvPr/>
        </p:nvSpPr>
        <p:spPr bwMode="auto">
          <a:xfrm>
            <a:off x="6521580" y="4929409"/>
            <a:ext cx="40342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出場校決定：</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1</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24</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日（金）</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午後</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時</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30</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分～　</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defRPr/>
            </a:pP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組合せ抽選：</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3</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月</a:t>
            </a:r>
            <a:r>
              <a:rPr lang="en-US" altLang="ja-JP" b="1" dirty="0">
                <a:solidFill>
                  <a:schemeClr val="tx1">
                    <a:lumMod val="95000"/>
                    <a:lumOff val="5000"/>
                  </a:schemeClr>
                </a:solidFill>
                <a:latin typeface="メイリオ" panose="020B0604030504040204" pitchFamily="50" charset="-128"/>
                <a:ea typeface="メイリオ" panose="020B0604030504040204" pitchFamily="50" charset="-128"/>
                <a:cs typeface="Segoe UI" panose="020B0502040204020203" pitchFamily="34" charset="0"/>
              </a:rPr>
              <a:t>7</a:t>
            </a:r>
            <a:r>
              <a:rPr lang="ja-JP" altLang="en-US"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日（金）</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午前</a:t>
            </a:r>
            <a:r>
              <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9</a:t>
            </a: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時～</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5" name="Rectangle 7">
            <a:extLst>
              <a:ext uri="{FF2B5EF4-FFF2-40B4-BE49-F238E27FC236}">
                <a16:creationId xmlns:a16="http://schemas.microsoft.com/office/drawing/2014/main" id="{204D08DE-6404-E60C-359D-7D01FA9C6FA2}"/>
              </a:ext>
            </a:extLst>
          </p:cNvPr>
          <p:cNvSpPr>
            <a:spLocks noChangeArrowheads="1"/>
          </p:cNvSpPr>
          <p:nvPr/>
        </p:nvSpPr>
        <p:spPr bwMode="auto">
          <a:xfrm>
            <a:off x="258734" y="1493965"/>
            <a:ext cx="5938866" cy="10156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ja-JP" altLang="en-US" sz="2800"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春</a:t>
            </a:r>
            <a:r>
              <a:rPr lang="ja-JP" altLang="en-US"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はセンバツからー</a:t>
            </a:r>
            <a:endParaRPr lang="en-US" altLang="ja-JP"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fontAlgn="base">
              <a:spcBef>
                <a:spcPct val="0"/>
              </a:spcBef>
              <a:spcAft>
                <a:spcPct val="0"/>
              </a:spcAft>
            </a:pPr>
            <a:endParaRPr lang="en-US" altLang="ja-JP" sz="1400"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fontAlgn="base">
              <a:spcBef>
                <a:spcPct val="0"/>
              </a:spcBef>
              <a:spcAft>
                <a:spcPct val="0"/>
              </a:spcAft>
            </a:pPr>
            <a:r>
              <a:rPr lang="ja-JP" altLang="en-US"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rPr>
              <a:t>球春の到来を告げる、センバツ高校野球大会</a:t>
            </a:r>
            <a:endParaRPr lang="en-US" altLang="ja-JP" b="1" dirty="0">
              <a:solidFill>
                <a:srgbClr val="FFFFFF"/>
              </a:solidFill>
              <a:effectLst>
                <a:outerShdw blurRad="50800" dist="38100" dir="2700000" algn="tl" rotWithShape="0">
                  <a:prstClr val="black">
                    <a:alpha val="40000"/>
                  </a:prst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984534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LIVE!2025</a:t>
            </a:r>
            <a:r>
              <a:rPr kumimoji="1" lang="ja-JP" altLang="en-US" dirty="0"/>
              <a:t>とは</a:t>
            </a:r>
          </a:p>
        </p:txBody>
      </p:sp>
      <p:sp>
        <p:nvSpPr>
          <p:cNvPr id="6" name="正方形/長方形 5">
            <a:extLst>
              <a:ext uri="{FF2B5EF4-FFF2-40B4-BE49-F238E27FC236}">
                <a16:creationId xmlns:a16="http://schemas.microsoft.com/office/drawing/2014/main" id="{883A70A3-2799-0B23-9579-14C12B00292C}"/>
              </a:ext>
            </a:extLst>
          </p:cNvPr>
          <p:cNvSpPr/>
          <p:nvPr/>
        </p:nvSpPr>
        <p:spPr>
          <a:xfrm>
            <a:off x="334964" y="1952677"/>
            <a:ext cx="11522074" cy="5959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全</a:t>
            </a:r>
            <a:r>
              <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31</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試合をインターネット</a:t>
            </a:r>
            <a:r>
              <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LIVE</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配信するプラットフォーム</a:t>
            </a:r>
          </a:p>
        </p:txBody>
      </p:sp>
      <p:sp>
        <p:nvSpPr>
          <p:cNvPr id="7" name="正方形/長方形 6">
            <a:extLst>
              <a:ext uri="{FF2B5EF4-FFF2-40B4-BE49-F238E27FC236}">
                <a16:creationId xmlns:a16="http://schemas.microsoft.com/office/drawing/2014/main" id="{5861D550-F8ED-7094-B012-973DA6DA074C}"/>
              </a:ext>
            </a:extLst>
          </p:cNvPr>
          <p:cNvSpPr/>
          <p:nvPr/>
        </p:nvSpPr>
        <p:spPr>
          <a:xfrm>
            <a:off x="1332461" y="3505578"/>
            <a:ext cx="4897300" cy="17782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・センバツ高校野球大会（</a:t>
            </a:r>
            <a:r>
              <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2025</a:t>
            </a: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18</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日～</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30</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日</a:t>
            </a: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a:t>
            </a:r>
            <a:endPar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endParaRPr>
          </a:p>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・出場校発表や組み合わせ抽選会</a:t>
            </a:r>
            <a:endPar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endParaRPr>
          </a:p>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　</a:t>
            </a:r>
            <a:r>
              <a:rPr kumimoji="1" lang="en-US" altLang="ja-JP" sz="1100" b="1"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ja-JP" altLang="en-US" sz="1100" b="1" dirty="0">
                <a:solidFill>
                  <a:schemeClr val="tx1">
                    <a:lumMod val="95000"/>
                    <a:lumOff val="5000"/>
                  </a:schemeClr>
                </a:solidFill>
                <a:latin typeface="メイリオ" panose="020B0604030504040204" pitchFamily="50" charset="-128"/>
                <a:ea typeface="メイリオ" panose="020B0604030504040204" pitchFamily="50" charset="-128"/>
              </a:rPr>
              <a:t>雨天などにより変更になる場合がございます。</a:t>
            </a:r>
            <a:endParaRPr kumimoji="1" lang="en-US" altLang="ja-JP" sz="11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10DA1F2B-9C75-7E24-8185-7084427557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0517" t="4549" r="49638" b="65520"/>
          <a:stretch/>
        </p:blipFill>
        <p:spPr>
          <a:xfrm>
            <a:off x="584229" y="3049948"/>
            <a:ext cx="557748" cy="594590"/>
          </a:xfrm>
          <a:prstGeom prst="rect">
            <a:avLst/>
          </a:prstGeom>
        </p:spPr>
      </p:pic>
      <p:sp>
        <p:nvSpPr>
          <p:cNvPr id="9" name="正方形/長方形 8">
            <a:extLst>
              <a:ext uri="{FF2B5EF4-FFF2-40B4-BE49-F238E27FC236}">
                <a16:creationId xmlns:a16="http://schemas.microsoft.com/office/drawing/2014/main" id="{ABDCAC91-15A6-1B26-ADCD-F95D0DFD6558}"/>
              </a:ext>
            </a:extLst>
          </p:cNvPr>
          <p:cNvSpPr/>
          <p:nvPr/>
        </p:nvSpPr>
        <p:spPr>
          <a:xfrm>
            <a:off x="1325882" y="5145100"/>
            <a:ext cx="4763539" cy="1110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・中継動画、見逃し、ハイライトなど各種動画</a:t>
            </a:r>
          </a:p>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・出場チーム紹介動画、ニュースなど各種情報</a:t>
            </a:r>
            <a:endPar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endParaRPr>
          </a:p>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・フォトギャラリー</a:t>
            </a:r>
            <a:endPar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endParaRPr>
          </a:p>
          <a:p>
            <a:pPr>
              <a:lnSpc>
                <a:spcPct val="150000"/>
              </a:lnSpc>
              <a:buClr>
                <a:srgbClr val="C00000"/>
              </a:buClr>
            </a:pPr>
            <a:endPar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0" name="図 9">
            <a:extLst>
              <a:ext uri="{FF2B5EF4-FFF2-40B4-BE49-F238E27FC236}">
                <a16:creationId xmlns:a16="http://schemas.microsoft.com/office/drawing/2014/main" id="{F4954EDB-72AF-7CDC-57B3-0FCDD5A14E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4220" t="42865" r="4452" b="34476"/>
          <a:stretch/>
        </p:blipFill>
        <p:spPr>
          <a:xfrm>
            <a:off x="466118" y="4649008"/>
            <a:ext cx="725322" cy="544632"/>
          </a:xfrm>
          <a:prstGeom prst="rect">
            <a:avLst/>
          </a:prstGeom>
        </p:spPr>
      </p:pic>
      <p:sp>
        <p:nvSpPr>
          <p:cNvPr id="11" name="正方形/長方形 10">
            <a:extLst>
              <a:ext uri="{FF2B5EF4-FFF2-40B4-BE49-F238E27FC236}">
                <a16:creationId xmlns:a16="http://schemas.microsoft.com/office/drawing/2014/main" id="{9449A0F4-DB6E-961B-7F05-E7C2AA4B9D46}"/>
              </a:ext>
            </a:extLst>
          </p:cNvPr>
          <p:cNvSpPr/>
          <p:nvPr/>
        </p:nvSpPr>
        <p:spPr>
          <a:xfrm>
            <a:off x="6936540" y="3512453"/>
            <a:ext cx="5005166" cy="17782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2025</a:t>
            </a: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18</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日～</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30</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日</a:t>
            </a: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（予定） 　</a:t>
            </a:r>
          </a:p>
          <a:p>
            <a:pPr>
              <a:lnSpc>
                <a:spcPct val="150000"/>
              </a:lnSpc>
              <a:buClr>
                <a:srgbClr val="C00000"/>
              </a:buClr>
            </a:pPr>
            <a:r>
              <a:rPr kumimoji="0" lang="en-US" altLang="ja-JP" sz="1100" b="1" dirty="0">
                <a:solidFill>
                  <a:schemeClr val="tx1">
                    <a:lumMod val="95000"/>
                    <a:lumOff val="5000"/>
                  </a:schemeClr>
                </a:solidFill>
                <a:latin typeface="メイリオ" panose="020B0604030504040204" pitchFamily="50" charset="-128"/>
                <a:ea typeface="メイリオ" panose="020B0604030504040204" pitchFamily="50" charset="-128"/>
              </a:rPr>
              <a:t>※</a:t>
            </a:r>
            <a:r>
              <a:rPr kumimoji="0" lang="ja-JP" altLang="en-US" sz="1100" b="1" dirty="0">
                <a:solidFill>
                  <a:schemeClr val="tx1">
                    <a:lumMod val="95000"/>
                    <a:lumOff val="5000"/>
                  </a:schemeClr>
                </a:solidFill>
                <a:latin typeface="メイリオ" panose="020B0604030504040204" pitchFamily="50" charset="-128"/>
                <a:ea typeface="メイリオ" panose="020B0604030504040204" pitchFamily="50" charset="-128"/>
              </a:rPr>
              <a:t>雨天などにより変更になる場合がございます。</a:t>
            </a:r>
            <a:endParaRPr kumimoji="0" lang="en-US" altLang="ja-JP" sz="11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A2A8CB2D-A80F-AE95-8E63-E53219417FDE}"/>
              </a:ext>
            </a:extLst>
          </p:cNvPr>
          <p:cNvSpPr/>
          <p:nvPr/>
        </p:nvSpPr>
        <p:spPr>
          <a:xfrm>
            <a:off x="6936539" y="5144991"/>
            <a:ext cx="4763539" cy="6805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buClr>
                <a:srgbClr val="C00000"/>
              </a:buClr>
            </a:pP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LIVE</a:t>
            </a:r>
            <a:r>
              <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（プリロール、ミッドロール）</a:t>
            </a:r>
          </a:p>
        </p:txBody>
      </p:sp>
      <p:pic>
        <p:nvPicPr>
          <p:cNvPr id="15" name="グラフィックス 14">
            <a:extLst>
              <a:ext uri="{FF2B5EF4-FFF2-40B4-BE49-F238E27FC236}">
                <a16:creationId xmlns:a16="http://schemas.microsoft.com/office/drawing/2014/main" id="{4279524D-C775-4303-68EB-B4C49160521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96622" y="3142648"/>
            <a:ext cx="409190" cy="409190"/>
          </a:xfrm>
          <a:prstGeom prst="rect">
            <a:avLst/>
          </a:prstGeom>
        </p:spPr>
      </p:pic>
      <p:pic>
        <p:nvPicPr>
          <p:cNvPr id="16" name="グラフィックス 15">
            <a:extLst>
              <a:ext uri="{FF2B5EF4-FFF2-40B4-BE49-F238E27FC236}">
                <a16:creationId xmlns:a16="http://schemas.microsoft.com/office/drawing/2014/main" id="{BDE40CE9-6E7F-54DB-1D99-D16BBCCAECC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228796" y="4648899"/>
            <a:ext cx="544632" cy="544632"/>
          </a:xfrm>
          <a:prstGeom prst="rect">
            <a:avLst/>
          </a:prstGeom>
        </p:spPr>
      </p:pic>
      <p:cxnSp>
        <p:nvCxnSpPr>
          <p:cNvPr id="17" name="直線コネクタ 16">
            <a:extLst>
              <a:ext uri="{FF2B5EF4-FFF2-40B4-BE49-F238E27FC236}">
                <a16:creationId xmlns:a16="http://schemas.microsoft.com/office/drawing/2014/main" id="{1306CEF3-2831-63D9-E4B5-F3D2031E0EC8}"/>
              </a:ext>
            </a:extLst>
          </p:cNvPr>
          <p:cNvCxnSpPr>
            <a:cxnSpLocks/>
          </p:cNvCxnSpPr>
          <p:nvPr/>
        </p:nvCxnSpPr>
        <p:spPr>
          <a:xfrm>
            <a:off x="6096000" y="3098109"/>
            <a:ext cx="0" cy="3308573"/>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7">
            <a:extLst>
              <a:ext uri="{FF2B5EF4-FFF2-40B4-BE49-F238E27FC236}">
                <a16:creationId xmlns:a16="http://schemas.microsoft.com/office/drawing/2014/main" id="{FA41AB0A-CEEC-3D18-7D12-D61BCB98E590}"/>
              </a:ext>
            </a:extLst>
          </p:cNvPr>
          <p:cNvSpPr>
            <a:spLocks noChangeArrowheads="1"/>
          </p:cNvSpPr>
          <p:nvPr/>
        </p:nvSpPr>
        <p:spPr bwMode="auto">
          <a:xfrm>
            <a:off x="1526193" y="6216604"/>
            <a:ext cx="403000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rPr>
              <a:t>一部のコンテンツは、毎日新聞ドメイン配下にも掲載され、相互に連携します。</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1" name="Picture 3" descr="\\10.65.9.23\tdignas1\99_受け渡しフォルダ【2カ月で削除】\ishikawanaoto\sanbatsu_logo_posi.jpg">
            <a:extLst>
              <a:ext uri="{FF2B5EF4-FFF2-40B4-BE49-F238E27FC236}">
                <a16:creationId xmlns:a16="http://schemas.microsoft.com/office/drawing/2014/main" id="{90AF1819-AC55-8000-EAF5-B8178225940D}"/>
              </a:ext>
            </a:extLst>
          </p:cNvPr>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31401" r="-1773"/>
          <a:stretch/>
        </p:blipFill>
        <p:spPr bwMode="auto">
          <a:xfrm>
            <a:off x="4309960" y="1002217"/>
            <a:ext cx="3572080" cy="657138"/>
          </a:xfrm>
          <a:prstGeom prst="rect">
            <a:avLst/>
          </a:prstGeom>
          <a:noFill/>
          <a:extLst>
            <a:ext uri="{909E8E84-426E-40DD-AFC4-6F175D3DCCD1}">
              <a14:hiddenFill xmlns:a14="http://schemas.microsoft.com/office/drawing/2010/main">
                <a:solidFill>
                  <a:srgbClr val="FFFFFF"/>
                </a:solidFill>
              </a14:hiddenFill>
            </a:ext>
          </a:extLst>
        </p:spPr>
      </p:pic>
      <p:sp>
        <p:nvSpPr>
          <p:cNvPr id="23" name="正方形/長方形 22">
            <a:extLst>
              <a:ext uri="{FF2B5EF4-FFF2-40B4-BE49-F238E27FC236}">
                <a16:creationId xmlns:a16="http://schemas.microsoft.com/office/drawing/2014/main" id="{FBAB119E-9661-4981-70BA-E40C312F85BA}"/>
              </a:ext>
            </a:extLst>
          </p:cNvPr>
          <p:cNvSpPr/>
          <p:nvPr/>
        </p:nvSpPr>
        <p:spPr>
          <a:xfrm>
            <a:off x="1526193" y="3134428"/>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en-US" altLang="ja-JP" sz="1400" b="1" dirty="0">
                <a:latin typeface="メイリオ" panose="020B0604030504040204" pitchFamily="50" charset="-128"/>
                <a:ea typeface="メイリオ" panose="020B0604030504040204" pitchFamily="50" charset="-128"/>
              </a:rPr>
              <a:t>LIVE</a:t>
            </a:r>
            <a:r>
              <a:rPr lang="ja-JP" altLang="en-US" sz="1400" b="1" dirty="0">
                <a:latin typeface="メイリオ" panose="020B0604030504040204" pitchFamily="50" charset="-128"/>
                <a:ea typeface="メイリオ" panose="020B0604030504040204" pitchFamily="50" charset="-128"/>
              </a:rPr>
              <a:t>配信</a:t>
            </a:r>
            <a:endParaRPr lang="en" altLang="ja-JP" sz="1400" b="1" dirty="0">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751D1C7A-627A-4028-1D9F-CB74040DEFC2}"/>
              </a:ext>
            </a:extLst>
          </p:cNvPr>
          <p:cNvSpPr/>
          <p:nvPr/>
        </p:nvSpPr>
        <p:spPr>
          <a:xfrm>
            <a:off x="1526192" y="4752395"/>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ja-JP" altLang="en-US" sz="1400" b="1" dirty="0">
                <a:latin typeface="メイリオ" panose="020B0604030504040204" pitchFamily="50" charset="-128"/>
                <a:ea typeface="メイリオ" panose="020B0604030504040204" pitchFamily="50" charset="-128"/>
              </a:rPr>
              <a:t>コンテンツ内容</a:t>
            </a:r>
            <a:endParaRPr lang="en" altLang="ja-JP" sz="1400" b="1" dirty="0">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id="{C65D0CD9-A061-8B06-18FA-46549555D475}"/>
              </a:ext>
            </a:extLst>
          </p:cNvPr>
          <p:cNvSpPr/>
          <p:nvPr/>
        </p:nvSpPr>
        <p:spPr>
          <a:xfrm>
            <a:off x="6953074" y="3142648"/>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ja-JP" altLang="en-US" sz="1400" b="1" dirty="0">
                <a:latin typeface="メイリオ" panose="020B0604030504040204" pitchFamily="50" charset="-128"/>
                <a:ea typeface="メイリオ" panose="020B0604030504040204" pitchFamily="50" charset="-128"/>
              </a:rPr>
              <a:t>広告掲載対象期間</a:t>
            </a:r>
            <a:endParaRPr lang="en" altLang="ja-JP" sz="1400" b="1" dirty="0">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40B63D6E-1A4C-FF61-29AD-B796A9AA84BB}"/>
              </a:ext>
            </a:extLst>
          </p:cNvPr>
          <p:cNvSpPr/>
          <p:nvPr/>
        </p:nvSpPr>
        <p:spPr>
          <a:xfrm>
            <a:off x="6953074" y="4757581"/>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ja-JP" altLang="en-US" sz="1400" b="1" dirty="0">
                <a:latin typeface="メイリオ" panose="020B0604030504040204" pitchFamily="50" charset="-128"/>
                <a:ea typeface="メイリオ" panose="020B0604030504040204" pitchFamily="50" charset="-128"/>
              </a:rPr>
              <a:t>広告掲載タイミング</a:t>
            </a:r>
            <a:endParaRPr lang="en" altLang="ja-JP" sz="1400" b="1" dirty="0">
              <a:latin typeface="メイリオ" panose="020B0604030504040204" pitchFamily="50" charset="-128"/>
              <a:ea typeface="メイリオ" panose="020B0604030504040204" pitchFamily="50" charset="-128"/>
            </a:endParaRPr>
          </a:p>
        </p:txBody>
      </p:sp>
      <p:grpSp>
        <p:nvGrpSpPr>
          <p:cNvPr id="3" name="グループ化 2">
            <a:extLst>
              <a:ext uri="{FF2B5EF4-FFF2-40B4-BE49-F238E27FC236}">
                <a16:creationId xmlns:a16="http://schemas.microsoft.com/office/drawing/2014/main" id="{A2AA9797-4722-BA52-7530-DFD43890C6A0}"/>
              </a:ext>
            </a:extLst>
          </p:cNvPr>
          <p:cNvGrpSpPr/>
          <p:nvPr/>
        </p:nvGrpSpPr>
        <p:grpSpPr>
          <a:xfrm>
            <a:off x="743560" y="2457250"/>
            <a:ext cx="10737700" cy="109428"/>
            <a:chOff x="665684" y="2156505"/>
            <a:chExt cx="10737700" cy="109428"/>
          </a:xfrm>
        </p:grpSpPr>
        <p:sp>
          <p:nvSpPr>
            <p:cNvPr id="5" name="フローチャート: 処理 4">
              <a:extLst>
                <a:ext uri="{FF2B5EF4-FFF2-40B4-BE49-F238E27FC236}">
                  <a16:creationId xmlns:a16="http://schemas.microsoft.com/office/drawing/2014/main" id="{C662FFEF-7D55-9950-7C5A-8C176CBA2C4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フローチャート: 処理 11">
              <a:extLst>
                <a:ext uri="{FF2B5EF4-FFF2-40B4-BE49-F238E27FC236}">
                  <a16:creationId xmlns:a16="http://schemas.microsoft.com/office/drawing/2014/main" id="{9866B850-602F-7848-29F8-C4AF986C57D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4" name="平行四辺形 13">
              <a:extLst>
                <a:ext uri="{FF2B5EF4-FFF2-40B4-BE49-F238E27FC236}">
                  <a16:creationId xmlns:a16="http://schemas.microsoft.com/office/drawing/2014/main" id="{796C827F-71AD-8C13-F557-A81BADA7706A}"/>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999840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LIVE!2025</a:t>
            </a:r>
            <a:r>
              <a:rPr kumimoji="1" lang="ja-JP" altLang="en-US" dirty="0"/>
              <a:t>とは</a:t>
            </a:r>
          </a:p>
        </p:txBody>
      </p:sp>
      <p:sp>
        <p:nvSpPr>
          <p:cNvPr id="28" name="正方形/長方形 27">
            <a:extLst>
              <a:ext uri="{FF2B5EF4-FFF2-40B4-BE49-F238E27FC236}">
                <a16:creationId xmlns:a16="http://schemas.microsoft.com/office/drawing/2014/main" id="{6A9F0C4D-6C5B-D4CF-6D5A-7220AA7DF0CF}"/>
              </a:ext>
            </a:extLst>
          </p:cNvPr>
          <p:cNvSpPr/>
          <p:nvPr/>
        </p:nvSpPr>
        <p:spPr>
          <a:xfrm>
            <a:off x="6408475" y="2467673"/>
            <a:ext cx="5131166" cy="4013166"/>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9FB59E14-16D5-7386-42D4-54077D815372}"/>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公式サイトセンバツ</a:t>
            </a:r>
            <a:r>
              <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LIVE!</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ならではの魅力あるオリジナル動画コンテンツが満載</a:t>
            </a:r>
          </a:p>
        </p:txBody>
      </p:sp>
      <p:sp>
        <p:nvSpPr>
          <p:cNvPr id="30" name="正方形/長方形 29">
            <a:extLst>
              <a:ext uri="{FF2B5EF4-FFF2-40B4-BE49-F238E27FC236}">
                <a16:creationId xmlns:a16="http://schemas.microsoft.com/office/drawing/2014/main" id="{71E36270-8C92-56E5-36E1-D272BD4E4066}"/>
              </a:ext>
            </a:extLst>
          </p:cNvPr>
          <p:cNvSpPr/>
          <p:nvPr/>
        </p:nvSpPr>
        <p:spPr>
          <a:xfrm>
            <a:off x="723626" y="2466576"/>
            <a:ext cx="5131166" cy="4013166"/>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pic>
        <p:nvPicPr>
          <p:cNvPr id="32" name="図 31">
            <a:extLst>
              <a:ext uri="{FF2B5EF4-FFF2-40B4-BE49-F238E27FC236}">
                <a16:creationId xmlns:a16="http://schemas.microsoft.com/office/drawing/2014/main" id="{ABA3A425-28A2-D94B-34A1-03470BB512C7}"/>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39" t="10034" r="3986" b="5046"/>
          <a:stretch/>
        </p:blipFill>
        <p:spPr bwMode="auto">
          <a:xfrm>
            <a:off x="2348354" y="3409227"/>
            <a:ext cx="1933386" cy="1089298"/>
          </a:xfrm>
          <a:prstGeom prst="rect">
            <a:avLst/>
          </a:prstGeom>
          <a:noFill/>
          <a:extLst>
            <a:ext uri="{909E8E84-426E-40DD-AFC4-6F175D3DCCD1}">
              <a14:hiddenFill xmlns:a14="http://schemas.microsoft.com/office/drawing/2010/main">
                <a:solidFill>
                  <a:srgbClr val="FFFFFF"/>
                </a:solidFill>
              </a14:hiddenFill>
            </a:ext>
          </a:extLst>
        </p:spPr>
      </p:pic>
      <p:sp>
        <p:nvSpPr>
          <p:cNvPr id="33" name="テキスト ボックス 32">
            <a:extLst>
              <a:ext uri="{FF2B5EF4-FFF2-40B4-BE49-F238E27FC236}">
                <a16:creationId xmlns:a16="http://schemas.microsoft.com/office/drawing/2014/main" id="{F947289A-FCD2-8D82-6330-DBE9059AB9AD}"/>
              </a:ext>
            </a:extLst>
          </p:cNvPr>
          <p:cNvSpPr txBox="1"/>
          <p:nvPr/>
        </p:nvSpPr>
        <p:spPr>
          <a:xfrm>
            <a:off x="2605941" y="4603990"/>
            <a:ext cx="2447014" cy="253916"/>
          </a:xfrm>
          <a:prstGeom prst="rect">
            <a:avLst/>
          </a:prstGeom>
          <a:noFill/>
        </p:spPr>
        <p:txBody>
          <a:bodyPr wrap="square" rtlCol="0">
            <a:spAutoFit/>
          </a:bodyPr>
          <a:lstStyle/>
          <a:p>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センバツ出場校発表</a:t>
            </a:r>
          </a:p>
        </p:txBody>
      </p:sp>
      <p:grpSp>
        <p:nvGrpSpPr>
          <p:cNvPr id="34" name="グループ化 33">
            <a:extLst>
              <a:ext uri="{FF2B5EF4-FFF2-40B4-BE49-F238E27FC236}">
                <a16:creationId xmlns:a16="http://schemas.microsoft.com/office/drawing/2014/main" id="{8CF12B5D-4C2A-5AC2-51BC-6129FCFB58B5}"/>
              </a:ext>
            </a:extLst>
          </p:cNvPr>
          <p:cNvGrpSpPr/>
          <p:nvPr/>
        </p:nvGrpSpPr>
        <p:grpSpPr>
          <a:xfrm>
            <a:off x="2346062" y="4280433"/>
            <a:ext cx="1901442" cy="276404"/>
            <a:chOff x="1454795" y="2964656"/>
            <a:chExt cx="2174230" cy="316057"/>
          </a:xfrm>
        </p:grpSpPr>
        <p:sp>
          <p:nvSpPr>
            <p:cNvPr id="35" name="正方形/長方形 34">
              <a:extLst>
                <a:ext uri="{FF2B5EF4-FFF2-40B4-BE49-F238E27FC236}">
                  <a16:creationId xmlns:a16="http://schemas.microsoft.com/office/drawing/2014/main" id="{F4ED11D5-8858-3FF6-B1BA-C70E3686C939}"/>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sp>
          <p:nvSpPr>
            <p:cNvPr id="36" name="二等辺三角形 35">
              <a:extLst>
                <a:ext uri="{FF2B5EF4-FFF2-40B4-BE49-F238E27FC236}">
                  <a16:creationId xmlns:a16="http://schemas.microsoft.com/office/drawing/2014/main" id="{A3770354-BD66-A701-8141-B5363B0735C3}"/>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cxnSp>
          <p:nvCxnSpPr>
            <p:cNvPr id="37" name="直線コネクタ 36">
              <a:extLst>
                <a:ext uri="{FF2B5EF4-FFF2-40B4-BE49-F238E27FC236}">
                  <a16:creationId xmlns:a16="http://schemas.microsoft.com/office/drawing/2014/main" id="{A29EA719-5F64-B75C-8863-6DA36F457CB3}"/>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38" name="直線コネクタ 37">
              <a:extLst>
                <a:ext uri="{FF2B5EF4-FFF2-40B4-BE49-F238E27FC236}">
                  <a16:creationId xmlns:a16="http://schemas.microsoft.com/office/drawing/2014/main" id="{C5E91821-593D-B194-7DA4-BFC080D5D6F9}"/>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39" name="図 38">
            <a:extLst>
              <a:ext uri="{FF2B5EF4-FFF2-40B4-BE49-F238E27FC236}">
                <a16:creationId xmlns:a16="http://schemas.microsoft.com/office/drawing/2014/main" id="{8FDE8AB1-ABFD-441F-EF79-0185286E6C0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6" t="10159" b="3445"/>
          <a:stretch/>
        </p:blipFill>
        <p:spPr bwMode="auto">
          <a:xfrm>
            <a:off x="1048357" y="4987925"/>
            <a:ext cx="1931952" cy="1096698"/>
          </a:xfrm>
          <a:prstGeom prst="rect">
            <a:avLst/>
          </a:prstGeom>
          <a:noFill/>
          <a:extLst>
            <a:ext uri="{909E8E84-426E-40DD-AFC4-6F175D3DCCD1}">
              <a14:hiddenFill xmlns:a14="http://schemas.microsoft.com/office/drawing/2010/main">
                <a:solidFill>
                  <a:srgbClr val="FFFFFF"/>
                </a:solidFill>
              </a14:hiddenFill>
            </a:ext>
          </a:extLst>
        </p:spPr>
      </p:pic>
      <p:sp>
        <p:nvSpPr>
          <p:cNvPr id="40" name="テキスト ボックス 39">
            <a:extLst>
              <a:ext uri="{FF2B5EF4-FFF2-40B4-BE49-F238E27FC236}">
                <a16:creationId xmlns:a16="http://schemas.microsoft.com/office/drawing/2014/main" id="{1F5D78F9-6DC9-5F17-F54D-C203A03D2D71}"/>
              </a:ext>
            </a:extLst>
          </p:cNvPr>
          <p:cNvSpPr txBox="1"/>
          <p:nvPr/>
        </p:nvSpPr>
        <p:spPr>
          <a:xfrm>
            <a:off x="1343880" y="6156498"/>
            <a:ext cx="2211077" cy="253916"/>
          </a:xfrm>
          <a:prstGeom prst="rect">
            <a:avLst/>
          </a:prstGeom>
          <a:noFill/>
        </p:spPr>
        <p:txBody>
          <a:bodyPr wrap="square" rtlCol="0">
            <a:spAutoFit/>
          </a:bodyPr>
          <a:lstStyle/>
          <a:p>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組み合わせ抽選会</a:t>
            </a:r>
          </a:p>
        </p:txBody>
      </p:sp>
      <p:grpSp>
        <p:nvGrpSpPr>
          <p:cNvPr id="41" name="グループ化 40">
            <a:extLst>
              <a:ext uri="{FF2B5EF4-FFF2-40B4-BE49-F238E27FC236}">
                <a16:creationId xmlns:a16="http://schemas.microsoft.com/office/drawing/2014/main" id="{05AADC44-5EFF-2E69-E2B8-D7EEED3D3029}"/>
              </a:ext>
            </a:extLst>
          </p:cNvPr>
          <p:cNvGrpSpPr/>
          <p:nvPr/>
        </p:nvGrpSpPr>
        <p:grpSpPr>
          <a:xfrm>
            <a:off x="1047786" y="5859253"/>
            <a:ext cx="1901442" cy="276404"/>
            <a:chOff x="1454795" y="2964656"/>
            <a:chExt cx="2174230" cy="316057"/>
          </a:xfrm>
        </p:grpSpPr>
        <p:sp>
          <p:nvSpPr>
            <p:cNvPr id="42" name="正方形/長方形 41">
              <a:extLst>
                <a:ext uri="{FF2B5EF4-FFF2-40B4-BE49-F238E27FC236}">
                  <a16:creationId xmlns:a16="http://schemas.microsoft.com/office/drawing/2014/main" id="{9A0D2B16-9D99-A7B9-D15A-9495862833E5}"/>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sp>
          <p:nvSpPr>
            <p:cNvPr id="43" name="二等辺三角形 42">
              <a:extLst>
                <a:ext uri="{FF2B5EF4-FFF2-40B4-BE49-F238E27FC236}">
                  <a16:creationId xmlns:a16="http://schemas.microsoft.com/office/drawing/2014/main" id="{6D6ACC15-5A09-83A9-534C-DC458F7DE814}"/>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cxnSp>
          <p:nvCxnSpPr>
            <p:cNvPr id="44" name="直線コネクタ 43">
              <a:extLst>
                <a:ext uri="{FF2B5EF4-FFF2-40B4-BE49-F238E27FC236}">
                  <a16:creationId xmlns:a16="http://schemas.microsoft.com/office/drawing/2014/main" id="{F1845F5C-7C9B-AAC4-DDD0-F74E10122B69}"/>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45" name="直線コネクタ 44">
              <a:extLst>
                <a:ext uri="{FF2B5EF4-FFF2-40B4-BE49-F238E27FC236}">
                  <a16:creationId xmlns:a16="http://schemas.microsoft.com/office/drawing/2014/main" id="{4ADA47E6-E389-5A3D-2583-6340BC1E174D}"/>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46" name="図 45">
            <a:extLst>
              <a:ext uri="{FF2B5EF4-FFF2-40B4-BE49-F238E27FC236}">
                <a16:creationId xmlns:a16="http://schemas.microsoft.com/office/drawing/2014/main" id="{9ACA980D-EB6B-7A54-53CE-C2EB55B23E5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488"/>
          <a:stretch/>
        </p:blipFill>
        <p:spPr bwMode="auto">
          <a:xfrm>
            <a:off x="3716544" y="4987925"/>
            <a:ext cx="1948708" cy="1096698"/>
          </a:xfrm>
          <a:prstGeom prst="rect">
            <a:avLst/>
          </a:prstGeom>
          <a:noFill/>
          <a:extLst>
            <a:ext uri="{909E8E84-426E-40DD-AFC4-6F175D3DCCD1}">
              <a14:hiddenFill xmlns:a14="http://schemas.microsoft.com/office/drawing/2010/main">
                <a:solidFill>
                  <a:srgbClr val="FFFFFF"/>
                </a:solidFill>
              </a14:hiddenFill>
            </a:ext>
          </a:extLst>
        </p:spPr>
      </p:pic>
      <p:sp>
        <p:nvSpPr>
          <p:cNvPr id="47" name="テキスト ボックス 46">
            <a:extLst>
              <a:ext uri="{FF2B5EF4-FFF2-40B4-BE49-F238E27FC236}">
                <a16:creationId xmlns:a16="http://schemas.microsoft.com/office/drawing/2014/main" id="{E3D87186-159F-C3A8-B952-E10FD91C7587}"/>
              </a:ext>
            </a:extLst>
          </p:cNvPr>
          <p:cNvSpPr txBox="1"/>
          <p:nvPr/>
        </p:nvSpPr>
        <p:spPr>
          <a:xfrm>
            <a:off x="4414725" y="6155748"/>
            <a:ext cx="1065096" cy="253916"/>
          </a:xfrm>
          <a:prstGeom prst="rect">
            <a:avLst/>
          </a:prstGeom>
          <a:noFill/>
        </p:spPr>
        <p:txBody>
          <a:bodyPr wrap="square" rtlCol="0">
            <a:spAutoFit/>
          </a:bodyPr>
          <a:lstStyle/>
          <a:p>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本大会</a:t>
            </a:r>
          </a:p>
        </p:txBody>
      </p:sp>
      <p:grpSp>
        <p:nvGrpSpPr>
          <p:cNvPr id="48" name="グループ化 47">
            <a:extLst>
              <a:ext uri="{FF2B5EF4-FFF2-40B4-BE49-F238E27FC236}">
                <a16:creationId xmlns:a16="http://schemas.microsoft.com/office/drawing/2014/main" id="{76B72EB9-02E9-B2DD-219E-13878DC2B955}"/>
              </a:ext>
            </a:extLst>
          </p:cNvPr>
          <p:cNvGrpSpPr/>
          <p:nvPr/>
        </p:nvGrpSpPr>
        <p:grpSpPr>
          <a:xfrm>
            <a:off x="3734787" y="5859253"/>
            <a:ext cx="1901442" cy="276404"/>
            <a:chOff x="1454795" y="2964656"/>
            <a:chExt cx="2174230" cy="316057"/>
          </a:xfrm>
        </p:grpSpPr>
        <p:sp>
          <p:nvSpPr>
            <p:cNvPr id="49" name="正方形/長方形 48">
              <a:extLst>
                <a:ext uri="{FF2B5EF4-FFF2-40B4-BE49-F238E27FC236}">
                  <a16:creationId xmlns:a16="http://schemas.microsoft.com/office/drawing/2014/main" id="{32C1FCA8-26E4-B2D9-DBF8-732840289F6E}"/>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sp>
          <p:nvSpPr>
            <p:cNvPr id="50" name="二等辺三角形 49">
              <a:extLst>
                <a:ext uri="{FF2B5EF4-FFF2-40B4-BE49-F238E27FC236}">
                  <a16:creationId xmlns:a16="http://schemas.microsoft.com/office/drawing/2014/main" id="{38F42D78-FDAE-6199-5B45-7C0F6BA31938}"/>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latin typeface="メイリオ" panose="020B0604030504040204" pitchFamily="50" charset="-128"/>
                <a:ea typeface="メイリオ" panose="020B0604030504040204" pitchFamily="50" charset="-128"/>
              </a:endParaRPr>
            </a:p>
          </p:txBody>
        </p:sp>
        <p:cxnSp>
          <p:nvCxnSpPr>
            <p:cNvPr id="51" name="直線コネクタ 50">
              <a:extLst>
                <a:ext uri="{FF2B5EF4-FFF2-40B4-BE49-F238E27FC236}">
                  <a16:creationId xmlns:a16="http://schemas.microsoft.com/office/drawing/2014/main" id="{EF207481-0399-6B3D-DF7C-DE066C49D756}"/>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52" name="直線コネクタ 51">
              <a:extLst>
                <a:ext uri="{FF2B5EF4-FFF2-40B4-BE49-F238E27FC236}">
                  <a16:creationId xmlns:a16="http://schemas.microsoft.com/office/drawing/2014/main" id="{25D449B2-3BCC-DA10-A353-7BF44CB321BC}"/>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54" name="図 53">
            <a:extLst>
              <a:ext uri="{FF2B5EF4-FFF2-40B4-BE49-F238E27FC236}">
                <a16:creationId xmlns:a16="http://schemas.microsoft.com/office/drawing/2014/main" id="{35BCD9D7-6F23-7D06-0D6A-1856183B435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7832" y="3353450"/>
            <a:ext cx="1893990" cy="1067740"/>
          </a:xfrm>
          <a:prstGeom prst="rect">
            <a:avLst/>
          </a:prstGeom>
          <a:noFill/>
          <a:extLst>
            <a:ext uri="{909E8E84-426E-40DD-AFC4-6F175D3DCCD1}">
              <a14:hiddenFill xmlns:a14="http://schemas.microsoft.com/office/drawing/2010/main">
                <a:solidFill>
                  <a:srgbClr val="FFFFFF"/>
                </a:solidFill>
              </a14:hiddenFill>
            </a:ext>
          </a:extLst>
        </p:spPr>
      </p:pic>
      <p:sp>
        <p:nvSpPr>
          <p:cNvPr id="55" name="テキスト ボックス 54">
            <a:extLst>
              <a:ext uri="{FF2B5EF4-FFF2-40B4-BE49-F238E27FC236}">
                <a16:creationId xmlns:a16="http://schemas.microsoft.com/office/drawing/2014/main" id="{70827605-E672-FDB8-E196-AF3F17106356}"/>
              </a:ext>
            </a:extLst>
          </p:cNvPr>
          <p:cNvSpPr txBox="1"/>
          <p:nvPr/>
        </p:nvSpPr>
        <p:spPr>
          <a:xfrm>
            <a:off x="6495414" y="4508293"/>
            <a:ext cx="2556487" cy="415498"/>
          </a:xfrm>
          <a:prstGeom prst="rect">
            <a:avLst/>
          </a:prstGeom>
          <a:noFill/>
        </p:spPr>
        <p:txBody>
          <a:bodyPr wrap="square" rtlCol="0">
            <a:spAutoFit/>
          </a:bodyPr>
          <a:lstStyle/>
          <a:p>
            <a:pPr algn="ctr"/>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ダイジェスト映像</a:t>
            </a:r>
            <a:endPar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ハイライト映像・丸ごと動画</a:t>
            </a:r>
          </a:p>
        </p:txBody>
      </p:sp>
      <p:grpSp>
        <p:nvGrpSpPr>
          <p:cNvPr id="56" name="グループ化 55">
            <a:extLst>
              <a:ext uri="{FF2B5EF4-FFF2-40B4-BE49-F238E27FC236}">
                <a16:creationId xmlns:a16="http://schemas.microsoft.com/office/drawing/2014/main" id="{AEC2CF14-C2B6-85FD-63C2-B7F73B16DBB0}"/>
              </a:ext>
            </a:extLst>
          </p:cNvPr>
          <p:cNvGrpSpPr/>
          <p:nvPr/>
        </p:nvGrpSpPr>
        <p:grpSpPr>
          <a:xfrm>
            <a:off x="6797832" y="4206419"/>
            <a:ext cx="1893992" cy="276404"/>
            <a:chOff x="1454795" y="2964656"/>
            <a:chExt cx="2174230" cy="316057"/>
          </a:xfrm>
        </p:grpSpPr>
        <p:sp>
          <p:nvSpPr>
            <p:cNvPr id="57" name="正方形/長方形 56">
              <a:extLst>
                <a:ext uri="{FF2B5EF4-FFF2-40B4-BE49-F238E27FC236}">
                  <a16:creationId xmlns:a16="http://schemas.microsoft.com/office/drawing/2014/main" id="{403F7D4A-1DD7-409D-F75C-F5BE869E520E}"/>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sp>
          <p:nvSpPr>
            <p:cNvPr id="58" name="二等辺三角形 57">
              <a:extLst>
                <a:ext uri="{FF2B5EF4-FFF2-40B4-BE49-F238E27FC236}">
                  <a16:creationId xmlns:a16="http://schemas.microsoft.com/office/drawing/2014/main" id="{A8C496ED-8AD3-3CBF-7F27-CE696DB60F35}"/>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cxnSp>
          <p:nvCxnSpPr>
            <p:cNvPr id="59" name="直線コネクタ 58">
              <a:extLst>
                <a:ext uri="{FF2B5EF4-FFF2-40B4-BE49-F238E27FC236}">
                  <a16:creationId xmlns:a16="http://schemas.microsoft.com/office/drawing/2014/main" id="{63A09501-6282-1397-2C11-A2E8070D55FE}"/>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60" name="直線コネクタ 59">
              <a:extLst>
                <a:ext uri="{FF2B5EF4-FFF2-40B4-BE49-F238E27FC236}">
                  <a16:creationId xmlns:a16="http://schemas.microsoft.com/office/drawing/2014/main" id="{EFD2AD96-EFFF-073C-93A0-5ECE2D2406A9}"/>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61" name="図 60">
            <a:extLst>
              <a:ext uri="{FF2B5EF4-FFF2-40B4-BE49-F238E27FC236}">
                <a16:creationId xmlns:a16="http://schemas.microsoft.com/office/drawing/2014/main" id="{CE2AE7B7-EE1C-DA93-4567-3A3D7AAFB73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426" r="695"/>
          <a:stretch/>
        </p:blipFill>
        <p:spPr bwMode="auto">
          <a:xfrm>
            <a:off x="9295768" y="3352238"/>
            <a:ext cx="1922932" cy="1094396"/>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62" name="テキスト ボックス 61">
            <a:extLst>
              <a:ext uri="{FF2B5EF4-FFF2-40B4-BE49-F238E27FC236}">
                <a16:creationId xmlns:a16="http://schemas.microsoft.com/office/drawing/2014/main" id="{B18686A6-F4B0-1CF3-6D89-12656C40EB63}"/>
              </a:ext>
            </a:extLst>
          </p:cNvPr>
          <p:cNvSpPr txBox="1"/>
          <p:nvPr/>
        </p:nvSpPr>
        <p:spPr>
          <a:xfrm>
            <a:off x="9588971" y="4534069"/>
            <a:ext cx="1633808" cy="253916"/>
          </a:xfrm>
          <a:prstGeom prst="rect">
            <a:avLst/>
          </a:prstGeom>
          <a:noFill/>
        </p:spPr>
        <p:txBody>
          <a:bodyPr wrap="square" rtlCol="0">
            <a:spAutoFit/>
          </a:bodyPr>
          <a:lstStyle/>
          <a:p>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インタビュー動画</a:t>
            </a:r>
            <a:endPar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endParaRPr>
          </a:p>
        </p:txBody>
      </p:sp>
      <p:grpSp>
        <p:nvGrpSpPr>
          <p:cNvPr id="63" name="グループ化 62">
            <a:extLst>
              <a:ext uri="{FF2B5EF4-FFF2-40B4-BE49-F238E27FC236}">
                <a16:creationId xmlns:a16="http://schemas.microsoft.com/office/drawing/2014/main" id="{A57D6390-6850-161C-CE4C-CEB17F467E06}"/>
              </a:ext>
            </a:extLst>
          </p:cNvPr>
          <p:cNvGrpSpPr/>
          <p:nvPr/>
        </p:nvGrpSpPr>
        <p:grpSpPr>
          <a:xfrm>
            <a:off x="9307912" y="4226155"/>
            <a:ext cx="1920976" cy="276404"/>
            <a:chOff x="1454795" y="2964656"/>
            <a:chExt cx="2174230" cy="316057"/>
          </a:xfrm>
        </p:grpSpPr>
        <p:sp>
          <p:nvSpPr>
            <p:cNvPr id="64" name="正方形/長方形 63">
              <a:extLst>
                <a:ext uri="{FF2B5EF4-FFF2-40B4-BE49-F238E27FC236}">
                  <a16:creationId xmlns:a16="http://schemas.microsoft.com/office/drawing/2014/main" id="{1FCF0128-96CF-C8C0-90F5-47B272008931}"/>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sp>
          <p:nvSpPr>
            <p:cNvPr id="65" name="二等辺三角形 64">
              <a:extLst>
                <a:ext uri="{FF2B5EF4-FFF2-40B4-BE49-F238E27FC236}">
                  <a16:creationId xmlns:a16="http://schemas.microsoft.com/office/drawing/2014/main" id="{4B1866DB-F959-A298-6A5E-2AF5A01C4029}"/>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cxnSp>
          <p:nvCxnSpPr>
            <p:cNvPr id="66" name="直線コネクタ 65">
              <a:extLst>
                <a:ext uri="{FF2B5EF4-FFF2-40B4-BE49-F238E27FC236}">
                  <a16:creationId xmlns:a16="http://schemas.microsoft.com/office/drawing/2014/main" id="{FC7F893E-D83D-FA5D-F8C8-A259400C020A}"/>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67" name="直線コネクタ 66">
              <a:extLst>
                <a:ext uri="{FF2B5EF4-FFF2-40B4-BE49-F238E27FC236}">
                  <a16:creationId xmlns:a16="http://schemas.microsoft.com/office/drawing/2014/main" id="{2B213141-63C9-685F-9149-0B9049EA6E54}"/>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68" name="図 67">
            <a:extLst>
              <a:ext uri="{FF2B5EF4-FFF2-40B4-BE49-F238E27FC236}">
                <a16:creationId xmlns:a16="http://schemas.microsoft.com/office/drawing/2014/main" id="{2DEADF17-D776-8024-2D4F-5938404944DD}"/>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87944" y="5004548"/>
            <a:ext cx="1913466" cy="108106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69" name="テキスト ボックス 68">
            <a:extLst>
              <a:ext uri="{FF2B5EF4-FFF2-40B4-BE49-F238E27FC236}">
                <a16:creationId xmlns:a16="http://schemas.microsoft.com/office/drawing/2014/main" id="{28407A6C-9B4A-8428-1F19-1B9501D0CEE4}"/>
              </a:ext>
            </a:extLst>
          </p:cNvPr>
          <p:cNvSpPr txBox="1"/>
          <p:nvPr/>
        </p:nvSpPr>
        <p:spPr>
          <a:xfrm>
            <a:off x="6882207" y="6159419"/>
            <a:ext cx="1748676" cy="253916"/>
          </a:xfrm>
          <a:prstGeom prst="rect">
            <a:avLst/>
          </a:prstGeom>
          <a:noFill/>
        </p:spPr>
        <p:txBody>
          <a:bodyPr wrap="square" rtlCol="0">
            <a:spAutoFit/>
          </a:bodyPr>
          <a:lstStyle/>
          <a:p>
            <a:pPr algn="ctr"/>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学校紹介動画</a:t>
            </a:r>
            <a:endPar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endParaRPr>
          </a:p>
        </p:txBody>
      </p:sp>
      <p:grpSp>
        <p:nvGrpSpPr>
          <p:cNvPr id="70" name="グループ化 69">
            <a:extLst>
              <a:ext uri="{FF2B5EF4-FFF2-40B4-BE49-F238E27FC236}">
                <a16:creationId xmlns:a16="http://schemas.microsoft.com/office/drawing/2014/main" id="{667495CC-B479-97F8-A5F8-8AB4ECCC14F1}"/>
              </a:ext>
            </a:extLst>
          </p:cNvPr>
          <p:cNvGrpSpPr/>
          <p:nvPr/>
        </p:nvGrpSpPr>
        <p:grpSpPr>
          <a:xfrm>
            <a:off x="6795061" y="5864181"/>
            <a:ext cx="1920976" cy="276404"/>
            <a:chOff x="1454795" y="2964656"/>
            <a:chExt cx="2174230" cy="316057"/>
          </a:xfrm>
        </p:grpSpPr>
        <p:sp>
          <p:nvSpPr>
            <p:cNvPr id="71" name="正方形/長方形 70">
              <a:extLst>
                <a:ext uri="{FF2B5EF4-FFF2-40B4-BE49-F238E27FC236}">
                  <a16:creationId xmlns:a16="http://schemas.microsoft.com/office/drawing/2014/main" id="{DB43827C-91D5-D72C-1F14-AA5632700F6B}"/>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sp>
          <p:nvSpPr>
            <p:cNvPr id="72" name="二等辺三角形 71">
              <a:extLst>
                <a:ext uri="{FF2B5EF4-FFF2-40B4-BE49-F238E27FC236}">
                  <a16:creationId xmlns:a16="http://schemas.microsoft.com/office/drawing/2014/main" id="{CD401A67-F500-A881-04BB-952990B063FB}"/>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cxnSp>
          <p:nvCxnSpPr>
            <p:cNvPr id="73" name="直線コネクタ 72">
              <a:extLst>
                <a:ext uri="{FF2B5EF4-FFF2-40B4-BE49-F238E27FC236}">
                  <a16:creationId xmlns:a16="http://schemas.microsoft.com/office/drawing/2014/main" id="{56F7BD4F-C7AA-2505-FB1E-E1DEBD5EA827}"/>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74" name="直線コネクタ 73">
              <a:extLst>
                <a:ext uri="{FF2B5EF4-FFF2-40B4-BE49-F238E27FC236}">
                  <a16:creationId xmlns:a16="http://schemas.microsoft.com/office/drawing/2014/main" id="{A9FFD722-8C4C-4FF0-5D16-287AE64AEBF6}"/>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pic>
        <p:nvPicPr>
          <p:cNvPr id="75" name="図 74">
            <a:extLst>
              <a:ext uri="{FF2B5EF4-FFF2-40B4-BE49-F238E27FC236}">
                <a16:creationId xmlns:a16="http://schemas.microsoft.com/office/drawing/2014/main" id="{15566961-A097-068E-AD12-D0C06BABF24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407528" y="4984813"/>
            <a:ext cx="1910766" cy="1081068"/>
          </a:xfrm>
          <a:prstGeom prst="rect">
            <a:avLst/>
          </a:prstGeom>
          <a:noFill/>
          <a:extLst>
            <a:ext uri="{909E8E84-426E-40DD-AFC4-6F175D3DCCD1}">
              <a14:hiddenFill xmlns:a14="http://schemas.microsoft.com/office/drawing/2010/main">
                <a:solidFill>
                  <a:srgbClr val="FFFFFF"/>
                </a:solidFill>
              </a14:hiddenFill>
            </a:ext>
          </a:extLst>
        </p:spPr>
      </p:pic>
      <p:sp>
        <p:nvSpPr>
          <p:cNvPr id="76" name="テキスト ボックス 75">
            <a:extLst>
              <a:ext uri="{FF2B5EF4-FFF2-40B4-BE49-F238E27FC236}">
                <a16:creationId xmlns:a16="http://schemas.microsoft.com/office/drawing/2014/main" id="{548B7A7A-7BDC-FB9E-B68F-E3FBE2B76F41}"/>
              </a:ext>
            </a:extLst>
          </p:cNvPr>
          <p:cNvSpPr txBox="1"/>
          <p:nvPr/>
        </p:nvSpPr>
        <p:spPr>
          <a:xfrm>
            <a:off x="9596086" y="6147519"/>
            <a:ext cx="1606957" cy="253916"/>
          </a:xfrm>
          <a:prstGeom prst="rect">
            <a:avLst/>
          </a:prstGeom>
          <a:noFill/>
        </p:spPr>
        <p:txBody>
          <a:bodyPr wrap="square" rtlCol="0">
            <a:spAutoFit/>
          </a:bodyPr>
          <a:lstStyle/>
          <a:p>
            <a:pPr algn="ctr"/>
            <a:r>
              <a:rPr lang="ja-JP" altLang="en-US" sz="1050" dirty="0">
                <a:solidFill>
                  <a:schemeClr val="tx1">
                    <a:lumMod val="95000"/>
                    <a:lumOff val="5000"/>
                  </a:schemeClr>
                </a:solidFill>
                <a:latin typeface="メイリオ" panose="020B0604030504040204" pitchFamily="50" charset="-128"/>
                <a:ea typeface="メイリオ" panose="020B0604030504040204" pitchFamily="50" charset="-128"/>
              </a:rPr>
              <a:t>学校紹介動画</a:t>
            </a:r>
            <a:endParaRPr lang="en-US" altLang="ja-JP" sz="1050" dirty="0">
              <a:solidFill>
                <a:schemeClr val="tx1">
                  <a:lumMod val="95000"/>
                  <a:lumOff val="5000"/>
                </a:schemeClr>
              </a:solidFill>
              <a:latin typeface="メイリオ" panose="020B0604030504040204" pitchFamily="50" charset="-128"/>
              <a:ea typeface="メイリオ" panose="020B0604030504040204" pitchFamily="50" charset="-128"/>
            </a:endParaRPr>
          </a:p>
        </p:txBody>
      </p:sp>
      <p:grpSp>
        <p:nvGrpSpPr>
          <p:cNvPr id="77" name="グループ化 76">
            <a:extLst>
              <a:ext uri="{FF2B5EF4-FFF2-40B4-BE49-F238E27FC236}">
                <a16:creationId xmlns:a16="http://schemas.microsoft.com/office/drawing/2014/main" id="{A3E65216-8FD9-6A1E-C2E3-A8116495906A}"/>
              </a:ext>
            </a:extLst>
          </p:cNvPr>
          <p:cNvGrpSpPr/>
          <p:nvPr/>
        </p:nvGrpSpPr>
        <p:grpSpPr>
          <a:xfrm>
            <a:off x="9406857" y="5844446"/>
            <a:ext cx="1901442" cy="276404"/>
            <a:chOff x="1454795" y="2964656"/>
            <a:chExt cx="2174230" cy="316057"/>
          </a:xfrm>
        </p:grpSpPr>
        <p:sp>
          <p:nvSpPr>
            <p:cNvPr id="78" name="正方形/長方形 77">
              <a:extLst>
                <a:ext uri="{FF2B5EF4-FFF2-40B4-BE49-F238E27FC236}">
                  <a16:creationId xmlns:a16="http://schemas.microsoft.com/office/drawing/2014/main" id="{A301E50D-9B18-3964-644F-125E68A7AA07}"/>
                </a:ext>
              </a:extLst>
            </p:cNvPr>
            <p:cNvSpPr/>
            <p:nvPr/>
          </p:nvSpPr>
          <p:spPr bwMode="auto">
            <a:xfrm>
              <a:off x="1454795" y="2964656"/>
              <a:ext cx="2174230" cy="316057"/>
            </a:xfrm>
            <a:prstGeom prst="rect">
              <a:avLst/>
            </a:prstGeom>
            <a:gradFill flip="none" rotWithShape="1">
              <a:gsLst>
                <a:gs pos="25000">
                  <a:schemeClr val="tx1">
                    <a:alpha val="55000"/>
                  </a:schemeClr>
                </a:gs>
                <a:gs pos="100000">
                  <a:schemeClr val="tx1">
                    <a:alpha val="0"/>
                  </a:schemeClr>
                </a:gs>
              </a:gsLst>
              <a:lin ang="162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sp>
          <p:nvSpPr>
            <p:cNvPr id="79" name="二等辺三角形 78">
              <a:extLst>
                <a:ext uri="{FF2B5EF4-FFF2-40B4-BE49-F238E27FC236}">
                  <a16:creationId xmlns:a16="http://schemas.microsoft.com/office/drawing/2014/main" id="{198C4674-996E-2968-61F5-B648E6863B92}"/>
                </a:ext>
              </a:extLst>
            </p:cNvPr>
            <p:cNvSpPr/>
            <p:nvPr/>
          </p:nvSpPr>
          <p:spPr bwMode="auto">
            <a:xfrm rot="5400000">
              <a:off x="1539688" y="3159908"/>
              <a:ext cx="87448" cy="81201"/>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sz="1400" b="1">
                <a:solidFill>
                  <a:schemeClr val="accent3"/>
                </a:solidFill>
                <a:latin typeface="メイリオ" panose="020B0604030504040204" pitchFamily="50" charset="-128"/>
                <a:ea typeface="メイリオ" panose="020B0604030504040204" pitchFamily="50" charset="-128"/>
              </a:endParaRPr>
            </a:p>
          </p:txBody>
        </p:sp>
        <p:cxnSp>
          <p:nvCxnSpPr>
            <p:cNvPr id="80" name="直線コネクタ 79">
              <a:extLst>
                <a:ext uri="{FF2B5EF4-FFF2-40B4-BE49-F238E27FC236}">
                  <a16:creationId xmlns:a16="http://schemas.microsoft.com/office/drawing/2014/main" id="{6666D26A-B496-A701-9D27-64F4CB9297AB}"/>
                </a:ext>
              </a:extLst>
            </p:cNvPr>
            <p:cNvCxnSpPr/>
            <p:nvPr/>
          </p:nvCxnSpPr>
          <p:spPr bwMode="auto">
            <a:xfrm>
              <a:off x="1523289" y="3120302"/>
              <a:ext cx="2055730" cy="0"/>
            </a:xfrm>
            <a:prstGeom prst="line">
              <a:avLst/>
            </a:prstGeom>
            <a:solidFill>
              <a:schemeClr val="accent1"/>
            </a:solidFill>
            <a:ln w="19050" cap="flat" cmpd="sng" algn="ctr">
              <a:solidFill>
                <a:schemeClr val="bg1"/>
              </a:solidFill>
              <a:prstDash val="solid"/>
              <a:round/>
              <a:headEnd type="none" w="med" len="med"/>
              <a:tailEnd type="none" w="med" len="med"/>
            </a:ln>
            <a:effectLst/>
          </p:spPr>
        </p:cxnSp>
        <p:cxnSp>
          <p:nvCxnSpPr>
            <p:cNvPr id="81" name="直線コネクタ 80">
              <a:extLst>
                <a:ext uri="{FF2B5EF4-FFF2-40B4-BE49-F238E27FC236}">
                  <a16:creationId xmlns:a16="http://schemas.microsoft.com/office/drawing/2014/main" id="{C90D17A9-CFAC-2D52-53CC-5DF8C20CB4F9}"/>
                </a:ext>
              </a:extLst>
            </p:cNvPr>
            <p:cNvCxnSpPr>
              <a:cxnSpLocks/>
            </p:cNvCxnSpPr>
            <p:nvPr/>
          </p:nvCxnSpPr>
          <p:spPr bwMode="auto">
            <a:xfrm>
              <a:off x="1523289" y="3120302"/>
              <a:ext cx="274555" cy="0"/>
            </a:xfrm>
            <a:prstGeom prst="line">
              <a:avLst/>
            </a:prstGeom>
            <a:solidFill>
              <a:schemeClr val="accent1"/>
            </a:solidFill>
            <a:ln w="19050" cap="flat" cmpd="sng" algn="ctr">
              <a:solidFill>
                <a:schemeClr val="bg1">
                  <a:lumMod val="65000"/>
                </a:schemeClr>
              </a:solidFill>
              <a:prstDash val="solid"/>
              <a:round/>
              <a:headEnd type="none" w="med" len="med"/>
              <a:tailEnd type="none" w="med" len="med"/>
            </a:ln>
            <a:effectLst/>
          </p:spPr>
        </p:cxnSp>
      </p:grpSp>
      <p:sp>
        <p:nvSpPr>
          <p:cNvPr id="82" name="Rectangle 7">
            <a:extLst>
              <a:ext uri="{FF2B5EF4-FFF2-40B4-BE49-F238E27FC236}">
                <a16:creationId xmlns:a16="http://schemas.microsoft.com/office/drawing/2014/main" id="{6BA553C9-2FE7-04AB-9558-463AB2AC2561}"/>
              </a:ext>
            </a:extLst>
          </p:cNvPr>
          <p:cNvSpPr>
            <a:spLocks noChangeArrowheads="1"/>
          </p:cNvSpPr>
          <p:nvPr/>
        </p:nvSpPr>
        <p:spPr bwMode="auto">
          <a:xfrm>
            <a:off x="782830" y="2717094"/>
            <a:ext cx="50390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本大会だけでなく出場校発表や組み合わせ抽選会も</a:t>
            </a:r>
            <a:endPar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ct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ライブ配信し大会前から盛り上げます</a:t>
            </a:r>
            <a:endPar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83" name="Rectangle 7">
            <a:extLst>
              <a:ext uri="{FF2B5EF4-FFF2-40B4-BE49-F238E27FC236}">
                <a16:creationId xmlns:a16="http://schemas.microsoft.com/office/drawing/2014/main" id="{B5BFB092-6F08-C631-20EC-A2B95D799654}"/>
              </a:ext>
            </a:extLst>
          </p:cNvPr>
          <p:cNvSpPr>
            <a:spLocks noChangeArrowheads="1"/>
          </p:cNvSpPr>
          <p:nvPr/>
        </p:nvSpPr>
        <p:spPr bwMode="auto">
          <a:xfrm>
            <a:off x="6429305" y="2816357"/>
            <a:ext cx="50390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試合や学校紹介などの</a:t>
            </a: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VOD</a:t>
            </a: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動画も配信</a:t>
            </a:r>
            <a:endPar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89" name="正方形/長方形 88">
            <a:extLst>
              <a:ext uri="{FF2B5EF4-FFF2-40B4-BE49-F238E27FC236}">
                <a16:creationId xmlns:a16="http://schemas.microsoft.com/office/drawing/2014/main" id="{2DF86BD6-80E4-FC78-D46F-A0A2FDAD620E}"/>
              </a:ext>
            </a:extLst>
          </p:cNvPr>
          <p:cNvSpPr/>
          <p:nvPr/>
        </p:nvSpPr>
        <p:spPr>
          <a:xfrm>
            <a:off x="2353167" y="2237795"/>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en-US" altLang="ja-JP" sz="1400" b="1" dirty="0">
                <a:latin typeface="メイリオ" panose="020B0604030504040204" pitchFamily="50" charset="-128"/>
                <a:ea typeface="メイリオ" panose="020B0604030504040204" pitchFamily="50" charset="-128"/>
              </a:rPr>
              <a:t>LIVE</a:t>
            </a:r>
            <a:r>
              <a:rPr lang="ja-JP" altLang="en-US" sz="1400" b="1" dirty="0">
                <a:latin typeface="メイリオ" panose="020B0604030504040204" pitchFamily="50" charset="-128"/>
                <a:ea typeface="メイリオ" panose="020B0604030504040204" pitchFamily="50" charset="-128"/>
              </a:rPr>
              <a:t>動画</a:t>
            </a:r>
            <a:endParaRPr lang="en" altLang="ja-JP" sz="1400" b="1" dirty="0">
              <a:latin typeface="メイリオ" panose="020B0604030504040204" pitchFamily="50" charset="-128"/>
              <a:ea typeface="メイリオ" panose="020B0604030504040204" pitchFamily="50" charset="-128"/>
            </a:endParaRPr>
          </a:p>
        </p:txBody>
      </p:sp>
      <p:sp>
        <p:nvSpPr>
          <p:cNvPr id="90" name="正方形/長方形 89">
            <a:extLst>
              <a:ext uri="{FF2B5EF4-FFF2-40B4-BE49-F238E27FC236}">
                <a16:creationId xmlns:a16="http://schemas.microsoft.com/office/drawing/2014/main" id="{1B5FF207-E72C-BE03-50BC-F77B99002EA9}"/>
              </a:ext>
            </a:extLst>
          </p:cNvPr>
          <p:cNvSpPr/>
          <p:nvPr/>
        </p:nvSpPr>
        <p:spPr>
          <a:xfrm>
            <a:off x="7987215" y="2238532"/>
            <a:ext cx="1923247" cy="371150"/>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ja-JP"/>
            </a:defPPr>
            <a:lvl1pPr algn="l" rtl="0" eaLnBrk="0" fontAlgn="base" hangingPunct="0">
              <a:spcBef>
                <a:spcPct val="0"/>
              </a:spcBef>
              <a:spcAft>
                <a:spcPct val="0"/>
              </a:spcAft>
              <a:defRPr kumimoji="1" kern="1200">
                <a:solidFill>
                  <a:schemeClr val="lt1"/>
                </a:solidFill>
                <a:latin typeface="+mn-lt"/>
                <a:ea typeface="+mn-ea"/>
                <a:cs typeface="+mn-cs"/>
              </a:defRPr>
            </a:lvl1pPr>
            <a:lvl2pPr marL="457200" algn="l" rtl="0" eaLnBrk="0" fontAlgn="base" hangingPunct="0">
              <a:spcBef>
                <a:spcPct val="0"/>
              </a:spcBef>
              <a:spcAft>
                <a:spcPct val="0"/>
              </a:spcAft>
              <a:defRPr kumimoji="1" kern="1200">
                <a:solidFill>
                  <a:schemeClr val="lt1"/>
                </a:solidFill>
                <a:latin typeface="+mn-lt"/>
                <a:ea typeface="+mn-ea"/>
                <a:cs typeface="+mn-cs"/>
              </a:defRPr>
            </a:lvl2pPr>
            <a:lvl3pPr marL="914400" algn="l" rtl="0" eaLnBrk="0" fontAlgn="base" hangingPunct="0">
              <a:spcBef>
                <a:spcPct val="0"/>
              </a:spcBef>
              <a:spcAft>
                <a:spcPct val="0"/>
              </a:spcAft>
              <a:defRPr kumimoji="1" kern="1200">
                <a:solidFill>
                  <a:schemeClr val="lt1"/>
                </a:solidFill>
                <a:latin typeface="+mn-lt"/>
                <a:ea typeface="+mn-ea"/>
                <a:cs typeface="+mn-cs"/>
              </a:defRPr>
            </a:lvl3pPr>
            <a:lvl4pPr marL="1371600" algn="l" rtl="0" eaLnBrk="0" fontAlgn="base" hangingPunct="0">
              <a:spcBef>
                <a:spcPct val="0"/>
              </a:spcBef>
              <a:spcAft>
                <a:spcPct val="0"/>
              </a:spcAft>
              <a:defRPr kumimoji="1" kern="1200">
                <a:solidFill>
                  <a:schemeClr val="lt1"/>
                </a:solidFill>
                <a:latin typeface="+mn-lt"/>
                <a:ea typeface="+mn-ea"/>
                <a:cs typeface="+mn-cs"/>
              </a:defRPr>
            </a:lvl4pPr>
            <a:lvl5pPr marL="1828800" algn="l" rtl="0" eaLnBrk="0" fontAlgn="base" hangingPunct="0">
              <a:spcBef>
                <a:spcPct val="0"/>
              </a:spcBef>
              <a:spcAft>
                <a:spcPct val="0"/>
              </a:spcAft>
              <a:defRPr kumimoji="1" kern="1200">
                <a:solidFill>
                  <a:schemeClr val="lt1"/>
                </a:solidFill>
                <a:latin typeface="+mn-lt"/>
                <a:ea typeface="+mn-ea"/>
                <a:cs typeface="+mn-cs"/>
              </a:defRPr>
            </a:lvl5pPr>
            <a:lvl6pPr marL="2286000" algn="l" defTabSz="914400" rtl="0" eaLnBrk="1" latinLnBrk="0" hangingPunct="1">
              <a:defRPr kumimoji="1" kern="1200">
                <a:solidFill>
                  <a:schemeClr val="lt1"/>
                </a:solidFill>
                <a:latin typeface="+mn-lt"/>
                <a:ea typeface="+mn-ea"/>
                <a:cs typeface="+mn-cs"/>
              </a:defRPr>
            </a:lvl6pPr>
            <a:lvl7pPr marL="2743200" algn="l" defTabSz="914400" rtl="0" eaLnBrk="1" latinLnBrk="0" hangingPunct="1">
              <a:defRPr kumimoji="1" kern="1200">
                <a:solidFill>
                  <a:schemeClr val="lt1"/>
                </a:solidFill>
                <a:latin typeface="+mn-lt"/>
                <a:ea typeface="+mn-ea"/>
                <a:cs typeface="+mn-cs"/>
              </a:defRPr>
            </a:lvl7pPr>
            <a:lvl8pPr marL="3200400" algn="l" defTabSz="914400" rtl="0" eaLnBrk="1" latinLnBrk="0" hangingPunct="1">
              <a:defRPr kumimoji="1" kern="1200">
                <a:solidFill>
                  <a:schemeClr val="lt1"/>
                </a:solidFill>
                <a:latin typeface="+mn-lt"/>
                <a:ea typeface="+mn-ea"/>
                <a:cs typeface="+mn-cs"/>
              </a:defRPr>
            </a:lvl8pPr>
            <a:lvl9pPr marL="3657600" algn="l" defTabSz="914400" rtl="0" eaLnBrk="1" latinLnBrk="0" hangingPunct="1">
              <a:defRPr kumimoji="1" kern="1200">
                <a:solidFill>
                  <a:schemeClr val="lt1"/>
                </a:solidFill>
                <a:latin typeface="+mn-lt"/>
                <a:ea typeface="+mn-ea"/>
                <a:cs typeface="+mn-cs"/>
              </a:defRPr>
            </a:lvl9pPr>
          </a:lstStyle>
          <a:p>
            <a:pPr algn="ctr">
              <a:defRPr/>
            </a:pPr>
            <a:r>
              <a:rPr lang="en-US" altLang="ja-JP" sz="1400" b="1" dirty="0">
                <a:latin typeface="メイリオ" panose="020B0604030504040204" pitchFamily="50" charset="-128"/>
                <a:ea typeface="メイリオ" panose="020B0604030504040204" pitchFamily="50" charset="-128"/>
              </a:rPr>
              <a:t>VOD</a:t>
            </a:r>
            <a:r>
              <a:rPr lang="ja-JP" altLang="en-US" sz="1400" b="1" dirty="0">
                <a:latin typeface="メイリオ" panose="020B0604030504040204" pitchFamily="50" charset="-128"/>
                <a:ea typeface="メイリオ" panose="020B0604030504040204" pitchFamily="50" charset="-128"/>
              </a:rPr>
              <a:t>動画</a:t>
            </a:r>
            <a:endParaRPr lang="en" altLang="ja-JP" sz="1400" b="1" dirty="0">
              <a:latin typeface="メイリオ" panose="020B0604030504040204" pitchFamily="50" charset="-128"/>
              <a:ea typeface="メイリオ" panose="020B0604030504040204" pitchFamily="50" charset="-128"/>
            </a:endParaRPr>
          </a:p>
        </p:txBody>
      </p:sp>
      <p:grpSp>
        <p:nvGrpSpPr>
          <p:cNvPr id="91" name="グループ化 90">
            <a:extLst>
              <a:ext uri="{FF2B5EF4-FFF2-40B4-BE49-F238E27FC236}">
                <a16:creationId xmlns:a16="http://schemas.microsoft.com/office/drawing/2014/main" id="{C1A338DC-DE92-5652-8957-E93D85BB0F24}"/>
              </a:ext>
            </a:extLst>
          </p:cNvPr>
          <p:cNvGrpSpPr/>
          <p:nvPr/>
        </p:nvGrpSpPr>
        <p:grpSpPr>
          <a:xfrm>
            <a:off x="743560" y="1599557"/>
            <a:ext cx="10737700" cy="109428"/>
            <a:chOff x="665684" y="2156505"/>
            <a:chExt cx="10737700" cy="109428"/>
          </a:xfrm>
        </p:grpSpPr>
        <p:sp>
          <p:nvSpPr>
            <p:cNvPr id="92" name="フローチャート: 処理 91">
              <a:extLst>
                <a:ext uri="{FF2B5EF4-FFF2-40B4-BE49-F238E27FC236}">
                  <a16:creationId xmlns:a16="http://schemas.microsoft.com/office/drawing/2014/main" id="{FE495F1D-BBDA-1C1D-A78D-93902ACE1929}"/>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3" name="フローチャート: 処理 92">
              <a:extLst>
                <a:ext uri="{FF2B5EF4-FFF2-40B4-BE49-F238E27FC236}">
                  <a16:creationId xmlns:a16="http://schemas.microsoft.com/office/drawing/2014/main" id="{4199690E-057A-5F75-ACF4-AFF638212843}"/>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4" name="平行四辺形 93">
              <a:extLst>
                <a:ext uri="{FF2B5EF4-FFF2-40B4-BE49-F238E27FC236}">
                  <a16:creationId xmlns:a16="http://schemas.microsoft.com/office/drawing/2014/main" id="{23AACA15-4EA4-F41D-A409-BBC2A11F362B}"/>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175611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a:t>
            </a:r>
            <a:r>
              <a:rPr kumimoji="1" lang="ja-JP" altLang="en-US" dirty="0"/>
              <a:t>への集客</a:t>
            </a:r>
          </a:p>
        </p:txBody>
      </p:sp>
      <p:grpSp>
        <p:nvGrpSpPr>
          <p:cNvPr id="2" name="グループ化 1">
            <a:extLst>
              <a:ext uri="{FF2B5EF4-FFF2-40B4-BE49-F238E27FC236}">
                <a16:creationId xmlns:a16="http://schemas.microsoft.com/office/drawing/2014/main" id="{F6E3269F-5FFF-87D4-88DF-C53CBB5BC278}"/>
              </a:ext>
            </a:extLst>
          </p:cNvPr>
          <p:cNvGrpSpPr/>
          <p:nvPr/>
        </p:nvGrpSpPr>
        <p:grpSpPr>
          <a:xfrm>
            <a:off x="743560" y="1854740"/>
            <a:ext cx="10737700" cy="109428"/>
            <a:chOff x="665684" y="2156505"/>
            <a:chExt cx="10737700" cy="109428"/>
          </a:xfrm>
        </p:grpSpPr>
        <p:sp>
          <p:nvSpPr>
            <p:cNvPr id="3" name="フローチャート: 処理 2">
              <a:extLst>
                <a:ext uri="{FF2B5EF4-FFF2-40B4-BE49-F238E27FC236}">
                  <a16:creationId xmlns:a16="http://schemas.microsoft.com/office/drawing/2014/main" id="{A35E6A92-023E-3504-52BF-B4589F3655D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フローチャート: 処理 4">
              <a:extLst>
                <a:ext uri="{FF2B5EF4-FFF2-40B4-BE49-F238E27FC236}">
                  <a16:creationId xmlns:a16="http://schemas.microsoft.com/office/drawing/2014/main" id="{AE922B1C-C606-002C-A9B7-923B9DF3AA7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平行四辺形 5">
              <a:extLst>
                <a:ext uri="{FF2B5EF4-FFF2-40B4-BE49-F238E27FC236}">
                  <a16:creationId xmlns:a16="http://schemas.microsoft.com/office/drawing/2014/main" id="{C9AC2DA6-AD1B-BB4A-021B-8BA9B4959C47}"/>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7" name="正方形/長方形 6">
            <a:extLst>
              <a:ext uri="{FF2B5EF4-FFF2-40B4-BE49-F238E27FC236}">
                <a16:creationId xmlns:a16="http://schemas.microsoft.com/office/drawing/2014/main" id="{F2D993AC-067A-4D6E-A25C-D257B3EEF207}"/>
              </a:ext>
            </a:extLst>
          </p:cNvPr>
          <p:cNvSpPr/>
          <p:nvPr/>
        </p:nvSpPr>
        <p:spPr>
          <a:xfrm>
            <a:off x="334962" y="1009745"/>
            <a:ext cx="11522076" cy="872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tx1">
                    <a:lumMod val="95000"/>
                    <a:lumOff val="5000"/>
                  </a:schemeClr>
                </a:solidFill>
                <a:latin typeface="メイリオ" panose="020B0604030504040204" pitchFamily="50" charset="-128"/>
                <a:ea typeface="メイリオ" panose="020B0604030504040204" pitchFamily="50" charset="-128"/>
              </a:rPr>
              <a:t>選抜高等学校野球大会</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全試合を </a:t>
            </a:r>
            <a:r>
              <a:rPr kumimoji="1" lang="en-US" altLang="ja-JP" sz="2000" b="1" dirty="0" err="1">
                <a:solidFill>
                  <a:schemeClr val="tx1">
                    <a:lumMod val="95000"/>
                    <a:lumOff val="5000"/>
                  </a:schemeClr>
                </a:solidFill>
                <a:latin typeface="メイリオ" panose="020B0604030504040204" pitchFamily="50" charset="-128"/>
                <a:ea typeface="メイリオ" panose="020B0604030504040204" pitchFamily="50" charset="-128"/>
              </a:rPr>
              <a:t>Sportsnavi</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上の「</a:t>
            </a:r>
            <a:r>
              <a:rPr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センバツ</a:t>
            </a:r>
            <a:r>
              <a:rPr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LIVE! </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」でライブ配信</a:t>
            </a:r>
          </a:p>
          <a:p>
            <a:pPr algn="ctr"/>
            <a:r>
              <a:rPr kumimoji="1" lang="en-US" altLang="ja-JP" sz="2000" b="1" dirty="0" err="1">
                <a:solidFill>
                  <a:schemeClr val="tx1">
                    <a:lumMod val="95000"/>
                    <a:lumOff val="5000"/>
                  </a:schemeClr>
                </a:solidFill>
                <a:latin typeface="メイリオ" panose="020B0604030504040204" pitchFamily="50" charset="-128"/>
                <a:ea typeface="メイリオ" panose="020B0604030504040204" pitchFamily="50" charset="-128"/>
              </a:rPr>
              <a:t>Sportsnavi</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a:t>
            </a:r>
            <a:r>
              <a:rPr kumimoji="1" lang="en-US" altLang="ja-JP" sz="2000" b="1" dirty="0">
                <a:solidFill>
                  <a:schemeClr val="tx1">
                    <a:lumMod val="95000"/>
                    <a:lumOff val="5000"/>
                  </a:schemeClr>
                </a:solidFill>
                <a:latin typeface="メイリオ" panose="020B0604030504040204" pitchFamily="50" charset="-128"/>
                <a:ea typeface="メイリオ" panose="020B0604030504040204" pitchFamily="50" charset="-128"/>
              </a:rPr>
              <a:t>Yahoo! Japan</a:t>
            </a:r>
            <a:r>
              <a:rPr kumimoji="1" lang="ja-JP" altLang="en-US" sz="2000" b="1" dirty="0">
                <a:solidFill>
                  <a:schemeClr val="tx1">
                    <a:lumMod val="95000"/>
                    <a:lumOff val="5000"/>
                  </a:schemeClr>
                </a:solidFill>
                <a:latin typeface="メイリオ" panose="020B0604030504040204" pitchFamily="50" charset="-128"/>
                <a:ea typeface="メイリオ" panose="020B0604030504040204" pitchFamily="50" charset="-128"/>
              </a:rPr>
              <a:t>のサイトパワーを最大限に活用し、多数のユーザーを集客</a:t>
            </a:r>
          </a:p>
        </p:txBody>
      </p:sp>
      <p:grpSp>
        <p:nvGrpSpPr>
          <p:cNvPr id="101" name="グループ化 100">
            <a:extLst>
              <a:ext uri="{FF2B5EF4-FFF2-40B4-BE49-F238E27FC236}">
                <a16:creationId xmlns:a16="http://schemas.microsoft.com/office/drawing/2014/main" id="{E527E00C-54B4-DACC-BF47-E4E6695C5CD1}"/>
              </a:ext>
            </a:extLst>
          </p:cNvPr>
          <p:cNvGrpSpPr/>
          <p:nvPr/>
        </p:nvGrpSpPr>
        <p:grpSpPr>
          <a:xfrm>
            <a:off x="5821218" y="2867199"/>
            <a:ext cx="3991356" cy="2788894"/>
            <a:chOff x="914400" y="2002066"/>
            <a:chExt cx="3476785" cy="2491118"/>
          </a:xfrm>
        </p:grpSpPr>
        <p:sp>
          <p:nvSpPr>
            <p:cNvPr id="102" name="角丸四角形 44">
              <a:extLst>
                <a:ext uri="{FF2B5EF4-FFF2-40B4-BE49-F238E27FC236}">
                  <a16:creationId xmlns:a16="http://schemas.microsoft.com/office/drawing/2014/main" id="{5261533A-3FEB-E3B8-2CB4-00AE75685AF2}"/>
                </a:ext>
              </a:extLst>
            </p:cNvPr>
            <p:cNvSpPr/>
            <p:nvPr/>
          </p:nvSpPr>
          <p:spPr bwMode="auto">
            <a:xfrm>
              <a:off x="914400" y="2002066"/>
              <a:ext cx="3476785" cy="2103254"/>
            </a:xfrm>
            <a:prstGeom prst="roundRect">
              <a:avLst>
                <a:gd name="adj" fmla="val 4262"/>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sp>
          <p:nvSpPr>
            <p:cNvPr id="103" name="正方形/長方形 102">
              <a:extLst>
                <a:ext uri="{FF2B5EF4-FFF2-40B4-BE49-F238E27FC236}">
                  <a16:creationId xmlns:a16="http://schemas.microsoft.com/office/drawing/2014/main" id="{D054A6C5-13B0-0546-66C5-DACA49B1760C}"/>
                </a:ext>
              </a:extLst>
            </p:cNvPr>
            <p:cNvSpPr/>
            <p:nvPr/>
          </p:nvSpPr>
          <p:spPr bwMode="auto">
            <a:xfrm>
              <a:off x="1077755" y="2158526"/>
              <a:ext cx="3150073" cy="17933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sp>
          <p:nvSpPr>
            <p:cNvPr id="104" name="台形 103">
              <a:extLst>
                <a:ext uri="{FF2B5EF4-FFF2-40B4-BE49-F238E27FC236}">
                  <a16:creationId xmlns:a16="http://schemas.microsoft.com/office/drawing/2014/main" id="{E24B63F5-C1C1-4924-6A85-8EB3BFABDBED}"/>
                </a:ext>
              </a:extLst>
            </p:cNvPr>
            <p:cNvSpPr/>
            <p:nvPr/>
          </p:nvSpPr>
          <p:spPr bwMode="auto">
            <a:xfrm>
              <a:off x="2294764" y="3983011"/>
              <a:ext cx="716053" cy="428207"/>
            </a:xfrm>
            <a:prstGeom prst="trapezoid">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sp>
          <p:nvSpPr>
            <p:cNvPr id="105" name="正方形/長方形 104">
              <a:extLst>
                <a:ext uri="{FF2B5EF4-FFF2-40B4-BE49-F238E27FC236}">
                  <a16:creationId xmlns:a16="http://schemas.microsoft.com/office/drawing/2014/main" id="{6AF67D1D-475C-F8FA-75DF-7D2B2AA652F3}"/>
                </a:ext>
              </a:extLst>
            </p:cNvPr>
            <p:cNvSpPr/>
            <p:nvPr/>
          </p:nvSpPr>
          <p:spPr bwMode="auto">
            <a:xfrm>
              <a:off x="2050173" y="4335108"/>
              <a:ext cx="1244009" cy="158076"/>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grpSp>
      <p:grpSp>
        <p:nvGrpSpPr>
          <p:cNvPr id="106" name="グループ化 105">
            <a:extLst>
              <a:ext uri="{FF2B5EF4-FFF2-40B4-BE49-F238E27FC236}">
                <a16:creationId xmlns:a16="http://schemas.microsoft.com/office/drawing/2014/main" id="{F0241C19-F0FF-7614-CFBE-F4DBF3C97F27}"/>
              </a:ext>
            </a:extLst>
          </p:cNvPr>
          <p:cNvGrpSpPr/>
          <p:nvPr/>
        </p:nvGrpSpPr>
        <p:grpSpPr>
          <a:xfrm>
            <a:off x="9060653" y="3063666"/>
            <a:ext cx="1342710" cy="2525200"/>
            <a:chOff x="6140451" y="2100334"/>
            <a:chExt cx="1925382" cy="3621016"/>
          </a:xfrm>
        </p:grpSpPr>
        <p:grpSp>
          <p:nvGrpSpPr>
            <p:cNvPr id="107" name="グループ化 106">
              <a:extLst>
                <a:ext uri="{FF2B5EF4-FFF2-40B4-BE49-F238E27FC236}">
                  <a16:creationId xmlns:a16="http://schemas.microsoft.com/office/drawing/2014/main" id="{610EF26E-DC76-F784-EA47-895E85C19528}"/>
                </a:ext>
              </a:extLst>
            </p:cNvPr>
            <p:cNvGrpSpPr/>
            <p:nvPr/>
          </p:nvGrpSpPr>
          <p:grpSpPr>
            <a:xfrm>
              <a:off x="6140451" y="2100334"/>
              <a:ext cx="1925382" cy="3621016"/>
              <a:chOff x="6943469" y="2100334"/>
              <a:chExt cx="1122363" cy="2054714"/>
            </a:xfrm>
          </p:grpSpPr>
          <p:sp>
            <p:nvSpPr>
              <p:cNvPr id="110" name="角丸四角形 42">
                <a:extLst>
                  <a:ext uri="{FF2B5EF4-FFF2-40B4-BE49-F238E27FC236}">
                    <a16:creationId xmlns:a16="http://schemas.microsoft.com/office/drawing/2014/main" id="{B1D5BB73-EA9F-53BB-634D-2BC09D43DB6C}"/>
                  </a:ext>
                </a:extLst>
              </p:cNvPr>
              <p:cNvSpPr/>
              <p:nvPr/>
            </p:nvSpPr>
            <p:spPr bwMode="auto">
              <a:xfrm>
                <a:off x="6943469" y="2100334"/>
                <a:ext cx="1122363" cy="2054714"/>
              </a:xfrm>
              <a:prstGeom prst="roundRect">
                <a:avLst>
                  <a:gd name="adj" fmla="val 13179"/>
                </a:avLst>
              </a:prstGeom>
              <a:solidFill>
                <a:schemeClr val="bg1">
                  <a:lumMod val="6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sp>
            <p:nvSpPr>
              <p:cNvPr id="111" name="正方形/長方形 110">
                <a:extLst>
                  <a:ext uri="{FF2B5EF4-FFF2-40B4-BE49-F238E27FC236}">
                    <a16:creationId xmlns:a16="http://schemas.microsoft.com/office/drawing/2014/main" id="{5117021E-62C9-0774-143B-2398E22B7AD0}"/>
                  </a:ext>
                </a:extLst>
              </p:cNvPr>
              <p:cNvSpPr/>
              <p:nvPr/>
            </p:nvSpPr>
            <p:spPr bwMode="auto">
              <a:xfrm>
                <a:off x="7035651" y="2311388"/>
                <a:ext cx="938000" cy="16276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grpSp>
        <p:sp>
          <p:nvSpPr>
            <p:cNvPr id="108" name="角丸四角形 40">
              <a:extLst>
                <a:ext uri="{FF2B5EF4-FFF2-40B4-BE49-F238E27FC236}">
                  <a16:creationId xmlns:a16="http://schemas.microsoft.com/office/drawing/2014/main" id="{5C184075-B953-2405-A746-B799A14D79F6}"/>
                </a:ext>
              </a:extLst>
            </p:cNvPr>
            <p:cNvSpPr/>
            <p:nvPr/>
          </p:nvSpPr>
          <p:spPr bwMode="auto">
            <a:xfrm>
              <a:off x="6854358" y="2283714"/>
              <a:ext cx="501036" cy="74631"/>
            </a:xfrm>
            <a:prstGeom prst="roundRect">
              <a:avLst>
                <a:gd name="adj" fmla="val 42193"/>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sp>
          <p:nvSpPr>
            <p:cNvPr id="109" name="角丸四角形 41">
              <a:extLst>
                <a:ext uri="{FF2B5EF4-FFF2-40B4-BE49-F238E27FC236}">
                  <a16:creationId xmlns:a16="http://schemas.microsoft.com/office/drawing/2014/main" id="{40D9D94C-436D-5AC6-FBD0-D2EA5149793F}"/>
                </a:ext>
              </a:extLst>
            </p:cNvPr>
            <p:cNvSpPr/>
            <p:nvPr/>
          </p:nvSpPr>
          <p:spPr bwMode="auto">
            <a:xfrm>
              <a:off x="6861618" y="5441065"/>
              <a:ext cx="501036" cy="129076"/>
            </a:xfrm>
            <a:prstGeom prst="roundRect">
              <a:avLst>
                <a:gd name="adj" fmla="val 42193"/>
              </a:avLst>
            </a:prstGeom>
            <a:no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dirty="0">
                <a:latin typeface="メイリオ" panose="020B0604030504040204" pitchFamily="50" charset="-128"/>
                <a:ea typeface="メイリオ" panose="020B0604030504040204" pitchFamily="50" charset="-128"/>
              </a:endParaRPr>
            </a:p>
          </p:txBody>
        </p:sp>
      </p:grpSp>
      <p:sp>
        <p:nvSpPr>
          <p:cNvPr id="112" name="Rectangle 7">
            <a:extLst>
              <a:ext uri="{FF2B5EF4-FFF2-40B4-BE49-F238E27FC236}">
                <a16:creationId xmlns:a16="http://schemas.microsoft.com/office/drawing/2014/main" id="{AF4C6BAB-85BB-E5AC-035A-215279856A1B}"/>
              </a:ext>
            </a:extLst>
          </p:cNvPr>
          <p:cNvSpPr>
            <a:spLocks noChangeArrowheads="1"/>
          </p:cNvSpPr>
          <p:nvPr/>
        </p:nvSpPr>
        <p:spPr bwMode="auto">
          <a:xfrm>
            <a:off x="6755911" y="4124293"/>
            <a:ext cx="21809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2000" dirty="0">
                <a:solidFill>
                  <a:schemeClr val="tx1">
                    <a:lumMod val="65000"/>
                    <a:lumOff val="35000"/>
                  </a:schemeClr>
                </a:solidFill>
                <a:latin typeface="メイリオ" panose="020B0604030504040204" pitchFamily="50" charset="-128"/>
                <a:ea typeface="メイリオ" panose="020B0604030504040204" pitchFamily="50" charset="-128"/>
                <a:cs typeface="Arial" pitchFamily="34" charset="0"/>
              </a:rPr>
              <a:t>Sportsnavi</a:t>
            </a:r>
          </a:p>
        </p:txBody>
      </p:sp>
      <p:sp>
        <p:nvSpPr>
          <p:cNvPr id="113" name="Rectangle 7">
            <a:extLst>
              <a:ext uri="{FF2B5EF4-FFF2-40B4-BE49-F238E27FC236}">
                <a16:creationId xmlns:a16="http://schemas.microsoft.com/office/drawing/2014/main" id="{758AA82E-EB85-FA58-621B-B6D75BB693A1}"/>
              </a:ext>
            </a:extLst>
          </p:cNvPr>
          <p:cNvSpPr>
            <a:spLocks noChangeArrowheads="1"/>
          </p:cNvSpPr>
          <p:nvPr/>
        </p:nvSpPr>
        <p:spPr bwMode="auto">
          <a:xfrm>
            <a:off x="6276728" y="4468390"/>
            <a:ext cx="316802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900" dirty="0">
                <a:solidFill>
                  <a:schemeClr val="tx1">
                    <a:lumMod val="75000"/>
                    <a:lumOff val="25000"/>
                  </a:schemeClr>
                </a:solidFill>
                <a:latin typeface="メイリオ" panose="020B0604030504040204" pitchFamily="50" charset="-128"/>
                <a:ea typeface="メイリオ" panose="020B0604030504040204" pitchFamily="50" charset="-128"/>
                <a:cs typeface="メイリオ" pitchFamily="50" charset="-128"/>
              </a:rPr>
              <a:t>日本最大級のスポーツ総合サイト</a:t>
            </a:r>
            <a:endParaRPr lang="en-US" altLang="ja-JP" sz="900" dirty="0">
              <a:solidFill>
                <a:schemeClr val="tx1">
                  <a:lumMod val="75000"/>
                  <a:lumOff val="25000"/>
                </a:schemeClr>
              </a:solidFill>
              <a:latin typeface="メイリオ" panose="020B0604030504040204" pitchFamily="50" charset="-128"/>
              <a:ea typeface="メイリオ" panose="020B0604030504040204" pitchFamily="50" charset="-128"/>
              <a:cs typeface="メイリオ" pitchFamily="50" charset="-128"/>
            </a:endParaRPr>
          </a:p>
        </p:txBody>
      </p:sp>
      <p:cxnSp>
        <p:nvCxnSpPr>
          <p:cNvPr id="114" name="直線矢印コネクタ 113">
            <a:extLst>
              <a:ext uri="{FF2B5EF4-FFF2-40B4-BE49-F238E27FC236}">
                <a16:creationId xmlns:a16="http://schemas.microsoft.com/office/drawing/2014/main" id="{F1E1A2CB-95A4-7FC6-D926-02D73E2E143A}"/>
              </a:ext>
            </a:extLst>
          </p:cNvPr>
          <p:cNvCxnSpPr>
            <a:cxnSpLocks/>
          </p:cNvCxnSpPr>
          <p:nvPr/>
        </p:nvCxnSpPr>
        <p:spPr>
          <a:xfrm>
            <a:off x="5043638" y="3260166"/>
            <a:ext cx="567581"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5" name="楕円 114">
            <a:extLst>
              <a:ext uri="{FF2B5EF4-FFF2-40B4-BE49-F238E27FC236}">
                <a16:creationId xmlns:a16="http://schemas.microsoft.com/office/drawing/2014/main" id="{132B27B8-98C4-B6F5-4CA7-1DBFC0CBEE3D}"/>
              </a:ext>
            </a:extLst>
          </p:cNvPr>
          <p:cNvSpPr/>
          <p:nvPr/>
        </p:nvSpPr>
        <p:spPr>
          <a:xfrm>
            <a:off x="613767" y="3019700"/>
            <a:ext cx="2591445" cy="2576716"/>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16" name="楕円 115">
            <a:extLst>
              <a:ext uri="{FF2B5EF4-FFF2-40B4-BE49-F238E27FC236}">
                <a16:creationId xmlns:a16="http://schemas.microsoft.com/office/drawing/2014/main" id="{B8CB6505-6C3D-8A4B-D588-F97EE4199CFD}"/>
              </a:ext>
            </a:extLst>
          </p:cNvPr>
          <p:cNvSpPr/>
          <p:nvPr/>
        </p:nvSpPr>
        <p:spPr>
          <a:xfrm>
            <a:off x="3047356" y="2275701"/>
            <a:ext cx="2063659" cy="1898000"/>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17" name="楕円 116">
            <a:extLst>
              <a:ext uri="{FF2B5EF4-FFF2-40B4-BE49-F238E27FC236}">
                <a16:creationId xmlns:a16="http://schemas.microsoft.com/office/drawing/2014/main" id="{1D45FD10-EB41-572A-FCE3-40F0F9749B07}"/>
              </a:ext>
            </a:extLst>
          </p:cNvPr>
          <p:cNvSpPr/>
          <p:nvPr/>
        </p:nvSpPr>
        <p:spPr>
          <a:xfrm>
            <a:off x="3130001" y="4585763"/>
            <a:ext cx="1894386" cy="1886552"/>
          </a:xfrm>
          <a:prstGeom prst="ellipse">
            <a:avLst/>
          </a:prstGeom>
          <a:solidFill>
            <a:schemeClr val="bg1"/>
          </a:solidFill>
          <a:ln w="317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latin typeface="メイリオ" panose="020B0604030504040204" pitchFamily="50" charset="-128"/>
              <a:ea typeface="メイリオ" panose="020B0604030504040204" pitchFamily="50" charset="-128"/>
            </a:endParaRPr>
          </a:p>
        </p:txBody>
      </p:sp>
      <p:sp>
        <p:nvSpPr>
          <p:cNvPr id="118" name="テキスト ボックス 46">
            <a:extLst>
              <a:ext uri="{FF2B5EF4-FFF2-40B4-BE49-F238E27FC236}">
                <a16:creationId xmlns:a16="http://schemas.microsoft.com/office/drawing/2014/main" id="{0F7B2EC1-E3D3-2809-AB2D-5A4F56E07EDA}"/>
              </a:ext>
            </a:extLst>
          </p:cNvPr>
          <p:cNvSpPr txBox="1"/>
          <p:nvPr/>
        </p:nvSpPr>
        <p:spPr>
          <a:xfrm>
            <a:off x="3097626" y="2472360"/>
            <a:ext cx="1913671"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スポナビトップ</a:t>
            </a:r>
            <a:endParaRPr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rPr>
              <a:t>スポナビアプリ</a:t>
            </a:r>
            <a:endParaRPr kumimoji="1" lang="ja-JP" altLang="en-US" sz="12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19" name="図 118">
            <a:extLst>
              <a:ext uri="{FF2B5EF4-FFF2-40B4-BE49-F238E27FC236}">
                <a16:creationId xmlns:a16="http://schemas.microsoft.com/office/drawing/2014/main" id="{EB5DEB10-5946-24BC-52E6-B80101044A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37" r="-2216" b="42572"/>
          <a:stretch/>
        </p:blipFill>
        <p:spPr>
          <a:xfrm>
            <a:off x="3130001" y="3128345"/>
            <a:ext cx="1297621" cy="845964"/>
          </a:xfrm>
          <a:custGeom>
            <a:avLst/>
            <a:gdLst>
              <a:gd name="connsiteX0" fmla="*/ 16825 w 1742172"/>
              <a:gd name="connsiteY0" fmla="*/ 0 h 1135781"/>
              <a:gd name="connsiteX1" fmla="*/ 1742172 w 1742172"/>
              <a:gd name="connsiteY1" fmla="*/ 0 h 1135781"/>
              <a:gd name="connsiteX2" fmla="*/ 1742172 w 1742172"/>
              <a:gd name="connsiteY2" fmla="*/ 945967 h 1135781"/>
              <a:gd name="connsiteX3" fmla="*/ 1728882 w 1742172"/>
              <a:gd name="connsiteY3" fmla="*/ 960781 h 1135781"/>
              <a:gd name="connsiteX4" fmla="*/ 1491099 w 1742172"/>
              <a:gd name="connsiteY4" fmla="*/ 1124198 h 1135781"/>
              <a:gd name="connsiteX5" fmla="*/ 1464955 w 1742172"/>
              <a:gd name="connsiteY5" fmla="*/ 1135781 h 1135781"/>
              <a:gd name="connsiteX6" fmla="*/ 533581 w 1742172"/>
              <a:gd name="connsiteY6" fmla="*/ 1135781 h 1135781"/>
              <a:gd name="connsiteX7" fmla="*/ 507437 w 1742172"/>
              <a:gd name="connsiteY7" fmla="*/ 1124198 h 1135781"/>
              <a:gd name="connsiteX8" fmla="*/ 13827 w 1742172"/>
              <a:gd name="connsiteY8" fmla="*/ 571941 h 1135781"/>
              <a:gd name="connsiteX9" fmla="*/ 0 w 1742172"/>
              <a:gd name="connsiteY9" fmla="*/ 522482 h 1135781"/>
              <a:gd name="connsiteX10" fmla="*/ 0 w 1742172"/>
              <a:gd name="connsiteY10" fmla="*/ 56992 h 1135781"/>
              <a:gd name="connsiteX11" fmla="*/ 13827 w 1742172"/>
              <a:gd name="connsiteY11" fmla="*/ 7534 h 113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42172" h="1135781">
                <a:moveTo>
                  <a:pt x="16825" y="0"/>
                </a:moveTo>
                <a:lnTo>
                  <a:pt x="1742172" y="0"/>
                </a:lnTo>
                <a:lnTo>
                  <a:pt x="1742172" y="945967"/>
                </a:lnTo>
                <a:lnTo>
                  <a:pt x="1728882" y="960781"/>
                </a:lnTo>
                <a:cubicBezTo>
                  <a:pt x="1658860" y="1025182"/>
                  <a:pt x="1578821" y="1080370"/>
                  <a:pt x="1491099" y="1124198"/>
                </a:cubicBezTo>
                <a:lnTo>
                  <a:pt x="1464955" y="1135781"/>
                </a:lnTo>
                <a:lnTo>
                  <a:pt x="533581" y="1135781"/>
                </a:lnTo>
                <a:lnTo>
                  <a:pt x="507437" y="1124198"/>
                </a:lnTo>
                <a:cubicBezTo>
                  <a:pt x="273511" y="1007323"/>
                  <a:pt x="94222" y="809669"/>
                  <a:pt x="13827" y="571941"/>
                </a:cubicBezTo>
                <a:lnTo>
                  <a:pt x="0" y="522482"/>
                </a:lnTo>
                <a:lnTo>
                  <a:pt x="0" y="56992"/>
                </a:lnTo>
                <a:lnTo>
                  <a:pt x="13827" y="7534"/>
                </a:lnTo>
                <a:close/>
              </a:path>
            </a:pathLst>
          </a:custGeom>
        </p:spPr>
      </p:pic>
      <p:pic>
        <p:nvPicPr>
          <p:cNvPr id="120" name="図 119">
            <a:extLst>
              <a:ext uri="{FF2B5EF4-FFF2-40B4-BE49-F238E27FC236}">
                <a16:creationId xmlns:a16="http://schemas.microsoft.com/office/drawing/2014/main" id="{CAD95EB6-8255-628F-A6B9-4AEE7BF48A6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4302938" y="2925819"/>
            <a:ext cx="709217" cy="1048490"/>
          </a:xfrm>
          <a:custGeom>
            <a:avLst/>
            <a:gdLst>
              <a:gd name="connsiteX0" fmla="*/ 0 w 709217"/>
              <a:gd name="connsiteY0" fmla="*/ 0 h 1048490"/>
              <a:gd name="connsiteX1" fmla="*/ 709217 w 709217"/>
              <a:gd name="connsiteY1" fmla="*/ 0 h 1048490"/>
              <a:gd name="connsiteX2" fmla="*/ 709217 w 709217"/>
              <a:gd name="connsiteY2" fmla="*/ 723438 h 1048490"/>
              <a:gd name="connsiteX3" fmla="*/ 697631 w 709217"/>
              <a:gd name="connsiteY3" fmla="*/ 740979 h 1048490"/>
              <a:gd name="connsiteX4" fmla="*/ 333852 w 709217"/>
              <a:gd name="connsiteY4" fmla="*/ 1044845 h 1048490"/>
              <a:gd name="connsiteX5" fmla="*/ 325625 w 709217"/>
              <a:gd name="connsiteY5" fmla="*/ 1048490 h 1048490"/>
              <a:gd name="connsiteX6" fmla="*/ 0 w 709217"/>
              <a:gd name="connsiteY6" fmla="*/ 1048490 h 1048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9217" h="1048490">
                <a:moveTo>
                  <a:pt x="0" y="0"/>
                </a:moveTo>
                <a:lnTo>
                  <a:pt x="709217" y="0"/>
                </a:lnTo>
                <a:lnTo>
                  <a:pt x="709217" y="723438"/>
                </a:lnTo>
                <a:lnTo>
                  <a:pt x="697631" y="740979"/>
                </a:lnTo>
                <a:cubicBezTo>
                  <a:pt x="604917" y="867197"/>
                  <a:pt x="480056" y="971798"/>
                  <a:pt x="333852" y="1044845"/>
                </a:cubicBezTo>
                <a:lnTo>
                  <a:pt x="325625" y="1048490"/>
                </a:lnTo>
                <a:lnTo>
                  <a:pt x="0" y="1048490"/>
                </a:lnTo>
                <a:close/>
              </a:path>
            </a:pathLst>
          </a:custGeom>
        </p:spPr>
      </p:pic>
      <p:pic>
        <p:nvPicPr>
          <p:cNvPr id="121" name="図 120" descr="グラフィカル ユーザー インターフェイス, アプリケーション, Web サイト&#10;&#10;自動的に生成された説明">
            <a:extLst>
              <a:ext uri="{FF2B5EF4-FFF2-40B4-BE49-F238E27FC236}">
                <a16:creationId xmlns:a16="http://schemas.microsoft.com/office/drawing/2014/main" id="{B63CB238-E391-4160-3260-7C03CF14679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5222" b="38846"/>
          <a:stretch/>
        </p:blipFill>
        <p:spPr>
          <a:xfrm>
            <a:off x="1999403" y="4088391"/>
            <a:ext cx="1092262" cy="1492684"/>
          </a:xfrm>
          <a:custGeom>
            <a:avLst/>
            <a:gdLst>
              <a:gd name="connsiteX0" fmla="*/ 0 w 1092262"/>
              <a:gd name="connsiteY0" fmla="*/ 0 h 1492684"/>
              <a:gd name="connsiteX1" fmla="*/ 1092262 w 1092262"/>
              <a:gd name="connsiteY1" fmla="*/ 0 h 1492684"/>
              <a:gd name="connsiteX2" fmla="*/ 1092262 w 1092262"/>
              <a:gd name="connsiteY2" fmla="*/ 750679 h 1492684"/>
              <a:gd name="connsiteX3" fmla="*/ 1057444 w 1092262"/>
              <a:gd name="connsiteY3" fmla="*/ 822545 h 1492684"/>
              <a:gd name="connsiteX4" fmla="*/ 50588 w 1092262"/>
              <a:gd name="connsiteY4" fmla="*/ 1490144 h 1492684"/>
              <a:gd name="connsiteX5" fmla="*/ 0 w 1092262"/>
              <a:gd name="connsiteY5" fmla="*/ 1492684 h 1492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62" h="1492684">
                <a:moveTo>
                  <a:pt x="0" y="0"/>
                </a:moveTo>
                <a:lnTo>
                  <a:pt x="1092262" y="0"/>
                </a:lnTo>
                <a:lnTo>
                  <a:pt x="1092262" y="750679"/>
                </a:lnTo>
                <a:lnTo>
                  <a:pt x="1057444" y="822545"/>
                </a:lnTo>
                <a:cubicBezTo>
                  <a:pt x="857974" y="1187648"/>
                  <a:pt x="486172" y="1446159"/>
                  <a:pt x="50588" y="1490144"/>
                </a:cubicBezTo>
                <a:lnTo>
                  <a:pt x="0" y="1492684"/>
                </a:lnTo>
                <a:close/>
              </a:path>
            </a:pathLst>
          </a:custGeom>
        </p:spPr>
      </p:pic>
      <p:pic>
        <p:nvPicPr>
          <p:cNvPr id="122" name="図 121"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27AB0E26-2B43-095F-0E3F-A5699758517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014" b="29679"/>
          <a:stretch/>
        </p:blipFill>
        <p:spPr>
          <a:xfrm>
            <a:off x="707104" y="3867224"/>
            <a:ext cx="1208321" cy="1707749"/>
          </a:xfrm>
          <a:custGeom>
            <a:avLst/>
            <a:gdLst>
              <a:gd name="connsiteX0" fmla="*/ 0 w 1208321"/>
              <a:gd name="connsiteY0" fmla="*/ 0 h 1707749"/>
              <a:gd name="connsiteX1" fmla="*/ 1208321 w 1208321"/>
              <a:gd name="connsiteY1" fmla="*/ 0 h 1707749"/>
              <a:gd name="connsiteX2" fmla="*/ 1208321 w 1208321"/>
              <a:gd name="connsiteY2" fmla="*/ 1707749 h 1707749"/>
              <a:gd name="connsiteX3" fmla="*/ 1087552 w 1208321"/>
              <a:gd name="connsiteY3" fmla="*/ 1701686 h 1707749"/>
              <a:gd name="connsiteX4" fmla="*/ 26134 w 1208321"/>
              <a:gd name="connsiteY4" fmla="*/ 921466 h 1707749"/>
              <a:gd name="connsiteX5" fmla="*/ 0 w 1208321"/>
              <a:gd name="connsiteY5" fmla="*/ 850470 h 1707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8321" h="1707749">
                <a:moveTo>
                  <a:pt x="0" y="0"/>
                </a:moveTo>
                <a:lnTo>
                  <a:pt x="1208321" y="0"/>
                </a:lnTo>
                <a:lnTo>
                  <a:pt x="1208321" y="1707749"/>
                </a:lnTo>
                <a:lnTo>
                  <a:pt x="1087552" y="1701686"/>
                </a:lnTo>
                <a:cubicBezTo>
                  <a:pt x="608409" y="1653303"/>
                  <a:pt x="206443" y="1345343"/>
                  <a:pt x="26134" y="921466"/>
                </a:cubicBezTo>
                <a:lnTo>
                  <a:pt x="0" y="850470"/>
                </a:lnTo>
                <a:close/>
              </a:path>
            </a:pathLst>
          </a:custGeom>
        </p:spPr>
      </p:pic>
      <p:sp>
        <p:nvSpPr>
          <p:cNvPr id="123" name="テキスト ボックス 29">
            <a:extLst>
              <a:ext uri="{FF2B5EF4-FFF2-40B4-BE49-F238E27FC236}">
                <a16:creationId xmlns:a16="http://schemas.microsoft.com/office/drawing/2014/main" id="{211E6FB2-3B87-07D5-2241-AE05DF8E1D59}"/>
              </a:ext>
            </a:extLst>
          </p:cNvPr>
          <p:cNvSpPr txBox="1"/>
          <p:nvPr/>
        </p:nvSpPr>
        <p:spPr>
          <a:xfrm>
            <a:off x="987669" y="3323047"/>
            <a:ext cx="1747335" cy="52322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rPr>
              <a:t>Yahoo! JAPAN</a:t>
            </a:r>
            <a:endParaRPr kumimoji="1" lang="en-US" altLang="ja-JP" sz="1400" b="1" dirty="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rPr>
              <a:t>トップページ</a:t>
            </a:r>
            <a:endParaRPr kumimoji="1" lang="ja-JP" altLang="en-US" sz="14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cxnSp>
        <p:nvCxnSpPr>
          <p:cNvPr id="124" name="直線矢印コネクタ 123">
            <a:extLst>
              <a:ext uri="{FF2B5EF4-FFF2-40B4-BE49-F238E27FC236}">
                <a16:creationId xmlns:a16="http://schemas.microsoft.com/office/drawing/2014/main" id="{4EB03171-88F2-3E2C-5F5C-E8FEA26B4556}"/>
              </a:ext>
            </a:extLst>
          </p:cNvPr>
          <p:cNvCxnSpPr>
            <a:cxnSpLocks/>
          </p:cNvCxnSpPr>
          <p:nvPr/>
        </p:nvCxnSpPr>
        <p:spPr>
          <a:xfrm>
            <a:off x="3272589" y="4261646"/>
            <a:ext cx="2301733" cy="1151"/>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124">
            <a:extLst>
              <a:ext uri="{FF2B5EF4-FFF2-40B4-BE49-F238E27FC236}">
                <a16:creationId xmlns:a16="http://schemas.microsoft.com/office/drawing/2014/main" id="{705FAAA1-B2FE-D9BC-DE58-6DDBC20E3B5D}"/>
              </a:ext>
            </a:extLst>
          </p:cNvPr>
          <p:cNvCxnSpPr>
            <a:cxnSpLocks/>
          </p:cNvCxnSpPr>
          <p:nvPr/>
        </p:nvCxnSpPr>
        <p:spPr>
          <a:xfrm>
            <a:off x="4839903" y="4942983"/>
            <a:ext cx="684998"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6" name="テキスト ボックス 125">
            <a:extLst>
              <a:ext uri="{FF2B5EF4-FFF2-40B4-BE49-F238E27FC236}">
                <a16:creationId xmlns:a16="http://schemas.microsoft.com/office/drawing/2014/main" id="{D3E2DD44-58DB-4D8F-AB14-032BB8F53127}"/>
              </a:ext>
            </a:extLst>
          </p:cNvPr>
          <p:cNvSpPr txBox="1"/>
          <p:nvPr/>
        </p:nvSpPr>
        <p:spPr>
          <a:xfrm>
            <a:off x="90521" y="6591428"/>
            <a:ext cx="3541630" cy="215444"/>
          </a:xfrm>
          <a:prstGeom prst="rect">
            <a:avLst/>
          </a:prstGeom>
          <a:noFill/>
        </p:spPr>
        <p:txBody>
          <a:bodyPr wrap="square" rtlCol="0">
            <a:spAutoFit/>
          </a:bodyPr>
          <a:lstStyle/>
          <a:p>
            <a:r>
              <a:rPr kumimoji="1"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※WBC2023</a:t>
            </a:r>
            <a:r>
              <a:rPr kumimoji="1"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報道特集のキャプチャを事例として掲載</a:t>
            </a:r>
          </a:p>
        </p:txBody>
      </p:sp>
      <p:sp>
        <p:nvSpPr>
          <p:cNvPr id="127" name="テキスト ボックス 126">
            <a:extLst>
              <a:ext uri="{FF2B5EF4-FFF2-40B4-BE49-F238E27FC236}">
                <a16:creationId xmlns:a16="http://schemas.microsoft.com/office/drawing/2014/main" id="{1615576E-490F-9B7A-CDFB-2E7AF8EF45EA}"/>
              </a:ext>
            </a:extLst>
          </p:cNvPr>
          <p:cNvSpPr txBox="1"/>
          <p:nvPr/>
        </p:nvSpPr>
        <p:spPr>
          <a:xfrm>
            <a:off x="2486517" y="3558302"/>
            <a:ext cx="304809" cy="246221"/>
          </a:xfrm>
          <a:prstGeom prst="rect">
            <a:avLst/>
          </a:prstGeom>
          <a:noFill/>
        </p:spPr>
        <p:txBody>
          <a:bodyPr wrap="square" rtlCol="0">
            <a:spAutoFit/>
          </a:bodyPr>
          <a:lstStyle/>
          <a:p>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sp>
        <p:nvSpPr>
          <p:cNvPr id="128" name="テキスト ボックス 127">
            <a:extLst>
              <a:ext uri="{FF2B5EF4-FFF2-40B4-BE49-F238E27FC236}">
                <a16:creationId xmlns:a16="http://schemas.microsoft.com/office/drawing/2014/main" id="{267AA74A-8496-6431-5FB1-48BEC0B3224F}"/>
              </a:ext>
            </a:extLst>
          </p:cNvPr>
          <p:cNvSpPr txBox="1"/>
          <p:nvPr/>
        </p:nvSpPr>
        <p:spPr>
          <a:xfrm>
            <a:off x="4502093" y="2665673"/>
            <a:ext cx="304809" cy="246221"/>
          </a:xfrm>
          <a:prstGeom prst="rect">
            <a:avLst/>
          </a:prstGeom>
          <a:noFill/>
        </p:spPr>
        <p:txBody>
          <a:bodyPr wrap="square" rtlCol="0">
            <a:spAutoFit/>
          </a:bodyPr>
          <a:lstStyle/>
          <a:p>
            <a:r>
              <a:rPr kumimoji="1" lang="en-US" altLang="ja-JP" sz="1000" dirty="0">
                <a:latin typeface="メイリオ" panose="020B0604030504040204" pitchFamily="50" charset="-128"/>
                <a:ea typeface="メイリオ" panose="020B0604030504040204" pitchFamily="50" charset="-128"/>
              </a:rPr>
              <a:t>※</a:t>
            </a:r>
            <a:endParaRPr kumimoji="1" lang="ja-JP" altLang="en-US" sz="1000" dirty="0">
              <a:latin typeface="メイリオ" panose="020B0604030504040204" pitchFamily="50" charset="-128"/>
              <a:ea typeface="メイリオ" panose="020B0604030504040204" pitchFamily="50" charset="-128"/>
            </a:endParaRPr>
          </a:p>
        </p:txBody>
      </p:sp>
      <p:pic>
        <p:nvPicPr>
          <p:cNvPr id="129" name="Picture 3" descr="\\10.65.9.23\tdignas1\99_受け渡しフォルダ【2カ月で削除】\ishikawanaoto\sanbatsu_logo_posi.jpg">
            <a:extLst>
              <a:ext uri="{FF2B5EF4-FFF2-40B4-BE49-F238E27FC236}">
                <a16:creationId xmlns:a16="http://schemas.microsoft.com/office/drawing/2014/main" id="{D5DA414B-6262-EDC4-8F49-5EB53508ABBE}"/>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33652" y="3377612"/>
            <a:ext cx="1777545" cy="577418"/>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3" descr="\\10.65.9.23\tdignas1\99_受け渡しフォルダ【2カ月で削除】\ishikawanaoto\sanbatsu_logo_posi.jpg">
            <a:extLst>
              <a:ext uri="{FF2B5EF4-FFF2-40B4-BE49-F238E27FC236}">
                <a16:creationId xmlns:a16="http://schemas.microsoft.com/office/drawing/2014/main" id="{6791F125-A3F3-D7C0-057A-35F11C26CD57}"/>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l="3232" r="41108" b="64830"/>
          <a:stretch/>
        </p:blipFill>
        <p:spPr bwMode="auto">
          <a:xfrm>
            <a:off x="3371824" y="5084936"/>
            <a:ext cx="1455011" cy="298656"/>
          </a:xfrm>
          <a:prstGeom prst="rect">
            <a:avLst/>
          </a:prstGeom>
          <a:noFill/>
          <a:extLst>
            <a:ext uri="{909E8E84-426E-40DD-AFC4-6F175D3DCCD1}">
              <a14:hiddenFill xmlns:a14="http://schemas.microsoft.com/office/drawing/2010/main">
                <a:solidFill>
                  <a:srgbClr val="FFFFFF"/>
                </a:solidFill>
              </a14:hiddenFill>
            </a:ext>
          </a:extLst>
        </p:spPr>
      </p:pic>
      <p:sp>
        <p:nvSpPr>
          <p:cNvPr id="131" name="Rectangle 7">
            <a:extLst>
              <a:ext uri="{FF2B5EF4-FFF2-40B4-BE49-F238E27FC236}">
                <a16:creationId xmlns:a16="http://schemas.microsoft.com/office/drawing/2014/main" id="{38ABB4C7-5FC5-95DC-62C5-25E4E74882C7}"/>
              </a:ext>
            </a:extLst>
          </p:cNvPr>
          <p:cNvSpPr>
            <a:spLocks noChangeArrowheads="1"/>
          </p:cNvSpPr>
          <p:nvPr/>
        </p:nvSpPr>
        <p:spPr bwMode="auto">
          <a:xfrm>
            <a:off x="3052333" y="5428175"/>
            <a:ext cx="20706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ja-JP" altLang="en-US"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主催者サイト</a:t>
            </a:r>
            <a:endParaRPr lang="en-US" altLang="ja-JP"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ctr">
              <a:defRPr/>
            </a:pPr>
            <a:r>
              <a:rPr lang="ja-JP" altLang="en-US"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「ニュースサイト毎日新聞」</a:t>
            </a:r>
            <a:endParaRPr lang="en-US" altLang="ja-JP"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a:p>
            <a:pPr algn="ctr">
              <a:defRPr/>
            </a:pPr>
            <a:r>
              <a:rPr lang="ja-JP" altLang="en-US"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からの誘導</a:t>
            </a:r>
            <a:endParaRPr lang="en-US" altLang="ja-JP" sz="105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32" name="Rectangle 7">
            <a:extLst>
              <a:ext uri="{FF2B5EF4-FFF2-40B4-BE49-F238E27FC236}">
                <a16:creationId xmlns:a16="http://schemas.microsoft.com/office/drawing/2014/main" id="{A90B2478-E063-BD57-30E5-F7F3A13D7A3A}"/>
              </a:ext>
            </a:extLst>
          </p:cNvPr>
          <p:cNvSpPr>
            <a:spLocks noChangeArrowheads="1"/>
          </p:cNvSpPr>
          <p:nvPr/>
        </p:nvSpPr>
        <p:spPr bwMode="auto">
          <a:xfrm>
            <a:off x="5621350" y="6219083"/>
            <a:ext cx="572577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a:t>
            </a:r>
            <a:r>
              <a:rPr lang="ja-JP" altLang="en-US" sz="8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一部のコンテンツは、毎日新聞ドメイン配下にも掲載され、相互に連携します。</a:t>
            </a:r>
            <a:endParaRPr lang="en-US" altLang="ja-JP" sz="8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sp>
        <p:nvSpPr>
          <p:cNvPr id="133" name="Rectangle 7">
            <a:extLst>
              <a:ext uri="{FF2B5EF4-FFF2-40B4-BE49-F238E27FC236}">
                <a16:creationId xmlns:a16="http://schemas.microsoft.com/office/drawing/2014/main" id="{8994F923-4986-CA06-8C70-C15E3D079603}"/>
              </a:ext>
            </a:extLst>
          </p:cNvPr>
          <p:cNvSpPr>
            <a:spLocks noChangeArrowheads="1"/>
          </p:cNvSpPr>
          <p:nvPr/>
        </p:nvSpPr>
        <p:spPr bwMode="auto">
          <a:xfrm>
            <a:off x="5490838" y="6026387"/>
            <a:ext cx="154415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10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主なコンテンツ</a:t>
            </a:r>
            <a:endParaRPr lang="en-US" altLang="ja-JP" sz="1000" b="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endParaRPr>
          </a:p>
        </p:txBody>
      </p:sp>
      <p:cxnSp>
        <p:nvCxnSpPr>
          <p:cNvPr id="134" name="直線コネクタ 133">
            <a:extLst>
              <a:ext uri="{FF2B5EF4-FFF2-40B4-BE49-F238E27FC236}">
                <a16:creationId xmlns:a16="http://schemas.microsoft.com/office/drawing/2014/main" id="{D0963EB8-7DD6-E882-ABDC-340E2C4BC778}"/>
              </a:ext>
            </a:extLst>
          </p:cNvPr>
          <p:cNvCxnSpPr>
            <a:cxnSpLocks/>
          </p:cNvCxnSpPr>
          <p:nvPr/>
        </p:nvCxnSpPr>
        <p:spPr bwMode="auto">
          <a:xfrm>
            <a:off x="5611275" y="5861110"/>
            <a:ext cx="4777905"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135" name="Rectangle 7">
            <a:extLst>
              <a:ext uri="{FF2B5EF4-FFF2-40B4-BE49-F238E27FC236}">
                <a16:creationId xmlns:a16="http://schemas.microsoft.com/office/drawing/2014/main" id="{1B287D22-CFC9-3C45-B865-93003E8C37C9}"/>
              </a:ext>
            </a:extLst>
          </p:cNvPr>
          <p:cNvSpPr>
            <a:spLocks noChangeArrowheads="1"/>
          </p:cNvSpPr>
          <p:nvPr/>
        </p:nvSpPr>
        <p:spPr bwMode="auto">
          <a:xfrm>
            <a:off x="6511053" y="5919280"/>
            <a:ext cx="40843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全</a:t>
            </a:r>
            <a:r>
              <a:rPr lang="en-US" altLang="ja-JP"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31</a:t>
            </a: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試合ライブ配信、見逃し配信、ダイジェスト、ハイライト</a:t>
            </a:r>
          </a:p>
          <a:p>
            <a:pPr>
              <a:defRPr/>
            </a:pPr>
            <a:r>
              <a:rPr lang="ja-JP" altLang="en-US" sz="900" dirty="0">
                <a:solidFill>
                  <a:schemeClr val="tx1">
                    <a:lumMod val="95000"/>
                    <a:lumOff val="5000"/>
                  </a:schemeClr>
                </a:solidFill>
                <a:latin typeface="メイリオ" panose="020B0604030504040204" pitchFamily="50" charset="-128"/>
                <a:ea typeface="メイリオ" panose="020B0604030504040204" pitchFamily="50" charset="-128"/>
                <a:cs typeface="メイリオ" pitchFamily="50" charset="-128"/>
              </a:rPr>
              <a:t>出場チーム紹介動画、最新ニュースなど</a:t>
            </a:r>
          </a:p>
        </p:txBody>
      </p:sp>
      <p:cxnSp>
        <p:nvCxnSpPr>
          <p:cNvPr id="136" name="直線コネクタ 135">
            <a:extLst>
              <a:ext uri="{FF2B5EF4-FFF2-40B4-BE49-F238E27FC236}">
                <a16:creationId xmlns:a16="http://schemas.microsoft.com/office/drawing/2014/main" id="{5B272045-348D-5006-ADCC-DB705B8F935D}"/>
              </a:ext>
            </a:extLst>
          </p:cNvPr>
          <p:cNvCxnSpPr>
            <a:cxnSpLocks/>
          </p:cNvCxnSpPr>
          <p:nvPr/>
        </p:nvCxnSpPr>
        <p:spPr bwMode="auto">
          <a:xfrm>
            <a:off x="6520579" y="5956378"/>
            <a:ext cx="0" cy="408284"/>
          </a:xfrm>
          <a:prstGeom prst="line">
            <a:avLst/>
          </a:prstGeom>
          <a:solidFill>
            <a:schemeClr val="accent1"/>
          </a:solidFill>
          <a:ln w="9525" cap="flat" cmpd="sng" algn="ctr">
            <a:solidFill>
              <a:schemeClr val="bg1">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1016584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a:xfrm>
            <a:off x="2592917" y="4795712"/>
            <a:ext cx="7296150" cy="543702"/>
          </a:xfrm>
        </p:spPr>
        <p:txBody>
          <a:bodyPr lIns="91440" tIns="45720" rIns="91440" bIns="45720" anchor="t"/>
          <a:lstStyle/>
          <a:p>
            <a:r>
              <a:rPr lang="ja-JP" altLang="en-US" dirty="0">
                <a:ea typeface="メイリオ"/>
              </a:rPr>
              <a:t>センバツ</a:t>
            </a:r>
            <a:r>
              <a:rPr lang="en-US" altLang="ja-JP" dirty="0">
                <a:ea typeface="メイリオ"/>
              </a:rPr>
              <a:t>LIVE!</a:t>
            </a:r>
          </a:p>
          <a:p>
            <a:r>
              <a:rPr lang="ja-JP" altLang="en-US" dirty="0">
                <a:ea typeface="メイリオ"/>
              </a:rPr>
              <a:t>実績とユーザー傾向</a:t>
            </a:r>
            <a:endParaRPr lang="ja-JP" dirty="0">
              <a:ea typeface="メイリオ"/>
            </a:endParaRP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4160924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C4985E4-4F70-19A7-2361-DD730545E83D}"/>
              </a:ext>
            </a:extLst>
          </p:cNvPr>
          <p:cNvSpPr>
            <a:spLocks noGrp="1"/>
          </p:cNvSpPr>
          <p:nvPr>
            <p:ph type="body" sz="quarter" idx="10"/>
          </p:nvPr>
        </p:nvSpPr>
        <p:spPr/>
        <p:txBody>
          <a:bodyPr/>
          <a:lstStyle/>
          <a:p>
            <a:r>
              <a:rPr kumimoji="1" lang="ja-JP" altLang="en-US" dirty="0"/>
              <a:t>センバツ</a:t>
            </a:r>
            <a:r>
              <a:rPr kumimoji="1" lang="en-US" altLang="ja-JP" dirty="0"/>
              <a:t>LIVE!2024</a:t>
            </a:r>
            <a:r>
              <a:rPr kumimoji="1" lang="ja-JP" altLang="en-US" dirty="0"/>
              <a:t>　</a:t>
            </a:r>
            <a:r>
              <a:rPr lang="ja-JP" altLang="en-US" dirty="0"/>
              <a:t>配信</a:t>
            </a:r>
            <a:r>
              <a:rPr kumimoji="1" lang="ja-JP" altLang="en-US" dirty="0"/>
              <a:t>実績</a:t>
            </a:r>
          </a:p>
        </p:txBody>
      </p:sp>
      <p:grpSp>
        <p:nvGrpSpPr>
          <p:cNvPr id="2" name="グループ化 1">
            <a:extLst>
              <a:ext uri="{FF2B5EF4-FFF2-40B4-BE49-F238E27FC236}">
                <a16:creationId xmlns:a16="http://schemas.microsoft.com/office/drawing/2014/main" id="{F6E3269F-5FFF-87D4-88DF-C53CBB5BC278}"/>
              </a:ext>
            </a:extLst>
          </p:cNvPr>
          <p:cNvGrpSpPr/>
          <p:nvPr/>
        </p:nvGrpSpPr>
        <p:grpSpPr>
          <a:xfrm>
            <a:off x="743560" y="1854740"/>
            <a:ext cx="10737700" cy="109428"/>
            <a:chOff x="665684" y="2156505"/>
            <a:chExt cx="10737700" cy="109428"/>
          </a:xfrm>
        </p:grpSpPr>
        <p:sp>
          <p:nvSpPr>
            <p:cNvPr id="3" name="フローチャート: 処理 2">
              <a:extLst>
                <a:ext uri="{FF2B5EF4-FFF2-40B4-BE49-F238E27FC236}">
                  <a16:creationId xmlns:a16="http://schemas.microsoft.com/office/drawing/2014/main" id="{A35E6A92-023E-3504-52BF-B4589F3655D1}"/>
                </a:ext>
              </a:extLst>
            </p:cNvPr>
            <p:cNvSpPr/>
            <p:nvPr/>
          </p:nvSpPr>
          <p:spPr>
            <a:xfrm>
              <a:off x="665684" y="2157983"/>
              <a:ext cx="10729192" cy="104400"/>
            </a:xfrm>
            <a:prstGeom prst="flowChartProcess">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5" name="フローチャート: 処理 4">
              <a:extLst>
                <a:ext uri="{FF2B5EF4-FFF2-40B4-BE49-F238E27FC236}">
                  <a16:creationId xmlns:a16="http://schemas.microsoft.com/office/drawing/2014/main" id="{AE922B1C-C606-002C-A9B7-923B9DF3AA7E}"/>
                </a:ext>
              </a:extLst>
            </p:cNvPr>
            <p:cNvSpPr/>
            <p:nvPr/>
          </p:nvSpPr>
          <p:spPr>
            <a:xfrm>
              <a:off x="9269343" y="2162110"/>
              <a:ext cx="2134041" cy="103823"/>
            </a:xfrm>
            <a:prstGeom prst="flowChartProcess">
              <a:avLst/>
            </a:prstGeom>
            <a:solidFill>
              <a:srgbClr val="00206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平行四辺形 5">
              <a:extLst>
                <a:ext uri="{FF2B5EF4-FFF2-40B4-BE49-F238E27FC236}">
                  <a16:creationId xmlns:a16="http://schemas.microsoft.com/office/drawing/2014/main" id="{C9AC2DA6-AD1B-BB4A-021B-8BA9B4959C47}"/>
                </a:ext>
              </a:extLst>
            </p:cNvPr>
            <p:cNvSpPr/>
            <p:nvPr/>
          </p:nvSpPr>
          <p:spPr>
            <a:xfrm>
              <a:off x="9068918" y="2156505"/>
              <a:ext cx="288032" cy="104400"/>
            </a:xfrm>
            <a:prstGeom prst="parallelogram">
              <a:avLst>
                <a:gd name="adj" fmla="val 97541"/>
              </a:avLst>
            </a:prstGeom>
            <a:solidFill>
              <a:schemeClr val="accent6">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
        <p:nvSpPr>
          <p:cNvPr id="9" name="正方形/長方形 8">
            <a:extLst>
              <a:ext uri="{FF2B5EF4-FFF2-40B4-BE49-F238E27FC236}">
                <a16:creationId xmlns:a16="http://schemas.microsoft.com/office/drawing/2014/main" id="{34917AD1-3AE7-4A5D-27CF-99AA25D775C2}"/>
              </a:ext>
            </a:extLst>
          </p:cNvPr>
          <p:cNvSpPr/>
          <p:nvPr/>
        </p:nvSpPr>
        <p:spPr>
          <a:xfrm>
            <a:off x="334962" y="1009745"/>
            <a:ext cx="11522076" cy="872472"/>
          </a:xfrm>
          <a:prstGeom prst="rect">
            <a:avLst/>
          </a:prstGeom>
          <a:noFill/>
          <a:ln w="25400" cap="flat" cmpd="sng" algn="ctr">
            <a:noFill/>
            <a:prstDash val="solid"/>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2024</a:t>
            </a:r>
            <a:r>
              <a:rPr kumimoji="0" lang="ja-JP" altLang="en-US"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年動画視聴数は約</a:t>
            </a:r>
            <a:r>
              <a:rPr kumimoji="0" lang="en-US" altLang="ja-JP"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6,000</a:t>
            </a:r>
            <a:r>
              <a:rPr kumimoji="0" lang="ja-JP" altLang="en-US"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万回を記録</a:t>
            </a:r>
            <a:endParaRPr kumimoji="0" lang="en-US" altLang="ja-JP"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広告再生数は約</a:t>
            </a:r>
            <a:r>
              <a:rPr kumimoji="0" lang="en-US" altLang="ja-JP"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4,100</a:t>
            </a:r>
            <a:r>
              <a:rPr kumimoji="0" lang="ja-JP" altLang="en-US" sz="2000" b="1" i="0" u="none" strike="noStrike" kern="0" cap="none" spc="0" normalizeH="0" baseline="0" noProof="0" dirty="0">
                <a:ln>
                  <a:noFill/>
                </a:ln>
                <a:solidFill>
                  <a:schemeClr val="tx1">
                    <a:lumMod val="95000"/>
                    <a:lumOff val="5000"/>
                  </a:schemeClr>
                </a:solidFill>
                <a:effectLst/>
                <a:uLnTx/>
                <a:uFillTx/>
                <a:latin typeface="メイリオ"/>
                <a:ea typeface="メイリオ"/>
                <a:cs typeface="+mn-cs"/>
              </a:rPr>
              <a:t>万回を記録</a:t>
            </a:r>
          </a:p>
        </p:txBody>
      </p:sp>
      <p:sp>
        <p:nvSpPr>
          <p:cNvPr id="10" name="テキスト ボックス 18">
            <a:extLst>
              <a:ext uri="{FF2B5EF4-FFF2-40B4-BE49-F238E27FC236}">
                <a16:creationId xmlns:a16="http://schemas.microsoft.com/office/drawing/2014/main" id="{B0DC0AB6-564E-F79B-1ABB-2E04AE8862C1}"/>
              </a:ext>
            </a:extLst>
          </p:cNvPr>
          <p:cNvSpPr txBox="1"/>
          <p:nvPr/>
        </p:nvSpPr>
        <p:spPr>
          <a:xfrm>
            <a:off x="0" y="6489064"/>
            <a:ext cx="3806456"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調査実施機関：ヤフー自社調査、配信プラットフォーム実績</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調査期間：</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2024</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年</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18</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月</a:t>
            </a:r>
            <a:r>
              <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rPr>
              <a:t>31</a:t>
            </a:r>
            <a:r>
              <a:rPr lang="ja-JP" altLang="en-US" sz="800" dirty="0">
                <a:solidFill>
                  <a:schemeClr val="tx1">
                    <a:lumMod val="95000"/>
                    <a:lumOff val="5000"/>
                  </a:schemeClr>
                </a:solidFill>
                <a:latin typeface="メイリオ" panose="020B0604030504040204" pitchFamily="50" charset="-128"/>
                <a:ea typeface="メイリオ" panose="020B0604030504040204" pitchFamily="50" charset="-128"/>
              </a:rPr>
              <a:t>日（日）</a:t>
            </a:r>
            <a:endParaRPr lang="en-US" altLang="ja-JP" sz="800" dirty="0">
              <a:solidFill>
                <a:schemeClr val="tx1">
                  <a:lumMod val="95000"/>
                  <a:lumOff val="5000"/>
                </a:schemeClr>
              </a:solidFill>
              <a:latin typeface="メイリオ" panose="020B0604030504040204" pitchFamily="50" charset="-128"/>
              <a:ea typeface="メイリオ" panose="020B0604030504040204" pitchFamily="50" charset="-128"/>
            </a:endParaRPr>
          </a:p>
        </p:txBody>
      </p:sp>
      <p:graphicFrame>
        <p:nvGraphicFramePr>
          <p:cNvPr id="8" name="グラフ 7">
            <a:extLst>
              <a:ext uri="{FF2B5EF4-FFF2-40B4-BE49-F238E27FC236}">
                <a16:creationId xmlns:a16="http://schemas.microsoft.com/office/drawing/2014/main" id="{63348EAF-EE4E-1187-7653-3D7D54142462}"/>
              </a:ext>
            </a:extLst>
          </p:cNvPr>
          <p:cNvGraphicFramePr>
            <a:graphicFrameLocks/>
          </p:cNvGraphicFramePr>
          <p:nvPr>
            <p:extLst>
              <p:ext uri="{D42A27DB-BD31-4B8C-83A1-F6EECF244321}">
                <p14:modId xmlns:p14="http://schemas.microsoft.com/office/powerpoint/2010/main" val="3222133139"/>
              </p:ext>
            </p:extLst>
          </p:nvPr>
        </p:nvGraphicFramePr>
        <p:xfrm>
          <a:off x="752068" y="2392325"/>
          <a:ext cx="10729192" cy="3760382"/>
        </p:xfrm>
        <a:graphic>
          <a:graphicData uri="http://schemas.openxmlformats.org/drawingml/2006/chart">
            <c:chart xmlns:c="http://schemas.openxmlformats.org/drawingml/2006/chart" xmlns:r="http://schemas.openxmlformats.org/officeDocument/2006/relationships" r:id="rId2"/>
          </a:graphicData>
        </a:graphic>
      </p:graphicFrame>
      <p:sp>
        <p:nvSpPr>
          <p:cNvPr id="15" name="テキスト ボックス 14">
            <a:extLst>
              <a:ext uri="{FF2B5EF4-FFF2-40B4-BE49-F238E27FC236}">
                <a16:creationId xmlns:a16="http://schemas.microsoft.com/office/drawing/2014/main" id="{F608A740-BD4E-E758-4E8C-3EE44F1B3069}"/>
              </a:ext>
            </a:extLst>
          </p:cNvPr>
          <p:cNvSpPr txBox="1"/>
          <p:nvPr/>
        </p:nvSpPr>
        <p:spPr>
          <a:xfrm>
            <a:off x="5164262" y="4713768"/>
            <a:ext cx="400110" cy="810478"/>
          </a:xfrm>
          <a:prstGeom prst="rect">
            <a:avLst/>
          </a:prstGeom>
          <a:noFill/>
        </p:spPr>
        <p:txBody>
          <a:bodyPr vert="eaVert" wrap="none" rtlCol="0">
            <a:spAutoFit/>
          </a:bodyPr>
          <a:lstStyle/>
          <a:p>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雨天中止</a:t>
            </a:r>
          </a:p>
        </p:txBody>
      </p:sp>
      <p:sp>
        <p:nvSpPr>
          <p:cNvPr id="16" name="テキスト ボックス 15">
            <a:extLst>
              <a:ext uri="{FF2B5EF4-FFF2-40B4-BE49-F238E27FC236}">
                <a16:creationId xmlns:a16="http://schemas.microsoft.com/office/drawing/2014/main" id="{6E537D4E-616B-8254-D03E-78ED0A3CAB87}"/>
              </a:ext>
            </a:extLst>
          </p:cNvPr>
          <p:cNvSpPr txBox="1"/>
          <p:nvPr/>
        </p:nvSpPr>
        <p:spPr>
          <a:xfrm>
            <a:off x="5895945" y="4713768"/>
            <a:ext cx="400110" cy="810478"/>
          </a:xfrm>
          <a:prstGeom prst="rect">
            <a:avLst/>
          </a:prstGeom>
          <a:noFill/>
        </p:spPr>
        <p:txBody>
          <a:bodyPr vert="eaVert" wrap="none" rtlCol="0">
            <a:spAutoFit/>
          </a:bodyPr>
          <a:lstStyle/>
          <a:p>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雨天中止</a:t>
            </a:r>
          </a:p>
        </p:txBody>
      </p:sp>
      <p:sp>
        <p:nvSpPr>
          <p:cNvPr id="17" name="テキスト ボックス 16">
            <a:extLst>
              <a:ext uri="{FF2B5EF4-FFF2-40B4-BE49-F238E27FC236}">
                <a16:creationId xmlns:a16="http://schemas.microsoft.com/office/drawing/2014/main" id="{84A46AB5-8BF5-CC84-A654-A18302DBF4EC}"/>
              </a:ext>
            </a:extLst>
          </p:cNvPr>
          <p:cNvSpPr txBox="1"/>
          <p:nvPr/>
        </p:nvSpPr>
        <p:spPr>
          <a:xfrm>
            <a:off x="9413562" y="4900392"/>
            <a:ext cx="400110" cy="630942"/>
          </a:xfrm>
          <a:prstGeom prst="rect">
            <a:avLst/>
          </a:prstGeom>
          <a:noFill/>
        </p:spPr>
        <p:txBody>
          <a:bodyPr vert="eaVert" wrap="none" rtlCol="0">
            <a:spAutoFit/>
          </a:bodyPr>
          <a:lstStyle/>
          <a:p>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休養日</a:t>
            </a:r>
          </a:p>
        </p:txBody>
      </p:sp>
    </p:spTree>
    <p:extLst>
      <p:ext uri="{BB962C8B-B14F-4D97-AF65-F5344CB8AC3E}">
        <p14:creationId xmlns:p14="http://schemas.microsoft.com/office/powerpoint/2010/main" val="846253683"/>
      </p:ext>
    </p:extLst>
  </p:cSld>
  <p:clrMapOvr>
    <a:masterClrMapping/>
  </p:clrMapOvr>
</p:sld>
</file>

<file path=ppt/theme/theme1.xml><?xml version="1.0" encoding="utf-8"?>
<a:theme xmlns:a="http://schemas.openxmlformats.org/drawingml/2006/main" name="MSCレイアウト">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SCレイアウト（広告主・代理店限定）">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SCレイアウト（社外秘）">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2978</Words>
  <Application>Microsoft Office PowerPoint</Application>
  <PresentationFormat>ワイド画面</PresentationFormat>
  <Paragraphs>556</Paragraphs>
  <Slides>22</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22</vt:i4>
      </vt:variant>
    </vt:vector>
  </HeadingPairs>
  <TitlesOfParts>
    <vt:vector size="30" baseType="lpstr">
      <vt:lpstr>LINE Seed JP_OTF Regular</vt:lpstr>
      <vt:lpstr>メイリオ</vt:lpstr>
      <vt:lpstr>メイリオ</vt:lpstr>
      <vt:lpstr>游ゴシック</vt:lpstr>
      <vt:lpstr>Arial</vt:lpstr>
      <vt:lpstr>MSCレイアウト</vt:lpstr>
      <vt:lpstr>MSCレイアウト（広告主・代理店限定）</vt:lpstr>
      <vt:lpstr>MSCレイアウト（社外秘）</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
  <cp:keywords/>
  <dc:description/>
  <cp:lastModifiedBy/>
  <cp:revision>34</cp:revision>
  <dcterms:created xsi:type="dcterms:W3CDTF">2024-07-26T04:17:15Z</dcterms:created>
  <dcterms:modified xsi:type="dcterms:W3CDTF">2024-12-16T10:21:43Z</dcterms:modified>
  <cp:category/>
</cp:coreProperties>
</file>