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3.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4.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567" r:id="rId2"/>
    <p:sldId id="544" r:id="rId3"/>
    <p:sldId id="1406" r:id="rId4"/>
    <p:sldId id="1394" r:id="rId5"/>
    <p:sldId id="1373" r:id="rId6"/>
    <p:sldId id="1395" r:id="rId7"/>
    <p:sldId id="813" r:id="rId8"/>
    <p:sldId id="1405" r:id="rId9"/>
    <p:sldId id="269" r:id="rId10"/>
    <p:sldId id="1398" r:id="rId11"/>
    <p:sldId id="1397" r:id="rId12"/>
    <p:sldId id="1404" r:id="rId13"/>
    <p:sldId id="839" r:id="rId14"/>
    <p:sldId id="275" r:id="rId15"/>
    <p:sldId id="1374" r:id="rId16"/>
    <p:sldId id="1378" r:id="rId17"/>
    <p:sldId id="1186" r:id="rId18"/>
    <p:sldId id="286" r:id="rId19"/>
    <p:sldId id="1399" r:id="rId20"/>
    <p:sldId id="1393" r:id="rId21"/>
    <p:sldId id="1401" r:id="rId22"/>
    <p:sldId id="1407" r:id="rId23"/>
    <p:sldId id="1400" r:id="rId24"/>
    <p:sldId id="1402" r:id="rId25"/>
    <p:sldId id="1408" r:id="rId26"/>
    <p:sldId id="1386" r:id="rId2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1CF"/>
    <a:srgbClr val="CDD7E9"/>
    <a:srgbClr val="DDEEFF"/>
    <a:srgbClr val="EDF1F7"/>
    <a:srgbClr val="FF8ADC"/>
    <a:srgbClr val="FFFFFF"/>
    <a:srgbClr val="F5F5F5"/>
    <a:srgbClr val="E9E9E9"/>
    <a:srgbClr val="999999"/>
    <a:srgbClr val="9B8A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86" autoAdjust="0"/>
    <p:restoredTop sz="96088" autoAdjust="0"/>
  </p:normalViewPr>
  <p:slideViewPr>
    <p:cSldViewPr snapToGrid="0">
      <p:cViewPr varScale="1">
        <p:scale>
          <a:sx n="89" d="100"/>
          <a:sy n="89" d="100"/>
        </p:scale>
        <p:origin x="84" y="432"/>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不殿 理那" userId="d5476a1c-62f7-4ccc-a8ee-5324b517b4f3" providerId="ADAL" clId="{B9C97AD1-3C04-49F5-AFE9-B42ABBB66FF0}"/>
    <pc:docChg chg="undo custSel modSld modMainMaster">
      <pc:chgData name="不殿 理那" userId="d5476a1c-62f7-4ccc-a8ee-5324b517b4f3" providerId="ADAL" clId="{B9C97AD1-3C04-49F5-AFE9-B42ABBB66FF0}" dt="2024-03-01T06:58:37.384" v="99" actId="20577"/>
      <pc:docMkLst>
        <pc:docMk/>
      </pc:docMkLst>
      <pc:sldChg chg="modSp mod">
        <pc:chgData name="不殿 理那" userId="d5476a1c-62f7-4ccc-a8ee-5324b517b4f3" providerId="ADAL" clId="{B9C97AD1-3C04-49F5-AFE9-B42ABBB66FF0}" dt="2024-03-01T06:58:37.384" v="99" actId="20577"/>
        <pc:sldMkLst>
          <pc:docMk/>
          <pc:sldMk cId="2869156577" sldId="1378"/>
        </pc:sldMkLst>
        <pc:spChg chg="mod">
          <ac:chgData name="不殿 理那" userId="d5476a1c-62f7-4ccc-a8ee-5324b517b4f3" providerId="ADAL" clId="{B9C97AD1-3C04-49F5-AFE9-B42ABBB66FF0}" dt="2024-03-01T06:58:37.384" v="99" actId="20577"/>
          <ac:spMkLst>
            <pc:docMk/>
            <pc:sldMk cId="2869156577" sldId="1378"/>
            <ac:spMk id="153" creationId="{44FA3327-BE41-5E5C-4CF6-D138C44DEE93}"/>
          </ac:spMkLst>
        </pc:spChg>
      </pc:sldChg>
      <pc:sldChg chg="modSp mod">
        <pc:chgData name="不殿 理那" userId="d5476a1c-62f7-4ccc-a8ee-5324b517b4f3" providerId="ADAL" clId="{B9C97AD1-3C04-49F5-AFE9-B42ABBB66FF0}" dt="2024-02-28T05:26:09.909" v="95" actId="20577"/>
        <pc:sldMkLst>
          <pc:docMk/>
          <pc:sldMk cId="3574301285" sldId="1408"/>
        </pc:sldMkLst>
        <pc:spChg chg="mod">
          <ac:chgData name="不殿 理那" userId="d5476a1c-62f7-4ccc-a8ee-5324b517b4f3" providerId="ADAL" clId="{B9C97AD1-3C04-49F5-AFE9-B42ABBB66FF0}" dt="2024-02-28T05:26:09.909" v="95" actId="20577"/>
          <ac:spMkLst>
            <pc:docMk/>
            <pc:sldMk cId="3574301285" sldId="1408"/>
            <ac:spMk id="13" creationId="{B3D120B1-1AA8-7F7B-6E04-4764509D80FC}"/>
          </ac:spMkLst>
        </pc:spChg>
      </pc:sldChg>
      <pc:sldMasterChg chg="modSldLayout">
        <pc:chgData name="不殿 理那" userId="d5476a1c-62f7-4ccc-a8ee-5324b517b4f3" providerId="ADAL" clId="{B9C97AD1-3C04-49F5-AFE9-B42ABBB66FF0}" dt="2024-02-28T05:25:24.940" v="91" actId="20577"/>
        <pc:sldMasterMkLst>
          <pc:docMk/>
          <pc:sldMasterMk cId="0" sldId="2147483648"/>
        </pc:sldMasterMkLst>
        <pc:sldLayoutChg chg="modSp mod">
          <pc:chgData name="不殿 理那" userId="d5476a1c-62f7-4ccc-a8ee-5324b517b4f3" providerId="ADAL" clId="{B9C97AD1-3C04-49F5-AFE9-B42ABBB66FF0}" dt="2024-02-28T05:25:24.940" v="91" actId="20577"/>
          <pc:sldLayoutMkLst>
            <pc:docMk/>
            <pc:sldMasterMk cId="0" sldId="2147483648"/>
            <pc:sldLayoutMk cId="433917714" sldId="2147483873"/>
          </pc:sldLayoutMkLst>
          <pc:spChg chg="mod">
            <ac:chgData name="不殿 理那" userId="d5476a1c-62f7-4ccc-a8ee-5324b517b4f3" providerId="ADAL" clId="{B9C97AD1-3C04-49F5-AFE9-B42ABBB66FF0}" dt="2024-02-28T05:25:24.940" v="91" actId="20577"/>
            <ac:spMkLst>
              <pc:docMk/>
              <pc:sldMasterMk cId="0" sldId="2147483648"/>
              <pc:sldLayoutMk cId="433917714" sldId="2147483873"/>
              <ac:spMk id="4" creationId="{42914824-886B-3BCA-4648-7E145D8BBFA7}"/>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nacokamu\Downloads\&#20840;&#26399;&#38291;&#24615;&#21029;_&#24180;&#20195;&#21029;PV_UB.xlsx" TargetMode="Externa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3.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 1'!$B$2</c:f>
              <c:strCache>
                <c:ptCount val="1"/>
                <c:pt idx="0">
                  <c:v>動画視聴数</c:v>
                </c:pt>
              </c:strCache>
            </c:strRef>
          </c:tx>
          <c:spPr>
            <a:solidFill>
              <a:srgbClr val="C9002C">
                <a:lumMod val="20000"/>
                <a:lumOff val="80000"/>
              </a:srgbClr>
            </a:solidFill>
            <a:ln>
              <a:noFill/>
            </a:ln>
            <a:effectLst/>
          </c:spPr>
          <c:invertIfNegative val="0"/>
          <c:cat>
            <c:numRef>
              <c:f>'Sheet 1'!$A$3:$A$17</c:f>
              <c:numCache>
                <c:formatCode>m/d;@</c:formatCode>
                <c:ptCount val="15"/>
                <c:pt idx="0">
                  <c:v>45003</c:v>
                </c:pt>
                <c:pt idx="1">
                  <c:v>45004</c:v>
                </c:pt>
                <c:pt idx="2">
                  <c:v>45005</c:v>
                </c:pt>
                <c:pt idx="3">
                  <c:v>45006</c:v>
                </c:pt>
                <c:pt idx="4">
                  <c:v>45007</c:v>
                </c:pt>
                <c:pt idx="5">
                  <c:v>45008</c:v>
                </c:pt>
                <c:pt idx="6">
                  <c:v>45009</c:v>
                </c:pt>
                <c:pt idx="7">
                  <c:v>45010</c:v>
                </c:pt>
                <c:pt idx="8">
                  <c:v>45011</c:v>
                </c:pt>
                <c:pt idx="9">
                  <c:v>45012</c:v>
                </c:pt>
                <c:pt idx="10">
                  <c:v>45013</c:v>
                </c:pt>
                <c:pt idx="11">
                  <c:v>45014</c:v>
                </c:pt>
                <c:pt idx="12">
                  <c:v>45015</c:v>
                </c:pt>
                <c:pt idx="13">
                  <c:v>45016</c:v>
                </c:pt>
                <c:pt idx="14">
                  <c:v>45017</c:v>
                </c:pt>
              </c:numCache>
            </c:numRef>
          </c:cat>
          <c:val>
            <c:numRef>
              <c:f>'Sheet 1'!$B$3:$B$17</c:f>
              <c:numCache>
                <c:formatCode>#,##0</c:formatCode>
                <c:ptCount val="15"/>
                <c:pt idx="0">
                  <c:v>5520755</c:v>
                </c:pt>
                <c:pt idx="1">
                  <c:v>4570617</c:v>
                </c:pt>
                <c:pt idx="2">
                  <c:v>6229685</c:v>
                </c:pt>
                <c:pt idx="3">
                  <c:v>5161123</c:v>
                </c:pt>
                <c:pt idx="4">
                  <c:v>4245845</c:v>
                </c:pt>
                <c:pt idx="6">
                  <c:v>4277486</c:v>
                </c:pt>
                <c:pt idx="7">
                  <c:v>4510251</c:v>
                </c:pt>
                <c:pt idx="9">
                  <c:v>4966062</c:v>
                </c:pt>
                <c:pt idx="10">
                  <c:v>7249586</c:v>
                </c:pt>
                <c:pt idx="11">
                  <c:v>9004045</c:v>
                </c:pt>
                <c:pt idx="13">
                  <c:v>7398666</c:v>
                </c:pt>
                <c:pt idx="14">
                  <c:v>3560352</c:v>
                </c:pt>
              </c:numCache>
            </c:numRef>
          </c:val>
          <c:extLst>
            <c:ext xmlns:c16="http://schemas.microsoft.com/office/drawing/2014/chart" uri="{C3380CC4-5D6E-409C-BE32-E72D297353CC}">
              <c16:uniqueId val="{00000000-C4B1-402D-AD3D-44AC7B74E7E1}"/>
            </c:ext>
          </c:extLst>
        </c:ser>
        <c:ser>
          <c:idx val="1"/>
          <c:order val="1"/>
          <c:tx>
            <c:strRef>
              <c:f>'Sheet 1'!$C$2</c:f>
              <c:strCache>
                <c:ptCount val="1"/>
                <c:pt idx="0">
                  <c:v>広告再生数</c:v>
                </c:pt>
              </c:strCache>
            </c:strRef>
          </c:tx>
          <c:spPr>
            <a:solidFill>
              <a:srgbClr val="FCEDED">
                <a:lumMod val="75000"/>
              </a:srgbClr>
            </a:solidFill>
            <a:ln>
              <a:noFill/>
            </a:ln>
            <a:effectLst/>
          </c:spPr>
          <c:invertIfNegative val="0"/>
          <c:cat>
            <c:numRef>
              <c:f>'Sheet 1'!$A$3:$A$17</c:f>
              <c:numCache>
                <c:formatCode>m/d;@</c:formatCode>
                <c:ptCount val="15"/>
                <c:pt idx="0">
                  <c:v>45003</c:v>
                </c:pt>
                <c:pt idx="1">
                  <c:v>45004</c:v>
                </c:pt>
                <c:pt idx="2">
                  <c:v>45005</c:v>
                </c:pt>
                <c:pt idx="3">
                  <c:v>45006</c:v>
                </c:pt>
                <c:pt idx="4">
                  <c:v>45007</c:v>
                </c:pt>
                <c:pt idx="5">
                  <c:v>45008</c:v>
                </c:pt>
                <c:pt idx="6">
                  <c:v>45009</c:v>
                </c:pt>
                <c:pt idx="7">
                  <c:v>45010</c:v>
                </c:pt>
                <c:pt idx="8">
                  <c:v>45011</c:v>
                </c:pt>
                <c:pt idx="9">
                  <c:v>45012</c:v>
                </c:pt>
                <c:pt idx="10">
                  <c:v>45013</c:v>
                </c:pt>
                <c:pt idx="11">
                  <c:v>45014</c:v>
                </c:pt>
                <c:pt idx="12">
                  <c:v>45015</c:v>
                </c:pt>
                <c:pt idx="13">
                  <c:v>45016</c:v>
                </c:pt>
                <c:pt idx="14">
                  <c:v>45017</c:v>
                </c:pt>
              </c:numCache>
            </c:numRef>
          </c:cat>
          <c:val>
            <c:numRef>
              <c:f>'Sheet 1'!$C$3:$C$17</c:f>
              <c:numCache>
                <c:formatCode>#,##0</c:formatCode>
                <c:ptCount val="15"/>
                <c:pt idx="0">
                  <c:v>3788973</c:v>
                </c:pt>
                <c:pt idx="1">
                  <c:v>2215081</c:v>
                </c:pt>
                <c:pt idx="2">
                  <c:v>4896950</c:v>
                </c:pt>
                <c:pt idx="3">
                  <c:v>3219974</c:v>
                </c:pt>
                <c:pt idx="4">
                  <c:v>1798529</c:v>
                </c:pt>
                <c:pt idx="6">
                  <c:v>2353449</c:v>
                </c:pt>
                <c:pt idx="7">
                  <c:v>2340525</c:v>
                </c:pt>
                <c:pt idx="9">
                  <c:v>4213829</c:v>
                </c:pt>
                <c:pt idx="10">
                  <c:v>6642151</c:v>
                </c:pt>
                <c:pt idx="11">
                  <c:v>8715455</c:v>
                </c:pt>
                <c:pt idx="13">
                  <c:v>6147048</c:v>
                </c:pt>
                <c:pt idx="14">
                  <c:v>3851545</c:v>
                </c:pt>
              </c:numCache>
            </c:numRef>
          </c:val>
          <c:extLst>
            <c:ext xmlns:c16="http://schemas.microsoft.com/office/drawing/2014/chart" uri="{C3380CC4-5D6E-409C-BE32-E72D297353CC}">
              <c16:uniqueId val="{00000001-C4B1-402D-AD3D-44AC7B74E7E1}"/>
            </c:ext>
          </c:extLst>
        </c:ser>
        <c:dLbls>
          <c:showLegendKey val="0"/>
          <c:showVal val="0"/>
          <c:showCatName val="0"/>
          <c:showSerName val="0"/>
          <c:showPercent val="0"/>
          <c:showBubbleSize val="0"/>
        </c:dLbls>
        <c:gapWidth val="219"/>
        <c:overlap val="-27"/>
        <c:axId val="898757695"/>
        <c:axId val="1517450719"/>
      </c:barChart>
      <c:dateAx>
        <c:axId val="898757695"/>
        <c:scaling>
          <c:orientation val="minMax"/>
        </c:scaling>
        <c:delete val="0"/>
        <c:axPos val="b"/>
        <c:numFmt formatCode="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517450719"/>
        <c:crosses val="autoZero"/>
        <c:auto val="1"/>
        <c:lblOffset val="100"/>
        <c:baseTimeUnit val="days"/>
      </c:dateAx>
      <c:valAx>
        <c:axId val="15174507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898757695"/>
        <c:crosses val="autoZero"/>
        <c:crossBetween val="between"/>
        <c:majorUnit val="20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legend>
    <c:plotVisOnly val="1"/>
    <c:dispBlanksAs val="gap"/>
    <c:showDLblsOverMax val="0"/>
  </c:chart>
  <c:spPr>
    <a:noFill/>
    <a:ln>
      <a:noFill/>
    </a:ln>
    <a:effectLst/>
  </c:spPr>
  <c:txPr>
    <a:bodyPr/>
    <a:lstStyle/>
    <a:p>
      <a:pPr>
        <a:defRPr>
          <a:latin typeface="+mn-ea"/>
          <a:ea typeface="+mn-ea"/>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hade val="47000"/>
                </a:schemeClr>
              </a:solidFill>
              <a:ln w="19050">
                <a:solidFill>
                  <a:schemeClr val="lt1"/>
                </a:solidFill>
              </a:ln>
              <a:effectLst/>
            </c:spPr>
            <c:extLst>
              <c:ext xmlns:c16="http://schemas.microsoft.com/office/drawing/2014/chart" uri="{C3380CC4-5D6E-409C-BE32-E72D297353CC}">
                <c16:uniqueId val="{00000001-F320-4FBD-AC4E-D79E703C5A52}"/>
              </c:ext>
            </c:extLst>
          </c:dPt>
          <c:dPt>
            <c:idx val="1"/>
            <c:bubble3D val="0"/>
            <c:spPr>
              <a:solidFill>
                <a:schemeClr val="accent1">
                  <a:shade val="65000"/>
                </a:schemeClr>
              </a:solidFill>
              <a:ln w="19050">
                <a:solidFill>
                  <a:schemeClr val="lt1"/>
                </a:solidFill>
              </a:ln>
              <a:effectLst/>
            </c:spPr>
            <c:extLst>
              <c:ext xmlns:c16="http://schemas.microsoft.com/office/drawing/2014/chart" uri="{C3380CC4-5D6E-409C-BE32-E72D297353CC}">
                <c16:uniqueId val="{00000003-F320-4FBD-AC4E-D79E703C5A52}"/>
              </c:ext>
            </c:extLst>
          </c:dPt>
          <c:dPt>
            <c:idx val="2"/>
            <c:bubble3D val="0"/>
            <c:spPr>
              <a:solidFill>
                <a:schemeClr val="accent1">
                  <a:shade val="82000"/>
                </a:schemeClr>
              </a:solidFill>
              <a:ln w="19050">
                <a:solidFill>
                  <a:schemeClr val="lt1"/>
                </a:solidFill>
              </a:ln>
              <a:effectLst/>
            </c:spPr>
            <c:extLst>
              <c:ext xmlns:c16="http://schemas.microsoft.com/office/drawing/2014/chart" uri="{C3380CC4-5D6E-409C-BE32-E72D297353CC}">
                <c16:uniqueId val="{00000005-F320-4FBD-AC4E-D79E703C5A52}"/>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F320-4FBD-AC4E-D79E703C5A52}"/>
              </c:ext>
            </c:extLst>
          </c:dPt>
          <c:dPt>
            <c:idx val="4"/>
            <c:bubble3D val="0"/>
            <c:spPr>
              <a:solidFill>
                <a:schemeClr val="accent1">
                  <a:tint val="83000"/>
                </a:schemeClr>
              </a:solidFill>
              <a:ln w="19050">
                <a:solidFill>
                  <a:schemeClr val="lt1"/>
                </a:solidFill>
              </a:ln>
              <a:effectLst/>
            </c:spPr>
            <c:extLst>
              <c:ext xmlns:c16="http://schemas.microsoft.com/office/drawing/2014/chart" uri="{C3380CC4-5D6E-409C-BE32-E72D297353CC}">
                <c16:uniqueId val="{00000009-F320-4FBD-AC4E-D79E703C5A52}"/>
              </c:ext>
            </c:extLst>
          </c:dPt>
          <c:dPt>
            <c:idx val="5"/>
            <c:bubble3D val="0"/>
            <c:spPr>
              <a:solidFill>
                <a:schemeClr val="accent1">
                  <a:tint val="65000"/>
                </a:schemeClr>
              </a:solidFill>
              <a:ln w="19050">
                <a:solidFill>
                  <a:schemeClr val="lt1"/>
                </a:solidFill>
              </a:ln>
              <a:effectLst/>
            </c:spPr>
            <c:extLst>
              <c:ext xmlns:c16="http://schemas.microsoft.com/office/drawing/2014/chart" uri="{C3380CC4-5D6E-409C-BE32-E72D297353CC}">
                <c16:uniqueId val="{0000000B-F320-4FBD-AC4E-D79E703C5A52}"/>
              </c:ext>
            </c:extLst>
          </c:dPt>
          <c:dPt>
            <c:idx val="6"/>
            <c:bubble3D val="0"/>
            <c:spPr>
              <a:solidFill>
                <a:schemeClr val="accent1">
                  <a:tint val="48000"/>
                </a:schemeClr>
              </a:solidFill>
              <a:ln w="19050">
                <a:solidFill>
                  <a:schemeClr val="lt1"/>
                </a:solidFill>
              </a:ln>
              <a:effectLst/>
            </c:spPr>
            <c:extLst>
              <c:ext xmlns:c16="http://schemas.microsoft.com/office/drawing/2014/chart" uri="{C3380CC4-5D6E-409C-BE32-E72D297353CC}">
                <c16:uniqueId val="{0000000D-F320-4FBD-AC4E-D79E703C5A52}"/>
              </c:ext>
            </c:extLst>
          </c:dPt>
          <c:cat>
            <c:strRef>
              <c:f>'Sheet 1'!$F$3:$F$9</c:f>
              <c:strCache>
                <c:ptCount val="7"/>
                <c:pt idx="0">
                  <c:v>10代</c:v>
                </c:pt>
                <c:pt idx="1">
                  <c:v>20代</c:v>
                </c:pt>
                <c:pt idx="2">
                  <c:v>30代</c:v>
                </c:pt>
                <c:pt idx="3">
                  <c:v>40代</c:v>
                </c:pt>
                <c:pt idx="4">
                  <c:v>50代</c:v>
                </c:pt>
                <c:pt idx="5">
                  <c:v>60代</c:v>
                </c:pt>
                <c:pt idx="6">
                  <c:v>70代</c:v>
                </c:pt>
              </c:strCache>
            </c:strRef>
          </c:cat>
          <c:val>
            <c:numRef>
              <c:f>'Sheet 1'!$G$3:$G$9</c:f>
              <c:numCache>
                <c:formatCode>0%</c:formatCode>
                <c:ptCount val="7"/>
                <c:pt idx="0">
                  <c:v>1.9054552139798283E-2</c:v>
                </c:pt>
                <c:pt idx="1">
                  <c:v>8.3494048138662319E-2</c:v>
                </c:pt>
                <c:pt idx="2">
                  <c:v>0.18448025846802665</c:v>
                </c:pt>
                <c:pt idx="3">
                  <c:v>0.27251841092175888</c:v>
                </c:pt>
                <c:pt idx="4">
                  <c:v>0.25334693041970724</c:v>
                </c:pt>
                <c:pt idx="5">
                  <c:v>0.12940033702759918</c:v>
                </c:pt>
                <c:pt idx="6">
                  <c:v>4.884422195289901E-2</c:v>
                </c:pt>
              </c:numCache>
            </c:numRef>
          </c:val>
          <c:extLst>
            <c:ext xmlns:c16="http://schemas.microsoft.com/office/drawing/2014/chart" uri="{C3380CC4-5D6E-409C-BE32-E72D297353CC}">
              <c16:uniqueId val="{0000000E-F320-4FBD-AC4E-D79E703C5A52}"/>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dPt>
            <c:idx val="0"/>
            <c:bubble3D val="0"/>
            <c:spPr>
              <a:solidFill>
                <a:schemeClr val="accent6">
                  <a:shade val="47000"/>
                </a:schemeClr>
              </a:solidFill>
              <a:ln w="19050">
                <a:solidFill>
                  <a:schemeClr val="lt1"/>
                </a:solidFill>
              </a:ln>
              <a:effectLst/>
            </c:spPr>
            <c:extLst>
              <c:ext xmlns:c16="http://schemas.microsoft.com/office/drawing/2014/chart" uri="{C3380CC4-5D6E-409C-BE32-E72D297353CC}">
                <c16:uniqueId val="{00000001-8182-46E1-ADA8-8AAEB33530E3}"/>
              </c:ext>
            </c:extLst>
          </c:dPt>
          <c:dPt>
            <c:idx val="1"/>
            <c:bubble3D val="0"/>
            <c:spPr>
              <a:solidFill>
                <a:schemeClr val="accent6">
                  <a:shade val="65000"/>
                </a:schemeClr>
              </a:solidFill>
              <a:ln w="19050">
                <a:solidFill>
                  <a:schemeClr val="lt1"/>
                </a:solidFill>
              </a:ln>
              <a:effectLst/>
            </c:spPr>
            <c:extLst>
              <c:ext xmlns:c16="http://schemas.microsoft.com/office/drawing/2014/chart" uri="{C3380CC4-5D6E-409C-BE32-E72D297353CC}">
                <c16:uniqueId val="{00000003-8182-46E1-ADA8-8AAEB33530E3}"/>
              </c:ext>
            </c:extLst>
          </c:dPt>
          <c:dPt>
            <c:idx val="2"/>
            <c:bubble3D val="0"/>
            <c:spPr>
              <a:solidFill>
                <a:schemeClr val="accent6">
                  <a:shade val="82000"/>
                </a:schemeClr>
              </a:solidFill>
              <a:ln w="19050">
                <a:solidFill>
                  <a:schemeClr val="lt1"/>
                </a:solidFill>
              </a:ln>
              <a:effectLst/>
            </c:spPr>
            <c:extLst>
              <c:ext xmlns:c16="http://schemas.microsoft.com/office/drawing/2014/chart" uri="{C3380CC4-5D6E-409C-BE32-E72D297353CC}">
                <c16:uniqueId val="{00000005-8182-46E1-ADA8-8AAEB33530E3}"/>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7-8182-46E1-ADA8-8AAEB33530E3}"/>
              </c:ext>
            </c:extLst>
          </c:dPt>
          <c:dPt>
            <c:idx val="4"/>
            <c:bubble3D val="0"/>
            <c:spPr>
              <a:solidFill>
                <a:schemeClr val="accent6">
                  <a:tint val="83000"/>
                </a:schemeClr>
              </a:solidFill>
              <a:ln w="19050">
                <a:solidFill>
                  <a:schemeClr val="lt1"/>
                </a:solidFill>
              </a:ln>
              <a:effectLst/>
            </c:spPr>
            <c:extLst>
              <c:ext xmlns:c16="http://schemas.microsoft.com/office/drawing/2014/chart" uri="{C3380CC4-5D6E-409C-BE32-E72D297353CC}">
                <c16:uniqueId val="{00000009-8182-46E1-ADA8-8AAEB33530E3}"/>
              </c:ext>
            </c:extLst>
          </c:dPt>
          <c:dPt>
            <c:idx val="5"/>
            <c:bubble3D val="0"/>
            <c:spPr>
              <a:solidFill>
                <a:schemeClr val="accent6">
                  <a:tint val="65000"/>
                </a:schemeClr>
              </a:solidFill>
              <a:ln w="19050">
                <a:solidFill>
                  <a:schemeClr val="lt1"/>
                </a:solidFill>
              </a:ln>
              <a:effectLst/>
            </c:spPr>
            <c:extLst>
              <c:ext xmlns:c16="http://schemas.microsoft.com/office/drawing/2014/chart" uri="{C3380CC4-5D6E-409C-BE32-E72D297353CC}">
                <c16:uniqueId val="{0000000B-8182-46E1-ADA8-8AAEB33530E3}"/>
              </c:ext>
            </c:extLst>
          </c:dPt>
          <c:dPt>
            <c:idx val="6"/>
            <c:bubble3D val="0"/>
            <c:spPr>
              <a:solidFill>
                <a:schemeClr val="accent6">
                  <a:tint val="48000"/>
                </a:schemeClr>
              </a:solidFill>
              <a:ln w="19050">
                <a:solidFill>
                  <a:schemeClr val="lt1"/>
                </a:solidFill>
              </a:ln>
              <a:effectLst/>
            </c:spPr>
            <c:extLst>
              <c:ext xmlns:c16="http://schemas.microsoft.com/office/drawing/2014/chart" uri="{C3380CC4-5D6E-409C-BE32-E72D297353CC}">
                <c16:uniqueId val="{0000000D-8182-46E1-ADA8-8AAEB33530E3}"/>
              </c:ext>
            </c:extLst>
          </c:dPt>
          <c:cat>
            <c:strRef>
              <c:f>'Sheet 1'!$F$12:$F$18</c:f>
              <c:strCache>
                <c:ptCount val="7"/>
                <c:pt idx="0">
                  <c:v>10代</c:v>
                </c:pt>
                <c:pt idx="1">
                  <c:v>20代</c:v>
                </c:pt>
                <c:pt idx="2">
                  <c:v>30代</c:v>
                </c:pt>
                <c:pt idx="3">
                  <c:v>40代</c:v>
                </c:pt>
                <c:pt idx="4">
                  <c:v>50代</c:v>
                </c:pt>
                <c:pt idx="5">
                  <c:v>60代</c:v>
                </c:pt>
                <c:pt idx="6">
                  <c:v>70代</c:v>
                </c:pt>
              </c:strCache>
            </c:strRef>
          </c:cat>
          <c:val>
            <c:numRef>
              <c:f>'Sheet 1'!$G$12:$G$18</c:f>
              <c:numCache>
                <c:formatCode>0%</c:formatCode>
                <c:ptCount val="7"/>
                <c:pt idx="0">
                  <c:v>2.1019007280806832E-2</c:v>
                </c:pt>
                <c:pt idx="1">
                  <c:v>6.5027421801636953E-2</c:v>
                </c:pt>
                <c:pt idx="2">
                  <c:v>0.160395946220831</c:v>
                </c:pt>
                <c:pt idx="3">
                  <c:v>0.32223942652070264</c:v>
                </c:pt>
                <c:pt idx="4">
                  <c:v>0.26344627537998522</c:v>
                </c:pt>
                <c:pt idx="5">
                  <c:v>0.11916384897260374</c:v>
                </c:pt>
                <c:pt idx="6">
                  <c:v>4.1378097490153282E-2</c:v>
                </c:pt>
              </c:numCache>
            </c:numRef>
          </c:val>
          <c:extLst>
            <c:ext xmlns:c16="http://schemas.microsoft.com/office/drawing/2014/chart" uri="{C3380CC4-5D6E-409C-BE32-E72D297353CC}">
              <c16:uniqueId val="{0000000E-8182-46E1-ADA8-8AAEB33530E3}"/>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doughnutChart>
        <c:varyColors val="1"/>
        <c:ser>
          <c:idx val="0"/>
          <c:order val="0"/>
          <c:dPt>
            <c:idx val="0"/>
            <c:bubble3D val="0"/>
            <c:spPr>
              <a:solidFill>
                <a:schemeClr val="accent6">
                  <a:shade val="47000"/>
                </a:schemeClr>
              </a:solidFill>
              <a:ln w="19050">
                <a:solidFill>
                  <a:schemeClr val="lt1"/>
                </a:solidFill>
              </a:ln>
              <a:effectLst/>
            </c:spPr>
            <c:extLst>
              <c:ext xmlns:c16="http://schemas.microsoft.com/office/drawing/2014/chart" uri="{C3380CC4-5D6E-409C-BE32-E72D297353CC}">
                <c16:uniqueId val="{00000001-2203-4A25-96CD-327DF9C819E9}"/>
              </c:ext>
            </c:extLst>
          </c:dPt>
          <c:dPt>
            <c:idx val="1"/>
            <c:bubble3D val="0"/>
            <c:spPr>
              <a:solidFill>
                <a:schemeClr val="accent6">
                  <a:shade val="65000"/>
                </a:schemeClr>
              </a:solidFill>
              <a:ln w="19050">
                <a:solidFill>
                  <a:schemeClr val="lt1"/>
                </a:solidFill>
              </a:ln>
              <a:effectLst/>
            </c:spPr>
            <c:extLst>
              <c:ext xmlns:c16="http://schemas.microsoft.com/office/drawing/2014/chart" uri="{C3380CC4-5D6E-409C-BE32-E72D297353CC}">
                <c16:uniqueId val="{00000003-2203-4A25-96CD-327DF9C819E9}"/>
              </c:ext>
            </c:extLst>
          </c:dPt>
          <c:dPt>
            <c:idx val="2"/>
            <c:bubble3D val="0"/>
            <c:spPr>
              <a:solidFill>
                <a:schemeClr val="accent6">
                  <a:shade val="82000"/>
                </a:schemeClr>
              </a:solidFill>
              <a:ln w="19050">
                <a:solidFill>
                  <a:schemeClr val="lt1"/>
                </a:solidFill>
              </a:ln>
              <a:effectLst/>
            </c:spPr>
            <c:extLst>
              <c:ext xmlns:c16="http://schemas.microsoft.com/office/drawing/2014/chart" uri="{C3380CC4-5D6E-409C-BE32-E72D297353CC}">
                <c16:uniqueId val="{00000005-2203-4A25-96CD-327DF9C819E9}"/>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7-2203-4A25-96CD-327DF9C819E9}"/>
              </c:ext>
            </c:extLst>
          </c:dPt>
          <c:dPt>
            <c:idx val="4"/>
            <c:bubble3D val="0"/>
            <c:spPr>
              <a:solidFill>
                <a:schemeClr val="accent6">
                  <a:tint val="83000"/>
                </a:schemeClr>
              </a:solidFill>
              <a:ln w="19050">
                <a:solidFill>
                  <a:schemeClr val="lt1"/>
                </a:solidFill>
              </a:ln>
              <a:effectLst/>
            </c:spPr>
            <c:extLst>
              <c:ext xmlns:c16="http://schemas.microsoft.com/office/drawing/2014/chart" uri="{C3380CC4-5D6E-409C-BE32-E72D297353CC}">
                <c16:uniqueId val="{00000009-2203-4A25-96CD-327DF9C819E9}"/>
              </c:ext>
            </c:extLst>
          </c:dPt>
          <c:dPt>
            <c:idx val="5"/>
            <c:bubble3D val="0"/>
            <c:spPr>
              <a:solidFill>
                <a:schemeClr val="accent6">
                  <a:tint val="65000"/>
                </a:schemeClr>
              </a:solidFill>
              <a:ln w="19050">
                <a:solidFill>
                  <a:schemeClr val="lt1"/>
                </a:solidFill>
              </a:ln>
              <a:effectLst/>
            </c:spPr>
            <c:extLst>
              <c:ext xmlns:c16="http://schemas.microsoft.com/office/drawing/2014/chart" uri="{C3380CC4-5D6E-409C-BE32-E72D297353CC}">
                <c16:uniqueId val="{0000000B-2203-4A25-96CD-327DF9C819E9}"/>
              </c:ext>
            </c:extLst>
          </c:dPt>
          <c:dPt>
            <c:idx val="6"/>
            <c:bubble3D val="0"/>
            <c:spPr>
              <a:solidFill>
                <a:schemeClr val="accent6">
                  <a:tint val="48000"/>
                </a:schemeClr>
              </a:solidFill>
              <a:ln w="19050">
                <a:solidFill>
                  <a:schemeClr val="lt1"/>
                </a:solidFill>
              </a:ln>
              <a:effectLst/>
            </c:spPr>
            <c:extLst>
              <c:ext xmlns:c16="http://schemas.microsoft.com/office/drawing/2014/chart" uri="{C3380CC4-5D6E-409C-BE32-E72D297353CC}">
                <c16:uniqueId val="{0000000D-2203-4A25-96CD-327DF9C819E9}"/>
              </c:ext>
            </c:extLst>
          </c:dPt>
          <c:cat>
            <c:strRef>
              <c:f>'Sheet 1'!$B$12:$B$18</c:f>
              <c:strCache>
                <c:ptCount val="7"/>
                <c:pt idx="0">
                  <c:v>10代</c:v>
                </c:pt>
                <c:pt idx="1">
                  <c:v>20代</c:v>
                </c:pt>
                <c:pt idx="2">
                  <c:v>30代</c:v>
                </c:pt>
                <c:pt idx="3">
                  <c:v>40代</c:v>
                </c:pt>
                <c:pt idx="4">
                  <c:v>50代</c:v>
                </c:pt>
                <c:pt idx="5">
                  <c:v>60代</c:v>
                </c:pt>
                <c:pt idx="6">
                  <c:v>70代</c:v>
                </c:pt>
              </c:strCache>
            </c:strRef>
          </c:cat>
          <c:val>
            <c:numRef>
              <c:f>'Sheet 1'!$C$12:$C$18</c:f>
              <c:numCache>
                <c:formatCode>0%</c:formatCode>
                <c:ptCount val="7"/>
                <c:pt idx="0">
                  <c:v>2.8066482119182752E-3</c:v>
                </c:pt>
                <c:pt idx="1">
                  <c:v>3.3555959865177655E-2</c:v>
                </c:pt>
                <c:pt idx="2">
                  <c:v>0.12788053446840195</c:v>
                </c:pt>
                <c:pt idx="3">
                  <c:v>0.28799098841622733</c:v>
                </c:pt>
                <c:pt idx="4">
                  <c:v>0.30409675098142086</c:v>
                </c:pt>
                <c:pt idx="5">
                  <c:v>0.16264969774240937</c:v>
                </c:pt>
                <c:pt idx="6">
                  <c:v>6.7036969621595291E-2</c:v>
                </c:pt>
              </c:numCache>
            </c:numRef>
          </c:val>
          <c:extLst>
            <c:ext xmlns:c16="http://schemas.microsoft.com/office/drawing/2014/chart" uri="{C3380CC4-5D6E-409C-BE32-E72D297353CC}">
              <c16:uniqueId val="{0000000E-2203-4A25-96CD-327DF9C819E9}"/>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solidFill>
                <a:schemeClr val="accent1">
                  <a:shade val="47000"/>
                </a:schemeClr>
              </a:solidFill>
              <a:ln w="19050">
                <a:solidFill>
                  <a:schemeClr val="lt1"/>
                </a:solidFill>
              </a:ln>
              <a:effectLst/>
            </c:spPr>
            <c:extLst>
              <c:ext xmlns:c16="http://schemas.microsoft.com/office/drawing/2014/chart" uri="{C3380CC4-5D6E-409C-BE32-E72D297353CC}">
                <c16:uniqueId val="{00000001-33CB-41B5-B3DA-75BD2C925CDF}"/>
              </c:ext>
            </c:extLst>
          </c:dPt>
          <c:dPt>
            <c:idx val="1"/>
            <c:bubble3D val="0"/>
            <c:spPr>
              <a:solidFill>
                <a:schemeClr val="accent1">
                  <a:shade val="65000"/>
                </a:schemeClr>
              </a:solidFill>
              <a:ln w="19050">
                <a:solidFill>
                  <a:schemeClr val="lt1"/>
                </a:solidFill>
              </a:ln>
              <a:effectLst/>
            </c:spPr>
            <c:extLst>
              <c:ext xmlns:c16="http://schemas.microsoft.com/office/drawing/2014/chart" uri="{C3380CC4-5D6E-409C-BE32-E72D297353CC}">
                <c16:uniqueId val="{00000003-33CB-41B5-B3DA-75BD2C925CDF}"/>
              </c:ext>
            </c:extLst>
          </c:dPt>
          <c:dPt>
            <c:idx val="2"/>
            <c:bubble3D val="0"/>
            <c:spPr>
              <a:solidFill>
                <a:schemeClr val="accent1">
                  <a:shade val="82000"/>
                </a:schemeClr>
              </a:solidFill>
              <a:ln w="19050">
                <a:solidFill>
                  <a:schemeClr val="lt1"/>
                </a:solidFill>
              </a:ln>
              <a:effectLst/>
            </c:spPr>
            <c:extLst>
              <c:ext xmlns:c16="http://schemas.microsoft.com/office/drawing/2014/chart" uri="{C3380CC4-5D6E-409C-BE32-E72D297353CC}">
                <c16:uniqueId val="{00000005-33CB-41B5-B3DA-75BD2C925CDF}"/>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7-33CB-41B5-B3DA-75BD2C925CDF}"/>
              </c:ext>
            </c:extLst>
          </c:dPt>
          <c:dPt>
            <c:idx val="4"/>
            <c:bubble3D val="0"/>
            <c:spPr>
              <a:solidFill>
                <a:schemeClr val="accent1">
                  <a:tint val="83000"/>
                </a:schemeClr>
              </a:solidFill>
              <a:ln w="19050">
                <a:solidFill>
                  <a:schemeClr val="lt1"/>
                </a:solidFill>
              </a:ln>
              <a:effectLst/>
            </c:spPr>
            <c:extLst>
              <c:ext xmlns:c16="http://schemas.microsoft.com/office/drawing/2014/chart" uri="{C3380CC4-5D6E-409C-BE32-E72D297353CC}">
                <c16:uniqueId val="{00000009-33CB-41B5-B3DA-75BD2C925CDF}"/>
              </c:ext>
            </c:extLst>
          </c:dPt>
          <c:dPt>
            <c:idx val="5"/>
            <c:bubble3D val="0"/>
            <c:spPr>
              <a:solidFill>
                <a:schemeClr val="accent1">
                  <a:tint val="65000"/>
                </a:schemeClr>
              </a:solidFill>
              <a:ln w="19050">
                <a:solidFill>
                  <a:schemeClr val="lt1"/>
                </a:solidFill>
              </a:ln>
              <a:effectLst/>
            </c:spPr>
            <c:extLst>
              <c:ext xmlns:c16="http://schemas.microsoft.com/office/drawing/2014/chart" uri="{C3380CC4-5D6E-409C-BE32-E72D297353CC}">
                <c16:uniqueId val="{0000000B-33CB-41B5-B3DA-75BD2C925CDF}"/>
              </c:ext>
            </c:extLst>
          </c:dPt>
          <c:dPt>
            <c:idx val="6"/>
            <c:bubble3D val="0"/>
            <c:spPr>
              <a:solidFill>
                <a:schemeClr val="accent1">
                  <a:tint val="48000"/>
                </a:schemeClr>
              </a:solidFill>
              <a:ln w="19050">
                <a:solidFill>
                  <a:schemeClr val="lt1"/>
                </a:solidFill>
              </a:ln>
              <a:effectLst/>
            </c:spPr>
            <c:extLst>
              <c:ext xmlns:c16="http://schemas.microsoft.com/office/drawing/2014/chart" uri="{C3380CC4-5D6E-409C-BE32-E72D297353CC}">
                <c16:uniqueId val="{0000000D-33CB-41B5-B3DA-75BD2C925CDF}"/>
              </c:ext>
            </c:extLst>
          </c:dPt>
          <c:cat>
            <c:strRef>
              <c:f>'Sheet 1'!$B$3:$B$9</c:f>
              <c:strCache>
                <c:ptCount val="7"/>
                <c:pt idx="0">
                  <c:v>10代</c:v>
                </c:pt>
                <c:pt idx="1">
                  <c:v>20代</c:v>
                </c:pt>
                <c:pt idx="2">
                  <c:v>30代</c:v>
                </c:pt>
                <c:pt idx="3">
                  <c:v>40代</c:v>
                </c:pt>
                <c:pt idx="4">
                  <c:v>50代</c:v>
                </c:pt>
                <c:pt idx="5">
                  <c:v>60代</c:v>
                </c:pt>
                <c:pt idx="6">
                  <c:v>70代</c:v>
                </c:pt>
              </c:strCache>
            </c:strRef>
          </c:cat>
          <c:val>
            <c:numRef>
              <c:f>'Sheet 1'!$C$3:$C$9</c:f>
              <c:numCache>
                <c:formatCode>0%</c:formatCode>
                <c:ptCount val="7"/>
                <c:pt idx="0">
                  <c:v>1.9756576297734361E-3</c:v>
                </c:pt>
                <c:pt idx="1">
                  <c:v>2.4443502822336149E-2</c:v>
                </c:pt>
                <c:pt idx="2">
                  <c:v>9.8900534640927934E-2</c:v>
                </c:pt>
                <c:pt idx="3">
                  <c:v>0.22638152037341816</c:v>
                </c:pt>
                <c:pt idx="4">
                  <c:v>0.30662026325134673</c:v>
                </c:pt>
                <c:pt idx="5">
                  <c:v>0.21928523440288308</c:v>
                </c:pt>
                <c:pt idx="6">
                  <c:v>9.8699311286278624E-2</c:v>
                </c:pt>
              </c:numCache>
            </c:numRef>
          </c:val>
          <c:extLst>
            <c:ext xmlns:c16="http://schemas.microsoft.com/office/drawing/2014/chart" uri="{C3380CC4-5D6E-409C-BE32-E72D297353CC}">
              <c16:uniqueId val="{0000000E-33CB-41B5-B3DA-75BD2C925CDF}"/>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 1'!$B$2</c:f>
              <c:strCache>
                <c:ptCount val="1"/>
                <c:pt idx="0">
                  <c:v>PC</c:v>
                </c:pt>
              </c:strCache>
            </c:strRef>
          </c:tx>
          <c:dPt>
            <c:idx val="0"/>
            <c:bubble3D val="0"/>
            <c:spPr>
              <a:solidFill>
                <a:srgbClr val="C9002C"/>
              </a:solidFill>
              <a:ln w="19050">
                <a:solidFill>
                  <a:schemeClr val="lt1"/>
                </a:solidFill>
              </a:ln>
              <a:effectLst/>
            </c:spPr>
            <c:extLst>
              <c:ext xmlns:c16="http://schemas.microsoft.com/office/drawing/2014/chart" uri="{C3380CC4-5D6E-409C-BE32-E72D297353CC}">
                <c16:uniqueId val="{00000001-F8BA-4626-8233-D41CC768A986}"/>
              </c:ext>
            </c:extLst>
          </c:dPt>
          <c:dPt>
            <c:idx val="1"/>
            <c:bubble3D val="0"/>
            <c:spPr>
              <a:solidFill>
                <a:srgbClr val="00569B"/>
              </a:solidFill>
              <a:ln w="19050">
                <a:solidFill>
                  <a:schemeClr val="lt1"/>
                </a:solidFill>
              </a:ln>
              <a:effectLst/>
            </c:spPr>
            <c:extLst>
              <c:ext xmlns:c16="http://schemas.microsoft.com/office/drawing/2014/chart" uri="{C3380CC4-5D6E-409C-BE32-E72D297353CC}">
                <c16:uniqueId val="{00000003-F8BA-4626-8233-D41CC768A986}"/>
              </c:ext>
            </c:extLst>
          </c:dPt>
          <c:cat>
            <c:strRef>
              <c:f>'Sheet 1'!$A$3:$A$4</c:f>
              <c:strCache>
                <c:ptCount val="2"/>
                <c:pt idx="0">
                  <c:v>女性</c:v>
                </c:pt>
                <c:pt idx="1">
                  <c:v>男性</c:v>
                </c:pt>
              </c:strCache>
            </c:strRef>
          </c:cat>
          <c:val>
            <c:numRef>
              <c:f>'Sheet 1'!$B$3:$B$4</c:f>
              <c:numCache>
                <c:formatCode>0%</c:formatCode>
                <c:ptCount val="2"/>
                <c:pt idx="0">
                  <c:v>0.11935314568623381</c:v>
                </c:pt>
                <c:pt idx="1">
                  <c:v>0.88064685431376621</c:v>
                </c:pt>
              </c:numCache>
            </c:numRef>
          </c:val>
          <c:extLst>
            <c:ext xmlns:c16="http://schemas.microsoft.com/office/drawing/2014/chart" uri="{C3380CC4-5D6E-409C-BE32-E72D297353CC}">
              <c16:uniqueId val="{00000004-F8BA-4626-8233-D41CC768A98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 1'!$E$2</c:f>
              <c:strCache>
                <c:ptCount val="1"/>
                <c:pt idx="0">
                  <c:v>SP</c:v>
                </c:pt>
              </c:strCache>
            </c:strRef>
          </c:tx>
          <c:dPt>
            <c:idx val="0"/>
            <c:bubble3D val="0"/>
            <c:spPr>
              <a:solidFill>
                <a:srgbClr val="C9002C"/>
              </a:solidFill>
              <a:ln w="19050">
                <a:solidFill>
                  <a:schemeClr val="lt1"/>
                </a:solidFill>
              </a:ln>
              <a:effectLst/>
            </c:spPr>
            <c:extLst>
              <c:ext xmlns:c16="http://schemas.microsoft.com/office/drawing/2014/chart" uri="{C3380CC4-5D6E-409C-BE32-E72D297353CC}">
                <c16:uniqueId val="{00000001-AACB-4657-AD3E-19D3636545FE}"/>
              </c:ext>
            </c:extLst>
          </c:dPt>
          <c:dPt>
            <c:idx val="1"/>
            <c:bubble3D val="0"/>
            <c:spPr>
              <a:solidFill>
                <a:srgbClr val="00569B"/>
              </a:solidFill>
              <a:ln w="19050">
                <a:solidFill>
                  <a:schemeClr val="lt1"/>
                </a:solidFill>
              </a:ln>
              <a:effectLst/>
            </c:spPr>
            <c:extLst>
              <c:ext xmlns:c16="http://schemas.microsoft.com/office/drawing/2014/chart" uri="{C3380CC4-5D6E-409C-BE32-E72D297353CC}">
                <c16:uniqueId val="{00000003-AACB-4657-AD3E-19D3636545FE}"/>
              </c:ext>
            </c:extLst>
          </c:dPt>
          <c:cat>
            <c:strRef>
              <c:f>'Sheet 1'!$D$3:$D$4</c:f>
              <c:strCache>
                <c:ptCount val="2"/>
                <c:pt idx="0">
                  <c:v>女性</c:v>
                </c:pt>
                <c:pt idx="1">
                  <c:v>男性</c:v>
                </c:pt>
              </c:strCache>
            </c:strRef>
          </c:cat>
          <c:val>
            <c:numRef>
              <c:f>'Sheet 1'!$E$3:$E$4</c:f>
              <c:numCache>
                <c:formatCode>0%</c:formatCode>
                <c:ptCount val="2"/>
                <c:pt idx="0">
                  <c:v>0.16979061808654169</c:v>
                </c:pt>
                <c:pt idx="1">
                  <c:v>0.83020938191345828</c:v>
                </c:pt>
              </c:numCache>
            </c:numRef>
          </c:val>
          <c:extLst>
            <c:ext xmlns:c16="http://schemas.microsoft.com/office/drawing/2014/chart" uri="{C3380CC4-5D6E-409C-BE32-E72D297353CC}">
              <c16:uniqueId val="{00000004-AACB-4657-AD3E-19D3636545F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350222210546578E-2"/>
          <c:y val="0.27353614573208584"/>
          <c:w val="0.94553459608806378"/>
          <c:h val="0.62480538568632149"/>
        </c:manualLayout>
      </c:layout>
      <c:barChart>
        <c:barDir val="col"/>
        <c:grouping val="clustered"/>
        <c:varyColors val="0"/>
        <c:ser>
          <c:idx val="0"/>
          <c:order val="0"/>
          <c:tx>
            <c:strRef>
              <c:f>Sheet1!$B$1</c:f>
              <c:strCache>
                <c:ptCount val="1"/>
                <c:pt idx="0">
                  <c:v>サイト接触&amp;広告認知者</c:v>
                </c:pt>
              </c:strCache>
            </c:strRef>
          </c:tx>
          <c:spPr>
            <a:solidFill>
              <a:schemeClr val="accent6">
                <a:lumMod val="20000"/>
                <a:lumOff val="80000"/>
              </a:schemeClr>
            </a:solidFill>
            <a:ln>
              <a:noFill/>
            </a:ln>
            <a:effectLst/>
          </c:spPr>
          <c:invertIfNegative val="0"/>
          <c:cat>
            <c:strRef>
              <c:f>Sheet1!$A$2:$A$4</c:f>
              <c:strCache>
                <c:ptCount val="3"/>
                <c:pt idx="0">
                  <c:v>「商品」に魅力を感じる</c:v>
                </c:pt>
                <c:pt idx="1">
                  <c:v>「商品」に興味・関心がある</c:v>
                </c:pt>
                <c:pt idx="2">
                  <c:v>「商品」に好感が持てる</c:v>
                </c:pt>
              </c:strCache>
            </c:strRef>
          </c:cat>
          <c:val>
            <c:numRef>
              <c:f>Sheet1!$B$2:$B$4</c:f>
              <c:numCache>
                <c:formatCode>0%</c:formatCode>
                <c:ptCount val="3"/>
                <c:pt idx="0">
                  <c:v>0.45800000000000002</c:v>
                </c:pt>
                <c:pt idx="1">
                  <c:v>0.38</c:v>
                </c:pt>
                <c:pt idx="2">
                  <c:v>0.41599999999999998</c:v>
                </c:pt>
              </c:numCache>
            </c:numRef>
          </c:val>
          <c:extLst>
            <c:ext xmlns:c16="http://schemas.microsoft.com/office/drawing/2014/chart" uri="{C3380CC4-5D6E-409C-BE32-E72D297353CC}">
              <c16:uniqueId val="{00000000-07B6-40A9-BB46-0DF2779B7B06}"/>
            </c:ext>
          </c:extLst>
        </c:ser>
        <c:ser>
          <c:idx val="1"/>
          <c:order val="1"/>
          <c:tx>
            <c:strRef>
              <c:f>Sheet1!$C$1</c:f>
              <c:strCache>
                <c:ptCount val="1"/>
                <c:pt idx="0">
                  <c:v>サイト接触＆広告非認知者</c:v>
                </c:pt>
              </c:strCache>
            </c:strRef>
          </c:tx>
          <c:spPr>
            <a:solidFill>
              <a:schemeClr val="bg1">
                <a:lumMod val="85000"/>
              </a:schemeClr>
            </a:solidFill>
            <a:ln>
              <a:noFill/>
            </a:ln>
            <a:effectLst/>
          </c:spPr>
          <c:invertIfNegative val="0"/>
          <c:cat>
            <c:strRef>
              <c:f>Sheet1!$A$2:$A$4</c:f>
              <c:strCache>
                <c:ptCount val="3"/>
                <c:pt idx="0">
                  <c:v>「商品」に魅力を感じる</c:v>
                </c:pt>
                <c:pt idx="1">
                  <c:v>「商品」に興味・関心がある</c:v>
                </c:pt>
                <c:pt idx="2">
                  <c:v>「商品」に好感が持てる</c:v>
                </c:pt>
              </c:strCache>
            </c:strRef>
          </c:cat>
          <c:val>
            <c:numRef>
              <c:f>Sheet1!$C$2:$C$4</c:f>
              <c:numCache>
                <c:formatCode>0%</c:formatCode>
                <c:ptCount val="3"/>
                <c:pt idx="0">
                  <c:v>0.187</c:v>
                </c:pt>
                <c:pt idx="1">
                  <c:v>0.152</c:v>
                </c:pt>
                <c:pt idx="2">
                  <c:v>0.17599999999999999</c:v>
                </c:pt>
              </c:numCache>
            </c:numRef>
          </c:val>
          <c:extLst>
            <c:ext xmlns:c16="http://schemas.microsoft.com/office/drawing/2014/chart" uri="{C3380CC4-5D6E-409C-BE32-E72D297353CC}">
              <c16:uniqueId val="{00000001-07B6-40A9-BB46-0DF2779B7B06}"/>
            </c:ext>
          </c:extLst>
        </c:ser>
        <c:dLbls>
          <c:showLegendKey val="0"/>
          <c:showVal val="0"/>
          <c:showCatName val="0"/>
          <c:showSerName val="0"/>
          <c:showPercent val="0"/>
          <c:showBubbleSize val="0"/>
        </c:dLbls>
        <c:gapWidth val="251"/>
        <c:overlap val="-12"/>
        <c:axId val="450501784"/>
        <c:axId val="450497192"/>
      </c:barChart>
      <c:catAx>
        <c:axId val="450501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ea"/>
                <a:ea typeface="+mn-ea"/>
                <a:cs typeface="+mn-cs"/>
              </a:defRPr>
            </a:pPr>
            <a:endParaRPr lang="ja-JP"/>
          </a:p>
        </c:txPr>
        <c:crossAx val="450497192"/>
        <c:crosses val="autoZero"/>
        <c:auto val="1"/>
        <c:lblAlgn val="ctr"/>
        <c:lblOffset val="100"/>
        <c:noMultiLvlLbl val="0"/>
      </c:catAx>
      <c:valAx>
        <c:axId val="45049719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defRPr>
            </a:pPr>
            <a:endParaRPr lang="ja-JP"/>
          </a:p>
        </c:txPr>
        <c:crossAx val="450501784"/>
        <c:crosses val="autoZero"/>
        <c:crossBetween val="between"/>
      </c:valAx>
      <c:spPr>
        <a:noFill/>
        <a:ln>
          <a:noFill/>
        </a:ln>
        <a:effectLst/>
      </c:spPr>
    </c:plotArea>
    <c:legend>
      <c:legendPos val="t"/>
      <c:layout>
        <c:manualLayout>
          <c:xMode val="edge"/>
          <c:yMode val="edge"/>
          <c:x val="0.24179843409936111"/>
          <c:y val="0.10276918972531857"/>
          <c:w val="0.54054558163725031"/>
          <c:h val="0.10272626118405631"/>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ea"/>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title>
    <c:autoTitleDeleted val="0"/>
    <c:plotArea>
      <c:layout>
        <c:manualLayout>
          <c:layoutTarget val="inner"/>
          <c:xMode val="edge"/>
          <c:yMode val="edge"/>
          <c:x val="5.4643617142780668E-2"/>
          <c:y val="0.19746904998543705"/>
          <c:w val="0.93641047180775128"/>
          <c:h val="0.66532847701606723"/>
        </c:manualLayout>
      </c:layout>
      <c:barChart>
        <c:barDir val="col"/>
        <c:grouping val="clustered"/>
        <c:varyColors val="0"/>
        <c:ser>
          <c:idx val="0"/>
          <c:order val="0"/>
          <c:tx>
            <c:strRef>
              <c:f>Sheet1!$B$1</c:f>
              <c:strCache>
                <c:ptCount val="1"/>
                <c:pt idx="0">
                  <c:v>サイト接触&amp;広告認知者</c:v>
                </c:pt>
              </c:strCache>
            </c:strRef>
          </c:tx>
          <c:spPr>
            <a:solidFill>
              <a:schemeClr val="accent6">
                <a:lumMod val="20000"/>
                <a:lumOff val="80000"/>
              </a:schemeClr>
            </a:solidFill>
            <a:ln>
              <a:noFill/>
            </a:ln>
            <a:effectLst/>
          </c:spPr>
          <c:invertIfNegative val="0"/>
          <c:cat>
            <c:strRef>
              <c:f>Sheet1!$A$2:$A$6</c:f>
              <c:strCache>
                <c:ptCount val="5"/>
                <c:pt idx="0">
                  <c:v>CM広告が印象に残る</c:v>
                </c:pt>
                <c:pt idx="1">
                  <c:v>CM広告に共感が持てる</c:v>
                </c:pt>
                <c:pt idx="2">
                  <c:v>CM広告に好感が持てる</c:v>
                </c:pt>
                <c:pt idx="3">
                  <c:v>このサイト内で見ることで
CM内容の印象が残る</c:v>
                </c:pt>
                <c:pt idx="4">
                  <c:v>このサイト内で見ることで
CM内容に信頼が持てる</c:v>
                </c:pt>
              </c:strCache>
            </c:strRef>
          </c:cat>
          <c:val>
            <c:numRef>
              <c:f>Sheet1!$B$2:$B$6</c:f>
              <c:numCache>
                <c:formatCode>0%</c:formatCode>
                <c:ptCount val="5"/>
                <c:pt idx="0">
                  <c:v>0.76</c:v>
                </c:pt>
                <c:pt idx="1">
                  <c:v>0.66</c:v>
                </c:pt>
                <c:pt idx="2">
                  <c:v>0.6</c:v>
                </c:pt>
                <c:pt idx="3">
                  <c:v>0.45</c:v>
                </c:pt>
                <c:pt idx="4">
                  <c:v>0.44</c:v>
                </c:pt>
              </c:numCache>
            </c:numRef>
          </c:val>
          <c:extLst>
            <c:ext xmlns:c16="http://schemas.microsoft.com/office/drawing/2014/chart" uri="{C3380CC4-5D6E-409C-BE32-E72D297353CC}">
              <c16:uniqueId val="{00000000-F74D-403C-BBC4-675F5801BA9C}"/>
            </c:ext>
          </c:extLst>
        </c:ser>
        <c:ser>
          <c:idx val="1"/>
          <c:order val="1"/>
          <c:tx>
            <c:strRef>
              <c:f>Sheet1!$C$1</c:f>
              <c:strCache>
                <c:ptCount val="1"/>
                <c:pt idx="0">
                  <c:v>サイト接触&amp;広告非認知者</c:v>
                </c:pt>
              </c:strCache>
            </c:strRef>
          </c:tx>
          <c:spPr>
            <a:solidFill>
              <a:schemeClr val="bg1">
                <a:lumMod val="85000"/>
              </a:schemeClr>
            </a:solidFill>
            <a:ln>
              <a:noFill/>
            </a:ln>
            <a:effectLst/>
          </c:spPr>
          <c:invertIfNegative val="0"/>
          <c:cat>
            <c:strRef>
              <c:f>Sheet1!$A$2:$A$6</c:f>
              <c:strCache>
                <c:ptCount val="5"/>
                <c:pt idx="0">
                  <c:v>CM広告が印象に残る</c:v>
                </c:pt>
                <c:pt idx="1">
                  <c:v>CM広告に共感が持てる</c:v>
                </c:pt>
                <c:pt idx="2">
                  <c:v>CM広告に好感が持てる</c:v>
                </c:pt>
                <c:pt idx="3">
                  <c:v>このサイト内で見ることで
CM内容の印象が残る</c:v>
                </c:pt>
                <c:pt idx="4">
                  <c:v>このサイト内で見ることで
CM内容に信頼が持てる</c:v>
                </c:pt>
              </c:strCache>
            </c:strRef>
          </c:cat>
          <c:val>
            <c:numRef>
              <c:f>Sheet1!$C$2:$C$6</c:f>
              <c:numCache>
                <c:formatCode>0%</c:formatCode>
                <c:ptCount val="5"/>
                <c:pt idx="0">
                  <c:v>0.36</c:v>
                </c:pt>
                <c:pt idx="1">
                  <c:v>0.36</c:v>
                </c:pt>
                <c:pt idx="2">
                  <c:v>0.26</c:v>
                </c:pt>
                <c:pt idx="3">
                  <c:v>0.21</c:v>
                </c:pt>
                <c:pt idx="4">
                  <c:v>0.22</c:v>
                </c:pt>
              </c:numCache>
            </c:numRef>
          </c:val>
          <c:extLst>
            <c:ext xmlns:c16="http://schemas.microsoft.com/office/drawing/2014/chart" uri="{C3380CC4-5D6E-409C-BE32-E72D297353CC}">
              <c16:uniqueId val="{00000001-F74D-403C-BBC4-675F5801BA9C}"/>
            </c:ext>
          </c:extLst>
        </c:ser>
        <c:dLbls>
          <c:showLegendKey val="0"/>
          <c:showVal val="0"/>
          <c:showCatName val="0"/>
          <c:showSerName val="0"/>
          <c:showPercent val="0"/>
          <c:showBubbleSize val="0"/>
        </c:dLbls>
        <c:gapWidth val="73"/>
        <c:overlap val="-12"/>
        <c:axId val="450501784"/>
        <c:axId val="450497192"/>
      </c:barChart>
      <c:catAx>
        <c:axId val="450501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900" b="1" i="0" u="none" strike="noStrike" kern="1200" baseline="0">
                <a:solidFill>
                  <a:schemeClr val="tx1">
                    <a:lumMod val="65000"/>
                    <a:lumOff val="35000"/>
                  </a:schemeClr>
                </a:solidFill>
                <a:latin typeface="+mn-ea"/>
                <a:ea typeface="+mn-ea"/>
                <a:cs typeface="+mn-cs"/>
              </a:defRPr>
            </a:pPr>
            <a:endParaRPr lang="ja-JP"/>
          </a:p>
        </c:txPr>
        <c:crossAx val="450497192"/>
        <c:crosses val="autoZero"/>
        <c:auto val="1"/>
        <c:lblAlgn val="ctr"/>
        <c:lblOffset val="100"/>
        <c:noMultiLvlLbl val="0"/>
      </c:catAx>
      <c:valAx>
        <c:axId val="450497192"/>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Segoe UI" panose="020B0502040204020203" pitchFamily="34" charset="0"/>
                <a:ea typeface="游ゴシック" panose="020B0400000000000000" pitchFamily="50" charset="-128"/>
                <a:cs typeface="Segoe UI" panose="020B0502040204020203" pitchFamily="34" charset="0"/>
              </a:defRPr>
            </a:pPr>
            <a:endParaRPr lang="ja-JP"/>
          </a:p>
        </c:txPr>
        <c:crossAx val="450501784"/>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游ゴシック" panose="020B0400000000000000" pitchFamily="50" charset="-128"/>
          <a:ea typeface="游ゴシック" panose="020B0400000000000000" pitchFamily="50" charset="-128"/>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9">
  <a:schemeClr val="accent6"/>
</cs:colorStyle>
</file>

<file path=ppt/charts/colors4.xml><?xml version="1.0" encoding="utf-8"?>
<cs:colorStyle xmlns:cs="http://schemas.microsoft.com/office/drawing/2012/chartStyle" xmlns:a="http://schemas.openxmlformats.org/drawingml/2006/main" meth="withinLinear" id="19">
  <a:schemeClr val="accent6"/>
</cs:colorStyle>
</file>

<file path=ppt/charts/colors5.xml><?xml version="1.0" encoding="utf-8"?>
<cs:colorStyle xmlns:cs="http://schemas.microsoft.com/office/drawing/2012/chartStyle" xmlns:a="http://schemas.openxmlformats.org/drawingml/2006/main" meth="withinLinear" id="14">
  <a:schemeClr val="accent1"/>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0.23763</cdr:x>
      <cdr:y>0.32876</cdr:y>
    </cdr:from>
    <cdr:to>
      <cdr:x>0.35953</cdr:x>
      <cdr:y>0.48768</cdr:y>
    </cdr:to>
    <cdr:sp macro="" textlink="">
      <cdr:nvSpPr>
        <cdr:cNvPr id="5" name="テキスト ボックス 16"/>
        <cdr:cNvSpPr txBox="1"/>
      </cdr:nvSpPr>
      <cdr:spPr>
        <a:xfrm xmlns:a="http://schemas.openxmlformats.org/drawingml/2006/main">
          <a:off x="2125057" y="764027"/>
          <a:ext cx="1090150"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ja-JP" altLang="en-US" sz="1400" b="1" dirty="0">
              <a:solidFill>
                <a:schemeClr val="accent6"/>
              </a:solidFill>
              <a:latin typeface="+mn-ea"/>
              <a:ea typeface="+mn-ea"/>
            </a:rPr>
            <a:t>約</a:t>
          </a:r>
          <a:r>
            <a:rPr lang="en-US" altLang="ja-JP" b="1" dirty="0">
              <a:solidFill>
                <a:schemeClr val="accent6"/>
              </a:solidFill>
              <a:latin typeface="+mn-ea"/>
              <a:ea typeface="+mn-ea"/>
              <a:cs typeface="Segoe UI" panose="020B0502040204020203" pitchFamily="34" charset="0"/>
            </a:rPr>
            <a:t>2.4</a:t>
          </a:r>
          <a:r>
            <a:rPr lang="ja-JP" altLang="en-US" sz="1400" b="1" dirty="0">
              <a:solidFill>
                <a:schemeClr val="accent6"/>
              </a:solidFill>
              <a:latin typeface="+mn-ea"/>
              <a:ea typeface="+mn-ea"/>
            </a:rPr>
            <a:t>倍</a:t>
          </a:r>
          <a:endParaRPr kumimoji="1" lang="ja-JP" altLang="en-US" sz="1400" b="1" dirty="0">
            <a:solidFill>
              <a:schemeClr val="accent6"/>
            </a:solidFill>
            <a:latin typeface="+mn-ea"/>
            <a:ea typeface="+mn-ea"/>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2024/3/1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94940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17</a:t>
            </a:fld>
            <a:endParaRPr lang="en-US"/>
          </a:p>
        </p:txBody>
      </p:sp>
    </p:spTree>
    <p:extLst>
      <p:ext uri="{BB962C8B-B14F-4D97-AF65-F5344CB8AC3E}">
        <p14:creationId xmlns:p14="http://schemas.microsoft.com/office/powerpoint/2010/main" val="809000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489076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71626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3715532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3243510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2664707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7</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ea typeface="ＭＳ Ｐ明朝" charset="-128"/>
            </a:endParaRPr>
          </a:p>
        </p:txBody>
      </p:sp>
    </p:spTree>
    <p:extLst>
      <p:ext uri="{BB962C8B-B14F-4D97-AF65-F5344CB8AC3E}">
        <p14:creationId xmlns:p14="http://schemas.microsoft.com/office/powerpoint/2010/main" val="2026153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1279057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2525399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3571962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13</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3516104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pitchFamily="34" charset="0"/>
                <a:ea typeface="ＭＳ Ｐゴシック" pitchFamily="50" charset="-128"/>
              </a:defRPr>
            </a:lvl1pPr>
            <a:lvl2pPr marL="742770" indent="-285681" eaLnBrk="0" hangingPunct="0">
              <a:defRPr kumimoji="1" b="1">
                <a:solidFill>
                  <a:schemeClr val="tx1"/>
                </a:solidFill>
                <a:latin typeface="Arial" pitchFamily="34" charset="0"/>
                <a:ea typeface="ＭＳ Ｐゴシック" pitchFamily="50" charset="-128"/>
              </a:defRPr>
            </a:lvl2pPr>
            <a:lvl3pPr marL="1142725" indent="-228545" eaLnBrk="0" hangingPunct="0">
              <a:defRPr kumimoji="1" b="1">
                <a:solidFill>
                  <a:schemeClr val="tx1"/>
                </a:solidFill>
                <a:latin typeface="Arial" pitchFamily="34" charset="0"/>
                <a:ea typeface="ＭＳ Ｐゴシック" pitchFamily="50" charset="-128"/>
              </a:defRPr>
            </a:lvl3pPr>
            <a:lvl4pPr marL="1599814" indent="-228545" eaLnBrk="0" hangingPunct="0">
              <a:defRPr kumimoji="1" b="1">
                <a:solidFill>
                  <a:schemeClr val="tx1"/>
                </a:solidFill>
                <a:latin typeface="Arial" pitchFamily="34" charset="0"/>
                <a:ea typeface="ＭＳ Ｐゴシック" pitchFamily="50" charset="-128"/>
              </a:defRPr>
            </a:lvl4pPr>
            <a:lvl5pPr marL="2056902" indent="-228545" eaLnBrk="0" hangingPunct="0">
              <a:defRPr kumimoji="1" b="1">
                <a:solidFill>
                  <a:schemeClr val="tx1"/>
                </a:solidFill>
                <a:latin typeface="Arial" pitchFamily="34" charset="0"/>
                <a:ea typeface="ＭＳ Ｐゴシック" pitchFamily="50" charset="-128"/>
              </a:defRPr>
            </a:lvl5pPr>
            <a:lvl6pPr marL="251399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6pPr>
            <a:lvl7pPr marL="297108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7pPr>
            <a:lvl8pPr marL="342817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8pPr>
            <a:lvl9pPr marL="388526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9pPr>
          </a:lstStyle>
          <a:p>
            <a:pPr eaLnBrk="1" hangingPunct="1"/>
            <a:fld id="{F58FAEB7-8549-45E4-9774-68FEFC395D78}" type="slidenum">
              <a:rPr lang="en-US" altLang="ja-JP" b="0" smtClean="0"/>
              <a:pPr eaLnBrk="1" hangingPunct="1"/>
              <a:t>15</a:t>
            </a:fld>
            <a:endParaRPr lang="en-US" altLang="ja-JP" b="0" dirty="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latin typeface="Arial" pitchFamily="34" charset="0"/>
            </a:endParaRPr>
          </a:p>
        </p:txBody>
      </p:sp>
    </p:spTree>
    <p:extLst>
      <p:ext uri="{BB962C8B-B14F-4D97-AF65-F5344CB8AC3E}">
        <p14:creationId xmlns:p14="http://schemas.microsoft.com/office/powerpoint/2010/main" val="42178459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4008670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2_目次B_6項目">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28D87A9D-000F-975B-8DBF-1BC37F96D80E}"/>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573771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6" name="テキスト ボックス 5">
            <a:extLst>
              <a:ext uri="{FF2B5EF4-FFF2-40B4-BE49-F238E27FC236}">
                <a16:creationId xmlns:a16="http://schemas.microsoft.com/office/drawing/2014/main" id="{517A9192-F1AD-6432-AA05-3ED25890561C}"/>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E4029CFC-905A-4878-5D8F-5B43C8159D43}"/>
              </a:ext>
            </a:extLst>
          </p:cNvPr>
          <p:cNvSpPr/>
          <p:nvPr userDrawn="1"/>
        </p:nvSpPr>
        <p:spPr>
          <a:xfrm>
            <a:off x="1" y="-1"/>
            <a:ext cx="12192000" cy="6858001"/>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2" name="角丸四角形 1">
            <a:extLst>
              <a:ext uri="{FF2B5EF4-FFF2-40B4-BE49-F238E27FC236}">
                <a16:creationId xmlns:a16="http://schemas.microsoft.com/office/drawing/2014/main" id="{F125FBC4-EE4C-56B1-950B-C0A068BF643B}"/>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pic>
        <p:nvPicPr>
          <p:cNvPr id="4" name="図 3">
            <a:extLst>
              <a:ext uri="{FF2B5EF4-FFF2-40B4-BE49-F238E27FC236}">
                <a16:creationId xmlns:a16="http://schemas.microsoft.com/office/drawing/2014/main" id="{DF3F30F0-DEA2-9226-CFFE-A548BD716C86}"/>
              </a:ext>
            </a:extLst>
          </p:cNvPr>
          <p:cNvPicPr>
            <a:picLocks noChangeAspect="1"/>
          </p:cNvPicPr>
          <p:nvPr userDrawn="1"/>
        </p:nvPicPr>
        <p:blipFill>
          <a:blip r:embed="rId3"/>
          <a:stretch>
            <a:fillRect/>
          </a:stretch>
        </p:blipFill>
        <p:spPr>
          <a:xfrm>
            <a:off x="947738" y="4694646"/>
            <a:ext cx="2183572" cy="379752"/>
          </a:xfrm>
          <a:prstGeom prst="rect">
            <a:avLst/>
          </a:prstGeom>
        </p:spPr>
      </p:pic>
    </p:spTree>
    <p:extLst>
      <p:ext uri="{BB962C8B-B14F-4D97-AF65-F5344CB8AC3E}">
        <p14:creationId xmlns:p14="http://schemas.microsoft.com/office/powerpoint/2010/main" val="1967839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219114"/>
            <a:ext cx="12193200" cy="16388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83348"/>
            <a:ext cx="794963" cy="662469"/>
          </a:xfrm>
          <a:prstGeom prst="rect">
            <a:avLst/>
          </a:prstGeom>
        </p:spPr>
      </p:pic>
      <p:sp>
        <p:nvSpPr>
          <p:cNvPr id="10" name="テキスト ボックス 9">
            <a:extLst>
              <a:ext uri="{FF2B5EF4-FFF2-40B4-BE49-F238E27FC236}">
                <a16:creationId xmlns:a16="http://schemas.microsoft.com/office/drawing/2014/main" id="{EA32C6EC-AE4E-716F-B097-6FC5FBEEF58D}"/>
              </a:ext>
            </a:extLst>
          </p:cNvPr>
          <p:cNvSpPr txBox="1"/>
          <p:nvPr userDrawn="1"/>
        </p:nvSpPr>
        <p:spPr>
          <a:xfrm>
            <a:off x="5534788" y="6519347"/>
            <a:ext cx="1122423" cy="230832"/>
          </a:xfrm>
          <a:prstGeom prst="rect">
            <a:avLst/>
          </a:prstGeom>
          <a:noFill/>
        </p:spPr>
        <p:txBody>
          <a:bodyPr wrap="none" rtlCol="0">
            <a:spAutoFit/>
          </a:bodyPr>
          <a:lstStyle/>
          <a:p>
            <a:pPr algn="ct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中表紙A">
    <p:bg>
      <p:bgPr>
        <a:solidFill>
          <a:schemeClr val="accent6"/>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広告主・電通</a:t>
            </a:r>
            <a:r>
              <a:rPr kumimoji="1" lang="en-US" altLang="ja-JP"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G</a:t>
            </a: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10" name="図 9">
            <a:extLst>
              <a:ext uri="{FF2B5EF4-FFF2-40B4-BE49-F238E27FC236}">
                <a16:creationId xmlns:a16="http://schemas.microsoft.com/office/drawing/2014/main" id="{EFA4F973-5FB3-CDB6-98C3-A4545C89E38A}"/>
              </a:ext>
            </a:extLst>
          </p:cNvPr>
          <p:cNvPicPr>
            <a:picLocks noChangeAspect="1"/>
          </p:cNvPicPr>
          <p:nvPr userDrawn="1"/>
        </p:nvPicPr>
        <p:blipFill>
          <a:blip r:embed="rId2"/>
          <a:stretch>
            <a:fillRect/>
          </a:stretch>
        </p:blipFill>
        <p:spPr>
          <a:xfrm>
            <a:off x="9875319" y="684004"/>
            <a:ext cx="2316681" cy="5462489"/>
          </a:xfrm>
          <a:prstGeom prst="rect">
            <a:avLst/>
          </a:prstGeom>
        </p:spPr>
      </p:pic>
      <p:pic>
        <p:nvPicPr>
          <p:cNvPr id="9" name="図 8">
            <a:extLst>
              <a:ext uri="{FF2B5EF4-FFF2-40B4-BE49-F238E27FC236}">
                <a16:creationId xmlns:a16="http://schemas.microsoft.com/office/drawing/2014/main" id="{5A5EECFE-760C-2760-3BE9-AF7777CE8221}"/>
              </a:ext>
            </a:extLst>
          </p:cNvPr>
          <p:cNvPicPr>
            <a:picLocks noChangeAspect="1"/>
          </p:cNvPicPr>
          <p:nvPr userDrawn="1"/>
        </p:nvPicPr>
        <p:blipFill rotWithShape="1">
          <a:blip r:embed="rId3">
            <a:duotone>
              <a:schemeClr val="accent6">
                <a:shade val="45000"/>
                <a:satMod val="135000"/>
              </a:schemeClr>
              <a:prstClr val="white"/>
            </a:duotone>
          </a:blip>
          <a:srcRect l="49853" r="146"/>
          <a:stretch/>
        </p:blipFill>
        <p:spPr>
          <a:xfrm>
            <a:off x="6240463" y="0"/>
            <a:ext cx="6078238" cy="6858000"/>
          </a:xfrm>
          <a:prstGeom prst="rect">
            <a:avLst/>
          </a:prstGeom>
        </p:spPr>
      </p:pic>
      <p:sp>
        <p:nvSpPr>
          <p:cNvPr id="6" name="テキスト ボックス 5">
            <a:extLst>
              <a:ext uri="{FF2B5EF4-FFF2-40B4-BE49-F238E27FC236}">
                <a16:creationId xmlns:a16="http://schemas.microsoft.com/office/drawing/2014/main" id="{7344BE07-CC82-587F-CCE1-7800F1A6CC36}"/>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4162991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947737" y="5710013"/>
            <a:ext cx="1295227"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3" name="テキスト ボックス 2">
            <a:extLst>
              <a:ext uri="{FF2B5EF4-FFF2-40B4-BE49-F238E27FC236}">
                <a16:creationId xmlns:a16="http://schemas.microsoft.com/office/drawing/2014/main" id="{610364D4-9AC7-A9AD-3EA1-6381106156A6}"/>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
        <p:nvSpPr>
          <p:cNvPr id="4" name="角丸四角形 3">
            <a:extLst>
              <a:ext uri="{FF2B5EF4-FFF2-40B4-BE49-F238E27FC236}">
                <a16:creationId xmlns:a16="http://schemas.microsoft.com/office/drawing/2014/main" id="{55AE3685-9106-B089-5763-6F7B0EEBB4F8}"/>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5" name="テキスト プレースホルダー 4">
            <a:extLst>
              <a:ext uri="{FF2B5EF4-FFF2-40B4-BE49-F238E27FC236}">
                <a16:creationId xmlns:a16="http://schemas.microsoft.com/office/drawing/2014/main" id="{4094C3B6-C4B9-1DA0-0E22-B53B77458F97}"/>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2" name="図 1">
            <a:extLst>
              <a:ext uri="{FF2B5EF4-FFF2-40B4-BE49-F238E27FC236}">
                <a16:creationId xmlns:a16="http://schemas.microsoft.com/office/drawing/2014/main" id="{AF58531C-798F-4AB7-919B-E9892BA975B5}"/>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のみ">
    <p:spTree>
      <p:nvGrpSpPr>
        <p:cNvPr id="1" name=""/>
        <p:cNvGrpSpPr/>
        <p:nvPr/>
      </p:nvGrpSpPr>
      <p:grpSpPr>
        <a:xfrm>
          <a:off x="0" y="0"/>
          <a:ext cx="0" cy="0"/>
          <a:chOff x="0" y="0"/>
          <a:chExt cx="0" cy="0"/>
        </a:xfrm>
      </p:grpSpPr>
      <p:sp>
        <p:nvSpPr>
          <p:cNvPr id="2" name="正方形/長方形 9">
            <a:extLst>
              <a:ext uri="{FF2B5EF4-FFF2-40B4-BE49-F238E27FC236}">
                <a16:creationId xmlns:a16="http://schemas.microsoft.com/office/drawing/2014/main" id="{52CD11A9-D9C7-F566-827A-3FCDCB46CE6D}"/>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10">
            <a:extLst>
              <a:ext uri="{FF2B5EF4-FFF2-40B4-BE49-F238E27FC236}">
                <a16:creationId xmlns:a16="http://schemas.microsoft.com/office/drawing/2014/main" id="{3E8991B6-9081-CBC8-E14F-CA0B6D228CA4}"/>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6" name="図 5">
            <a:extLst>
              <a:ext uri="{FF2B5EF4-FFF2-40B4-BE49-F238E27FC236}">
                <a16:creationId xmlns:a16="http://schemas.microsoft.com/office/drawing/2014/main" id="{7A865E6E-0166-69FB-3427-7EE8735CEE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9" name="角丸四角形 5">
            <a:extLst>
              <a:ext uri="{FF2B5EF4-FFF2-40B4-BE49-F238E27FC236}">
                <a16:creationId xmlns:a16="http://schemas.microsoft.com/office/drawing/2014/main" id="{15882F95-9D36-54E5-1891-BC99664C3731}"/>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28221828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2" name="正方形/長方形 9">
            <a:extLst>
              <a:ext uri="{FF2B5EF4-FFF2-40B4-BE49-F238E27FC236}">
                <a16:creationId xmlns:a16="http://schemas.microsoft.com/office/drawing/2014/main" id="{2F1B2EA6-046E-3633-738C-F25F92BD6E2F}"/>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10">
            <a:extLst>
              <a:ext uri="{FF2B5EF4-FFF2-40B4-BE49-F238E27FC236}">
                <a16:creationId xmlns:a16="http://schemas.microsoft.com/office/drawing/2014/main" id="{F5DAFAA2-055C-92CD-010D-F26F565198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4" name="図 3">
            <a:extLst>
              <a:ext uri="{FF2B5EF4-FFF2-40B4-BE49-F238E27FC236}">
                <a16:creationId xmlns:a16="http://schemas.microsoft.com/office/drawing/2014/main" id="{EA563B01-F043-F474-846A-5CDB6FC5B1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F81E99E3-E6F7-F227-C6B3-82A3E39C19DE}"/>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177220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326046" y="5710013"/>
            <a:ext cx="91691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a:t>
            </a: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2" name="図 1">
            <a:extLst>
              <a:ext uri="{FF2B5EF4-FFF2-40B4-BE49-F238E27FC236}">
                <a16:creationId xmlns:a16="http://schemas.microsoft.com/office/drawing/2014/main" id="{13ACA5E1-0A26-3EC6-0EAD-6D9F38D19B3A}"/>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01C63129-F437-DF47-E971-AC287CA6CE7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
        <p:nvSpPr>
          <p:cNvPr id="4" name="テキスト ボックス 3">
            <a:extLst>
              <a:ext uri="{FF2B5EF4-FFF2-40B4-BE49-F238E27FC236}">
                <a16:creationId xmlns:a16="http://schemas.microsoft.com/office/drawing/2014/main" id="{42914824-886B-3BCA-4648-7E145D8BBFA7}"/>
              </a:ext>
            </a:extLst>
          </p:cNvPr>
          <p:cNvSpPr txBox="1"/>
          <p:nvPr userDrawn="1"/>
        </p:nvSpPr>
        <p:spPr>
          <a:xfrm>
            <a:off x="376784" y="6121322"/>
            <a:ext cx="2551981" cy="215444"/>
          </a:xfrm>
          <a:prstGeom prst="rect">
            <a:avLst/>
          </a:prstGeom>
          <a:noFill/>
        </p:spPr>
        <p:txBody>
          <a:bodyPr wrap="none" lIns="0" tIns="0" rIns="0" bIns="0" rtlCol="0">
            <a:spAutoFit/>
          </a:bodyPr>
          <a:lstStyle/>
          <a:p>
            <a:pPr algn="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最終更新日：</a:t>
            </a: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2024/2/28</a:t>
            </a:r>
          </a:p>
        </p:txBody>
      </p:sp>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表紙A_YSA共通">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947738" y="5710013"/>
            <a:ext cx="1295226"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5091879"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4" name="角丸四角形 3">
            <a:extLst>
              <a:ext uri="{FF2B5EF4-FFF2-40B4-BE49-F238E27FC236}">
                <a16:creationId xmlns:a16="http://schemas.microsoft.com/office/drawing/2014/main" id="{EAA1288E-3F7C-ECD2-8654-DD76D0C207C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プレースホルダー 4">
            <a:extLst>
              <a:ext uri="{FF2B5EF4-FFF2-40B4-BE49-F238E27FC236}">
                <a16:creationId xmlns:a16="http://schemas.microsoft.com/office/drawing/2014/main" id="{523CAC3D-5C17-D366-4B6E-8CED9FEA9FA9}"/>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5" name="図 4">
            <a:extLst>
              <a:ext uri="{FF2B5EF4-FFF2-40B4-BE49-F238E27FC236}">
                <a16:creationId xmlns:a16="http://schemas.microsoft.com/office/drawing/2014/main" id="{8D2BB8D1-8BC2-F366-3DE4-07DA93A317F4}"/>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6" name="テキスト ボックス 5">
            <a:extLst>
              <a:ext uri="{FF2B5EF4-FFF2-40B4-BE49-F238E27FC236}">
                <a16:creationId xmlns:a16="http://schemas.microsoft.com/office/drawing/2014/main" id="{9CBB27BA-9DAC-491C-6435-7DCBBE6988F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048796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53140" y="234160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53140" y="325970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53140" y="417780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323140" y="2881603"/>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323140" y="3799705"/>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39180" y="243158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39180" y="338617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39180" y="43106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635985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17861"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35991"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D8ACBBB-E9A5-B29B-915B-DD0991321A66}"/>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16440"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ボックス 2">
            <a:extLst>
              <a:ext uri="{FF2B5EF4-FFF2-40B4-BE49-F238E27FC236}">
                <a16:creationId xmlns:a16="http://schemas.microsoft.com/office/drawing/2014/main" id="{5B081C19-37DA-82A8-9B7E-AACB475F1C44}"/>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5C90CA1F-3A61-5263-FE14-CD6591CD928B}"/>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0794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399" y="5988095"/>
            <a:ext cx="1988165" cy="307777"/>
          </a:xfrm>
          <a:prstGeom prst="rect">
            <a:avLst/>
          </a:prstGeom>
          <a:noFill/>
        </p:spPr>
        <p:txBody>
          <a:bodyPr wrap="square" lIns="0" rIns="0" rtlCol="0">
            <a:spAutoFit/>
          </a:bodyPr>
          <a:lstStyle/>
          <a:p>
            <a:pPr algn="l"/>
            <a:r>
              <a:rPr kumimoji="1" lang="en-US" altLang="ja-JP" sz="1400" b="0" i="0" spc="0" dirty="0">
                <a:solidFill>
                  <a:schemeClr val="accent3"/>
                </a:solidFill>
                <a:latin typeface="Meiryo" panose="020B0604030504040204" pitchFamily="34" charset="-128"/>
                <a:ea typeface="Meiryo" panose="020B0604030504040204" pitchFamily="34" charset="-128"/>
              </a:rPr>
              <a:t>LINE</a:t>
            </a: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2"/>
          <a:srcRect t="16508" r="33629"/>
          <a:stretch/>
        </p:blipFill>
        <p:spPr>
          <a:xfrm>
            <a:off x="6592801"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hasCustomPrompt="1"/>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r>
              <a:rPr kumimoji="1" lang="ja-JP" altLang="en-US"/>
              <a:t>サブタイトルを入力</a:t>
            </a:r>
          </a:p>
        </p:txBody>
      </p:sp>
      <p:pic>
        <p:nvPicPr>
          <p:cNvPr id="7" name="図 6">
            <a:extLst>
              <a:ext uri="{FF2B5EF4-FFF2-40B4-BE49-F238E27FC236}">
                <a16:creationId xmlns:a16="http://schemas.microsoft.com/office/drawing/2014/main" id="{74C86F82-E023-EEC9-BC08-A61545940EE0}"/>
              </a:ext>
            </a:extLst>
          </p:cNvPr>
          <p:cNvPicPr>
            <a:picLocks noChangeAspect="1"/>
          </p:cNvPicPr>
          <p:nvPr userDrawn="1"/>
        </p:nvPicPr>
        <p:blipFill>
          <a:blip r:embed="rId3"/>
          <a:stretch>
            <a:fillRect/>
          </a:stretch>
        </p:blipFill>
        <p:spPr>
          <a:xfrm>
            <a:off x="696504" y="538480"/>
            <a:ext cx="1916067" cy="333229"/>
          </a:xfrm>
          <a:prstGeom prst="rect">
            <a:avLst/>
          </a:prstGeom>
        </p:spPr>
      </p:pic>
      <p:sp>
        <p:nvSpPr>
          <p:cNvPr id="11" name="テキスト ボックス 10">
            <a:extLst>
              <a:ext uri="{FF2B5EF4-FFF2-40B4-BE49-F238E27FC236}">
                <a16:creationId xmlns:a16="http://schemas.microsoft.com/office/drawing/2014/main" id="{4F56A345-4183-303C-B249-21A699827DAF}"/>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999880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0" name="テキスト ボックス 9">
            <a:extLst>
              <a:ext uri="{FF2B5EF4-FFF2-40B4-BE49-F238E27FC236}">
                <a16:creationId xmlns:a16="http://schemas.microsoft.com/office/drawing/2014/main" id="{03A20266-7508-1C3F-1AB1-DCC4314F83E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89978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4" r:id="rId4"/>
    <p:sldLayoutId id="2147483853" r:id="rId5"/>
    <p:sldLayoutId id="2147483851" r:id="rId6"/>
    <p:sldLayoutId id="2147483852" r:id="rId7"/>
    <p:sldLayoutId id="2147483868" r:id="rId8"/>
    <p:sldLayoutId id="2147483875" r:id="rId9"/>
    <p:sldLayoutId id="2147483876" r:id="rId10"/>
    <p:sldLayoutId id="2147483877" r:id="rId11"/>
    <p:sldLayoutId id="2147483871" r:id="rId12"/>
    <p:sldLayoutId id="2147483762" r:id="rId13"/>
    <p:sldLayoutId id="2147483782" r:id="rId14"/>
    <p:sldLayoutId id="2147483793" r:id="rId15"/>
    <p:sldLayoutId id="2147483867" r:id="rId16"/>
    <p:sldLayoutId id="2147483800" r:id="rId17"/>
    <p:sldLayoutId id="2147483794" r:id="rId18"/>
    <p:sldLayoutId id="2147483885" r:id="rId19"/>
    <p:sldLayoutId id="2147483882" r:id="rId20"/>
    <p:sldLayoutId id="2147483883" r:id="rId2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hyperlink" Target="mailto:senbatsu-cm@mbs.co.jp" TargetMode="External"/><Relationship Id="rId4" Type="http://schemas.openxmlformats.org/officeDocument/2006/relationships/hyperlink" Target="https://form-business.yahoo.co.jp/claris/enqueteForm?inquiry_type=guaranteed_review"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2.xml"/><Relationship Id="rId1" Type="http://schemas.openxmlformats.org/officeDocument/2006/relationships/slideLayout" Target="../slideLayouts/slideLayout2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1.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_rels/slide21.xml.rels><?xml version="1.0" encoding="UTF-8" standalone="yes"?>
<Relationships xmlns="http://schemas.openxmlformats.org/package/2006/relationships"><Relationship Id="rId2" Type="http://schemas.openxmlformats.org/officeDocument/2006/relationships/hyperlink" Target="https://s.yimg.jp/dl/displayads-guarantee/01/displayads-guarantee_salessheet_BP_2023H2.zip"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0.xml"/><Relationship Id="rId6" Type="http://schemas.openxmlformats.org/officeDocument/2006/relationships/image" Target="../media/image60.svg"/><Relationship Id="rId5" Type="http://schemas.openxmlformats.org/officeDocument/2006/relationships/image" Target="../media/image59.png"/><Relationship Id="rId4" Type="http://schemas.openxmlformats.org/officeDocument/2006/relationships/chart" Target="../charts/chart9.xml"/></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1.xml"/><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9.xml"/><Relationship Id="rId5" Type="http://schemas.openxmlformats.org/officeDocument/2006/relationships/image" Target="../media/image16.sv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20.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2.png"/><Relationship Id="rId7" Type="http://schemas.openxmlformats.org/officeDocument/2006/relationships/image" Target="../media/image24.jpeg"/><Relationship Id="rId2" Type="http://schemas.openxmlformats.org/officeDocument/2006/relationships/notesSlide" Target="../notesSlides/notesSlide3.xml"/><Relationship Id="rId1" Type="http://schemas.openxmlformats.org/officeDocument/2006/relationships/slideLayout" Target="../slideLayouts/slideLayout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p:txBody>
          <a:bodyPr/>
          <a:lstStyle/>
          <a:p>
            <a:r>
              <a:rPr kumimoji="1" lang="ja-JP" altLang="en-US" sz="2800" dirty="0"/>
              <a:t>スポーツナビ</a:t>
            </a:r>
            <a:br>
              <a:rPr kumimoji="1" lang="ja-JP" altLang="en-US" sz="2800" dirty="0"/>
            </a:br>
            <a:r>
              <a:rPr kumimoji="1" lang="ja-JP" altLang="en-US" sz="2800" dirty="0"/>
              <a:t>センバツ</a:t>
            </a:r>
            <a:r>
              <a:rPr kumimoji="1" lang="en-US" altLang="ja-JP" sz="2800" dirty="0"/>
              <a:t>LIVE!2024</a:t>
            </a:r>
            <a:br>
              <a:rPr kumimoji="1" lang="en-US" altLang="ja-JP" sz="2800" dirty="0"/>
            </a:br>
            <a:r>
              <a:rPr kumimoji="1" lang="ja-JP" altLang="en-US" sz="2800" dirty="0"/>
              <a:t>広告メニューのご案内</a:t>
            </a: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グラフ 24">
            <a:extLst>
              <a:ext uri="{FF2B5EF4-FFF2-40B4-BE49-F238E27FC236}">
                <a16:creationId xmlns:a16="http://schemas.microsoft.com/office/drawing/2014/main" id="{206CD411-DB68-FEFF-8EB5-72E3E6960B22}"/>
              </a:ext>
            </a:extLst>
          </p:cNvPr>
          <p:cNvGraphicFramePr>
            <a:graphicFrameLocks/>
          </p:cNvGraphicFramePr>
          <p:nvPr>
            <p:extLst>
              <p:ext uri="{D42A27DB-BD31-4B8C-83A1-F6EECF244321}">
                <p14:modId xmlns:p14="http://schemas.microsoft.com/office/powerpoint/2010/main" val="4183391107"/>
              </p:ext>
            </p:extLst>
          </p:nvPr>
        </p:nvGraphicFramePr>
        <p:xfrm>
          <a:off x="2738208" y="3669684"/>
          <a:ext cx="4096767" cy="25326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6" name="グラフ 25">
            <a:extLst>
              <a:ext uri="{FF2B5EF4-FFF2-40B4-BE49-F238E27FC236}">
                <a16:creationId xmlns:a16="http://schemas.microsoft.com/office/drawing/2014/main" id="{FD2A856A-8219-712F-C562-D06D68990BE2}"/>
              </a:ext>
            </a:extLst>
          </p:cNvPr>
          <p:cNvGraphicFramePr>
            <a:graphicFrameLocks/>
          </p:cNvGraphicFramePr>
          <p:nvPr>
            <p:extLst>
              <p:ext uri="{D42A27DB-BD31-4B8C-83A1-F6EECF244321}">
                <p14:modId xmlns:p14="http://schemas.microsoft.com/office/powerpoint/2010/main" val="2974285089"/>
              </p:ext>
            </p:extLst>
          </p:nvPr>
        </p:nvGraphicFramePr>
        <p:xfrm>
          <a:off x="0" y="3714087"/>
          <a:ext cx="3848374" cy="24553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グラフ 16">
            <a:extLst>
              <a:ext uri="{FF2B5EF4-FFF2-40B4-BE49-F238E27FC236}">
                <a16:creationId xmlns:a16="http://schemas.microsoft.com/office/drawing/2014/main" id="{0AA9EA9D-D8A3-4D4E-CEFC-2B4ADB53F7D4}"/>
              </a:ext>
            </a:extLst>
          </p:cNvPr>
          <p:cNvGraphicFramePr>
            <a:graphicFrameLocks/>
          </p:cNvGraphicFramePr>
          <p:nvPr>
            <p:extLst>
              <p:ext uri="{D42A27DB-BD31-4B8C-83A1-F6EECF244321}">
                <p14:modId xmlns:p14="http://schemas.microsoft.com/office/powerpoint/2010/main" val="3784250974"/>
              </p:ext>
            </p:extLst>
          </p:nvPr>
        </p:nvGraphicFramePr>
        <p:xfrm>
          <a:off x="5282038" y="3642372"/>
          <a:ext cx="4557373" cy="251153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グラフ 9">
            <a:extLst>
              <a:ext uri="{FF2B5EF4-FFF2-40B4-BE49-F238E27FC236}">
                <a16:creationId xmlns:a16="http://schemas.microsoft.com/office/drawing/2014/main" id="{6CF18884-2882-511B-F9FF-7A887EA167B8}"/>
              </a:ext>
            </a:extLst>
          </p:cNvPr>
          <p:cNvGraphicFramePr>
            <a:graphicFrameLocks/>
          </p:cNvGraphicFramePr>
          <p:nvPr>
            <p:extLst>
              <p:ext uri="{D42A27DB-BD31-4B8C-83A1-F6EECF244321}">
                <p14:modId xmlns:p14="http://schemas.microsoft.com/office/powerpoint/2010/main" val="1289163095"/>
              </p:ext>
            </p:extLst>
          </p:nvPr>
        </p:nvGraphicFramePr>
        <p:xfrm>
          <a:off x="8653382" y="3650008"/>
          <a:ext cx="3853542" cy="253909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グラフ 8">
            <a:extLst>
              <a:ext uri="{FF2B5EF4-FFF2-40B4-BE49-F238E27FC236}">
                <a16:creationId xmlns:a16="http://schemas.microsoft.com/office/drawing/2014/main" id="{026537B9-6AEF-1A7C-5BCB-A43C5A4169E5}"/>
              </a:ext>
            </a:extLst>
          </p:cNvPr>
          <p:cNvGraphicFramePr>
            <a:graphicFrameLocks/>
          </p:cNvGraphicFramePr>
          <p:nvPr>
            <p:extLst>
              <p:ext uri="{D42A27DB-BD31-4B8C-83A1-F6EECF244321}">
                <p14:modId xmlns:p14="http://schemas.microsoft.com/office/powerpoint/2010/main" val="2426133335"/>
              </p:ext>
            </p:extLst>
          </p:nvPr>
        </p:nvGraphicFramePr>
        <p:xfrm>
          <a:off x="7236051" y="2049236"/>
          <a:ext cx="3908199" cy="2261506"/>
        </p:xfrm>
        <a:graphic>
          <a:graphicData uri="http://schemas.openxmlformats.org/drawingml/2006/chart">
            <c:chart xmlns:c="http://schemas.openxmlformats.org/drawingml/2006/chart" xmlns:r="http://schemas.openxmlformats.org/officeDocument/2006/relationships" r:id="rId7"/>
          </a:graphicData>
        </a:graphic>
      </p:graphicFrame>
      <p:sp>
        <p:nvSpPr>
          <p:cNvPr id="2" name="テキスト プレースホルダー 1">
            <a:extLst>
              <a:ext uri="{FF2B5EF4-FFF2-40B4-BE49-F238E27FC236}">
                <a16:creationId xmlns:a16="http://schemas.microsoft.com/office/drawing/2014/main" id="{CE0BA36A-4255-DDDF-11A8-AB93AF75237B}"/>
              </a:ext>
            </a:extLst>
          </p:cNvPr>
          <p:cNvSpPr>
            <a:spLocks noGrp="1"/>
          </p:cNvSpPr>
          <p:nvPr>
            <p:ph type="body" sz="quarter" idx="10"/>
          </p:nvPr>
        </p:nvSpPr>
        <p:spPr>
          <a:xfrm>
            <a:off x="498553" y="216141"/>
            <a:ext cx="8640911" cy="335028"/>
          </a:xfrm>
        </p:spPr>
        <p:txBody>
          <a:bodyPr/>
          <a:lstStyle/>
          <a:p>
            <a:r>
              <a:rPr lang="ja-JP" altLang="en-US" dirty="0"/>
              <a:t>センバツ</a:t>
            </a:r>
            <a:r>
              <a:rPr lang="en-US" altLang="ja-JP" dirty="0"/>
              <a:t>LIVE!</a:t>
            </a:r>
            <a:r>
              <a:rPr lang="ja-JP" altLang="en-US" dirty="0"/>
              <a:t>　</a:t>
            </a:r>
            <a:r>
              <a:rPr kumimoji="1" lang="ja-JP" altLang="en-US" dirty="0"/>
              <a:t>ユーザー属性</a:t>
            </a:r>
          </a:p>
        </p:txBody>
      </p:sp>
      <p:sp>
        <p:nvSpPr>
          <p:cNvPr id="21" name="テキスト ボックス 20">
            <a:extLst>
              <a:ext uri="{FF2B5EF4-FFF2-40B4-BE49-F238E27FC236}">
                <a16:creationId xmlns:a16="http://schemas.microsoft.com/office/drawing/2014/main" id="{4116FF7E-7C93-0521-7916-B1B839B79E6E}"/>
              </a:ext>
            </a:extLst>
          </p:cNvPr>
          <p:cNvSpPr txBox="1"/>
          <p:nvPr/>
        </p:nvSpPr>
        <p:spPr>
          <a:xfrm>
            <a:off x="743560" y="1183746"/>
            <a:ext cx="10729192" cy="646331"/>
          </a:xfrm>
          <a:prstGeom prst="rect">
            <a:avLst/>
          </a:prstGeom>
          <a:noFill/>
        </p:spPr>
        <p:txBody>
          <a:bodyPr wrap="square">
            <a:spAutoFit/>
          </a:bodyPr>
          <a:lstStyle/>
          <a:p>
            <a:pPr algn="ctr"/>
            <a:r>
              <a:rPr lang="ja-JP" altLang="en-US" b="1" dirty="0">
                <a:solidFill>
                  <a:schemeClr val="accent3"/>
                </a:solidFill>
                <a:latin typeface="Meiryo" panose="020B0604030504040204" pitchFamily="34" charset="-128"/>
                <a:ea typeface="Meiryo" panose="020B0604030504040204" pitchFamily="34" charset="-128"/>
              </a:rPr>
              <a:t>男性</a:t>
            </a:r>
            <a:r>
              <a:rPr lang="ja-JP" altLang="en-US" dirty="0">
                <a:solidFill>
                  <a:schemeClr val="accent3"/>
                </a:solidFill>
                <a:latin typeface="Meiryo" panose="020B0604030504040204" pitchFamily="34" charset="-128"/>
                <a:ea typeface="Meiryo" panose="020B0604030504040204" pitchFamily="34" charset="-128"/>
              </a:rPr>
              <a:t>の割合が高く、</a:t>
            </a:r>
            <a:r>
              <a:rPr lang="en-US" altLang="ja-JP" b="1" dirty="0">
                <a:solidFill>
                  <a:schemeClr val="accent3"/>
                </a:solidFill>
                <a:latin typeface="Meiryo" panose="020B0604030504040204" pitchFamily="34" charset="-128"/>
                <a:ea typeface="Meiryo" panose="020B0604030504040204" pitchFamily="34" charset="-128"/>
              </a:rPr>
              <a:t>40</a:t>
            </a:r>
            <a:r>
              <a:rPr lang="ja-JP" altLang="en-US" b="1" dirty="0">
                <a:solidFill>
                  <a:schemeClr val="accent3"/>
                </a:solidFill>
                <a:latin typeface="Meiryo" panose="020B0604030504040204" pitchFamily="34" charset="-128"/>
                <a:ea typeface="Meiryo" panose="020B0604030504040204" pitchFamily="34" charset="-128"/>
              </a:rPr>
              <a:t>代から</a:t>
            </a:r>
            <a:r>
              <a:rPr lang="en-US" altLang="ja-JP" b="1" dirty="0">
                <a:solidFill>
                  <a:schemeClr val="accent3"/>
                </a:solidFill>
                <a:latin typeface="Meiryo" panose="020B0604030504040204" pitchFamily="34" charset="-128"/>
                <a:ea typeface="Meiryo" panose="020B0604030504040204" pitchFamily="34" charset="-128"/>
              </a:rPr>
              <a:t>60</a:t>
            </a:r>
            <a:r>
              <a:rPr lang="ja-JP" altLang="en-US" b="1" dirty="0">
                <a:solidFill>
                  <a:schemeClr val="accent3"/>
                </a:solidFill>
                <a:latin typeface="Meiryo" panose="020B0604030504040204" pitchFamily="34" charset="-128"/>
                <a:ea typeface="Meiryo" panose="020B0604030504040204" pitchFamily="34" charset="-128"/>
              </a:rPr>
              <a:t>代</a:t>
            </a:r>
            <a:r>
              <a:rPr lang="ja-JP" altLang="en-US" dirty="0">
                <a:solidFill>
                  <a:schemeClr val="accent3"/>
                </a:solidFill>
                <a:latin typeface="Meiryo" panose="020B0604030504040204" pitchFamily="34" charset="-128"/>
                <a:ea typeface="Meiryo" panose="020B0604030504040204" pitchFamily="34" charset="-128"/>
              </a:rPr>
              <a:t>が中心</a:t>
            </a:r>
            <a:endParaRPr lang="en-US" altLang="ja-JP"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スマートフォンは</a:t>
            </a:r>
            <a:r>
              <a:rPr lang="en-US" altLang="ja-JP" b="1" dirty="0">
                <a:solidFill>
                  <a:schemeClr val="accent3"/>
                </a:solidFill>
                <a:latin typeface="Meiryo" panose="020B0604030504040204" pitchFamily="34" charset="-128"/>
                <a:ea typeface="Meiryo" panose="020B0604030504040204" pitchFamily="34" charset="-128"/>
              </a:rPr>
              <a:t>20</a:t>
            </a:r>
            <a:r>
              <a:rPr lang="ja-JP" altLang="en-US" b="1" dirty="0">
                <a:solidFill>
                  <a:schemeClr val="accent3"/>
                </a:solidFill>
                <a:latin typeface="Meiryo" panose="020B0604030504040204" pitchFamily="34" charset="-128"/>
                <a:ea typeface="Meiryo" panose="020B0604030504040204" pitchFamily="34" charset="-128"/>
              </a:rPr>
              <a:t>代</a:t>
            </a:r>
            <a:r>
              <a:rPr lang="en-US" altLang="ja-JP" b="1" dirty="0">
                <a:solidFill>
                  <a:schemeClr val="accent3"/>
                </a:solidFill>
                <a:latin typeface="Meiryo" panose="020B0604030504040204" pitchFamily="34" charset="-128"/>
                <a:ea typeface="Meiryo" panose="020B0604030504040204" pitchFamily="34" charset="-128"/>
              </a:rPr>
              <a:t>30</a:t>
            </a:r>
            <a:r>
              <a:rPr lang="ja-JP" altLang="en-US" b="1" dirty="0">
                <a:solidFill>
                  <a:schemeClr val="accent3"/>
                </a:solidFill>
                <a:latin typeface="Meiryo" panose="020B0604030504040204" pitchFamily="34" charset="-128"/>
                <a:ea typeface="Meiryo" panose="020B0604030504040204" pitchFamily="34" charset="-128"/>
              </a:rPr>
              <a:t>代のユーザーも数多く利用</a:t>
            </a:r>
            <a:endParaRPr lang="ja-JP" altLang="en-US" b="1" i="1" dirty="0">
              <a:solidFill>
                <a:schemeClr val="accent3"/>
              </a:solidFill>
              <a:latin typeface="Meiryo" panose="020B0604030504040204" pitchFamily="34" charset="-128"/>
              <a:ea typeface="Meiryo" panose="020B0604030504040204" pitchFamily="34" charset="-128"/>
            </a:endParaRPr>
          </a:p>
        </p:txBody>
      </p:sp>
      <p:grpSp>
        <p:nvGrpSpPr>
          <p:cNvPr id="3" name="Group 8">
            <a:extLst>
              <a:ext uri="{FF2B5EF4-FFF2-40B4-BE49-F238E27FC236}">
                <a16:creationId xmlns:a16="http://schemas.microsoft.com/office/drawing/2014/main" id="{D42CE68A-1FB6-BB03-A503-AE3C6706C22A}"/>
              </a:ext>
            </a:extLst>
          </p:cNvPr>
          <p:cNvGrpSpPr>
            <a:grpSpLocks/>
          </p:cNvGrpSpPr>
          <p:nvPr/>
        </p:nvGrpSpPr>
        <p:grpSpPr bwMode="auto">
          <a:xfrm>
            <a:off x="7267133" y="4637286"/>
            <a:ext cx="334963" cy="738187"/>
            <a:chOff x="940" y="1807"/>
            <a:chExt cx="211" cy="465"/>
          </a:xfrm>
          <a:solidFill>
            <a:srgbClr val="C00000"/>
          </a:solidFill>
        </p:grpSpPr>
        <p:sp>
          <p:nvSpPr>
            <p:cNvPr id="12" name="Freeform 9">
              <a:extLst>
                <a:ext uri="{FF2B5EF4-FFF2-40B4-BE49-F238E27FC236}">
                  <a16:creationId xmlns:a16="http://schemas.microsoft.com/office/drawing/2014/main" id="{C672F391-A156-B9AA-6556-6C0DBCA05138}"/>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3" name="Freeform 10">
              <a:extLst>
                <a:ext uri="{FF2B5EF4-FFF2-40B4-BE49-F238E27FC236}">
                  <a16:creationId xmlns:a16="http://schemas.microsoft.com/office/drawing/2014/main" id="{897D78EB-081E-8A91-8F5E-56DAB56D9697}"/>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pSp>
        <p:nvGrpSpPr>
          <p:cNvPr id="14" name="Group 5">
            <a:extLst>
              <a:ext uri="{FF2B5EF4-FFF2-40B4-BE49-F238E27FC236}">
                <a16:creationId xmlns:a16="http://schemas.microsoft.com/office/drawing/2014/main" id="{95D47F95-A39F-38E0-A43D-1869D3C68D39}"/>
              </a:ext>
            </a:extLst>
          </p:cNvPr>
          <p:cNvGrpSpPr>
            <a:grpSpLocks/>
          </p:cNvGrpSpPr>
          <p:nvPr/>
        </p:nvGrpSpPr>
        <p:grpSpPr bwMode="auto">
          <a:xfrm>
            <a:off x="4536084" y="4467142"/>
            <a:ext cx="301625" cy="769938"/>
            <a:chOff x="905" y="940"/>
            <a:chExt cx="190" cy="485"/>
          </a:xfrm>
          <a:solidFill>
            <a:srgbClr val="4B62A1"/>
          </a:solidFill>
        </p:grpSpPr>
        <p:sp>
          <p:nvSpPr>
            <p:cNvPr id="15" name="Freeform 6">
              <a:extLst>
                <a:ext uri="{FF2B5EF4-FFF2-40B4-BE49-F238E27FC236}">
                  <a16:creationId xmlns:a16="http://schemas.microsoft.com/office/drawing/2014/main" id="{5CCFB4A1-1876-C7DA-4C32-44F1AFB5723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20" name="Freeform 7">
              <a:extLst>
                <a:ext uri="{FF2B5EF4-FFF2-40B4-BE49-F238E27FC236}">
                  <a16:creationId xmlns:a16="http://schemas.microsoft.com/office/drawing/2014/main" id="{D69FE9B4-0769-840A-C8E1-C626F1D7778C}"/>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22" name="Freeform 24">
            <a:extLst>
              <a:ext uri="{FF2B5EF4-FFF2-40B4-BE49-F238E27FC236}">
                <a16:creationId xmlns:a16="http://schemas.microsoft.com/office/drawing/2014/main" id="{D1655901-3DC3-8485-8DC5-614D8EC223A5}"/>
              </a:ext>
            </a:extLst>
          </p:cNvPr>
          <p:cNvSpPr>
            <a:spLocks noChangeArrowheads="1"/>
          </p:cNvSpPr>
          <p:nvPr/>
        </p:nvSpPr>
        <p:spPr bwMode="auto">
          <a:xfrm>
            <a:off x="955309" y="2122558"/>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27" name="Group 5">
            <a:extLst>
              <a:ext uri="{FF2B5EF4-FFF2-40B4-BE49-F238E27FC236}">
                <a16:creationId xmlns:a16="http://schemas.microsoft.com/office/drawing/2014/main" id="{5A438C50-6479-867E-E8E4-EFE44A49D481}"/>
              </a:ext>
            </a:extLst>
          </p:cNvPr>
          <p:cNvGrpSpPr>
            <a:grpSpLocks/>
          </p:cNvGrpSpPr>
          <p:nvPr/>
        </p:nvGrpSpPr>
        <p:grpSpPr bwMode="auto">
          <a:xfrm>
            <a:off x="10304647" y="4528965"/>
            <a:ext cx="301625" cy="769938"/>
            <a:chOff x="905" y="940"/>
            <a:chExt cx="190" cy="485"/>
          </a:xfrm>
          <a:solidFill>
            <a:srgbClr val="4B62A1"/>
          </a:solidFill>
        </p:grpSpPr>
        <p:sp>
          <p:nvSpPr>
            <p:cNvPr id="28" name="Freeform 6">
              <a:extLst>
                <a:ext uri="{FF2B5EF4-FFF2-40B4-BE49-F238E27FC236}">
                  <a16:creationId xmlns:a16="http://schemas.microsoft.com/office/drawing/2014/main" id="{D4292A0A-1A8B-C21A-2301-B86CE3F95EBF}"/>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30" name="Freeform 7">
              <a:extLst>
                <a:ext uri="{FF2B5EF4-FFF2-40B4-BE49-F238E27FC236}">
                  <a16:creationId xmlns:a16="http://schemas.microsoft.com/office/drawing/2014/main" id="{CEAB89F2-1507-BC9B-4359-F9D8F19FAC60}"/>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32" name="テキスト ボックス 31">
            <a:extLst>
              <a:ext uri="{FF2B5EF4-FFF2-40B4-BE49-F238E27FC236}">
                <a16:creationId xmlns:a16="http://schemas.microsoft.com/office/drawing/2014/main" id="{97BE11B0-9A52-496B-DEFA-FB70201CECC3}"/>
              </a:ext>
            </a:extLst>
          </p:cNvPr>
          <p:cNvSpPr txBox="1"/>
          <p:nvPr/>
        </p:nvSpPr>
        <p:spPr>
          <a:xfrm>
            <a:off x="2419736" y="3041197"/>
            <a:ext cx="948084"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33" name="テキスト ボックス 32">
            <a:extLst>
              <a:ext uri="{FF2B5EF4-FFF2-40B4-BE49-F238E27FC236}">
                <a16:creationId xmlns:a16="http://schemas.microsoft.com/office/drawing/2014/main" id="{D848FD1F-B8C3-474F-ECDF-8D932533797E}"/>
              </a:ext>
            </a:extLst>
          </p:cNvPr>
          <p:cNvSpPr txBox="1"/>
          <p:nvPr/>
        </p:nvSpPr>
        <p:spPr>
          <a:xfrm>
            <a:off x="2419736" y="3351937"/>
            <a:ext cx="948084"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68%</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AA7D7914-93E1-1794-7A59-B66E4C70897B}"/>
              </a:ext>
            </a:extLst>
          </p:cNvPr>
          <p:cNvSpPr txBox="1"/>
          <p:nvPr/>
        </p:nvSpPr>
        <p:spPr>
          <a:xfrm>
            <a:off x="3381205" y="2773113"/>
            <a:ext cx="923825"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32</a:t>
            </a:r>
            <a:r>
              <a:rPr kumimoji="1" lang="en-US" altLang="ja-JP" dirty="0">
                <a:solidFill>
                  <a:schemeClr val="bg1"/>
                </a:solidFill>
                <a:latin typeface="メイリオ" panose="020B0604030504040204" pitchFamily="50" charset="-128"/>
                <a:ea typeface="メイリオ" panose="020B0604030504040204" pitchFamily="50" charset="-128"/>
              </a:rPr>
              <a:t>%</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126901CF-36A1-322F-03B7-5359BAAF1664}"/>
              </a:ext>
            </a:extLst>
          </p:cNvPr>
          <p:cNvSpPr txBox="1"/>
          <p:nvPr/>
        </p:nvSpPr>
        <p:spPr>
          <a:xfrm>
            <a:off x="3347781" y="2488371"/>
            <a:ext cx="805329" cy="369332"/>
          </a:xfrm>
          <a:prstGeom prst="rect">
            <a:avLst/>
          </a:prstGeom>
          <a:noFill/>
        </p:spPr>
        <p:txBody>
          <a:bodyPr wrap="square" rtlCol="0">
            <a:spAutoFit/>
          </a:bodyPr>
          <a:lstStyle/>
          <a:p>
            <a:r>
              <a:rPr lang="ja-JP" altLang="en-US" dirty="0">
                <a:solidFill>
                  <a:schemeClr val="bg1"/>
                </a:solidFill>
                <a:latin typeface="メイリオ" panose="020B0604030504040204" pitchFamily="50" charset="-128"/>
                <a:ea typeface="メイリオ" panose="020B0604030504040204" pitchFamily="50" charset="-128"/>
              </a:rPr>
              <a:t>女</a:t>
            </a:r>
            <a:r>
              <a:rPr kumimoji="1" lang="ja-JP" altLang="en-US" dirty="0">
                <a:solidFill>
                  <a:schemeClr val="bg1"/>
                </a:solidFill>
                <a:latin typeface="メイリオ" panose="020B0604030504040204" pitchFamily="50" charset="-128"/>
                <a:ea typeface="メイリオ" panose="020B0604030504040204" pitchFamily="50" charset="-128"/>
              </a:rPr>
              <a:t>性</a:t>
            </a:r>
          </a:p>
        </p:txBody>
      </p:sp>
      <p:grpSp>
        <p:nvGrpSpPr>
          <p:cNvPr id="37" name="Group 17">
            <a:extLst>
              <a:ext uri="{FF2B5EF4-FFF2-40B4-BE49-F238E27FC236}">
                <a16:creationId xmlns:a16="http://schemas.microsoft.com/office/drawing/2014/main" id="{C6984072-003A-F915-A9EA-1B9956B9FFFA}"/>
              </a:ext>
            </a:extLst>
          </p:cNvPr>
          <p:cNvGrpSpPr>
            <a:grpSpLocks/>
          </p:cNvGrpSpPr>
          <p:nvPr/>
        </p:nvGrpSpPr>
        <p:grpSpPr bwMode="auto">
          <a:xfrm>
            <a:off x="6347307" y="2255853"/>
            <a:ext cx="719859" cy="568466"/>
            <a:chOff x="2206" y="1402"/>
            <a:chExt cx="485" cy="383"/>
          </a:xfrm>
        </p:grpSpPr>
        <p:sp>
          <p:nvSpPr>
            <p:cNvPr id="38" name="Freeform 18">
              <a:extLst>
                <a:ext uri="{FF2B5EF4-FFF2-40B4-BE49-F238E27FC236}">
                  <a16:creationId xmlns:a16="http://schemas.microsoft.com/office/drawing/2014/main" id="{25C23C94-B555-7583-5975-F168657EFB90}"/>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9" name="Freeform 19">
              <a:extLst>
                <a:ext uri="{FF2B5EF4-FFF2-40B4-BE49-F238E27FC236}">
                  <a16:creationId xmlns:a16="http://schemas.microsoft.com/office/drawing/2014/main" id="{AB11D491-745B-25DB-C818-67A0030FFA7F}"/>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0" name="円/楕円 50">
            <a:extLst>
              <a:ext uri="{FF2B5EF4-FFF2-40B4-BE49-F238E27FC236}">
                <a16:creationId xmlns:a16="http://schemas.microsoft.com/office/drawing/2014/main" id="{E8B9B39F-D9CE-F8B5-BC13-2F7066666BBD}"/>
              </a:ext>
            </a:extLst>
          </p:cNvPr>
          <p:cNvSpPr/>
          <p:nvPr/>
        </p:nvSpPr>
        <p:spPr>
          <a:xfrm>
            <a:off x="4228397" y="4378137"/>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41" name="Group 5">
            <a:extLst>
              <a:ext uri="{FF2B5EF4-FFF2-40B4-BE49-F238E27FC236}">
                <a16:creationId xmlns:a16="http://schemas.microsoft.com/office/drawing/2014/main" id="{37685FA5-C74E-9CC8-7A0C-4736F6A021F6}"/>
              </a:ext>
            </a:extLst>
          </p:cNvPr>
          <p:cNvGrpSpPr>
            <a:grpSpLocks/>
          </p:cNvGrpSpPr>
          <p:nvPr/>
        </p:nvGrpSpPr>
        <p:grpSpPr bwMode="auto">
          <a:xfrm>
            <a:off x="4645916" y="4521270"/>
            <a:ext cx="301625" cy="769938"/>
            <a:chOff x="905" y="940"/>
            <a:chExt cx="190" cy="485"/>
          </a:xfrm>
          <a:solidFill>
            <a:srgbClr val="4B62A1"/>
          </a:solidFill>
        </p:grpSpPr>
        <p:sp>
          <p:nvSpPr>
            <p:cNvPr id="42" name="Freeform 6">
              <a:extLst>
                <a:ext uri="{FF2B5EF4-FFF2-40B4-BE49-F238E27FC236}">
                  <a16:creationId xmlns:a16="http://schemas.microsoft.com/office/drawing/2014/main" id="{2C05343C-D186-8252-D8F0-546D22DFACEE}"/>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43" name="Freeform 7">
              <a:extLst>
                <a:ext uri="{FF2B5EF4-FFF2-40B4-BE49-F238E27FC236}">
                  <a16:creationId xmlns:a16="http://schemas.microsoft.com/office/drawing/2014/main" id="{6F9D9BD8-081F-4AAA-F446-5D0F37187203}"/>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49" name="テキスト ボックス 48">
            <a:extLst>
              <a:ext uri="{FF2B5EF4-FFF2-40B4-BE49-F238E27FC236}">
                <a16:creationId xmlns:a16="http://schemas.microsoft.com/office/drawing/2014/main" id="{51B18BE0-834F-188C-E005-45D9CB00C995}"/>
              </a:ext>
            </a:extLst>
          </p:cNvPr>
          <p:cNvSpPr txBox="1"/>
          <p:nvPr/>
        </p:nvSpPr>
        <p:spPr>
          <a:xfrm>
            <a:off x="1765257" y="3476968"/>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534D7C68-3C9B-04DC-7777-731C71125E76}"/>
              </a:ext>
            </a:extLst>
          </p:cNvPr>
          <p:cNvSpPr txBox="1"/>
          <p:nvPr/>
        </p:nvSpPr>
        <p:spPr>
          <a:xfrm>
            <a:off x="1709980" y="3636866"/>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0F015C5C-60A1-687C-457A-54C56DBD5961}"/>
              </a:ext>
            </a:extLst>
          </p:cNvPr>
          <p:cNvSpPr txBox="1"/>
          <p:nvPr/>
        </p:nvSpPr>
        <p:spPr>
          <a:xfrm>
            <a:off x="1969543" y="3938543"/>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7EB74DDE-217C-BDE9-D27B-AA218ABD0E74}"/>
              </a:ext>
            </a:extLst>
          </p:cNvPr>
          <p:cNvSpPr txBox="1"/>
          <p:nvPr/>
        </p:nvSpPr>
        <p:spPr>
          <a:xfrm>
            <a:off x="1988219" y="4098077"/>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53" name="テキスト ボックス 52">
            <a:extLst>
              <a:ext uri="{FF2B5EF4-FFF2-40B4-BE49-F238E27FC236}">
                <a16:creationId xmlns:a16="http://schemas.microsoft.com/office/drawing/2014/main" id="{B78AE3E9-E1FC-9590-1AA1-C7FD052856D8}"/>
              </a:ext>
            </a:extLst>
          </p:cNvPr>
          <p:cNvSpPr txBox="1"/>
          <p:nvPr/>
        </p:nvSpPr>
        <p:spPr>
          <a:xfrm>
            <a:off x="2165794" y="538871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097558FA-BF3D-801B-029B-9DBE7EC291D8}"/>
              </a:ext>
            </a:extLst>
          </p:cNvPr>
          <p:cNvSpPr txBox="1"/>
          <p:nvPr/>
        </p:nvSpPr>
        <p:spPr>
          <a:xfrm>
            <a:off x="2133576" y="5578028"/>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32</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6F40B755-5CC1-2B37-7249-B92658640C03}"/>
              </a:ext>
            </a:extLst>
          </p:cNvPr>
          <p:cNvSpPr txBox="1"/>
          <p:nvPr/>
        </p:nvSpPr>
        <p:spPr>
          <a:xfrm>
            <a:off x="918471" y="488712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8DE53F91-78AE-7E5C-1FB2-76FEAFA8B34A}"/>
              </a:ext>
            </a:extLst>
          </p:cNvPr>
          <p:cNvSpPr txBox="1"/>
          <p:nvPr/>
        </p:nvSpPr>
        <p:spPr>
          <a:xfrm>
            <a:off x="894728" y="5058106"/>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26%</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57" name="テキスト ボックス 56">
            <a:extLst>
              <a:ext uri="{FF2B5EF4-FFF2-40B4-BE49-F238E27FC236}">
                <a16:creationId xmlns:a16="http://schemas.microsoft.com/office/drawing/2014/main" id="{8151E87F-AF80-866F-A0C1-13623342611A}"/>
              </a:ext>
            </a:extLst>
          </p:cNvPr>
          <p:cNvSpPr txBox="1"/>
          <p:nvPr/>
        </p:nvSpPr>
        <p:spPr>
          <a:xfrm>
            <a:off x="1239206" y="410470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8AB2E03F-DE18-BD5D-858D-5044D0446A46}"/>
              </a:ext>
            </a:extLst>
          </p:cNvPr>
          <p:cNvSpPr txBox="1"/>
          <p:nvPr/>
        </p:nvSpPr>
        <p:spPr>
          <a:xfrm>
            <a:off x="1205172" y="430739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12%</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59" name="テキスト ボックス 58">
            <a:extLst>
              <a:ext uri="{FF2B5EF4-FFF2-40B4-BE49-F238E27FC236}">
                <a16:creationId xmlns:a16="http://schemas.microsoft.com/office/drawing/2014/main" id="{E72CAB37-9455-A8F6-46FB-D99DE098F674}"/>
              </a:ext>
            </a:extLst>
          </p:cNvPr>
          <p:cNvSpPr txBox="1"/>
          <p:nvPr/>
        </p:nvSpPr>
        <p:spPr>
          <a:xfrm>
            <a:off x="2378245" y="431654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E7006A5B-A512-26A1-3685-5B9A5A9017EE}"/>
              </a:ext>
            </a:extLst>
          </p:cNvPr>
          <p:cNvSpPr txBox="1"/>
          <p:nvPr/>
        </p:nvSpPr>
        <p:spPr>
          <a:xfrm>
            <a:off x="2356100" y="4476078"/>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16</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grpSp>
        <p:nvGrpSpPr>
          <p:cNvPr id="61" name="Group 8">
            <a:extLst>
              <a:ext uri="{FF2B5EF4-FFF2-40B4-BE49-F238E27FC236}">
                <a16:creationId xmlns:a16="http://schemas.microsoft.com/office/drawing/2014/main" id="{05F4F052-1E8E-DC68-6FAB-78EF0B5BA0BB}"/>
              </a:ext>
            </a:extLst>
          </p:cNvPr>
          <p:cNvGrpSpPr>
            <a:grpSpLocks/>
          </p:cNvGrpSpPr>
          <p:nvPr/>
        </p:nvGrpSpPr>
        <p:grpSpPr bwMode="auto">
          <a:xfrm>
            <a:off x="1750908" y="4535805"/>
            <a:ext cx="334963" cy="738187"/>
            <a:chOff x="940" y="1807"/>
            <a:chExt cx="211" cy="465"/>
          </a:xfrm>
          <a:solidFill>
            <a:srgbClr val="C00000"/>
          </a:solidFill>
        </p:grpSpPr>
        <p:sp>
          <p:nvSpPr>
            <p:cNvPr id="62" name="Freeform 9">
              <a:extLst>
                <a:ext uri="{FF2B5EF4-FFF2-40B4-BE49-F238E27FC236}">
                  <a16:creationId xmlns:a16="http://schemas.microsoft.com/office/drawing/2014/main" id="{AFC125A6-E0FC-A270-D868-82F71DAE1F8C}"/>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63" name="Freeform 10">
              <a:extLst>
                <a:ext uri="{FF2B5EF4-FFF2-40B4-BE49-F238E27FC236}">
                  <a16:creationId xmlns:a16="http://schemas.microsoft.com/office/drawing/2014/main" id="{2D0DD420-94EE-6D81-359E-D6FAEE89BC8C}"/>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65" name="テキスト ボックス 64">
            <a:extLst>
              <a:ext uri="{FF2B5EF4-FFF2-40B4-BE49-F238E27FC236}">
                <a16:creationId xmlns:a16="http://schemas.microsoft.com/office/drawing/2014/main" id="{3D6DB8A9-E9E8-B06D-890A-E2138283A042}"/>
              </a:ext>
            </a:extLst>
          </p:cNvPr>
          <p:cNvSpPr txBox="1"/>
          <p:nvPr/>
        </p:nvSpPr>
        <p:spPr>
          <a:xfrm>
            <a:off x="8387949" y="3095717"/>
            <a:ext cx="805329"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66" name="テキスト ボックス 65">
            <a:extLst>
              <a:ext uri="{FF2B5EF4-FFF2-40B4-BE49-F238E27FC236}">
                <a16:creationId xmlns:a16="http://schemas.microsoft.com/office/drawing/2014/main" id="{60576A21-AC8F-3FDA-ACA3-6C6ACF0BFABE}"/>
              </a:ext>
            </a:extLst>
          </p:cNvPr>
          <p:cNvSpPr txBox="1"/>
          <p:nvPr/>
        </p:nvSpPr>
        <p:spPr>
          <a:xfrm>
            <a:off x="8390459" y="3392440"/>
            <a:ext cx="805329"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81%</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67" name="テキスト ボックス 66">
            <a:extLst>
              <a:ext uri="{FF2B5EF4-FFF2-40B4-BE49-F238E27FC236}">
                <a16:creationId xmlns:a16="http://schemas.microsoft.com/office/drawing/2014/main" id="{698B0977-58B1-70AD-E68C-E79B6E1A6641}"/>
              </a:ext>
            </a:extLst>
          </p:cNvPr>
          <p:cNvSpPr txBox="1"/>
          <p:nvPr/>
        </p:nvSpPr>
        <p:spPr>
          <a:xfrm>
            <a:off x="9161326" y="2599892"/>
            <a:ext cx="923825" cy="369332"/>
          </a:xfrm>
          <a:prstGeom prst="rect">
            <a:avLst/>
          </a:prstGeom>
          <a:noFill/>
        </p:spPr>
        <p:txBody>
          <a:bodyPr wrap="square" rtlCol="0">
            <a:spAutoFit/>
          </a:bodyPr>
          <a:lstStyle/>
          <a:p>
            <a:r>
              <a:rPr kumimoji="1" lang="en-US" altLang="ja-JP" dirty="0">
                <a:solidFill>
                  <a:schemeClr val="bg1"/>
                </a:solidFill>
                <a:latin typeface="メイリオ" panose="020B0604030504040204" pitchFamily="50" charset="-128"/>
                <a:ea typeface="メイリオ" panose="020B0604030504040204" pitchFamily="50" charset="-128"/>
              </a:rPr>
              <a:t>19</a:t>
            </a:r>
            <a:r>
              <a:rPr kumimoji="1" lang="en-US" altLang="ja-JP" dirty="0">
                <a:solidFill>
                  <a:schemeClr val="bg1"/>
                </a:solidFill>
              </a:rPr>
              <a:t>%</a:t>
            </a:r>
            <a:endParaRPr kumimoji="1" lang="ja-JP" altLang="en-US" dirty="0">
              <a:solidFill>
                <a:schemeClr val="bg1"/>
              </a:solidFill>
            </a:endParaRPr>
          </a:p>
        </p:txBody>
      </p:sp>
      <p:sp>
        <p:nvSpPr>
          <p:cNvPr id="68" name="テキスト ボックス 67">
            <a:extLst>
              <a:ext uri="{FF2B5EF4-FFF2-40B4-BE49-F238E27FC236}">
                <a16:creationId xmlns:a16="http://schemas.microsoft.com/office/drawing/2014/main" id="{6EC8C9C7-A074-E0C2-91D7-460531ACE5B1}"/>
              </a:ext>
            </a:extLst>
          </p:cNvPr>
          <p:cNvSpPr txBox="1"/>
          <p:nvPr/>
        </p:nvSpPr>
        <p:spPr>
          <a:xfrm>
            <a:off x="9149112" y="2349596"/>
            <a:ext cx="805329" cy="369332"/>
          </a:xfrm>
          <a:prstGeom prst="rect">
            <a:avLst/>
          </a:prstGeom>
          <a:noFill/>
        </p:spPr>
        <p:txBody>
          <a:bodyPr wrap="square" rtlCol="0">
            <a:spAutoFit/>
          </a:bodyPr>
          <a:lstStyle/>
          <a:p>
            <a:r>
              <a:rPr lang="ja-JP" altLang="en-US" dirty="0">
                <a:solidFill>
                  <a:schemeClr val="bg1"/>
                </a:solidFill>
              </a:rPr>
              <a:t>女</a:t>
            </a:r>
            <a:r>
              <a:rPr kumimoji="1" lang="ja-JP" altLang="en-US" dirty="0">
                <a:solidFill>
                  <a:schemeClr val="bg1"/>
                </a:solidFill>
              </a:rPr>
              <a:t>性</a:t>
            </a:r>
          </a:p>
        </p:txBody>
      </p:sp>
      <p:sp>
        <p:nvSpPr>
          <p:cNvPr id="70" name="テキスト ボックス 69">
            <a:extLst>
              <a:ext uri="{FF2B5EF4-FFF2-40B4-BE49-F238E27FC236}">
                <a16:creationId xmlns:a16="http://schemas.microsoft.com/office/drawing/2014/main" id="{54B54D49-4463-E381-E59A-E4CF9B30368F}"/>
              </a:ext>
            </a:extLst>
          </p:cNvPr>
          <p:cNvSpPr txBox="1"/>
          <p:nvPr/>
        </p:nvSpPr>
        <p:spPr>
          <a:xfrm>
            <a:off x="10750778" y="3978710"/>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E831878E-8595-6B87-0CE5-D7577CF780AC}"/>
              </a:ext>
            </a:extLst>
          </p:cNvPr>
          <p:cNvSpPr txBox="1"/>
          <p:nvPr/>
        </p:nvSpPr>
        <p:spPr>
          <a:xfrm>
            <a:off x="10695501" y="4138608"/>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10</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D912956F-2125-516C-4B23-9A006D27A9DD}"/>
              </a:ext>
            </a:extLst>
          </p:cNvPr>
          <p:cNvSpPr txBox="1"/>
          <p:nvPr/>
        </p:nvSpPr>
        <p:spPr>
          <a:xfrm>
            <a:off x="9533816" y="4402892"/>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4F5BFA17-44CB-5835-4B35-D430283947FC}"/>
              </a:ext>
            </a:extLst>
          </p:cNvPr>
          <p:cNvSpPr txBox="1"/>
          <p:nvPr/>
        </p:nvSpPr>
        <p:spPr>
          <a:xfrm>
            <a:off x="9478539" y="4562790"/>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22%</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74" name="テキスト ボックス 73">
            <a:extLst>
              <a:ext uri="{FF2B5EF4-FFF2-40B4-BE49-F238E27FC236}">
                <a16:creationId xmlns:a16="http://schemas.microsoft.com/office/drawing/2014/main" id="{C53EC764-855A-2D68-7D99-DFA24CA64EB3}"/>
              </a:ext>
            </a:extLst>
          </p:cNvPr>
          <p:cNvSpPr txBox="1"/>
          <p:nvPr/>
        </p:nvSpPr>
        <p:spPr>
          <a:xfrm>
            <a:off x="10234057" y="5468087"/>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3D0E707F-1E4E-771E-309A-69E18EB9B1B8}"/>
              </a:ext>
            </a:extLst>
          </p:cNvPr>
          <p:cNvSpPr txBox="1"/>
          <p:nvPr/>
        </p:nvSpPr>
        <p:spPr>
          <a:xfrm>
            <a:off x="10178780" y="5627985"/>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31</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CA576FD5-5A33-1AE7-7847-025BA7F4BC74}"/>
              </a:ext>
            </a:extLst>
          </p:cNvPr>
          <p:cNvSpPr txBox="1"/>
          <p:nvPr/>
        </p:nvSpPr>
        <p:spPr>
          <a:xfrm>
            <a:off x="11059976" y="4777660"/>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7" name="テキスト ボックス 76">
            <a:extLst>
              <a:ext uri="{FF2B5EF4-FFF2-40B4-BE49-F238E27FC236}">
                <a16:creationId xmlns:a16="http://schemas.microsoft.com/office/drawing/2014/main" id="{6571509D-310C-35E9-D676-06F7A3188975}"/>
              </a:ext>
            </a:extLst>
          </p:cNvPr>
          <p:cNvSpPr txBox="1"/>
          <p:nvPr/>
        </p:nvSpPr>
        <p:spPr>
          <a:xfrm>
            <a:off x="11004699" y="493755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23%</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78" name="円/楕円 112">
            <a:extLst>
              <a:ext uri="{FF2B5EF4-FFF2-40B4-BE49-F238E27FC236}">
                <a16:creationId xmlns:a16="http://schemas.microsoft.com/office/drawing/2014/main" id="{D59A7150-A12B-F6C3-B929-DCBB9BFD24D4}"/>
              </a:ext>
            </a:extLst>
          </p:cNvPr>
          <p:cNvSpPr/>
          <p:nvPr/>
        </p:nvSpPr>
        <p:spPr>
          <a:xfrm>
            <a:off x="10081189" y="4364743"/>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79" name="Group 5">
            <a:extLst>
              <a:ext uri="{FF2B5EF4-FFF2-40B4-BE49-F238E27FC236}">
                <a16:creationId xmlns:a16="http://schemas.microsoft.com/office/drawing/2014/main" id="{1B027A26-F041-D8FD-8694-96D0FFF44303}"/>
              </a:ext>
            </a:extLst>
          </p:cNvPr>
          <p:cNvGrpSpPr>
            <a:grpSpLocks/>
          </p:cNvGrpSpPr>
          <p:nvPr/>
        </p:nvGrpSpPr>
        <p:grpSpPr bwMode="auto">
          <a:xfrm>
            <a:off x="10449470" y="4503796"/>
            <a:ext cx="301625" cy="769938"/>
            <a:chOff x="905" y="940"/>
            <a:chExt cx="190" cy="485"/>
          </a:xfrm>
          <a:solidFill>
            <a:srgbClr val="4B62A1"/>
          </a:solidFill>
        </p:grpSpPr>
        <p:sp>
          <p:nvSpPr>
            <p:cNvPr id="80" name="Freeform 6">
              <a:extLst>
                <a:ext uri="{FF2B5EF4-FFF2-40B4-BE49-F238E27FC236}">
                  <a16:creationId xmlns:a16="http://schemas.microsoft.com/office/drawing/2014/main" id="{642D809C-1485-CB22-E256-A91C5831529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81" name="Freeform 7">
              <a:extLst>
                <a:ext uri="{FF2B5EF4-FFF2-40B4-BE49-F238E27FC236}">
                  <a16:creationId xmlns:a16="http://schemas.microsoft.com/office/drawing/2014/main" id="{F4EEBB3F-D0C0-0AAB-821F-FA20738474CB}"/>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84" name="テキスト ボックス 83">
            <a:extLst>
              <a:ext uri="{FF2B5EF4-FFF2-40B4-BE49-F238E27FC236}">
                <a16:creationId xmlns:a16="http://schemas.microsoft.com/office/drawing/2014/main" id="{2391D7EE-8013-1757-AC71-74463B509643}"/>
              </a:ext>
            </a:extLst>
          </p:cNvPr>
          <p:cNvSpPr txBox="1"/>
          <p:nvPr/>
        </p:nvSpPr>
        <p:spPr>
          <a:xfrm>
            <a:off x="10671276" y="3661794"/>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20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85" name="テキスト ボックス 84">
            <a:extLst>
              <a:ext uri="{FF2B5EF4-FFF2-40B4-BE49-F238E27FC236}">
                <a16:creationId xmlns:a16="http://schemas.microsoft.com/office/drawing/2014/main" id="{6577224F-4D30-9A08-083B-814A6538B99E}"/>
              </a:ext>
            </a:extLst>
          </p:cNvPr>
          <p:cNvSpPr txBox="1"/>
          <p:nvPr/>
        </p:nvSpPr>
        <p:spPr>
          <a:xfrm>
            <a:off x="10726553" y="3441107"/>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dirty="0">
              <a:solidFill>
                <a:srgbClr val="4985B6"/>
              </a:solidFill>
              <a:latin typeface="メイリオ" panose="020B0604030504040204" pitchFamily="50" charset="-128"/>
              <a:ea typeface="メイリオ" panose="020B0604030504040204" pitchFamily="50" charset="-128"/>
            </a:endParaRPr>
          </a:p>
        </p:txBody>
      </p:sp>
      <p:cxnSp>
        <p:nvCxnSpPr>
          <p:cNvPr id="86" name="カギ線コネクタ 9">
            <a:extLst>
              <a:ext uri="{FF2B5EF4-FFF2-40B4-BE49-F238E27FC236}">
                <a16:creationId xmlns:a16="http://schemas.microsoft.com/office/drawing/2014/main" id="{A256E736-772C-0A7B-4796-722AC1EAEFC0}"/>
              </a:ext>
            </a:extLst>
          </p:cNvPr>
          <p:cNvCxnSpPr>
            <a:cxnSpLocks/>
          </p:cNvCxnSpPr>
          <p:nvPr/>
        </p:nvCxnSpPr>
        <p:spPr>
          <a:xfrm rot="5400000" flipH="1" flipV="1">
            <a:off x="10608290" y="3681101"/>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8" name="円/楕円 144">
            <a:extLst>
              <a:ext uri="{FF2B5EF4-FFF2-40B4-BE49-F238E27FC236}">
                <a16:creationId xmlns:a16="http://schemas.microsoft.com/office/drawing/2014/main" id="{C5CDD17B-2AF6-BD62-7729-1A3D9DA8869B}"/>
              </a:ext>
            </a:extLst>
          </p:cNvPr>
          <p:cNvSpPr/>
          <p:nvPr/>
        </p:nvSpPr>
        <p:spPr>
          <a:xfrm>
            <a:off x="7072767" y="4403089"/>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89" name="Group 8">
            <a:extLst>
              <a:ext uri="{FF2B5EF4-FFF2-40B4-BE49-F238E27FC236}">
                <a16:creationId xmlns:a16="http://schemas.microsoft.com/office/drawing/2014/main" id="{4C9EDDB8-9A79-E943-75AF-6FDC7B19DC30}"/>
              </a:ext>
            </a:extLst>
          </p:cNvPr>
          <p:cNvGrpSpPr>
            <a:grpSpLocks/>
          </p:cNvGrpSpPr>
          <p:nvPr/>
        </p:nvGrpSpPr>
        <p:grpSpPr bwMode="auto">
          <a:xfrm>
            <a:off x="7407126" y="4496716"/>
            <a:ext cx="334963" cy="738187"/>
            <a:chOff x="940" y="1807"/>
            <a:chExt cx="211" cy="465"/>
          </a:xfrm>
          <a:solidFill>
            <a:srgbClr val="C00000"/>
          </a:solidFill>
        </p:grpSpPr>
        <p:sp>
          <p:nvSpPr>
            <p:cNvPr id="90" name="Freeform 9">
              <a:extLst>
                <a:ext uri="{FF2B5EF4-FFF2-40B4-BE49-F238E27FC236}">
                  <a16:creationId xmlns:a16="http://schemas.microsoft.com/office/drawing/2014/main" id="{A860EDE0-AE89-EEB3-36D7-B24846CFC081}"/>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91" name="Freeform 10">
              <a:extLst>
                <a:ext uri="{FF2B5EF4-FFF2-40B4-BE49-F238E27FC236}">
                  <a16:creationId xmlns:a16="http://schemas.microsoft.com/office/drawing/2014/main" id="{E60D6B81-09E2-B2B0-2377-F59A80E7D2E4}"/>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94" name="テキスト ボックス 93">
            <a:extLst>
              <a:ext uri="{FF2B5EF4-FFF2-40B4-BE49-F238E27FC236}">
                <a16:creationId xmlns:a16="http://schemas.microsoft.com/office/drawing/2014/main" id="{634A585E-DB7D-C70A-1F03-6C798C4FEC6D}"/>
              </a:ext>
            </a:extLst>
          </p:cNvPr>
          <p:cNvSpPr txBox="1"/>
          <p:nvPr/>
        </p:nvSpPr>
        <p:spPr>
          <a:xfrm>
            <a:off x="7823173" y="4104725"/>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16BA07C2-FC43-AC7F-F9D1-EF73E6814E52}"/>
              </a:ext>
            </a:extLst>
          </p:cNvPr>
          <p:cNvSpPr txBox="1"/>
          <p:nvPr/>
        </p:nvSpPr>
        <p:spPr>
          <a:xfrm>
            <a:off x="7801028" y="4264259"/>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13</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394DAE9B-9028-7C6A-C5E6-84BBFD1DFFE3}"/>
              </a:ext>
            </a:extLst>
          </p:cNvPr>
          <p:cNvSpPr txBox="1"/>
          <p:nvPr/>
        </p:nvSpPr>
        <p:spPr>
          <a:xfrm>
            <a:off x="8110649" y="4917470"/>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7" name="テキスト ボックス 96">
            <a:extLst>
              <a:ext uri="{FF2B5EF4-FFF2-40B4-BE49-F238E27FC236}">
                <a16:creationId xmlns:a16="http://schemas.microsoft.com/office/drawing/2014/main" id="{4C95DD84-F3E2-44C5-5910-0D836CE2F3AE}"/>
              </a:ext>
            </a:extLst>
          </p:cNvPr>
          <p:cNvSpPr txBox="1"/>
          <p:nvPr/>
        </p:nvSpPr>
        <p:spPr>
          <a:xfrm>
            <a:off x="8095647" y="511272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29%</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98" name="テキスト ボックス 97">
            <a:extLst>
              <a:ext uri="{FF2B5EF4-FFF2-40B4-BE49-F238E27FC236}">
                <a16:creationId xmlns:a16="http://schemas.microsoft.com/office/drawing/2014/main" id="{93111AAD-910C-4F49-AE1E-31EFB36E9E77}"/>
              </a:ext>
            </a:extLst>
          </p:cNvPr>
          <p:cNvSpPr txBox="1"/>
          <p:nvPr/>
        </p:nvSpPr>
        <p:spPr>
          <a:xfrm>
            <a:off x="6797495" y="5337792"/>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9" name="テキスト ボックス 98">
            <a:extLst>
              <a:ext uri="{FF2B5EF4-FFF2-40B4-BE49-F238E27FC236}">
                <a16:creationId xmlns:a16="http://schemas.microsoft.com/office/drawing/2014/main" id="{026E4348-FF04-AC47-6CBC-F3491A093381}"/>
              </a:ext>
            </a:extLst>
          </p:cNvPr>
          <p:cNvSpPr txBox="1"/>
          <p:nvPr/>
        </p:nvSpPr>
        <p:spPr>
          <a:xfrm>
            <a:off x="6775350" y="5497326"/>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30%</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AA24D706-A186-F044-556B-B0B72AAEE923}"/>
              </a:ext>
            </a:extLst>
          </p:cNvPr>
          <p:cNvSpPr txBox="1"/>
          <p:nvPr/>
        </p:nvSpPr>
        <p:spPr>
          <a:xfrm>
            <a:off x="6601053" y="424791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40D24A25-1973-C969-3354-7B3C02F6B8C4}"/>
              </a:ext>
            </a:extLst>
          </p:cNvPr>
          <p:cNvSpPr txBox="1"/>
          <p:nvPr/>
        </p:nvSpPr>
        <p:spPr>
          <a:xfrm>
            <a:off x="6578908" y="4407453"/>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16%</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02" name="テキスト ボックス 101">
            <a:extLst>
              <a:ext uri="{FF2B5EF4-FFF2-40B4-BE49-F238E27FC236}">
                <a16:creationId xmlns:a16="http://schemas.microsoft.com/office/drawing/2014/main" id="{CA0EFC99-240F-CFAD-3E1E-0D81FE4ADF5A}"/>
              </a:ext>
            </a:extLst>
          </p:cNvPr>
          <p:cNvSpPr txBox="1"/>
          <p:nvPr/>
        </p:nvSpPr>
        <p:spPr>
          <a:xfrm>
            <a:off x="7665408" y="3632460"/>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20</a:t>
            </a:r>
            <a:r>
              <a:rPr lang="ja-JP" altLang="en-US" sz="900" b="1" dirty="0">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6A4A9EF6-7F7C-7AFB-38D7-308D691761B9}"/>
              </a:ext>
            </a:extLst>
          </p:cNvPr>
          <p:cNvSpPr txBox="1"/>
          <p:nvPr/>
        </p:nvSpPr>
        <p:spPr>
          <a:xfrm>
            <a:off x="7647207" y="3468924"/>
            <a:ext cx="517689" cy="230832"/>
          </a:xfrm>
          <a:prstGeom prst="rect">
            <a:avLst/>
          </a:prstGeom>
          <a:noFill/>
        </p:spPr>
        <p:txBody>
          <a:bodyPr wrap="square" rtlCol="0">
            <a:spAutoFit/>
          </a:bodyPr>
          <a:lstStyle/>
          <a:p>
            <a:pPr algn="ctr"/>
            <a:r>
              <a:rPr lang="en-US" altLang="ja-JP" sz="900" b="1" dirty="0">
                <a:solidFill>
                  <a:srgbClr val="C20A0A"/>
                </a:solidFill>
                <a:latin typeface="メイリオ" panose="020B0604030504040204" pitchFamily="50" charset="-128"/>
                <a:ea typeface="メイリオ" panose="020B0604030504040204" pitchFamily="50" charset="-128"/>
              </a:rPr>
              <a:t>3</a:t>
            </a:r>
            <a:r>
              <a:rPr kumimoji="1" lang="en-US" altLang="ja-JP" sz="900" b="1" dirty="0">
                <a:solidFill>
                  <a:srgbClr val="C20A0A"/>
                </a:solidFill>
                <a:latin typeface="メイリオ" panose="020B0604030504040204" pitchFamily="50" charset="-128"/>
                <a:ea typeface="メイリオ" panose="020B0604030504040204" pitchFamily="50" charset="-128"/>
              </a:rPr>
              <a:t>%</a:t>
            </a:r>
            <a:endParaRPr kumimoji="1" lang="ja-JP" altLang="en-US" sz="900" b="1" dirty="0">
              <a:solidFill>
                <a:srgbClr val="C20A0A"/>
              </a:solidFill>
              <a:latin typeface="メイリオ" panose="020B0604030504040204" pitchFamily="50" charset="-128"/>
              <a:ea typeface="メイリオ" panose="020B0604030504040204" pitchFamily="50" charset="-128"/>
            </a:endParaRPr>
          </a:p>
        </p:txBody>
      </p:sp>
      <p:cxnSp>
        <p:nvCxnSpPr>
          <p:cNvPr id="104" name="カギ線コネクタ 160">
            <a:extLst>
              <a:ext uri="{FF2B5EF4-FFF2-40B4-BE49-F238E27FC236}">
                <a16:creationId xmlns:a16="http://schemas.microsoft.com/office/drawing/2014/main" id="{F6D1A155-A90E-041A-92AF-443245EE6E59}"/>
              </a:ext>
            </a:extLst>
          </p:cNvPr>
          <p:cNvCxnSpPr>
            <a:cxnSpLocks/>
          </p:cNvCxnSpPr>
          <p:nvPr/>
        </p:nvCxnSpPr>
        <p:spPr>
          <a:xfrm rot="5400000" flipH="1" flipV="1">
            <a:off x="7512616" y="3684425"/>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nvGrpSpPr>
          <p:cNvPr id="192" name="グループ化 191">
            <a:extLst>
              <a:ext uri="{FF2B5EF4-FFF2-40B4-BE49-F238E27FC236}">
                <a16:creationId xmlns:a16="http://schemas.microsoft.com/office/drawing/2014/main" id="{7505E20F-966B-607E-348F-C10E2E1B7048}"/>
              </a:ext>
            </a:extLst>
          </p:cNvPr>
          <p:cNvGrpSpPr/>
          <p:nvPr/>
        </p:nvGrpSpPr>
        <p:grpSpPr>
          <a:xfrm>
            <a:off x="743560" y="1842040"/>
            <a:ext cx="10737700" cy="110010"/>
            <a:chOff x="665684" y="2157983"/>
            <a:chExt cx="10737700" cy="110010"/>
          </a:xfrm>
        </p:grpSpPr>
        <p:sp>
          <p:nvSpPr>
            <p:cNvPr id="193" name="フローチャート: 処理 192">
              <a:extLst>
                <a:ext uri="{FF2B5EF4-FFF2-40B4-BE49-F238E27FC236}">
                  <a16:creationId xmlns:a16="http://schemas.microsoft.com/office/drawing/2014/main" id="{4F157012-31BF-0870-1191-94FB1C2D7B3B}"/>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4" name="フローチャート: 処理 193">
              <a:extLst>
                <a:ext uri="{FF2B5EF4-FFF2-40B4-BE49-F238E27FC236}">
                  <a16:creationId xmlns:a16="http://schemas.microsoft.com/office/drawing/2014/main" id="{95D1AA7D-325B-1FDA-0BEB-083920EFAC3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5" name="平行四辺形 194">
              <a:extLst>
                <a:ext uri="{FF2B5EF4-FFF2-40B4-BE49-F238E27FC236}">
                  <a16:creationId xmlns:a16="http://schemas.microsoft.com/office/drawing/2014/main" id="{E9621D2F-2078-C4C4-8394-8E012450109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aphicFrame>
        <p:nvGraphicFramePr>
          <p:cNvPr id="4" name="グラフ 3">
            <a:extLst>
              <a:ext uri="{FF2B5EF4-FFF2-40B4-BE49-F238E27FC236}">
                <a16:creationId xmlns:a16="http://schemas.microsoft.com/office/drawing/2014/main" id="{E5F00234-2D16-7FBF-D472-3856406F6543}"/>
              </a:ext>
            </a:extLst>
          </p:cNvPr>
          <p:cNvGraphicFramePr>
            <a:graphicFrameLocks/>
          </p:cNvGraphicFramePr>
          <p:nvPr>
            <p:extLst>
              <p:ext uri="{D42A27DB-BD31-4B8C-83A1-F6EECF244321}">
                <p14:modId xmlns:p14="http://schemas.microsoft.com/office/powerpoint/2010/main" val="2566370254"/>
              </p:ext>
            </p:extLst>
          </p:nvPr>
        </p:nvGraphicFramePr>
        <p:xfrm>
          <a:off x="1301121" y="1933976"/>
          <a:ext cx="4004703" cy="2238562"/>
        </p:xfrm>
        <a:graphic>
          <a:graphicData uri="http://schemas.openxmlformats.org/drawingml/2006/chart">
            <c:chart xmlns:c="http://schemas.openxmlformats.org/drawingml/2006/chart" xmlns:r="http://schemas.openxmlformats.org/officeDocument/2006/relationships" r:id="rId8"/>
          </a:graphicData>
        </a:graphic>
      </p:graphicFrame>
      <p:sp>
        <p:nvSpPr>
          <p:cNvPr id="5" name="テキスト ボックス 4">
            <a:extLst>
              <a:ext uri="{FF2B5EF4-FFF2-40B4-BE49-F238E27FC236}">
                <a16:creationId xmlns:a16="http://schemas.microsoft.com/office/drawing/2014/main" id="{09A830D5-56F1-7F57-A5DB-BF4A43ADB7BD}"/>
              </a:ext>
            </a:extLst>
          </p:cNvPr>
          <p:cNvSpPr txBox="1"/>
          <p:nvPr/>
        </p:nvSpPr>
        <p:spPr>
          <a:xfrm>
            <a:off x="3345633" y="2507363"/>
            <a:ext cx="923825" cy="369332"/>
          </a:xfrm>
          <a:prstGeom prst="rect">
            <a:avLst/>
          </a:prstGeom>
          <a:noFill/>
        </p:spPr>
        <p:txBody>
          <a:bodyPr wrap="square" rtlCol="0">
            <a:spAutoFit/>
          </a:bodyPr>
          <a:lstStyle/>
          <a:p>
            <a:r>
              <a:rPr kumimoji="1" lang="en-US" altLang="ja-JP" dirty="0">
                <a:solidFill>
                  <a:schemeClr val="bg1"/>
                </a:solidFill>
                <a:latin typeface="メイリオ" panose="020B0604030504040204" pitchFamily="50" charset="-128"/>
                <a:ea typeface="メイリオ" panose="020B0604030504040204" pitchFamily="50" charset="-128"/>
              </a:rPr>
              <a:t>17</a:t>
            </a:r>
            <a:r>
              <a:rPr kumimoji="1" lang="en-US" altLang="ja-JP" dirty="0">
                <a:solidFill>
                  <a:schemeClr val="bg1"/>
                </a:solidFill>
              </a:rPr>
              <a:t>%</a:t>
            </a:r>
            <a:endParaRPr kumimoji="1" lang="ja-JP" altLang="en-US" dirty="0">
              <a:solidFill>
                <a:schemeClr val="bg1"/>
              </a:solidFill>
            </a:endParaRPr>
          </a:p>
        </p:txBody>
      </p:sp>
      <p:sp>
        <p:nvSpPr>
          <p:cNvPr id="6" name="テキスト ボックス 5">
            <a:extLst>
              <a:ext uri="{FF2B5EF4-FFF2-40B4-BE49-F238E27FC236}">
                <a16:creationId xmlns:a16="http://schemas.microsoft.com/office/drawing/2014/main" id="{028CF48A-2746-6921-7F92-55FFFEE6A3E6}"/>
              </a:ext>
            </a:extLst>
          </p:cNvPr>
          <p:cNvSpPr txBox="1"/>
          <p:nvPr/>
        </p:nvSpPr>
        <p:spPr>
          <a:xfrm>
            <a:off x="3333419" y="2257067"/>
            <a:ext cx="805329" cy="369332"/>
          </a:xfrm>
          <a:prstGeom prst="rect">
            <a:avLst/>
          </a:prstGeom>
          <a:noFill/>
        </p:spPr>
        <p:txBody>
          <a:bodyPr wrap="square" rtlCol="0">
            <a:spAutoFit/>
          </a:bodyPr>
          <a:lstStyle/>
          <a:p>
            <a:r>
              <a:rPr lang="ja-JP" altLang="en-US" dirty="0">
                <a:solidFill>
                  <a:schemeClr val="bg1"/>
                </a:solidFill>
              </a:rPr>
              <a:t>女</a:t>
            </a:r>
            <a:r>
              <a:rPr kumimoji="1" lang="ja-JP" altLang="en-US" dirty="0">
                <a:solidFill>
                  <a:schemeClr val="bg1"/>
                </a:solidFill>
              </a:rPr>
              <a:t>性</a:t>
            </a:r>
          </a:p>
        </p:txBody>
      </p:sp>
      <p:sp>
        <p:nvSpPr>
          <p:cNvPr id="7" name="テキスト ボックス 6">
            <a:extLst>
              <a:ext uri="{FF2B5EF4-FFF2-40B4-BE49-F238E27FC236}">
                <a16:creationId xmlns:a16="http://schemas.microsoft.com/office/drawing/2014/main" id="{7DD3C15C-CD66-36A5-05BB-42271CF9A087}"/>
              </a:ext>
            </a:extLst>
          </p:cNvPr>
          <p:cNvSpPr txBox="1"/>
          <p:nvPr/>
        </p:nvSpPr>
        <p:spPr>
          <a:xfrm>
            <a:off x="2686556" y="3084832"/>
            <a:ext cx="805329"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8" name="テキスト ボックス 7">
            <a:extLst>
              <a:ext uri="{FF2B5EF4-FFF2-40B4-BE49-F238E27FC236}">
                <a16:creationId xmlns:a16="http://schemas.microsoft.com/office/drawing/2014/main" id="{28E367A3-24A3-020D-353A-C7A1355643A4}"/>
              </a:ext>
            </a:extLst>
          </p:cNvPr>
          <p:cNvSpPr txBox="1"/>
          <p:nvPr/>
        </p:nvSpPr>
        <p:spPr>
          <a:xfrm>
            <a:off x="2689066" y="3381555"/>
            <a:ext cx="805329"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83%</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E9A9A547-AF59-692A-A6A4-BB0CB381724C}"/>
              </a:ext>
            </a:extLst>
          </p:cNvPr>
          <p:cNvSpPr txBox="1"/>
          <p:nvPr/>
        </p:nvSpPr>
        <p:spPr>
          <a:xfrm>
            <a:off x="10108292" y="3921414"/>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7</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A2EB477E-C476-BA08-331E-7BE02F8AD67F}"/>
              </a:ext>
            </a:extLst>
          </p:cNvPr>
          <p:cNvSpPr txBox="1"/>
          <p:nvPr/>
        </p:nvSpPr>
        <p:spPr>
          <a:xfrm>
            <a:off x="10053015" y="408131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10%</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7DE33AB1-E472-1FCE-241A-A99BCD710A7C}"/>
              </a:ext>
            </a:extLst>
          </p:cNvPr>
          <p:cNvSpPr txBox="1"/>
          <p:nvPr/>
        </p:nvSpPr>
        <p:spPr>
          <a:xfrm>
            <a:off x="7120847" y="3943122"/>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7</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9" name="テキスト ボックス 18">
            <a:extLst>
              <a:ext uri="{FF2B5EF4-FFF2-40B4-BE49-F238E27FC236}">
                <a16:creationId xmlns:a16="http://schemas.microsoft.com/office/drawing/2014/main" id="{F1EE532F-5D2E-13FC-21E1-48CD70C72B0B}"/>
              </a:ext>
            </a:extLst>
          </p:cNvPr>
          <p:cNvSpPr txBox="1"/>
          <p:nvPr/>
        </p:nvSpPr>
        <p:spPr>
          <a:xfrm>
            <a:off x="7077270" y="4102656"/>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7</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06" name="テキスト ボックス 105">
            <a:extLst>
              <a:ext uri="{FF2B5EF4-FFF2-40B4-BE49-F238E27FC236}">
                <a16:creationId xmlns:a16="http://schemas.microsoft.com/office/drawing/2014/main" id="{09DD4E9A-F52D-D170-55B0-98FC7932C8CF}"/>
              </a:ext>
            </a:extLst>
          </p:cNvPr>
          <p:cNvSpPr txBox="1"/>
          <p:nvPr/>
        </p:nvSpPr>
        <p:spPr>
          <a:xfrm>
            <a:off x="1457168" y="3510957"/>
            <a:ext cx="517689" cy="230832"/>
          </a:xfrm>
          <a:prstGeom prst="rect">
            <a:avLst/>
          </a:prstGeom>
          <a:noFill/>
        </p:spPr>
        <p:txBody>
          <a:bodyPr wrap="square" rtlCol="0">
            <a:spAutoFit/>
          </a:bodyPr>
          <a:lstStyle/>
          <a:p>
            <a:r>
              <a:rPr lang="en-US" altLang="ja-JP" sz="900" b="1" dirty="0">
                <a:solidFill>
                  <a:srgbClr val="C20A0A"/>
                </a:solidFill>
                <a:latin typeface="メイリオ" panose="020B0604030504040204" pitchFamily="50" charset="-128"/>
                <a:ea typeface="メイリオ" panose="020B0604030504040204" pitchFamily="50" charset="-128"/>
              </a:rPr>
              <a:t>70</a:t>
            </a:r>
            <a:r>
              <a:rPr lang="ja-JP" altLang="en-US" sz="900" b="1" dirty="0">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B98AE615-54BF-49FC-E0D0-36F76C6C5065}"/>
              </a:ext>
            </a:extLst>
          </p:cNvPr>
          <p:cNvSpPr txBox="1"/>
          <p:nvPr/>
        </p:nvSpPr>
        <p:spPr>
          <a:xfrm>
            <a:off x="1401891" y="3670855"/>
            <a:ext cx="517689" cy="230832"/>
          </a:xfrm>
          <a:prstGeom prst="rect">
            <a:avLst/>
          </a:prstGeom>
          <a:noFill/>
        </p:spPr>
        <p:txBody>
          <a:bodyPr wrap="square" rtlCol="0">
            <a:spAutoFit/>
          </a:bodyPr>
          <a:lstStyle/>
          <a:p>
            <a:pPr algn="ctr"/>
            <a:r>
              <a:rPr lang="en-US" altLang="ja-JP" sz="900" b="1" dirty="0">
                <a:solidFill>
                  <a:srgbClr val="C20A0A"/>
                </a:solidFill>
                <a:latin typeface="メイリオ" panose="020B0604030504040204" pitchFamily="50" charset="-128"/>
                <a:ea typeface="メイリオ" panose="020B0604030504040204" pitchFamily="50" charset="-128"/>
              </a:rPr>
              <a:t>4</a:t>
            </a:r>
            <a:r>
              <a:rPr kumimoji="1" lang="en-US" altLang="ja-JP" sz="900" b="1" dirty="0">
                <a:solidFill>
                  <a:srgbClr val="C20A0A"/>
                </a:solidFill>
                <a:latin typeface="メイリオ" panose="020B0604030504040204" pitchFamily="50" charset="-128"/>
                <a:ea typeface="メイリオ" panose="020B0604030504040204" pitchFamily="50" charset="-128"/>
              </a:rPr>
              <a:t>%</a:t>
            </a:r>
            <a:endParaRPr kumimoji="1" lang="ja-JP" altLang="en-US" sz="900" b="1" dirty="0">
              <a:solidFill>
                <a:srgbClr val="C20A0A"/>
              </a:solidFill>
              <a:latin typeface="メイリオ" panose="020B0604030504040204" pitchFamily="50" charset="-128"/>
              <a:ea typeface="メイリオ" panose="020B0604030504040204" pitchFamily="50" charset="-128"/>
            </a:endParaRPr>
          </a:p>
        </p:txBody>
      </p:sp>
      <p:cxnSp>
        <p:nvCxnSpPr>
          <p:cNvPr id="108" name="カギ線コネクタ 160">
            <a:extLst>
              <a:ext uri="{FF2B5EF4-FFF2-40B4-BE49-F238E27FC236}">
                <a16:creationId xmlns:a16="http://schemas.microsoft.com/office/drawing/2014/main" id="{067D5CEE-F379-5DB2-F113-7BA30814A953}"/>
              </a:ext>
            </a:extLst>
          </p:cNvPr>
          <p:cNvCxnSpPr>
            <a:cxnSpLocks/>
          </p:cNvCxnSpPr>
          <p:nvPr/>
        </p:nvCxnSpPr>
        <p:spPr>
          <a:xfrm rot="16200000" flipV="1">
            <a:off x="1624872" y="3926244"/>
            <a:ext cx="355235" cy="105251"/>
          </a:xfrm>
          <a:prstGeom prst="bentConnector3">
            <a:avLst>
              <a:gd name="adj1" fmla="val 98148"/>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4" name="テキスト ボックス 113">
            <a:extLst>
              <a:ext uri="{FF2B5EF4-FFF2-40B4-BE49-F238E27FC236}">
                <a16:creationId xmlns:a16="http://schemas.microsoft.com/office/drawing/2014/main" id="{13599F66-B9BD-4884-0070-5384F8840C88}"/>
              </a:ext>
            </a:extLst>
          </p:cNvPr>
          <p:cNvSpPr txBox="1"/>
          <p:nvPr/>
        </p:nvSpPr>
        <p:spPr>
          <a:xfrm>
            <a:off x="5508875" y="399296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5" name="テキスト ボックス 114">
            <a:extLst>
              <a:ext uri="{FF2B5EF4-FFF2-40B4-BE49-F238E27FC236}">
                <a16:creationId xmlns:a16="http://schemas.microsoft.com/office/drawing/2014/main" id="{4DDE4DE3-E5FA-137A-B5AE-65C4CB047DD8}"/>
              </a:ext>
            </a:extLst>
          </p:cNvPr>
          <p:cNvSpPr txBox="1"/>
          <p:nvPr/>
        </p:nvSpPr>
        <p:spPr>
          <a:xfrm>
            <a:off x="5223354" y="4521253"/>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18</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16" name="テキスト ボックス 115">
            <a:extLst>
              <a:ext uri="{FF2B5EF4-FFF2-40B4-BE49-F238E27FC236}">
                <a16:creationId xmlns:a16="http://schemas.microsoft.com/office/drawing/2014/main" id="{4610F62B-CB35-B29D-9BF3-C1908895D3B5}"/>
              </a:ext>
            </a:extLst>
          </p:cNvPr>
          <p:cNvSpPr txBox="1"/>
          <p:nvPr/>
        </p:nvSpPr>
        <p:spPr>
          <a:xfrm>
            <a:off x="4028777" y="4127695"/>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7" name="テキスト ボックス 116">
            <a:extLst>
              <a:ext uri="{FF2B5EF4-FFF2-40B4-BE49-F238E27FC236}">
                <a16:creationId xmlns:a16="http://schemas.microsoft.com/office/drawing/2014/main" id="{6423A9D6-4881-CF90-6F38-96EEAEC84CC6}"/>
              </a:ext>
            </a:extLst>
          </p:cNvPr>
          <p:cNvSpPr txBox="1"/>
          <p:nvPr/>
        </p:nvSpPr>
        <p:spPr>
          <a:xfrm>
            <a:off x="3973500" y="4287593"/>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13</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18" name="テキスト ボックス 117">
            <a:extLst>
              <a:ext uri="{FF2B5EF4-FFF2-40B4-BE49-F238E27FC236}">
                <a16:creationId xmlns:a16="http://schemas.microsoft.com/office/drawing/2014/main" id="{EF842856-264E-2619-FAAD-EF2B4904B831}"/>
              </a:ext>
            </a:extLst>
          </p:cNvPr>
          <p:cNvSpPr txBox="1"/>
          <p:nvPr/>
        </p:nvSpPr>
        <p:spPr>
          <a:xfrm>
            <a:off x="3808039" y="4975802"/>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9" name="テキスト ボックス 118">
            <a:extLst>
              <a:ext uri="{FF2B5EF4-FFF2-40B4-BE49-F238E27FC236}">
                <a16:creationId xmlns:a16="http://schemas.microsoft.com/office/drawing/2014/main" id="{D72CB025-0BC9-6364-A021-6A8B2994FC51}"/>
              </a:ext>
            </a:extLst>
          </p:cNvPr>
          <p:cNvSpPr txBox="1"/>
          <p:nvPr/>
        </p:nvSpPr>
        <p:spPr>
          <a:xfrm>
            <a:off x="3752762" y="5135700"/>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25%</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20" name="テキスト ボックス 119">
            <a:extLst>
              <a:ext uri="{FF2B5EF4-FFF2-40B4-BE49-F238E27FC236}">
                <a16:creationId xmlns:a16="http://schemas.microsoft.com/office/drawing/2014/main" id="{EBFC42F2-D0D1-760F-410A-B954B282AA4A}"/>
              </a:ext>
            </a:extLst>
          </p:cNvPr>
          <p:cNvSpPr txBox="1"/>
          <p:nvPr/>
        </p:nvSpPr>
        <p:spPr>
          <a:xfrm>
            <a:off x="5054977" y="545633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21" name="テキスト ボックス 120">
            <a:extLst>
              <a:ext uri="{FF2B5EF4-FFF2-40B4-BE49-F238E27FC236}">
                <a16:creationId xmlns:a16="http://schemas.microsoft.com/office/drawing/2014/main" id="{C2BC095E-7927-638B-B66C-DD9541D51912}"/>
              </a:ext>
            </a:extLst>
          </p:cNvPr>
          <p:cNvSpPr txBox="1"/>
          <p:nvPr/>
        </p:nvSpPr>
        <p:spPr>
          <a:xfrm>
            <a:off x="4999700" y="5616231"/>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27%</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25" name="テキスト ボックス 124">
            <a:extLst>
              <a:ext uri="{FF2B5EF4-FFF2-40B4-BE49-F238E27FC236}">
                <a16:creationId xmlns:a16="http://schemas.microsoft.com/office/drawing/2014/main" id="{B307AF2D-7FA5-F47C-7360-265667C589F5}"/>
              </a:ext>
            </a:extLst>
          </p:cNvPr>
          <p:cNvSpPr txBox="1"/>
          <p:nvPr/>
        </p:nvSpPr>
        <p:spPr>
          <a:xfrm>
            <a:off x="4451949" y="3915932"/>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7</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26" name="テキスト ボックス 125">
            <a:extLst>
              <a:ext uri="{FF2B5EF4-FFF2-40B4-BE49-F238E27FC236}">
                <a16:creationId xmlns:a16="http://schemas.microsoft.com/office/drawing/2014/main" id="{3F4F79AD-7677-CC9C-9EA9-3048B3E6B24E}"/>
              </a:ext>
            </a:extLst>
          </p:cNvPr>
          <p:cNvSpPr txBox="1"/>
          <p:nvPr/>
        </p:nvSpPr>
        <p:spPr>
          <a:xfrm>
            <a:off x="4396672" y="407583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5</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27" name="テキスト ボックス 126">
            <a:extLst>
              <a:ext uri="{FF2B5EF4-FFF2-40B4-BE49-F238E27FC236}">
                <a16:creationId xmlns:a16="http://schemas.microsoft.com/office/drawing/2014/main" id="{8CB6653A-73E1-C102-7EAF-0E6AC0BC2841}"/>
              </a:ext>
            </a:extLst>
          </p:cNvPr>
          <p:cNvSpPr txBox="1"/>
          <p:nvPr/>
        </p:nvSpPr>
        <p:spPr>
          <a:xfrm>
            <a:off x="4581854" y="3591624"/>
            <a:ext cx="517689" cy="230832"/>
          </a:xfrm>
          <a:prstGeom prst="rect">
            <a:avLst/>
          </a:prstGeom>
          <a:noFill/>
        </p:spPr>
        <p:txBody>
          <a:bodyPr wrap="square" rtlCol="0">
            <a:spAutoFit/>
          </a:bodyPr>
          <a:lstStyle/>
          <a:p>
            <a:r>
              <a:rPr lang="en-US" altLang="ja-JP" sz="900" b="1" dirty="0">
                <a:solidFill>
                  <a:srgbClr val="4985B6"/>
                </a:solidFill>
                <a:latin typeface="メイリオ" panose="020B0604030504040204" pitchFamily="50" charset="-128"/>
                <a:ea typeface="メイリオ" panose="020B0604030504040204" pitchFamily="50" charset="-128"/>
              </a:rPr>
              <a:t>1</a:t>
            </a:r>
            <a:r>
              <a:rPr kumimoji="1" lang="en-US" altLang="ja-JP" sz="900" b="1" dirty="0">
                <a:solidFill>
                  <a:srgbClr val="4985B6"/>
                </a:solidFill>
                <a:latin typeface="メイリオ" panose="020B0604030504040204" pitchFamily="50" charset="-128"/>
                <a:ea typeface="メイリオ" panose="020B0604030504040204" pitchFamily="50" charset="-128"/>
              </a:rPr>
              <a:t>0</a:t>
            </a:r>
            <a:r>
              <a:rPr lang="ja-JP" altLang="en-US" sz="900" b="1" dirty="0">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128" name="テキスト ボックス 127">
            <a:extLst>
              <a:ext uri="{FF2B5EF4-FFF2-40B4-BE49-F238E27FC236}">
                <a16:creationId xmlns:a16="http://schemas.microsoft.com/office/drawing/2014/main" id="{6EE03A1B-FF37-74E0-563C-CA9FE518BB55}"/>
              </a:ext>
            </a:extLst>
          </p:cNvPr>
          <p:cNvSpPr txBox="1"/>
          <p:nvPr/>
        </p:nvSpPr>
        <p:spPr>
          <a:xfrm>
            <a:off x="4637131" y="3429303"/>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dirty="0">
              <a:solidFill>
                <a:srgbClr val="4985B6"/>
              </a:solidFill>
              <a:latin typeface="メイリオ" panose="020B0604030504040204" pitchFamily="50" charset="-128"/>
              <a:ea typeface="メイリオ" panose="020B0604030504040204" pitchFamily="50" charset="-128"/>
            </a:endParaRPr>
          </a:p>
        </p:txBody>
      </p:sp>
      <p:sp>
        <p:nvSpPr>
          <p:cNvPr id="129" name="テキスト ボックス 128">
            <a:extLst>
              <a:ext uri="{FF2B5EF4-FFF2-40B4-BE49-F238E27FC236}">
                <a16:creationId xmlns:a16="http://schemas.microsoft.com/office/drawing/2014/main" id="{A96F52CD-15D1-7CF7-A8E8-91D46B1191DA}"/>
              </a:ext>
            </a:extLst>
          </p:cNvPr>
          <p:cNvSpPr txBox="1"/>
          <p:nvPr/>
        </p:nvSpPr>
        <p:spPr>
          <a:xfrm>
            <a:off x="4891613" y="3950972"/>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30" name="テキスト ボックス 129">
            <a:extLst>
              <a:ext uri="{FF2B5EF4-FFF2-40B4-BE49-F238E27FC236}">
                <a16:creationId xmlns:a16="http://schemas.microsoft.com/office/drawing/2014/main" id="{C5243AF4-E5C3-EF44-D45F-E1DDBFF122A6}"/>
              </a:ext>
            </a:extLst>
          </p:cNvPr>
          <p:cNvSpPr txBox="1"/>
          <p:nvPr/>
        </p:nvSpPr>
        <p:spPr>
          <a:xfrm>
            <a:off x="4836336" y="411087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8</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dirty="0">
              <a:solidFill>
                <a:schemeClr val="bg1"/>
              </a:solidFill>
              <a:latin typeface="メイリオ" panose="020B0604030504040204" pitchFamily="50" charset="-128"/>
              <a:ea typeface="メイリオ" panose="020B0604030504040204" pitchFamily="50" charset="-128"/>
            </a:endParaRPr>
          </a:p>
        </p:txBody>
      </p:sp>
      <p:sp>
        <p:nvSpPr>
          <p:cNvPr id="131" name="テキスト ボックス 130">
            <a:extLst>
              <a:ext uri="{FF2B5EF4-FFF2-40B4-BE49-F238E27FC236}">
                <a16:creationId xmlns:a16="http://schemas.microsoft.com/office/drawing/2014/main" id="{F1CD7715-92F7-A5C6-CB59-0D4D00FD9618}"/>
              </a:ext>
            </a:extLst>
          </p:cNvPr>
          <p:cNvSpPr txBox="1"/>
          <p:nvPr/>
        </p:nvSpPr>
        <p:spPr>
          <a:xfrm>
            <a:off x="5266582" y="4365413"/>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3</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dirty="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29" name="テキスト ボックス 18">
            <a:extLst>
              <a:ext uri="{FF2B5EF4-FFF2-40B4-BE49-F238E27FC236}">
                <a16:creationId xmlns:a16="http://schemas.microsoft.com/office/drawing/2014/main" id="{61B549B1-83B4-7306-A4A9-835CF7C82207}"/>
              </a:ext>
            </a:extLst>
          </p:cNvPr>
          <p:cNvSpPr txBox="1"/>
          <p:nvPr/>
        </p:nvSpPr>
        <p:spPr>
          <a:xfrm>
            <a:off x="0" y="6577728"/>
            <a:ext cx="2749471" cy="27699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a:solidFill>
                  <a:schemeClr val="accent3"/>
                </a:solidFill>
                <a:latin typeface="+mn-ea"/>
              </a:rPr>
              <a:t>調査実施機関：ヤフー自社調査</a:t>
            </a:r>
            <a:endParaRPr lang="en-US" altLang="ja-JP" sz="600" dirty="0">
              <a:solidFill>
                <a:schemeClr val="accent3"/>
              </a:solidFill>
              <a:latin typeface="+mn-ea"/>
            </a:endParaRPr>
          </a:p>
          <a:p>
            <a:r>
              <a:rPr lang="ja-JP" altLang="en-US" sz="600" dirty="0">
                <a:solidFill>
                  <a:schemeClr val="accent3"/>
                </a:solidFill>
                <a:latin typeface="+mn-ea"/>
              </a:rPr>
              <a:t>調査機関：</a:t>
            </a:r>
            <a:r>
              <a:rPr lang="en-US" altLang="ja-JP" sz="600" dirty="0">
                <a:solidFill>
                  <a:schemeClr val="accent3"/>
                </a:solidFill>
                <a:latin typeface="+mn-ea"/>
              </a:rPr>
              <a:t>2023</a:t>
            </a:r>
            <a:r>
              <a:rPr lang="ja-JP" altLang="en-US" sz="600" dirty="0">
                <a:solidFill>
                  <a:schemeClr val="accent3"/>
                </a:solidFill>
                <a:latin typeface="+mn-ea"/>
              </a:rPr>
              <a:t>年</a:t>
            </a:r>
            <a:r>
              <a:rPr lang="en-US" altLang="ja-JP" sz="600" dirty="0">
                <a:solidFill>
                  <a:schemeClr val="accent3"/>
                </a:solidFill>
                <a:latin typeface="+mn-ea"/>
              </a:rPr>
              <a:t>3</a:t>
            </a:r>
            <a:r>
              <a:rPr lang="ja-JP" altLang="en-US" sz="600" dirty="0">
                <a:solidFill>
                  <a:schemeClr val="accent3"/>
                </a:solidFill>
                <a:latin typeface="+mn-ea"/>
              </a:rPr>
              <a:t>月</a:t>
            </a:r>
            <a:r>
              <a:rPr lang="en-US" altLang="ja-JP" sz="600" dirty="0">
                <a:solidFill>
                  <a:schemeClr val="accent3"/>
                </a:solidFill>
                <a:latin typeface="+mn-ea"/>
              </a:rPr>
              <a:t>18</a:t>
            </a:r>
            <a:r>
              <a:rPr lang="ja-JP" altLang="en-US" sz="600" dirty="0">
                <a:solidFill>
                  <a:schemeClr val="accent3"/>
                </a:solidFill>
                <a:latin typeface="+mn-ea"/>
              </a:rPr>
              <a:t>日（土）～</a:t>
            </a:r>
            <a:r>
              <a:rPr lang="en-US" altLang="ja-JP" sz="600" dirty="0">
                <a:solidFill>
                  <a:schemeClr val="accent3"/>
                </a:solidFill>
                <a:latin typeface="+mn-ea"/>
              </a:rPr>
              <a:t>4</a:t>
            </a:r>
            <a:r>
              <a:rPr lang="ja-JP" altLang="en-US" sz="600" dirty="0">
                <a:solidFill>
                  <a:schemeClr val="accent3"/>
                </a:solidFill>
                <a:latin typeface="+mn-ea"/>
              </a:rPr>
              <a:t>月</a:t>
            </a:r>
            <a:r>
              <a:rPr lang="en-US" altLang="ja-JP" sz="600" dirty="0">
                <a:solidFill>
                  <a:schemeClr val="accent3"/>
                </a:solidFill>
                <a:latin typeface="+mn-ea"/>
              </a:rPr>
              <a:t>1</a:t>
            </a:r>
            <a:r>
              <a:rPr lang="ja-JP" altLang="en-US" sz="600" dirty="0">
                <a:solidFill>
                  <a:schemeClr val="accent3"/>
                </a:solidFill>
                <a:latin typeface="+mn-ea"/>
              </a:rPr>
              <a:t>日（土）</a:t>
            </a:r>
            <a:endParaRPr lang="en-US" altLang="ja-JP" sz="600" dirty="0">
              <a:solidFill>
                <a:schemeClr val="accent3"/>
              </a:solidFill>
              <a:latin typeface="+mn-ea"/>
            </a:endParaRPr>
          </a:p>
        </p:txBody>
      </p:sp>
    </p:spTree>
    <p:extLst>
      <p:ext uri="{BB962C8B-B14F-4D97-AF65-F5344CB8AC3E}">
        <p14:creationId xmlns:p14="http://schemas.microsoft.com/office/powerpoint/2010/main" val="2987778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6">
            <a:extLst>
              <a:ext uri="{FF2B5EF4-FFF2-40B4-BE49-F238E27FC236}">
                <a16:creationId xmlns:a16="http://schemas.microsoft.com/office/drawing/2014/main" id="{1EA93E39-C56C-9899-DE05-95C02B08E50C}"/>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a:t>
            </a:r>
            <a:r>
              <a:rPr lang="ja-JP" altLang="en-US" b="1" dirty="0">
                <a:solidFill>
                  <a:schemeClr val="accent3"/>
                </a:solidFill>
                <a:latin typeface="メイリオ" panose="020B0604030504040204" pitchFamily="50" charset="-128"/>
                <a:ea typeface="メイリオ" panose="020B0604030504040204" pitchFamily="50" charset="-128"/>
              </a:rPr>
              <a:t>　ユーザーペルソナ</a:t>
            </a:r>
          </a:p>
        </p:txBody>
      </p:sp>
      <p:sp>
        <p:nvSpPr>
          <p:cNvPr id="9" name="正方形/長方形 8">
            <a:extLst>
              <a:ext uri="{FF2B5EF4-FFF2-40B4-BE49-F238E27FC236}">
                <a16:creationId xmlns:a16="http://schemas.microsoft.com/office/drawing/2014/main" id="{306EF9D1-9BD1-5733-3996-2029DC56BA55}"/>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ja-JP" altLang="en-US" sz="2000" b="1" dirty="0">
                <a:solidFill>
                  <a:schemeClr val="accent3"/>
                </a:solidFill>
                <a:latin typeface="メイリオ"/>
                <a:ea typeface="メイリオ"/>
              </a:rPr>
              <a:t>収入は高く、家庭を重視する中間管理職サラリーマン</a:t>
            </a:r>
          </a:p>
          <a:p>
            <a:pPr algn="ctr"/>
            <a:r>
              <a:rPr kumimoji="1" lang="ja-JP" altLang="en-US" sz="2000" b="1" dirty="0">
                <a:solidFill>
                  <a:schemeClr val="accent3"/>
                </a:solidFill>
                <a:latin typeface="メイリオ"/>
                <a:ea typeface="メイリオ"/>
              </a:rPr>
              <a:t>スポーツ観戦等を趣味とし、</a:t>
            </a:r>
            <a:r>
              <a:rPr kumimoji="1" lang="en-US" altLang="ja-JP" sz="2000" b="1" dirty="0">
                <a:solidFill>
                  <a:schemeClr val="accent3"/>
                </a:solidFill>
                <a:latin typeface="メイリオ"/>
                <a:ea typeface="メイリオ"/>
              </a:rPr>
              <a:t>SNS</a:t>
            </a:r>
            <a:r>
              <a:rPr kumimoji="1" lang="ja-JP" altLang="en-US" sz="2000" b="1" dirty="0">
                <a:solidFill>
                  <a:schemeClr val="accent3"/>
                </a:solidFill>
                <a:latin typeface="メイリオ"/>
                <a:ea typeface="メイリオ"/>
              </a:rPr>
              <a:t>などよりも</a:t>
            </a:r>
            <a:r>
              <a:rPr kumimoji="1" lang="en-US" altLang="ja-JP" sz="2000" b="1" dirty="0">
                <a:solidFill>
                  <a:schemeClr val="accent3"/>
                </a:solidFill>
                <a:latin typeface="メイリオ"/>
                <a:ea typeface="メイリオ"/>
              </a:rPr>
              <a:t>TV</a:t>
            </a:r>
            <a:r>
              <a:rPr kumimoji="1" lang="ja-JP" altLang="en-US" sz="2000" b="1" dirty="0">
                <a:solidFill>
                  <a:schemeClr val="accent3"/>
                </a:solidFill>
                <a:latin typeface="メイリオ"/>
                <a:ea typeface="メイリオ"/>
              </a:rPr>
              <a:t>ラジオ新聞を利用する男性</a:t>
            </a:r>
          </a:p>
        </p:txBody>
      </p:sp>
      <p:sp>
        <p:nvSpPr>
          <p:cNvPr id="3" name="正方形/長方形 2">
            <a:extLst>
              <a:ext uri="{FF2B5EF4-FFF2-40B4-BE49-F238E27FC236}">
                <a16:creationId xmlns:a16="http://schemas.microsoft.com/office/drawing/2014/main" id="{12E98FAE-C1F2-1920-2F15-DB8136195F69}"/>
              </a:ext>
            </a:extLst>
          </p:cNvPr>
          <p:cNvSpPr/>
          <p:nvPr/>
        </p:nvSpPr>
        <p:spPr bwMode="auto">
          <a:xfrm>
            <a:off x="6269652" y="4397737"/>
            <a:ext cx="4119392" cy="184066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mn-ea"/>
            </a:endParaRPr>
          </a:p>
        </p:txBody>
      </p:sp>
      <p:sp>
        <p:nvSpPr>
          <p:cNvPr id="4" name="正方形/長方形 3">
            <a:extLst>
              <a:ext uri="{FF2B5EF4-FFF2-40B4-BE49-F238E27FC236}">
                <a16:creationId xmlns:a16="http://schemas.microsoft.com/office/drawing/2014/main" id="{2E35656F-A743-C047-CBEB-306F2AECD027}"/>
              </a:ext>
            </a:extLst>
          </p:cNvPr>
          <p:cNvSpPr/>
          <p:nvPr/>
        </p:nvSpPr>
        <p:spPr bwMode="auto">
          <a:xfrm>
            <a:off x="6269652" y="2246821"/>
            <a:ext cx="4119392" cy="184066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mn-ea"/>
            </a:endParaRPr>
          </a:p>
        </p:txBody>
      </p:sp>
      <p:sp>
        <p:nvSpPr>
          <p:cNvPr id="5" name="正方形/長方形 4">
            <a:extLst>
              <a:ext uri="{FF2B5EF4-FFF2-40B4-BE49-F238E27FC236}">
                <a16:creationId xmlns:a16="http://schemas.microsoft.com/office/drawing/2014/main" id="{FF995938-2689-27DB-A864-201F1F6F5EF2}"/>
              </a:ext>
            </a:extLst>
          </p:cNvPr>
          <p:cNvSpPr/>
          <p:nvPr/>
        </p:nvSpPr>
        <p:spPr bwMode="auto">
          <a:xfrm>
            <a:off x="1712163" y="4397737"/>
            <a:ext cx="4119392" cy="184066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mn-ea"/>
            </a:endParaRPr>
          </a:p>
        </p:txBody>
      </p:sp>
      <p:sp>
        <p:nvSpPr>
          <p:cNvPr id="6" name="正方形/長方形 5">
            <a:extLst>
              <a:ext uri="{FF2B5EF4-FFF2-40B4-BE49-F238E27FC236}">
                <a16:creationId xmlns:a16="http://schemas.microsoft.com/office/drawing/2014/main" id="{D8EDA4AA-CA20-DA7F-5DC7-5879FFED83B7}"/>
              </a:ext>
            </a:extLst>
          </p:cNvPr>
          <p:cNvSpPr/>
          <p:nvPr/>
        </p:nvSpPr>
        <p:spPr bwMode="auto">
          <a:xfrm>
            <a:off x="1712163" y="2246821"/>
            <a:ext cx="4119392" cy="1840664"/>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mn-ea"/>
            </a:endParaRPr>
          </a:p>
        </p:txBody>
      </p:sp>
      <p:sp>
        <p:nvSpPr>
          <p:cNvPr id="10" name="テキスト ボックス 9">
            <a:extLst>
              <a:ext uri="{FF2B5EF4-FFF2-40B4-BE49-F238E27FC236}">
                <a16:creationId xmlns:a16="http://schemas.microsoft.com/office/drawing/2014/main" id="{812C50EF-D4C9-275F-F9B1-1371F8F0737D}"/>
              </a:ext>
            </a:extLst>
          </p:cNvPr>
          <p:cNvSpPr txBox="1"/>
          <p:nvPr/>
        </p:nvSpPr>
        <p:spPr>
          <a:xfrm>
            <a:off x="1612322" y="2601761"/>
            <a:ext cx="4565281" cy="1177245"/>
          </a:xfrm>
          <a:prstGeom prst="rect">
            <a:avLst/>
          </a:prstGeom>
          <a:noFill/>
        </p:spPr>
        <p:txBody>
          <a:bodyPr wrap="square" rtlCol="0">
            <a:spAutoFit/>
          </a:bodyPr>
          <a:lstStyle/>
          <a:p>
            <a:pPr marL="247645">
              <a:lnSpc>
                <a:spcPct val="150000"/>
              </a:lnSpc>
            </a:pPr>
            <a:r>
              <a:rPr lang="en-US" altLang="ja-JP" sz="1200" b="1" dirty="0">
                <a:solidFill>
                  <a:schemeClr val="accent3"/>
                </a:solidFill>
                <a:latin typeface="+mn-ea"/>
              </a:rPr>
              <a:t>40~60</a:t>
            </a:r>
            <a:r>
              <a:rPr lang="ja-JP" altLang="en-US" sz="1200" b="1" dirty="0">
                <a:solidFill>
                  <a:schemeClr val="accent3"/>
                </a:solidFill>
                <a:latin typeface="+mn-ea"/>
              </a:rPr>
              <a:t>代男性</a:t>
            </a:r>
            <a:endParaRPr lang="en-US" altLang="ja-JP" sz="1200" b="1" dirty="0">
              <a:solidFill>
                <a:schemeClr val="accent3"/>
              </a:solidFill>
              <a:latin typeface="+mn-ea"/>
            </a:endParaRPr>
          </a:p>
          <a:p>
            <a:pPr marL="247645">
              <a:lnSpc>
                <a:spcPct val="150000"/>
              </a:lnSpc>
            </a:pPr>
            <a:r>
              <a:rPr lang="ja-JP" altLang="en-US" sz="1200" dirty="0">
                <a:solidFill>
                  <a:schemeClr val="accent3"/>
                </a:solidFill>
                <a:latin typeface="+mn-ea"/>
              </a:rPr>
              <a:t>正社員</a:t>
            </a:r>
            <a:endParaRPr lang="en-US" altLang="ja-JP" sz="1200" dirty="0">
              <a:solidFill>
                <a:schemeClr val="accent3"/>
              </a:solidFill>
              <a:latin typeface="+mn-ea"/>
            </a:endParaRPr>
          </a:p>
          <a:p>
            <a:pPr marL="247645">
              <a:lnSpc>
                <a:spcPct val="150000"/>
              </a:lnSpc>
            </a:pPr>
            <a:r>
              <a:rPr lang="ja-JP" altLang="en-US" sz="1200" dirty="0">
                <a:solidFill>
                  <a:schemeClr val="accent3"/>
                </a:solidFill>
                <a:latin typeface="+mn-ea"/>
              </a:rPr>
              <a:t>既婚</a:t>
            </a:r>
            <a:endParaRPr lang="en-US" altLang="ja-JP" sz="1200" dirty="0">
              <a:solidFill>
                <a:schemeClr val="accent3"/>
              </a:solidFill>
              <a:latin typeface="+mn-ea"/>
            </a:endParaRPr>
          </a:p>
          <a:p>
            <a:pPr marL="247645">
              <a:lnSpc>
                <a:spcPct val="150000"/>
              </a:lnSpc>
            </a:pPr>
            <a:r>
              <a:rPr lang="ja-JP" altLang="en-US" sz="1200" b="1" dirty="0">
                <a:solidFill>
                  <a:schemeClr val="accent3"/>
                </a:solidFill>
                <a:latin typeface="+mn-ea"/>
              </a:rPr>
              <a:t>マイホーム・マイカー保有</a:t>
            </a:r>
            <a:endParaRPr lang="en-US" altLang="ja-JP" b="1" dirty="0">
              <a:solidFill>
                <a:schemeClr val="accent3"/>
              </a:solidFill>
              <a:latin typeface="+mn-ea"/>
            </a:endParaRPr>
          </a:p>
        </p:txBody>
      </p:sp>
      <p:sp>
        <p:nvSpPr>
          <p:cNvPr id="11" name="テキスト ボックス 10">
            <a:extLst>
              <a:ext uri="{FF2B5EF4-FFF2-40B4-BE49-F238E27FC236}">
                <a16:creationId xmlns:a16="http://schemas.microsoft.com/office/drawing/2014/main" id="{F55626F0-230A-FD4F-7E30-3792542F3CF6}"/>
              </a:ext>
            </a:extLst>
          </p:cNvPr>
          <p:cNvSpPr txBox="1"/>
          <p:nvPr/>
        </p:nvSpPr>
        <p:spPr>
          <a:xfrm>
            <a:off x="6323504" y="2614248"/>
            <a:ext cx="4250178" cy="896912"/>
          </a:xfrm>
          <a:prstGeom prst="rect">
            <a:avLst/>
          </a:prstGeom>
          <a:noFill/>
        </p:spPr>
        <p:txBody>
          <a:bodyPr wrap="square" rtlCol="0">
            <a:spAutoFit/>
          </a:bodyPr>
          <a:lstStyle/>
          <a:p>
            <a:pPr marL="247645">
              <a:lnSpc>
                <a:spcPct val="150000"/>
              </a:lnSpc>
            </a:pPr>
            <a:r>
              <a:rPr lang="ja-JP" altLang="en-US" sz="1200" dirty="0">
                <a:solidFill>
                  <a:schemeClr val="accent3"/>
                </a:solidFill>
                <a:latin typeface="+mn-ea"/>
              </a:rPr>
              <a:t>仕事は家族のため</a:t>
            </a:r>
            <a:endParaRPr lang="en-US" altLang="ja-JP" sz="1200" dirty="0">
              <a:solidFill>
                <a:schemeClr val="accent3"/>
              </a:solidFill>
              <a:latin typeface="+mn-ea"/>
            </a:endParaRPr>
          </a:p>
          <a:p>
            <a:pPr marL="247645">
              <a:lnSpc>
                <a:spcPct val="150000"/>
              </a:lnSpc>
            </a:pPr>
            <a:r>
              <a:rPr lang="ja-JP" altLang="en-US" sz="1200" dirty="0">
                <a:solidFill>
                  <a:schemeClr val="accent3"/>
                </a:solidFill>
                <a:latin typeface="+mn-ea"/>
              </a:rPr>
              <a:t>家族と過ごす時間を重視</a:t>
            </a:r>
            <a:endParaRPr lang="en-US" altLang="ja-JP" sz="1200" dirty="0">
              <a:solidFill>
                <a:schemeClr val="accent3"/>
              </a:solidFill>
              <a:latin typeface="+mn-ea"/>
            </a:endParaRPr>
          </a:p>
          <a:p>
            <a:pPr marL="247645">
              <a:lnSpc>
                <a:spcPct val="150000"/>
              </a:lnSpc>
            </a:pPr>
            <a:r>
              <a:rPr lang="ja-JP" altLang="en-US" sz="1200" dirty="0">
                <a:solidFill>
                  <a:schemeClr val="accent3"/>
                </a:solidFill>
                <a:latin typeface="+mn-ea"/>
              </a:rPr>
              <a:t>スポーツ観戦、競馬等をして、余暇を過ごす</a:t>
            </a:r>
            <a:endParaRPr lang="en-US" altLang="ja-JP" sz="1200" dirty="0">
              <a:solidFill>
                <a:schemeClr val="accent3"/>
              </a:solidFill>
              <a:latin typeface="+mn-ea"/>
            </a:endParaRPr>
          </a:p>
        </p:txBody>
      </p:sp>
      <p:sp>
        <p:nvSpPr>
          <p:cNvPr id="12" name="テキスト ボックス 11">
            <a:extLst>
              <a:ext uri="{FF2B5EF4-FFF2-40B4-BE49-F238E27FC236}">
                <a16:creationId xmlns:a16="http://schemas.microsoft.com/office/drawing/2014/main" id="{473FB22C-973E-29EA-D8B7-2A618C1D52C8}"/>
              </a:ext>
            </a:extLst>
          </p:cNvPr>
          <p:cNvSpPr txBox="1"/>
          <p:nvPr/>
        </p:nvSpPr>
        <p:spPr>
          <a:xfrm>
            <a:off x="6269652" y="4879026"/>
            <a:ext cx="4025336" cy="1173911"/>
          </a:xfrm>
          <a:prstGeom prst="rect">
            <a:avLst/>
          </a:prstGeom>
          <a:noFill/>
        </p:spPr>
        <p:txBody>
          <a:bodyPr wrap="square" rtlCol="0">
            <a:spAutoFit/>
          </a:bodyPr>
          <a:lstStyle/>
          <a:p>
            <a:pPr marL="247645">
              <a:lnSpc>
                <a:spcPct val="150000"/>
              </a:lnSpc>
            </a:pPr>
            <a:r>
              <a:rPr lang="ja-JP" altLang="en-US" sz="1200" dirty="0">
                <a:solidFill>
                  <a:schemeClr val="accent3"/>
                </a:solidFill>
                <a:latin typeface="+mn-ea"/>
              </a:rPr>
              <a:t>ラジオ利用、新聞購読率が高め</a:t>
            </a:r>
            <a:endParaRPr lang="en-US" altLang="ja-JP" sz="1200" dirty="0">
              <a:solidFill>
                <a:schemeClr val="accent3"/>
              </a:solidFill>
              <a:latin typeface="+mn-ea"/>
            </a:endParaRPr>
          </a:p>
          <a:p>
            <a:pPr marL="247645">
              <a:lnSpc>
                <a:spcPct val="150000"/>
              </a:lnSpc>
            </a:pPr>
            <a:r>
              <a:rPr lang="ja-JP" altLang="en-US" sz="1200" b="1" dirty="0">
                <a:solidFill>
                  <a:schemeClr val="accent3"/>
                </a:solidFill>
                <a:latin typeface="+mn-ea"/>
              </a:rPr>
              <a:t>ネットではポータルサイト、</a:t>
            </a:r>
            <a:r>
              <a:rPr lang="en-US" altLang="ja-JP" sz="1200" b="1" dirty="0">
                <a:solidFill>
                  <a:schemeClr val="accent3"/>
                </a:solidFill>
                <a:latin typeface="+mn-ea"/>
              </a:rPr>
              <a:t>TV</a:t>
            </a:r>
            <a:r>
              <a:rPr lang="ja-JP" altLang="en-US" sz="1200" b="1" dirty="0">
                <a:solidFill>
                  <a:schemeClr val="accent3"/>
                </a:solidFill>
                <a:latin typeface="+mn-ea"/>
              </a:rPr>
              <a:t>ではニュース</a:t>
            </a:r>
            <a:r>
              <a:rPr lang="en-US" altLang="ja-JP" sz="1200" b="1" dirty="0">
                <a:solidFill>
                  <a:schemeClr val="accent3"/>
                </a:solidFill>
                <a:latin typeface="+mn-ea"/>
              </a:rPr>
              <a:t>/</a:t>
            </a:r>
            <a:r>
              <a:rPr lang="ja-JP" altLang="en-US" sz="1200" b="1" dirty="0">
                <a:solidFill>
                  <a:schemeClr val="accent3"/>
                </a:solidFill>
                <a:latin typeface="+mn-ea"/>
              </a:rPr>
              <a:t>報道を長く視聴</a:t>
            </a:r>
            <a:endParaRPr lang="en-US" altLang="ja-JP" sz="1200" b="1" dirty="0">
              <a:solidFill>
                <a:schemeClr val="accent3"/>
              </a:solidFill>
              <a:latin typeface="+mn-ea"/>
            </a:endParaRPr>
          </a:p>
          <a:p>
            <a:pPr marL="247645">
              <a:lnSpc>
                <a:spcPct val="150000"/>
              </a:lnSpc>
            </a:pPr>
            <a:r>
              <a:rPr lang="en-US" altLang="ja-JP" sz="1200" dirty="0">
                <a:solidFill>
                  <a:schemeClr val="accent3"/>
                </a:solidFill>
                <a:latin typeface="+mn-ea"/>
              </a:rPr>
              <a:t>SNS</a:t>
            </a:r>
            <a:r>
              <a:rPr lang="ja-JP" altLang="en-US" sz="1200" dirty="0">
                <a:solidFill>
                  <a:schemeClr val="accent3"/>
                </a:solidFill>
                <a:latin typeface="+mn-ea"/>
              </a:rPr>
              <a:t>の利用率、発信率はともに低め</a:t>
            </a:r>
            <a:endParaRPr lang="en-US" altLang="ja-JP" sz="1200" dirty="0">
              <a:solidFill>
                <a:schemeClr val="accent3"/>
              </a:solidFill>
              <a:latin typeface="+mn-ea"/>
            </a:endParaRPr>
          </a:p>
        </p:txBody>
      </p:sp>
      <p:sp>
        <p:nvSpPr>
          <p:cNvPr id="13" name="テキスト ボックス 12">
            <a:extLst>
              <a:ext uri="{FF2B5EF4-FFF2-40B4-BE49-F238E27FC236}">
                <a16:creationId xmlns:a16="http://schemas.microsoft.com/office/drawing/2014/main" id="{B6368E58-89DB-3BAA-F394-E1F87D674FBC}"/>
              </a:ext>
            </a:extLst>
          </p:cNvPr>
          <p:cNvSpPr txBox="1"/>
          <p:nvPr/>
        </p:nvSpPr>
        <p:spPr>
          <a:xfrm>
            <a:off x="1675869" y="4906302"/>
            <a:ext cx="3974316" cy="896912"/>
          </a:xfrm>
          <a:prstGeom prst="rect">
            <a:avLst/>
          </a:prstGeom>
          <a:noFill/>
        </p:spPr>
        <p:txBody>
          <a:bodyPr wrap="square" rtlCol="0">
            <a:spAutoFit/>
          </a:bodyPr>
          <a:lstStyle/>
          <a:p>
            <a:pPr marL="247645">
              <a:lnSpc>
                <a:spcPct val="150000"/>
              </a:lnSpc>
            </a:pPr>
            <a:r>
              <a:rPr lang="ja-JP" altLang="en-US" sz="1200" dirty="0">
                <a:solidFill>
                  <a:schemeClr val="accent3"/>
                </a:solidFill>
                <a:latin typeface="+mn-ea"/>
              </a:rPr>
              <a:t>持ち物やファッションで自分らしさを表現することはなく、こだわりは少なめ</a:t>
            </a:r>
            <a:endParaRPr lang="en-US" altLang="ja-JP" sz="1200" dirty="0">
              <a:solidFill>
                <a:schemeClr val="accent3"/>
              </a:solidFill>
              <a:latin typeface="+mn-ea"/>
            </a:endParaRPr>
          </a:p>
          <a:p>
            <a:pPr marL="247645">
              <a:lnSpc>
                <a:spcPct val="150000"/>
              </a:lnSpc>
            </a:pPr>
            <a:r>
              <a:rPr lang="ja-JP" altLang="en-US" sz="1200" b="1" dirty="0">
                <a:solidFill>
                  <a:schemeClr val="accent3"/>
                </a:solidFill>
                <a:latin typeface="+mn-ea"/>
              </a:rPr>
              <a:t>生茶、缶コーヒー、ビールをよく購入</a:t>
            </a:r>
            <a:endParaRPr lang="en-US" altLang="ja-JP" sz="1200" b="1" dirty="0">
              <a:solidFill>
                <a:schemeClr val="accent3"/>
              </a:solidFill>
              <a:latin typeface="+mn-ea"/>
            </a:endParaRPr>
          </a:p>
        </p:txBody>
      </p:sp>
      <p:sp>
        <p:nvSpPr>
          <p:cNvPr id="14" name="正方形/長方形 13">
            <a:extLst>
              <a:ext uri="{FF2B5EF4-FFF2-40B4-BE49-F238E27FC236}">
                <a16:creationId xmlns:a16="http://schemas.microsoft.com/office/drawing/2014/main" id="{1B60E006-A15E-36CD-054A-7761F85DC0E9}"/>
              </a:ext>
            </a:extLst>
          </p:cNvPr>
          <p:cNvSpPr/>
          <p:nvPr/>
        </p:nvSpPr>
        <p:spPr>
          <a:xfrm>
            <a:off x="1689971" y="2205878"/>
            <a:ext cx="1005403" cy="338554"/>
          </a:xfrm>
          <a:prstGeom prst="rect">
            <a:avLst/>
          </a:prstGeom>
          <a:solidFill>
            <a:schemeClr val="tx2">
              <a:lumMod val="75000"/>
              <a:lumOff val="25000"/>
            </a:schemeClr>
          </a:solidFill>
        </p:spPr>
        <p:txBody>
          <a:bodyPr wrap="square">
            <a:spAutoFit/>
          </a:bodyPr>
          <a:lstStyle/>
          <a:p>
            <a:pPr>
              <a:spcAft>
                <a:spcPts val="800"/>
              </a:spcAft>
            </a:pPr>
            <a:r>
              <a:rPr lang="ja-JP" altLang="en-US" sz="1600" dirty="0">
                <a:solidFill>
                  <a:schemeClr val="bg1"/>
                </a:solidFill>
                <a:latin typeface="+mn-ea"/>
              </a:rPr>
              <a:t>基本属性</a:t>
            </a:r>
            <a:endParaRPr lang="en-US" altLang="ja-JP" sz="2400" dirty="0">
              <a:solidFill>
                <a:schemeClr val="bg1"/>
              </a:solidFill>
              <a:latin typeface="+mn-ea"/>
            </a:endParaRPr>
          </a:p>
        </p:txBody>
      </p:sp>
      <p:sp>
        <p:nvSpPr>
          <p:cNvPr id="15" name="正方形/長方形 14">
            <a:extLst>
              <a:ext uri="{FF2B5EF4-FFF2-40B4-BE49-F238E27FC236}">
                <a16:creationId xmlns:a16="http://schemas.microsoft.com/office/drawing/2014/main" id="{BC636EF6-D6CA-D711-FDD2-ABE51D621389}"/>
              </a:ext>
            </a:extLst>
          </p:cNvPr>
          <p:cNvSpPr/>
          <p:nvPr/>
        </p:nvSpPr>
        <p:spPr>
          <a:xfrm>
            <a:off x="1675869" y="4362239"/>
            <a:ext cx="2441694" cy="338554"/>
          </a:xfrm>
          <a:prstGeom prst="rect">
            <a:avLst/>
          </a:prstGeom>
          <a:solidFill>
            <a:schemeClr val="tx2">
              <a:lumMod val="75000"/>
              <a:lumOff val="25000"/>
            </a:schemeClr>
          </a:solidFill>
        </p:spPr>
        <p:txBody>
          <a:bodyPr wrap="square">
            <a:spAutoFit/>
          </a:bodyPr>
          <a:lstStyle/>
          <a:p>
            <a:pPr>
              <a:spcAft>
                <a:spcPts val="800"/>
              </a:spcAft>
            </a:pPr>
            <a:r>
              <a:rPr lang="ja-JP" altLang="en-US" sz="1600" dirty="0">
                <a:solidFill>
                  <a:schemeClr val="bg1"/>
                </a:solidFill>
                <a:latin typeface="+mn-ea"/>
              </a:rPr>
              <a:t>消費に関する意識や行動</a:t>
            </a:r>
            <a:endParaRPr lang="en-US" altLang="ja-JP" sz="2400" dirty="0">
              <a:solidFill>
                <a:schemeClr val="bg1"/>
              </a:solidFill>
              <a:latin typeface="+mn-ea"/>
            </a:endParaRPr>
          </a:p>
        </p:txBody>
      </p:sp>
      <p:sp>
        <p:nvSpPr>
          <p:cNvPr id="16" name="正方形/長方形 15">
            <a:extLst>
              <a:ext uri="{FF2B5EF4-FFF2-40B4-BE49-F238E27FC236}">
                <a16:creationId xmlns:a16="http://schemas.microsoft.com/office/drawing/2014/main" id="{2CD33F72-5965-E483-C6F5-D864DA671364}"/>
              </a:ext>
            </a:extLst>
          </p:cNvPr>
          <p:cNvSpPr/>
          <p:nvPr/>
        </p:nvSpPr>
        <p:spPr>
          <a:xfrm>
            <a:off x="8821940" y="2205878"/>
            <a:ext cx="1620957" cy="338554"/>
          </a:xfrm>
          <a:prstGeom prst="rect">
            <a:avLst/>
          </a:prstGeom>
          <a:solidFill>
            <a:schemeClr val="bg2">
              <a:lumMod val="50000"/>
            </a:schemeClr>
          </a:solidFill>
        </p:spPr>
        <p:txBody>
          <a:bodyPr wrap="square">
            <a:spAutoFit/>
          </a:bodyPr>
          <a:lstStyle/>
          <a:p>
            <a:pPr>
              <a:spcAft>
                <a:spcPts val="800"/>
              </a:spcAft>
            </a:pPr>
            <a:r>
              <a:rPr lang="ja-JP" altLang="en-US" sz="1600" dirty="0">
                <a:solidFill>
                  <a:schemeClr val="bg1"/>
                </a:solidFill>
                <a:latin typeface="+mn-ea"/>
              </a:rPr>
              <a:t>パーソナリティ</a:t>
            </a:r>
            <a:endParaRPr lang="en-US" altLang="ja-JP" sz="2400" dirty="0">
              <a:solidFill>
                <a:schemeClr val="bg1"/>
              </a:solidFill>
              <a:latin typeface="+mn-ea"/>
            </a:endParaRPr>
          </a:p>
        </p:txBody>
      </p:sp>
      <p:sp>
        <p:nvSpPr>
          <p:cNvPr id="17" name="正方形/長方形 16">
            <a:extLst>
              <a:ext uri="{FF2B5EF4-FFF2-40B4-BE49-F238E27FC236}">
                <a16:creationId xmlns:a16="http://schemas.microsoft.com/office/drawing/2014/main" id="{4E5A1043-8102-B080-0E76-4C1E711ADF7B}"/>
              </a:ext>
            </a:extLst>
          </p:cNvPr>
          <p:cNvSpPr/>
          <p:nvPr/>
        </p:nvSpPr>
        <p:spPr>
          <a:xfrm>
            <a:off x="8001202" y="4366648"/>
            <a:ext cx="2441694" cy="338554"/>
          </a:xfrm>
          <a:prstGeom prst="rect">
            <a:avLst/>
          </a:prstGeom>
          <a:solidFill>
            <a:schemeClr val="tx2">
              <a:lumMod val="75000"/>
              <a:lumOff val="25000"/>
            </a:schemeClr>
          </a:solidFill>
        </p:spPr>
        <p:txBody>
          <a:bodyPr wrap="square">
            <a:spAutoFit/>
          </a:bodyPr>
          <a:lstStyle/>
          <a:p>
            <a:pPr>
              <a:spcAft>
                <a:spcPts val="800"/>
              </a:spcAft>
            </a:pPr>
            <a:r>
              <a:rPr lang="ja-JP" altLang="en-US" sz="1600" dirty="0">
                <a:solidFill>
                  <a:schemeClr val="bg1"/>
                </a:solidFill>
                <a:latin typeface="+mn-ea"/>
              </a:rPr>
              <a:t>メディア接触・利用状況</a:t>
            </a:r>
            <a:endParaRPr lang="en-US" altLang="ja-JP" sz="2400" dirty="0">
              <a:solidFill>
                <a:schemeClr val="bg1"/>
              </a:solidFill>
              <a:latin typeface="+mn-ea"/>
            </a:endParaRPr>
          </a:p>
        </p:txBody>
      </p:sp>
      <p:pic>
        <p:nvPicPr>
          <p:cNvPr id="18" name="図 17">
            <a:extLst>
              <a:ext uri="{FF2B5EF4-FFF2-40B4-BE49-F238E27FC236}">
                <a16:creationId xmlns:a16="http://schemas.microsoft.com/office/drawing/2014/main" id="{175EE69F-0BB9-38E4-47EF-A023E4DF5B5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458677" y="2582131"/>
            <a:ext cx="1067875" cy="3381604"/>
          </a:xfrm>
          <a:prstGeom prst="rect">
            <a:avLst/>
          </a:prstGeom>
        </p:spPr>
      </p:pic>
      <p:grpSp>
        <p:nvGrpSpPr>
          <p:cNvPr id="19" name="グループ化 18">
            <a:extLst>
              <a:ext uri="{FF2B5EF4-FFF2-40B4-BE49-F238E27FC236}">
                <a16:creationId xmlns:a16="http://schemas.microsoft.com/office/drawing/2014/main" id="{325EA22D-0564-284F-DA6D-567CE0C43A67}"/>
              </a:ext>
            </a:extLst>
          </p:cNvPr>
          <p:cNvGrpSpPr/>
          <p:nvPr/>
        </p:nvGrpSpPr>
        <p:grpSpPr>
          <a:xfrm>
            <a:off x="743560" y="1842040"/>
            <a:ext cx="10737700" cy="110010"/>
            <a:chOff x="665684" y="2157983"/>
            <a:chExt cx="10737700" cy="110010"/>
          </a:xfrm>
        </p:grpSpPr>
        <p:sp>
          <p:nvSpPr>
            <p:cNvPr id="20" name="フローチャート: 処理 19">
              <a:extLst>
                <a:ext uri="{FF2B5EF4-FFF2-40B4-BE49-F238E27FC236}">
                  <a16:creationId xmlns:a16="http://schemas.microsoft.com/office/drawing/2014/main" id="{3E885C54-524A-E353-97FD-5BE283D150AC}"/>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フローチャート: 処理 20">
              <a:extLst>
                <a:ext uri="{FF2B5EF4-FFF2-40B4-BE49-F238E27FC236}">
                  <a16:creationId xmlns:a16="http://schemas.microsoft.com/office/drawing/2014/main" id="{92A21931-F04B-7B41-612B-6DA43AB1205D}"/>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平行四辺形 21">
              <a:extLst>
                <a:ext uri="{FF2B5EF4-FFF2-40B4-BE49-F238E27FC236}">
                  <a16:creationId xmlns:a16="http://schemas.microsoft.com/office/drawing/2014/main" id="{DCE850ED-805E-6C42-F8C4-FC2CF1F5E9A7}"/>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31084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A03CFF2-EAA6-D4A3-A1FC-613A6FFC2A96}"/>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C334E159-420D-4D3D-84C1-1C9449274CC8}"/>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7" name="テキスト プレースホルダー 4">
            <a:extLst>
              <a:ext uri="{FF2B5EF4-FFF2-40B4-BE49-F238E27FC236}">
                <a16:creationId xmlns:a16="http://schemas.microsoft.com/office/drawing/2014/main" id="{EAEC6AB3-8935-5074-D96E-002FEDF7B227}"/>
              </a:ext>
            </a:extLst>
          </p:cNvPr>
          <p:cNvSpPr>
            <a:spLocks noGrp="1"/>
          </p:cNvSpPr>
          <p:nvPr>
            <p:ph type="body" sz="quarter" idx="19"/>
          </p:nvPr>
        </p:nvSpPr>
        <p:spPr>
          <a:xfrm>
            <a:off x="1026319" y="4312422"/>
            <a:ext cx="4306191" cy="1412875"/>
          </a:xfrm>
        </p:spPr>
        <p:txBody>
          <a:bodyPr/>
          <a:lstStyle/>
          <a:p>
            <a:r>
              <a:rPr kumimoji="1" lang="ja-JP" altLang="en-US" dirty="0">
                <a:latin typeface="メイリオ" panose="020B0604030504040204" pitchFamily="50" charset="-128"/>
                <a:ea typeface="メイリオ" panose="020B0604030504040204" pitchFamily="50" charset="-128"/>
              </a:rPr>
              <a:t>センバツ</a:t>
            </a:r>
            <a:r>
              <a:rPr kumimoji="1" lang="en-US" altLang="ja-JP" dirty="0">
                <a:latin typeface="メイリオ" panose="020B0604030504040204" pitchFamily="50" charset="-128"/>
                <a:ea typeface="メイリオ" panose="020B0604030504040204" pitchFamily="50" charset="-128"/>
              </a:rPr>
              <a:t>LIVE!2024</a:t>
            </a:r>
          </a:p>
          <a:p>
            <a:r>
              <a:rPr lang="ja-JP" altLang="en-US" dirty="0">
                <a:latin typeface="メイリオ" panose="020B0604030504040204" pitchFamily="50" charset="-128"/>
                <a:ea typeface="メイリオ" panose="020B0604030504040204" pitchFamily="50" charset="-128"/>
              </a:rPr>
              <a:t>広告メニュ</a:t>
            </a:r>
            <a:r>
              <a:rPr kumimoji="1" lang="ja-JP" altLang="en-US" dirty="0">
                <a:latin typeface="メイリオ" panose="020B0604030504040204" pitchFamily="50" charset="-128"/>
                <a:ea typeface="メイリオ" panose="020B0604030504040204" pitchFamily="50" charset="-128"/>
              </a:rPr>
              <a:t>ーのご案内</a:t>
            </a:r>
          </a:p>
        </p:txBody>
      </p:sp>
      <p:pic>
        <p:nvPicPr>
          <p:cNvPr id="8" name="グラフィックス 7">
            <a:extLst>
              <a:ext uri="{FF2B5EF4-FFF2-40B4-BE49-F238E27FC236}">
                <a16:creationId xmlns:a16="http://schemas.microsoft.com/office/drawing/2014/main" id="{BC0C9343-A76E-17FC-40F6-578492054F5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57437" y="2851944"/>
            <a:ext cx="1235869" cy="1235869"/>
          </a:xfrm>
          <a:prstGeom prst="rect">
            <a:avLst/>
          </a:prstGeom>
        </p:spPr>
      </p:pic>
    </p:spTree>
    <p:extLst>
      <p:ext uri="{BB962C8B-B14F-4D97-AF65-F5344CB8AC3E}">
        <p14:creationId xmlns:p14="http://schemas.microsoft.com/office/powerpoint/2010/main" val="2843568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92949F6-F220-41FA-A059-B1E6DA6643D0}"/>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6" name="角丸四角形 21">
            <a:extLst>
              <a:ext uri="{FF2B5EF4-FFF2-40B4-BE49-F238E27FC236}">
                <a16:creationId xmlns:a16="http://schemas.microsoft.com/office/drawing/2014/main" id="{3E8E35B5-3910-4F34-9AA1-213D23DA199C}"/>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7" name="グループ化 4104">
            <a:extLst>
              <a:ext uri="{FF2B5EF4-FFF2-40B4-BE49-F238E27FC236}">
                <a16:creationId xmlns:a16="http://schemas.microsoft.com/office/drawing/2014/main" id="{50DDD693-95B4-4C0A-BF34-12024A9F4FE9}"/>
              </a:ext>
            </a:extLst>
          </p:cNvPr>
          <p:cNvGrpSpPr>
            <a:grpSpLocks/>
          </p:cNvGrpSpPr>
          <p:nvPr/>
        </p:nvGrpSpPr>
        <p:grpSpPr bwMode="auto">
          <a:xfrm>
            <a:off x="2032807" y="2728515"/>
            <a:ext cx="426722" cy="426724"/>
            <a:chOff x="1658396" y="3218764"/>
            <a:chExt cx="503728" cy="503728"/>
          </a:xfrm>
          <a:solidFill>
            <a:schemeClr val="bg1"/>
          </a:solidFill>
        </p:grpSpPr>
        <p:sp>
          <p:nvSpPr>
            <p:cNvPr id="8" name="ドーナツ 140">
              <a:extLst>
                <a:ext uri="{FF2B5EF4-FFF2-40B4-BE49-F238E27FC236}">
                  <a16:creationId xmlns:a16="http://schemas.microsoft.com/office/drawing/2014/main" id="{EA8A8EDF-3EB5-465B-BE86-3517AC26B762}"/>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9" name="二等辺三角形 61">
              <a:extLst>
                <a:ext uri="{FF2B5EF4-FFF2-40B4-BE49-F238E27FC236}">
                  <a16:creationId xmlns:a16="http://schemas.microsoft.com/office/drawing/2014/main" id="{FEB25AC5-869E-4A8F-8157-6C91CDD029B6}"/>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8" name="角丸四角形 21">
            <a:extLst>
              <a:ext uri="{FF2B5EF4-FFF2-40B4-BE49-F238E27FC236}">
                <a16:creationId xmlns:a16="http://schemas.microsoft.com/office/drawing/2014/main" id="{8F980E7D-4D26-4F40-80FC-5DB3F814E921}"/>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9" name="角丸四角形 21">
            <a:extLst>
              <a:ext uri="{FF2B5EF4-FFF2-40B4-BE49-F238E27FC236}">
                <a16:creationId xmlns:a16="http://schemas.microsoft.com/office/drawing/2014/main" id="{4AA01A95-39E9-4723-BB9D-115AE59F9393}"/>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102" name="Rectangle 7"/>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20" name="グループ化 4104">
            <a:extLst>
              <a:ext uri="{FF2B5EF4-FFF2-40B4-BE49-F238E27FC236}">
                <a16:creationId xmlns:a16="http://schemas.microsoft.com/office/drawing/2014/main" id="{3A9FA38F-3BD5-4BB1-A465-6BF927982CE1}"/>
              </a:ext>
            </a:extLst>
          </p:cNvPr>
          <p:cNvGrpSpPr>
            <a:grpSpLocks/>
          </p:cNvGrpSpPr>
          <p:nvPr/>
        </p:nvGrpSpPr>
        <p:grpSpPr bwMode="auto">
          <a:xfrm>
            <a:off x="2032807" y="3856352"/>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870CFB68-BDFC-45E4-B187-5A3B25BE017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83EA1EBD-7188-4729-A0A9-9CA4791E492D}"/>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4" name="グループ化 4104">
            <a:extLst>
              <a:ext uri="{FF2B5EF4-FFF2-40B4-BE49-F238E27FC236}">
                <a16:creationId xmlns:a16="http://schemas.microsoft.com/office/drawing/2014/main" id="{BD8C1DE1-85A5-49E5-8AB8-BC29BCBB36CE}"/>
              </a:ext>
            </a:extLst>
          </p:cNvPr>
          <p:cNvGrpSpPr>
            <a:grpSpLocks/>
          </p:cNvGrpSpPr>
          <p:nvPr/>
        </p:nvGrpSpPr>
        <p:grpSpPr bwMode="auto">
          <a:xfrm>
            <a:off x="2032807" y="4925544"/>
            <a:ext cx="426722" cy="426724"/>
            <a:chOff x="1658396" y="3218764"/>
            <a:chExt cx="503728" cy="503728"/>
          </a:xfrm>
          <a:solidFill>
            <a:schemeClr val="bg1"/>
          </a:solidFill>
        </p:grpSpPr>
        <p:sp>
          <p:nvSpPr>
            <p:cNvPr id="25" name="ドーナツ 140">
              <a:extLst>
                <a:ext uri="{FF2B5EF4-FFF2-40B4-BE49-F238E27FC236}">
                  <a16:creationId xmlns:a16="http://schemas.microsoft.com/office/drawing/2014/main" id="{54017A73-9A27-403A-9256-261786580039}"/>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7" name="二等辺三角形 61">
              <a:extLst>
                <a:ext uri="{FF2B5EF4-FFF2-40B4-BE49-F238E27FC236}">
                  <a16:creationId xmlns:a16="http://schemas.microsoft.com/office/drawing/2014/main" id="{6CC5650A-FFC8-4FB2-944D-9A296DF3A8C0}"/>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3" name="テキスト プレースホルダー 26">
            <a:extLst>
              <a:ext uri="{FF2B5EF4-FFF2-40B4-BE49-F238E27FC236}">
                <a16:creationId xmlns:a16="http://schemas.microsoft.com/office/drawing/2014/main" id="{C5DBA180-A88E-2BE7-BD58-2C86F440DE9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高校野球のライブ配信コンテンツの価値</a:t>
            </a:r>
          </a:p>
        </p:txBody>
      </p:sp>
      <p:sp>
        <p:nvSpPr>
          <p:cNvPr id="2" name="正方形/長方形 1">
            <a:extLst>
              <a:ext uri="{FF2B5EF4-FFF2-40B4-BE49-F238E27FC236}">
                <a16:creationId xmlns:a16="http://schemas.microsoft.com/office/drawing/2014/main" id="{C04B7B5E-256B-B992-B647-98F2317A114A}"/>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grpSp>
        <p:nvGrpSpPr>
          <p:cNvPr id="3" name="グループ化 2">
            <a:extLst>
              <a:ext uri="{FF2B5EF4-FFF2-40B4-BE49-F238E27FC236}">
                <a16:creationId xmlns:a16="http://schemas.microsoft.com/office/drawing/2014/main" id="{620970ED-D9A9-2BC2-0AFF-87FA4184B797}"/>
              </a:ext>
            </a:extLst>
          </p:cNvPr>
          <p:cNvGrpSpPr/>
          <p:nvPr/>
        </p:nvGrpSpPr>
        <p:grpSpPr>
          <a:xfrm>
            <a:off x="743560" y="1842040"/>
            <a:ext cx="10737700" cy="110010"/>
            <a:chOff x="665684" y="2157983"/>
            <a:chExt cx="10737700" cy="110010"/>
          </a:xfrm>
        </p:grpSpPr>
        <p:sp>
          <p:nvSpPr>
            <p:cNvPr id="5" name="フローチャート: 処理 4">
              <a:extLst>
                <a:ext uri="{FF2B5EF4-FFF2-40B4-BE49-F238E27FC236}">
                  <a16:creationId xmlns:a16="http://schemas.microsoft.com/office/drawing/2014/main" id="{40F29E68-2960-CC39-8105-5BDE5193434A}"/>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フローチャート: 処理 5">
              <a:extLst>
                <a:ext uri="{FF2B5EF4-FFF2-40B4-BE49-F238E27FC236}">
                  <a16:creationId xmlns:a16="http://schemas.microsoft.com/office/drawing/2014/main" id="{EFEC2B43-8BF1-D982-AA95-709EA8F641BF}"/>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平行四辺形 9">
              <a:extLst>
                <a:ext uri="{FF2B5EF4-FFF2-40B4-BE49-F238E27FC236}">
                  <a16:creationId xmlns:a16="http://schemas.microsoft.com/office/drawing/2014/main" id="{F750C34D-5E15-CAED-EDB1-F090EC7DF62D}"/>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592433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テキスト プレースホルダー 26">
            <a:extLst>
              <a:ext uri="{FF2B5EF4-FFF2-40B4-BE49-F238E27FC236}">
                <a16:creationId xmlns:a16="http://schemas.microsoft.com/office/drawing/2014/main" id="{A6FB006E-1C3F-1B79-540A-F85D8AE01DD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プリロール・ミッドロール広告枠</a:t>
            </a:r>
          </a:p>
        </p:txBody>
      </p:sp>
      <p:sp>
        <p:nvSpPr>
          <p:cNvPr id="3" name="正方形/長方形 2">
            <a:extLst>
              <a:ext uri="{FF2B5EF4-FFF2-40B4-BE49-F238E27FC236}">
                <a16:creationId xmlns:a16="http://schemas.microsoft.com/office/drawing/2014/main" id="{40FBC82D-6E3F-79EA-E7A6-6574CB46F4F4}"/>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スマホ、</a:t>
            </a:r>
            <a:r>
              <a:rPr kumimoji="1" lang="en-US" altLang="ja-JP" sz="2000" b="1" dirty="0">
                <a:solidFill>
                  <a:schemeClr val="accent3"/>
                </a:solidFill>
                <a:latin typeface="メイリオ" panose="020B0604030504040204" pitchFamily="50" charset="-128"/>
                <a:ea typeface="メイリオ" panose="020B0604030504040204" pitchFamily="50" charset="-128"/>
              </a:rPr>
              <a:t>PC</a:t>
            </a:r>
            <a:r>
              <a:rPr kumimoji="1" lang="ja-JP" altLang="en-US" sz="2000" b="1" dirty="0">
                <a:solidFill>
                  <a:schemeClr val="accent3"/>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プリロール、ミッドロール広告ともに離脱率が低く、高い広告完全再生率が見込まれます</a:t>
            </a:r>
          </a:p>
        </p:txBody>
      </p:sp>
      <p:grpSp>
        <p:nvGrpSpPr>
          <p:cNvPr id="6" name="グループ化 5">
            <a:extLst>
              <a:ext uri="{FF2B5EF4-FFF2-40B4-BE49-F238E27FC236}">
                <a16:creationId xmlns:a16="http://schemas.microsoft.com/office/drawing/2014/main" id="{CCDEA137-F544-9CE9-6446-AD129699D86F}"/>
              </a:ext>
            </a:extLst>
          </p:cNvPr>
          <p:cNvGrpSpPr/>
          <p:nvPr/>
        </p:nvGrpSpPr>
        <p:grpSpPr>
          <a:xfrm>
            <a:off x="7086370" y="3438276"/>
            <a:ext cx="222251" cy="3419724"/>
            <a:chOff x="8057444" y="2919838"/>
            <a:chExt cx="157352" cy="3674428"/>
          </a:xfrm>
        </p:grpSpPr>
        <p:pic>
          <p:nvPicPr>
            <p:cNvPr id="18" name="図 17">
              <a:extLst>
                <a:ext uri="{FF2B5EF4-FFF2-40B4-BE49-F238E27FC236}">
                  <a16:creationId xmlns:a16="http://schemas.microsoft.com/office/drawing/2014/main" id="{EEBE6630-2D3C-A4C2-5065-79DC20782214}"/>
                </a:ext>
              </a:extLst>
            </p:cNvPr>
            <p:cNvPicPr>
              <a:picLocks noChangeAspect="1"/>
            </p:cNvPicPr>
            <p:nvPr/>
          </p:nvPicPr>
          <p:blipFill rotWithShape="1">
            <a:blip r:embed="rId2"/>
            <a:srcRect r="9236"/>
            <a:stretch/>
          </p:blipFill>
          <p:spPr>
            <a:xfrm rot="5400000">
              <a:off x="7600604" y="5980074"/>
              <a:ext cx="1071033" cy="157351"/>
            </a:xfrm>
            <a:prstGeom prst="rect">
              <a:avLst/>
            </a:prstGeom>
          </p:spPr>
        </p:pic>
        <p:pic>
          <p:nvPicPr>
            <p:cNvPr id="19" name="図 18">
              <a:extLst>
                <a:ext uri="{FF2B5EF4-FFF2-40B4-BE49-F238E27FC236}">
                  <a16:creationId xmlns:a16="http://schemas.microsoft.com/office/drawing/2014/main" id="{51DABB3B-E6A7-DC49-B58F-37A84B8B2125}"/>
                </a:ext>
              </a:extLst>
            </p:cNvPr>
            <p:cNvPicPr>
              <a:picLocks noChangeAspect="1"/>
            </p:cNvPicPr>
            <p:nvPr/>
          </p:nvPicPr>
          <p:blipFill rotWithShape="1">
            <a:blip r:embed="rId2"/>
            <a:srcRect r="9236"/>
            <a:stretch/>
          </p:blipFill>
          <p:spPr>
            <a:xfrm rot="5400000">
              <a:off x="7600604" y="5686924"/>
              <a:ext cx="1071033" cy="157351"/>
            </a:xfrm>
            <a:prstGeom prst="rect">
              <a:avLst/>
            </a:prstGeom>
          </p:spPr>
        </p:pic>
        <p:pic>
          <p:nvPicPr>
            <p:cNvPr id="21" name="図 20">
              <a:extLst>
                <a:ext uri="{FF2B5EF4-FFF2-40B4-BE49-F238E27FC236}">
                  <a16:creationId xmlns:a16="http://schemas.microsoft.com/office/drawing/2014/main" id="{838D4181-26DF-DB9F-4F62-9AA96E117E1B}"/>
                </a:ext>
              </a:extLst>
            </p:cNvPr>
            <p:cNvPicPr>
              <a:picLocks noChangeAspect="1"/>
            </p:cNvPicPr>
            <p:nvPr/>
          </p:nvPicPr>
          <p:blipFill>
            <a:blip r:embed="rId2"/>
            <a:stretch>
              <a:fillRect/>
            </a:stretch>
          </p:blipFill>
          <p:spPr>
            <a:xfrm rot="5400000">
              <a:off x="7546110" y="4591450"/>
              <a:ext cx="1180020" cy="157351"/>
            </a:xfrm>
            <a:prstGeom prst="rect">
              <a:avLst/>
            </a:prstGeom>
          </p:spPr>
        </p:pic>
        <p:pic>
          <p:nvPicPr>
            <p:cNvPr id="34" name="図 33">
              <a:extLst>
                <a:ext uri="{FF2B5EF4-FFF2-40B4-BE49-F238E27FC236}">
                  <a16:creationId xmlns:a16="http://schemas.microsoft.com/office/drawing/2014/main" id="{DFA7D768-5D01-2105-F2AC-664BE0AA52ED}"/>
                </a:ext>
              </a:extLst>
            </p:cNvPr>
            <p:cNvPicPr>
              <a:picLocks noChangeAspect="1"/>
            </p:cNvPicPr>
            <p:nvPr/>
          </p:nvPicPr>
          <p:blipFill>
            <a:blip r:embed="rId2"/>
            <a:stretch>
              <a:fillRect/>
            </a:stretch>
          </p:blipFill>
          <p:spPr>
            <a:xfrm rot="5400000">
              <a:off x="7546110" y="3431172"/>
              <a:ext cx="1180020" cy="157351"/>
            </a:xfrm>
            <a:prstGeom prst="rect">
              <a:avLst/>
            </a:prstGeom>
          </p:spPr>
        </p:pic>
      </p:grpSp>
      <p:sp>
        <p:nvSpPr>
          <p:cNvPr id="52" name="Rectangle 7">
            <a:extLst>
              <a:ext uri="{FF2B5EF4-FFF2-40B4-BE49-F238E27FC236}">
                <a16:creationId xmlns:a16="http://schemas.microsoft.com/office/drawing/2014/main" id="{591C0137-C9E8-B619-B4DA-7BC252D6CED2}"/>
              </a:ext>
            </a:extLst>
          </p:cNvPr>
          <p:cNvSpPr>
            <a:spLocks noChangeArrowheads="1"/>
          </p:cNvSpPr>
          <p:nvPr/>
        </p:nvSpPr>
        <p:spPr bwMode="auto">
          <a:xfrm>
            <a:off x="1242578" y="5875379"/>
            <a:ext cx="62768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800" dirty="0">
                <a:solidFill>
                  <a:schemeClr val="accent3"/>
                </a:solidFill>
                <a:latin typeface="+mn-ea"/>
                <a:cs typeface="Meiryo UI" pitchFamily="50" charset="-128"/>
              </a:rPr>
              <a:t>※</a:t>
            </a:r>
            <a:r>
              <a:rPr lang="ja-JP" altLang="en-US" sz="800" dirty="0">
                <a:solidFill>
                  <a:schemeClr val="accent3"/>
                </a:solidFill>
                <a:latin typeface="+mn-ea"/>
                <a:cs typeface="Meiryo UI" pitchFamily="50" charset="-128"/>
              </a:rPr>
              <a:t>広告配信はスポーツナビドメインおよびヤフードメイン配下に掲載される動画プレイヤー内です。</a:t>
            </a:r>
            <a:endParaRPr lang="en-US" altLang="ja-JP" sz="800" dirty="0">
              <a:solidFill>
                <a:schemeClr val="accent3"/>
              </a:solidFill>
              <a:latin typeface="+mn-ea"/>
              <a:cs typeface="Meiryo UI" pitchFamily="50" charset="-128"/>
            </a:endParaRPr>
          </a:p>
          <a:p>
            <a:pPr fontAlgn="base">
              <a:spcBef>
                <a:spcPct val="0"/>
              </a:spcBef>
              <a:spcAft>
                <a:spcPct val="0"/>
              </a:spcAft>
              <a:defRPr/>
            </a:pPr>
            <a:r>
              <a:rPr lang="ja-JP" altLang="en-US" sz="800" dirty="0">
                <a:solidFill>
                  <a:schemeClr val="accent3"/>
                </a:solidFill>
                <a:latin typeface="+mn-ea"/>
                <a:cs typeface="Meiryo UI" pitchFamily="50" charset="-128"/>
              </a:rPr>
              <a:t>　掲載面の保証はいたしません。</a:t>
            </a:r>
            <a:endParaRPr lang="en-US" altLang="ja-JP" sz="800" dirty="0">
              <a:solidFill>
                <a:schemeClr val="accent3"/>
              </a:solidFill>
              <a:latin typeface="+mn-ea"/>
              <a:cs typeface="Meiryo UI" pitchFamily="50" charset="-128"/>
            </a:endParaRPr>
          </a:p>
          <a:p>
            <a:pPr fontAlgn="base">
              <a:spcBef>
                <a:spcPct val="0"/>
              </a:spcBef>
              <a:spcAft>
                <a:spcPct val="0"/>
              </a:spcAft>
              <a:defRPr/>
            </a:pPr>
            <a:r>
              <a:rPr lang="en-US" altLang="ja-JP" sz="800" dirty="0">
                <a:solidFill>
                  <a:schemeClr val="accent3"/>
                </a:solidFill>
                <a:latin typeface="+mn-ea"/>
                <a:cs typeface="Meiryo UI" pitchFamily="50" charset="-128"/>
              </a:rPr>
              <a:t>※</a:t>
            </a:r>
            <a:r>
              <a:rPr lang="ja-JP" altLang="en-US" sz="800" dirty="0">
                <a:solidFill>
                  <a:schemeClr val="accent3"/>
                </a:solidFill>
                <a:latin typeface="+mn-ea"/>
                <a:cs typeface="Meiryo UI" pitchFamily="50" charset="-128"/>
              </a:rPr>
              <a:t>デザインは開発中のためイメージです。</a:t>
            </a:r>
            <a:endParaRPr lang="en-US" altLang="ja-JP" sz="800" dirty="0">
              <a:solidFill>
                <a:schemeClr val="accent3"/>
              </a:solidFill>
              <a:latin typeface="+mn-ea"/>
              <a:cs typeface="Meiryo UI" pitchFamily="50" charset="-128"/>
            </a:endParaRPr>
          </a:p>
          <a:p>
            <a:pPr fontAlgn="base">
              <a:spcBef>
                <a:spcPct val="0"/>
              </a:spcBef>
              <a:spcAft>
                <a:spcPct val="0"/>
              </a:spcAft>
              <a:defRPr/>
            </a:pPr>
            <a:r>
              <a:rPr lang="en-US" altLang="ja-JP" sz="800" dirty="0">
                <a:solidFill>
                  <a:schemeClr val="accent3"/>
                </a:solidFill>
                <a:latin typeface="+mn-ea"/>
                <a:cs typeface="Meiryo UI" pitchFamily="50" charset="-128"/>
              </a:rPr>
              <a:t>※</a:t>
            </a:r>
            <a:r>
              <a:rPr lang="ja-JP" altLang="en-US" sz="800" dirty="0">
                <a:solidFill>
                  <a:schemeClr val="accent3"/>
                </a:solidFill>
                <a:latin typeface="+mn-ea"/>
                <a:cs typeface="Meiryo UI" pitchFamily="50" charset="-128"/>
              </a:rPr>
              <a:t>掲載面の保証はいたしません・</a:t>
            </a:r>
            <a:endParaRPr lang="en-US" altLang="ja-JP" sz="800" dirty="0">
              <a:solidFill>
                <a:schemeClr val="accent3"/>
              </a:solidFill>
              <a:latin typeface="+mn-ea"/>
              <a:cs typeface="Meiryo UI" pitchFamily="50" charset="-128"/>
            </a:endParaRPr>
          </a:p>
          <a:p>
            <a:pPr fontAlgn="base">
              <a:spcBef>
                <a:spcPct val="0"/>
              </a:spcBef>
              <a:spcAft>
                <a:spcPct val="0"/>
              </a:spcAft>
              <a:defRPr/>
            </a:pPr>
            <a:r>
              <a:rPr lang="en-US" altLang="ja-JP" sz="800" dirty="0">
                <a:solidFill>
                  <a:schemeClr val="accent3"/>
                </a:solidFill>
                <a:latin typeface="+mn-ea"/>
                <a:cs typeface="Meiryo UI" pitchFamily="50" charset="-128"/>
              </a:rPr>
              <a:t>※</a:t>
            </a:r>
            <a:r>
              <a:rPr lang="ja-JP" altLang="en-US" sz="800" dirty="0">
                <a:solidFill>
                  <a:schemeClr val="accent3"/>
                </a:solidFill>
                <a:latin typeface="+mn-ea"/>
                <a:cs typeface="Meiryo UI" pitchFamily="50" charset="-128"/>
              </a:rPr>
              <a:t>想定完全再生率はプレ・ミッドの実績平均値で保障するものはございません。</a:t>
            </a:r>
            <a:endParaRPr lang="en-US" altLang="ja-JP" sz="800" dirty="0">
              <a:solidFill>
                <a:schemeClr val="accent3"/>
              </a:solidFill>
              <a:latin typeface="+mn-ea"/>
              <a:cs typeface="Meiryo UI" pitchFamily="50" charset="-128"/>
            </a:endParaRPr>
          </a:p>
        </p:txBody>
      </p:sp>
      <p:sp>
        <p:nvSpPr>
          <p:cNvPr id="54" name="Rectangle 7">
            <a:extLst>
              <a:ext uri="{FF2B5EF4-FFF2-40B4-BE49-F238E27FC236}">
                <a16:creationId xmlns:a16="http://schemas.microsoft.com/office/drawing/2014/main" id="{83623455-44A0-48B5-71FB-A7666B44C1C3}"/>
              </a:ext>
            </a:extLst>
          </p:cNvPr>
          <p:cNvSpPr>
            <a:spLocks noChangeArrowheads="1"/>
          </p:cNvSpPr>
          <p:nvPr/>
        </p:nvSpPr>
        <p:spPr bwMode="auto">
          <a:xfrm>
            <a:off x="3750869" y="2365296"/>
            <a:ext cx="220360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dirty="0">
                <a:solidFill>
                  <a:schemeClr val="accent3"/>
                </a:solidFill>
                <a:latin typeface="+mn-ea"/>
                <a:cs typeface="Segoe UI" panose="020B0502040204020203" pitchFamily="34" charset="0"/>
              </a:rPr>
              <a:t>約 </a:t>
            </a:r>
            <a:r>
              <a:rPr lang="en-US" altLang="ja-JP" sz="2800" dirty="0">
                <a:solidFill>
                  <a:schemeClr val="accent3"/>
                </a:solidFill>
                <a:latin typeface="+mn-ea"/>
                <a:cs typeface="Segoe UI" panose="020B0502040204020203" pitchFamily="34" charset="0"/>
              </a:rPr>
              <a:t>70</a:t>
            </a:r>
            <a:r>
              <a:rPr lang="en-US" altLang="ja-JP" sz="2000" dirty="0">
                <a:solidFill>
                  <a:schemeClr val="accent3"/>
                </a:solidFill>
                <a:latin typeface="+mn-ea"/>
                <a:cs typeface="Segoe UI" panose="020B0502040204020203" pitchFamily="34" charset="0"/>
              </a:rPr>
              <a:t>%</a:t>
            </a:r>
          </a:p>
        </p:txBody>
      </p:sp>
      <p:sp>
        <p:nvSpPr>
          <p:cNvPr id="58" name="Rectangle 7">
            <a:extLst>
              <a:ext uri="{FF2B5EF4-FFF2-40B4-BE49-F238E27FC236}">
                <a16:creationId xmlns:a16="http://schemas.microsoft.com/office/drawing/2014/main" id="{8E872593-BE83-0E1B-ACE6-08A165DEDE36}"/>
              </a:ext>
            </a:extLst>
          </p:cNvPr>
          <p:cNvSpPr>
            <a:spLocks noChangeArrowheads="1"/>
          </p:cNvSpPr>
          <p:nvPr/>
        </p:nvSpPr>
        <p:spPr bwMode="auto">
          <a:xfrm>
            <a:off x="2570451" y="2564400"/>
            <a:ext cx="4559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200" dirty="0">
                <a:solidFill>
                  <a:schemeClr val="accent3"/>
                </a:solidFill>
                <a:latin typeface="+mn-ea"/>
                <a:cs typeface="メイリオ" pitchFamily="50" charset="-128"/>
              </a:rPr>
              <a:t>想定完全再生率</a:t>
            </a:r>
            <a:endParaRPr lang="en-US" altLang="ja-JP" sz="1200" dirty="0">
              <a:solidFill>
                <a:schemeClr val="accent3"/>
              </a:solidFill>
              <a:latin typeface="+mn-ea"/>
              <a:cs typeface="メイリオ" pitchFamily="50" charset="-128"/>
            </a:endParaRPr>
          </a:p>
        </p:txBody>
      </p:sp>
      <p:grpSp>
        <p:nvGrpSpPr>
          <p:cNvPr id="60" name="グループ化 59">
            <a:extLst>
              <a:ext uri="{FF2B5EF4-FFF2-40B4-BE49-F238E27FC236}">
                <a16:creationId xmlns:a16="http://schemas.microsoft.com/office/drawing/2014/main" id="{9F188177-6235-6793-9F91-A7B20F9A4F4D}"/>
              </a:ext>
            </a:extLst>
          </p:cNvPr>
          <p:cNvGrpSpPr/>
          <p:nvPr/>
        </p:nvGrpSpPr>
        <p:grpSpPr>
          <a:xfrm>
            <a:off x="9293095" y="3438276"/>
            <a:ext cx="206139" cy="3419724"/>
            <a:chOff x="8057444" y="2919838"/>
            <a:chExt cx="157352" cy="3660404"/>
          </a:xfrm>
        </p:grpSpPr>
        <p:pic>
          <p:nvPicPr>
            <p:cNvPr id="61" name="図 60">
              <a:extLst>
                <a:ext uri="{FF2B5EF4-FFF2-40B4-BE49-F238E27FC236}">
                  <a16:creationId xmlns:a16="http://schemas.microsoft.com/office/drawing/2014/main" id="{9090F888-91C4-CED4-3C54-CB982C615397}"/>
                </a:ext>
              </a:extLst>
            </p:cNvPr>
            <p:cNvPicPr>
              <a:picLocks noChangeAspect="1"/>
            </p:cNvPicPr>
            <p:nvPr/>
          </p:nvPicPr>
          <p:blipFill rotWithShape="1">
            <a:blip r:embed="rId2"/>
            <a:srcRect r="9236"/>
            <a:stretch/>
          </p:blipFill>
          <p:spPr>
            <a:xfrm rot="5400000">
              <a:off x="7600604" y="5966050"/>
              <a:ext cx="1071033" cy="157351"/>
            </a:xfrm>
            <a:prstGeom prst="rect">
              <a:avLst/>
            </a:prstGeom>
          </p:spPr>
        </p:pic>
        <p:pic>
          <p:nvPicPr>
            <p:cNvPr id="63" name="図 62">
              <a:extLst>
                <a:ext uri="{FF2B5EF4-FFF2-40B4-BE49-F238E27FC236}">
                  <a16:creationId xmlns:a16="http://schemas.microsoft.com/office/drawing/2014/main" id="{71C75FD8-9838-BFB3-07DB-93BF071109B4}"/>
                </a:ext>
              </a:extLst>
            </p:cNvPr>
            <p:cNvPicPr>
              <a:picLocks noChangeAspect="1"/>
            </p:cNvPicPr>
            <p:nvPr/>
          </p:nvPicPr>
          <p:blipFill rotWithShape="1">
            <a:blip r:embed="rId2"/>
            <a:srcRect r="9236"/>
            <a:stretch/>
          </p:blipFill>
          <p:spPr>
            <a:xfrm rot="5400000">
              <a:off x="7600604" y="5686924"/>
              <a:ext cx="1071033" cy="157351"/>
            </a:xfrm>
            <a:prstGeom prst="rect">
              <a:avLst/>
            </a:prstGeom>
          </p:spPr>
        </p:pic>
        <p:pic>
          <p:nvPicPr>
            <p:cNvPr id="64" name="図 63">
              <a:extLst>
                <a:ext uri="{FF2B5EF4-FFF2-40B4-BE49-F238E27FC236}">
                  <a16:creationId xmlns:a16="http://schemas.microsoft.com/office/drawing/2014/main" id="{E509853F-8FC6-F41F-339C-AA2800F7AF94}"/>
                </a:ext>
              </a:extLst>
            </p:cNvPr>
            <p:cNvPicPr>
              <a:picLocks noChangeAspect="1"/>
            </p:cNvPicPr>
            <p:nvPr/>
          </p:nvPicPr>
          <p:blipFill>
            <a:blip r:embed="rId2"/>
            <a:stretch>
              <a:fillRect/>
            </a:stretch>
          </p:blipFill>
          <p:spPr>
            <a:xfrm rot="5400000">
              <a:off x="7546110" y="4591450"/>
              <a:ext cx="1180020" cy="157351"/>
            </a:xfrm>
            <a:prstGeom prst="rect">
              <a:avLst/>
            </a:prstGeom>
          </p:spPr>
        </p:pic>
        <p:pic>
          <p:nvPicPr>
            <p:cNvPr id="65" name="図 64">
              <a:extLst>
                <a:ext uri="{FF2B5EF4-FFF2-40B4-BE49-F238E27FC236}">
                  <a16:creationId xmlns:a16="http://schemas.microsoft.com/office/drawing/2014/main" id="{0BDF0D5E-6D42-C929-E107-B7E4C7FBA112}"/>
                </a:ext>
              </a:extLst>
            </p:cNvPr>
            <p:cNvPicPr>
              <a:picLocks noChangeAspect="1"/>
            </p:cNvPicPr>
            <p:nvPr/>
          </p:nvPicPr>
          <p:blipFill>
            <a:blip r:embed="rId2"/>
            <a:stretch>
              <a:fillRect/>
            </a:stretch>
          </p:blipFill>
          <p:spPr>
            <a:xfrm rot="5400000">
              <a:off x="7546110" y="3431172"/>
              <a:ext cx="1180020" cy="157351"/>
            </a:xfrm>
            <a:prstGeom prst="rect">
              <a:avLst/>
            </a:prstGeom>
          </p:spPr>
        </p:pic>
      </p:grpSp>
      <p:sp>
        <p:nvSpPr>
          <p:cNvPr id="76" name="Rectangle 7">
            <a:extLst>
              <a:ext uri="{FF2B5EF4-FFF2-40B4-BE49-F238E27FC236}">
                <a16:creationId xmlns:a16="http://schemas.microsoft.com/office/drawing/2014/main" id="{E90C21D0-951E-8004-6CCF-32FD50E9FC3F}"/>
              </a:ext>
            </a:extLst>
          </p:cNvPr>
          <p:cNvSpPr>
            <a:spLocks noChangeArrowheads="1"/>
          </p:cNvSpPr>
          <p:nvPr/>
        </p:nvSpPr>
        <p:spPr bwMode="auto">
          <a:xfrm>
            <a:off x="7227393" y="1994286"/>
            <a:ext cx="923540" cy="112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再生カウント：</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開始時音声：</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配信パターン：</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クリック：</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スキップ：</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配信ﾀｲﾐﾝｸﾞ：</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アドブレイク：</a:t>
            </a: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endParaRPr lang="en-US" altLang="ja-JP" sz="800" dirty="0">
              <a:solidFill>
                <a:schemeClr val="accent3"/>
              </a:solidFill>
              <a:latin typeface="+mn-ea"/>
              <a:cs typeface="メイリオ" pitchFamily="50" charset="-128"/>
            </a:endParaRPr>
          </a:p>
          <a:p>
            <a:pPr algn="dist" fontAlgn="base">
              <a:lnSpc>
                <a:spcPts val="800"/>
              </a:lnSpc>
              <a:spcBef>
                <a:spcPct val="0"/>
              </a:spcBef>
              <a:spcAft>
                <a:spcPct val="0"/>
              </a:spcAft>
              <a:defRPr/>
            </a:pPr>
            <a:r>
              <a:rPr lang="ja-JP" altLang="en-US" sz="800" dirty="0">
                <a:solidFill>
                  <a:schemeClr val="accent3"/>
                </a:solidFill>
                <a:latin typeface="+mn-ea"/>
                <a:cs typeface="メイリオ" pitchFamily="50" charset="-128"/>
              </a:rPr>
              <a:t>広告秒数：</a:t>
            </a:r>
            <a:endParaRPr lang="en-US" altLang="ja-JP" sz="800" dirty="0">
              <a:solidFill>
                <a:schemeClr val="accent3"/>
              </a:solidFill>
              <a:latin typeface="+mn-ea"/>
              <a:cs typeface="メイリオ" pitchFamily="50" charset="-128"/>
            </a:endParaRPr>
          </a:p>
        </p:txBody>
      </p:sp>
      <p:sp>
        <p:nvSpPr>
          <p:cNvPr id="77" name="Rectangle 7">
            <a:extLst>
              <a:ext uri="{FF2B5EF4-FFF2-40B4-BE49-F238E27FC236}">
                <a16:creationId xmlns:a16="http://schemas.microsoft.com/office/drawing/2014/main" id="{33A86992-076B-B935-9439-74F0683913DF}"/>
              </a:ext>
            </a:extLst>
          </p:cNvPr>
          <p:cNvSpPr>
            <a:spLocks noChangeArrowheads="1"/>
          </p:cNvSpPr>
          <p:nvPr/>
        </p:nvSpPr>
        <p:spPr bwMode="auto">
          <a:xfrm>
            <a:off x="7984790" y="1994286"/>
            <a:ext cx="2776741" cy="122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広告再生開始時点（０秒～）</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ミュートで自動再生</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ランダム</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不可</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なし</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①プリロール　　</a:t>
            </a:r>
            <a:r>
              <a:rPr lang="ja-JP" altLang="en-US" sz="800" b="1" dirty="0">
                <a:solidFill>
                  <a:schemeClr val="accent3"/>
                </a:solidFill>
                <a:latin typeface="+mn-ea"/>
                <a:cs typeface="メイリオ" pitchFamily="50" charset="-128"/>
              </a:rPr>
              <a:t>→</a:t>
            </a:r>
            <a:r>
              <a:rPr lang="ja-JP" altLang="en-US" sz="800" dirty="0">
                <a:solidFill>
                  <a:schemeClr val="accent3"/>
                </a:solidFill>
                <a:latin typeface="+mn-ea"/>
                <a:cs typeface="メイリオ" pitchFamily="50" charset="-128"/>
              </a:rPr>
              <a:t>ライブ配信本編の再生前</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②ミッドロール　</a:t>
            </a:r>
            <a:r>
              <a:rPr lang="ja-JP" altLang="en-US" sz="800" b="1" dirty="0">
                <a:solidFill>
                  <a:schemeClr val="accent3"/>
                </a:solidFill>
                <a:latin typeface="+mn-ea"/>
                <a:cs typeface="メイリオ" pitchFamily="50" charset="-128"/>
              </a:rPr>
              <a:t>→</a:t>
            </a:r>
            <a:r>
              <a:rPr lang="ja-JP" altLang="en-US" sz="800" dirty="0">
                <a:solidFill>
                  <a:schemeClr val="accent3"/>
                </a:solidFill>
                <a:latin typeface="+mn-ea"/>
                <a:cs typeface="メイリオ" pitchFamily="50" charset="-128"/>
              </a:rPr>
              <a:t>イニング間</a:t>
            </a:r>
            <a:r>
              <a:rPr lang="ja-JP" altLang="en-US" sz="700" dirty="0">
                <a:solidFill>
                  <a:schemeClr val="accent3"/>
                </a:solidFill>
                <a:latin typeface="+mn-ea"/>
                <a:cs typeface="メイリオ" pitchFamily="50" charset="-128"/>
              </a:rPr>
              <a:t>および</a:t>
            </a:r>
            <a:r>
              <a:rPr lang="ja-JP" altLang="en-US" sz="800" dirty="0">
                <a:solidFill>
                  <a:schemeClr val="accent3"/>
                </a:solidFill>
                <a:latin typeface="+mn-ea"/>
                <a:cs typeface="メイリオ" pitchFamily="50" charset="-128"/>
              </a:rPr>
              <a:t>試合間</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①プリロール　　</a:t>
            </a:r>
            <a:r>
              <a:rPr lang="ja-JP" altLang="en-US" sz="800" b="1" dirty="0">
                <a:solidFill>
                  <a:schemeClr val="accent3"/>
                </a:solidFill>
                <a:latin typeface="+mn-ea"/>
                <a:cs typeface="メイリオ" pitchFamily="50" charset="-128"/>
              </a:rPr>
              <a:t>→</a:t>
            </a:r>
            <a:r>
              <a:rPr lang="en-US" altLang="ja-JP" sz="800" dirty="0">
                <a:solidFill>
                  <a:schemeClr val="accent3"/>
                </a:solidFill>
                <a:latin typeface="+mn-ea"/>
                <a:cs typeface="メイリオ" pitchFamily="50" charset="-128"/>
              </a:rPr>
              <a:t>6</a:t>
            </a:r>
            <a:r>
              <a:rPr lang="ja-JP" altLang="en-US" sz="800" dirty="0">
                <a:solidFill>
                  <a:schemeClr val="accent3"/>
                </a:solidFill>
                <a:latin typeface="+mn-ea"/>
                <a:cs typeface="メイリオ" pitchFamily="50" charset="-128"/>
              </a:rPr>
              <a:t>秒または</a:t>
            </a:r>
            <a:r>
              <a:rPr lang="en-US" altLang="ja-JP" sz="800" dirty="0">
                <a:solidFill>
                  <a:schemeClr val="accent3"/>
                </a:solidFill>
                <a:latin typeface="+mn-ea"/>
                <a:cs typeface="メイリオ" pitchFamily="50" charset="-128"/>
              </a:rPr>
              <a:t>15</a:t>
            </a:r>
            <a:r>
              <a:rPr lang="ja-JP" altLang="en-US" sz="800" dirty="0">
                <a:solidFill>
                  <a:schemeClr val="accent3"/>
                </a:solidFill>
                <a:latin typeface="+mn-ea"/>
                <a:cs typeface="メイリオ" pitchFamily="50" charset="-128"/>
              </a:rPr>
              <a:t>秒</a:t>
            </a:r>
            <a:endParaRPr lang="en-US" altLang="ja-JP" sz="800" b="1"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②ミッドロール　</a:t>
            </a:r>
            <a:r>
              <a:rPr lang="ja-JP" altLang="en-US" sz="800" b="1" dirty="0">
                <a:solidFill>
                  <a:schemeClr val="accent3"/>
                </a:solidFill>
                <a:latin typeface="+mn-ea"/>
                <a:cs typeface="メイリオ" pitchFamily="50" charset="-128"/>
              </a:rPr>
              <a:t>→</a:t>
            </a:r>
            <a:r>
              <a:rPr lang="ja-JP" altLang="en-US" sz="800" dirty="0">
                <a:solidFill>
                  <a:schemeClr val="accent3"/>
                </a:solidFill>
                <a:latin typeface="+mn-ea"/>
                <a:cs typeface="メイリオ" pitchFamily="50" charset="-128"/>
              </a:rPr>
              <a:t>イニング間は</a:t>
            </a:r>
            <a:r>
              <a:rPr lang="en-US" altLang="ja-JP" sz="800" dirty="0">
                <a:solidFill>
                  <a:schemeClr val="accent3"/>
                </a:solidFill>
                <a:latin typeface="+mn-ea"/>
                <a:cs typeface="メイリオ" pitchFamily="50" charset="-128"/>
              </a:rPr>
              <a:t>45</a:t>
            </a:r>
            <a:r>
              <a:rPr lang="ja-JP" altLang="en-US" sz="800" dirty="0">
                <a:solidFill>
                  <a:schemeClr val="accent3"/>
                </a:solidFill>
                <a:latin typeface="+mn-ea"/>
                <a:cs typeface="メイリオ" pitchFamily="50" charset="-128"/>
              </a:rPr>
              <a:t>秒、試合間は</a:t>
            </a:r>
            <a:r>
              <a:rPr lang="en-US" altLang="ja-JP" sz="800" dirty="0">
                <a:solidFill>
                  <a:schemeClr val="accent3"/>
                </a:solidFill>
                <a:latin typeface="+mn-ea"/>
                <a:cs typeface="メイリオ" pitchFamily="50" charset="-128"/>
              </a:rPr>
              <a:t>60</a:t>
            </a:r>
            <a:r>
              <a:rPr lang="ja-JP" altLang="en-US" sz="800" dirty="0">
                <a:solidFill>
                  <a:schemeClr val="accent3"/>
                </a:solidFill>
                <a:latin typeface="+mn-ea"/>
                <a:cs typeface="メイリオ" pitchFamily="50" charset="-128"/>
              </a:rPr>
              <a:t>秒～　</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①プリロール　　</a:t>
            </a:r>
            <a:r>
              <a:rPr lang="ja-JP" altLang="en-US" sz="800" b="1" dirty="0">
                <a:solidFill>
                  <a:schemeClr val="accent3"/>
                </a:solidFill>
                <a:latin typeface="+mn-ea"/>
                <a:cs typeface="メイリオ" pitchFamily="50" charset="-128"/>
              </a:rPr>
              <a:t>→</a:t>
            </a:r>
            <a:r>
              <a:rPr lang="en-US" altLang="ja-JP" sz="800" u="sng" dirty="0">
                <a:solidFill>
                  <a:schemeClr val="accent3"/>
                </a:solidFill>
                <a:latin typeface="+mn-ea"/>
              </a:rPr>
              <a:t>6</a:t>
            </a:r>
            <a:r>
              <a:rPr lang="ja-JP" altLang="en-US" sz="800" u="sng" dirty="0">
                <a:solidFill>
                  <a:schemeClr val="accent3"/>
                </a:solidFill>
                <a:latin typeface="+mn-ea"/>
                <a:cs typeface="メイリオ" pitchFamily="50" charset="-128"/>
              </a:rPr>
              <a:t>秒</a:t>
            </a:r>
            <a:r>
              <a:rPr lang="ja-JP" altLang="en-US" sz="600" u="sng" dirty="0">
                <a:solidFill>
                  <a:schemeClr val="accent3"/>
                </a:solidFill>
                <a:latin typeface="+mn-ea"/>
                <a:cs typeface="メイリオ" pitchFamily="50" charset="-128"/>
              </a:rPr>
              <a:t>または</a:t>
            </a:r>
            <a:r>
              <a:rPr lang="en-US" altLang="ja-JP" sz="800" u="sng" dirty="0">
                <a:solidFill>
                  <a:schemeClr val="accent3"/>
                </a:solidFill>
                <a:latin typeface="+mn-ea"/>
                <a:cs typeface="メイリオ" pitchFamily="50" charset="-128"/>
              </a:rPr>
              <a:t>15</a:t>
            </a:r>
            <a:r>
              <a:rPr lang="ja-JP" altLang="en-US" sz="800" u="sng" dirty="0">
                <a:solidFill>
                  <a:schemeClr val="accent3"/>
                </a:solidFill>
                <a:latin typeface="+mn-ea"/>
                <a:cs typeface="メイリオ" pitchFamily="50" charset="-128"/>
              </a:rPr>
              <a:t>秒を</a:t>
            </a:r>
            <a:r>
              <a:rPr lang="ja-JP" altLang="en-US" sz="800" b="1" u="sng" dirty="0">
                <a:solidFill>
                  <a:schemeClr val="accent3"/>
                </a:solidFill>
                <a:latin typeface="+mn-ea"/>
                <a:cs typeface="メイリオ" pitchFamily="50" charset="-128"/>
              </a:rPr>
              <a:t>選択してください</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②ミッドロール　</a:t>
            </a:r>
            <a:r>
              <a:rPr lang="ja-JP" altLang="en-US" sz="800" b="1" dirty="0">
                <a:solidFill>
                  <a:schemeClr val="accent3"/>
                </a:solidFill>
                <a:latin typeface="+mn-ea"/>
                <a:cs typeface="メイリオ" pitchFamily="50" charset="-128"/>
              </a:rPr>
              <a:t>→</a:t>
            </a:r>
            <a:r>
              <a:rPr lang="en-US" altLang="ja-JP" sz="800" u="sng" dirty="0">
                <a:solidFill>
                  <a:schemeClr val="accent3"/>
                </a:solidFill>
                <a:latin typeface="+mn-ea"/>
                <a:cs typeface="メイリオ" pitchFamily="50" charset="-128"/>
              </a:rPr>
              <a:t>15</a:t>
            </a:r>
            <a:r>
              <a:rPr lang="ja-JP" altLang="en-US" sz="800" u="sng" dirty="0">
                <a:solidFill>
                  <a:schemeClr val="accent3"/>
                </a:solidFill>
                <a:latin typeface="+mn-ea"/>
                <a:cs typeface="メイリオ" pitchFamily="50" charset="-128"/>
              </a:rPr>
              <a:t>秒</a:t>
            </a:r>
            <a:r>
              <a:rPr lang="ja-JP" altLang="en-US" sz="600" u="sng" dirty="0">
                <a:solidFill>
                  <a:schemeClr val="accent3"/>
                </a:solidFill>
                <a:latin typeface="+mn-ea"/>
                <a:cs typeface="メイリオ" pitchFamily="50" charset="-128"/>
              </a:rPr>
              <a:t>または</a:t>
            </a:r>
            <a:r>
              <a:rPr lang="en-US" altLang="ja-JP" sz="800" u="sng" dirty="0">
                <a:solidFill>
                  <a:schemeClr val="accent3"/>
                </a:solidFill>
                <a:latin typeface="+mn-ea"/>
                <a:cs typeface="メイリオ" pitchFamily="50" charset="-128"/>
              </a:rPr>
              <a:t>30</a:t>
            </a:r>
            <a:r>
              <a:rPr lang="ja-JP" altLang="en-US" sz="800" u="sng" dirty="0">
                <a:solidFill>
                  <a:schemeClr val="accent3"/>
                </a:solidFill>
                <a:latin typeface="+mn-ea"/>
                <a:cs typeface="メイリオ" pitchFamily="50" charset="-128"/>
              </a:rPr>
              <a:t>秒を</a:t>
            </a:r>
            <a:r>
              <a:rPr lang="ja-JP" altLang="en-US" sz="800" b="1" u="sng" dirty="0">
                <a:solidFill>
                  <a:schemeClr val="accent3"/>
                </a:solidFill>
                <a:latin typeface="+mn-ea"/>
                <a:cs typeface="メイリオ" pitchFamily="50" charset="-128"/>
              </a:rPr>
              <a:t>選択してください</a:t>
            </a:r>
            <a:endParaRPr lang="en-US" altLang="ja-JP" sz="800" b="1" u="sng" dirty="0">
              <a:solidFill>
                <a:schemeClr val="accent3"/>
              </a:solidFill>
              <a:latin typeface="+mn-ea"/>
              <a:cs typeface="メイリオ" pitchFamily="50" charset="-128"/>
            </a:endParaRPr>
          </a:p>
        </p:txBody>
      </p:sp>
      <p:sp>
        <p:nvSpPr>
          <p:cNvPr id="79" name="正方形/長方形 78">
            <a:extLst>
              <a:ext uri="{FF2B5EF4-FFF2-40B4-BE49-F238E27FC236}">
                <a16:creationId xmlns:a16="http://schemas.microsoft.com/office/drawing/2014/main" id="{2B4B4111-F15D-F021-6D36-1B5C302D42B2}"/>
              </a:ext>
            </a:extLst>
          </p:cNvPr>
          <p:cNvSpPr/>
          <p:nvPr/>
        </p:nvSpPr>
        <p:spPr bwMode="auto">
          <a:xfrm>
            <a:off x="7355958" y="6592332"/>
            <a:ext cx="1928608" cy="265668"/>
          </a:xfrm>
          <a:prstGeom prst="rect">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sp>
        <p:nvSpPr>
          <p:cNvPr id="80" name="Rectangle 7">
            <a:extLst>
              <a:ext uri="{FF2B5EF4-FFF2-40B4-BE49-F238E27FC236}">
                <a16:creationId xmlns:a16="http://schemas.microsoft.com/office/drawing/2014/main" id="{7C902F41-0EEC-5197-94CC-23D0D9A905E8}"/>
              </a:ext>
            </a:extLst>
          </p:cNvPr>
          <p:cNvSpPr>
            <a:spLocks noChangeArrowheads="1"/>
          </p:cNvSpPr>
          <p:nvPr/>
        </p:nvSpPr>
        <p:spPr bwMode="auto">
          <a:xfrm>
            <a:off x="7634054" y="6611779"/>
            <a:ext cx="1583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defRPr/>
            </a:pPr>
            <a:r>
              <a:rPr lang="en-US" altLang="ja-JP" sz="1000" dirty="0">
                <a:solidFill>
                  <a:srgbClr val="FFFFFF"/>
                </a:solidFill>
                <a:latin typeface="+mn-ea"/>
                <a:cs typeface="Meiryo UI" pitchFamily="50" charset="-128"/>
              </a:rPr>
              <a:t>LIVE</a:t>
            </a:r>
            <a:r>
              <a:rPr lang="ja-JP" altLang="en-US" sz="1000" dirty="0">
                <a:solidFill>
                  <a:srgbClr val="FFFFFF"/>
                </a:solidFill>
                <a:latin typeface="+mn-ea"/>
                <a:cs typeface="Meiryo UI" pitchFamily="50" charset="-128"/>
              </a:rPr>
              <a:t>中継</a:t>
            </a:r>
            <a:endParaRPr lang="en-US" altLang="ja-JP" sz="1000" dirty="0">
              <a:solidFill>
                <a:srgbClr val="FFFFFF"/>
              </a:solidFill>
              <a:latin typeface="+mn-ea"/>
              <a:cs typeface="Meiryo UI" pitchFamily="50" charset="-128"/>
            </a:endParaRPr>
          </a:p>
        </p:txBody>
      </p:sp>
      <p:sp>
        <p:nvSpPr>
          <p:cNvPr id="81" name="Rectangle 7">
            <a:extLst>
              <a:ext uri="{FF2B5EF4-FFF2-40B4-BE49-F238E27FC236}">
                <a16:creationId xmlns:a16="http://schemas.microsoft.com/office/drawing/2014/main" id="{82B08E13-F3BF-E8C7-8F80-37F9DF0BFDF3}"/>
              </a:ext>
            </a:extLst>
          </p:cNvPr>
          <p:cNvSpPr>
            <a:spLocks noChangeArrowheads="1"/>
          </p:cNvSpPr>
          <p:nvPr/>
        </p:nvSpPr>
        <p:spPr bwMode="auto">
          <a:xfrm>
            <a:off x="8281785" y="4584372"/>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ミッドロール広告</a:t>
            </a:r>
            <a:endParaRPr lang="en-US" altLang="ja-JP" sz="700" b="1" dirty="0">
              <a:solidFill>
                <a:srgbClr val="FFFFFF"/>
              </a:solidFill>
              <a:latin typeface="+mn-ea"/>
              <a:cs typeface="Meiryo UI" pitchFamily="50" charset="-128"/>
            </a:endParaRPr>
          </a:p>
          <a:p>
            <a:pPr fontAlgn="base">
              <a:spcBef>
                <a:spcPct val="0"/>
              </a:spcBef>
              <a:spcAft>
                <a:spcPct val="0"/>
              </a:spcAft>
              <a:defRPr/>
            </a:pPr>
            <a:r>
              <a:rPr lang="ja-JP" altLang="en-US" sz="700" b="1" dirty="0">
                <a:solidFill>
                  <a:srgbClr val="FFFFFF"/>
                </a:solidFill>
                <a:latin typeface="+mn-ea"/>
                <a:cs typeface="Meiryo UI" pitchFamily="50" charset="-128"/>
              </a:rPr>
              <a:t>　　　　　　</a:t>
            </a:r>
            <a:endParaRPr lang="en-US" altLang="ja-JP" sz="500" b="1" dirty="0">
              <a:solidFill>
                <a:srgbClr val="FFFFFF"/>
              </a:solidFill>
              <a:latin typeface="+mn-ea"/>
              <a:cs typeface="Meiryo UI" pitchFamily="50" charset="-128"/>
            </a:endParaRPr>
          </a:p>
        </p:txBody>
      </p:sp>
      <p:sp>
        <p:nvSpPr>
          <p:cNvPr id="82" name="Rectangle 7">
            <a:extLst>
              <a:ext uri="{FF2B5EF4-FFF2-40B4-BE49-F238E27FC236}">
                <a16:creationId xmlns:a16="http://schemas.microsoft.com/office/drawing/2014/main" id="{BEC6D2D7-2AFA-6F44-95C5-4BC3FA1A2C66}"/>
              </a:ext>
            </a:extLst>
          </p:cNvPr>
          <p:cNvSpPr>
            <a:spLocks noChangeArrowheads="1"/>
          </p:cNvSpPr>
          <p:nvPr/>
        </p:nvSpPr>
        <p:spPr bwMode="auto">
          <a:xfrm>
            <a:off x="7836345" y="3749820"/>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Meiryo UI" pitchFamily="50" charset="-128"/>
              </a:rPr>
              <a:t>15</a:t>
            </a:r>
            <a:r>
              <a:rPr lang="ja-JP" altLang="en-US" sz="700" dirty="0">
                <a:solidFill>
                  <a:srgbClr val="FFFFFF"/>
                </a:solidFill>
                <a:latin typeface="+mn-ea"/>
                <a:cs typeface="Meiryo UI" pitchFamily="50" charset="-128"/>
              </a:rPr>
              <a:t>秒</a:t>
            </a:r>
            <a:endParaRPr lang="en-US" altLang="ja-JP" sz="900" dirty="0">
              <a:solidFill>
                <a:srgbClr val="FFFFFF"/>
              </a:solidFill>
              <a:latin typeface="+mn-ea"/>
              <a:cs typeface="Meiryo UI" pitchFamily="50" charset="-128"/>
            </a:endParaRPr>
          </a:p>
        </p:txBody>
      </p:sp>
      <p:sp>
        <p:nvSpPr>
          <p:cNvPr id="83" name="正方形/長方形 82">
            <a:extLst>
              <a:ext uri="{FF2B5EF4-FFF2-40B4-BE49-F238E27FC236}">
                <a16:creationId xmlns:a16="http://schemas.microsoft.com/office/drawing/2014/main" id="{C5D9F41C-DBF4-3E3A-65B6-BD4E7C1D2AC1}"/>
              </a:ext>
            </a:extLst>
          </p:cNvPr>
          <p:cNvSpPr/>
          <p:nvPr/>
        </p:nvSpPr>
        <p:spPr bwMode="auto">
          <a:xfrm>
            <a:off x="7320989" y="4065167"/>
            <a:ext cx="1927782" cy="652702"/>
          </a:xfrm>
          <a:prstGeom prst="rect">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sp>
        <p:nvSpPr>
          <p:cNvPr id="84" name="正方形/長方形 83">
            <a:extLst>
              <a:ext uri="{FF2B5EF4-FFF2-40B4-BE49-F238E27FC236}">
                <a16:creationId xmlns:a16="http://schemas.microsoft.com/office/drawing/2014/main" id="{836022DA-63EE-4111-BD64-EE9E7692D185}"/>
              </a:ext>
            </a:extLst>
          </p:cNvPr>
          <p:cNvSpPr/>
          <p:nvPr/>
        </p:nvSpPr>
        <p:spPr bwMode="auto">
          <a:xfrm>
            <a:off x="7323064" y="3455085"/>
            <a:ext cx="979474" cy="548989"/>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85" name="二等辺三角形 84">
            <a:extLst>
              <a:ext uri="{FF2B5EF4-FFF2-40B4-BE49-F238E27FC236}">
                <a16:creationId xmlns:a16="http://schemas.microsoft.com/office/drawing/2014/main" id="{51734A66-08A9-F7C8-248B-87112FAF7888}"/>
              </a:ext>
            </a:extLst>
          </p:cNvPr>
          <p:cNvSpPr/>
          <p:nvPr/>
        </p:nvSpPr>
        <p:spPr bwMode="auto">
          <a:xfrm rot="10800000">
            <a:off x="7633222" y="3999088"/>
            <a:ext cx="316772" cy="1085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86" name="Rectangle 7">
            <a:extLst>
              <a:ext uri="{FF2B5EF4-FFF2-40B4-BE49-F238E27FC236}">
                <a16:creationId xmlns:a16="http://schemas.microsoft.com/office/drawing/2014/main" id="{FCC3906B-06BC-6987-0753-181CB73AA7B5}"/>
              </a:ext>
            </a:extLst>
          </p:cNvPr>
          <p:cNvSpPr>
            <a:spLocks noChangeArrowheads="1"/>
          </p:cNvSpPr>
          <p:nvPr/>
        </p:nvSpPr>
        <p:spPr bwMode="auto">
          <a:xfrm>
            <a:off x="7290971" y="3450143"/>
            <a:ext cx="11649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プリロール広告</a:t>
            </a:r>
            <a:endParaRPr lang="en-US" altLang="ja-JP" sz="700" b="1" dirty="0">
              <a:solidFill>
                <a:srgbClr val="FFFFFF"/>
              </a:solidFill>
              <a:latin typeface="+mn-ea"/>
              <a:cs typeface="Meiryo UI" pitchFamily="50" charset="-128"/>
            </a:endParaRPr>
          </a:p>
          <a:p>
            <a:pPr fontAlgn="base">
              <a:spcBef>
                <a:spcPct val="0"/>
              </a:spcBef>
              <a:spcAft>
                <a:spcPct val="0"/>
              </a:spcAft>
              <a:defRPr/>
            </a:pPr>
            <a:r>
              <a:rPr lang="ja-JP" altLang="en-US" sz="700" b="1" dirty="0">
                <a:solidFill>
                  <a:srgbClr val="FFFFFF"/>
                </a:solidFill>
                <a:latin typeface="+mn-ea"/>
                <a:cs typeface="Meiryo UI" pitchFamily="50" charset="-128"/>
              </a:rPr>
              <a:t>　　　　　　</a:t>
            </a:r>
            <a:endParaRPr lang="en-US" altLang="ja-JP" sz="500" b="1" dirty="0">
              <a:solidFill>
                <a:srgbClr val="FFFFFF"/>
              </a:solidFill>
              <a:latin typeface="+mn-ea"/>
              <a:cs typeface="Meiryo UI" pitchFamily="50" charset="-128"/>
            </a:endParaRPr>
          </a:p>
        </p:txBody>
      </p:sp>
      <p:sp>
        <p:nvSpPr>
          <p:cNvPr id="87" name="Rectangle 7">
            <a:extLst>
              <a:ext uri="{FF2B5EF4-FFF2-40B4-BE49-F238E27FC236}">
                <a16:creationId xmlns:a16="http://schemas.microsoft.com/office/drawing/2014/main" id="{381D8DF8-34CF-6304-0E42-DC1A07290F16}"/>
              </a:ext>
            </a:extLst>
          </p:cNvPr>
          <p:cNvSpPr>
            <a:spLocks noChangeArrowheads="1"/>
          </p:cNvSpPr>
          <p:nvPr/>
        </p:nvSpPr>
        <p:spPr bwMode="auto">
          <a:xfrm>
            <a:off x="7858414" y="3735425"/>
            <a:ext cx="7145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88" name="矢印: 下 87">
            <a:extLst>
              <a:ext uri="{FF2B5EF4-FFF2-40B4-BE49-F238E27FC236}">
                <a16:creationId xmlns:a16="http://schemas.microsoft.com/office/drawing/2014/main" id="{417074AC-4A4C-5BD7-C602-9A8B5261DC80}"/>
              </a:ext>
            </a:extLst>
          </p:cNvPr>
          <p:cNvSpPr/>
          <p:nvPr/>
        </p:nvSpPr>
        <p:spPr bwMode="auto">
          <a:xfrm>
            <a:off x="7083337" y="1993260"/>
            <a:ext cx="212128" cy="1440778"/>
          </a:xfrm>
          <a:prstGeom prst="downArrow">
            <a:avLst>
              <a:gd name="adj1" fmla="val 100000"/>
              <a:gd name="adj2" fmla="val 39651"/>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89" name="Rectangle 7">
            <a:extLst>
              <a:ext uri="{FF2B5EF4-FFF2-40B4-BE49-F238E27FC236}">
                <a16:creationId xmlns:a16="http://schemas.microsoft.com/office/drawing/2014/main" id="{89349768-D95C-F546-5600-F5D54CF19464}"/>
              </a:ext>
            </a:extLst>
          </p:cNvPr>
          <p:cNvSpPr>
            <a:spLocks noChangeArrowheads="1"/>
          </p:cNvSpPr>
          <p:nvPr/>
        </p:nvSpPr>
        <p:spPr bwMode="auto">
          <a:xfrm>
            <a:off x="7003815" y="2090974"/>
            <a:ext cx="338554" cy="91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fontAlgn="base">
              <a:spcBef>
                <a:spcPct val="0"/>
              </a:spcBef>
              <a:spcAft>
                <a:spcPct val="0"/>
              </a:spcAft>
              <a:defRPr/>
            </a:pPr>
            <a:r>
              <a:rPr lang="ja-JP" altLang="en-US" sz="1000" b="1" dirty="0">
                <a:solidFill>
                  <a:srgbClr val="FFFFFF"/>
                </a:solidFill>
                <a:latin typeface="+mn-ea"/>
                <a:cs typeface="Meiryo UI" pitchFamily="50" charset="-128"/>
              </a:rPr>
              <a:t>動画広告仕様</a:t>
            </a:r>
            <a:endParaRPr lang="en-US" altLang="ja-JP" sz="1000" b="1" dirty="0">
              <a:solidFill>
                <a:srgbClr val="FFFFFF"/>
              </a:solidFill>
              <a:latin typeface="+mn-ea"/>
              <a:cs typeface="Meiryo UI" pitchFamily="50" charset="-128"/>
            </a:endParaRPr>
          </a:p>
        </p:txBody>
      </p:sp>
      <p:sp>
        <p:nvSpPr>
          <p:cNvPr id="90" name="正方形/長方形 89">
            <a:extLst>
              <a:ext uri="{FF2B5EF4-FFF2-40B4-BE49-F238E27FC236}">
                <a16:creationId xmlns:a16="http://schemas.microsoft.com/office/drawing/2014/main" id="{5EB7F1C9-415F-2AFB-6095-9A7379FD5117}"/>
              </a:ext>
            </a:extLst>
          </p:cNvPr>
          <p:cNvSpPr/>
          <p:nvPr/>
        </p:nvSpPr>
        <p:spPr bwMode="auto">
          <a:xfrm>
            <a:off x="7990105" y="4752355"/>
            <a:ext cx="606271" cy="172147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91" name="正方形/長方形 90">
            <a:extLst>
              <a:ext uri="{FF2B5EF4-FFF2-40B4-BE49-F238E27FC236}">
                <a16:creationId xmlns:a16="http://schemas.microsoft.com/office/drawing/2014/main" id="{EAB4431C-916D-45F6-68A7-691685446A9B}"/>
              </a:ext>
            </a:extLst>
          </p:cNvPr>
          <p:cNvSpPr/>
          <p:nvPr/>
        </p:nvSpPr>
        <p:spPr bwMode="auto">
          <a:xfrm>
            <a:off x="7336504" y="4750777"/>
            <a:ext cx="600358" cy="1723049"/>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92" name="Rectangle 7">
            <a:extLst>
              <a:ext uri="{FF2B5EF4-FFF2-40B4-BE49-F238E27FC236}">
                <a16:creationId xmlns:a16="http://schemas.microsoft.com/office/drawing/2014/main" id="{174B2609-0BA9-C889-3835-EE2C6361D64E}"/>
              </a:ext>
            </a:extLst>
          </p:cNvPr>
          <p:cNvSpPr>
            <a:spLocks noChangeArrowheads="1"/>
          </p:cNvSpPr>
          <p:nvPr/>
        </p:nvSpPr>
        <p:spPr bwMode="auto">
          <a:xfrm>
            <a:off x="7275514" y="4764602"/>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93" name="Rectangle 7">
            <a:extLst>
              <a:ext uri="{FF2B5EF4-FFF2-40B4-BE49-F238E27FC236}">
                <a16:creationId xmlns:a16="http://schemas.microsoft.com/office/drawing/2014/main" id="{9DB9CC07-2B79-FE7B-A79A-8FDFC5B22957}"/>
              </a:ext>
            </a:extLst>
          </p:cNvPr>
          <p:cNvSpPr>
            <a:spLocks noChangeArrowheads="1"/>
          </p:cNvSpPr>
          <p:nvPr/>
        </p:nvSpPr>
        <p:spPr bwMode="auto">
          <a:xfrm>
            <a:off x="7546180" y="5034736"/>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94" name="Rectangle 7">
            <a:extLst>
              <a:ext uri="{FF2B5EF4-FFF2-40B4-BE49-F238E27FC236}">
                <a16:creationId xmlns:a16="http://schemas.microsoft.com/office/drawing/2014/main" id="{7DA3C803-5E5A-D6DB-FBC8-E3CD54261EA6}"/>
              </a:ext>
            </a:extLst>
          </p:cNvPr>
          <p:cNvSpPr>
            <a:spLocks noChangeArrowheads="1"/>
          </p:cNvSpPr>
          <p:nvPr/>
        </p:nvSpPr>
        <p:spPr bwMode="auto">
          <a:xfrm>
            <a:off x="7546180" y="5624332"/>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96" name="Rectangle 7">
            <a:extLst>
              <a:ext uri="{FF2B5EF4-FFF2-40B4-BE49-F238E27FC236}">
                <a16:creationId xmlns:a16="http://schemas.microsoft.com/office/drawing/2014/main" id="{31F09201-BBD8-6794-4B82-D194F0C0AD1F}"/>
              </a:ext>
            </a:extLst>
          </p:cNvPr>
          <p:cNvSpPr>
            <a:spLocks noChangeArrowheads="1"/>
          </p:cNvSpPr>
          <p:nvPr/>
        </p:nvSpPr>
        <p:spPr bwMode="auto">
          <a:xfrm>
            <a:off x="7275514" y="5336914"/>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97" name="二等辺三角形 96">
            <a:extLst>
              <a:ext uri="{FF2B5EF4-FFF2-40B4-BE49-F238E27FC236}">
                <a16:creationId xmlns:a16="http://schemas.microsoft.com/office/drawing/2014/main" id="{3CBCD707-72F8-1429-4229-B72A0DD05F42}"/>
              </a:ext>
            </a:extLst>
          </p:cNvPr>
          <p:cNvSpPr/>
          <p:nvPr/>
        </p:nvSpPr>
        <p:spPr bwMode="auto">
          <a:xfrm rot="10800000">
            <a:off x="7381274" y="6473827"/>
            <a:ext cx="510815" cy="1085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98" name="Rectangle 7">
            <a:extLst>
              <a:ext uri="{FF2B5EF4-FFF2-40B4-BE49-F238E27FC236}">
                <a16:creationId xmlns:a16="http://schemas.microsoft.com/office/drawing/2014/main" id="{75BB5F63-616D-2EBD-A5EA-020CBE2E9F5E}"/>
              </a:ext>
            </a:extLst>
          </p:cNvPr>
          <p:cNvSpPr>
            <a:spLocks noChangeArrowheads="1"/>
          </p:cNvSpPr>
          <p:nvPr/>
        </p:nvSpPr>
        <p:spPr bwMode="auto">
          <a:xfrm>
            <a:off x="7937202" y="4767564"/>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99" name="Rectangle 7">
            <a:extLst>
              <a:ext uri="{FF2B5EF4-FFF2-40B4-BE49-F238E27FC236}">
                <a16:creationId xmlns:a16="http://schemas.microsoft.com/office/drawing/2014/main" id="{E31CE853-6278-AD9E-0972-21A8F8C480FF}"/>
              </a:ext>
            </a:extLst>
          </p:cNvPr>
          <p:cNvSpPr>
            <a:spLocks noChangeArrowheads="1"/>
          </p:cNvSpPr>
          <p:nvPr/>
        </p:nvSpPr>
        <p:spPr bwMode="auto">
          <a:xfrm>
            <a:off x="8195293" y="5624953"/>
            <a:ext cx="67983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30</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100" name="Rectangle 7">
            <a:extLst>
              <a:ext uri="{FF2B5EF4-FFF2-40B4-BE49-F238E27FC236}">
                <a16:creationId xmlns:a16="http://schemas.microsoft.com/office/drawing/2014/main" id="{88E1D3D0-EEA8-6083-2BDC-4D0905ED92EC}"/>
              </a:ext>
            </a:extLst>
          </p:cNvPr>
          <p:cNvSpPr>
            <a:spLocks noChangeArrowheads="1"/>
          </p:cNvSpPr>
          <p:nvPr/>
        </p:nvSpPr>
        <p:spPr bwMode="auto">
          <a:xfrm>
            <a:off x="7546180" y="6251692"/>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101" name="Rectangle 7">
            <a:extLst>
              <a:ext uri="{FF2B5EF4-FFF2-40B4-BE49-F238E27FC236}">
                <a16:creationId xmlns:a16="http://schemas.microsoft.com/office/drawing/2014/main" id="{07EE2321-F473-8B3B-2BF4-564691B49044}"/>
              </a:ext>
            </a:extLst>
          </p:cNvPr>
          <p:cNvSpPr>
            <a:spLocks noChangeArrowheads="1"/>
          </p:cNvSpPr>
          <p:nvPr/>
        </p:nvSpPr>
        <p:spPr bwMode="auto">
          <a:xfrm>
            <a:off x="7275514" y="5941208"/>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102" name="正方形/長方形 101">
            <a:extLst>
              <a:ext uri="{FF2B5EF4-FFF2-40B4-BE49-F238E27FC236}">
                <a16:creationId xmlns:a16="http://schemas.microsoft.com/office/drawing/2014/main" id="{43F5FB23-58BE-2DA0-3DF9-68B8A2DEE179}"/>
              </a:ext>
            </a:extLst>
          </p:cNvPr>
          <p:cNvSpPr/>
          <p:nvPr/>
        </p:nvSpPr>
        <p:spPr>
          <a:xfrm>
            <a:off x="7932098" y="4874817"/>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1</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03" name="二等辺三角形 102">
            <a:extLst>
              <a:ext uri="{FF2B5EF4-FFF2-40B4-BE49-F238E27FC236}">
                <a16:creationId xmlns:a16="http://schemas.microsoft.com/office/drawing/2014/main" id="{CED99E12-46E5-FCB3-F3D9-B63637FFB9FC}"/>
              </a:ext>
            </a:extLst>
          </p:cNvPr>
          <p:cNvSpPr/>
          <p:nvPr/>
        </p:nvSpPr>
        <p:spPr bwMode="auto">
          <a:xfrm rot="10800000">
            <a:off x="8047899" y="6473827"/>
            <a:ext cx="510815" cy="1085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104" name="正方形/長方形 103">
            <a:extLst>
              <a:ext uri="{FF2B5EF4-FFF2-40B4-BE49-F238E27FC236}">
                <a16:creationId xmlns:a16="http://schemas.microsoft.com/office/drawing/2014/main" id="{1DD91BAB-7289-4C51-3FBF-AA715AE426B3}"/>
              </a:ext>
            </a:extLst>
          </p:cNvPr>
          <p:cNvSpPr/>
          <p:nvPr/>
        </p:nvSpPr>
        <p:spPr>
          <a:xfrm>
            <a:off x="7939257" y="6014730"/>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2</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05" name="Rectangle 7">
            <a:extLst>
              <a:ext uri="{FF2B5EF4-FFF2-40B4-BE49-F238E27FC236}">
                <a16:creationId xmlns:a16="http://schemas.microsoft.com/office/drawing/2014/main" id="{A25A71DA-C805-4F27-F233-5696E70A89BE}"/>
              </a:ext>
            </a:extLst>
          </p:cNvPr>
          <p:cNvSpPr>
            <a:spLocks noChangeArrowheads="1"/>
          </p:cNvSpPr>
          <p:nvPr/>
        </p:nvSpPr>
        <p:spPr bwMode="auto">
          <a:xfrm>
            <a:off x="8188512" y="6248941"/>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106" name="Rectangle 7">
            <a:extLst>
              <a:ext uri="{FF2B5EF4-FFF2-40B4-BE49-F238E27FC236}">
                <a16:creationId xmlns:a16="http://schemas.microsoft.com/office/drawing/2014/main" id="{44E278CE-2FC9-EFD2-2BB4-A0B28913D868}"/>
              </a:ext>
            </a:extLst>
          </p:cNvPr>
          <p:cNvSpPr>
            <a:spLocks noChangeArrowheads="1"/>
          </p:cNvSpPr>
          <p:nvPr/>
        </p:nvSpPr>
        <p:spPr bwMode="auto">
          <a:xfrm>
            <a:off x="7942139" y="5909245"/>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107" name="正方形/長方形 106">
            <a:extLst>
              <a:ext uri="{FF2B5EF4-FFF2-40B4-BE49-F238E27FC236}">
                <a16:creationId xmlns:a16="http://schemas.microsoft.com/office/drawing/2014/main" id="{5C99870A-A83A-7BFC-2243-CC4AE77D2B35}"/>
              </a:ext>
            </a:extLst>
          </p:cNvPr>
          <p:cNvSpPr/>
          <p:nvPr/>
        </p:nvSpPr>
        <p:spPr bwMode="auto">
          <a:xfrm>
            <a:off x="8651190" y="4750776"/>
            <a:ext cx="600358" cy="1736893"/>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108" name="Rectangle 7">
            <a:extLst>
              <a:ext uri="{FF2B5EF4-FFF2-40B4-BE49-F238E27FC236}">
                <a16:creationId xmlns:a16="http://schemas.microsoft.com/office/drawing/2014/main" id="{109B5F67-ED05-C762-047F-FFF4BB2E4BB4}"/>
              </a:ext>
            </a:extLst>
          </p:cNvPr>
          <p:cNvSpPr>
            <a:spLocks noChangeArrowheads="1"/>
          </p:cNvSpPr>
          <p:nvPr/>
        </p:nvSpPr>
        <p:spPr bwMode="auto">
          <a:xfrm>
            <a:off x="8602900" y="4767564"/>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109" name="正方形/長方形 108">
            <a:extLst>
              <a:ext uri="{FF2B5EF4-FFF2-40B4-BE49-F238E27FC236}">
                <a16:creationId xmlns:a16="http://schemas.microsoft.com/office/drawing/2014/main" id="{B58B983A-EAB2-C101-5330-756619DDD723}"/>
              </a:ext>
            </a:extLst>
          </p:cNvPr>
          <p:cNvSpPr/>
          <p:nvPr/>
        </p:nvSpPr>
        <p:spPr>
          <a:xfrm>
            <a:off x="8603954" y="4874817"/>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1</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10" name="Rectangle 7">
            <a:extLst>
              <a:ext uri="{FF2B5EF4-FFF2-40B4-BE49-F238E27FC236}">
                <a16:creationId xmlns:a16="http://schemas.microsoft.com/office/drawing/2014/main" id="{8530B5BA-6996-1C0D-1E61-408A266374CF}"/>
              </a:ext>
            </a:extLst>
          </p:cNvPr>
          <p:cNvSpPr>
            <a:spLocks noChangeArrowheads="1"/>
          </p:cNvSpPr>
          <p:nvPr/>
        </p:nvSpPr>
        <p:spPr bwMode="auto">
          <a:xfrm>
            <a:off x="8855269" y="5063112"/>
            <a:ext cx="71183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15</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111" name="Rectangle 7">
            <a:extLst>
              <a:ext uri="{FF2B5EF4-FFF2-40B4-BE49-F238E27FC236}">
                <a16:creationId xmlns:a16="http://schemas.microsoft.com/office/drawing/2014/main" id="{B7378C9D-4A3B-2F93-C0DA-8AC26801AA5C}"/>
              </a:ext>
            </a:extLst>
          </p:cNvPr>
          <p:cNvSpPr>
            <a:spLocks noChangeArrowheads="1"/>
          </p:cNvSpPr>
          <p:nvPr/>
        </p:nvSpPr>
        <p:spPr bwMode="auto">
          <a:xfrm>
            <a:off x="8613416" y="5370318"/>
            <a:ext cx="102702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ミッドロ</a:t>
            </a:r>
            <a:r>
              <a:rPr lang="ja-JP" altLang="en-US" sz="600" b="1" dirty="0">
                <a:solidFill>
                  <a:srgbClr val="FFFFFF"/>
                </a:solidFill>
                <a:latin typeface="+mn-ea"/>
                <a:cs typeface="Meiryo UI" pitchFamily="50" charset="-128"/>
              </a:rPr>
              <a:t>ｰ</a:t>
            </a:r>
            <a:r>
              <a:rPr lang="ja-JP" altLang="en-US" sz="700" b="1" dirty="0">
                <a:solidFill>
                  <a:srgbClr val="FFFFFF"/>
                </a:solidFill>
                <a:latin typeface="+mn-ea"/>
                <a:cs typeface="Meiryo UI" pitchFamily="50" charset="-128"/>
              </a:rPr>
              <a:t>ル</a:t>
            </a:r>
            <a:endParaRPr lang="en-US" altLang="ja-JP" sz="500" b="1" dirty="0">
              <a:solidFill>
                <a:srgbClr val="FFFFFF"/>
              </a:solidFill>
              <a:latin typeface="+mn-ea"/>
              <a:cs typeface="Meiryo UI" pitchFamily="50" charset="-128"/>
            </a:endParaRPr>
          </a:p>
        </p:txBody>
      </p:sp>
      <p:sp>
        <p:nvSpPr>
          <p:cNvPr id="112" name="Rectangle 7">
            <a:extLst>
              <a:ext uri="{FF2B5EF4-FFF2-40B4-BE49-F238E27FC236}">
                <a16:creationId xmlns:a16="http://schemas.microsoft.com/office/drawing/2014/main" id="{8D56BE50-2C97-E094-0B62-9D59A6D2F476}"/>
              </a:ext>
            </a:extLst>
          </p:cNvPr>
          <p:cNvSpPr>
            <a:spLocks noChangeArrowheads="1"/>
          </p:cNvSpPr>
          <p:nvPr/>
        </p:nvSpPr>
        <p:spPr bwMode="auto">
          <a:xfrm>
            <a:off x="8874328" y="6247524"/>
            <a:ext cx="67983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30</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sp>
        <p:nvSpPr>
          <p:cNvPr id="113" name="正方形/長方形 112">
            <a:extLst>
              <a:ext uri="{FF2B5EF4-FFF2-40B4-BE49-F238E27FC236}">
                <a16:creationId xmlns:a16="http://schemas.microsoft.com/office/drawing/2014/main" id="{5E463EEB-C0F5-0F4A-77E0-F3D61F0855E3}"/>
              </a:ext>
            </a:extLst>
          </p:cNvPr>
          <p:cNvSpPr/>
          <p:nvPr/>
        </p:nvSpPr>
        <p:spPr>
          <a:xfrm>
            <a:off x="8608313" y="5477571"/>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2</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14" name="二等辺三角形 113">
            <a:extLst>
              <a:ext uri="{FF2B5EF4-FFF2-40B4-BE49-F238E27FC236}">
                <a16:creationId xmlns:a16="http://schemas.microsoft.com/office/drawing/2014/main" id="{028FEBA5-5DE3-D6C8-46F7-A115C66B055A}"/>
              </a:ext>
            </a:extLst>
          </p:cNvPr>
          <p:cNvSpPr/>
          <p:nvPr/>
        </p:nvSpPr>
        <p:spPr bwMode="auto">
          <a:xfrm rot="10800000">
            <a:off x="8706633" y="6473827"/>
            <a:ext cx="510815" cy="1085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115" name="左中かっこ 114">
            <a:extLst>
              <a:ext uri="{FF2B5EF4-FFF2-40B4-BE49-F238E27FC236}">
                <a16:creationId xmlns:a16="http://schemas.microsoft.com/office/drawing/2014/main" id="{61C52B4B-7838-A053-5583-8CEAA7FCFBF9}"/>
              </a:ext>
            </a:extLst>
          </p:cNvPr>
          <p:cNvSpPr/>
          <p:nvPr/>
        </p:nvSpPr>
        <p:spPr bwMode="auto">
          <a:xfrm flipH="1">
            <a:off x="9527759" y="4784997"/>
            <a:ext cx="194098" cy="1688830"/>
          </a:xfrm>
          <a:prstGeom prst="leftBrace">
            <a:avLst>
              <a:gd name="adj1" fmla="val 0"/>
              <a:gd name="adj2" fmla="val 52244"/>
            </a:avLst>
          </a:prstGeom>
          <a:noFill/>
          <a:ln w="127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sp>
        <p:nvSpPr>
          <p:cNvPr id="116" name="Rectangle 7">
            <a:extLst>
              <a:ext uri="{FF2B5EF4-FFF2-40B4-BE49-F238E27FC236}">
                <a16:creationId xmlns:a16="http://schemas.microsoft.com/office/drawing/2014/main" id="{81505A3C-0406-D32D-0179-4170E44C2AC1}"/>
              </a:ext>
            </a:extLst>
          </p:cNvPr>
          <p:cNvSpPr>
            <a:spLocks noChangeArrowheads="1"/>
          </p:cNvSpPr>
          <p:nvPr/>
        </p:nvSpPr>
        <p:spPr bwMode="auto">
          <a:xfrm>
            <a:off x="9714163" y="5509813"/>
            <a:ext cx="1027024" cy="505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イニング間は</a:t>
            </a:r>
            <a:r>
              <a:rPr lang="en-US" altLang="ja-JP" sz="800" dirty="0">
                <a:solidFill>
                  <a:schemeClr val="accent3"/>
                </a:solidFill>
                <a:latin typeface="+mn-ea"/>
                <a:cs typeface="メイリオ" pitchFamily="50" charset="-128"/>
              </a:rPr>
              <a:t>45</a:t>
            </a:r>
            <a:r>
              <a:rPr lang="ja-JP" altLang="en-US" sz="800" dirty="0">
                <a:solidFill>
                  <a:schemeClr val="accent3"/>
                </a:solidFill>
                <a:latin typeface="+mn-ea"/>
                <a:cs typeface="メイリオ" pitchFamily="50" charset="-128"/>
              </a:rPr>
              <a:t>秒</a:t>
            </a: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endParaRPr lang="en-US" altLang="ja-JP" sz="800" dirty="0">
              <a:solidFill>
                <a:schemeClr val="accent3"/>
              </a:solidFill>
              <a:latin typeface="+mn-ea"/>
              <a:cs typeface="メイリオ" pitchFamily="50" charset="-128"/>
            </a:endParaRPr>
          </a:p>
          <a:p>
            <a:pPr fontAlgn="base">
              <a:lnSpc>
                <a:spcPts val="800"/>
              </a:lnSpc>
              <a:spcBef>
                <a:spcPct val="0"/>
              </a:spcBef>
              <a:spcAft>
                <a:spcPct val="0"/>
              </a:spcAft>
              <a:defRPr/>
            </a:pPr>
            <a:r>
              <a:rPr lang="ja-JP" altLang="en-US" sz="800" dirty="0">
                <a:solidFill>
                  <a:schemeClr val="accent3"/>
                </a:solidFill>
                <a:latin typeface="+mn-ea"/>
                <a:cs typeface="メイリオ" pitchFamily="50" charset="-128"/>
              </a:rPr>
              <a:t>試合間は</a:t>
            </a:r>
            <a:r>
              <a:rPr lang="en-US" altLang="ja-JP" sz="800" dirty="0">
                <a:solidFill>
                  <a:schemeClr val="accent3"/>
                </a:solidFill>
                <a:latin typeface="+mn-ea"/>
                <a:cs typeface="メイリオ" pitchFamily="50" charset="-128"/>
              </a:rPr>
              <a:t>60</a:t>
            </a:r>
            <a:r>
              <a:rPr lang="ja-JP" altLang="en-US" sz="800" dirty="0">
                <a:solidFill>
                  <a:schemeClr val="accent3"/>
                </a:solidFill>
                <a:latin typeface="+mn-ea"/>
                <a:cs typeface="メイリオ" pitchFamily="50" charset="-128"/>
              </a:rPr>
              <a:t>秒以上の場合あり</a:t>
            </a:r>
            <a:endParaRPr lang="en-US" altLang="ja-JP" sz="800" dirty="0">
              <a:solidFill>
                <a:schemeClr val="accent3"/>
              </a:solidFill>
              <a:latin typeface="+mn-ea"/>
              <a:cs typeface="メイリオ" pitchFamily="50" charset="-128"/>
            </a:endParaRPr>
          </a:p>
        </p:txBody>
      </p:sp>
      <p:cxnSp>
        <p:nvCxnSpPr>
          <p:cNvPr id="117" name="直線コネクタ 116">
            <a:extLst>
              <a:ext uri="{FF2B5EF4-FFF2-40B4-BE49-F238E27FC236}">
                <a16:creationId xmlns:a16="http://schemas.microsoft.com/office/drawing/2014/main" id="{6FE49519-B27C-7567-7A3E-935E7FFA4A28}"/>
              </a:ext>
            </a:extLst>
          </p:cNvPr>
          <p:cNvCxnSpPr>
            <a:cxnSpLocks/>
          </p:cNvCxnSpPr>
          <p:nvPr/>
        </p:nvCxnSpPr>
        <p:spPr bwMode="auto">
          <a:xfrm>
            <a:off x="7302340" y="5904679"/>
            <a:ext cx="672651" cy="0"/>
          </a:xfrm>
          <a:prstGeom prst="line">
            <a:avLst/>
          </a:prstGeom>
          <a:solidFill>
            <a:srgbClr val="BBE0E3"/>
          </a:solidFill>
          <a:ln w="19050" cap="flat" cmpd="sng" algn="ctr">
            <a:solidFill>
              <a:srgbClr val="FFFFFF"/>
            </a:solidFill>
            <a:prstDash val="solid"/>
            <a:round/>
            <a:headEnd type="none" w="med" len="med"/>
            <a:tailEnd type="none" w="med" len="med"/>
          </a:ln>
          <a:effectLst/>
        </p:spPr>
      </p:cxnSp>
      <p:cxnSp>
        <p:nvCxnSpPr>
          <p:cNvPr id="118" name="直線コネクタ 117">
            <a:extLst>
              <a:ext uri="{FF2B5EF4-FFF2-40B4-BE49-F238E27FC236}">
                <a16:creationId xmlns:a16="http://schemas.microsoft.com/office/drawing/2014/main" id="{4FECE2A1-B606-3D7C-0FE8-E698ABC444F8}"/>
              </a:ext>
            </a:extLst>
          </p:cNvPr>
          <p:cNvCxnSpPr>
            <a:cxnSpLocks/>
          </p:cNvCxnSpPr>
          <p:nvPr/>
        </p:nvCxnSpPr>
        <p:spPr bwMode="auto">
          <a:xfrm>
            <a:off x="7302340" y="5313168"/>
            <a:ext cx="672651" cy="0"/>
          </a:xfrm>
          <a:prstGeom prst="line">
            <a:avLst/>
          </a:prstGeom>
          <a:solidFill>
            <a:srgbClr val="BBE0E3"/>
          </a:solidFill>
          <a:ln w="19050" cap="flat" cmpd="sng" algn="ctr">
            <a:solidFill>
              <a:srgbClr val="FFFFFF"/>
            </a:solidFill>
            <a:prstDash val="solid"/>
            <a:round/>
            <a:headEnd type="none" w="med" len="med"/>
            <a:tailEnd type="none" w="med" len="med"/>
          </a:ln>
          <a:effectLst/>
        </p:spPr>
      </p:cxnSp>
      <p:cxnSp>
        <p:nvCxnSpPr>
          <p:cNvPr id="119" name="直線コネクタ 118">
            <a:extLst>
              <a:ext uri="{FF2B5EF4-FFF2-40B4-BE49-F238E27FC236}">
                <a16:creationId xmlns:a16="http://schemas.microsoft.com/office/drawing/2014/main" id="{1144C16E-0B81-0DBB-A7CB-9760D4AB557A}"/>
              </a:ext>
            </a:extLst>
          </p:cNvPr>
          <p:cNvCxnSpPr>
            <a:cxnSpLocks/>
          </p:cNvCxnSpPr>
          <p:nvPr/>
        </p:nvCxnSpPr>
        <p:spPr bwMode="auto">
          <a:xfrm>
            <a:off x="7966212" y="5904679"/>
            <a:ext cx="672651" cy="0"/>
          </a:xfrm>
          <a:prstGeom prst="line">
            <a:avLst/>
          </a:prstGeom>
          <a:solidFill>
            <a:srgbClr val="BBE0E3"/>
          </a:solidFill>
          <a:ln w="19050" cap="flat" cmpd="sng" algn="ctr">
            <a:solidFill>
              <a:srgbClr val="FFFFFF"/>
            </a:solidFill>
            <a:prstDash val="solid"/>
            <a:round/>
            <a:headEnd type="none" w="med" len="med"/>
            <a:tailEnd type="none" w="med" len="med"/>
          </a:ln>
          <a:effectLst/>
        </p:spPr>
      </p:cxnSp>
      <p:cxnSp>
        <p:nvCxnSpPr>
          <p:cNvPr id="120" name="直線コネクタ 119">
            <a:extLst>
              <a:ext uri="{FF2B5EF4-FFF2-40B4-BE49-F238E27FC236}">
                <a16:creationId xmlns:a16="http://schemas.microsoft.com/office/drawing/2014/main" id="{C594881E-1AD3-3FC8-6D8F-6AEEEE7B9750}"/>
              </a:ext>
            </a:extLst>
          </p:cNvPr>
          <p:cNvCxnSpPr>
            <a:cxnSpLocks/>
          </p:cNvCxnSpPr>
          <p:nvPr/>
        </p:nvCxnSpPr>
        <p:spPr bwMode="auto">
          <a:xfrm>
            <a:off x="8617723" y="5321652"/>
            <a:ext cx="672651" cy="0"/>
          </a:xfrm>
          <a:prstGeom prst="line">
            <a:avLst/>
          </a:prstGeom>
          <a:solidFill>
            <a:srgbClr val="BBE0E3"/>
          </a:solidFill>
          <a:ln w="19050" cap="flat" cmpd="sng" algn="ctr">
            <a:solidFill>
              <a:srgbClr val="FFFFFF"/>
            </a:solidFill>
            <a:prstDash val="solid"/>
            <a:round/>
            <a:headEnd type="none" w="med" len="med"/>
            <a:tailEnd type="none" w="med" len="med"/>
          </a:ln>
          <a:effectLst/>
        </p:spPr>
      </p:cxnSp>
      <p:sp>
        <p:nvSpPr>
          <p:cNvPr id="121" name="正方形/長方形 120">
            <a:extLst>
              <a:ext uri="{FF2B5EF4-FFF2-40B4-BE49-F238E27FC236}">
                <a16:creationId xmlns:a16="http://schemas.microsoft.com/office/drawing/2014/main" id="{2EDF1722-7704-548E-91DB-802F99CE8DA4}"/>
              </a:ext>
            </a:extLst>
          </p:cNvPr>
          <p:cNvSpPr/>
          <p:nvPr/>
        </p:nvSpPr>
        <p:spPr>
          <a:xfrm>
            <a:off x="7281089" y="4874817"/>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1</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22" name="正方形/長方形 121">
            <a:extLst>
              <a:ext uri="{FF2B5EF4-FFF2-40B4-BE49-F238E27FC236}">
                <a16:creationId xmlns:a16="http://schemas.microsoft.com/office/drawing/2014/main" id="{CAA56ECB-F586-A26E-AC0C-F2DCC4A063BA}"/>
              </a:ext>
            </a:extLst>
          </p:cNvPr>
          <p:cNvSpPr/>
          <p:nvPr/>
        </p:nvSpPr>
        <p:spPr>
          <a:xfrm>
            <a:off x="7281089" y="5431034"/>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2</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23" name="正方形/長方形 122">
            <a:extLst>
              <a:ext uri="{FF2B5EF4-FFF2-40B4-BE49-F238E27FC236}">
                <a16:creationId xmlns:a16="http://schemas.microsoft.com/office/drawing/2014/main" id="{ACF556B4-ED99-DA67-86F5-B7C9B8B8CD76}"/>
              </a:ext>
            </a:extLst>
          </p:cNvPr>
          <p:cNvSpPr/>
          <p:nvPr/>
        </p:nvSpPr>
        <p:spPr>
          <a:xfrm>
            <a:off x="7281089" y="6051943"/>
            <a:ext cx="442750" cy="230832"/>
          </a:xfrm>
          <a:prstGeom prst="rect">
            <a:avLst/>
          </a:prstGeom>
        </p:spPr>
        <p:txBody>
          <a:bodyPr wrap="none">
            <a:spAutoFit/>
          </a:bodyPr>
          <a:lstStyle/>
          <a:p>
            <a:pPr fontAlgn="base">
              <a:spcBef>
                <a:spcPct val="0"/>
              </a:spcBef>
              <a:spcAft>
                <a:spcPct val="0"/>
              </a:spcAft>
              <a:defRPr/>
            </a:pPr>
            <a:r>
              <a:rPr lang="en-US" altLang="ja-JP" sz="900" b="1" dirty="0">
                <a:solidFill>
                  <a:srgbClr val="FFFFFF"/>
                </a:solidFill>
                <a:latin typeface="+mn-ea"/>
                <a:cs typeface="Meiryo UI" pitchFamily="50" charset="-128"/>
              </a:rPr>
              <a:t>3</a:t>
            </a:r>
            <a:r>
              <a:rPr lang="ja-JP" altLang="en-US" sz="700" b="1" dirty="0">
                <a:solidFill>
                  <a:srgbClr val="FFFFFF"/>
                </a:solidFill>
                <a:latin typeface="+mn-ea"/>
                <a:cs typeface="Meiryo UI" pitchFamily="50" charset="-128"/>
              </a:rPr>
              <a:t>段目</a:t>
            </a:r>
            <a:endParaRPr lang="en-US" altLang="ja-JP" sz="700" b="1" dirty="0">
              <a:solidFill>
                <a:srgbClr val="FFFFFF"/>
              </a:solidFill>
              <a:latin typeface="+mn-ea"/>
              <a:cs typeface="Meiryo UI" pitchFamily="50" charset="-128"/>
            </a:endParaRPr>
          </a:p>
        </p:txBody>
      </p:sp>
      <p:sp>
        <p:nvSpPr>
          <p:cNvPr id="124" name="Rectangle 7">
            <a:extLst>
              <a:ext uri="{FF2B5EF4-FFF2-40B4-BE49-F238E27FC236}">
                <a16:creationId xmlns:a16="http://schemas.microsoft.com/office/drawing/2014/main" id="{6F87C723-5C23-841F-3804-C44A85404E73}"/>
              </a:ext>
            </a:extLst>
          </p:cNvPr>
          <p:cNvSpPr>
            <a:spLocks noChangeArrowheads="1"/>
          </p:cNvSpPr>
          <p:nvPr/>
        </p:nvSpPr>
        <p:spPr bwMode="auto">
          <a:xfrm>
            <a:off x="7934386" y="5080315"/>
            <a:ext cx="1027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600" dirty="0">
                <a:solidFill>
                  <a:srgbClr val="FFFFFF"/>
                </a:solidFill>
                <a:latin typeface="+mn-ea"/>
                <a:cs typeface="Meiryo UI" pitchFamily="50" charset="-128"/>
              </a:rPr>
              <a:t>※30</a:t>
            </a:r>
            <a:r>
              <a:rPr lang="ja-JP" altLang="en-US" sz="600" dirty="0">
                <a:solidFill>
                  <a:srgbClr val="FFFFFF"/>
                </a:solidFill>
                <a:latin typeface="+mn-ea"/>
                <a:cs typeface="Meiryo UI" pitchFamily="50" charset="-128"/>
              </a:rPr>
              <a:t>秒素材は、</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a:t>
            </a:r>
            <a:r>
              <a:rPr lang="en-US" altLang="ja-JP" sz="600" dirty="0">
                <a:solidFill>
                  <a:srgbClr val="FFFFFF"/>
                </a:solidFill>
                <a:latin typeface="+mn-ea"/>
                <a:cs typeface="Meiryo UI" pitchFamily="50" charset="-128"/>
              </a:rPr>
              <a:t>1</a:t>
            </a:r>
            <a:r>
              <a:rPr lang="ja-JP" altLang="en-US" sz="600" dirty="0">
                <a:solidFill>
                  <a:srgbClr val="FFFFFF"/>
                </a:solidFill>
                <a:latin typeface="+mn-ea"/>
                <a:cs typeface="Meiryo UI" pitchFamily="50" charset="-128"/>
              </a:rPr>
              <a:t>回の表示で</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a:t>
            </a:r>
            <a:r>
              <a:rPr lang="en-US" altLang="ja-JP" sz="600" dirty="0">
                <a:solidFill>
                  <a:srgbClr val="FFFFFF"/>
                </a:solidFill>
                <a:latin typeface="+mn-ea"/>
                <a:cs typeface="Meiryo UI" pitchFamily="50" charset="-128"/>
              </a:rPr>
              <a:t>15</a:t>
            </a:r>
            <a:r>
              <a:rPr lang="ja-JP" altLang="en-US" sz="600" dirty="0">
                <a:solidFill>
                  <a:srgbClr val="FFFFFF"/>
                </a:solidFill>
                <a:latin typeface="+mn-ea"/>
                <a:cs typeface="Meiryo UI" pitchFamily="50" charset="-128"/>
              </a:rPr>
              <a:t>秒を</a:t>
            </a:r>
            <a:r>
              <a:rPr lang="en-US" altLang="ja-JP" sz="600" dirty="0">
                <a:solidFill>
                  <a:srgbClr val="FFFFFF"/>
                </a:solidFill>
                <a:latin typeface="+mn-ea"/>
                <a:cs typeface="Meiryo UI" pitchFamily="50" charset="-128"/>
              </a:rPr>
              <a:t>2</a:t>
            </a:r>
            <a:r>
              <a:rPr lang="ja-JP" altLang="en-US" sz="600" dirty="0">
                <a:solidFill>
                  <a:srgbClr val="FFFFFF"/>
                </a:solidFill>
                <a:latin typeface="+mn-ea"/>
                <a:cs typeface="Meiryo UI" pitchFamily="50" charset="-128"/>
              </a:rPr>
              <a:t>つ分</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消化します。</a:t>
            </a:r>
            <a:endParaRPr lang="en-US" altLang="ja-JP" sz="600" dirty="0">
              <a:solidFill>
                <a:srgbClr val="FFFFFF"/>
              </a:solidFill>
              <a:latin typeface="+mn-ea"/>
              <a:cs typeface="Meiryo UI" pitchFamily="50" charset="-128"/>
            </a:endParaRPr>
          </a:p>
        </p:txBody>
      </p:sp>
      <p:sp>
        <p:nvSpPr>
          <p:cNvPr id="125" name="Rectangle 7">
            <a:extLst>
              <a:ext uri="{FF2B5EF4-FFF2-40B4-BE49-F238E27FC236}">
                <a16:creationId xmlns:a16="http://schemas.microsoft.com/office/drawing/2014/main" id="{E44B256C-BDF4-F791-5ADA-B797117457D6}"/>
              </a:ext>
            </a:extLst>
          </p:cNvPr>
          <p:cNvSpPr>
            <a:spLocks noChangeArrowheads="1"/>
          </p:cNvSpPr>
          <p:nvPr/>
        </p:nvSpPr>
        <p:spPr bwMode="auto">
          <a:xfrm>
            <a:off x="8611490" y="5651957"/>
            <a:ext cx="10270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600" dirty="0">
                <a:solidFill>
                  <a:srgbClr val="FFFFFF"/>
                </a:solidFill>
                <a:latin typeface="+mn-ea"/>
                <a:cs typeface="Meiryo UI" pitchFamily="50" charset="-128"/>
              </a:rPr>
              <a:t>※30</a:t>
            </a:r>
            <a:r>
              <a:rPr lang="ja-JP" altLang="en-US" sz="600" dirty="0">
                <a:solidFill>
                  <a:srgbClr val="FFFFFF"/>
                </a:solidFill>
                <a:latin typeface="+mn-ea"/>
                <a:cs typeface="Meiryo UI" pitchFamily="50" charset="-128"/>
              </a:rPr>
              <a:t>秒素材は、</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a:t>
            </a:r>
            <a:r>
              <a:rPr lang="en-US" altLang="ja-JP" sz="600" dirty="0">
                <a:solidFill>
                  <a:srgbClr val="FFFFFF"/>
                </a:solidFill>
                <a:latin typeface="+mn-ea"/>
                <a:cs typeface="Meiryo UI" pitchFamily="50" charset="-128"/>
              </a:rPr>
              <a:t>1</a:t>
            </a:r>
            <a:r>
              <a:rPr lang="ja-JP" altLang="en-US" sz="600" dirty="0">
                <a:solidFill>
                  <a:srgbClr val="FFFFFF"/>
                </a:solidFill>
                <a:latin typeface="+mn-ea"/>
                <a:cs typeface="Meiryo UI" pitchFamily="50" charset="-128"/>
              </a:rPr>
              <a:t>回の表示で</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a:t>
            </a:r>
            <a:r>
              <a:rPr lang="en-US" altLang="ja-JP" sz="600" dirty="0">
                <a:solidFill>
                  <a:srgbClr val="FFFFFF"/>
                </a:solidFill>
                <a:latin typeface="+mn-ea"/>
                <a:cs typeface="Meiryo UI" pitchFamily="50" charset="-128"/>
              </a:rPr>
              <a:t>15</a:t>
            </a:r>
            <a:r>
              <a:rPr lang="ja-JP" altLang="en-US" sz="600" dirty="0">
                <a:solidFill>
                  <a:srgbClr val="FFFFFF"/>
                </a:solidFill>
                <a:latin typeface="+mn-ea"/>
                <a:cs typeface="Meiryo UI" pitchFamily="50" charset="-128"/>
              </a:rPr>
              <a:t>秒を</a:t>
            </a:r>
            <a:r>
              <a:rPr lang="en-US" altLang="ja-JP" sz="600" dirty="0">
                <a:solidFill>
                  <a:srgbClr val="FFFFFF"/>
                </a:solidFill>
                <a:latin typeface="+mn-ea"/>
                <a:cs typeface="Meiryo UI" pitchFamily="50" charset="-128"/>
              </a:rPr>
              <a:t>2</a:t>
            </a:r>
            <a:r>
              <a:rPr lang="ja-JP" altLang="en-US" sz="600" dirty="0">
                <a:solidFill>
                  <a:srgbClr val="FFFFFF"/>
                </a:solidFill>
                <a:latin typeface="+mn-ea"/>
                <a:cs typeface="Meiryo UI" pitchFamily="50" charset="-128"/>
              </a:rPr>
              <a:t>つ分</a:t>
            </a:r>
            <a:endParaRPr lang="en-US" altLang="ja-JP" sz="600" dirty="0">
              <a:solidFill>
                <a:srgbClr val="FFFFFF"/>
              </a:solidFill>
              <a:latin typeface="+mn-ea"/>
              <a:cs typeface="Meiryo UI" pitchFamily="50" charset="-128"/>
            </a:endParaRPr>
          </a:p>
          <a:p>
            <a:pPr fontAlgn="base">
              <a:spcBef>
                <a:spcPct val="0"/>
              </a:spcBef>
              <a:spcAft>
                <a:spcPct val="0"/>
              </a:spcAft>
              <a:defRPr/>
            </a:pPr>
            <a:r>
              <a:rPr lang="ja-JP" altLang="en-US" sz="600" dirty="0">
                <a:solidFill>
                  <a:srgbClr val="FFFFFF"/>
                </a:solidFill>
                <a:latin typeface="+mn-ea"/>
                <a:cs typeface="Meiryo UI" pitchFamily="50" charset="-128"/>
              </a:rPr>
              <a:t>　消化します。</a:t>
            </a:r>
            <a:endParaRPr lang="en-US" altLang="ja-JP" sz="600" dirty="0">
              <a:solidFill>
                <a:srgbClr val="FFFFFF"/>
              </a:solidFill>
              <a:latin typeface="+mn-ea"/>
              <a:cs typeface="Meiryo UI" pitchFamily="50" charset="-128"/>
            </a:endParaRPr>
          </a:p>
        </p:txBody>
      </p:sp>
      <p:sp>
        <p:nvSpPr>
          <p:cNvPr id="126" name="Rectangle 7">
            <a:extLst>
              <a:ext uri="{FF2B5EF4-FFF2-40B4-BE49-F238E27FC236}">
                <a16:creationId xmlns:a16="http://schemas.microsoft.com/office/drawing/2014/main" id="{415823C7-EA67-B48B-6A85-295C4EFDB015}"/>
              </a:ext>
            </a:extLst>
          </p:cNvPr>
          <p:cNvSpPr>
            <a:spLocks noChangeArrowheads="1"/>
          </p:cNvSpPr>
          <p:nvPr/>
        </p:nvSpPr>
        <p:spPr bwMode="auto">
          <a:xfrm>
            <a:off x="8855310" y="3150257"/>
            <a:ext cx="2466147" cy="2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800"/>
              </a:lnSpc>
              <a:spcBef>
                <a:spcPct val="0"/>
              </a:spcBef>
              <a:spcAft>
                <a:spcPct val="0"/>
              </a:spcAft>
              <a:defRPr/>
            </a:pPr>
            <a:r>
              <a:rPr lang="en-US" altLang="ja-JP" sz="700" b="1" dirty="0">
                <a:solidFill>
                  <a:schemeClr val="accent6"/>
                </a:solidFill>
                <a:latin typeface="+mn-ea"/>
                <a:cs typeface="メイリオ" pitchFamily="50" charset="-128"/>
              </a:rPr>
              <a:t>※</a:t>
            </a:r>
            <a:r>
              <a:rPr lang="ja-JP" altLang="en-US" sz="700" b="1" dirty="0">
                <a:solidFill>
                  <a:schemeClr val="accent6"/>
                </a:solidFill>
                <a:latin typeface="+mn-ea"/>
                <a:cs typeface="メイリオ" pitchFamily="50" charset="-128"/>
              </a:rPr>
              <a:t>ミッドロール内で、尺の混在はできません</a:t>
            </a:r>
            <a:endParaRPr lang="en-US" altLang="ja-JP" sz="700" b="1" dirty="0">
              <a:solidFill>
                <a:schemeClr val="accent6"/>
              </a:solidFill>
              <a:latin typeface="+mn-ea"/>
              <a:cs typeface="メイリオ" pitchFamily="50" charset="-128"/>
            </a:endParaRPr>
          </a:p>
          <a:p>
            <a:pPr fontAlgn="base">
              <a:lnSpc>
                <a:spcPts val="800"/>
              </a:lnSpc>
              <a:spcBef>
                <a:spcPct val="0"/>
              </a:spcBef>
              <a:spcAft>
                <a:spcPct val="0"/>
              </a:spcAft>
              <a:defRPr/>
            </a:pPr>
            <a:r>
              <a:rPr lang="en-US" altLang="ja-JP" sz="700" b="1" dirty="0">
                <a:solidFill>
                  <a:schemeClr val="accent6"/>
                </a:solidFill>
                <a:latin typeface="+mn-ea"/>
                <a:cs typeface="メイリオ" pitchFamily="50" charset="-128"/>
              </a:rPr>
              <a:t>※</a:t>
            </a:r>
            <a:r>
              <a:rPr lang="ja-JP" altLang="en-US" sz="700" b="1" dirty="0">
                <a:solidFill>
                  <a:schemeClr val="accent6"/>
                </a:solidFill>
                <a:latin typeface="+mn-ea"/>
                <a:cs typeface="メイリオ" pitchFamily="50" charset="-128"/>
              </a:rPr>
              <a:t>プリ用の素材、ミッド用の素材という指定は可能</a:t>
            </a:r>
            <a:endParaRPr lang="en-US" altLang="ja-JP" sz="700" b="1" dirty="0">
              <a:solidFill>
                <a:schemeClr val="accent6"/>
              </a:solidFill>
              <a:latin typeface="+mn-ea"/>
              <a:cs typeface="メイリオ" pitchFamily="50" charset="-128"/>
            </a:endParaRPr>
          </a:p>
        </p:txBody>
      </p:sp>
      <p:sp>
        <p:nvSpPr>
          <p:cNvPr id="127" name="Rectangle 7">
            <a:extLst>
              <a:ext uri="{FF2B5EF4-FFF2-40B4-BE49-F238E27FC236}">
                <a16:creationId xmlns:a16="http://schemas.microsoft.com/office/drawing/2014/main" id="{53C03E55-1042-05AC-3628-CCE450148BB6}"/>
              </a:ext>
            </a:extLst>
          </p:cNvPr>
          <p:cNvSpPr>
            <a:spLocks noChangeArrowheads="1"/>
          </p:cNvSpPr>
          <p:nvPr/>
        </p:nvSpPr>
        <p:spPr bwMode="auto">
          <a:xfrm>
            <a:off x="9561144" y="3450316"/>
            <a:ext cx="13060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800"/>
              </a:lnSpc>
              <a:spcBef>
                <a:spcPct val="0"/>
              </a:spcBef>
              <a:spcAft>
                <a:spcPct val="0"/>
              </a:spcAft>
              <a:defRPr/>
            </a:pPr>
            <a:r>
              <a:rPr lang="ja-JP" altLang="en-US" sz="700" dirty="0">
                <a:solidFill>
                  <a:srgbClr val="C00000"/>
                </a:solidFill>
                <a:latin typeface="+mn-ea"/>
                <a:cs typeface="メイリオ" pitchFamily="50" charset="-128"/>
              </a:rPr>
              <a:t>指定可能な例</a:t>
            </a:r>
            <a:endParaRPr lang="en-US" altLang="ja-JP" sz="700" dirty="0">
              <a:solidFill>
                <a:srgbClr val="C00000"/>
              </a:solidFill>
              <a:latin typeface="+mn-ea"/>
              <a:cs typeface="メイリオ" pitchFamily="50" charset="-128"/>
            </a:endParaRPr>
          </a:p>
          <a:p>
            <a:pPr fontAlgn="base">
              <a:lnSpc>
                <a:spcPts val="800"/>
              </a:lnSpc>
              <a:spcBef>
                <a:spcPct val="0"/>
              </a:spcBef>
              <a:spcAft>
                <a:spcPct val="0"/>
              </a:spcAft>
              <a:defRPr/>
            </a:pPr>
            <a:endParaRPr lang="en-US" altLang="ja-JP" sz="700" dirty="0">
              <a:solidFill>
                <a:srgbClr val="C00000"/>
              </a:solidFill>
              <a:latin typeface="+mn-ea"/>
              <a:cs typeface="メイリオ" pitchFamily="50" charset="-128"/>
            </a:endParaRPr>
          </a:p>
          <a:p>
            <a:pPr fontAlgn="base">
              <a:lnSpc>
                <a:spcPts val="800"/>
              </a:lnSpc>
              <a:spcBef>
                <a:spcPct val="0"/>
              </a:spcBef>
              <a:spcAft>
                <a:spcPct val="0"/>
              </a:spcAft>
              <a:defRPr/>
            </a:pPr>
            <a:r>
              <a:rPr lang="en-US" altLang="ja-JP" sz="700" b="1" dirty="0">
                <a:solidFill>
                  <a:srgbClr val="C00000"/>
                </a:solidFill>
                <a:latin typeface="+mn-ea"/>
                <a:cs typeface="メイリオ" pitchFamily="50" charset="-128"/>
              </a:rPr>
              <a:t>【</a:t>
            </a:r>
            <a:r>
              <a:rPr lang="ja-JP" altLang="en-US" sz="700" b="1" dirty="0">
                <a:solidFill>
                  <a:srgbClr val="C00000"/>
                </a:solidFill>
                <a:latin typeface="+mn-ea"/>
                <a:cs typeface="メイリオ" pitchFamily="50" charset="-128"/>
              </a:rPr>
              <a:t>例①</a:t>
            </a:r>
            <a:r>
              <a:rPr lang="en-US" altLang="ja-JP" sz="700" b="1" dirty="0">
                <a:solidFill>
                  <a:srgbClr val="C00000"/>
                </a:solidFill>
                <a:latin typeface="+mn-ea"/>
                <a:cs typeface="メイリオ" pitchFamily="50" charset="-128"/>
              </a:rPr>
              <a:t>】15</a:t>
            </a:r>
            <a:r>
              <a:rPr lang="ja-JP" altLang="en-US" sz="700" b="1" dirty="0">
                <a:solidFill>
                  <a:srgbClr val="C00000"/>
                </a:solidFill>
                <a:latin typeface="+mn-ea"/>
                <a:cs typeface="メイリオ" pitchFamily="50" charset="-128"/>
              </a:rPr>
              <a:t>と</a:t>
            </a:r>
            <a:r>
              <a:rPr lang="en-US" altLang="ja-JP" sz="700" b="1" dirty="0">
                <a:solidFill>
                  <a:srgbClr val="C00000"/>
                </a:solidFill>
                <a:latin typeface="+mn-ea"/>
                <a:cs typeface="メイリオ" pitchFamily="50" charset="-128"/>
              </a:rPr>
              <a:t>30</a:t>
            </a:r>
            <a:r>
              <a:rPr lang="ja-JP" altLang="en-US" sz="700" b="1" dirty="0">
                <a:solidFill>
                  <a:srgbClr val="C00000"/>
                </a:solidFill>
                <a:latin typeface="+mn-ea"/>
                <a:cs typeface="メイリオ" pitchFamily="50" charset="-128"/>
              </a:rPr>
              <a:t>の２素材がある</a:t>
            </a:r>
            <a:endParaRPr lang="en-US" altLang="ja-JP" sz="700" b="1" dirty="0">
              <a:solidFill>
                <a:srgbClr val="C00000"/>
              </a:solidFill>
              <a:latin typeface="+mn-ea"/>
              <a:cs typeface="メイリオ" pitchFamily="50" charset="-128"/>
            </a:endParaRPr>
          </a:p>
          <a:p>
            <a:pPr fontAlgn="base">
              <a:lnSpc>
                <a:spcPts val="800"/>
              </a:lnSpc>
              <a:spcBef>
                <a:spcPct val="0"/>
              </a:spcBef>
              <a:spcAft>
                <a:spcPct val="0"/>
              </a:spcAft>
              <a:defRPr/>
            </a:pPr>
            <a:r>
              <a:rPr lang="en-US" altLang="ja-JP" sz="700" dirty="0">
                <a:solidFill>
                  <a:srgbClr val="C00000"/>
                </a:solidFill>
                <a:highlight>
                  <a:srgbClr val="FFFF00"/>
                </a:highlight>
                <a:latin typeface="+mn-ea"/>
                <a:cs typeface="メイリオ" pitchFamily="50" charset="-128"/>
              </a:rPr>
              <a:t>15</a:t>
            </a:r>
            <a:r>
              <a:rPr lang="ja-JP" altLang="en-US" sz="700" dirty="0">
                <a:solidFill>
                  <a:srgbClr val="C00000"/>
                </a:solidFill>
                <a:highlight>
                  <a:srgbClr val="FFFF00"/>
                </a:highlight>
                <a:latin typeface="+mn-ea"/>
                <a:cs typeface="メイリオ" pitchFamily="50" charset="-128"/>
              </a:rPr>
              <a:t>はプリのみ、</a:t>
            </a:r>
            <a:r>
              <a:rPr lang="en-US" altLang="ja-JP" sz="700" dirty="0">
                <a:solidFill>
                  <a:srgbClr val="C00000"/>
                </a:solidFill>
                <a:highlight>
                  <a:srgbClr val="FFFF00"/>
                </a:highlight>
                <a:latin typeface="+mn-ea"/>
                <a:cs typeface="メイリオ" pitchFamily="50" charset="-128"/>
              </a:rPr>
              <a:t>30</a:t>
            </a:r>
            <a:r>
              <a:rPr lang="ja-JP" altLang="en-US" sz="700" dirty="0">
                <a:solidFill>
                  <a:srgbClr val="C00000"/>
                </a:solidFill>
                <a:highlight>
                  <a:srgbClr val="FFFF00"/>
                </a:highlight>
                <a:latin typeface="+mn-ea"/>
                <a:cs typeface="メイリオ" pitchFamily="50" charset="-128"/>
              </a:rPr>
              <a:t>はミッドのみという指定は可能</a:t>
            </a:r>
            <a:endParaRPr lang="en-US" altLang="ja-JP" sz="700" dirty="0">
              <a:solidFill>
                <a:srgbClr val="C00000"/>
              </a:solidFill>
              <a:highlight>
                <a:srgbClr val="FFFF00"/>
              </a:highlight>
              <a:latin typeface="+mn-ea"/>
              <a:cs typeface="メイリオ" pitchFamily="50" charset="-128"/>
            </a:endParaRPr>
          </a:p>
        </p:txBody>
      </p:sp>
      <p:sp>
        <p:nvSpPr>
          <p:cNvPr id="2048" name="Rectangle 7">
            <a:extLst>
              <a:ext uri="{FF2B5EF4-FFF2-40B4-BE49-F238E27FC236}">
                <a16:creationId xmlns:a16="http://schemas.microsoft.com/office/drawing/2014/main" id="{CD741194-0374-1F4F-029F-D1D2C9BBB2A8}"/>
              </a:ext>
            </a:extLst>
          </p:cNvPr>
          <p:cNvSpPr>
            <a:spLocks noChangeArrowheads="1"/>
          </p:cNvSpPr>
          <p:nvPr/>
        </p:nvSpPr>
        <p:spPr bwMode="auto">
          <a:xfrm>
            <a:off x="9561144" y="4113091"/>
            <a:ext cx="132129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ts val="800"/>
              </a:lnSpc>
              <a:spcBef>
                <a:spcPct val="0"/>
              </a:spcBef>
              <a:spcAft>
                <a:spcPct val="0"/>
              </a:spcAft>
              <a:defRPr/>
            </a:pPr>
            <a:r>
              <a:rPr lang="en-US" altLang="ja-JP" sz="700" b="1" dirty="0">
                <a:solidFill>
                  <a:srgbClr val="C00000"/>
                </a:solidFill>
                <a:latin typeface="+mn-ea"/>
                <a:cs typeface="メイリオ" pitchFamily="50" charset="-128"/>
              </a:rPr>
              <a:t>【</a:t>
            </a:r>
            <a:r>
              <a:rPr lang="ja-JP" altLang="en-US" sz="700" b="1" dirty="0">
                <a:solidFill>
                  <a:srgbClr val="C00000"/>
                </a:solidFill>
                <a:latin typeface="+mn-ea"/>
                <a:cs typeface="メイリオ" pitchFamily="50" charset="-128"/>
              </a:rPr>
              <a:t>例②</a:t>
            </a:r>
            <a:r>
              <a:rPr lang="en-US" altLang="ja-JP" sz="700" b="1" dirty="0">
                <a:solidFill>
                  <a:srgbClr val="C00000"/>
                </a:solidFill>
                <a:latin typeface="+mn-ea"/>
                <a:cs typeface="メイリオ" pitchFamily="50" charset="-128"/>
              </a:rPr>
              <a:t>】</a:t>
            </a:r>
            <a:r>
              <a:rPr lang="ja-JP" altLang="en-US" sz="700" b="1" dirty="0">
                <a:solidFill>
                  <a:srgbClr val="C00000"/>
                </a:solidFill>
                <a:latin typeface="+mn-ea"/>
                <a:cs typeface="メイリオ" pitchFamily="50" charset="-128"/>
              </a:rPr>
              <a:t>尺は</a:t>
            </a:r>
            <a:r>
              <a:rPr lang="en-US" altLang="ja-JP" sz="700" b="1" dirty="0">
                <a:solidFill>
                  <a:srgbClr val="C00000"/>
                </a:solidFill>
                <a:latin typeface="+mn-ea"/>
                <a:cs typeface="メイリオ" pitchFamily="50" charset="-128"/>
              </a:rPr>
              <a:t>15</a:t>
            </a:r>
            <a:r>
              <a:rPr lang="ja-JP" altLang="en-US" sz="700" b="1" dirty="0">
                <a:solidFill>
                  <a:srgbClr val="C00000"/>
                </a:solidFill>
                <a:latin typeface="+mn-ea"/>
                <a:cs typeface="メイリオ" pitchFamily="50" charset="-128"/>
              </a:rPr>
              <a:t>のみで</a:t>
            </a:r>
            <a:r>
              <a:rPr lang="en-US" altLang="ja-JP" sz="700" b="1" dirty="0">
                <a:solidFill>
                  <a:srgbClr val="C00000"/>
                </a:solidFill>
                <a:latin typeface="+mn-ea"/>
                <a:cs typeface="メイリオ" pitchFamily="50" charset="-128"/>
              </a:rPr>
              <a:t>A/B2</a:t>
            </a:r>
            <a:r>
              <a:rPr lang="ja-JP" altLang="en-US" sz="700" b="1" dirty="0">
                <a:solidFill>
                  <a:srgbClr val="C00000"/>
                </a:solidFill>
                <a:latin typeface="+mn-ea"/>
                <a:cs typeface="メイリオ" pitchFamily="50" charset="-128"/>
              </a:rPr>
              <a:t>パターンがある　</a:t>
            </a:r>
            <a:endParaRPr lang="en-US" altLang="ja-JP" sz="700" b="1" dirty="0">
              <a:solidFill>
                <a:srgbClr val="C00000"/>
              </a:solidFill>
              <a:latin typeface="+mn-ea"/>
              <a:cs typeface="メイリオ" pitchFamily="50" charset="-128"/>
            </a:endParaRPr>
          </a:p>
          <a:p>
            <a:pPr fontAlgn="base">
              <a:lnSpc>
                <a:spcPts val="800"/>
              </a:lnSpc>
              <a:spcBef>
                <a:spcPct val="0"/>
              </a:spcBef>
              <a:spcAft>
                <a:spcPct val="0"/>
              </a:spcAft>
              <a:defRPr/>
            </a:pPr>
            <a:r>
              <a:rPr lang="en-US" altLang="ja-JP" sz="700" dirty="0">
                <a:solidFill>
                  <a:srgbClr val="C00000"/>
                </a:solidFill>
                <a:highlight>
                  <a:srgbClr val="FFFF00"/>
                </a:highlight>
                <a:latin typeface="+mn-ea"/>
                <a:cs typeface="メイリオ" pitchFamily="50" charset="-128"/>
              </a:rPr>
              <a:t>A</a:t>
            </a:r>
            <a:r>
              <a:rPr lang="ja-JP" altLang="en-US" sz="700" dirty="0">
                <a:solidFill>
                  <a:srgbClr val="C00000"/>
                </a:solidFill>
                <a:highlight>
                  <a:srgbClr val="FFFF00"/>
                </a:highlight>
                <a:latin typeface="+mn-ea"/>
                <a:cs typeface="メイリオ" pitchFamily="50" charset="-128"/>
              </a:rPr>
              <a:t>素材はプリ用、</a:t>
            </a:r>
            <a:r>
              <a:rPr lang="en-US" altLang="ja-JP" sz="700" dirty="0">
                <a:solidFill>
                  <a:srgbClr val="C00000"/>
                </a:solidFill>
                <a:highlight>
                  <a:srgbClr val="FFFF00"/>
                </a:highlight>
                <a:latin typeface="+mn-ea"/>
                <a:cs typeface="メイリオ" pitchFamily="50" charset="-128"/>
              </a:rPr>
              <a:t>B</a:t>
            </a:r>
            <a:r>
              <a:rPr lang="ja-JP" altLang="en-US" sz="700" dirty="0">
                <a:solidFill>
                  <a:srgbClr val="C00000"/>
                </a:solidFill>
                <a:highlight>
                  <a:srgbClr val="FFFF00"/>
                </a:highlight>
                <a:latin typeface="+mn-ea"/>
                <a:cs typeface="メイリオ" pitchFamily="50" charset="-128"/>
              </a:rPr>
              <a:t>はミッド用、という指定は可能</a:t>
            </a:r>
            <a:endParaRPr lang="en-US" altLang="ja-JP" sz="700" dirty="0">
              <a:solidFill>
                <a:srgbClr val="C00000"/>
              </a:solidFill>
              <a:highlight>
                <a:srgbClr val="FFFF00"/>
              </a:highlight>
              <a:latin typeface="+mn-ea"/>
              <a:cs typeface="メイリオ" pitchFamily="50" charset="-128"/>
            </a:endParaRPr>
          </a:p>
        </p:txBody>
      </p:sp>
      <p:sp>
        <p:nvSpPr>
          <p:cNvPr id="2049" name="正方形/長方形 2048">
            <a:extLst>
              <a:ext uri="{FF2B5EF4-FFF2-40B4-BE49-F238E27FC236}">
                <a16:creationId xmlns:a16="http://schemas.microsoft.com/office/drawing/2014/main" id="{0227D573-9A00-305F-B0A7-BDA04B4A1721}"/>
              </a:ext>
            </a:extLst>
          </p:cNvPr>
          <p:cNvSpPr/>
          <p:nvPr/>
        </p:nvSpPr>
        <p:spPr bwMode="auto">
          <a:xfrm>
            <a:off x="9603570" y="3449316"/>
            <a:ext cx="1249867" cy="1231701"/>
          </a:xfrm>
          <a:prstGeom prst="rect">
            <a:avLst/>
          </a:pr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C00000"/>
              </a:solidFill>
              <a:latin typeface="+mn-ea"/>
            </a:endParaRPr>
          </a:p>
        </p:txBody>
      </p:sp>
      <p:sp>
        <p:nvSpPr>
          <p:cNvPr id="2058" name="Rectangle 7">
            <a:extLst>
              <a:ext uri="{FF2B5EF4-FFF2-40B4-BE49-F238E27FC236}">
                <a16:creationId xmlns:a16="http://schemas.microsoft.com/office/drawing/2014/main" id="{12099E8C-EA61-05DB-CB00-85127F2E6217}"/>
              </a:ext>
            </a:extLst>
          </p:cNvPr>
          <p:cNvSpPr>
            <a:spLocks noChangeArrowheads="1"/>
          </p:cNvSpPr>
          <p:nvPr/>
        </p:nvSpPr>
        <p:spPr bwMode="auto">
          <a:xfrm>
            <a:off x="8305751" y="3457018"/>
            <a:ext cx="996132" cy="307777"/>
          </a:xfrm>
          <a:prstGeom prst="rect">
            <a:avLst/>
          </a:prstGeom>
          <a:solidFill>
            <a:srgbClr val="C00000"/>
          </a:solidFill>
          <a:ln>
            <a:noFill/>
          </a:ln>
        </p:spPr>
        <p:txBody>
          <a:bodyPr wrap="square">
            <a:spAutoFit/>
          </a:bodyPr>
          <a:lstStyle/>
          <a:p>
            <a:pPr fontAlgn="base">
              <a:spcBef>
                <a:spcPct val="0"/>
              </a:spcBef>
              <a:spcAft>
                <a:spcPct val="0"/>
              </a:spcAft>
              <a:defRPr/>
            </a:pPr>
            <a:r>
              <a:rPr lang="ja-JP" altLang="en-US" sz="700" b="1" dirty="0">
                <a:solidFill>
                  <a:srgbClr val="FFFFFF"/>
                </a:solidFill>
                <a:latin typeface="+mn-ea"/>
                <a:cs typeface="Meiryo UI" pitchFamily="50" charset="-128"/>
              </a:rPr>
              <a:t>プリロール広告</a:t>
            </a:r>
            <a:endParaRPr lang="en-US" altLang="ja-JP" sz="700" b="1" dirty="0">
              <a:solidFill>
                <a:srgbClr val="FFFFFF"/>
              </a:solidFill>
              <a:latin typeface="+mn-ea"/>
              <a:cs typeface="Meiryo UI" pitchFamily="50" charset="-128"/>
            </a:endParaRPr>
          </a:p>
          <a:p>
            <a:pPr fontAlgn="base">
              <a:spcBef>
                <a:spcPct val="0"/>
              </a:spcBef>
              <a:spcAft>
                <a:spcPct val="0"/>
              </a:spcAft>
              <a:defRPr/>
            </a:pPr>
            <a:r>
              <a:rPr lang="ja-JP" altLang="en-US" sz="700" b="1" dirty="0">
                <a:solidFill>
                  <a:srgbClr val="FFFFFF"/>
                </a:solidFill>
                <a:latin typeface="+mn-ea"/>
                <a:cs typeface="Meiryo UI" pitchFamily="50" charset="-128"/>
              </a:rPr>
              <a:t>　　　　　　</a:t>
            </a:r>
            <a:endParaRPr lang="en-US" altLang="ja-JP" sz="500" b="1" dirty="0">
              <a:solidFill>
                <a:srgbClr val="FFFFFF"/>
              </a:solidFill>
              <a:latin typeface="+mn-ea"/>
              <a:cs typeface="Meiryo UI" pitchFamily="50" charset="-128"/>
            </a:endParaRPr>
          </a:p>
        </p:txBody>
      </p:sp>
      <p:sp>
        <p:nvSpPr>
          <p:cNvPr id="2062" name="正方形/長方形 2061">
            <a:extLst>
              <a:ext uri="{FF2B5EF4-FFF2-40B4-BE49-F238E27FC236}">
                <a16:creationId xmlns:a16="http://schemas.microsoft.com/office/drawing/2014/main" id="{D1BF2C82-83DA-F1AD-59E8-D657B25BA319}"/>
              </a:ext>
            </a:extLst>
          </p:cNvPr>
          <p:cNvSpPr/>
          <p:nvPr/>
        </p:nvSpPr>
        <p:spPr bwMode="auto">
          <a:xfrm>
            <a:off x="8349027" y="3845505"/>
            <a:ext cx="899744" cy="239448"/>
          </a:xfrm>
          <a:prstGeom prst="rect">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sp>
        <p:nvSpPr>
          <p:cNvPr id="2063" name="二等辺三角形 2062">
            <a:extLst>
              <a:ext uri="{FF2B5EF4-FFF2-40B4-BE49-F238E27FC236}">
                <a16:creationId xmlns:a16="http://schemas.microsoft.com/office/drawing/2014/main" id="{FEE268C1-B8A4-E25B-89C8-06F4358A5E74}"/>
              </a:ext>
            </a:extLst>
          </p:cNvPr>
          <p:cNvSpPr/>
          <p:nvPr/>
        </p:nvSpPr>
        <p:spPr bwMode="auto">
          <a:xfrm rot="10800000">
            <a:off x="8664088" y="3768703"/>
            <a:ext cx="316772" cy="1085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2064" name="Rectangle 7">
            <a:extLst>
              <a:ext uri="{FF2B5EF4-FFF2-40B4-BE49-F238E27FC236}">
                <a16:creationId xmlns:a16="http://schemas.microsoft.com/office/drawing/2014/main" id="{7DC2A7AF-43BB-A7B3-1B83-B4CAF491F246}"/>
              </a:ext>
            </a:extLst>
          </p:cNvPr>
          <p:cNvSpPr>
            <a:spLocks noChangeArrowheads="1"/>
          </p:cNvSpPr>
          <p:nvPr/>
        </p:nvSpPr>
        <p:spPr bwMode="auto">
          <a:xfrm>
            <a:off x="7534728" y="4274143"/>
            <a:ext cx="15831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defRPr/>
            </a:pPr>
            <a:r>
              <a:rPr lang="en-US" altLang="ja-JP" sz="1000" dirty="0">
                <a:solidFill>
                  <a:srgbClr val="FFFFFF"/>
                </a:solidFill>
                <a:latin typeface="+mn-ea"/>
                <a:cs typeface="Meiryo UI" pitchFamily="50" charset="-128"/>
              </a:rPr>
              <a:t>LIVE</a:t>
            </a:r>
            <a:r>
              <a:rPr lang="ja-JP" altLang="en-US" sz="1000" dirty="0">
                <a:solidFill>
                  <a:srgbClr val="FFFFFF"/>
                </a:solidFill>
                <a:latin typeface="+mn-ea"/>
                <a:cs typeface="Meiryo UI" pitchFamily="50" charset="-128"/>
              </a:rPr>
              <a:t>中継</a:t>
            </a:r>
            <a:endParaRPr lang="en-US" altLang="ja-JP" sz="1000" dirty="0">
              <a:solidFill>
                <a:srgbClr val="FFFFFF"/>
              </a:solidFill>
              <a:latin typeface="+mn-ea"/>
              <a:cs typeface="Meiryo UI" pitchFamily="50" charset="-128"/>
            </a:endParaRPr>
          </a:p>
        </p:txBody>
      </p:sp>
      <p:sp>
        <p:nvSpPr>
          <p:cNvPr id="2089" name="左中かっこ 2088">
            <a:extLst>
              <a:ext uri="{FF2B5EF4-FFF2-40B4-BE49-F238E27FC236}">
                <a16:creationId xmlns:a16="http://schemas.microsoft.com/office/drawing/2014/main" id="{A247B9A1-98E5-1D71-B9FB-34876FC95198}"/>
              </a:ext>
            </a:extLst>
          </p:cNvPr>
          <p:cNvSpPr/>
          <p:nvPr/>
        </p:nvSpPr>
        <p:spPr bwMode="auto">
          <a:xfrm>
            <a:off x="6720766" y="3835615"/>
            <a:ext cx="615398" cy="1163552"/>
          </a:xfrm>
          <a:prstGeom prst="leftBrace">
            <a:avLst>
              <a:gd name="adj1" fmla="val 0"/>
              <a:gd name="adj2" fmla="val 57055"/>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sp>
        <p:nvSpPr>
          <p:cNvPr id="2091" name="Rectangle 7">
            <a:extLst>
              <a:ext uri="{FF2B5EF4-FFF2-40B4-BE49-F238E27FC236}">
                <a16:creationId xmlns:a16="http://schemas.microsoft.com/office/drawing/2014/main" id="{E5DEEA46-913E-E376-7383-9D312087661A}"/>
              </a:ext>
            </a:extLst>
          </p:cNvPr>
          <p:cNvSpPr>
            <a:spLocks noChangeArrowheads="1"/>
          </p:cNvSpPr>
          <p:nvPr/>
        </p:nvSpPr>
        <p:spPr bwMode="auto">
          <a:xfrm>
            <a:off x="8900342" y="3526528"/>
            <a:ext cx="71457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1100" b="1" dirty="0">
                <a:solidFill>
                  <a:srgbClr val="FFFFFF"/>
                </a:solidFill>
                <a:latin typeface="+mn-ea"/>
                <a:cs typeface="Segoe UI" panose="020B0502040204020203" pitchFamily="34" charset="0"/>
              </a:rPr>
              <a:t>6</a:t>
            </a:r>
            <a:r>
              <a:rPr lang="ja-JP" altLang="en-US" sz="800" dirty="0">
                <a:solidFill>
                  <a:srgbClr val="FFFFFF"/>
                </a:solidFill>
                <a:latin typeface="+mn-ea"/>
                <a:cs typeface="Meiryo UI" pitchFamily="50" charset="-128"/>
              </a:rPr>
              <a:t>秒</a:t>
            </a:r>
            <a:endParaRPr lang="en-US" altLang="ja-JP" sz="1100" dirty="0">
              <a:solidFill>
                <a:srgbClr val="FFFFFF"/>
              </a:solidFill>
              <a:latin typeface="+mn-ea"/>
              <a:cs typeface="Meiryo UI" pitchFamily="50" charset="-128"/>
            </a:endParaRPr>
          </a:p>
        </p:txBody>
      </p:sp>
      <p:grpSp>
        <p:nvGrpSpPr>
          <p:cNvPr id="2092" name="グループ化 2091">
            <a:extLst>
              <a:ext uri="{FF2B5EF4-FFF2-40B4-BE49-F238E27FC236}">
                <a16:creationId xmlns:a16="http://schemas.microsoft.com/office/drawing/2014/main" id="{5821956D-DAAC-F6C9-DD52-F6CF11C0CC9C}"/>
              </a:ext>
            </a:extLst>
          </p:cNvPr>
          <p:cNvGrpSpPr/>
          <p:nvPr/>
        </p:nvGrpSpPr>
        <p:grpSpPr>
          <a:xfrm>
            <a:off x="743560" y="1842040"/>
            <a:ext cx="10737700" cy="110010"/>
            <a:chOff x="665684" y="2157983"/>
            <a:chExt cx="10737700" cy="110010"/>
          </a:xfrm>
        </p:grpSpPr>
        <p:sp>
          <p:nvSpPr>
            <p:cNvPr id="2093" name="フローチャート: 処理 2092">
              <a:extLst>
                <a:ext uri="{FF2B5EF4-FFF2-40B4-BE49-F238E27FC236}">
                  <a16:creationId xmlns:a16="http://schemas.microsoft.com/office/drawing/2014/main" id="{80A5F8D6-A1D8-08B2-096C-6E8773E5E0DE}"/>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94" name="フローチャート: 処理 2093">
              <a:extLst>
                <a:ext uri="{FF2B5EF4-FFF2-40B4-BE49-F238E27FC236}">
                  <a16:creationId xmlns:a16="http://schemas.microsoft.com/office/drawing/2014/main" id="{7A9B1193-F488-A845-7455-63D5EFB0E56D}"/>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95" name="平行四辺形 2094">
              <a:extLst>
                <a:ext uri="{FF2B5EF4-FFF2-40B4-BE49-F238E27FC236}">
                  <a16:creationId xmlns:a16="http://schemas.microsoft.com/office/drawing/2014/main" id="{007042BC-C0A2-9829-BE0D-FD621C7C50B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616D6360-5F94-FAB8-6526-67DC9A0D4054}"/>
              </a:ext>
            </a:extLst>
          </p:cNvPr>
          <p:cNvGrpSpPr/>
          <p:nvPr/>
        </p:nvGrpSpPr>
        <p:grpSpPr>
          <a:xfrm>
            <a:off x="1460872" y="2844873"/>
            <a:ext cx="4059889" cy="2836780"/>
            <a:chOff x="914400" y="2002066"/>
            <a:chExt cx="3476785" cy="2491118"/>
          </a:xfrm>
        </p:grpSpPr>
        <p:sp>
          <p:nvSpPr>
            <p:cNvPr id="35" name="角丸四角形 86">
              <a:extLst>
                <a:ext uri="{FF2B5EF4-FFF2-40B4-BE49-F238E27FC236}">
                  <a16:creationId xmlns:a16="http://schemas.microsoft.com/office/drawing/2014/main" id="{387EA18C-DFA1-EBCB-2065-89CD0D6D9BE3}"/>
                </a:ext>
              </a:extLst>
            </p:cNvPr>
            <p:cNvSpPr/>
            <p:nvPr/>
          </p:nvSpPr>
          <p:spPr bwMode="auto">
            <a:xfrm>
              <a:off x="914400" y="2002066"/>
              <a:ext cx="3476785" cy="2103254"/>
            </a:xfrm>
            <a:prstGeom prst="roundRect">
              <a:avLst>
                <a:gd name="adj" fmla="val 4262"/>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36" name="正方形/長方形 35">
              <a:extLst>
                <a:ext uri="{FF2B5EF4-FFF2-40B4-BE49-F238E27FC236}">
                  <a16:creationId xmlns:a16="http://schemas.microsoft.com/office/drawing/2014/main" id="{B295BF3A-6A08-70CE-4C83-CCB1F02E8F42}"/>
                </a:ext>
              </a:extLst>
            </p:cNvPr>
            <p:cNvSpPr/>
            <p:nvPr/>
          </p:nvSpPr>
          <p:spPr bwMode="auto">
            <a:xfrm>
              <a:off x="1077755" y="2158526"/>
              <a:ext cx="3150073" cy="179334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37" name="台形 36">
              <a:extLst>
                <a:ext uri="{FF2B5EF4-FFF2-40B4-BE49-F238E27FC236}">
                  <a16:creationId xmlns:a16="http://schemas.microsoft.com/office/drawing/2014/main" id="{AB380BD4-65C4-31CC-7D7B-534A220D3F66}"/>
                </a:ext>
              </a:extLst>
            </p:cNvPr>
            <p:cNvSpPr/>
            <p:nvPr/>
          </p:nvSpPr>
          <p:spPr bwMode="auto">
            <a:xfrm>
              <a:off x="2294764" y="3983011"/>
              <a:ext cx="716053" cy="428207"/>
            </a:xfrm>
            <a:prstGeom prst="trapezoid">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38" name="正方形/長方形 37">
              <a:extLst>
                <a:ext uri="{FF2B5EF4-FFF2-40B4-BE49-F238E27FC236}">
                  <a16:creationId xmlns:a16="http://schemas.microsoft.com/office/drawing/2014/main" id="{CD826C75-4A57-D2C2-33E3-46476AD74DCE}"/>
                </a:ext>
              </a:extLst>
            </p:cNvPr>
            <p:cNvSpPr/>
            <p:nvPr/>
          </p:nvSpPr>
          <p:spPr bwMode="auto">
            <a:xfrm>
              <a:off x="2050173" y="4335108"/>
              <a:ext cx="1244009" cy="158076"/>
            </a:xfrm>
            <a:prstGeom prst="rect">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grpSp>
      <p:pic>
        <p:nvPicPr>
          <p:cNvPr id="39" name="図 38">
            <a:extLst>
              <a:ext uri="{FF2B5EF4-FFF2-40B4-BE49-F238E27FC236}">
                <a16:creationId xmlns:a16="http://schemas.microsoft.com/office/drawing/2014/main" id="{AE12C46A-506E-389E-966D-B2FE3D7EA3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718" b="63609"/>
          <a:stretch/>
        </p:blipFill>
        <p:spPr>
          <a:xfrm>
            <a:off x="2100036" y="3437936"/>
            <a:ext cx="2775332" cy="1539140"/>
          </a:xfrm>
          <a:prstGeom prst="rect">
            <a:avLst/>
          </a:prstGeom>
        </p:spPr>
      </p:pic>
      <p:grpSp>
        <p:nvGrpSpPr>
          <p:cNvPr id="40" name="グループ化 39">
            <a:extLst>
              <a:ext uri="{FF2B5EF4-FFF2-40B4-BE49-F238E27FC236}">
                <a16:creationId xmlns:a16="http://schemas.microsoft.com/office/drawing/2014/main" id="{E5DACE91-814B-097C-81A8-2C136F6132CD}"/>
              </a:ext>
            </a:extLst>
          </p:cNvPr>
          <p:cNvGrpSpPr/>
          <p:nvPr/>
        </p:nvGrpSpPr>
        <p:grpSpPr>
          <a:xfrm>
            <a:off x="2517804" y="3645432"/>
            <a:ext cx="1948239" cy="1087004"/>
            <a:chOff x="4348657" y="3760483"/>
            <a:chExt cx="1948239" cy="1087004"/>
          </a:xfrm>
          <a:solidFill>
            <a:schemeClr val="accent6"/>
          </a:solidFill>
        </p:grpSpPr>
        <p:sp>
          <p:nvSpPr>
            <p:cNvPr id="41" name="正方形/長方形 40">
              <a:extLst>
                <a:ext uri="{FF2B5EF4-FFF2-40B4-BE49-F238E27FC236}">
                  <a16:creationId xmlns:a16="http://schemas.microsoft.com/office/drawing/2014/main" id="{C35A3495-CC7C-D0C5-1E0E-F77DC7861D1B}"/>
                </a:ext>
              </a:extLst>
            </p:cNvPr>
            <p:cNvSpPr/>
            <p:nvPr/>
          </p:nvSpPr>
          <p:spPr bwMode="auto">
            <a:xfrm>
              <a:off x="4348657" y="3760483"/>
              <a:ext cx="1948239" cy="1087004"/>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grpSp>
          <p:nvGrpSpPr>
            <p:cNvPr id="42" name="グループ化 4104">
              <a:extLst>
                <a:ext uri="{FF2B5EF4-FFF2-40B4-BE49-F238E27FC236}">
                  <a16:creationId xmlns:a16="http://schemas.microsoft.com/office/drawing/2014/main" id="{D4CC234A-20D1-2B1C-A3E8-9C2DA2B267EE}"/>
                </a:ext>
              </a:extLst>
            </p:cNvPr>
            <p:cNvGrpSpPr>
              <a:grpSpLocks/>
            </p:cNvGrpSpPr>
            <p:nvPr/>
          </p:nvGrpSpPr>
          <p:grpSpPr bwMode="auto">
            <a:xfrm>
              <a:off x="5246033" y="4311473"/>
              <a:ext cx="211588" cy="211590"/>
              <a:chOff x="2604278" y="3932381"/>
              <a:chExt cx="503728" cy="503729"/>
            </a:xfrm>
            <a:grpFill/>
          </p:grpSpPr>
          <p:sp>
            <p:nvSpPr>
              <p:cNvPr id="44" name="ドーナツ 94">
                <a:extLst>
                  <a:ext uri="{FF2B5EF4-FFF2-40B4-BE49-F238E27FC236}">
                    <a16:creationId xmlns:a16="http://schemas.microsoft.com/office/drawing/2014/main" id="{F49A5D98-4947-770F-F3E9-711CFF41E7D0}"/>
                  </a:ext>
                </a:extLst>
              </p:cNvPr>
              <p:cNvSpPr/>
              <p:nvPr/>
            </p:nvSpPr>
            <p:spPr bwMode="auto">
              <a:xfrm>
                <a:off x="2604278" y="3932381"/>
                <a:ext cx="503728" cy="503729"/>
              </a:xfrm>
              <a:prstGeom prst="donut">
                <a:avLst>
                  <a:gd name="adj" fmla="val 7600"/>
                </a:avLst>
              </a:prstGeom>
              <a:grpFill/>
              <a:ln w="9525" cap="flat" cmpd="sng" algn="ctr">
                <a:no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sp>
            <p:nvSpPr>
              <p:cNvPr id="45" name="二等辺三角形 61">
                <a:extLst>
                  <a:ext uri="{FF2B5EF4-FFF2-40B4-BE49-F238E27FC236}">
                    <a16:creationId xmlns:a16="http://schemas.microsoft.com/office/drawing/2014/main" id="{3F5F939E-1B01-FA41-B420-7A490642D974}"/>
                  </a:ext>
                </a:extLst>
              </p:cNvPr>
              <p:cNvSpPr>
                <a:spLocks noChangeArrowheads="1"/>
              </p:cNvSpPr>
              <p:nvPr/>
            </p:nvSpPr>
            <p:spPr bwMode="auto">
              <a:xfrm rot="5400000">
                <a:off x="2745553" y="4054697"/>
                <a:ext cx="294457" cy="253842"/>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grpSp>
        <p:sp>
          <p:nvSpPr>
            <p:cNvPr id="43" name="Rectangle 7">
              <a:extLst>
                <a:ext uri="{FF2B5EF4-FFF2-40B4-BE49-F238E27FC236}">
                  <a16:creationId xmlns:a16="http://schemas.microsoft.com/office/drawing/2014/main" id="{D4829093-9BD8-BE67-C90D-13D4037382FF}"/>
                </a:ext>
              </a:extLst>
            </p:cNvPr>
            <p:cNvSpPr>
              <a:spLocks noChangeArrowheads="1"/>
            </p:cNvSpPr>
            <p:nvPr/>
          </p:nvSpPr>
          <p:spPr bwMode="auto">
            <a:xfrm>
              <a:off x="4579873" y="4175479"/>
              <a:ext cx="1463227" cy="2616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ja-JP" altLang="en-US" sz="1100" b="1" kern="0" dirty="0">
                  <a:solidFill>
                    <a:srgbClr val="FFFFFF"/>
                  </a:solidFill>
                  <a:latin typeface="+mn-ea"/>
                  <a:cs typeface="Meiryo UI" pitchFamily="50" charset="-128"/>
                </a:rPr>
                <a:t>インストリーム</a:t>
              </a:r>
              <a:r>
                <a:rPr kumimoji="0" lang="ja-JP" altLang="en-US" sz="1100" b="1" i="0" u="none" strike="noStrike" kern="0" cap="none" spc="0" normalizeH="0" baseline="0" noProof="0" dirty="0">
                  <a:ln>
                    <a:noFill/>
                  </a:ln>
                  <a:solidFill>
                    <a:srgbClr val="FFFFFF"/>
                  </a:solidFill>
                  <a:effectLst/>
                  <a:uLnTx/>
                  <a:uFillTx/>
                  <a:latin typeface="+mn-ea"/>
                  <a:cs typeface="Meiryo UI" pitchFamily="50" charset="-128"/>
                </a:rPr>
                <a:t>広告</a:t>
              </a:r>
              <a:endParaRPr kumimoji="0" lang="en-US" altLang="ja-JP" sz="1100" b="1" i="0" u="none" strike="noStrike" kern="0" cap="none" spc="0" normalizeH="0" baseline="0" noProof="0" dirty="0">
                <a:ln>
                  <a:noFill/>
                </a:ln>
                <a:solidFill>
                  <a:srgbClr val="FFFFFF"/>
                </a:solidFill>
                <a:effectLst/>
                <a:uLnTx/>
                <a:uFillTx/>
                <a:latin typeface="+mn-ea"/>
                <a:cs typeface="Meiryo UI" pitchFamily="50" charset="-128"/>
              </a:endParaRPr>
            </a:p>
          </p:txBody>
        </p:sp>
      </p:grpSp>
      <p:grpSp>
        <p:nvGrpSpPr>
          <p:cNvPr id="46" name="グループ化 45">
            <a:extLst>
              <a:ext uri="{FF2B5EF4-FFF2-40B4-BE49-F238E27FC236}">
                <a16:creationId xmlns:a16="http://schemas.microsoft.com/office/drawing/2014/main" id="{2F89B28F-742C-CA90-981C-FA1EFC1BEFE5}"/>
              </a:ext>
            </a:extLst>
          </p:cNvPr>
          <p:cNvGrpSpPr/>
          <p:nvPr/>
        </p:nvGrpSpPr>
        <p:grpSpPr>
          <a:xfrm>
            <a:off x="5163604" y="3104199"/>
            <a:ext cx="1369274" cy="2575162"/>
            <a:chOff x="6140451" y="2100334"/>
            <a:chExt cx="1925382" cy="3621016"/>
          </a:xfrm>
        </p:grpSpPr>
        <p:grpSp>
          <p:nvGrpSpPr>
            <p:cNvPr id="47" name="グループ化 46">
              <a:extLst>
                <a:ext uri="{FF2B5EF4-FFF2-40B4-BE49-F238E27FC236}">
                  <a16:creationId xmlns:a16="http://schemas.microsoft.com/office/drawing/2014/main" id="{C6605BBB-E92B-D8F7-3CBD-26FD1849EE6B}"/>
                </a:ext>
              </a:extLst>
            </p:cNvPr>
            <p:cNvGrpSpPr/>
            <p:nvPr/>
          </p:nvGrpSpPr>
          <p:grpSpPr>
            <a:xfrm>
              <a:off x="6140451" y="2100334"/>
              <a:ext cx="1925382" cy="3621016"/>
              <a:chOff x="6943469" y="2100334"/>
              <a:chExt cx="1122363" cy="2054714"/>
            </a:xfrm>
          </p:grpSpPr>
          <p:sp>
            <p:nvSpPr>
              <p:cNvPr id="51" name="角丸四角形 84">
                <a:extLst>
                  <a:ext uri="{FF2B5EF4-FFF2-40B4-BE49-F238E27FC236}">
                    <a16:creationId xmlns:a16="http://schemas.microsoft.com/office/drawing/2014/main" id="{6A8BE5CA-2DAE-56C5-FD74-EAE71FFC2755}"/>
                  </a:ext>
                </a:extLst>
              </p:cNvPr>
              <p:cNvSpPr/>
              <p:nvPr/>
            </p:nvSpPr>
            <p:spPr bwMode="auto">
              <a:xfrm>
                <a:off x="6943469" y="2100334"/>
                <a:ext cx="1122363" cy="2054714"/>
              </a:xfrm>
              <a:prstGeom prst="roundRect">
                <a:avLst>
                  <a:gd name="adj" fmla="val 6865"/>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53" name="正方形/長方形 52">
                <a:extLst>
                  <a:ext uri="{FF2B5EF4-FFF2-40B4-BE49-F238E27FC236}">
                    <a16:creationId xmlns:a16="http://schemas.microsoft.com/office/drawing/2014/main" id="{BD7D8DF6-06E2-6ED8-AA8D-C15DCE61161C}"/>
                  </a:ext>
                </a:extLst>
              </p:cNvPr>
              <p:cNvSpPr/>
              <p:nvPr/>
            </p:nvSpPr>
            <p:spPr bwMode="auto">
              <a:xfrm>
                <a:off x="7035651" y="2311388"/>
                <a:ext cx="938000" cy="1627617"/>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grpSp>
        <p:sp>
          <p:nvSpPr>
            <p:cNvPr id="49" name="角丸四角形 81">
              <a:extLst>
                <a:ext uri="{FF2B5EF4-FFF2-40B4-BE49-F238E27FC236}">
                  <a16:creationId xmlns:a16="http://schemas.microsoft.com/office/drawing/2014/main" id="{4CBFE81F-C8A7-C55C-A89C-E8AF21744F53}"/>
                </a:ext>
              </a:extLst>
            </p:cNvPr>
            <p:cNvSpPr/>
            <p:nvPr/>
          </p:nvSpPr>
          <p:spPr bwMode="auto">
            <a:xfrm>
              <a:off x="6854358" y="2283714"/>
              <a:ext cx="501036" cy="74631"/>
            </a:xfrm>
            <a:prstGeom prst="roundRect">
              <a:avLst>
                <a:gd name="adj" fmla="val 42193"/>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50" name="角丸四角形 83">
              <a:extLst>
                <a:ext uri="{FF2B5EF4-FFF2-40B4-BE49-F238E27FC236}">
                  <a16:creationId xmlns:a16="http://schemas.microsoft.com/office/drawing/2014/main" id="{7A43F509-682E-60F1-CB83-AC298CA0D341}"/>
                </a:ext>
              </a:extLst>
            </p:cNvPr>
            <p:cNvSpPr/>
            <p:nvPr/>
          </p:nvSpPr>
          <p:spPr bwMode="auto">
            <a:xfrm>
              <a:off x="6861618" y="5441065"/>
              <a:ext cx="501036" cy="129076"/>
            </a:xfrm>
            <a:prstGeom prst="roundRect">
              <a:avLst>
                <a:gd name="adj" fmla="val 42193"/>
              </a:avLst>
            </a:prstGeom>
            <a:no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grpSp>
      <p:sp>
        <p:nvSpPr>
          <p:cNvPr id="55" name="Rectangle 7">
            <a:extLst>
              <a:ext uri="{FF2B5EF4-FFF2-40B4-BE49-F238E27FC236}">
                <a16:creationId xmlns:a16="http://schemas.microsoft.com/office/drawing/2014/main" id="{A1D44F07-3D49-7382-FAF5-A0261848DB2A}"/>
              </a:ext>
            </a:extLst>
          </p:cNvPr>
          <p:cNvSpPr>
            <a:spLocks noChangeArrowheads="1"/>
          </p:cNvSpPr>
          <p:nvPr/>
        </p:nvSpPr>
        <p:spPr bwMode="auto">
          <a:xfrm>
            <a:off x="5118770" y="4057954"/>
            <a:ext cx="146322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ja-JP" altLang="en-US" sz="1100" b="1" dirty="0">
                <a:solidFill>
                  <a:srgbClr val="FFFFFF"/>
                </a:solidFill>
                <a:latin typeface="Yu Gothic UI" panose="020B0500000000000000" pitchFamily="50" charset="-128"/>
                <a:ea typeface="Yu Gothic UI" panose="020B0500000000000000" pitchFamily="50" charset="-128"/>
                <a:cs typeface="Meiryo UI" pitchFamily="50" charset="-128"/>
              </a:rPr>
              <a:t>動画</a:t>
            </a:r>
            <a:r>
              <a:rPr lang="en-US" altLang="ja-JP" sz="1100" b="1" dirty="0">
                <a:solidFill>
                  <a:srgbClr val="FFFFFF"/>
                </a:solidFill>
                <a:latin typeface="Yu Gothic UI" panose="020B0500000000000000" pitchFamily="50" charset="-128"/>
                <a:ea typeface="Yu Gothic UI" panose="020B0500000000000000" pitchFamily="50" charset="-128"/>
                <a:cs typeface="Meiryo UI" pitchFamily="50" charset="-128"/>
              </a:rPr>
              <a:t>CM</a:t>
            </a:r>
            <a:r>
              <a:rPr lang="ja-JP" altLang="en-US" sz="1100" b="1" dirty="0">
                <a:solidFill>
                  <a:srgbClr val="FFFFFF"/>
                </a:solidFill>
                <a:latin typeface="Yu Gothic UI" panose="020B0500000000000000" pitchFamily="50" charset="-128"/>
                <a:ea typeface="Yu Gothic UI" panose="020B0500000000000000" pitchFamily="50" charset="-128"/>
                <a:cs typeface="Meiryo UI" pitchFamily="50" charset="-128"/>
              </a:rPr>
              <a:t>広告</a:t>
            </a:r>
            <a:endParaRPr lang="en-US" altLang="ja-JP" sz="1100" b="1" dirty="0">
              <a:solidFill>
                <a:srgbClr val="FFFFFF"/>
              </a:solidFill>
              <a:latin typeface="Yu Gothic UI" panose="020B0500000000000000" pitchFamily="50" charset="-128"/>
              <a:ea typeface="Yu Gothic UI" panose="020B0500000000000000" pitchFamily="50" charset="-128"/>
              <a:cs typeface="Meiryo UI" pitchFamily="50" charset="-128"/>
            </a:endParaRPr>
          </a:p>
        </p:txBody>
      </p:sp>
      <p:pic>
        <p:nvPicPr>
          <p:cNvPr id="56" name="図 55">
            <a:extLst>
              <a:ext uri="{FF2B5EF4-FFF2-40B4-BE49-F238E27FC236}">
                <a16:creationId xmlns:a16="http://schemas.microsoft.com/office/drawing/2014/main" id="{89895ECA-8B62-4A51-6212-4708DD9B68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8278" b="11492"/>
          <a:stretch/>
        </p:blipFill>
        <p:spPr>
          <a:xfrm>
            <a:off x="5285701" y="3778296"/>
            <a:ext cx="1137005" cy="1486098"/>
          </a:xfrm>
          <a:prstGeom prst="rect">
            <a:avLst/>
          </a:prstGeom>
        </p:spPr>
      </p:pic>
      <p:sp>
        <p:nvSpPr>
          <p:cNvPr id="57" name="正方形/長方形 56">
            <a:extLst>
              <a:ext uri="{FF2B5EF4-FFF2-40B4-BE49-F238E27FC236}">
                <a16:creationId xmlns:a16="http://schemas.microsoft.com/office/drawing/2014/main" id="{90BD3423-2333-4094-D7CC-4FAA03518166}"/>
              </a:ext>
            </a:extLst>
          </p:cNvPr>
          <p:cNvSpPr/>
          <p:nvPr/>
        </p:nvSpPr>
        <p:spPr bwMode="auto">
          <a:xfrm>
            <a:off x="5281850" y="3967026"/>
            <a:ext cx="1136287" cy="644309"/>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Yu Gothic UI" panose="020B0500000000000000" pitchFamily="50" charset="-128"/>
              <a:ea typeface="Yu Gothic UI" panose="020B0500000000000000" pitchFamily="50" charset="-128"/>
            </a:endParaRPr>
          </a:p>
        </p:txBody>
      </p:sp>
      <p:grpSp>
        <p:nvGrpSpPr>
          <p:cNvPr id="59" name="グループ化 4104">
            <a:extLst>
              <a:ext uri="{FF2B5EF4-FFF2-40B4-BE49-F238E27FC236}">
                <a16:creationId xmlns:a16="http://schemas.microsoft.com/office/drawing/2014/main" id="{9F46098C-7B9B-B4DB-29F0-9B241E9C89B7}"/>
              </a:ext>
            </a:extLst>
          </p:cNvPr>
          <p:cNvGrpSpPr>
            <a:grpSpLocks/>
          </p:cNvGrpSpPr>
          <p:nvPr/>
        </p:nvGrpSpPr>
        <p:grpSpPr bwMode="auto">
          <a:xfrm>
            <a:off x="3381908" y="4322038"/>
            <a:ext cx="211588" cy="211590"/>
            <a:chOff x="1637926" y="3351806"/>
            <a:chExt cx="503728" cy="503728"/>
          </a:xfrm>
        </p:grpSpPr>
        <p:sp>
          <p:nvSpPr>
            <p:cNvPr id="62" name="ドーナツ 94">
              <a:extLst>
                <a:ext uri="{FF2B5EF4-FFF2-40B4-BE49-F238E27FC236}">
                  <a16:creationId xmlns:a16="http://schemas.microsoft.com/office/drawing/2014/main" id="{59277658-BF22-708F-FF57-BC69B005FDF9}"/>
                </a:ext>
              </a:extLst>
            </p:cNvPr>
            <p:cNvSpPr/>
            <p:nvPr/>
          </p:nvSpPr>
          <p:spPr bwMode="auto">
            <a:xfrm>
              <a:off x="1637926" y="3351806"/>
              <a:ext cx="503728" cy="503728"/>
            </a:xfrm>
            <a:prstGeom prst="donut">
              <a:avLst>
                <a:gd name="adj" fmla="val 7600"/>
              </a:avLst>
            </a:prstGeom>
            <a:solidFill>
              <a:srgbClr val="FFFFFF"/>
            </a:solidFill>
            <a:ln w="9525" cap="flat" cmpd="sng" algn="ctr">
              <a:no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66" name="二等辺三角形 61">
              <a:extLst>
                <a:ext uri="{FF2B5EF4-FFF2-40B4-BE49-F238E27FC236}">
                  <a16:creationId xmlns:a16="http://schemas.microsoft.com/office/drawing/2014/main" id="{449BE85F-81EF-7E77-1B27-580EBCAA6696}"/>
                </a:ext>
              </a:extLst>
            </p:cNvPr>
            <p:cNvSpPr>
              <a:spLocks noChangeArrowheads="1"/>
            </p:cNvSpPr>
            <p:nvPr/>
          </p:nvSpPr>
          <p:spPr bwMode="auto">
            <a:xfrm rot="5400000">
              <a:off x="1779199" y="3474122"/>
              <a:ext cx="294456" cy="253843"/>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grpSp>
      <p:sp>
        <p:nvSpPr>
          <p:cNvPr id="67" name="Rectangle 7">
            <a:extLst>
              <a:ext uri="{FF2B5EF4-FFF2-40B4-BE49-F238E27FC236}">
                <a16:creationId xmlns:a16="http://schemas.microsoft.com/office/drawing/2014/main" id="{D063ACB3-33FC-BE81-946B-D940ABF418A1}"/>
              </a:ext>
            </a:extLst>
          </p:cNvPr>
          <p:cNvSpPr>
            <a:spLocks noChangeArrowheads="1"/>
          </p:cNvSpPr>
          <p:nvPr/>
        </p:nvSpPr>
        <p:spPr bwMode="auto">
          <a:xfrm>
            <a:off x="5146249" y="3970748"/>
            <a:ext cx="146322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ja-JP" altLang="en-US" sz="1100" b="1" dirty="0">
                <a:solidFill>
                  <a:srgbClr val="FFFFFF"/>
                </a:solidFill>
                <a:latin typeface="+mn-ea"/>
                <a:cs typeface="Meiryo UI" pitchFamily="50" charset="-128"/>
              </a:rPr>
              <a:t>インストリーム</a:t>
            </a:r>
            <a:endParaRPr lang="en-US" altLang="ja-JP" sz="1100" b="1" dirty="0">
              <a:solidFill>
                <a:srgbClr val="FFFFFF"/>
              </a:solidFill>
              <a:latin typeface="+mn-ea"/>
              <a:cs typeface="Meiryo UI" pitchFamily="50" charset="-128"/>
            </a:endParaRPr>
          </a:p>
          <a:p>
            <a:pPr algn="ctr" fontAlgn="base">
              <a:spcBef>
                <a:spcPct val="0"/>
              </a:spcBef>
              <a:spcAft>
                <a:spcPct val="0"/>
              </a:spcAft>
            </a:pPr>
            <a:r>
              <a:rPr lang="ja-JP" altLang="en-US" sz="1100" b="1" dirty="0">
                <a:solidFill>
                  <a:srgbClr val="FFFFFF"/>
                </a:solidFill>
                <a:latin typeface="+mn-ea"/>
                <a:cs typeface="Meiryo UI" pitchFamily="50" charset="-128"/>
              </a:rPr>
              <a:t>広告</a:t>
            </a:r>
            <a:endParaRPr lang="en-US" altLang="ja-JP" sz="1100" b="1" dirty="0">
              <a:solidFill>
                <a:srgbClr val="FFFFFF"/>
              </a:solidFill>
              <a:latin typeface="+mn-ea"/>
              <a:cs typeface="Meiryo UI" pitchFamily="50" charset="-128"/>
            </a:endParaRPr>
          </a:p>
        </p:txBody>
      </p:sp>
      <p:pic>
        <p:nvPicPr>
          <p:cNvPr id="68" name="図 67">
            <a:extLst>
              <a:ext uri="{FF2B5EF4-FFF2-40B4-BE49-F238E27FC236}">
                <a16:creationId xmlns:a16="http://schemas.microsoft.com/office/drawing/2014/main" id="{F62E0C4B-21CB-82F4-D7A5-D85E8CE380EF}"/>
              </a:ext>
            </a:extLst>
          </p:cNvPr>
          <p:cNvPicPr>
            <a:picLocks noChangeAspect="1"/>
          </p:cNvPicPr>
          <p:nvPr/>
        </p:nvPicPr>
        <p:blipFill>
          <a:blip r:embed="rId5"/>
          <a:stretch>
            <a:fillRect/>
          </a:stretch>
        </p:blipFill>
        <p:spPr>
          <a:xfrm>
            <a:off x="2251824" y="3162588"/>
            <a:ext cx="2419918" cy="274458"/>
          </a:xfrm>
          <a:prstGeom prst="rect">
            <a:avLst/>
          </a:prstGeom>
        </p:spPr>
      </p:pic>
      <p:pic>
        <p:nvPicPr>
          <p:cNvPr id="69" name="図 68">
            <a:extLst>
              <a:ext uri="{FF2B5EF4-FFF2-40B4-BE49-F238E27FC236}">
                <a16:creationId xmlns:a16="http://schemas.microsoft.com/office/drawing/2014/main" id="{1AC1129B-69BF-9C22-AE3B-298CA6F0896E}"/>
              </a:ext>
            </a:extLst>
          </p:cNvPr>
          <p:cNvPicPr>
            <a:picLocks noChangeAspect="1"/>
          </p:cNvPicPr>
          <p:nvPr/>
        </p:nvPicPr>
        <p:blipFill>
          <a:blip r:embed="rId6"/>
          <a:stretch>
            <a:fillRect/>
          </a:stretch>
        </p:blipFill>
        <p:spPr>
          <a:xfrm>
            <a:off x="5275031" y="3365473"/>
            <a:ext cx="1144122" cy="411325"/>
          </a:xfrm>
          <a:prstGeom prst="rect">
            <a:avLst/>
          </a:prstGeom>
        </p:spPr>
      </p:pic>
      <p:grpSp>
        <p:nvGrpSpPr>
          <p:cNvPr id="70" name="グループ化 4104">
            <a:extLst>
              <a:ext uri="{FF2B5EF4-FFF2-40B4-BE49-F238E27FC236}">
                <a16:creationId xmlns:a16="http://schemas.microsoft.com/office/drawing/2014/main" id="{405604B8-C750-CC86-937C-55E49D31E564}"/>
              </a:ext>
            </a:extLst>
          </p:cNvPr>
          <p:cNvGrpSpPr>
            <a:grpSpLocks/>
          </p:cNvGrpSpPr>
          <p:nvPr/>
        </p:nvGrpSpPr>
        <p:grpSpPr bwMode="auto">
          <a:xfrm>
            <a:off x="5769958" y="4355539"/>
            <a:ext cx="211588" cy="211590"/>
            <a:chOff x="1637926" y="3351806"/>
            <a:chExt cx="503728" cy="503728"/>
          </a:xfrm>
        </p:grpSpPr>
        <p:sp>
          <p:nvSpPr>
            <p:cNvPr id="71" name="ドーナツ 94">
              <a:extLst>
                <a:ext uri="{FF2B5EF4-FFF2-40B4-BE49-F238E27FC236}">
                  <a16:creationId xmlns:a16="http://schemas.microsoft.com/office/drawing/2014/main" id="{FFC524A6-7478-70A6-6AB7-1EBD2DF76637}"/>
                </a:ext>
              </a:extLst>
            </p:cNvPr>
            <p:cNvSpPr/>
            <p:nvPr/>
          </p:nvSpPr>
          <p:spPr bwMode="auto">
            <a:xfrm>
              <a:off x="1637926" y="3351806"/>
              <a:ext cx="503728" cy="503728"/>
            </a:xfrm>
            <a:prstGeom prst="donut">
              <a:avLst>
                <a:gd name="adj" fmla="val 7600"/>
              </a:avLst>
            </a:prstGeom>
            <a:solidFill>
              <a:srgbClr val="FFFFFF"/>
            </a:solidFill>
            <a:ln w="9525" cap="flat" cmpd="sng" algn="ctr">
              <a:noFill/>
              <a:prstDash val="solid"/>
              <a:round/>
              <a:headEnd type="none" w="med" len="med"/>
              <a:tailEnd type="none" w="med" len="me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sp>
          <p:nvSpPr>
            <p:cNvPr id="72" name="二等辺三角形 61">
              <a:extLst>
                <a:ext uri="{FF2B5EF4-FFF2-40B4-BE49-F238E27FC236}">
                  <a16:creationId xmlns:a16="http://schemas.microsoft.com/office/drawing/2014/main" id="{9DFC4F50-9F4A-89F6-F683-C29C0B27BCCA}"/>
                </a:ext>
              </a:extLst>
            </p:cNvPr>
            <p:cNvSpPr>
              <a:spLocks noChangeArrowheads="1"/>
            </p:cNvSpPr>
            <p:nvPr/>
          </p:nvSpPr>
          <p:spPr bwMode="auto">
            <a:xfrm rot="5400000">
              <a:off x="1779199" y="3474122"/>
              <a:ext cx="294456" cy="253843"/>
            </a:xfrm>
            <a:prstGeom prst="triangle">
              <a:avLst>
                <a:gd name="adj" fmla="val 50000"/>
              </a:avLst>
            </a:prstGeom>
            <a:solidFill>
              <a:srgbClr val="FFFFFF"/>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Yu Gothic UI" panose="020B0500000000000000" pitchFamily="50" charset="-128"/>
                <a:ea typeface="Yu Gothic UI" panose="020B0500000000000000" pitchFamily="50" charset="-128"/>
              </a:endParaRPr>
            </a:p>
          </p:txBody>
        </p:sp>
      </p:grpSp>
    </p:spTree>
    <p:extLst>
      <p:ext uri="{BB962C8B-B14F-4D97-AF65-F5344CB8AC3E}">
        <p14:creationId xmlns:p14="http://schemas.microsoft.com/office/powerpoint/2010/main" val="1854374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テキスト プレースホルダー 26">
            <a:extLst>
              <a:ext uri="{FF2B5EF4-FFF2-40B4-BE49-F238E27FC236}">
                <a16:creationId xmlns:a16="http://schemas.microsoft.com/office/drawing/2014/main" id="{39DDF5D9-5561-5B7D-D208-A4F6A6FD982F}"/>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LIVE!2024 </a:t>
            </a:r>
            <a:r>
              <a:rPr lang="ja-JP" altLang="en-US" b="1" dirty="0">
                <a:solidFill>
                  <a:schemeClr val="accent3"/>
                </a:solidFill>
                <a:latin typeface="メイリオ" panose="020B0604030504040204" pitchFamily="50" charset="-128"/>
                <a:ea typeface="メイリオ" panose="020B0604030504040204" pitchFamily="50" charset="-128"/>
              </a:rPr>
              <a:t>インストリーム広告メニュー</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5341624B-7E2F-5C9D-A92E-EE51D2E97F16}"/>
              </a:ext>
            </a:extLst>
          </p:cNvPr>
          <p:cNvSpPr/>
          <p:nvPr/>
        </p:nvSpPr>
        <p:spPr>
          <a:xfrm>
            <a:off x="334962" y="1138206"/>
            <a:ext cx="11522076" cy="7721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「センバツ</a:t>
            </a:r>
            <a:r>
              <a:rPr kumimoji="1" lang="en-US" altLang="ja-JP" sz="2000" b="1" dirty="0">
                <a:solidFill>
                  <a:schemeClr val="accent3"/>
                </a:solidFill>
                <a:latin typeface="メイリオ" panose="020B0604030504040204" pitchFamily="50" charset="-128"/>
                <a:ea typeface="メイリオ" panose="020B0604030504040204" pitchFamily="50" charset="-128"/>
              </a:rPr>
              <a:t>LIVE!2024</a:t>
            </a:r>
            <a:r>
              <a:rPr kumimoji="1" lang="ja-JP" altLang="en-US" sz="2000" b="1" dirty="0">
                <a:solidFill>
                  <a:schemeClr val="accent3"/>
                </a:solidFill>
                <a:latin typeface="メイリオ" panose="020B0604030504040204" pitchFamily="50" charset="-128"/>
                <a:ea typeface="メイリオ" panose="020B0604030504040204" pitchFamily="50" charset="-128"/>
              </a:rPr>
              <a:t>」</a:t>
            </a:r>
            <a:r>
              <a:rPr lang="ja-JP" altLang="en-US" sz="2000" b="1" dirty="0">
                <a:solidFill>
                  <a:schemeClr val="accent3"/>
                </a:solidFill>
                <a:latin typeface="メイリオ" panose="020B0604030504040204" pitchFamily="50" charset="-128"/>
                <a:ea typeface="メイリオ" panose="020B0604030504040204" pitchFamily="50" charset="-128"/>
              </a:rPr>
              <a:t>インストリーム広告</a:t>
            </a:r>
            <a:r>
              <a:rPr kumimoji="1" lang="ja-JP" altLang="en-US" sz="2000" b="1" dirty="0">
                <a:solidFill>
                  <a:schemeClr val="accent3"/>
                </a:solidFill>
                <a:latin typeface="メイリオ" panose="020B0604030504040204" pitchFamily="50" charset="-128"/>
                <a:ea typeface="メイリオ" panose="020B0604030504040204" pitchFamily="50" charset="-128"/>
              </a:rPr>
              <a:t>を露出量に応じてパッケージ化しました</a:t>
            </a:r>
            <a:endParaRPr kumimoji="1" lang="en-US" altLang="ja-JP" sz="2000"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ご予算に合わせてプランのご選択が可能です</a:t>
            </a:r>
            <a:endParaRPr kumimoji="1" lang="en-US" altLang="ja-JP" sz="2000" b="1" dirty="0">
              <a:solidFill>
                <a:schemeClr val="accent3"/>
              </a:solidFill>
              <a:latin typeface="メイリオ" panose="020B0604030504040204" pitchFamily="50" charset="-128"/>
              <a:ea typeface="メイリオ" panose="020B0604030504040204" pitchFamily="50" charset="-128"/>
            </a:endParaRPr>
          </a:p>
        </p:txBody>
      </p:sp>
      <p:cxnSp>
        <p:nvCxnSpPr>
          <p:cNvPr id="4" name="直線コネクタ 3">
            <a:extLst>
              <a:ext uri="{FF2B5EF4-FFF2-40B4-BE49-F238E27FC236}">
                <a16:creationId xmlns:a16="http://schemas.microsoft.com/office/drawing/2014/main" id="{5CD45100-818E-D993-23D6-F59000A876F3}"/>
              </a:ext>
            </a:extLst>
          </p:cNvPr>
          <p:cNvCxnSpPr/>
          <p:nvPr/>
        </p:nvCxnSpPr>
        <p:spPr bwMode="auto">
          <a:xfrm>
            <a:off x="6701290" y="2287035"/>
            <a:ext cx="0" cy="394623"/>
          </a:xfrm>
          <a:prstGeom prst="line">
            <a:avLst/>
          </a:prstGeom>
          <a:solidFill>
            <a:srgbClr val="BBE0E3"/>
          </a:solidFill>
          <a:ln w="9525" cap="flat" cmpd="sng" algn="ctr">
            <a:solidFill>
              <a:srgbClr val="FFFFFF">
                <a:lumMod val="75000"/>
              </a:srgbClr>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18B565D1-AF20-6987-C8B5-FC219FD90661}"/>
              </a:ext>
            </a:extLst>
          </p:cNvPr>
          <p:cNvSpPr/>
          <p:nvPr/>
        </p:nvSpPr>
        <p:spPr bwMode="auto">
          <a:xfrm>
            <a:off x="1338837" y="2234664"/>
            <a:ext cx="8850101" cy="455828"/>
          </a:xfrm>
          <a:prstGeom prst="rect">
            <a:avLst/>
          </a:prstGeom>
          <a:noFill/>
          <a:ln w="9525"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b="1" i="0" u="none" strike="noStrike" kern="0" cap="none" spc="0" normalizeH="0" baseline="0" noProof="0" dirty="0">
              <a:ln>
                <a:noFill/>
              </a:ln>
              <a:solidFill>
                <a:srgbClr val="000000"/>
              </a:solidFill>
              <a:effectLst/>
              <a:uLnTx/>
              <a:uFillTx/>
              <a:latin typeface="+mn-ea"/>
            </a:endParaRPr>
          </a:p>
        </p:txBody>
      </p:sp>
      <p:cxnSp>
        <p:nvCxnSpPr>
          <p:cNvPr id="10" name="直線コネクタ 9">
            <a:extLst>
              <a:ext uri="{FF2B5EF4-FFF2-40B4-BE49-F238E27FC236}">
                <a16:creationId xmlns:a16="http://schemas.microsoft.com/office/drawing/2014/main" id="{E9D7AD70-C8A1-25F0-EA44-9CE3AEC39CAA}"/>
              </a:ext>
            </a:extLst>
          </p:cNvPr>
          <p:cNvCxnSpPr>
            <a:cxnSpLocks/>
          </p:cNvCxnSpPr>
          <p:nvPr/>
        </p:nvCxnSpPr>
        <p:spPr bwMode="auto">
          <a:xfrm>
            <a:off x="6701290" y="2851353"/>
            <a:ext cx="0" cy="369058"/>
          </a:xfrm>
          <a:prstGeom prst="line">
            <a:avLst/>
          </a:prstGeom>
          <a:solidFill>
            <a:srgbClr val="BBE0E3"/>
          </a:solidFill>
          <a:ln w="9525" cap="flat" cmpd="sng" algn="ctr">
            <a:solidFill>
              <a:srgbClr val="FFFFFF">
                <a:lumMod val="75000"/>
              </a:srgbClr>
            </a:solidFill>
            <a:prstDash val="solid"/>
            <a:round/>
            <a:headEnd type="none" w="med" len="med"/>
            <a:tailEnd type="none" w="med" len="med"/>
          </a:ln>
          <a:effectLst/>
        </p:spPr>
      </p:cxnSp>
      <p:sp>
        <p:nvSpPr>
          <p:cNvPr id="11" name="正方形/長方形 10">
            <a:extLst>
              <a:ext uri="{FF2B5EF4-FFF2-40B4-BE49-F238E27FC236}">
                <a16:creationId xmlns:a16="http://schemas.microsoft.com/office/drawing/2014/main" id="{AC16297F-F7B1-9D11-7841-B8B9882420A0}"/>
              </a:ext>
            </a:extLst>
          </p:cNvPr>
          <p:cNvSpPr/>
          <p:nvPr/>
        </p:nvSpPr>
        <p:spPr bwMode="auto">
          <a:xfrm>
            <a:off x="1338837" y="2781603"/>
            <a:ext cx="8846637" cy="455828"/>
          </a:xfrm>
          <a:prstGeom prst="rect">
            <a:avLst/>
          </a:prstGeom>
          <a:noFill/>
          <a:ln w="9525"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b="1" i="0" u="none" strike="noStrike" kern="0" cap="none" spc="0" normalizeH="0" baseline="0" noProof="0" dirty="0">
              <a:ln>
                <a:noFill/>
              </a:ln>
              <a:solidFill>
                <a:srgbClr val="000000"/>
              </a:solidFill>
              <a:effectLst/>
              <a:uLnTx/>
              <a:uFillTx/>
              <a:latin typeface="+mn-ea"/>
            </a:endParaRPr>
          </a:p>
        </p:txBody>
      </p:sp>
      <p:sp>
        <p:nvSpPr>
          <p:cNvPr id="15" name="正方形/長方形 14">
            <a:extLst>
              <a:ext uri="{FF2B5EF4-FFF2-40B4-BE49-F238E27FC236}">
                <a16:creationId xmlns:a16="http://schemas.microsoft.com/office/drawing/2014/main" id="{416AC73E-3427-AB82-C3C6-4EF47BA2A95D}"/>
              </a:ext>
            </a:extLst>
          </p:cNvPr>
          <p:cNvSpPr/>
          <p:nvPr/>
        </p:nvSpPr>
        <p:spPr bwMode="auto">
          <a:xfrm>
            <a:off x="1336650" y="3325149"/>
            <a:ext cx="8847206" cy="455828"/>
          </a:xfrm>
          <a:prstGeom prst="rect">
            <a:avLst/>
          </a:prstGeom>
          <a:noFill/>
          <a:ln w="9525"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b="1" i="0" u="none" strike="noStrike" kern="0" cap="none" spc="0" normalizeH="0" baseline="0" noProof="0" dirty="0">
              <a:ln>
                <a:noFill/>
              </a:ln>
              <a:solidFill>
                <a:srgbClr val="000000"/>
              </a:solidFill>
              <a:effectLst/>
              <a:uLnTx/>
              <a:uFillTx/>
              <a:latin typeface="+mn-ea"/>
            </a:endParaRPr>
          </a:p>
        </p:txBody>
      </p:sp>
      <p:cxnSp>
        <p:nvCxnSpPr>
          <p:cNvPr id="16" name="直線コネクタ 15">
            <a:extLst>
              <a:ext uri="{FF2B5EF4-FFF2-40B4-BE49-F238E27FC236}">
                <a16:creationId xmlns:a16="http://schemas.microsoft.com/office/drawing/2014/main" id="{16A5C220-F08C-E3A8-66A8-BC1A25868E8E}"/>
              </a:ext>
            </a:extLst>
          </p:cNvPr>
          <p:cNvCxnSpPr/>
          <p:nvPr/>
        </p:nvCxnSpPr>
        <p:spPr bwMode="auto">
          <a:xfrm>
            <a:off x="6699801" y="3389208"/>
            <a:ext cx="0" cy="369058"/>
          </a:xfrm>
          <a:prstGeom prst="line">
            <a:avLst/>
          </a:prstGeom>
          <a:solidFill>
            <a:srgbClr val="BBE0E3"/>
          </a:solidFill>
          <a:ln w="9525" cap="flat" cmpd="sng" algn="ctr">
            <a:solidFill>
              <a:srgbClr val="FFFFFF">
                <a:lumMod val="75000"/>
              </a:srgbClr>
            </a:solidFill>
            <a:prstDash val="solid"/>
            <a:round/>
            <a:headEnd type="none" w="med" len="med"/>
            <a:tailEnd type="none" w="med" len="med"/>
          </a:ln>
          <a:effectLst/>
        </p:spPr>
      </p:cxnSp>
      <p:cxnSp>
        <p:nvCxnSpPr>
          <p:cNvPr id="21" name="直線コネクタ 20">
            <a:extLst>
              <a:ext uri="{FF2B5EF4-FFF2-40B4-BE49-F238E27FC236}">
                <a16:creationId xmlns:a16="http://schemas.microsoft.com/office/drawing/2014/main" id="{DD97FA0E-77ED-E088-959B-148F5A7815A9}"/>
              </a:ext>
            </a:extLst>
          </p:cNvPr>
          <p:cNvCxnSpPr/>
          <p:nvPr/>
        </p:nvCxnSpPr>
        <p:spPr bwMode="auto">
          <a:xfrm>
            <a:off x="6701290" y="3943724"/>
            <a:ext cx="0" cy="369058"/>
          </a:xfrm>
          <a:prstGeom prst="line">
            <a:avLst/>
          </a:prstGeom>
          <a:solidFill>
            <a:srgbClr val="BBE0E3"/>
          </a:solidFill>
          <a:ln w="9525" cap="flat" cmpd="sng" algn="ctr">
            <a:solidFill>
              <a:srgbClr val="FFFFFF">
                <a:lumMod val="75000"/>
              </a:srgbClr>
            </a:solidFill>
            <a:prstDash val="solid"/>
            <a:round/>
            <a:headEnd type="none" w="med" len="med"/>
            <a:tailEnd type="none" w="med" len="med"/>
          </a:ln>
          <a:effectLst/>
        </p:spPr>
      </p:cxnSp>
      <p:sp>
        <p:nvSpPr>
          <p:cNvPr id="22" name="正方形/長方形 21">
            <a:extLst>
              <a:ext uri="{FF2B5EF4-FFF2-40B4-BE49-F238E27FC236}">
                <a16:creationId xmlns:a16="http://schemas.microsoft.com/office/drawing/2014/main" id="{F611E090-7CEC-50F0-ED50-B8AD52E68B6B}"/>
              </a:ext>
            </a:extLst>
          </p:cNvPr>
          <p:cNvSpPr/>
          <p:nvPr/>
        </p:nvSpPr>
        <p:spPr bwMode="auto">
          <a:xfrm>
            <a:off x="6406905" y="5816023"/>
            <a:ext cx="276293" cy="405041"/>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FFFFFF"/>
              </a:solidFill>
              <a:latin typeface="+mn-ea"/>
            </a:endParaRPr>
          </a:p>
        </p:txBody>
      </p:sp>
      <p:sp>
        <p:nvSpPr>
          <p:cNvPr id="23" name="Rectangle 7">
            <a:extLst>
              <a:ext uri="{FF2B5EF4-FFF2-40B4-BE49-F238E27FC236}">
                <a16:creationId xmlns:a16="http://schemas.microsoft.com/office/drawing/2014/main" id="{26F42BDD-C9B0-6195-D49D-328E8C4BE54B}"/>
              </a:ext>
            </a:extLst>
          </p:cNvPr>
          <p:cNvSpPr>
            <a:spLocks noChangeArrowheads="1"/>
          </p:cNvSpPr>
          <p:nvPr/>
        </p:nvSpPr>
        <p:spPr bwMode="auto">
          <a:xfrm>
            <a:off x="3444255" y="2288942"/>
            <a:ext cx="18847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dirty="0">
                <a:solidFill>
                  <a:schemeClr val="accent3"/>
                </a:solidFill>
                <a:latin typeface="+mn-ea"/>
                <a:cs typeface="Segoe UI" panose="020B0502040204020203" pitchFamily="34" charset="0"/>
              </a:rPr>
              <a:t>20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ja-JP" altLang="en-US" sz="1200" dirty="0">
                <a:solidFill>
                  <a:schemeClr val="accent3"/>
                </a:solidFill>
                <a:latin typeface="+mn-ea"/>
                <a:cs typeface="Segoe UI" panose="020B0502040204020203" pitchFamily="34" charset="0"/>
              </a:rPr>
              <a:t>円</a:t>
            </a:r>
            <a:endParaRPr lang="en-US" altLang="ja-JP" sz="1200" dirty="0">
              <a:solidFill>
                <a:schemeClr val="accent3"/>
              </a:solidFill>
              <a:latin typeface="+mn-ea"/>
              <a:cs typeface="Segoe UI" panose="020B0502040204020203" pitchFamily="34" charset="0"/>
            </a:endParaRPr>
          </a:p>
        </p:txBody>
      </p:sp>
      <p:sp>
        <p:nvSpPr>
          <p:cNvPr id="25" name="Rectangle 7">
            <a:extLst>
              <a:ext uri="{FF2B5EF4-FFF2-40B4-BE49-F238E27FC236}">
                <a16:creationId xmlns:a16="http://schemas.microsoft.com/office/drawing/2014/main" id="{0DD19C7B-076D-DAF6-A6DD-248AFA259AA5}"/>
              </a:ext>
            </a:extLst>
          </p:cNvPr>
          <p:cNvSpPr>
            <a:spLocks noChangeArrowheads="1"/>
          </p:cNvSpPr>
          <p:nvPr/>
        </p:nvSpPr>
        <p:spPr bwMode="auto">
          <a:xfrm>
            <a:off x="3444254" y="2851844"/>
            <a:ext cx="18847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dirty="0">
                <a:solidFill>
                  <a:schemeClr val="accent3"/>
                </a:solidFill>
                <a:latin typeface="+mn-ea"/>
                <a:cs typeface="Segoe UI" panose="020B0502040204020203" pitchFamily="34" charset="0"/>
              </a:rPr>
              <a:t>10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ja-JP" altLang="en-US" sz="1200" dirty="0">
                <a:solidFill>
                  <a:schemeClr val="accent3"/>
                </a:solidFill>
                <a:latin typeface="+mn-ea"/>
                <a:cs typeface="Segoe UI" panose="020B0502040204020203" pitchFamily="34" charset="0"/>
              </a:rPr>
              <a:t>円</a:t>
            </a:r>
            <a:endParaRPr lang="en-US" altLang="ja-JP" sz="1200" dirty="0">
              <a:solidFill>
                <a:schemeClr val="accent3"/>
              </a:solidFill>
              <a:latin typeface="+mn-ea"/>
              <a:cs typeface="Segoe UI" panose="020B0502040204020203" pitchFamily="34" charset="0"/>
            </a:endParaRPr>
          </a:p>
        </p:txBody>
      </p:sp>
      <p:sp>
        <p:nvSpPr>
          <p:cNvPr id="27" name="Rectangle 7">
            <a:extLst>
              <a:ext uri="{FF2B5EF4-FFF2-40B4-BE49-F238E27FC236}">
                <a16:creationId xmlns:a16="http://schemas.microsoft.com/office/drawing/2014/main" id="{26525C56-D33D-271E-ABB4-472A20D4D65A}"/>
              </a:ext>
            </a:extLst>
          </p:cNvPr>
          <p:cNvSpPr>
            <a:spLocks noChangeArrowheads="1"/>
          </p:cNvSpPr>
          <p:nvPr/>
        </p:nvSpPr>
        <p:spPr bwMode="auto">
          <a:xfrm>
            <a:off x="3444256" y="3386215"/>
            <a:ext cx="18847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dirty="0">
                <a:solidFill>
                  <a:schemeClr val="accent3"/>
                </a:solidFill>
                <a:latin typeface="+mn-ea"/>
                <a:cs typeface="Segoe UI" panose="020B0502040204020203" pitchFamily="34" charset="0"/>
              </a:rPr>
              <a:t>  </a:t>
            </a:r>
            <a:r>
              <a:rPr lang="en-US" altLang="ja-JP" dirty="0">
                <a:solidFill>
                  <a:schemeClr val="accent3"/>
                </a:solidFill>
                <a:latin typeface="+mn-ea"/>
                <a:cs typeface="Segoe UI" panose="020B0502040204020203" pitchFamily="34" charset="0"/>
              </a:rPr>
              <a:t>5</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ja-JP" altLang="en-US" sz="1200" dirty="0">
                <a:solidFill>
                  <a:schemeClr val="accent3"/>
                </a:solidFill>
                <a:latin typeface="+mn-ea"/>
                <a:cs typeface="Segoe UI" panose="020B0502040204020203" pitchFamily="34" charset="0"/>
              </a:rPr>
              <a:t>円</a:t>
            </a:r>
            <a:endParaRPr lang="en-US" altLang="ja-JP" sz="1200" dirty="0">
              <a:solidFill>
                <a:schemeClr val="accent3"/>
              </a:solidFill>
              <a:latin typeface="+mn-ea"/>
              <a:cs typeface="Segoe UI" panose="020B0502040204020203" pitchFamily="34" charset="0"/>
            </a:endParaRPr>
          </a:p>
        </p:txBody>
      </p:sp>
      <p:cxnSp>
        <p:nvCxnSpPr>
          <p:cNvPr id="32" name="直線コネクタ 31">
            <a:extLst>
              <a:ext uri="{FF2B5EF4-FFF2-40B4-BE49-F238E27FC236}">
                <a16:creationId xmlns:a16="http://schemas.microsoft.com/office/drawing/2014/main" id="{16467D09-EF0E-456A-5E8E-559192747F76}"/>
              </a:ext>
            </a:extLst>
          </p:cNvPr>
          <p:cNvCxnSpPr>
            <a:cxnSpLocks/>
          </p:cNvCxnSpPr>
          <p:nvPr/>
        </p:nvCxnSpPr>
        <p:spPr bwMode="auto">
          <a:xfrm>
            <a:off x="1284311" y="4591626"/>
            <a:ext cx="9498181" cy="0"/>
          </a:xfrm>
          <a:prstGeom prst="line">
            <a:avLst/>
          </a:prstGeom>
          <a:solidFill>
            <a:srgbClr val="BBE0E3"/>
          </a:solidFill>
          <a:ln w="12700" cap="flat" cmpd="sng" algn="ctr">
            <a:solidFill>
              <a:srgbClr val="7F7F7F"/>
            </a:solidFill>
            <a:prstDash val="solid"/>
            <a:round/>
            <a:headEnd type="none" w="med" len="med"/>
            <a:tailEnd type="none" w="med" len="med"/>
          </a:ln>
          <a:effectLst/>
        </p:spPr>
      </p:cxnSp>
      <p:sp>
        <p:nvSpPr>
          <p:cNvPr id="33" name="正方形/長方形 32">
            <a:extLst>
              <a:ext uri="{FF2B5EF4-FFF2-40B4-BE49-F238E27FC236}">
                <a16:creationId xmlns:a16="http://schemas.microsoft.com/office/drawing/2014/main" id="{CD89228D-6E60-F33B-E943-1F47C82840D2}"/>
              </a:ext>
            </a:extLst>
          </p:cNvPr>
          <p:cNvSpPr/>
          <p:nvPr/>
        </p:nvSpPr>
        <p:spPr>
          <a:xfrm>
            <a:off x="7679791" y="2402222"/>
            <a:ext cx="800219" cy="230832"/>
          </a:xfrm>
          <a:prstGeom prst="rect">
            <a:avLst/>
          </a:prstGeom>
        </p:spPr>
        <p:txBody>
          <a:bodyPr wrap="none">
            <a:spAutoFit/>
          </a:bodyPr>
          <a:lstStyle/>
          <a:p>
            <a:pPr fontAlgn="base">
              <a:spcBef>
                <a:spcPct val="0"/>
              </a:spcBef>
              <a:spcAft>
                <a:spcPct val="0"/>
              </a:spcAft>
            </a:pPr>
            <a:r>
              <a:rPr lang="ja-JP" altLang="en-US" sz="900" dirty="0">
                <a:solidFill>
                  <a:schemeClr val="accent3"/>
                </a:solidFill>
                <a:latin typeface="+mn-ea"/>
                <a:cs typeface="メイリオ" pitchFamily="50" charset="-128"/>
              </a:rPr>
              <a:t>回 再生想定</a:t>
            </a:r>
            <a:endParaRPr lang="en-US" altLang="ja-JP" sz="900" dirty="0">
              <a:solidFill>
                <a:schemeClr val="accent3"/>
              </a:solidFill>
              <a:latin typeface="+mn-ea"/>
              <a:cs typeface="メイリオ" pitchFamily="50" charset="-128"/>
            </a:endParaRPr>
          </a:p>
        </p:txBody>
      </p:sp>
      <p:sp>
        <p:nvSpPr>
          <p:cNvPr id="34" name="正方形/長方形 33">
            <a:extLst>
              <a:ext uri="{FF2B5EF4-FFF2-40B4-BE49-F238E27FC236}">
                <a16:creationId xmlns:a16="http://schemas.microsoft.com/office/drawing/2014/main" id="{560FBCC3-A581-CC7E-99A7-D20EC0DDC51C}"/>
              </a:ext>
            </a:extLst>
          </p:cNvPr>
          <p:cNvSpPr/>
          <p:nvPr/>
        </p:nvSpPr>
        <p:spPr>
          <a:xfrm>
            <a:off x="7679791" y="2935179"/>
            <a:ext cx="800219" cy="230832"/>
          </a:xfrm>
          <a:prstGeom prst="rect">
            <a:avLst/>
          </a:prstGeom>
        </p:spPr>
        <p:txBody>
          <a:bodyPr wrap="none">
            <a:spAutoFit/>
          </a:bodyPr>
          <a:lstStyle/>
          <a:p>
            <a:pPr fontAlgn="base">
              <a:spcBef>
                <a:spcPct val="0"/>
              </a:spcBef>
              <a:spcAft>
                <a:spcPct val="0"/>
              </a:spcAft>
            </a:pPr>
            <a:r>
              <a:rPr lang="ja-JP" altLang="en-US" sz="900" dirty="0">
                <a:solidFill>
                  <a:schemeClr val="accent3"/>
                </a:solidFill>
                <a:latin typeface="+mn-ea"/>
                <a:cs typeface="メイリオ" pitchFamily="50" charset="-128"/>
              </a:rPr>
              <a:t>回 再生想定</a:t>
            </a:r>
            <a:endParaRPr lang="en-US" altLang="ja-JP" sz="900" dirty="0">
              <a:solidFill>
                <a:schemeClr val="accent3"/>
              </a:solidFill>
              <a:latin typeface="+mn-ea"/>
              <a:cs typeface="メイリオ" pitchFamily="50" charset="-128"/>
            </a:endParaRPr>
          </a:p>
        </p:txBody>
      </p:sp>
      <p:sp>
        <p:nvSpPr>
          <p:cNvPr id="35" name="正方形/長方形 34">
            <a:extLst>
              <a:ext uri="{FF2B5EF4-FFF2-40B4-BE49-F238E27FC236}">
                <a16:creationId xmlns:a16="http://schemas.microsoft.com/office/drawing/2014/main" id="{3AE5F33E-571D-6535-BE52-2E335748D881}"/>
              </a:ext>
            </a:extLst>
          </p:cNvPr>
          <p:cNvSpPr/>
          <p:nvPr/>
        </p:nvSpPr>
        <p:spPr>
          <a:xfrm>
            <a:off x="7686370" y="3484502"/>
            <a:ext cx="800219" cy="230832"/>
          </a:xfrm>
          <a:prstGeom prst="rect">
            <a:avLst/>
          </a:prstGeom>
        </p:spPr>
        <p:txBody>
          <a:bodyPr wrap="none">
            <a:spAutoFit/>
          </a:bodyPr>
          <a:lstStyle/>
          <a:p>
            <a:pPr fontAlgn="base">
              <a:spcBef>
                <a:spcPct val="0"/>
              </a:spcBef>
              <a:spcAft>
                <a:spcPct val="0"/>
              </a:spcAft>
            </a:pPr>
            <a:r>
              <a:rPr lang="ja-JP" altLang="en-US" sz="900" dirty="0">
                <a:solidFill>
                  <a:schemeClr val="accent3"/>
                </a:solidFill>
                <a:latin typeface="+mn-ea"/>
                <a:cs typeface="メイリオ" pitchFamily="50" charset="-128"/>
              </a:rPr>
              <a:t>回 再生想定</a:t>
            </a:r>
            <a:endParaRPr lang="en-US" altLang="ja-JP" sz="900" dirty="0">
              <a:solidFill>
                <a:schemeClr val="accent3"/>
              </a:solidFill>
              <a:latin typeface="+mn-ea"/>
              <a:cs typeface="メイリオ" pitchFamily="50" charset="-128"/>
            </a:endParaRPr>
          </a:p>
        </p:txBody>
      </p:sp>
      <p:sp>
        <p:nvSpPr>
          <p:cNvPr id="36" name="正方形/長方形 35">
            <a:extLst>
              <a:ext uri="{FF2B5EF4-FFF2-40B4-BE49-F238E27FC236}">
                <a16:creationId xmlns:a16="http://schemas.microsoft.com/office/drawing/2014/main" id="{4C2ACB3D-FA2B-56CE-69AE-4A1D34CCC4B4}"/>
              </a:ext>
            </a:extLst>
          </p:cNvPr>
          <p:cNvSpPr/>
          <p:nvPr/>
        </p:nvSpPr>
        <p:spPr>
          <a:xfrm>
            <a:off x="8311756" y="2354836"/>
            <a:ext cx="1030062" cy="261610"/>
          </a:xfrm>
          <a:prstGeom prst="rect">
            <a:avLst/>
          </a:prstGeom>
        </p:spPr>
        <p:txBody>
          <a:bodyPr wrap="square">
            <a:spAutoFit/>
          </a:bodyPr>
          <a:lstStyle/>
          <a:p>
            <a:pPr algn="r" fontAlgn="base">
              <a:spcBef>
                <a:spcPct val="0"/>
              </a:spcBef>
              <a:spcAft>
                <a:spcPct val="0"/>
              </a:spcAft>
            </a:pPr>
            <a:r>
              <a:rPr lang="ja-JP" altLang="en-US" sz="1000" dirty="0">
                <a:solidFill>
                  <a:schemeClr val="accent3"/>
                </a:solidFill>
                <a:latin typeface="+mn-ea"/>
                <a:cs typeface="Segoe UI" panose="020B0502040204020203" pitchFamily="34" charset="0"/>
              </a:rPr>
              <a:t>＠</a:t>
            </a:r>
            <a:r>
              <a:rPr lang="en-US" altLang="ja-JP" sz="1100" dirty="0">
                <a:solidFill>
                  <a:schemeClr val="accent3"/>
                </a:solidFill>
                <a:latin typeface="+mn-ea"/>
                <a:cs typeface="Segoe UI" panose="020B0502040204020203" pitchFamily="34" charset="0"/>
              </a:rPr>
              <a:t>2.27 </a:t>
            </a:r>
            <a:r>
              <a:rPr lang="ja-JP" altLang="en-US" sz="1000" dirty="0">
                <a:solidFill>
                  <a:schemeClr val="accent3"/>
                </a:solidFill>
                <a:latin typeface="+mn-ea"/>
                <a:cs typeface="Segoe UI" panose="020B0502040204020203" pitchFamily="34" charset="0"/>
              </a:rPr>
              <a:t>円</a:t>
            </a:r>
            <a:endParaRPr lang="en-US" altLang="ja-JP" sz="1000" dirty="0">
              <a:solidFill>
                <a:schemeClr val="accent3"/>
              </a:solidFill>
              <a:latin typeface="+mn-ea"/>
              <a:cs typeface="Segoe UI" panose="020B0502040204020203" pitchFamily="34" charset="0"/>
            </a:endParaRPr>
          </a:p>
        </p:txBody>
      </p:sp>
      <p:sp>
        <p:nvSpPr>
          <p:cNvPr id="37" name="正方形/長方形 36">
            <a:extLst>
              <a:ext uri="{FF2B5EF4-FFF2-40B4-BE49-F238E27FC236}">
                <a16:creationId xmlns:a16="http://schemas.microsoft.com/office/drawing/2014/main" id="{80F23AE6-A94C-F4EF-99DE-0C1BC842D327}"/>
              </a:ext>
            </a:extLst>
          </p:cNvPr>
          <p:cNvSpPr/>
          <p:nvPr/>
        </p:nvSpPr>
        <p:spPr>
          <a:xfrm>
            <a:off x="8311756" y="2894965"/>
            <a:ext cx="1030062" cy="261610"/>
          </a:xfrm>
          <a:prstGeom prst="rect">
            <a:avLst/>
          </a:prstGeom>
        </p:spPr>
        <p:txBody>
          <a:bodyPr wrap="square">
            <a:spAutoFit/>
          </a:bodyPr>
          <a:lstStyle/>
          <a:p>
            <a:pPr algn="r" fontAlgn="base">
              <a:spcBef>
                <a:spcPct val="0"/>
              </a:spcBef>
              <a:spcAft>
                <a:spcPct val="0"/>
              </a:spcAft>
            </a:pPr>
            <a:r>
              <a:rPr lang="ja-JP" altLang="en-US" sz="1000" dirty="0">
                <a:solidFill>
                  <a:schemeClr val="accent3"/>
                </a:solidFill>
                <a:latin typeface="+mn-ea"/>
                <a:cs typeface="Segoe UI" panose="020B0502040204020203" pitchFamily="34" charset="0"/>
              </a:rPr>
              <a:t>＠</a:t>
            </a:r>
            <a:r>
              <a:rPr lang="en-US" altLang="ja-JP" sz="1100" dirty="0">
                <a:solidFill>
                  <a:schemeClr val="accent3"/>
                </a:solidFill>
                <a:latin typeface="+mn-ea"/>
                <a:cs typeface="Segoe UI" panose="020B0502040204020203" pitchFamily="34" charset="0"/>
              </a:rPr>
              <a:t>2.49 </a:t>
            </a:r>
            <a:r>
              <a:rPr lang="ja-JP" altLang="en-US" sz="1000" dirty="0">
                <a:solidFill>
                  <a:schemeClr val="accent3"/>
                </a:solidFill>
                <a:latin typeface="+mn-ea"/>
                <a:cs typeface="Segoe UI" panose="020B0502040204020203" pitchFamily="34" charset="0"/>
              </a:rPr>
              <a:t>円</a:t>
            </a:r>
            <a:endParaRPr lang="en-US" altLang="ja-JP" sz="1000" dirty="0">
              <a:solidFill>
                <a:schemeClr val="accent3"/>
              </a:solidFill>
              <a:latin typeface="+mn-ea"/>
              <a:cs typeface="Segoe UI" panose="020B0502040204020203" pitchFamily="34" charset="0"/>
            </a:endParaRPr>
          </a:p>
        </p:txBody>
      </p:sp>
      <p:sp>
        <p:nvSpPr>
          <p:cNvPr id="38" name="正方形/長方形 37">
            <a:extLst>
              <a:ext uri="{FF2B5EF4-FFF2-40B4-BE49-F238E27FC236}">
                <a16:creationId xmlns:a16="http://schemas.microsoft.com/office/drawing/2014/main" id="{053761F8-8E39-7881-6EF6-F01DA2547906}"/>
              </a:ext>
            </a:extLst>
          </p:cNvPr>
          <p:cNvSpPr/>
          <p:nvPr/>
        </p:nvSpPr>
        <p:spPr>
          <a:xfrm>
            <a:off x="8311756" y="3452638"/>
            <a:ext cx="1030062" cy="261610"/>
          </a:xfrm>
          <a:prstGeom prst="rect">
            <a:avLst/>
          </a:prstGeom>
        </p:spPr>
        <p:txBody>
          <a:bodyPr wrap="square">
            <a:spAutoFit/>
          </a:bodyPr>
          <a:lstStyle/>
          <a:p>
            <a:pPr algn="r" fontAlgn="base">
              <a:spcBef>
                <a:spcPct val="0"/>
              </a:spcBef>
              <a:spcAft>
                <a:spcPct val="0"/>
              </a:spcAft>
            </a:pPr>
            <a:r>
              <a:rPr lang="ja-JP" altLang="en-US" sz="1000" dirty="0">
                <a:solidFill>
                  <a:schemeClr val="accent3"/>
                </a:solidFill>
                <a:latin typeface="+mn-ea"/>
                <a:cs typeface="Segoe UI" panose="020B0502040204020203" pitchFamily="34" charset="0"/>
              </a:rPr>
              <a:t>＠</a:t>
            </a:r>
            <a:r>
              <a:rPr lang="en-US" altLang="ja-JP" sz="1100" dirty="0">
                <a:solidFill>
                  <a:schemeClr val="accent3"/>
                </a:solidFill>
                <a:latin typeface="+mn-ea"/>
                <a:cs typeface="Segoe UI" panose="020B0502040204020203" pitchFamily="34" charset="0"/>
              </a:rPr>
              <a:t>2.76 </a:t>
            </a:r>
            <a:r>
              <a:rPr lang="ja-JP" altLang="en-US" sz="1000" dirty="0">
                <a:solidFill>
                  <a:schemeClr val="accent3"/>
                </a:solidFill>
                <a:latin typeface="+mn-ea"/>
                <a:cs typeface="Segoe UI" panose="020B0502040204020203" pitchFamily="34" charset="0"/>
              </a:rPr>
              <a:t>円</a:t>
            </a:r>
            <a:endParaRPr lang="en-US" altLang="ja-JP" sz="1000" dirty="0">
              <a:solidFill>
                <a:schemeClr val="accent3"/>
              </a:solidFill>
              <a:latin typeface="+mn-ea"/>
              <a:cs typeface="Segoe UI" panose="020B0502040204020203" pitchFamily="34" charset="0"/>
            </a:endParaRPr>
          </a:p>
        </p:txBody>
      </p:sp>
      <p:sp>
        <p:nvSpPr>
          <p:cNvPr id="39" name="Rectangle 7">
            <a:extLst>
              <a:ext uri="{FF2B5EF4-FFF2-40B4-BE49-F238E27FC236}">
                <a16:creationId xmlns:a16="http://schemas.microsoft.com/office/drawing/2014/main" id="{389A933D-3AE1-1EFE-2D4F-264D529E249A}"/>
              </a:ext>
            </a:extLst>
          </p:cNvPr>
          <p:cNvSpPr>
            <a:spLocks noChangeArrowheads="1"/>
          </p:cNvSpPr>
          <p:nvPr/>
        </p:nvSpPr>
        <p:spPr bwMode="auto">
          <a:xfrm>
            <a:off x="2174661" y="5748375"/>
            <a:ext cx="31738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fontAlgn="base">
              <a:spcBef>
                <a:spcPct val="0"/>
              </a:spcBef>
              <a:spcAft>
                <a:spcPct val="0"/>
              </a:spcAft>
              <a:defRPr/>
            </a:pPr>
            <a:r>
              <a:rPr lang="ja-JP" altLang="en-US" sz="900" b="1" dirty="0">
                <a:solidFill>
                  <a:schemeClr val="accent3"/>
                </a:solidFill>
                <a:latin typeface="+mn-ea"/>
                <a:cs typeface="メイリオ" pitchFamily="50" charset="-128"/>
              </a:rPr>
              <a:t>■「想定」再生数について</a:t>
            </a:r>
            <a:endParaRPr lang="en-US" altLang="ja-JP" sz="900" b="1" dirty="0">
              <a:solidFill>
                <a:schemeClr val="accent3"/>
              </a:solidFill>
              <a:latin typeface="+mn-ea"/>
              <a:cs typeface="メイリオ" pitchFamily="50" charset="-128"/>
            </a:endParaRPr>
          </a:p>
          <a:p>
            <a:pPr fontAlgn="base">
              <a:spcBef>
                <a:spcPct val="0"/>
              </a:spcBef>
              <a:spcAft>
                <a:spcPct val="0"/>
              </a:spcAft>
              <a:defRPr/>
            </a:pPr>
            <a:r>
              <a:rPr lang="en-US" altLang="ja-JP" sz="700" dirty="0">
                <a:solidFill>
                  <a:schemeClr val="accent3"/>
                </a:solidFill>
                <a:latin typeface="+mn-ea"/>
                <a:cs typeface="メイリオ" pitchFamily="50" charset="-128"/>
              </a:rPr>
              <a:t>※2024</a:t>
            </a:r>
            <a:r>
              <a:rPr lang="ja-JP" altLang="en-US" sz="700" dirty="0">
                <a:solidFill>
                  <a:schemeClr val="accent3"/>
                </a:solidFill>
                <a:latin typeface="+mn-ea"/>
                <a:cs typeface="メイリオ" pitchFamily="50" charset="-128"/>
              </a:rPr>
              <a:t>年</a:t>
            </a:r>
            <a:r>
              <a:rPr lang="en-US" altLang="ja-JP" sz="700" dirty="0">
                <a:solidFill>
                  <a:schemeClr val="accent3"/>
                </a:solidFill>
                <a:latin typeface="+mn-ea"/>
                <a:cs typeface="メイリオ" pitchFamily="50" charset="-128"/>
              </a:rPr>
              <a:t>3</a:t>
            </a:r>
            <a:r>
              <a:rPr lang="ja-JP" altLang="en-US" sz="700" dirty="0">
                <a:solidFill>
                  <a:schemeClr val="accent3"/>
                </a:solidFill>
                <a:latin typeface="+mn-ea"/>
                <a:cs typeface="メイリオ" pitchFamily="50" charset="-128"/>
              </a:rPr>
              <a:t>月</a:t>
            </a:r>
            <a:r>
              <a:rPr lang="en-US" altLang="ja-JP" sz="700" dirty="0">
                <a:solidFill>
                  <a:schemeClr val="accent3"/>
                </a:solidFill>
                <a:latin typeface="+mn-ea"/>
                <a:cs typeface="メイリオ" pitchFamily="50" charset="-128"/>
              </a:rPr>
              <a:t>18</a:t>
            </a:r>
            <a:r>
              <a:rPr lang="ja-JP" altLang="en-US" sz="700" dirty="0">
                <a:solidFill>
                  <a:schemeClr val="accent3"/>
                </a:solidFill>
                <a:latin typeface="+mn-ea"/>
                <a:cs typeface="メイリオ" pitchFamily="50" charset="-128"/>
              </a:rPr>
              <a:t>日の開幕日から掲載した場合の想定数です。</a:t>
            </a:r>
            <a:endParaRPr lang="en-US" altLang="ja-JP" sz="700" dirty="0">
              <a:solidFill>
                <a:schemeClr val="accent3"/>
              </a:solidFill>
              <a:latin typeface="+mn-ea"/>
              <a:cs typeface="メイリオ" pitchFamily="50" charset="-128"/>
            </a:endParaRPr>
          </a:p>
          <a:p>
            <a:pPr fontAlgn="base">
              <a:spcBef>
                <a:spcPct val="0"/>
              </a:spcBef>
              <a:spcAft>
                <a:spcPct val="0"/>
              </a:spcAft>
              <a:defRPr/>
            </a:pPr>
            <a:r>
              <a:rPr lang="en-US" altLang="ja-JP" sz="700" dirty="0">
                <a:solidFill>
                  <a:schemeClr val="accent3"/>
                </a:solidFill>
                <a:latin typeface="+mn-ea"/>
                <a:cs typeface="メイリオ" pitchFamily="50" charset="-128"/>
              </a:rPr>
              <a:t>※</a:t>
            </a:r>
            <a:r>
              <a:rPr lang="ja-JP" altLang="en-US" sz="700" dirty="0">
                <a:solidFill>
                  <a:schemeClr val="accent3"/>
                </a:solidFill>
                <a:latin typeface="+mn-ea"/>
                <a:cs typeface="メイリオ" pitchFamily="50" charset="-128"/>
              </a:rPr>
              <a:t>広告が</a:t>
            </a:r>
            <a:r>
              <a:rPr lang="en-US" altLang="ja-JP" sz="700" dirty="0">
                <a:solidFill>
                  <a:schemeClr val="accent3"/>
                </a:solidFill>
                <a:latin typeface="+mn-ea"/>
                <a:cs typeface="メイリオ" pitchFamily="50" charset="-128"/>
              </a:rPr>
              <a:t>15</a:t>
            </a:r>
            <a:r>
              <a:rPr lang="ja-JP" altLang="en-US" sz="700" dirty="0">
                <a:solidFill>
                  <a:schemeClr val="accent3"/>
                </a:solidFill>
                <a:latin typeface="+mn-ea"/>
                <a:cs typeface="メイリオ" pitchFamily="50" charset="-128"/>
              </a:rPr>
              <a:t>秒素材の場合の想定数です。</a:t>
            </a:r>
            <a:r>
              <a:rPr lang="en-US" altLang="ja-JP" sz="700" dirty="0">
                <a:solidFill>
                  <a:schemeClr val="accent3"/>
                </a:solidFill>
                <a:latin typeface="+mn-ea"/>
                <a:cs typeface="メイリオ" pitchFamily="50" charset="-128"/>
              </a:rPr>
              <a:t>30</a:t>
            </a:r>
            <a:r>
              <a:rPr lang="ja-JP" altLang="en-US" sz="700" dirty="0">
                <a:solidFill>
                  <a:schemeClr val="accent3"/>
                </a:solidFill>
                <a:latin typeface="+mn-ea"/>
                <a:cs typeface="メイリオ" pitchFamily="50" charset="-128"/>
              </a:rPr>
              <a:t>秒素材の場合</a:t>
            </a:r>
            <a:r>
              <a:rPr lang="en-US" altLang="ja-JP" sz="700" dirty="0">
                <a:solidFill>
                  <a:schemeClr val="accent3"/>
                </a:solidFill>
                <a:latin typeface="+mn-ea"/>
                <a:cs typeface="メイリオ" pitchFamily="50" charset="-128"/>
              </a:rPr>
              <a:t>1/2</a:t>
            </a:r>
            <a:r>
              <a:rPr lang="ja-JP" altLang="en-US" sz="700" dirty="0">
                <a:solidFill>
                  <a:schemeClr val="accent3"/>
                </a:solidFill>
                <a:latin typeface="+mn-ea"/>
                <a:cs typeface="メイリオ" pitchFamily="50" charset="-128"/>
              </a:rPr>
              <a:t>となります。</a:t>
            </a:r>
            <a:endParaRPr lang="en-US" altLang="ja-JP" sz="700" dirty="0">
              <a:solidFill>
                <a:schemeClr val="accent3"/>
              </a:solidFill>
              <a:latin typeface="+mn-ea"/>
              <a:cs typeface="メイリオ" pitchFamily="50" charset="-128"/>
            </a:endParaRPr>
          </a:p>
          <a:p>
            <a:pPr fontAlgn="base">
              <a:spcBef>
                <a:spcPct val="0"/>
              </a:spcBef>
              <a:spcAft>
                <a:spcPct val="0"/>
              </a:spcAft>
              <a:defRPr/>
            </a:pPr>
            <a:r>
              <a:rPr lang="en-US" altLang="ja-JP" sz="700" dirty="0">
                <a:solidFill>
                  <a:schemeClr val="accent3"/>
                </a:solidFill>
                <a:latin typeface="+mn-ea"/>
                <a:cs typeface="メイリオ" pitchFamily="50" charset="-128"/>
              </a:rPr>
              <a:t>※</a:t>
            </a:r>
            <a:r>
              <a:rPr lang="ja-JP" altLang="en-US" sz="700" dirty="0">
                <a:solidFill>
                  <a:schemeClr val="accent3"/>
                </a:solidFill>
                <a:latin typeface="+mn-ea"/>
                <a:cs typeface="メイリオ" pitchFamily="50" charset="-128"/>
              </a:rPr>
              <a:t>プリロール広告は、</a:t>
            </a:r>
            <a:r>
              <a:rPr lang="en-US" altLang="ja-JP" sz="700" dirty="0">
                <a:solidFill>
                  <a:schemeClr val="accent3"/>
                </a:solidFill>
                <a:latin typeface="+mn-ea"/>
                <a:cs typeface="メイリオ" pitchFamily="50" charset="-128"/>
              </a:rPr>
              <a:t>6</a:t>
            </a:r>
            <a:r>
              <a:rPr lang="ja-JP" altLang="en-US" sz="700" dirty="0">
                <a:solidFill>
                  <a:schemeClr val="accent3"/>
                </a:solidFill>
                <a:latin typeface="+mn-ea"/>
                <a:cs typeface="メイリオ" pitchFamily="50" charset="-128"/>
              </a:rPr>
              <a:t>秒素材の場合も</a:t>
            </a:r>
            <a:r>
              <a:rPr lang="en-US" altLang="ja-JP" sz="700" dirty="0">
                <a:solidFill>
                  <a:schemeClr val="accent3"/>
                </a:solidFill>
                <a:latin typeface="+mn-ea"/>
                <a:cs typeface="メイリオ" pitchFamily="50" charset="-128"/>
              </a:rPr>
              <a:t>15</a:t>
            </a:r>
            <a:r>
              <a:rPr lang="ja-JP" altLang="en-US" sz="700" dirty="0">
                <a:solidFill>
                  <a:schemeClr val="accent3"/>
                </a:solidFill>
                <a:latin typeface="+mn-ea"/>
                <a:cs typeface="メイリオ" pitchFamily="50" charset="-128"/>
              </a:rPr>
              <a:t>秒と同じ</a:t>
            </a:r>
            <a:r>
              <a:rPr lang="en-US" altLang="ja-JP" sz="700" dirty="0">
                <a:solidFill>
                  <a:schemeClr val="accent3"/>
                </a:solidFill>
                <a:latin typeface="+mn-ea"/>
                <a:cs typeface="メイリオ" pitchFamily="50" charset="-128"/>
              </a:rPr>
              <a:t>1</a:t>
            </a:r>
            <a:r>
              <a:rPr lang="ja-JP" altLang="en-US" sz="700" dirty="0">
                <a:solidFill>
                  <a:schemeClr val="accent3"/>
                </a:solidFill>
                <a:latin typeface="+mn-ea"/>
                <a:cs typeface="メイリオ" pitchFamily="50" charset="-128"/>
              </a:rPr>
              <a:t>回とカウントします。</a:t>
            </a:r>
            <a:endParaRPr lang="en-US" altLang="ja-JP" sz="700" dirty="0">
              <a:solidFill>
                <a:schemeClr val="accent3"/>
              </a:solidFill>
              <a:latin typeface="+mn-ea"/>
              <a:cs typeface="メイリオ" pitchFamily="50" charset="-128"/>
            </a:endParaRPr>
          </a:p>
        </p:txBody>
      </p:sp>
      <p:sp>
        <p:nvSpPr>
          <p:cNvPr id="41" name="Rectangle 7">
            <a:extLst>
              <a:ext uri="{FF2B5EF4-FFF2-40B4-BE49-F238E27FC236}">
                <a16:creationId xmlns:a16="http://schemas.microsoft.com/office/drawing/2014/main" id="{2C3116C8-BA52-9510-96B7-43080C8C9C36}"/>
              </a:ext>
            </a:extLst>
          </p:cNvPr>
          <p:cNvSpPr>
            <a:spLocks noChangeArrowheads="1"/>
          </p:cNvSpPr>
          <p:nvPr/>
        </p:nvSpPr>
        <p:spPr bwMode="auto">
          <a:xfrm>
            <a:off x="2174661" y="4711575"/>
            <a:ext cx="3009146"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fontAlgn="base">
              <a:spcBef>
                <a:spcPct val="0"/>
              </a:spcBef>
              <a:spcAft>
                <a:spcPct val="0"/>
              </a:spcAft>
              <a:defRPr/>
            </a:pPr>
            <a:r>
              <a:rPr lang="ja-JP" altLang="en-US" sz="900" b="1" dirty="0">
                <a:solidFill>
                  <a:schemeClr val="accent3"/>
                </a:solidFill>
                <a:latin typeface="+mn-ea"/>
                <a:cs typeface="メイリオ" pitchFamily="50" charset="-128"/>
              </a:rPr>
              <a:t>■「掲載期間」について</a:t>
            </a:r>
            <a:endParaRPr lang="en-US" altLang="ja-JP" sz="900" b="1" dirty="0">
              <a:solidFill>
                <a:schemeClr val="accent3"/>
              </a:solidFill>
              <a:latin typeface="+mn-ea"/>
              <a:cs typeface="メイリオ" pitchFamily="50" charset="-128"/>
            </a:endParaRPr>
          </a:p>
          <a:p>
            <a:pPr fontAlgn="base">
              <a:spcBef>
                <a:spcPct val="0"/>
              </a:spcBef>
              <a:spcAft>
                <a:spcPct val="0"/>
              </a:spcAft>
              <a:defRPr/>
            </a:pPr>
            <a:r>
              <a:rPr lang="en-US" altLang="ja-JP" sz="900" b="1" dirty="0">
                <a:solidFill>
                  <a:schemeClr val="accent3"/>
                </a:solidFill>
                <a:latin typeface="+mn-ea"/>
                <a:cs typeface="メイリオ" pitchFamily="50" charset="-128"/>
              </a:rPr>
              <a:t>2024</a:t>
            </a:r>
            <a:r>
              <a:rPr lang="ja-JP" altLang="en-US" sz="900" b="1" dirty="0">
                <a:solidFill>
                  <a:schemeClr val="accent3"/>
                </a:solidFill>
                <a:latin typeface="+mn-ea"/>
                <a:cs typeface="メイリオ" pitchFamily="50" charset="-128"/>
              </a:rPr>
              <a:t>年</a:t>
            </a:r>
            <a:r>
              <a:rPr lang="en-US" altLang="ja-JP" sz="900" b="1" dirty="0">
                <a:solidFill>
                  <a:schemeClr val="accent3"/>
                </a:solidFill>
                <a:latin typeface="+mn-ea"/>
                <a:cs typeface="メイリオ" pitchFamily="50" charset="-128"/>
              </a:rPr>
              <a:t>3</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18</a:t>
            </a:r>
            <a:r>
              <a:rPr lang="ja-JP" altLang="en-US" sz="900" b="1" dirty="0">
                <a:solidFill>
                  <a:schemeClr val="accent3"/>
                </a:solidFill>
                <a:latin typeface="+mn-ea"/>
                <a:cs typeface="メイリオ" pitchFamily="50" charset="-128"/>
              </a:rPr>
              <a:t>日</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 </a:t>
            </a:r>
            <a:r>
              <a:rPr lang="en-US" altLang="ja-JP" sz="900" b="1" dirty="0">
                <a:solidFill>
                  <a:schemeClr val="accent3"/>
                </a:solidFill>
                <a:latin typeface="+mn-ea"/>
                <a:cs typeface="メイリオ" pitchFamily="50" charset="-128"/>
              </a:rPr>
              <a:t>3</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30</a:t>
            </a:r>
            <a:r>
              <a:rPr lang="ja-JP" altLang="en-US" sz="900" b="1" dirty="0">
                <a:solidFill>
                  <a:schemeClr val="accent3"/>
                </a:solidFill>
                <a:latin typeface="+mn-ea"/>
                <a:cs typeface="メイリオ" pitchFamily="50" charset="-128"/>
              </a:rPr>
              <a:t>日</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土</a:t>
            </a:r>
            <a:r>
              <a:rPr lang="en-US" altLang="ja-JP" sz="900" b="1" dirty="0">
                <a:solidFill>
                  <a:schemeClr val="accent3"/>
                </a:solidFill>
                <a:latin typeface="+mn-ea"/>
                <a:cs typeface="メイリオ" pitchFamily="50" charset="-128"/>
              </a:rPr>
              <a:t>)</a:t>
            </a:r>
          </a:p>
          <a:p>
            <a:pPr fontAlgn="base">
              <a:spcBef>
                <a:spcPct val="0"/>
              </a:spcBef>
              <a:spcAft>
                <a:spcPct val="0"/>
              </a:spcAft>
              <a:defRPr/>
            </a:pPr>
            <a:r>
              <a:rPr lang="en-US" altLang="ja-JP" sz="700" dirty="0">
                <a:solidFill>
                  <a:schemeClr val="accent3"/>
                </a:solidFill>
                <a:latin typeface="+mn-ea"/>
                <a:cs typeface="メイリオ" pitchFamily="50" charset="-128"/>
              </a:rPr>
              <a:t>※</a:t>
            </a:r>
            <a:r>
              <a:rPr lang="ja-JP" altLang="en-US" sz="700" u="sng" dirty="0">
                <a:solidFill>
                  <a:schemeClr val="accent3"/>
                </a:solidFill>
                <a:latin typeface="+mn-ea"/>
                <a:cs typeface="メイリオ" pitchFamily="50" charset="-128"/>
              </a:rPr>
              <a:t>大会が終了した日付で掲載が完了となります。雨天順延など大会日程が延びた場合は</a:t>
            </a:r>
            <a:r>
              <a:rPr lang="en-US" altLang="ja-JP" sz="700" u="sng" dirty="0">
                <a:solidFill>
                  <a:schemeClr val="accent3"/>
                </a:solidFill>
                <a:latin typeface="+mn-ea"/>
                <a:cs typeface="メイリオ" pitchFamily="50" charset="-128"/>
              </a:rPr>
              <a:t>3</a:t>
            </a:r>
            <a:r>
              <a:rPr lang="ja-JP" altLang="en-US" sz="700" u="sng" dirty="0">
                <a:solidFill>
                  <a:schemeClr val="accent3"/>
                </a:solidFill>
                <a:latin typeface="+mn-ea"/>
                <a:cs typeface="メイリオ" pitchFamily="50" charset="-128"/>
              </a:rPr>
              <a:t>月</a:t>
            </a:r>
            <a:r>
              <a:rPr lang="en-US" altLang="ja-JP" sz="700" u="sng" dirty="0">
                <a:solidFill>
                  <a:schemeClr val="accent3"/>
                </a:solidFill>
                <a:latin typeface="+mn-ea"/>
                <a:cs typeface="メイリオ" pitchFamily="50" charset="-128"/>
              </a:rPr>
              <a:t>31</a:t>
            </a:r>
            <a:r>
              <a:rPr lang="ja-JP" altLang="en-US" sz="700" u="sng" dirty="0">
                <a:solidFill>
                  <a:schemeClr val="accent3"/>
                </a:solidFill>
                <a:latin typeface="+mn-ea"/>
                <a:cs typeface="メイリオ" pitchFamily="50" charset="-128"/>
              </a:rPr>
              <a:t>日以降も掲載いたしますが、</a:t>
            </a:r>
            <a:r>
              <a:rPr lang="ja-JP" altLang="en-US" sz="700" b="1" u="sng" dirty="0">
                <a:solidFill>
                  <a:schemeClr val="accent3"/>
                </a:solidFill>
                <a:latin typeface="+mn-ea"/>
                <a:cs typeface="メイリオ" pitchFamily="50" charset="-128"/>
              </a:rPr>
              <a:t>料金に変更はございません。</a:t>
            </a:r>
            <a:endParaRPr lang="en-US" altLang="ja-JP" sz="700" b="1" dirty="0">
              <a:solidFill>
                <a:schemeClr val="accent3"/>
              </a:solidFill>
              <a:latin typeface="+mn-ea"/>
              <a:cs typeface="メイリオ" pitchFamily="50" charset="-128"/>
            </a:endParaRPr>
          </a:p>
        </p:txBody>
      </p:sp>
      <p:sp>
        <p:nvSpPr>
          <p:cNvPr id="42" name="正方形/長方形 41">
            <a:extLst>
              <a:ext uri="{FF2B5EF4-FFF2-40B4-BE49-F238E27FC236}">
                <a16:creationId xmlns:a16="http://schemas.microsoft.com/office/drawing/2014/main" id="{DB1508DE-14B3-E2D3-A2E0-A973ECA3004E}"/>
              </a:ext>
            </a:extLst>
          </p:cNvPr>
          <p:cNvSpPr/>
          <p:nvPr/>
        </p:nvSpPr>
        <p:spPr bwMode="auto">
          <a:xfrm>
            <a:off x="5445851" y="4693344"/>
            <a:ext cx="907331" cy="1592449"/>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sp>
        <p:nvSpPr>
          <p:cNvPr id="43" name="正方形/長方形 42">
            <a:extLst>
              <a:ext uri="{FF2B5EF4-FFF2-40B4-BE49-F238E27FC236}">
                <a16:creationId xmlns:a16="http://schemas.microsoft.com/office/drawing/2014/main" id="{3732930D-B2BC-5783-0E19-63EF962BBE13}"/>
              </a:ext>
            </a:extLst>
          </p:cNvPr>
          <p:cNvSpPr/>
          <p:nvPr/>
        </p:nvSpPr>
        <p:spPr bwMode="auto">
          <a:xfrm>
            <a:off x="1310625" y="4693344"/>
            <a:ext cx="907331" cy="1568165"/>
          </a:xfrm>
          <a:prstGeom prst="rect">
            <a:avLst/>
          </a:prstGeom>
          <a:solidFill>
            <a:srgbClr val="C00000"/>
          </a:solid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sp>
        <p:nvSpPr>
          <p:cNvPr id="44" name="Rectangle 7">
            <a:extLst>
              <a:ext uri="{FF2B5EF4-FFF2-40B4-BE49-F238E27FC236}">
                <a16:creationId xmlns:a16="http://schemas.microsoft.com/office/drawing/2014/main" id="{E16EA500-38FC-893A-C53A-532166197BD1}"/>
              </a:ext>
            </a:extLst>
          </p:cNvPr>
          <p:cNvSpPr>
            <a:spLocks noChangeArrowheads="1"/>
          </p:cNvSpPr>
          <p:nvPr/>
        </p:nvSpPr>
        <p:spPr bwMode="auto">
          <a:xfrm>
            <a:off x="3444256" y="3944403"/>
            <a:ext cx="18847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dirty="0">
                <a:solidFill>
                  <a:schemeClr val="accent3"/>
                </a:solidFill>
                <a:latin typeface="+mn-ea"/>
                <a:cs typeface="Segoe UI" panose="020B0502040204020203" pitchFamily="34" charset="0"/>
              </a:rPr>
              <a:t>  </a:t>
            </a:r>
            <a:r>
              <a:rPr lang="en-US" altLang="ja-JP" dirty="0">
                <a:solidFill>
                  <a:schemeClr val="accent3"/>
                </a:solidFill>
                <a:latin typeface="+mn-ea"/>
                <a:cs typeface="Segoe UI" panose="020B0502040204020203" pitchFamily="34" charset="0"/>
              </a:rPr>
              <a:t>1</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en-US" altLang="ja-JP" sz="1050" dirty="0">
                <a:solidFill>
                  <a:schemeClr val="accent3"/>
                </a:solidFill>
                <a:latin typeface="+mn-ea"/>
                <a:cs typeface="Segoe UI" panose="020B0502040204020203" pitchFamily="34" charset="0"/>
              </a:rPr>
              <a:t>,</a:t>
            </a:r>
            <a:r>
              <a:rPr lang="en-US" altLang="ja-JP" dirty="0">
                <a:solidFill>
                  <a:schemeClr val="accent3"/>
                </a:solidFill>
                <a:latin typeface="+mn-ea"/>
                <a:cs typeface="Segoe UI" panose="020B0502040204020203" pitchFamily="34" charset="0"/>
              </a:rPr>
              <a:t>000</a:t>
            </a:r>
            <a:r>
              <a:rPr lang="ja-JP" altLang="en-US" sz="1200" dirty="0">
                <a:solidFill>
                  <a:schemeClr val="accent3"/>
                </a:solidFill>
                <a:latin typeface="+mn-ea"/>
                <a:cs typeface="Segoe UI" panose="020B0502040204020203" pitchFamily="34" charset="0"/>
              </a:rPr>
              <a:t>円</a:t>
            </a:r>
            <a:endParaRPr lang="en-US" altLang="ja-JP" sz="1200" dirty="0">
              <a:solidFill>
                <a:schemeClr val="accent3"/>
              </a:solidFill>
              <a:latin typeface="+mn-ea"/>
              <a:cs typeface="Segoe UI" panose="020B0502040204020203" pitchFamily="34" charset="0"/>
            </a:endParaRPr>
          </a:p>
        </p:txBody>
      </p:sp>
      <p:sp>
        <p:nvSpPr>
          <p:cNvPr id="46" name="正方形/長方形 45">
            <a:extLst>
              <a:ext uri="{FF2B5EF4-FFF2-40B4-BE49-F238E27FC236}">
                <a16:creationId xmlns:a16="http://schemas.microsoft.com/office/drawing/2014/main" id="{CDB4DFA3-673C-6F74-6BB2-2E2D423F761C}"/>
              </a:ext>
            </a:extLst>
          </p:cNvPr>
          <p:cNvSpPr/>
          <p:nvPr/>
        </p:nvSpPr>
        <p:spPr>
          <a:xfrm>
            <a:off x="7699527" y="4025873"/>
            <a:ext cx="800219" cy="230832"/>
          </a:xfrm>
          <a:prstGeom prst="rect">
            <a:avLst/>
          </a:prstGeom>
        </p:spPr>
        <p:txBody>
          <a:bodyPr wrap="none">
            <a:spAutoFit/>
          </a:bodyPr>
          <a:lstStyle/>
          <a:p>
            <a:pPr fontAlgn="base">
              <a:spcBef>
                <a:spcPct val="0"/>
              </a:spcBef>
              <a:spcAft>
                <a:spcPct val="0"/>
              </a:spcAft>
            </a:pPr>
            <a:r>
              <a:rPr lang="ja-JP" altLang="en-US" sz="900" dirty="0">
                <a:solidFill>
                  <a:schemeClr val="accent3"/>
                </a:solidFill>
                <a:latin typeface="+mn-ea"/>
                <a:cs typeface="メイリオ" pitchFamily="50" charset="-128"/>
              </a:rPr>
              <a:t>回 再生想定</a:t>
            </a:r>
            <a:endParaRPr lang="en-US" altLang="ja-JP" sz="900" dirty="0">
              <a:solidFill>
                <a:schemeClr val="accent3"/>
              </a:solidFill>
              <a:latin typeface="+mn-ea"/>
              <a:cs typeface="メイリオ" pitchFamily="50" charset="-128"/>
            </a:endParaRPr>
          </a:p>
        </p:txBody>
      </p:sp>
      <p:sp>
        <p:nvSpPr>
          <p:cNvPr id="47" name="正方形/長方形 46">
            <a:extLst>
              <a:ext uri="{FF2B5EF4-FFF2-40B4-BE49-F238E27FC236}">
                <a16:creationId xmlns:a16="http://schemas.microsoft.com/office/drawing/2014/main" id="{BAF7A4E7-DC37-4993-819F-466144DB2679}"/>
              </a:ext>
            </a:extLst>
          </p:cNvPr>
          <p:cNvSpPr/>
          <p:nvPr/>
        </p:nvSpPr>
        <p:spPr>
          <a:xfrm>
            <a:off x="8311756" y="4000586"/>
            <a:ext cx="1030062" cy="261610"/>
          </a:xfrm>
          <a:prstGeom prst="rect">
            <a:avLst/>
          </a:prstGeom>
        </p:spPr>
        <p:txBody>
          <a:bodyPr wrap="square">
            <a:spAutoFit/>
          </a:bodyPr>
          <a:lstStyle/>
          <a:p>
            <a:pPr algn="r" fontAlgn="base">
              <a:spcBef>
                <a:spcPct val="0"/>
              </a:spcBef>
              <a:spcAft>
                <a:spcPct val="0"/>
              </a:spcAft>
            </a:pPr>
            <a:r>
              <a:rPr lang="ja-JP" altLang="en-US" sz="1000" dirty="0">
                <a:solidFill>
                  <a:schemeClr val="accent3"/>
                </a:solidFill>
                <a:latin typeface="+mn-ea"/>
                <a:cs typeface="Segoe UI" panose="020B0502040204020203" pitchFamily="34" charset="0"/>
              </a:rPr>
              <a:t>＠</a:t>
            </a:r>
            <a:r>
              <a:rPr lang="en-US" altLang="ja-JP" sz="1100" dirty="0">
                <a:solidFill>
                  <a:schemeClr val="accent3"/>
                </a:solidFill>
                <a:latin typeface="+mn-ea"/>
                <a:cs typeface="Segoe UI" panose="020B0502040204020203" pitchFamily="34" charset="0"/>
              </a:rPr>
              <a:t>3.33 </a:t>
            </a:r>
            <a:r>
              <a:rPr lang="ja-JP" altLang="en-US" sz="1000" dirty="0">
                <a:solidFill>
                  <a:schemeClr val="accent3"/>
                </a:solidFill>
                <a:latin typeface="+mn-ea"/>
                <a:cs typeface="Segoe UI" panose="020B0502040204020203" pitchFamily="34" charset="0"/>
              </a:rPr>
              <a:t>円</a:t>
            </a:r>
            <a:endParaRPr lang="en-US" altLang="ja-JP" sz="1000" dirty="0">
              <a:solidFill>
                <a:schemeClr val="accent3"/>
              </a:solidFill>
              <a:latin typeface="+mn-ea"/>
              <a:cs typeface="Segoe UI" panose="020B0502040204020203" pitchFamily="34" charset="0"/>
            </a:endParaRPr>
          </a:p>
        </p:txBody>
      </p:sp>
      <p:sp>
        <p:nvSpPr>
          <p:cNvPr id="49" name="正方形/長方形 48">
            <a:extLst>
              <a:ext uri="{FF2B5EF4-FFF2-40B4-BE49-F238E27FC236}">
                <a16:creationId xmlns:a16="http://schemas.microsoft.com/office/drawing/2014/main" id="{BB6DA16A-D270-179E-91A6-8D12530AAE7D}"/>
              </a:ext>
            </a:extLst>
          </p:cNvPr>
          <p:cNvSpPr/>
          <p:nvPr/>
        </p:nvSpPr>
        <p:spPr>
          <a:xfrm>
            <a:off x="6388638" y="5881098"/>
            <a:ext cx="364202" cy="307777"/>
          </a:xfrm>
          <a:prstGeom prst="rect">
            <a:avLst/>
          </a:prstGeom>
        </p:spPr>
        <p:txBody>
          <a:bodyPr wrap="square">
            <a:spAutoFit/>
          </a:bodyPr>
          <a:lstStyle/>
          <a:p>
            <a:pPr fontAlgn="base">
              <a:spcBef>
                <a:spcPct val="0"/>
              </a:spcBef>
              <a:spcAft>
                <a:spcPct val="0"/>
              </a:spcAft>
            </a:pPr>
            <a:r>
              <a:rPr lang="ja-JP" altLang="en-US" sz="700" b="1" dirty="0">
                <a:solidFill>
                  <a:srgbClr val="FFFFFF"/>
                </a:solidFill>
                <a:latin typeface="+mn-ea"/>
                <a:cs typeface="Meiryo UI" pitchFamily="50" charset="-128"/>
              </a:rPr>
              <a:t>制限</a:t>
            </a:r>
            <a:endParaRPr lang="en-US" altLang="ja-JP" sz="700" b="1" dirty="0">
              <a:solidFill>
                <a:srgbClr val="FFFFFF"/>
              </a:solidFill>
              <a:latin typeface="+mn-ea"/>
              <a:cs typeface="Meiryo UI" pitchFamily="50" charset="-128"/>
            </a:endParaRPr>
          </a:p>
          <a:p>
            <a:pPr fontAlgn="base">
              <a:spcBef>
                <a:spcPct val="0"/>
              </a:spcBef>
              <a:spcAft>
                <a:spcPct val="0"/>
              </a:spcAft>
            </a:pPr>
            <a:r>
              <a:rPr lang="ja-JP" altLang="en-US" sz="700" b="1" dirty="0">
                <a:solidFill>
                  <a:srgbClr val="FFFFFF"/>
                </a:solidFill>
                <a:latin typeface="+mn-ea"/>
                <a:cs typeface="Meiryo UI" pitchFamily="50" charset="-128"/>
              </a:rPr>
              <a:t>業種</a:t>
            </a:r>
            <a:endParaRPr lang="en-US" altLang="ja-JP" sz="700" b="1" dirty="0">
              <a:solidFill>
                <a:srgbClr val="FFFFFF"/>
              </a:solidFill>
              <a:latin typeface="+mn-ea"/>
              <a:cs typeface="Meiryo UI" pitchFamily="50" charset="-128"/>
            </a:endParaRPr>
          </a:p>
        </p:txBody>
      </p:sp>
      <p:sp>
        <p:nvSpPr>
          <p:cNvPr id="50" name="矢印: 右 49">
            <a:extLst>
              <a:ext uri="{FF2B5EF4-FFF2-40B4-BE49-F238E27FC236}">
                <a16:creationId xmlns:a16="http://schemas.microsoft.com/office/drawing/2014/main" id="{8EB74B07-787D-7B90-B1EF-6A60E7532C1F}"/>
              </a:ext>
            </a:extLst>
          </p:cNvPr>
          <p:cNvSpPr/>
          <p:nvPr/>
        </p:nvSpPr>
        <p:spPr bwMode="auto">
          <a:xfrm>
            <a:off x="6683110" y="5816023"/>
            <a:ext cx="105681" cy="405041"/>
          </a:xfrm>
          <a:prstGeom prst="rightArrow">
            <a:avLst>
              <a:gd name="adj1" fmla="val 100000"/>
              <a:gd name="adj2" fmla="val 100000"/>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grpSp>
        <p:nvGrpSpPr>
          <p:cNvPr id="51" name="グループ化 50">
            <a:extLst>
              <a:ext uri="{FF2B5EF4-FFF2-40B4-BE49-F238E27FC236}">
                <a16:creationId xmlns:a16="http://schemas.microsoft.com/office/drawing/2014/main" id="{4AAD6031-89BF-A888-F9B0-40F28D6A0FF1}"/>
              </a:ext>
            </a:extLst>
          </p:cNvPr>
          <p:cNvGrpSpPr/>
          <p:nvPr/>
        </p:nvGrpSpPr>
        <p:grpSpPr>
          <a:xfrm>
            <a:off x="5586102" y="2281778"/>
            <a:ext cx="1064563" cy="401225"/>
            <a:chOff x="3092416" y="2844226"/>
            <a:chExt cx="1064563" cy="401225"/>
          </a:xfrm>
        </p:grpSpPr>
        <p:sp>
          <p:nvSpPr>
            <p:cNvPr id="52" name="正方形/長方形 51">
              <a:extLst>
                <a:ext uri="{FF2B5EF4-FFF2-40B4-BE49-F238E27FC236}">
                  <a16:creationId xmlns:a16="http://schemas.microsoft.com/office/drawing/2014/main" id="{B62FAA18-375B-7B33-D569-25BCDC992A2A}"/>
                </a:ext>
              </a:extLst>
            </p:cNvPr>
            <p:cNvSpPr/>
            <p:nvPr/>
          </p:nvSpPr>
          <p:spPr>
            <a:xfrm>
              <a:off x="3092416" y="2999230"/>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ミッドロール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53" name="正方形/長方形 52">
              <a:extLst>
                <a:ext uri="{FF2B5EF4-FFF2-40B4-BE49-F238E27FC236}">
                  <a16:creationId xmlns:a16="http://schemas.microsoft.com/office/drawing/2014/main" id="{435A0F08-EE01-5BF5-A5D9-901E8D67927D}"/>
                </a:ext>
              </a:extLst>
            </p:cNvPr>
            <p:cNvSpPr/>
            <p:nvPr/>
          </p:nvSpPr>
          <p:spPr>
            <a:xfrm>
              <a:off x="3092416" y="2844226"/>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プリロール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54" name="右中かっこ 53">
              <a:extLst>
                <a:ext uri="{FF2B5EF4-FFF2-40B4-BE49-F238E27FC236}">
                  <a16:creationId xmlns:a16="http://schemas.microsoft.com/office/drawing/2014/main" id="{6F563CA3-2BBF-6492-5C8A-356BBCC29D8F}"/>
                </a:ext>
              </a:extLst>
            </p:cNvPr>
            <p:cNvSpPr/>
            <p:nvPr/>
          </p:nvSpPr>
          <p:spPr bwMode="auto">
            <a:xfrm>
              <a:off x="3995340" y="2909603"/>
              <a:ext cx="161639" cy="262651"/>
            </a:xfrm>
            <a:prstGeom prst="rightBrace">
              <a:avLst>
                <a:gd name="adj1" fmla="val 0"/>
                <a:gd name="adj2" fmla="val 50000"/>
              </a:avLst>
            </a:prstGeom>
            <a:noFill/>
            <a:ln w="6350" cap="flat" cmpd="sng" algn="ctr">
              <a:solidFill>
                <a:srgbClr val="000000">
                  <a:lumMod val="50000"/>
                  <a:lumOff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2000" b="1" i="0" u="none" strike="noStrike" kern="0" cap="none" spc="0" normalizeH="0" baseline="0" noProof="0">
                <a:ln>
                  <a:noFill/>
                </a:ln>
                <a:solidFill>
                  <a:schemeClr val="accent3"/>
                </a:solidFill>
                <a:effectLst/>
                <a:uLnTx/>
                <a:uFillTx/>
                <a:latin typeface="+mn-ea"/>
              </a:endParaRPr>
            </a:p>
          </p:txBody>
        </p:sp>
      </p:grpSp>
      <p:grpSp>
        <p:nvGrpSpPr>
          <p:cNvPr id="55" name="グループ化 54">
            <a:extLst>
              <a:ext uri="{FF2B5EF4-FFF2-40B4-BE49-F238E27FC236}">
                <a16:creationId xmlns:a16="http://schemas.microsoft.com/office/drawing/2014/main" id="{352B8FF9-A4C2-9324-4B7D-21938983A877}"/>
              </a:ext>
            </a:extLst>
          </p:cNvPr>
          <p:cNvGrpSpPr/>
          <p:nvPr/>
        </p:nvGrpSpPr>
        <p:grpSpPr>
          <a:xfrm>
            <a:off x="5586102" y="2831362"/>
            <a:ext cx="1064563" cy="401225"/>
            <a:chOff x="3092416" y="3439152"/>
            <a:chExt cx="1064563" cy="401225"/>
          </a:xfrm>
        </p:grpSpPr>
        <p:sp>
          <p:nvSpPr>
            <p:cNvPr id="56" name="正方形/長方形 55">
              <a:extLst>
                <a:ext uri="{FF2B5EF4-FFF2-40B4-BE49-F238E27FC236}">
                  <a16:creationId xmlns:a16="http://schemas.microsoft.com/office/drawing/2014/main" id="{6CCAD42B-F80B-F797-B17B-EF32163E7AF6}"/>
                </a:ext>
              </a:extLst>
            </p:cNvPr>
            <p:cNvSpPr/>
            <p:nvPr/>
          </p:nvSpPr>
          <p:spPr>
            <a:xfrm>
              <a:off x="3092416" y="3594156"/>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ミッドロール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57" name="正方形/長方形 56">
              <a:extLst>
                <a:ext uri="{FF2B5EF4-FFF2-40B4-BE49-F238E27FC236}">
                  <a16:creationId xmlns:a16="http://schemas.microsoft.com/office/drawing/2014/main" id="{557CD491-77BB-F87B-890C-DDEC5B2DDA41}"/>
                </a:ext>
              </a:extLst>
            </p:cNvPr>
            <p:cNvSpPr/>
            <p:nvPr/>
          </p:nvSpPr>
          <p:spPr>
            <a:xfrm>
              <a:off x="3092416" y="3439152"/>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プリロール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58" name="右中かっこ 57">
              <a:extLst>
                <a:ext uri="{FF2B5EF4-FFF2-40B4-BE49-F238E27FC236}">
                  <a16:creationId xmlns:a16="http://schemas.microsoft.com/office/drawing/2014/main" id="{64BE9F1C-B4A3-50F4-D89D-1AD3C0E2000B}"/>
                </a:ext>
              </a:extLst>
            </p:cNvPr>
            <p:cNvSpPr/>
            <p:nvPr/>
          </p:nvSpPr>
          <p:spPr bwMode="auto">
            <a:xfrm>
              <a:off x="3995340" y="3504529"/>
              <a:ext cx="161639" cy="262651"/>
            </a:xfrm>
            <a:prstGeom prst="rightBrace">
              <a:avLst>
                <a:gd name="adj1" fmla="val 0"/>
                <a:gd name="adj2" fmla="val 50000"/>
              </a:avLst>
            </a:prstGeom>
            <a:noFill/>
            <a:ln w="6350" cap="flat" cmpd="sng" algn="ctr">
              <a:solidFill>
                <a:srgbClr val="000000">
                  <a:lumMod val="50000"/>
                  <a:lumOff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2000" b="1" i="0" u="none" strike="noStrike" kern="0" cap="none" spc="0" normalizeH="0" baseline="0" noProof="0">
                <a:ln>
                  <a:noFill/>
                </a:ln>
                <a:solidFill>
                  <a:schemeClr val="accent3"/>
                </a:solidFill>
                <a:effectLst/>
                <a:uLnTx/>
                <a:uFillTx/>
                <a:latin typeface="+mn-ea"/>
              </a:endParaRPr>
            </a:p>
          </p:txBody>
        </p:sp>
      </p:grpSp>
      <p:grpSp>
        <p:nvGrpSpPr>
          <p:cNvPr id="59" name="グループ化 58">
            <a:extLst>
              <a:ext uri="{FF2B5EF4-FFF2-40B4-BE49-F238E27FC236}">
                <a16:creationId xmlns:a16="http://schemas.microsoft.com/office/drawing/2014/main" id="{F31D6091-D38E-FA04-1787-820736815F50}"/>
              </a:ext>
            </a:extLst>
          </p:cNvPr>
          <p:cNvGrpSpPr/>
          <p:nvPr/>
        </p:nvGrpSpPr>
        <p:grpSpPr>
          <a:xfrm>
            <a:off x="5586102" y="3373649"/>
            <a:ext cx="1064563" cy="401225"/>
            <a:chOff x="3092416" y="3924640"/>
            <a:chExt cx="1064563" cy="401225"/>
          </a:xfrm>
        </p:grpSpPr>
        <p:sp>
          <p:nvSpPr>
            <p:cNvPr id="60" name="正方形/長方形 59">
              <a:extLst>
                <a:ext uri="{FF2B5EF4-FFF2-40B4-BE49-F238E27FC236}">
                  <a16:creationId xmlns:a16="http://schemas.microsoft.com/office/drawing/2014/main" id="{95AE5F21-6BBC-8B3A-78FA-F3C5DC7651F0}"/>
                </a:ext>
              </a:extLst>
            </p:cNvPr>
            <p:cNvSpPr/>
            <p:nvPr/>
          </p:nvSpPr>
          <p:spPr>
            <a:xfrm>
              <a:off x="3092416" y="4079644"/>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ミッドロール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61" name="正方形/長方形 60">
              <a:extLst>
                <a:ext uri="{FF2B5EF4-FFF2-40B4-BE49-F238E27FC236}">
                  <a16:creationId xmlns:a16="http://schemas.microsoft.com/office/drawing/2014/main" id="{D122129B-F189-5C9D-2B25-5ABC4B9E0EE7}"/>
                </a:ext>
              </a:extLst>
            </p:cNvPr>
            <p:cNvSpPr/>
            <p:nvPr/>
          </p:nvSpPr>
          <p:spPr>
            <a:xfrm>
              <a:off x="3092416" y="3924640"/>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プリロール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62" name="右中かっこ 61">
              <a:extLst>
                <a:ext uri="{FF2B5EF4-FFF2-40B4-BE49-F238E27FC236}">
                  <a16:creationId xmlns:a16="http://schemas.microsoft.com/office/drawing/2014/main" id="{FEEABCDF-2111-8B84-B071-1F31F18BCFA0}"/>
                </a:ext>
              </a:extLst>
            </p:cNvPr>
            <p:cNvSpPr/>
            <p:nvPr/>
          </p:nvSpPr>
          <p:spPr bwMode="auto">
            <a:xfrm>
              <a:off x="3995340" y="3990017"/>
              <a:ext cx="161639" cy="262651"/>
            </a:xfrm>
            <a:prstGeom prst="rightBrace">
              <a:avLst>
                <a:gd name="adj1" fmla="val 0"/>
                <a:gd name="adj2" fmla="val 50000"/>
              </a:avLst>
            </a:prstGeom>
            <a:noFill/>
            <a:ln w="6350" cap="flat" cmpd="sng" algn="ctr">
              <a:solidFill>
                <a:srgbClr val="000000">
                  <a:lumMod val="50000"/>
                  <a:lumOff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2000" b="1" i="0" u="none" strike="noStrike" kern="0" cap="none" spc="0" normalizeH="0" baseline="0" noProof="0">
                <a:ln>
                  <a:noFill/>
                </a:ln>
                <a:solidFill>
                  <a:schemeClr val="accent3"/>
                </a:solidFill>
                <a:effectLst/>
                <a:uLnTx/>
                <a:uFillTx/>
                <a:latin typeface="+mn-ea"/>
              </a:endParaRPr>
            </a:p>
          </p:txBody>
        </p:sp>
      </p:grpSp>
      <p:grpSp>
        <p:nvGrpSpPr>
          <p:cNvPr id="63" name="グループ化 62">
            <a:extLst>
              <a:ext uri="{FF2B5EF4-FFF2-40B4-BE49-F238E27FC236}">
                <a16:creationId xmlns:a16="http://schemas.microsoft.com/office/drawing/2014/main" id="{0154B39D-0B8D-1D97-E7AE-20FE6DC16DD0}"/>
              </a:ext>
            </a:extLst>
          </p:cNvPr>
          <p:cNvGrpSpPr/>
          <p:nvPr/>
        </p:nvGrpSpPr>
        <p:grpSpPr>
          <a:xfrm>
            <a:off x="5586102" y="3932538"/>
            <a:ext cx="1064563" cy="401225"/>
            <a:chOff x="3092416" y="4540328"/>
            <a:chExt cx="1064563" cy="401225"/>
          </a:xfrm>
        </p:grpSpPr>
        <p:sp>
          <p:nvSpPr>
            <p:cNvPr id="65" name="正方形/長方形 64">
              <a:extLst>
                <a:ext uri="{FF2B5EF4-FFF2-40B4-BE49-F238E27FC236}">
                  <a16:creationId xmlns:a16="http://schemas.microsoft.com/office/drawing/2014/main" id="{43F8CBD4-2C40-926B-58E4-C426902B6C1B}"/>
                </a:ext>
              </a:extLst>
            </p:cNvPr>
            <p:cNvSpPr/>
            <p:nvPr/>
          </p:nvSpPr>
          <p:spPr>
            <a:xfrm>
              <a:off x="3092416" y="4695332"/>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ミッドロール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66" name="正方形/長方形 65">
              <a:extLst>
                <a:ext uri="{FF2B5EF4-FFF2-40B4-BE49-F238E27FC236}">
                  <a16:creationId xmlns:a16="http://schemas.microsoft.com/office/drawing/2014/main" id="{5B96EB40-1057-EDFA-ACDD-4FAFBAF1782F}"/>
                </a:ext>
              </a:extLst>
            </p:cNvPr>
            <p:cNvSpPr/>
            <p:nvPr/>
          </p:nvSpPr>
          <p:spPr>
            <a:xfrm>
              <a:off x="3092416" y="4540328"/>
              <a:ext cx="981563" cy="246221"/>
            </a:xfrm>
            <a:prstGeom prst="rect">
              <a:avLst/>
            </a:prstGeom>
          </p:spPr>
          <p:txBody>
            <a:bodyPr wrap="square">
              <a:spAutoFit/>
            </a:bodyPr>
            <a:lstStyle/>
            <a:p>
              <a:pPr marL="0" marR="0" lvl="0" indent="0" algn="r" defTabSz="914400" eaLnBrk="1" fontAlgn="base" latinLnBrk="0" hangingPunct="1">
                <a:lnSpc>
                  <a:spcPct val="100000"/>
                </a:lnSpc>
                <a:spcBef>
                  <a:spcPct val="0"/>
                </a:spcBef>
                <a:spcAft>
                  <a:spcPct val="0"/>
                </a:spcAft>
                <a:buClrTx/>
                <a:buSzTx/>
                <a:buFontTx/>
                <a:buNone/>
                <a:tabLst/>
                <a:defRPr/>
              </a:pPr>
              <a:r>
                <a:rPr kumimoji="0" lang="ja-JP" altLang="en-US" sz="1000" b="0" i="0" u="none" strike="noStrike" kern="0" cap="none" spc="0" normalizeH="0" baseline="0" noProof="0" dirty="0">
                  <a:ln>
                    <a:noFill/>
                  </a:ln>
                  <a:solidFill>
                    <a:schemeClr val="accent3"/>
                  </a:solidFill>
                  <a:effectLst/>
                  <a:uLnTx/>
                  <a:uFillTx/>
                  <a:latin typeface="+mn-ea"/>
                  <a:cs typeface="メイリオ" pitchFamily="50" charset="-128"/>
                </a:rPr>
                <a:t>プリロール</a:t>
              </a:r>
              <a:endParaRPr kumimoji="0" lang="en-US" altLang="ja-JP" sz="1000" b="0" i="0" u="none" strike="noStrike" kern="0" cap="none" spc="0" normalizeH="0" baseline="0" noProof="0" dirty="0">
                <a:ln>
                  <a:noFill/>
                </a:ln>
                <a:solidFill>
                  <a:schemeClr val="accent3"/>
                </a:solidFill>
                <a:effectLst/>
                <a:uLnTx/>
                <a:uFillTx/>
                <a:latin typeface="+mn-ea"/>
                <a:cs typeface="メイリオ" pitchFamily="50" charset="-128"/>
              </a:endParaRPr>
            </a:p>
          </p:txBody>
        </p:sp>
        <p:sp>
          <p:nvSpPr>
            <p:cNvPr id="67" name="右中かっこ 66">
              <a:extLst>
                <a:ext uri="{FF2B5EF4-FFF2-40B4-BE49-F238E27FC236}">
                  <a16:creationId xmlns:a16="http://schemas.microsoft.com/office/drawing/2014/main" id="{6F996A04-2D57-B917-11FA-B501D0C910BD}"/>
                </a:ext>
              </a:extLst>
            </p:cNvPr>
            <p:cNvSpPr/>
            <p:nvPr/>
          </p:nvSpPr>
          <p:spPr bwMode="auto">
            <a:xfrm>
              <a:off x="3995340" y="4605705"/>
              <a:ext cx="161639" cy="262651"/>
            </a:xfrm>
            <a:prstGeom prst="rightBrace">
              <a:avLst>
                <a:gd name="adj1" fmla="val 0"/>
                <a:gd name="adj2" fmla="val 50000"/>
              </a:avLst>
            </a:prstGeom>
            <a:noFill/>
            <a:ln w="6350" cap="flat" cmpd="sng" algn="ctr">
              <a:solidFill>
                <a:srgbClr val="000000">
                  <a:lumMod val="50000"/>
                  <a:lumOff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2000" b="1" i="0" u="none" strike="noStrike" kern="0" cap="none" spc="0" normalizeH="0" baseline="0" noProof="0">
                <a:ln>
                  <a:noFill/>
                </a:ln>
                <a:solidFill>
                  <a:schemeClr val="accent3"/>
                </a:solidFill>
                <a:effectLst/>
                <a:uLnTx/>
                <a:uFillTx/>
                <a:latin typeface="+mn-ea"/>
              </a:endParaRPr>
            </a:p>
          </p:txBody>
        </p:sp>
      </p:grpSp>
      <p:sp>
        <p:nvSpPr>
          <p:cNvPr id="69" name="正方形/長方形 68">
            <a:extLst>
              <a:ext uri="{FF2B5EF4-FFF2-40B4-BE49-F238E27FC236}">
                <a16:creationId xmlns:a16="http://schemas.microsoft.com/office/drawing/2014/main" id="{3E07771D-A61D-F341-0465-5B4959A32D54}"/>
              </a:ext>
            </a:extLst>
          </p:cNvPr>
          <p:cNvSpPr/>
          <p:nvPr/>
        </p:nvSpPr>
        <p:spPr>
          <a:xfrm>
            <a:off x="6812769" y="2361009"/>
            <a:ext cx="998449" cy="276999"/>
          </a:xfrm>
          <a:prstGeom prst="rect">
            <a:avLst/>
          </a:prstGeom>
        </p:spPr>
        <p:txBody>
          <a:bodyPr wrap="square">
            <a:spAutoFit/>
          </a:bodyPr>
          <a:lstStyle/>
          <a:p>
            <a:pPr algn="r" fontAlgn="base">
              <a:spcBef>
                <a:spcPct val="0"/>
              </a:spcBef>
              <a:spcAft>
                <a:spcPct val="0"/>
              </a:spcAft>
            </a:pPr>
            <a:r>
              <a:rPr lang="en-US" altLang="ja-JP" sz="1200" dirty="0">
                <a:solidFill>
                  <a:schemeClr val="accent3"/>
                </a:solidFill>
                <a:latin typeface="+mn-ea"/>
                <a:cs typeface="Segoe UI" panose="020B0502040204020203" pitchFamily="34" charset="0"/>
              </a:rPr>
              <a:t>8,830,000</a:t>
            </a:r>
          </a:p>
        </p:txBody>
      </p:sp>
      <p:sp>
        <p:nvSpPr>
          <p:cNvPr id="82" name="正方形/長方形 81">
            <a:extLst>
              <a:ext uri="{FF2B5EF4-FFF2-40B4-BE49-F238E27FC236}">
                <a16:creationId xmlns:a16="http://schemas.microsoft.com/office/drawing/2014/main" id="{922F7CCD-49C0-FE56-66FD-0FE4EE07F235}"/>
              </a:ext>
            </a:extLst>
          </p:cNvPr>
          <p:cNvSpPr/>
          <p:nvPr/>
        </p:nvSpPr>
        <p:spPr>
          <a:xfrm>
            <a:off x="6812769" y="2897371"/>
            <a:ext cx="998449" cy="276999"/>
          </a:xfrm>
          <a:prstGeom prst="rect">
            <a:avLst/>
          </a:prstGeom>
        </p:spPr>
        <p:txBody>
          <a:bodyPr wrap="square">
            <a:spAutoFit/>
          </a:bodyPr>
          <a:lstStyle/>
          <a:p>
            <a:pPr algn="r" fontAlgn="base">
              <a:spcBef>
                <a:spcPct val="0"/>
              </a:spcBef>
              <a:spcAft>
                <a:spcPct val="0"/>
              </a:spcAft>
            </a:pPr>
            <a:r>
              <a:rPr lang="en-US" altLang="ja-JP" sz="1200" dirty="0">
                <a:solidFill>
                  <a:schemeClr val="accent3"/>
                </a:solidFill>
                <a:latin typeface="+mn-ea"/>
                <a:cs typeface="Segoe UI" panose="020B0502040204020203" pitchFamily="34" charset="0"/>
              </a:rPr>
              <a:t>4,020,000</a:t>
            </a:r>
          </a:p>
        </p:txBody>
      </p:sp>
      <p:sp>
        <p:nvSpPr>
          <p:cNvPr id="83" name="正方形/長方形 82">
            <a:extLst>
              <a:ext uri="{FF2B5EF4-FFF2-40B4-BE49-F238E27FC236}">
                <a16:creationId xmlns:a16="http://schemas.microsoft.com/office/drawing/2014/main" id="{82030913-500D-6AC4-D2D9-7E726F0630E4}"/>
              </a:ext>
            </a:extLst>
          </p:cNvPr>
          <p:cNvSpPr/>
          <p:nvPr/>
        </p:nvSpPr>
        <p:spPr>
          <a:xfrm>
            <a:off x="6819348" y="3447999"/>
            <a:ext cx="998449" cy="276999"/>
          </a:xfrm>
          <a:prstGeom prst="rect">
            <a:avLst/>
          </a:prstGeom>
        </p:spPr>
        <p:txBody>
          <a:bodyPr wrap="square">
            <a:spAutoFit/>
          </a:bodyPr>
          <a:lstStyle/>
          <a:p>
            <a:pPr algn="r" fontAlgn="base">
              <a:spcBef>
                <a:spcPct val="0"/>
              </a:spcBef>
              <a:spcAft>
                <a:spcPct val="0"/>
              </a:spcAft>
            </a:pPr>
            <a:r>
              <a:rPr lang="en-US" altLang="ja-JP" sz="1200" dirty="0">
                <a:solidFill>
                  <a:schemeClr val="accent3"/>
                </a:solidFill>
                <a:latin typeface="+mn-ea"/>
                <a:cs typeface="Segoe UI" panose="020B0502040204020203" pitchFamily="34" charset="0"/>
              </a:rPr>
              <a:t>1,810,000</a:t>
            </a:r>
          </a:p>
        </p:txBody>
      </p:sp>
      <p:sp>
        <p:nvSpPr>
          <p:cNvPr id="84" name="正方形/長方形 83">
            <a:extLst>
              <a:ext uri="{FF2B5EF4-FFF2-40B4-BE49-F238E27FC236}">
                <a16:creationId xmlns:a16="http://schemas.microsoft.com/office/drawing/2014/main" id="{B1F7FB55-A691-2F70-730D-6013B4AB3586}"/>
              </a:ext>
            </a:extLst>
          </p:cNvPr>
          <p:cNvSpPr/>
          <p:nvPr/>
        </p:nvSpPr>
        <p:spPr>
          <a:xfrm>
            <a:off x="6832505" y="3985969"/>
            <a:ext cx="998449" cy="276999"/>
          </a:xfrm>
          <a:prstGeom prst="rect">
            <a:avLst/>
          </a:prstGeom>
        </p:spPr>
        <p:txBody>
          <a:bodyPr wrap="square">
            <a:spAutoFit/>
          </a:bodyPr>
          <a:lstStyle/>
          <a:p>
            <a:pPr algn="r" fontAlgn="base">
              <a:spcBef>
                <a:spcPct val="0"/>
              </a:spcBef>
              <a:spcAft>
                <a:spcPct val="0"/>
              </a:spcAft>
            </a:pPr>
            <a:r>
              <a:rPr lang="en-US" altLang="ja-JP" sz="1200" dirty="0">
                <a:solidFill>
                  <a:schemeClr val="accent3"/>
                </a:solidFill>
                <a:latin typeface="+mn-ea"/>
                <a:cs typeface="Segoe UI" panose="020B0502040204020203" pitchFamily="34" charset="0"/>
              </a:rPr>
              <a:t>300,000</a:t>
            </a:r>
          </a:p>
        </p:txBody>
      </p:sp>
      <p:sp>
        <p:nvSpPr>
          <p:cNvPr id="85" name="Rectangle 7">
            <a:extLst>
              <a:ext uri="{FF2B5EF4-FFF2-40B4-BE49-F238E27FC236}">
                <a16:creationId xmlns:a16="http://schemas.microsoft.com/office/drawing/2014/main" id="{5E0A7BF8-5565-BF18-612F-2EACAB20FB7C}"/>
              </a:ext>
            </a:extLst>
          </p:cNvPr>
          <p:cNvSpPr>
            <a:spLocks noChangeArrowheads="1"/>
          </p:cNvSpPr>
          <p:nvPr/>
        </p:nvSpPr>
        <p:spPr bwMode="auto">
          <a:xfrm>
            <a:off x="2174661" y="5404434"/>
            <a:ext cx="32708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fontAlgn="base">
              <a:spcBef>
                <a:spcPct val="0"/>
              </a:spcBef>
              <a:spcAft>
                <a:spcPct val="0"/>
              </a:spcAft>
              <a:defRPr/>
            </a:pPr>
            <a:r>
              <a:rPr lang="ja-JP" altLang="en-US" sz="900" b="1" dirty="0">
                <a:solidFill>
                  <a:schemeClr val="accent3"/>
                </a:solidFill>
                <a:latin typeface="+mn-ea"/>
                <a:cs typeface="メイリオ" pitchFamily="50" charset="-128"/>
              </a:rPr>
              <a:t>■ご請求について</a:t>
            </a:r>
            <a:endParaRPr lang="en-US" altLang="ja-JP" sz="900" b="1" dirty="0">
              <a:solidFill>
                <a:schemeClr val="accent3"/>
              </a:solidFill>
              <a:latin typeface="+mn-ea"/>
              <a:cs typeface="メイリオ" pitchFamily="50" charset="-128"/>
            </a:endParaRPr>
          </a:p>
          <a:p>
            <a:pPr fontAlgn="base">
              <a:spcBef>
                <a:spcPct val="0"/>
              </a:spcBef>
              <a:spcAft>
                <a:spcPct val="0"/>
              </a:spcAft>
              <a:defRPr/>
            </a:pPr>
            <a:r>
              <a:rPr lang="en-US" altLang="ja-JP" sz="700" b="1" dirty="0">
                <a:solidFill>
                  <a:schemeClr val="accent6"/>
                </a:solidFill>
                <a:latin typeface="+mn-ea"/>
                <a:cs typeface="メイリオ" pitchFamily="50" charset="-128"/>
              </a:rPr>
              <a:t>※</a:t>
            </a:r>
            <a:r>
              <a:rPr lang="ja-JP" altLang="en-US" sz="700" b="1" dirty="0">
                <a:solidFill>
                  <a:schemeClr val="accent6"/>
                </a:solidFill>
                <a:latin typeface="+mn-ea"/>
                <a:cs typeface="メイリオ" pitchFamily="50" charset="-128"/>
              </a:rPr>
              <a:t>上記の掲載期間に関わらず、ご請求は</a:t>
            </a:r>
            <a:r>
              <a:rPr lang="en-US" altLang="ja-JP" sz="700" b="1" dirty="0">
                <a:solidFill>
                  <a:schemeClr val="accent6"/>
                </a:solidFill>
                <a:latin typeface="+mn-ea"/>
                <a:cs typeface="メイリオ" pitchFamily="50" charset="-128"/>
              </a:rPr>
              <a:t>3</a:t>
            </a:r>
            <a:r>
              <a:rPr lang="ja-JP" altLang="en-US" sz="700" b="1" dirty="0">
                <a:solidFill>
                  <a:schemeClr val="accent6"/>
                </a:solidFill>
                <a:latin typeface="+mn-ea"/>
                <a:cs typeface="メイリオ" pitchFamily="50" charset="-128"/>
              </a:rPr>
              <a:t>月</a:t>
            </a:r>
            <a:r>
              <a:rPr lang="en-US" altLang="ja-JP" sz="700" b="1" dirty="0">
                <a:solidFill>
                  <a:schemeClr val="accent6"/>
                </a:solidFill>
                <a:latin typeface="+mn-ea"/>
                <a:cs typeface="メイリオ" pitchFamily="50" charset="-128"/>
              </a:rPr>
              <a:t>30</a:t>
            </a:r>
            <a:r>
              <a:rPr lang="ja-JP" altLang="en-US" sz="700" b="1" dirty="0">
                <a:solidFill>
                  <a:schemeClr val="accent6"/>
                </a:solidFill>
                <a:latin typeface="+mn-ea"/>
                <a:cs typeface="メイリオ" pitchFamily="50" charset="-128"/>
              </a:rPr>
              <a:t>日までとさせていただきます。</a:t>
            </a:r>
            <a:endParaRPr lang="en-US" altLang="ja-JP" sz="700" b="1" dirty="0">
              <a:solidFill>
                <a:schemeClr val="accent6"/>
              </a:solidFill>
              <a:latin typeface="+mn-ea"/>
              <a:cs typeface="メイリオ" pitchFamily="50" charset="-128"/>
            </a:endParaRPr>
          </a:p>
        </p:txBody>
      </p:sp>
      <p:sp>
        <p:nvSpPr>
          <p:cNvPr id="142" name="Rectangle 7">
            <a:extLst>
              <a:ext uri="{FF2B5EF4-FFF2-40B4-BE49-F238E27FC236}">
                <a16:creationId xmlns:a16="http://schemas.microsoft.com/office/drawing/2014/main" id="{E8D477E6-FCB1-0CDC-F263-266C84DFC15C}"/>
              </a:ext>
            </a:extLst>
          </p:cNvPr>
          <p:cNvSpPr>
            <a:spLocks noChangeArrowheads="1"/>
          </p:cNvSpPr>
          <p:nvPr/>
        </p:nvSpPr>
        <p:spPr bwMode="auto">
          <a:xfrm>
            <a:off x="6377249" y="4718153"/>
            <a:ext cx="483996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掲載料金のお支払い先は</a:t>
            </a:r>
            <a:r>
              <a:rPr lang="en-US" altLang="ja-JP" sz="700" dirty="0">
                <a:solidFill>
                  <a:schemeClr val="accent3"/>
                </a:solidFill>
                <a:latin typeface="+mn-ea"/>
                <a:cs typeface="Meiryo UI" pitchFamily="50" charset="-128"/>
              </a:rPr>
              <a:t>LINE</a:t>
            </a:r>
            <a:r>
              <a:rPr lang="ja-JP" altLang="en-US" sz="700" dirty="0">
                <a:solidFill>
                  <a:schemeClr val="accent3"/>
                </a:solidFill>
                <a:latin typeface="+mn-ea"/>
                <a:cs typeface="Meiryo UI" pitchFamily="50" charset="-128"/>
              </a:rPr>
              <a:t>ヤフー株式会社となります。予約型契約代理店を介してのお取引となります。</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※PC</a:t>
            </a:r>
            <a:r>
              <a:rPr lang="ja-JP" altLang="en-US" sz="700" dirty="0">
                <a:solidFill>
                  <a:schemeClr val="accent3"/>
                </a:solidFill>
                <a:latin typeface="+mn-ea"/>
                <a:cs typeface="Meiryo UI" pitchFamily="50" charset="-128"/>
              </a:rPr>
              <a:t>・</a:t>
            </a:r>
            <a:r>
              <a:rPr lang="en-US" altLang="ja-JP" sz="700" dirty="0">
                <a:solidFill>
                  <a:schemeClr val="accent3"/>
                </a:solidFill>
                <a:latin typeface="+mn-ea"/>
                <a:cs typeface="Meiryo UI" pitchFamily="50" charset="-128"/>
              </a:rPr>
              <a:t>SP</a:t>
            </a:r>
            <a:r>
              <a:rPr lang="ja-JP" altLang="en-US" sz="700" dirty="0">
                <a:solidFill>
                  <a:schemeClr val="accent3"/>
                </a:solidFill>
                <a:latin typeface="+mn-ea"/>
                <a:cs typeface="Meiryo UI" pitchFamily="50" charset="-128"/>
              </a:rPr>
              <a:t>のデバイス指定はできません。</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広告配信はスポーツナビドメインおよびヤフードメイン配下に掲載される動画プレイヤー内です。</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ja-JP" altLang="en-US" sz="700" dirty="0">
                <a:solidFill>
                  <a:schemeClr val="accent3"/>
                </a:solidFill>
                <a:latin typeface="+mn-ea"/>
                <a:cs typeface="Meiryo UI" pitchFamily="50" charset="-128"/>
              </a:rPr>
              <a:t>　掲載面の保証はいたしません。</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料金はいずれも税別で、広告会社マージン含むグロス料金です。</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再生回数は想定であり、これを保障するものではありません。</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広告クリエイティブは、毎日新聞、毎日放送、</a:t>
            </a:r>
            <a:r>
              <a:rPr lang="en-US" altLang="ja-JP" sz="700" dirty="0">
                <a:solidFill>
                  <a:schemeClr val="accent3"/>
                </a:solidFill>
                <a:latin typeface="+mn-ea"/>
                <a:cs typeface="Meiryo UI" pitchFamily="50" charset="-128"/>
              </a:rPr>
              <a:t>LINE</a:t>
            </a:r>
            <a:r>
              <a:rPr lang="ja-JP" altLang="en-US" sz="700" dirty="0">
                <a:solidFill>
                  <a:schemeClr val="accent3"/>
                </a:solidFill>
                <a:latin typeface="+mn-ea"/>
                <a:cs typeface="Meiryo UI" pitchFamily="50" charset="-128"/>
              </a:rPr>
              <a:t>ヤフーの掲載基準に準拠した審査があります。</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en-US" altLang="ja-JP" sz="700" dirty="0">
                <a:solidFill>
                  <a:schemeClr val="accent3"/>
                </a:solidFill>
                <a:latin typeface="+mn-ea"/>
                <a:cs typeface="Meiryo UI" pitchFamily="50" charset="-128"/>
              </a:rPr>
              <a:t>※</a:t>
            </a:r>
            <a:r>
              <a:rPr lang="ja-JP" altLang="en-US" sz="700" dirty="0">
                <a:solidFill>
                  <a:schemeClr val="accent3"/>
                </a:solidFill>
                <a:latin typeface="+mn-ea"/>
                <a:cs typeface="Meiryo UI" pitchFamily="50" charset="-128"/>
              </a:rPr>
              <a:t>日本高校野球連盟および、毎日新聞、毎日放送、ヤフーの規定により、掲載業種に制限があります。 　</a:t>
            </a:r>
            <a:endParaRPr lang="en-US" altLang="ja-JP" sz="700" dirty="0">
              <a:solidFill>
                <a:schemeClr val="accent3"/>
              </a:solidFill>
              <a:latin typeface="+mn-ea"/>
              <a:cs typeface="Meiryo UI" pitchFamily="50" charset="-128"/>
            </a:endParaRPr>
          </a:p>
          <a:p>
            <a:pPr fontAlgn="base">
              <a:spcBef>
                <a:spcPct val="0"/>
              </a:spcBef>
              <a:spcAft>
                <a:spcPct val="0"/>
              </a:spcAft>
              <a:defRPr/>
            </a:pPr>
            <a:r>
              <a:rPr lang="ja-JP" altLang="en-US" sz="700" dirty="0">
                <a:solidFill>
                  <a:schemeClr val="accent3"/>
                </a:solidFill>
                <a:latin typeface="+mn-ea"/>
                <a:cs typeface="Meiryo UI" pitchFamily="50" charset="-128"/>
              </a:rPr>
              <a:t>　以下例示しますが、</a:t>
            </a:r>
            <a:r>
              <a:rPr lang="ja-JP" altLang="en-US" sz="700" u="sng" dirty="0">
                <a:solidFill>
                  <a:schemeClr val="accent3"/>
                </a:solidFill>
                <a:latin typeface="+mn-ea"/>
                <a:cs typeface="Meiryo UI" pitchFamily="50" charset="-128"/>
              </a:rPr>
              <a:t>必ず事前に可否をご確認ください</a:t>
            </a:r>
            <a:r>
              <a:rPr lang="ja-JP" altLang="en-US" sz="700" dirty="0">
                <a:solidFill>
                  <a:schemeClr val="accent3"/>
                </a:solidFill>
                <a:latin typeface="+mn-ea"/>
                <a:cs typeface="Meiryo UI" pitchFamily="50" charset="-128"/>
              </a:rPr>
              <a:t>。詳細は</a:t>
            </a:r>
            <a:r>
              <a:rPr lang="en-US" altLang="ja-JP" sz="700" dirty="0">
                <a:solidFill>
                  <a:schemeClr val="accent3"/>
                </a:solidFill>
                <a:latin typeface="+mn-ea"/>
                <a:cs typeface="Meiryo UI" pitchFamily="50" charset="-128"/>
              </a:rPr>
              <a:t>P17</a:t>
            </a:r>
            <a:r>
              <a:rPr lang="ja-JP" altLang="en-US" sz="700" dirty="0">
                <a:solidFill>
                  <a:schemeClr val="accent3"/>
                </a:solidFill>
                <a:latin typeface="+mn-ea"/>
                <a:cs typeface="Meiryo UI" pitchFamily="50" charset="-128"/>
              </a:rPr>
              <a:t>をご確認ください。</a:t>
            </a:r>
            <a:endParaRPr lang="en-US" altLang="ja-JP" sz="700" dirty="0">
              <a:solidFill>
                <a:schemeClr val="accent3"/>
              </a:solidFill>
              <a:latin typeface="+mn-ea"/>
              <a:cs typeface="Meiryo UI" pitchFamily="50" charset="-128"/>
            </a:endParaRPr>
          </a:p>
        </p:txBody>
      </p:sp>
      <p:sp>
        <p:nvSpPr>
          <p:cNvPr id="143" name="Rectangle 7">
            <a:extLst>
              <a:ext uri="{FF2B5EF4-FFF2-40B4-BE49-F238E27FC236}">
                <a16:creationId xmlns:a16="http://schemas.microsoft.com/office/drawing/2014/main" id="{488CC558-082D-793B-02F4-6DC8F0D5D505}"/>
              </a:ext>
            </a:extLst>
          </p:cNvPr>
          <p:cNvSpPr>
            <a:spLocks noChangeArrowheads="1"/>
          </p:cNvSpPr>
          <p:nvPr/>
        </p:nvSpPr>
        <p:spPr bwMode="auto">
          <a:xfrm>
            <a:off x="6798130" y="5841177"/>
            <a:ext cx="46487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700" b="1" dirty="0">
                <a:solidFill>
                  <a:srgbClr val="C00000"/>
                </a:solidFill>
                <a:latin typeface="+mn-ea"/>
                <a:cs typeface="Meiryo UI" pitchFamily="50" charset="-128"/>
              </a:rPr>
              <a:t>お酒、たばこ、公営ギャンブル、パチンコ、貸金業、エステ、商工ローン、手形割引、団体による意見広告</a:t>
            </a:r>
            <a:endParaRPr lang="en-US" altLang="ja-JP" sz="700" b="1" dirty="0">
              <a:solidFill>
                <a:srgbClr val="C00000"/>
              </a:solidFill>
              <a:latin typeface="+mn-ea"/>
              <a:cs typeface="Meiryo UI" pitchFamily="50" charset="-128"/>
            </a:endParaRPr>
          </a:p>
          <a:p>
            <a:pPr fontAlgn="base">
              <a:spcBef>
                <a:spcPct val="0"/>
              </a:spcBef>
              <a:spcAft>
                <a:spcPct val="0"/>
              </a:spcAft>
              <a:defRPr/>
            </a:pPr>
            <a:r>
              <a:rPr lang="ja-JP" altLang="en-US" sz="700" b="1" dirty="0">
                <a:solidFill>
                  <a:srgbClr val="C00000"/>
                </a:solidFill>
                <a:latin typeface="+mn-ea"/>
                <a:cs typeface="Meiryo UI" pitchFamily="50" charset="-128"/>
              </a:rPr>
              <a:t>レーシック・美容整形・美容外科・美容皮膚科、占い、ナイトワーク求人、出会い系サイト・結婚紹介、など</a:t>
            </a:r>
            <a:endParaRPr lang="en-US" altLang="ja-JP" sz="700" b="1" dirty="0">
              <a:solidFill>
                <a:srgbClr val="C00000"/>
              </a:solidFill>
              <a:latin typeface="+mn-ea"/>
              <a:cs typeface="Meiryo UI" pitchFamily="50" charset="-128"/>
            </a:endParaRPr>
          </a:p>
        </p:txBody>
      </p:sp>
      <p:sp>
        <p:nvSpPr>
          <p:cNvPr id="144" name="Rectangle 7">
            <a:extLst>
              <a:ext uri="{FF2B5EF4-FFF2-40B4-BE49-F238E27FC236}">
                <a16:creationId xmlns:a16="http://schemas.microsoft.com/office/drawing/2014/main" id="{8B1E3E3C-AB35-BBBE-E860-ED48B5BBEFEA}"/>
              </a:ext>
            </a:extLst>
          </p:cNvPr>
          <p:cNvSpPr>
            <a:spLocks noChangeArrowheads="1"/>
          </p:cNvSpPr>
          <p:nvPr/>
        </p:nvSpPr>
        <p:spPr bwMode="auto">
          <a:xfrm>
            <a:off x="1310297" y="5129069"/>
            <a:ext cx="1132197"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050" b="1" dirty="0">
                <a:solidFill>
                  <a:schemeClr val="bg1">
                    <a:lumMod val="95000"/>
                  </a:schemeClr>
                </a:solidFill>
                <a:latin typeface="+mn-ea"/>
                <a:cs typeface="Meiryo UI" pitchFamily="50" charset="-128"/>
              </a:rPr>
              <a:t>ご注意事項</a:t>
            </a:r>
            <a:r>
              <a:rPr lang="en-US" altLang="ja-JP" sz="1050" b="1" dirty="0">
                <a:solidFill>
                  <a:schemeClr val="bg1">
                    <a:lumMod val="95000"/>
                  </a:schemeClr>
                </a:solidFill>
                <a:latin typeface="+mn-ea"/>
                <a:cs typeface="Meiryo UI" pitchFamily="50" charset="-128"/>
              </a:rPr>
              <a:t>1</a:t>
            </a:r>
            <a:endParaRPr lang="en-US" altLang="ja-JP" sz="1400" b="1" dirty="0">
              <a:solidFill>
                <a:schemeClr val="bg1">
                  <a:lumMod val="95000"/>
                </a:schemeClr>
              </a:solidFill>
              <a:latin typeface="+mn-ea"/>
              <a:cs typeface="Meiryo UI" pitchFamily="50" charset="-128"/>
            </a:endParaRPr>
          </a:p>
          <a:p>
            <a:pPr fontAlgn="base">
              <a:spcBef>
                <a:spcPct val="0"/>
              </a:spcBef>
              <a:spcAft>
                <a:spcPct val="0"/>
              </a:spcAft>
              <a:defRPr/>
            </a:pPr>
            <a:r>
              <a:rPr lang="en-US" altLang="ja-JP" sz="600" b="1" dirty="0">
                <a:solidFill>
                  <a:schemeClr val="bg1">
                    <a:lumMod val="95000"/>
                  </a:schemeClr>
                </a:solidFill>
                <a:latin typeface="+mn-ea"/>
                <a:cs typeface="Meiryo UI" pitchFamily="50" charset="-128"/>
              </a:rPr>
              <a:t>※</a:t>
            </a:r>
            <a:r>
              <a:rPr lang="ja-JP" altLang="en-US" sz="600" b="1" dirty="0">
                <a:solidFill>
                  <a:schemeClr val="bg1">
                    <a:lumMod val="95000"/>
                  </a:schemeClr>
                </a:solidFill>
                <a:latin typeface="+mn-ea"/>
                <a:cs typeface="Meiryo UI" pitchFamily="50" charset="-128"/>
              </a:rPr>
              <a:t>必ずお読み下さい</a:t>
            </a:r>
            <a:endParaRPr lang="en-US" altLang="ja-JP" sz="600" b="1" dirty="0">
              <a:solidFill>
                <a:schemeClr val="bg1">
                  <a:lumMod val="95000"/>
                </a:schemeClr>
              </a:solidFill>
              <a:latin typeface="+mn-ea"/>
              <a:cs typeface="Meiryo UI" pitchFamily="50" charset="-128"/>
            </a:endParaRPr>
          </a:p>
          <a:p>
            <a:pPr fontAlgn="base">
              <a:spcBef>
                <a:spcPct val="0"/>
              </a:spcBef>
              <a:spcAft>
                <a:spcPct val="0"/>
              </a:spcAft>
              <a:defRPr/>
            </a:pPr>
            <a:endParaRPr lang="en-US" altLang="ja-JP" sz="900" b="1" dirty="0">
              <a:solidFill>
                <a:schemeClr val="bg1">
                  <a:lumMod val="95000"/>
                </a:schemeClr>
              </a:solidFill>
              <a:latin typeface="+mn-ea"/>
              <a:cs typeface="Meiryo UI" pitchFamily="50" charset="-128"/>
            </a:endParaRPr>
          </a:p>
          <a:p>
            <a:pPr fontAlgn="base">
              <a:spcBef>
                <a:spcPct val="0"/>
              </a:spcBef>
              <a:spcAft>
                <a:spcPct val="0"/>
              </a:spcAft>
              <a:defRPr/>
            </a:pPr>
            <a:r>
              <a:rPr lang="ja-JP" altLang="en-US" sz="900" b="1" dirty="0">
                <a:solidFill>
                  <a:schemeClr val="bg1">
                    <a:lumMod val="95000"/>
                  </a:schemeClr>
                </a:solidFill>
                <a:latin typeface="+mn-ea"/>
                <a:cs typeface="Meiryo UI" pitchFamily="50" charset="-128"/>
              </a:rPr>
              <a:t>仕様について</a:t>
            </a:r>
            <a:endParaRPr lang="en-US" altLang="ja-JP" sz="900" b="1" dirty="0">
              <a:solidFill>
                <a:schemeClr val="bg1">
                  <a:lumMod val="95000"/>
                </a:schemeClr>
              </a:solidFill>
              <a:latin typeface="+mn-ea"/>
              <a:cs typeface="Meiryo UI" pitchFamily="50" charset="-128"/>
            </a:endParaRPr>
          </a:p>
        </p:txBody>
      </p:sp>
      <p:sp>
        <p:nvSpPr>
          <p:cNvPr id="145" name="Rectangle 7">
            <a:extLst>
              <a:ext uri="{FF2B5EF4-FFF2-40B4-BE49-F238E27FC236}">
                <a16:creationId xmlns:a16="http://schemas.microsoft.com/office/drawing/2014/main" id="{7D98ABF7-8757-8DC8-33E4-4592CA5C5AED}"/>
              </a:ext>
            </a:extLst>
          </p:cNvPr>
          <p:cNvSpPr>
            <a:spLocks noChangeArrowheads="1"/>
          </p:cNvSpPr>
          <p:nvPr/>
        </p:nvSpPr>
        <p:spPr bwMode="auto">
          <a:xfrm>
            <a:off x="5444625" y="5129069"/>
            <a:ext cx="96655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050" b="1" dirty="0">
                <a:solidFill>
                  <a:schemeClr val="bg1">
                    <a:lumMod val="95000"/>
                  </a:schemeClr>
                </a:solidFill>
                <a:latin typeface="+mn-ea"/>
                <a:cs typeface="Meiryo UI" pitchFamily="50" charset="-128"/>
              </a:rPr>
              <a:t>ご注意事項</a:t>
            </a:r>
            <a:r>
              <a:rPr lang="en-US" altLang="ja-JP" sz="1050" b="1" dirty="0">
                <a:solidFill>
                  <a:schemeClr val="bg1">
                    <a:lumMod val="95000"/>
                  </a:schemeClr>
                </a:solidFill>
                <a:latin typeface="+mn-ea"/>
              </a:rPr>
              <a:t>2</a:t>
            </a:r>
            <a:endParaRPr lang="en-US" altLang="ja-JP" sz="1400" b="1" dirty="0">
              <a:solidFill>
                <a:schemeClr val="bg1">
                  <a:lumMod val="95000"/>
                </a:schemeClr>
              </a:solidFill>
              <a:latin typeface="+mn-ea"/>
            </a:endParaRPr>
          </a:p>
          <a:p>
            <a:pPr fontAlgn="base">
              <a:spcBef>
                <a:spcPct val="0"/>
              </a:spcBef>
              <a:spcAft>
                <a:spcPct val="0"/>
              </a:spcAft>
              <a:defRPr/>
            </a:pPr>
            <a:r>
              <a:rPr lang="en-US" altLang="ja-JP" sz="600" b="1" dirty="0">
                <a:solidFill>
                  <a:schemeClr val="bg1">
                    <a:lumMod val="95000"/>
                  </a:schemeClr>
                </a:solidFill>
                <a:latin typeface="+mn-ea"/>
                <a:cs typeface="Meiryo UI" pitchFamily="50" charset="-128"/>
              </a:rPr>
              <a:t>※</a:t>
            </a:r>
            <a:r>
              <a:rPr lang="ja-JP" altLang="en-US" sz="600" b="1" dirty="0">
                <a:solidFill>
                  <a:schemeClr val="bg1">
                    <a:lumMod val="95000"/>
                  </a:schemeClr>
                </a:solidFill>
                <a:latin typeface="+mn-ea"/>
                <a:cs typeface="Meiryo UI" pitchFamily="50" charset="-128"/>
              </a:rPr>
              <a:t>必ずお読み下さい</a:t>
            </a:r>
            <a:endParaRPr lang="en-US" altLang="ja-JP" sz="600" b="1" dirty="0">
              <a:solidFill>
                <a:schemeClr val="bg1">
                  <a:lumMod val="95000"/>
                </a:schemeClr>
              </a:solidFill>
              <a:latin typeface="+mn-ea"/>
              <a:cs typeface="Meiryo UI" pitchFamily="50" charset="-128"/>
            </a:endParaRPr>
          </a:p>
          <a:p>
            <a:pPr fontAlgn="base">
              <a:spcBef>
                <a:spcPct val="0"/>
              </a:spcBef>
              <a:spcAft>
                <a:spcPct val="0"/>
              </a:spcAft>
              <a:defRPr/>
            </a:pPr>
            <a:endParaRPr lang="en-US" altLang="ja-JP" sz="900" b="1" dirty="0">
              <a:solidFill>
                <a:schemeClr val="bg1">
                  <a:lumMod val="95000"/>
                </a:schemeClr>
              </a:solidFill>
              <a:latin typeface="+mn-ea"/>
              <a:cs typeface="Meiryo UI" pitchFamily="50" charset="-128"/>
            </a:endParaRPr>
          </a:p>
          <a:p>
            <a:pPr fontAlgn="base">
              <a:spcBef>
                <a:spcPct val="0"/>
              </a:spcBef>
              <a:spcAft>
                <a:spcPct val="0"/>
              </a:spcAft>
              <a:defRPr/>
            </a:pPr>
            <a:r>
              <a:rPr lang="ja-JP" altLang="en-US" sz="900" b="1" dirty="0">
                <a:solidFill>
                  <a:schemeClr val="bg1">
                    <a:lumMod val="95000"/>
                  </a:schemeClr>
                </a:solidFill>
                <a:latin typeface="+mn-ea"/>
                <a:cs typeface="Meiryo UI" pitchFamily="50" charset="-128"/>
              </a:rPr>
              <a:t>販売について</a:t>
            </a:r>
          </a:p>
        </p:txBody>
      </p:sp>
      <p:grpSp>
        <p:nvGrpSpPr>
          <p:cNvPr id="156" name="グループ化 155">
            <a:extLst>
              <a:ext uri="{FF2B5EF4-FFF2-40B4-BE49-F238E27FC236}">
                <a16:creationId xmlns:a16="http://schemas.microsoft.com/office/drawing/2014/main" id="{2C9933D0-F69D-5935-A639-DFC9A241DBFC}"/>
              </a:ext>
            </a:extLst>
          </p:cNvPr>
          <p:cNvGrpSpPr/>
          <p:nvPr/>
        </p:nvGrpSpPr>
        <p:grpSpPr>
          <a:xfrm>
            <a:off x="743560" y="1842040"/>
            <a:ext cx="10737700" cy="110010"/>
            <a:chOff x="665684" y="2157983"/>
            <a:chExt cx="10737700" cy="110010"/>
          </a:xfrm>
        </p:grpSpPr>
        <p:sp>
          <p:nvSpPr>
            <p:cNvPr id="157" name="フローチャート: 処理 156">
              <a:extLst>
                <a:ext uri="{FF2B5EF4-FFF2-40B4-BE49-F238E27FC236}">
                  <a16:creationId xmlns:a16="http://schemas.microsoft.com/office/drawing/2014/main" id="{AF03BCFD-8A6C-55C1-0CF9-3E4CDCF09B67}"/>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8" name="フローチャート: 処理 157">
              <a:extLst>
                <a:ext uri="{FF2B5EF4-FFF2-40B4-BE49-F238E27FC236}">
                  <a16:creationId xmlns:a16="http://schemas.microsoft.com/office/drawing/2014/main" id="{596C7976-9B0C-974A-A829-8101439182AC}"/>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9" name="平行四辺形 158">
              <a:extLst>
                <a:ext uri="{FF2B5EF4-FFF2-40B4-BE49-F238E27FC236}">
                  <a16:creationId xmlns:a16="http://schemas.microsoft.com/office/drawing/2014/main" id="{83F804AF-9955-D6F1-153D-1DF48FF49754}"/>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 name="正方形/長方形 1">
            <a:extLst>
              <a:ext uri="{FF2B5EF4-FFF2-40B4-BE49-F238E27FC236}">
                <a16:creationId xmlns:a16="http://schemas.microsoft.com/office/drawing/2014/main" id="{B0BAEE0E-1EF6-80BA-89F5-F735F5539BA3}"/>
              </a:ext>
            </a:extLst>
          </p:cNvPr>
          <p:cNvSpPr/>
          <p:nvPr/>
        </p:nvSpPr>
        <p:spPr bwMode="auto">
          <a:xfrm>
            <a:off x="1343525" y="2243957"/>
            <a:ext cx="1857363" cy="442804"/>
          </a:xfrm>
          <a:prstGeom prst="rect">
            <a:avLst/>
          </a:prstGeom>
          <a:solidFill>
            <a:schemeClr val="accent3">
              <a:lumMod val="60000"/>
              <a:lumOff val="4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125CA2E-8F06-6D54-77AF-750F68CCEF53}"/>
              </a:ext>
            </a:extLst>
          </p:cNvPr>
          <p:cNvSpPr/>
          <p:nvPr/>
        </p:nvSpPr>
        <p:spPr bwMode="auto">
          <a:xfrm>
            <a:off x="3197207" y="2243957"/>
            <a:ext cx="164046" cy="446535"/>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8" name="Rectangle 7">
            <a:extLst>
              <a:ext uri="{FF2B5EF4-FFF2-40B4-BE49-F238E27FC236}">
                <a16:creationId xmlns:a16="http://schemas.microsoft.com/office/drawing/2014/main" id="{1E265DB5-37FC-E135-7DF8-917B47D720A4}"/>
              </a:ext>
            </a:extLst>
          </p:cNvPr>
          <p:cNvSpPr>
            <a:spLocks noChangeArrowheads="1"/>
          </p:cNvSpPr>
          <p:nvPr/>
        </p:nvSpPr>
        <p:spPr bwMode="auto">
          <a:xfrm>
            <a:off x="1414281" y="2297456"/>
            <a:ext cx="1738850" cy="338554"/>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ゴールド</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12" name="正方形/長方形 11">
            <a:extLst>
              <a:ext uri="{FF2B5EF4-FFF2-40B4-BE49-F238E27FC236}">
                <a16:creationId xmlns:a16="http://schemas.microsoft.com/office/drawing/2014/main" id="{2A820119-4A5B-9108-B06F-001428205899}"/>
              </a:ext>
            </a:extLst>
          </p:cNvPr>
          <p:cNvSpPr/>
          <p:nvPr/>
        </p:nvSpPr>
        <p:spPr bwMode="auto">
          <a:xfrm>
            <a:off x="1345000" y="2793990"/>
            <a:ext cx="1857363" cy="442804"/>
          </a:xfrm>
          <a:prstGeom prst="rect">
            <a:avLst/>
          </a:prstGeom>
          <a:solidFill>
            <a:schemeClr val="accent3">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C9ABE3E2-5CAF-E1DC-3237-C27A2311B400}"/>
              </a:ext>
            </a:extLst>
          </p:cNvPr>
          <p:cNvSpPr/>
          <p:nvPr/>
        </p:nvSpPr>
        <p:spPr bwMode="auto">
          <a:xfrm>
            <a:off x="3203950" y="2793021"/>
            <a:ext cx="164046" cy="446535"/>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17" name="Rectangle 7">
            <a:extLst>
              <a:ext uri="{FF2B5EF4-FFF2-40B4-BE49-F238E27FC236}">
                <a16:creationId xmlns:a16="http://schemas.microsoft.com/office/drawing/2014/main" id="{6F840AA1-D370-3CB3-5729-DE928F8FA163}"/>
              </a:ext>
            </a:extLst>
          </p:cNvPr>
          <p:cNvSpPr>
            <a:spLocks noChangeArrowheads="1"/>
          </p:cNvSpPr>
          <p:nvPr/>
        </p:nvSpPr>
        <p:spPr bwMode="auto">
          <a:xfrm>
            <a:off x="1421024" y="2853395"/>
            <a:ext cx="1738850" cy="338554"/>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シルバー</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18" name="正方形/長方形 17">
            <a:extLst>
              <a:ext uri="{FF2B5EF4-FFF2-40B4-BE49-F238E27FC236}">
                <a16:creationId xmlns:a16="http://schemas.microsoft.com/office/drawing/2014/main" id="{85678808-7B9D-F8A2-1A64-E88AA0B07612}"/>
              </a:ext>
            </a:extLst>
          </p:cNvPr>
          <p:cNvSpPr/>
          <p:nvPr/>
        </p:nvSpPr>
        <p:spPr bwMode="auto">
          <a:xfrm>
            <a:off x="1340206" y="3336586"/>
            <a:ext cx="1857363" cy="442804"/>
          </a:xfrm>
          <a:prstGeom prst="rect">
            <a:avLst/>
          </a:prstGeom>
          <a:solidFill>
            <a:schemeClr val="accent3">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748C1A0A-F593-7C3B-5385-72F80BB8ABA7}"/>
              </a:ext>
            </a:extLst>
          </p:cNvPr>
          <p:cNvSpPr/>
          <p:nvPr/>
        </p:nvSpPr>
        <p:spPr bwMode="auto">
          <a:xfrm>
            <a:off x="3193888" y="3336586"/>
            <a:ext cx="164046" cy="446535"/>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28" name="Rectangle 7">
            <a:extLst>
              <a:ext uri="{FF2B5EF4-FFF2-40B4-BE49-F238E27FC236}">
                <a16:creationId xmlns:a16="http://schemas.microsoft.com/office/drawing/2014/main" id="{9E9BCFD1-127A-0F01-62FC-F22F1E5C314D}"/>
              </a:ext>
            </a:extLst>
          </p:cNvPr>
          <p:cNvSpPr>
            <a:spLocks noChangeArrowheads="1"/>
          </p:cNvSpPr>
          <p:nvPr/>
        </p:nvSpPr>
        <p:spPr bwMode="auto">
          <a:xfrm>
            <a:off x="1410962" y="3390085"/>
            <a:ext cx="1738850" cy="338554"/>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ブロンズ</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9" name="正方形/長方形 28">
            <a:extLst>
              <a:ext uri="{FF2B5EF4-FFF2-40B4-BE49-F238E27FC236}">
                <a16:creationId xmlns:a16="http://schemas.microsoft.com/office/drawing/2014/main" id="{B95206F7-1D4C-BF75-CF97-CBF436506459}"/>
              </a:ext>
            </a:extLst>
          </p:cNvPr>
          <p:cNvSpPr/>
          <p:nvPr/>
        </p:nvSpPr>
        <p:spPr bwMode="auto">
          <a:xfrm>
            <a:off x="1336650" y="3886206"/>
            <a:ext cx="1857363" cy="442804"/>
          </a:xfrm>
          <a:prstGeom prst="rect">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30" name="正方形/長方形 29">
            <a:extLst>
              <a:ext uri="{FF2B5EF4-FFF2-40B4-BE49-F238E27FC236}">
                <a16:creationId xmlns:a16="http://schemas.microsoft.com/office/drawing/2014/main" id="{D765F32B-6E0C-BBB5-B24E-76287D9FAA5F}"/>
              </a:ext>
            </a:extLst>
          </p:cNvPr>
          <p:cNvSpPr/>
          <p:nvPr/>
        </p:nvSpPr>
        <p:spPr bwMode="auto">
          <a:xfrm>
            <a:off x="3190332" y="3893081"/>
            <a:ext cx="164046" cy="446535"/>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31" name="Rectangle 7">
            <a:extLst>
              <a:ext uri="{FF2B5EF4-FFF2-40B4-BE49-F238E27FC236}">
                <a16:creationId xmlns:a16="http://schemas.microsoft.com/office/drawing/2014/main" id="{9B1399F4-B258-E220-4DDF-65F915066482}"/>
              </a:ext>
            </a:extLst>
          </p:cNvPr>
          <p:cNvSpPr>
            <a:spLocks noChangeArrowheads="1"/>
          </p:cNvSpPr>
          <p:nvPr/>
        </p:nvSpPr>
        <p:spPr bwMode="auto">
          <a:xfrm>
            <a:off x="1407406" y="3953455"/>
            <a:ext cx="1738850" cy="338554"/>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45" name="正方形/長方形 44">
            <a:extLst>
              <a:ext uri="{FF2B5EF4-FFF2-40B4-BE49-F238E27FC236}">
                <a16:creationId xmlns:a16="http://schemas.microsoft.com/office/drawing/2014/main" id="{9C23A2D8-1687-6916-8AA6-FD54D515427F}"/>
              </a:ext>
            </a:extLst>
          </p:cNvPr>
          <p:cNvSpPr/>
          <p:nvPr/>
        </p:nvSpPr>
        <p:spPr bwMode="auto">
          <a:xfrm>
            <a:off x="1336650" y="3883082"/>
            <a:ext cx="8846637" cy="455828"/>
          </a:xfrm>
          <a:prstGeom prst="rect">
            <a:avLst/>
          </a:prstGeom>
          <a:noFill/>
          <a:ln w="9525"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b="1" i="0" u="none" strike="noStrike" kern="0" cap="none" spc="0" normalizeH="0" baseline="0" noProof="0" dirty="0">
              <a:ln>
                <a:noFill/>
              </a:ln>
              <a:solidFill>
                <a:srgbClr val="000000"/>
              </a:solidFill>
              <a:effectLst/>
              <a:uLnTx/>
              <a:uFillTx/>
              <a:latin typeface="+mn-ea"/>
            </a:endParaRPr>
          </a:p>
        </p:txBody>
      </p:sp>
    </p:spTree>
    <p:extLst>
      <p:ext uri="{BB962C8B-B14F-4D97-AF65-F5344CB8AC3E}">
        <p14:creationId xmlns:p14="http://schemas.microsoft.com/office/powerpoint/2010/main" val="6250582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AB1ED060-C0CA-C10A-827D-41217EFB726E}"/>
              </a:ext>
            </a:extLst>
          </p:cNvPr>
          <p:cNvSpPr/>
          <p:nvPr/>
        </p:nvSpPr>
        <p:spPr>
          <a:xfrm>
            <a:off x="4285133" y="4817613"/>
            <a:ext cx="1553764" cy="408106"/>
          </a:xfrm>
          <a:prstGeom prst="rect">
            <a:avLst/>
          </a:prstGeom>
          <a:solidFill>
            <a:schemeClr val="accent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600" b="1" i="0" u="none" strike="noStrike" kern="0" cap="none" spc="0" normalizeH="0" baseline="0" noProof="0">
              <a:ln>
                <a:noFill/>
              </a:ln>
              <a:solidFill>
                <a:srgbClr val="FFFFFF"/>
              </a:solidFill>
              <a:effectLst/>
              <a:uLnTx/>
              <a:uFillTx/>
              <a:latin typeface="+mn-ea"/>
              <a:cs typeface="+mn-cs"/>
            </a:endParaRPr>
          </a:p>
        </p:txBody>
      </p:sp>
      <p:sp>
        <p:nvSpPr>
          <p:cNvPr id="48" name="テキスト プレースホルダー 26">
            <a:extLst>
              <a:ext uri="{FF2B5EF4-FFF2-40B4-BE49-F238E27FC236}">
                <a16:creationId xmlns:a16="http://schemas.microsoft.com/office/drawing/2014/main" id="{A6FB006E-1C3F-1B79-540A-F85D8AE01DD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インストリーム広告　申込・審査・入稿フロー</a:t>
            </a:r>
          </a:p>
        </p:txBody>
      </p:sp>
      <p:sp>
        <p:nvSpPr>
          <p:cNvPr id="102" name="Rectangle 7">
            <a:extLst>
              <a:ext uri="{FF2B5EF4-FFF2-40B4-BE49-F238E27FC236}">
                <a16:creationId xmlns:a16="http://schemas.microsoft.com/office/drawing/2014/main" id="{237E0BF1-D8A8-1FD2-BF02-F61273DE2130}"/>
              </a:ext>
            </a:extLst>
          </p:cNvPr>
          <p:cNvSpPr>
            <a:spLocks noChangeArrowheads="1"/>
          </p:cNvSpPr>
          <p:nvPr/>
        </p:nvSpPr>
        <p:spPr bwMode="auto">
          <a:xfrm>
            <a:off x="1622495" y="3279578"/>
            <a:ext cx="8796828"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900" b="1" u="sng" dirty="0">
                <a:solidFill>
                  <a:schemeClr val="accent3"/>
                </a:solidFill>
                <a:latin typeface="+mn-ea"/>
              </a:rPr>
              <a:t>広告会社（</a:t>
            </a:r>
            <a:r>
              <a:rPr lang="en-US" altLang="ja-JP" sz="900" b="1" u="sng" dirty="0">
                <a:solidFill>
                  <a:schemeClr val="accent3"/>
                </a:solidFill>
                <a:latin typeface="+mn-ea"/>
              </a:rPr>
              <a:t>※1</a:t>
            </a:r>
            <a:r>
              <a:rPr lang="ja-JP" altLang="en-US" sz="900" b="1" u="sng" dirty="0">
                <a:solidFill>
                  <a:schemeClr val="accent3"/>
                </a:solidFill>
                <a:latin typeface="+mn-ea"/>
              </a:rPr>
              <a:t>）を介してのお申し込み・審査が必須となります</a:t>
            </a:r>
            <a:r>
              <a:rPr lang="ja-JP" altLang="en-US" sz="900" dirty="0">
                <a:solidFill>
                  <a:schemeClr val="accent3"/>
                </a:solidFill>
                <a:latin typeface="+mn-ea"/>
              </a:rPr>
              <a:t>。</a:t>
            </a:r>
          </a:p>
          <a:p>
            <a:pPr fontAlgn="base">
              <a:spcBef>
                <a:spcPct val="0"/>
              </a:spcBef>
              <a:spcAft>
                <a:spcPct val="0"/>
              </a:spcAft>
            </a:pPr>
            <a:r>
              <a:rPr lang="en-US" altLang="ja-JP" sz="900" dirty="0">
                <a:solidFill>
                  <a:schemeClr val="accent3"/>
                </a:solidFill>
                <a:latin typeface="+mn-ea"/>
              </a:rPr>
              <a:t>※1</a:t>
            </a:r>
            <a:r>
              <a:rPr lang="ja-JP" altLang="en-US" sz="900" dirty="0">
                <a:solidFill>
                  <a:schemeClr val="accent3"/>
                </a:solidFill>
                <a:latin typeface="+mn-ea"/>
              </a:rPr>
              <a:t>　ディスプレイ広告（予約型）のご契約がある広告会社からのみお申し込み可能です。</a:t>
            </a:r>
            <a:endParaRPr lang="en-US" altLang="ja-JP" sz="900" dirty="0">
              <a:solidFill>
                <a:schemeClr val="accent3"/>
              </a:solidFill>
              <a:latin typeface="+mn-ea"/>
            </a:endParaRPr>
          </a:p>
          <a:p>
            <a:pPr fontAlgn="base">
              <a:spcBef>
                <a:spcPct val="0"/>
              </a:spcBef>
              <a:spcAft>
                <a:spcPct val="0"/>
              </a:spcAft>
            </a:pPr>
            <a:r>
              <a:rPr lang="en-US" altLang="ja-JP" sz="900" b="0" dirty="0">
                <a:solidFill>
                  <a:schemeClr val="accent3"/>
                </a:solidFill>
                <a:latin typeface="+mn-ea"/>
                <a:cs typeface="メイリオ" pitchFamily="50" charset="-128"/>
              </a:rPr>
              <a:t>【</a:t>
            </a:r>
            <a:r>
              <a:rPr lang="ja-JP" altLang="en-US" sz="900" dirty="0">
                <a:solidFill>
                  <a:schemeClr val="accent3"/>
                </a:solidFill>
                <a:latin typeface="+mn-ea"/>
                <a:cs typeface="メイリオ" pitchFamily="50" charset="-128"/>
              </a:rPr>
              <a:t>お</a:t>
            </a:r>
            <a:r>
              <a:rPr lang="ja-JP" altLang="en-US" sz="900" b="0" dirty="0">
                <a:solidFill>
                  <a:schemeClr val="accent3"/>
                </a:solidFill>
                <a:latin typeface="+mn-ea"/>
                <a:cs typeface="メイリオ" pitchFamily="50" charset="-128"/>
              </a:rPr>
              <a:t>申し込みフォーム</a:t>
            </a:r>
            <a:r>
              <a:rPr lang="en-US" altLang="ja-JP" sz="900" b="0" dirty="0">
                <a:solidFill>
                  <a:schemeClr val="accent3"/>
                </a:solidFill>
                <a:latin typeface="+mn-ea"/>
                <a:cs typeface="メイリオ" pitchFamily="50" charset="-128"/>
              </a:rPr>
              <a:t>】</a:t>
            </a:r>
            <a:r>
              <a:rPr lang="ja-JP" altLang="en-US" sz="900" b="0" dirty="0">
                <a:solidFill>
                  <a:schemeClr val="accent3"/>
                </a:solidFill>
                <a:latin typeface="+mn-ea"/>
                <a:cs typeface="メイリオ" pitchFamily="50" charset="-128"/>
              </a:rPr>
              <a:t>　</a:t>
            </a:r>
            <a:r>
              <a:rPr lang="en-US" altLang="ja-JP" sz="900" b="0" dirty="0">
                <a:solidFill>
                  <a:schemeClr val="accent3"/>
                </a:solidFill>
                <a:latin typeface="+mn-ea"/>
                <a:cs typeface="メイリオ" pitchFamily="50" charset="-128"/>
                <a:hlinkClick r:id="rId3">
                  <a:extLst>
                    <a:ext uri="{A12FA001-AC4F-418D-AE19-62706E023703}">
                      <ahyp:hlinkClr xmlns:ahyp="http://schemas.microsoft.com/office/drawing/2018/hyperlinkcolor" val="tx"/>
                    </a:ext>
                  </a:extLst>
                </a:hlinkClick>
              </a:rPr>
              <a:t>https://portal.yadui.business.yahoo.co.jp/agencyportal/888301/index.html</a:t>
            </a:r>
            <a:endParaRPr lang="en-US" altLang="ja-JP" sz="900" b="0" dirty="0">
              <a:solidFill>
                <a:schemeClr val="accent3"/>
              </a:solidFill>
              <a:latin typeface="+mn-ea"/>
              <a:cs typeface="メイリオ" pitchFamily="50" charset="-128"/>
            </a:endParaRPr>
          </a:p>
          <a:p>
            <a:pPr fontAlgn="base">
              <a:spcBef>
                <a:spcPct val="0"/>
              </a:spcBef>
              <a:spcAft>
                <a:spcPct val="0"/>
              </a:spcAft>
            </a:pPr>
            <a:endParaRPr lang="en-US" altLang="ja-JP" sz="900" dirty="0">
              <a:solidFill>
                <a:schemeClr val="accent3"/>
              </a:solidFill>
              <a:latin typeface="+mn-ea"/>
            </a:endParaRPr>
          </a:p>
          <a:p>
            <a:pPr fontAlgn="base">
              <a:spcBef>
                <a:spcPct val="0"/>
              </a:spcBef>
              <a:spcAft>
                <a:spcPct val="0"/>
              </a:spcAft>
            </a:pPr>
            <a:r>
              <a:rPr lang="ja-JP" altLang="en-US" sz="900" dirty="0">
                <a:solidFill>
                  <a:schemeClr val="accent3"/>
                </a:solidFill>
                <a:latin typeface="+mn-ea"/>
                <a:cs typeface="メイリオ" pitchFamily="50" charset="-128"/>
              </a:rPr>
              <a:t>雨天順延など大会日程が延びた場合は</a:t>
            </a:r>
            <a:r>
              <a:rPr lang="en-US" altLang="ja-JP" sz="900" dirty="0">
                <a:solidFill>
                  <a:schemeClr val="accent3"/>
                </a:solidFill>
                <a:latin typeface="+mn-ea"/>
                <a:cs typeface="メイリオ" pitchFamily="50" charset="-128"/>
              </a:rPr>
              <a:t>3</a:t>
            </a:r>
            <a:r>
              <a:rPr lang="ja-JP" altLang="en-US" sz="900" dirty="0">
                <a:solidFill>
                  <a:schemeClr val="accent3"/>
                </a:solidFill>
                <a:latin typeface="+mn-ea"/>
                <a:cs typeface="メイリオ" pitchFamily="50" charset="-128"/>
              </a:rPr>
              <a:t>月</a:t>
            </a:r>
            <a:r>
              <a:rPr lang="en-US" altLang="ja-JP" sz="900" dirty="0">
                <a:solidFill>
                  <a:schemeClr val="accent3"/>
                </a:solidFill>
                <a:latin typeface="+mn-ea"/>
                <a:cs typeface="メイリオ" pitchFamily="50" charset="-128"/>
              </a:rPr>
              <a:t>31</a:t>
            </a:r>
            <a:r>
              <a:rPr lang="ja-JP" altLang="en-US" sz="900" dirty="0">
                <a:solidFill>
                  <a:schemeClr val="accent3"/>
                </a:solidFill>
                <a:latin typeface="+mn-ea"/>
                <a:cs typeface="メイリオ" pitchFamily="50" charset="-128"/>
              </a:rPr>
              <a:t>日以降も掲載いたしますが、料金の変更や追加お申し込みは必要ございません。</a:t>
            </a:r>
            <a:endParaRPr lang="en-US" altLang="ja-JP" sz="900" dirty="0">
              <a:solidFill>
                <a:schemeClr val="accent3"/>
              </a:solidFill>
              <a:latin typeface="+mn-ea"/>
              <a:cs typeface="メイリオ" pitchFamily="50" charset="-128"/>
            </a:endParaRPr>
          </a:p>
        </p:txBody>
      </p:sp>
      <p:grpSp>
        <p:nvGrpSpPr>
          <p:cNvPr id="103" name="グループ化 102">
            <a:extLst>
              <a:ext uri="{FF2B5EF4-FFF2-40B4-BE49-F238E27FC236}">
                <a16:creationId xmlns:a16="http://schemas.microsoft.com/office/drawing/2014/main" id="{0100A9D4-AED4-3D90-4312-7ED1165FDDF7}"/>
              </a:ext>
            </a:extLst>
          </p:cNvPr>
          <p:cNvGrpSpPr/>
          <p:nvPr/>
        </p:nvGrpSpPr>
        <p:grpSpPr>
          <a:xfrm>
            <a:off x="3625005" y="1130203"/>
            <a:ext cx="568440" cy="307777"/>
            <a:chOff x="2023940" y="1009421"/>
            <a:chExt cx="568440" cy="307777"/>
          </a:xfrm>
        </p:grpSpPr>
        <p:sp>
          <p:nvSpPr>
            <p:cNvPr id="104" name="正方形/長方形 103">
              <a:extLst>
                <a:ext uri="{FF2B5EF4-FFF2-40B4-BE49-F238E27FC236}">
                  <a16:creationId xmlns:a16="http://schemas.microsoft.com/office/drawing/2014/main" id="{444A3490-FE05-83F6-6F62-C4989F7CD809}"/>
                </a:ext>
              </a:extLst>
            </p:cNvPr>
            <p:cNvSpPr/>
            <p:nvPr/>
          </p:nvSpPr>
          <p:spPr>
            <a:xfrm>
              <a:off x="2023940" y="1009421"/>
              <a:ext cx="306494" cy="307777"/>
            </a:xfrm>
            <a:prstGeom prst="rect">
              <a:avLst/>
            </a:prstGeom>
          </p:spPr>
          <p:txBody>
            <a:bodyPr wrap="none">
              <a:spAutoFit/>
            </a:bodyPr>
            <a:lstStyle/>
            <a:p>
              <a:pPr fontAlgn="base">
                <a:spcBef>
                  <a:spcPct val="0"/>
                </a:spcBef>
                <a:spcAft>
                  <a:spcPct val="0"/>
                </a:spcAft>
              </a:pPr>
              <a:r>
                <a:rPr lang="en-US" altLang="ja-JP" sz="1400" b="1" dirty="0">
                  <a:solidFill>
                    <a:schemeClr val="accent3"/>
                  </a:solidFill>
                  <a:latin typeface="+mn-ea"/>
                  <a:cs typeface="Segoe UI" panose="020B0502040204020203" pitchFamily="34" charset="0"/>
                </a:rPr>
                <a:t>1</a:t>
              </a:r>
              <a:endParaRPr lang="ja-JP" altLang="en-US" sz="1400" b="1" dirty="0">
                <a:solidFill>
                  <a:schemeClr val="accent3"/>
                </a:solidFill>
                <a:latin typeface="+mn-ea"/>
                <a:cs typeface="Segoe UI" panose="020B0502040204020203" pitchFamily="34" charset="0"/>
              </a:endParaRPr>
            </a:p>
          </p:txBody>
        </p:sp>
        <p:sp>
          <p:nvSpPr>
            <p:cNvPr id="105" name="Rectangle 7">
              <a:extLst>
                <a:ext uri="{FF2B5EF4-FFF2-40B4-BE49-F238E27FC236}">
                  <a16:creationId xmlns:a16="http://schemas.microsoft.com/office/drawing/2014/main" id="{48E5E22E-9690-20D1-43C7-362A16B8702A}"/>
                </a:ext>
              </a:extLst>
            </p:cNvPr>
            <p:cNvSpPr>
              <a:spLocks noChangeArrowheads="1"/>
            </p:cNvSpPr>
            <p:nvPr/>
          </p:nvSpPr>
          <p:spPr bwMode="auto">
            <a:xfrm>
              <a:off x="2128015" y="1059620"/>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1000" dirty="0">
                  <a:solidFill>
                    <a:schemeClr val="accent3"/>
                  </a:solidFill>
                  <a:latin typeface="+mn-ea"/>
                  <a:cs typeface="Segoe UI" panose="020B0502040204020203" pitchFamily="34" charset="0"/>
                </a:rPr>
                <a:t>月</a:t>
              </a:r>
              <a:endParaRPr lang="en-US" altLang="ja-JP" sz="1000" dirty="0">
                <a:solidFill>
                  <a:schemeClr val="accent3"/>
                </a:solidFill>
                <a:latin typeface="+mn-ea"/>
                <a:cs typeface="Segoe UI" panose="020B0502040204020203" pitchFamily="34" charset="0"/>
              </a:endParaRPr>
            </a:p>
          </p:txBody>
        </p:sp>
      </p:grpSp>
      <p:grpSp>
        <p:nvGrpSpPr>
          <p:cNvPr id="106" name="グループ化 105">
            <a:extLst>
              <a:ext uri="{FF2B5EF4-FFF2-40B4-BE49-F238E27FC236}">
                <a16:creationId xmlns:a16="http://schemas.microsoft.com/office/drawing/2014/main" id="{20F6AB1B-BF7D-5C33-19DF-DF981DA0FE7F}"/>
              </a:ext>
            </a:extLst>
          </p:cNvPr>
          <p:cNvGrpSpPr/>
          <p:nvPr/>
        </p:nvGrpSpPr>
        <p:grpSpPr>
          <a:xfrm>
            <a:off x="7967823" y="1123835"/>
            <a:ext cx="558170" cy="307777"/>
            <a:chOff x="6754046" y="1003053"/>
            <a:chExt cx="558170" cy="307777"/>
          </a:xfrm>
        </p:grpSpPr>
        <p:sp>
          <p:nvSpPr>
            <p:cNvPr id="107" name="正方形/長方形 106">
              <a:extLst>
                <a:ext uri="{FF2B5EF4-FFF2-40B4-BE49-F238E27FC236}">
                  <a16:creationId xmlns:a16="http://schemas.microsoft.com/office/drawing/2014/main" id="{750AF3A4-EE90-9F8E-71B7-5C2971912582}"/>
                </a:ext>
              </a:extLst>
            </p:cNvPr>
            <p:cNvSpPr/>
            <p:nvPr/>
          </p:nvSpPr>
          <p:spPr>
            <a:xfrm>
              <a:off x="6754046" y="1003053"/>
              <a:ext cx="306494" cy="307777"/>
            </a:xfrm>
            <a:prstGeom prst="rect">
              <a:avLst/>
            </a:prstGeom>
          </p:spPr>
          <p:txBody>
            <a:bodyPr wrap="none">
              <a:spAutoFit/>
            </a:bodyPr>
            <a:lstStyle/>
            <a:p>
              <a:pPr fontAlgn="base">
                <a:spcBef>
                  <a:spcPct val="0"/>
                </a:spcBef>
                <a:spcAft>
                  <a:spcPct val="0"/>
                </a:spcAft>
              </a:pPr>
              <a:r>
                <a:rPr lang="en-US" altLang="ja-JP" sz="1400" b="1" dirty="0">
                  <a:solidFill>
                    <a:schemeClr val="accent3"/>
                  </a:solidFill>
                  <a:latin typeface="+mn-ea"/>
                  <a:cs typeface="Segoe UI" panose="020B0502040204020203" pitchFamily="34" charset="0"/>
                </a:rPr>
                <a:t>3</a:t>
              </a:r>
              <a:endParaRPr lang="ja-JP" altLang="en-US" sz="1400" b="1" dirty="0">
                <a:solidFill>
                  <a:schemeClr val="accent3"/>
                </a:solidFill>
                <a:latin typeface="+mn-ea"/>
                <a:cs typeface="Segoe UI" panose="020B0502040204020203" pitchFamily="34" charset="0"/>
              </a:endParaRPr>
            </a:p>
          </p:txBody>
        </p:sp>
        <p:sp>
          <p:nvSpPr>
            <p:cNvPr id="108" name="Rectangle 7">
              <a:extLst>
                <a:ext uri="{FF2B5EF4-FFF2-40B4-BE49-F238E27FC236}">
                  <a16:creationId xmlns:a16="http://schemas.microsoft.com/office/drawing/2014/main" id="{31F61566-E476-FCBE-6A07-A479F66DF97D}"/>
                </a:ext>
              </a:extLst>
            </p:cNvPr>
            <p:cNvSpPr>
              <a:spLocks noChangeArrowheads="1"/>
            </p:cNvSpPr>
            <p:nvPr/>
          </p:nvSpPr>
          <p:spPr bwMode="auto">
            <a:xfrm>
              <a:off x="6847851" y="1053455"/>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1000" dirty="0">
                  <a:solidFill>
                    <a:schemeClr val="accent3"/>
                  </a:solidFill>
                  <a:latin typeface="+mn-ea"/>
                  <a:cs typeface="Segoe UI" panose="020B0502040204020203" pitchFamily="34" charset="0"/>
                </a:rPr>
                <a:t>月</a:t>
              </a:r>
              <a:endParaRPr lang="en-US" altLang="ja-JP" sz="1000" dirty="0">
                <a:solidFill>
                  <a:schemeClr val="accent3"/>
                </a:solidFill>
                <a:latin typeface="+mn-ea"/>
                <a:cs typeface="Segoe UI" panose="020B0502040204020203" pitchFamily="34" charset="0"/>
              </a:endParaRPr>
            </a:p>
          </p:txBody>
        </p:sp>
      </p:grpSp>
      <p:grpSp>
        <p:nvGrpSpPr>
          <p:cNvPr id="109" name="グループ化 108">
            <a:extLst>
              <a:ext uri="{FF2B5EF4-FFF2-40B4-BE49-F238E27FC236}">
                <a16:creationId xmlns:a16="http://schemas.microsoft.com/office/drawing/2014/main" id="{82A2469E-4BB4-9B28-6BD4-29C2FCEB3F9F}"/>
              </a:ext>
            </a:extLst>
          </p:cNvPr>
          <p:cNvGrpSpPr/>
          <p:nvPr/>
        </p:nvGrpSpPr>
        <p:grpSpPr>
          <a:xfrm>
            <a:off x="5795523" y="1122684"/>
            <a:ext cx="572079" cy="307777"/>
            <a:chOff x="4388993" y="1020952"/>
            <a:chExt cx="572079" cy="307777"/>
          </a:xfrm>
        </p:grpSpPr>
        <p:sp>
          <p:nvSpPr>
            <p:cNvPr id="110" name="正方形/長方形 109">
              <a:extLst>
                <a:ext uri="{FF2B5EF4-FFF2-40B4-BE49-F238E27FC236}">
                  <a16:creationId xmlns:a16="http://schemas.microsoft.com/office/drawing/2014/main" id="{5F8E3FE7-82B4-FB38-9113-A6494D405A15}"/>
                </a:ext>
              </a:extLst>
            </p:cNvPr>
            <p:cNvSpPr/>
            <p:nvPr/>
          </p:nvSpPr>
          <p:spPr>
            <a:xfrm>
              <a:off x="4388993" y="1020952"/>
              <a:ext cx="306494" cy="307777"/>
            </a:xfrm>
            <a:prstGeom prst="rect">
              <a:avLst/>
            </a:prstGeom>
          </p:spPr>
          <p:txBody>
            <a:bodyPr wrap="none">
              <a:spAutoFit/>
            </a:bodyPr>
            <a:lstStyle/>
            <a:p>
              <a:pPr fontAlgn="base">
                <a:spcBef>
                  <a:spcPct val="0"/>
                </a:spcBef>
                <a:spcAft>
                  <a:spcPct val="0"/>
                </a:spcAft>
              </a:pPr>
              <a:r>
                <a:rPr lang="en-US" altLang="ja-JP" sz="1400" b="1" dirty="0">
                  <a:solidFill>
                    <a:schemeClr val="accent3"/>
                  </a:solidFill>
                  <a:latin typeface="+mn-ea"/>
                  <a:cs typeface="Segoe UI" panose="020B0502040204020203" pitchFamily="34" charset="0"/>
                </a:rPr>
                <a:t>2</a:t>
              </a:r>
              <a:endParaRPr lang="ja-JP" altLang="en-US" sz="1400" b="1" dirty="0">
                <a:solidFill>
                  <a:schemeClr val="accent3"/>
                </a:solidFill>
                <a:latin typeface="+mn-ea"/>
                <a:cs typeface="Segoe UI" panose="020B0502040204020203" pitchFamily="34" charset="0"/>
              </a:endParaRPr>
            </a:p>
          </p:txBody>
        </p:sp>
        <p:sp>
          <p:nvSpPr>
            <p:cNvPr id="111" name="Rectangle 7">
              <a:extLst>
                <a:ext uri="{FF2B5EF4-FFF2-40B4-BE49-F238E27FC236}">
                  <a16:creationId xmlns:a16="http://schemas.microsoft.com/office/drawing/2014/main" id="{26355133-D5AE-1AAC-6AE0-240D45B051ED}"/>
                </a:ext>
              </a:extLst>
            </p:cNvPr>
            <p:cNvSpPr>
              <a:spLocks noChangeArrowheads="1"/>
            </p:cNvSpPr>
            <p:nvPr/>
          </p:nvSpPr>
          <p:spPr bwMode="auto">
            <a:xfrm>
              <a:off x="4496707" y="1070959"/>
              <a:ext cx="46436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1000" dirty="0">
                  <a:solidFill>
                    <a:schemeClr val="accent3"/>
                  </a:solidFill>
                  <a:latin typeface="+mn-ea"/>
                  <a:cs typeface="Segoe UI" panose="020B0502040204020203" pitchFamily="34" charset="0"/>
                </a:rPr>
                <a:t>月</a:t>
              </a:r>
              <a:endParaRPr lang="en-US" altLang="ja-JP" sz="1000" dirty="0">
                <a:solidFill>
                  <a:schemeClr val="accent3"/>
                </a:solidFill>
                <a:latin typeface="+mn-ea"/>
                <a:cs typeface="Segoe UI" panose="020B0502040204020203" pitchFamily="34" charset="0"/>
              </a:endParaRPr>
            </a:p>
          </p:txBody>
        </p:sp>
      </p:grpSp>
      <p:sp>
        <p:nvSpPr>
          <p:cNvPr id="112" name="正方形/長方形 111">
            <a:extLst>
              <a:ext uri="{FF2B5EF4-FFF2-40B4-BE49-F238E27FC236}">
                <a16:creationId xmlns:a16="http://schemas.microsoft.com/office/drawing/2014/main" id="{E0DDD64F-67AD-DCA0-8898-997061E7E036}"/>
              </a:ext>
            </a:extLst>
          </p:cNvPr>
          <p:cNvSpPr/>
          <p:nvPr/>
        </p:nvSpPr>
        <p:spPr>
          <a:xfrm>
            <a:off x="1667833" y="912701"/>
            <a:ext cx="2800767" cy="276999"/>
          </a:xfrm>
          <a:prstGeom prst="rect">
            <a:avLst/>
          </a:prstGeom>
        </p:spPr>
        <p:txBody>
          <a:bodyPr wrap="none">
            <a:spAutoFit/>
          </a:bodyPr>
          <a:lstStyle/>
          <a:p>
            <a:r>
              <a:rPr lang="ja-JP" altLang="en-US" sz="1200" b="1" dirty="0">
                <a:solidFill>
                  <a:schemeClr val="accent3"/>
                </a:solidFill>
                <a:latin typeface="+mn-ea"/>
                <a:cs typeface="メイリオ" pitchFamily="50" charset="-128"/>
              </a:rPr>
              <a:t>お申し込み・審査・入稿スケジュール</a:t>
            </a:r>
          </a:p>
        </p:txBody>
      </p:sp>
      <p:sp>
        <p:nvSpPr>
          <p:cNvPr id="113" name="正方形/長方形 12">
            <a:extLst>
              <a:ext uri="{FF2B5EF4-FFF2-40B4-BE49-F238E27FC236}">
                <a16:creationId xmlns:a16="http://schemas.microsoft.com/office/drawing/2014/main" id="{88DEB2E6-CEA7-BD5C-815A-969E524B7089}"/>
              </a:ext>
            </a:extLst>
          </p:cNvPr>
          <p:cNvSpPr>
            <a:spLocks noChangeArrowheads="1"/>
          </p:cNvSpPr>
          <p:nvPr/>
        </p:nvSpPr>
        <p:spPr bwMode="auto">
          <a:xfrm>
            <a:off x="1586193" y="915599"/>
            <a:ext cx="149224" cy="255425"/>
          </a:xfrm>
          <a:prstGeom prst="rect">
            <a:avLst/>
          </a:prstGeom>
          <a:solidFill>
            <a:schemeClr val="accent6"/>
          </a:solidFill>
          <a:ln>
            <a:noFill/>
          </a:ln>
        </p:spPr>
        <p:txBody>
          <a:bodyPr/>
          <a:lstStyle/>
          <a:p>
            <a:pPr fontAlgn="base">
              <a:spcBef>
                <a:spcPct val="0"/>
              </a:spcBef>
              <a:spcAft>
                <a:spcPct val="0"/>
              </a:spcAft>
            </a:pPr>
            <a:endParaRPr lang="ja-JP" altLang="en-US" b="1" dirty="0">
              <a:solidFill>
                <a:schemeClr val="accent6"/>
              </a:solidFill>
              <a:latin typeface="+mn-ea"/>
            </a:endParaRPr>
          </a:p>
        </p:txBody>
      </p:sp>
      <p:sp>
        <p:nvSpPr>
          <p:cNvPr id="114" name="正方形/長方形 113">
            <a:extLst>
              <a:ext uri="{FF2B5EF4-FFF2-40B4-BE49-F238E27FC236}">
                <a16:creationId xmlns:a16="http://schemas.microsoft.com/office/drawing/2014/main" id="{2B11DE7F-E016-838D-B9FB-97329D9E7D39}"/>
              </a:ext>
            </a:extLst>
          </p:cNvPr>
          <p:cNvSpPr/>
          <p:nvPr/>
        </p:nvSpPr>
        <p:spPr>
          <a:xfrm>
            <a:off x="1768050" y="4826632"/>
            <a:ext cx="1553764" cy="408106"/>
          </a:xfrm>
          <a:prstGeom prst="rect">
            <a:avLst/>
          </a:prstGeom>
          <a:solidFill>
            <a:schemeClr val="accent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600" b="1" i="0" u="none" strike="noStrike" kern="0" cap="none" spc="0" normalizeH="0" baseline="0" noProof="0">
              <a:ln>
                <a:noFill/>
              </a:ln>
              <a:solidFill>
                <a:srgbClr val="FFFFFF"/>
              </a:solidFill>
              <a:effectLst/>
              <a:uLnTx/>
              <a:uFillTx/>
              <a:latin typeface="+mn-ea"/>
              <a:cs typeface="+mn-cs"/>
            </a:endParaRPr>
          </a:p>
        </p:txBody>
      </p:sp>
      <p:sp>
        <p:nvSpPr>
          <p:cNvPr id="115" name="テキスト ボックス 114">
            <a:extLst>
              <a:ext uri="{FF2B5EF4-FFF2-40B4-BE49-F238E27FC236}">
                <a16:creationId xmlns:a16="http://schemas.microsoft.com/office/drawing/2014/main" id="{E1636399-FFB5-0D21-70B9-3AC571E58910}"/>
              </a:ext>
            </a:extLst>
          </p:cNvPr>
          <p:cNvSpPr txBox="1"/>
          <p:nvPr/>
        </p:nvSpPr>
        <p:spPr>
          <a:xfrm>
            <a:off x="1957093" y="4910572"/>
            <a:ext cx="1160683" cy="261610"/>
          </a:xfrm>
          <a:prstGeom prst="rect">
            <a:avLst/>
          </a:prstGeom>
          <a:noFill/>
        </p:spPr>
        <p:txBody>
          <a:bodyPr wrap="square" rtlCol="0">
            <a:spAutoFit/>
          </a:bodyPr>
          <a:lstStyle/>
          <a:p>
            <a:pPr algn="ctr" fontAlgn="base">
              <a:spcBef>
                <a:spcPct val="0"/>
              </a:spcBef>
              <a:spcAft>
                <a:spcPct val="0"/>
              </a:spcAft>
            </a:pPr>
            <a:r>
              <a:rPr lang="ja-JP" altLang="en-US" sz="1100" b="1" dirty="0">
                <a:solidFill>
                  <a:srgbClr val="FFFFFF"/>
                </a:solidFill>
                <a:latin typeface="+mn-ea"/>
              </a:rPr>
              <a:t>広告主</a:t>
            </a:r>
          </a:p>
        </p:txBody>
      </p:sp>
      <p:sp>
        <p:nvSpPr>
          <p:cNvPr id="117" name="テキスト ボックス 116">
            <a:extLst>
              <a:ext uri="{FF2B5EF4-FFF2-40B4-BE49-F238E27FC236}">
                <a16:creationId xmlns:a16="http://schemas.microsoft.com/office/drawing/2014/main" id="{E2008155-1E2B-1573-26EB-0E498E009E1D}"/>
              </a:ext>
            </a:extLst>
          </p:cNvPr>
          <p:cNvSpPr txBox="1"/>
          <p:nvPr/>
        </p:nvSpPr>
        <p:spPr>
          <a:xfrm>
            <a:off x="4440788" y="4895576"/>
            <a:ext cx="1231030" cy="261610"/>
          </a:xfrm>
          <a:prstGeom prst="rect">
            <a:avLst/>
          </a:prstGeom>
          <a:noFill/>
        </p:spPr>
        <p:txBody>
          <a:bodyPr wrap="square" rtlCol="0">
            <a:spAutoFit/>
          </a:bodyPr>
          <a:lstStyle/>
          <a:p>
            <a:pPr algn="ctr" fontAlgn="base">
              <a:spcBef>
                <a:spcPct val="0"/>
              </a:spcBef>
              <a:spcAft>
                <a:spcPct val="0"/>
              </a:spcAft>
            </a:pPr>
            <a:r>
              <a:rPr lang="ja-JP" altLang="en-US" sz="1100" b="1" dirty="0">
                <a:solidFill>
                  <a:srgbClr val="FFFFFF"/>
                </a:solidFill>
                <a:latin typeface="+mn-ea"/>
              </a:rPr>
              <a:t>広告会社</a:t>
            </a:r>
          </a:p>
        </p:txBody>
      </p:sp>
      <p:sp>
        <p:nvSpPr>
          <p:cNvPr id="118" name="正方形/長方形 117">
            <a:extLst>
              <a:ext uri="{FF2B5EF4-FFF2-40B4-BE49-F238E27FC236}">
                <a16:creationId xmlns:a16="http://schemas.microsoft.com/office/drawing/2014/main" id="{E06EDB3F-F2A3-0722-0785-39393A5D0825}"/>
              </a:ext>
            </a:extLst>
          </p:cNvPr>
          <p:cNvSpPr/>
          <p:nvPr/>
        </p:nvSpPr>
        <p:spPr>
          <a:xfrm>
            <a:off x="7459136" y="4826632"/>
            <a:ext cx="1946920" cy="378086"/>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600" b="1" i="0" u="none" strike="noStrike" kern="0" cap="none" spc="0" normalizeH="0" baseline="0" noProof="0">
              <a:ln>
                <a:noFill/>
              </a:ln>
              <a:solidFill>
                <a:srgbClr val="FFFFFF"/>
              </a:solidFill>
              <a:effectLst/>
              <a:uLnTx/>
              <a:uFillTx/>
              <a:latin typeface="+mn-ea"/>
              <a:cs typeface="+mn-cs"/>
            </a:endParaRPr>
          </a:p>
        </p:txBody>
      </p:sp>
      <p:sp>
        <p:nvSpPr>
          <p:cNvPr id="119" name="テキスト ボックス 118">
            <a:extLst>
              <a:ext uri="{FF2B5EF4-FFF2-40B4-BE49-F238E27FC236}">
                <a16:creationId xmlns:a16="http://schemas.microsoft.com/office/drawing/2014/main" id="{3F7B3688-67FF-39C1-365B-67CBEDDFE078}"/>
              </a:ext>
            </a:extLst>
          </p:cNvPr>
          <p:cNvSpPr txBox="1"/>
          <p:nvPr/>
        </p:nvSpPr>
        <p:spPr>
          <a:xfrm>
            <a:off x="7686283" y="4828869"/>
            <a:ext cx="1554247" cy="430887"/>
          </a:xfrm>
          <a:prstGeom prst="rect">
            <a:avLst/>
          </a:prstGeom>
          <a:noFill/>
        </p:spPr>
        <p:txBody>
          <a:bodyPr wrap="square" rtlCol="0">
            <a:spAutoFit/>
          </a:bodyPr>
          <a:lstStyle/>
          <a:p>
            <a:pPr algn="ctr" fontAlgn="base">
              <a:spcBef>
                <a:spcPct val="0"/>
              </a:spcBef>
              <a:spcAft>
                <a:spcPct val="0"/>
              </a:spcAft>
            </a:pPr>
            <a:r>
              <a:rPr lang="en-US" altLang="ja-JP" sz="1100" b="1" dirty="0">
                <a:solidFill>
                  <a:srgbClr val="FFFFFF"/>
                </a:solidFill>
                <a:latin typeface="+mn-ea"/>
              </a:rPr>
              <a:t>LINE</a:t>
            </a:r>
            <a:r>
              <a:rPr lang="ja-JP" altLang="en-US" sz="1100" b="1" dirty="0">
                <a:solidFill>
                  <a:srgbClr val="FFFFFF"/>
                </a:solidFill>
                <a:latin typeface="+mn-ea"/>
              </a:rPr>
              <a:t>ヤフー</a:t>
            </a:r>
            <a:endParaRPr lang="en-US" altLang="ja-JP" sz="1100" b="1" dirty="0">
              <a:solidFill>
                <a:srgbClr val="FFFFFF"/>
              </a:solidFill>
              <a:latin typeface="+mn-ea"/>
            </a:endParaRPr>
          </a:p>
          <a:p>
            <a:pPr algn="ctr" fontAlgn="base">
              <a:spcBef>
                <a:spcPct val="0"/>
              </a:spcBef>
              <a:spcAft>
                <a:spcPct val="0"/>
              </a:spcAft>
            </a:pPr>
            <a:r>
              <a:rPr lang="ja-JP" altLang="en-US" sz="1100" b="1" dirty="0">
                <a:solidFill>
                  <a:srgbClr val="FFFFFF"/>
                </a:solidFill>
                <a:latin typeface="+mn-ea"/>
              </a:rPr>
              <a:t>（毎日新聞、</a:t>
            </a:r>
            <a:r>
              <a:rPr lang="en-US" altLang="ja-JP" sz="1100" b="1" dirty="0">
                <a:solidFill>
                  <a:srgbClr val="FFFFFF"/>
                </a:solidFill>
                <a:latin typeface="+mn-ea"/>
              </a:rPr>
              <a:t>MBS</a:t>
            </a:r>
            <a:r>
              <a:rPr lang="ja-JP" altLang="en-US" sz="1100" b="1" dirty="0">
                <a:solidFill>
                  <a:srgbClr val="FFFFFF"/>
                </a:solidFill>
                <a:latin typeface="+mn-ea"/>
              </a:rPr>
              <a:t>）</a:t>
            </a:r>
            <a:endParaRPr lang="en-US" altLang="ja-JP" sz="1100" b="1" dirty="0">
              <a:solidFill>
                <a:srgbClr val="FFFFFF"/>
              </a:solidFill>
              <a:latin typeface="+mn-ea"/>
            </a:endParaRPr>
          </a:p>
        </p:txBody>
      </p:sp>
      <p:sp>
        <p:nvSpPr>
          <p:cNvPr id="120" name="テキスト ボックス 119">
            <a:extLst>
              <a:ext uri="{FF2B5EF4-FFF2-40B4-BE49-F238E27FC236}">
                <a16:creationId xmlns:a16="http://schemas.microsoft.com/office/drawing/2014/main" id="{11DD33E4-1AAB-DF3F-32E5-93590CBB33C8}"/>
              </a:ext>
            </a:extLst>
          </p:cNvPr>
          <p:cNvSpPr txBox="1"/>
          <p:nvPr/>
        </p:nvSpPr>
        <p:spPr>
          <a:xfrm>
            <a:off x="6173568" y="4745166"/>
            <a:ext cx="1016468" cy="246221"/>
          </a:xfrm>
          <a:prstGeom prst="rect">
            <a:avLst/>
          </a:prstGeom>
          <a:noFill/>
        </p:spPr>
        <p:txBody>
          <a:bodyPr wrap="square" rtlCol="0">
            <a:spAutoFit/>
          </a:bodyPr>
          <a:lstStyle/>
          <a:p>
            <a:pPr algn="ctr" fontAlgn="base">
              <a:spcBef>
                <a:spcPct val="0"/>
              </a:spcBef>
              <a:spcAft>
                <a:spcPct val="0"/>
              </a:spcAft>
            </a:pPr>
            <a:r>
              <a:rPr lang="ja-JP" altLang="en-US" sz="1000" b="1" dirty="0">
                <a:solidFill>
                  <a:schemeClr val="accent3"/>
                </a:solidFill>
                <a:latin typeface="+mn-ea"/>
              </a:rPr>
              <a:t>①審査依頼</a:t>
            </a:r>
          </a:p>
        </p:txBody>
      </p:sp>
      <p:sp>
        <p:nvSpPr>
          <p:cNvPr id="121" name="テキスト ボックス 120">
            <a:extLst>
              <a:ext uri="{FF2B5EF4-FFF2-40B4-BE49-F238E27FC236}">
                <a16:creationId xmlns:a16="http://schemas.microsoft.com/office/drawing/2014/main" id="{07B6538E-56A1-A7DF-BFEA-C89300E0CD46}"/>
              </a:ext>
            </a:extLst>
          </p:cNvPr>
          <p:cNvSpPr txBox="1"/>
          <p:nvPr/>
        </p:nvSpPr>
        <p:spPr>
          <a:xfrm>
            <a:off x="6224798" y="5029250"/>
            <a:ext cx="914008" cy="246221"/>
          </a:xfrm>
          <a:prstGeom prst="rect">
            <a:avLst/>
          </a:prstGeom>
          <a:noFill/>
        </p:spPr>
        <p:txBody>
          <a:bodyPr wrap="square" rtlCol="0">
            <a:spAutoFit/>
          </a:bodyPr>
          <a:lstStyle/>
          <a:p>
            <a:pPr algn="ctr" fontAlgn="base">
              <a:spcBef>
                <a:spcPct val="0"/>
              </a:spcBef>
              <a:spcAft>
                <a:spcPct val="0"/>
              </a:spcAft>
            </a:pPr>
            <a:r>
              <a:rPr lang="ja-JP" altLang="en-US" sz="1000" b="1" dirty="0">
                <a:solidFill>
                  <a:schemeClr val="accent3"/>
                </a:solidFill>
                <a:latin typeface="+mn-ea"/>
              </a:rPr>
              <a:t>②審査結果</a:t>
            </a:r>
          </a:p>
        </p:txBody>
      </p:sp>
      <p:sp>
        <p:nvSpPr>
          <p:cNvPr id="122" name="テキスト ボックス 121">
            <a:extLst>
              <a:ext uri="{FF2B5EF4-FFF2-40B4-BE49-F238E27FC236}">
                <a16:creationId xmlns:a16="http://schemas.microsoft.com/office/drawing/2014/main" id="{86FD9F91-FAA5-82C2-FFD6-BDCAAE658784}"/>
              </a:ext>
            </a:extLst>
          </p:cNvPr>
          <p:cNvSpPr txBox="1"/>
          <p:nvPr/>
        </p:nvSpPr>
        <p:spPr>
          <a:xfrm>
            <a:off x="6096000" y="5375547"/>
            <a:ext cx="1316726" cy="246221"/>
          </a:xfrm>
          <a:prstGeom prst="rect">
            <a:avLst/>
          </a:prstGeom>
          <a:noFill/>
        </p:spPr>
        <p:txBody>
          <a:bodyPr wrap="square" rtlCol="0">
            <a:spAutoFit/>
          </a:bodyPr>
          <a:lstStyle/>
          <a:p>
            <a:pPr algn="ctr" fontAlgn="base">
              <a:spcBef>
                <a:spcPct val="0"/>
              </a:spcBef>
              <a:spcAft>
                <a:spcPct val="0"/>
              </a:spcAft>
            </a:pPr>
            <a:r>
              <a:rPr lang="ja-JP" altLang="en-US" sz="1000" b="1" dirty="0">
                <a:solidFill>
                  <a:schemeClr val="accent3"/>
                </a:solidFill>
                <a:latin typeface="+mn-ea"/>
              </a:rPr>
              <a:t>③入稿</a:t>
            </a:r>
          </a:p>
        </p:txBody>
      </p:sp>
      <p:sp>
        <p:nvSpPr>
          <p:cNvPr id="123" name="正方形/長方形 122">
            <a:extLst>
              <a:ext uri="{FF2B5EF4-FFF2-40B4-BE49-F238E27FC236}">
                <a16:creationId xmlns:a16="http://schemas.microsoft.com/office/drawing/2014/main" id="{83A8F5DE-B146-4E7C-A983-F88B1B06636F}"/>
              </a:ext>
            </a:extLst>
          </p:cNvPr>
          <p:cNvSpPr/>
          <p:nvPr/>
        </p:nvSpPr>
        <p:spPr>
          <a:xfrm>
            <a:off x="1647737" y="4177709"/>
            <a:ext cx="3877985" cy="276999"/>
          </a:xfrm>
          <a:prstGeom prst="rect">
            <a:avLst/>
          </a:prstGeom>
        </p:spPr>
        <p:txBody>
          <a:bodyPr wrap="none">
            <a:spAutoFit/>
          </a:bodyPr>
          <a:lstStyle/>
          <a:p>
            <a:r>
              <a:rPr lang="ja-JP" altLang="en-US" sz="1200" b="1" dirty="0">
                <a:solidFill>
                  <a:schemeClr val="accent3"/>
                </a:solidFill>
                <a:latin typeface="+mn-ea"/>
                <a:cs typeface="メイリオ" pitchFamily="50" charset="-128"/>
              </a:rPr>
              <a:t>お申し込み後の、クリエイティブの審査・入稿フロー</a:t>
            </a:r>
          </a:p>
        </p:txBody>
      </p:sp>
      <p:cxnSp>
        <p:nvCxnSpPr>
          <p:cNvPr id="124" name="直線矢印コネクタ 123">
            <a:extLst>
              <a:ext uri="{FF2B5EF4-FFF2-40B4-BE49-F238E27FC236}">
                <a16:creationId xmlns:a16="http://schemas.microsoft.com/office/drawing/2014/main" id="{614EA142-9DAB-E077-7365-31053DA815FF}"/>
              </a:ext>
            </a:extLst>
          </p:cNvPr>
          <p:cNvCxnSpPr>
            <a:cxnSpLocks/>
          </p:cNvCxnSpPr>
          <p:nvPr/>
        </p:nvCxnSpPr>
        <p:spPr bwMode="auto">
          <a:xfrm>
            <a:off x="3321814" y="5039730"/>
            <a:ext cx="974194" cy="0"/>
          </a:xfrm>
          <a:prstGeom prst="straightConnector1">
            <a:avLst/>
          </a:prstGeom>
          <a:solidFill>
            <a:srgbClr val="BBE0E3"/>
          </a:solidFill>
          <a:ln w="12700" cap="flat" cmpd="sng" algn="ctr">
            <a:solidFill>
              <a:srgbClr val="FFFFFF">
                <a:lumMod val="50000"/>
              </a:srgbClr>
            </a:solidFill>
            <a:prstDash val="solid"/>
            <a:round/>
            <a:headEnd type="none" w="med" len="med"/>
            <a:tailEnd type="arrow"/>
          </a:ln>
          <a:effectLst/>
        </p:spPr>
      </p:cxnSp>
      <p:cxnSp>
        <p:nvCxnSpPr>
          <p:cNvPr id="125" name="直線矢印コネクタ 124">
            <a:extLst>
              <a:ext uri="{FF2B5EF4-FFF2-40B4-BE49-F238E27FC236}">
                <a16:creationId xmlns:a16="http://schemas.microsoft.com/office/drawing/2014/main" id="{53C7AA6F-3A0F-01F4-6B61-FA613DB44803}"/>
              </a:ext>
            </a:extLst>
          </p:cNvPr>
          <p:cNvCxnSpPr>
            <a:cxnSpLocks/>
          </p:cNvCxnSpPr>
          <p:nvPr/>
        </p:nvCxnSpPr>
        <p:spPr bwMode="auto">
          <a:xfrm>
            <a:off x="5864768" y="4936230"/>
            <a:ext cx="1512697" cy="0"/>
          </a:xfrm>
          <a:prstGeom prst="straightConnector1">
            <a:avLst/>
          </a:prstGeom>
          <a:solidFill>
            <a:srgbClr val="BBE0E3"/>
          </a:solidFill>
          <a:ln w="12700" cap="flat" cmpd="sng" algn="ctr">
            <a:solidFill>
              <a:srgbClr val="FFFFFF">
                <a:lumMod val="50000"/>
              </a:srgbClr>
            </a:solidFill>
            <a:prstDash val="solid"/>
            <a:round/>
            <a:headEnd type="none" w="med" len="med"/>
            <a:tailEnd type="arrow"/>
          </a:ln>
          <a:effectLst/>
        </p:spPr>
      </p:cxnSp>
      <p:cxnSp>
        <p:nvCxnSpPr>
          <p:cNvPr id="126" name="直線矢印コネクタ 125">
            <a:extLst>
              <a:ext uri="{FF2B5EF4-FFF2-40B4-BE49-F238E27FC236}">
                <a16:creationId xmlns:a16="http://schemas.microsoft.com/office/drawing/2014/main" id="{47826EAE-B098-B46E-5AE8-6A5DC9255221}"/>
              </a:ext>
            </a:extLst>
          </p:cNvPr>
          <p:cNvCxnSpPr>
            <a:cxnSpLocks/>
          </p:cNvCxnSpPr>
          <p:nvPr/>
        </p:nvCxnSpPr>
        <p:spPr bwMode="auto">
          <a:xfrm flipH="1">
            <a:off x="5864768" y="5026381"/>
            <a:ext cx="1512698" cy="0"/>
          </a:xfrm>
          <a:prstGeom prst="straightConnector1">
            <a:avLst/>
          </a:prstGeom>
          <a:solidFill>
            <a:srgbClr val="BBE0E3"/>
          </a:solidFill>
          <a:ln w="12700" cap="flat" cmpd="sng" algn="ctr">
            <a:solidFill>
              <a:srgbClr val="FFFFFF">
                <a:lumMod val="50000"/>
              </a:srgbClr>
            </a:solidFill>
            <a:prstDash val="solid"/>
            <a:round/>
            <a:headEnd type="none" w="med" len="med"/>
            <a:tailEnd type="arrow"/>
          </a:ln>
          <a:effectLst/>
        </p:spPr>
      </p:cxnSp>
      <p:sp>
        <p:nvSpPr>
          <p:cNvPr id="127" name="テキスト ボックス 126">
            <a:extLst>
              <a:ext uri="{FF2B5EF4-FFF2-40B4-BE49-F238E27FC236}">
                <a16:creationId xmlns:a16="http://schemas.microsoft.com/office/drawing/2014/main" id="{C802CD8F-306D-6C7B-1CA8-6263C098034E}"/>
              </a:ext>
            </a:extLst>
          </p:cNvPr>
          <p:cNvSpPr txBox="1"/>
          <p:nvPr/>
        </p:nvSpPr>
        <p:spPr>
          <a:xfrm>
            <a:off x="1714706" y="5572016"/>
            <a:ext cx="8183636" cy="1200329"/>
          </a:xfrm>
          <a:prstGeom prst="rect">
            <a:avLst/>
          </a:prstGeom>
          <a:noFill/>
        </p:spPr>
        <p:txBody>
          <a:bodyPr wrap="square" rtlCol="0">
            <a:spAutoFit/>
          </a:bodyPr>
          <a:lstStyle/>
          <a:p>
            <a:r>
              <a:rPr lang="ja-JP" altLang="en-US" sz="800" b="1" dirty="0">
                <a:solidFill>
                  <a:schemeClr val="accent3"/>
                </a:solidFill>
                <a:latin typeface="+mn-ea"/>
              </a:rPr>
              <a:t>①広告会社から</a:t>
            </a:r>
            <a:r>
              <a:rPr lang="en-US" altLang="ja-JP" sz="800" b="1" dirty="0">
                <a:solidFill>
                  <a:schemeClr val="accent3"/>
                </a:solidFill>
                <a:latin typeface="+mn-ea"/>
              </a:rPr>
              <a:t>Yahoo! JAPAN</a:t>
            </a:r>
            <a:r>
              <a:rPr lang="ja-JP" altLang="en-US" sz="800" b="1" dirty="0">
                <a:solidFill>
                  <a:schemeClr val="accent3"/>
                </a:solidFill>
                <a:latin typeface="+mn-ea"/>
              </a:rPr>
              <a:t>へ審査依頼</a:t>
            </a:r>
            <a:r>
              <a:rPr lang="en-US" altLang="ja-JP" sz="800" b="1" dirty="0">
                <a:solidFill>
                  <a:schemeClr val="accent3"/>
                </a:solidFill>
                <a:latin typeface="+mn-ea"/>
              </a:rPr>
              <a:t>(</a:t>
            </a:r>
            <a:r>
              <a:rPr lang="ja-JP" altLang="en-US" sz="800" b="1" dirty="0">
                <a:solidFill>
                  <a:schemeClr val="accent3"/>
                </a:solidFill>
                <a:latin typeface="+mn-ea"/>
              </a:rPr>
              <a:t>審査</a:t>
            </a:r>
            <a:r>
              <a:rPr lang="en-US" altLang="ja-JP" sz="800" b="1" dirty="0">
                <a:solidFill>
                  <a:schemeClr val="accent3"/>
                </a:solidFill>
                <a:latin typeface="+mn-ea"/>
              </a:rPr>
              <a:t>3</a:t>
            </a:r>
            <a:r>
              <a:rPr lang="ja-JP" altLang="en-US" sz="800" b="1" dirty="0">
                <a:solidFill>
                  <a:schemeClr val="accent3"/>
                </a:solidFill>
                <a:latin typeface="+mn-ea"/>
              </a:rPr>
              <a:t>営業日目安</a:t>
            </a:r>
            <a:r>
              <a:rPr lang="en-US" altLang="ja-JP" sz="800" b="1" dirty="0">
                <a:solidFill>
                  <a:schemeClr val="accent3"/>
                </a:solidFill>
                <a:latin typeface="+mn-ea"/>
              </a:rPr>
              <a:t>)</a:t>
            </a:r>
          </a:p>
          <a:p>
            <a:r>
              <a:rPr lang="en-US" altLang="ja-JP" sz="800" b="0" dirty="0">
                <a:solidFill>
                  <a:schemeClr val="accent3"/>
                </a:solidFill>
                <a:latin typeface="+mn-ea"/>
              </a:rPr>
              <a:t>※LINE</a:t>
            </a:r>
            <a:r>
              <a:rPr lang="ja-JP" altLang="en-US" sz="800" b="0" dirty="0">
                <a:solidFill>
                  <a:schemeClr val="accent3"/>
                </a:solidFill>
                <a:latin typeface="+mn-ea"/>
              </a:rPr>
              <a:t>ヤフーの以下審査フォームをご利用ください。「広告商品名</a:t>
            </a:r>
            <a:r>
              <a:rPr lang="ja-JP" altLang="en-US" sz="800" dirty="0">
                <a:solidFill>
                  <a:schemeClr val="accent3"/>
                </a:solidFill>
                <a:latin typeface="+mn-ea"/>
              </a:rPr>
              <a:t>：センバツ</a:t>
            </a:r>
            <a:r>
              <a:rPr lang="en-US" altLang="ja-JP" sz="800" dirty="0">
                <a:solidFill>
                  <a:schemeClr val="accent3"/>
                </a:solidFill>
                <a:latin typeface="+mn-ea"/>
              </a:rPr>
              <a:t>LIVE!</a:t>
            </a:r>
            <a:r>
              <a:rPr lang="ja-JP" altLang="en-US" sz="800" dirty="0">
                <a:solidFill>
                  <a:schemeClr val="accent3"/>
                </a:solidFill>
                <a:latin typeface="+mn-ea"/>
              </a:rPr>
              <a:t>」と記載ください。</a:t>
            </a:r>
            <a:endParaRPr lang="en-US" altLang="ja-JP" sz="800" dirty="0">
              <a:solidFill>
                <a:schemeClr val="accent3"/>
              </a:solidFill>
              <a:latin typeface="+mn-ea"/>
            </a:endParaRPr>
          </a:p>
          <a:p>
            <a:r>
              <a:rPr lang="en-US" altLang="ja-JP" sz="800" b="0" dirty="0">
                <a:solidFill>
                  <a:schemeClr val="accent3"/>
                </a:solidFill>
                <a:latin typeface="+mn-ea"/>
                <a:hlinkClick r:id="rId4">
                  <a:extLst>
                    <a:ext uri="{A12FA001-AC4F-418D-AE19-62706E023703}">
                      <ahyp:hlinkClr xmlns:ahyp="http://schemas.microsoft.com/office/drawing/2018/hyperlinkcolor" val="tx"/>
                    </a:ext>
                  </a:extLst>
                </a:hlinkClick>
              </a:rPr>
              <a:t>https://form-business.yahoo.co.jp/claris/enqueteForm?inquiry_type=guaranteed_review</a:t>
            </a:r>
            <a:endParaRPr lang="en-US" altLang="ja-JP" sz="800" b="0" dirty="0">
              <a:solidFill>
                <a:schemeClr val="accent3"/>
              </a:solidFill>
              <a:latin typeface="+mn-ea"/>
            </a:endParaRPr>
          </a:p>
          <a:p>
            <a:r>
              <a:rPr lang="ja-JP" altLang="en-US" sz="800" b="1" dirty="0">
                <a:solidFill>
                  <a:schemeClr val="accent3"/>
                </a:solidFill>
                <a:latin typeface="+mn-ea"/>
              </a:rPr>
              <a:t>②</a:t>
            </a:r>
            <a:r>
              <a:rPr lang="en-US" altLang="ja-JP" sz="800" b="1" dirty="0">
                <a:solidFill>
                  <a:schemeClr val="accent3"/>
                </a:solidFill>
                <a:latin typeface="+mn-ea"/>
              </a:rPr>
              <a:t> LINE</a:t>
            </a:r>
            <a:r>
              <a:rPr lang="ja-JP" altLang="en-US" sz="800" b="1" dirty="0">
                <a:solidFill>
                  <a:schemeClr val="accent3"/>
                </a:solidFill>
                <a:latin typeface="+mn-ea"/>
              </a:rPr>
              <a:t>ヤフーから審査結果についてご返信</a:t>
            </a:r>
            <a:endParaRPr lang="en-US" altLang="ja-JP" sz="800" b="1" dirty="0">
              <a:solidFill>
                <a:schemeClr val="accent3"/>
              </a:solidFill>
              <a:latin typeface="+mn-ea"/>
            </a:endParaRPr>
          </a:p>
          <a:p>
            <a:r>
              <a:rPr lang="ja-JP" altLang="en-US" sz="800" b="1" dirty="0">
                <a:solidFill>
                  <a:schemeClr val="accent3"/>
                </a:solidFill>
                <a:latin typeface="+mn-ea"/>
              </a:rPr>
              <a:t>③完了した素材を広告会社より</a:t>
            </a:r>
            <a:r>
              <a:rPr lang="en-US" altLang="ja-JP" sz="800" b="1" dirty="0">
                <a:solidFill>
                  <a:schemeClr val="accent3"/>
                </a:solidFill>
                <a:latin typeface="+mn-ea"/>
              </a:rPr>
              <a:t>MBS</a:t>
            </a:r>
            <a:r>
              <a:rPr lang="ja-JP" altLang="en-US" sz="800" b="1" dirty="0">
                <a:solidFill>
                  <a:schemeClr val="accent3"/>
                </a:solidFill>
                <a:latin typeface="+mn-ea"/>
              </a:rPr>
              <a:t>へ入稿（メール送付）</a:t>
            </a:r>
            <a:endParaRPr lang="en-US" altLang="ja-JP" sz="800" b="1" dirty="0">
              <a:solidFill>
                <a:schemeClr val="accent3"/>
              </a:solidFill>
              <a:latin typeface="+mn-ea"/>
            </a:endParaRPr>
          </a:p>
          <a:p>
            <a:r>
              <a:rPr lang="ja-JP" altLang="en-US" sz="800" b="0" dirty="0">
                <a:solidFill>
                  <a:schemeClr val="accent3"/>
                </a:solidFill>
                <a:latin typeface="+mn-ea"/>
                <a:cs typeface="メイリオ" pitchFamily="50" charset="-128"/>
              </a:rPr>
              <a:t>入稿申込書に記入の上、以下メールアドレスにメールにてお願いいたします。メールの件名に“</a:t>
            </a:r>
            <a:r>
              <a:rPr lang="en-US" altLang="ja-JP" sz="800" b="0" dirty="0">
                <a:solidFill>
                  <a:schemeClr val="accent3"/>
                </a:solidFill>
                <a:latin typeface="+mn-ea"/>
                <a:cs typeface="メイリオ" pitchFamily="50" charset="-128"/>
              </a:rPr>
              <a:t>【</a:t>
            </a:r>
            <a:r>
              <a:rPr lang="ja-JP" altLang="en-US" sz="800" b="0" dirty="0">
                <a:solidFill>
                  <a:schemeClr val="accent3"/>
                </a:solidFill>
                <a:latin typeface="+mn-ea"/>
                <a:cs typeface="メイリオ" pitchFamily="50" charset="-128"/>
              </a:rPr>
              <a:t>センバツ</a:t>
            </a:r>
            <a:r>
              <a:rPr lang="en-US" altLang="ja-JP" sz="800" b="0" dirty="0">
                <a:solidFill>
                  <a:schemeClr val="accent3"/>
                </a:solidFill>
                <a:latin typeface="+mn-ea"/>
                <a:cs typeface="メイリオ" pitchFamily="50" charset="-128"/>
              </a:rPr>
              <a:t>LIVE!】</a:t>
            </a:r>
            <a:r>
              <a:rPr lang="ja-JP" altLang="en-US" sz="800" b="0" dirty="0">
                <a:solidFill>
                  <a:schemeClr val="accent3"/>
                </a:solidFill>
                <a:latin typeface="+mn-ea"/>
                <a:cs typeface="メイリオ" pitchFamily="50" charset="-128"/>
              </a:rPr>
              <a:t>〇〇社　</a:t>
            </a:r>
            <a:r>
              <a:rPr lang="en-US" altLang="ja-JP" sz="800" b="0" dirty="0">
                <a:solidFill>
                  <a:schemeClr val="accent3"/>
                </a:solidFill>
                <a:latin typeface="+mn-ea"/>
                <a:cs typeface="メイリオ" pitchFamily="50" charset="-128"/>
              </a:rPr>
              <a:t>CM</a:t>
            </a:r>
            <a:r>
              <a:rPr lang="ja-JP" altLang="en-US" sz="800" b="0" dirty="0">
                <a:solidFill>
                  <a:schemeClr val="accent3"/>
                </a:solidFill>
                <a:latin typeface="+mn-ea"/>
                <a:cs typeface="メイリオ" pitchFamily="50" charset="-128"/>
              </a:rPr>
              <a:t>素材入稿”　と記載ください。</a:t>
            </a:r>
            <a:endParaRPr lang="en-US" altLang="ja-JP" sz="800" b="0" dirty="0">
              <a:solidFill>
                <a:schemeClr val="accent3"/>
              </a:solidFill>
              <a:latin typeface="+mn-ea"/>
              <a:cs typeface="メイリオ" pitchFamily="50" charset="-128"/>
            </a:endParaRPr>
          </a:p>
          <a:p>
            <a:pPr>
              <a:defRPr/>
            </a:pPr>
            <a:r>
              <a:rPr lang="en-US" altLang="ja-JP" sz="800" b="0" dirty="0">
                <a:solidFill>
                  <a:schemeClr val="accent3"/>
                </a:solidFill>
                <a:latin typeface="+mn-ea"/>
                <a:cs typeface="メイリオ" pitchFamily="50" charset="-128"/>
                <a:hlinkClick r:id="rId5">
                  <a:extLst>
                    <a:ext uri="{A12FA001-AC4F-418D-AE19-62706E023703}">
                      <ahyp:hlinkClr xmlns:ahyp="http://schemas.microsoft.com/office/drawing/2018/hyperlinkcolor" val="tx"/>
                    </a:ext>
                  </a:extLst>
                </a:hlinkClick>
              </a:rPr>
              <a:t>senbatsu-cm@mbs.co.jp</a:t>
            </a:r>
            <a:r>
              <a:rPr lang="ja-JP" altLang="en-US" sz="800" b="0" dirty="0">
                <a:solidFill>
                  <a:schemeClr val="accent3"/>
                </a:solidFill>
                <a:latin typeface="+mn-ea"/>
                <a:cs typeface="メイリオ" pitchFamily="50" charset="-128"/>
              </a:rPr>
              <a:t>）</a:t>
            </a:r>
            <a:endParaRPr lang="en-US" altLang="ja-JP" sz="800" b="0" dirty="0">
              <a:solidFill>
                <a:schemeClr val="accent3"/>
              </a:solidFill>
              <a:latin typeface="+mn-ea"/>
              <a:cs typeface="メイリオ" pitchFamily="50" charset="-128"/>
            </a:endParaRPr>
          </a:p>
          <a:p>
            <a:pPr>
              <a:defRPr/>
            </a:pPr>
            <a:r>
              <a:rPr lang="en-US" altLang="ja-JP" sz="800" b="0" dirty="0">
                <a:solidFill>
                  <a:schemeClr val="accent3"/>
                </a:solidFill>
                <a:latin typeface="+mn-ea"/>
                <a:cs typeface="メイリオ" pitchFamily="50" charset="-128"/>
              </a:rPr>
              <a:t>※</a:t>
            </a:r>
            <a:r>
              <a:rPr lang="ja-JP" altLang="en-US" sz="800" b="0" dirty="0">
                <a:solidFill>
                  <a:schemeClr val="accent3"/>
                </a:solidFill>
                <a:latin typeface="+mn-ea"/>
                <a:cs typeface="メイリオ" pitchFamily="50" charset="-128"/>
              </a:rPr>
              <a:t>クリエイティブの仕様チェックがございますので、早めのご準備をお願いいたします。</a:t>
            </a:r>
            <a:endParaRPr lang="en-US" altLang="ja-JP" sz="800" b="0" dirty="0">
              <a:solidFill>
                <a:schemeClr val="accent3"/>
              </a:solidFill>
              <a:latin typeface="+mn-ea"/>
              <a:cs typeface="メイリオ" pitchFamily="50" charset="-128"/>
            </a:endParaRPr>
          </a:p>
          <a:p>
            <a:pPr>
              <a:defRPr/>
            </a:pPr>
            <a:r>
              <a:rPr lang="en-US" altLang="ja-JP" sz="800" b="0" dirty="0">
                <a:solidFill>
                  <a:schemeClr val="accent3"/>
                </a:solidFill>
                <a:latin typeface="+mn-ea"/>
                <a:cs typeface="メイリオ" pitchFamily="50" charset="-128"/>
              </a:rPr>
              <a:t>※</a:t>
            </a:r>
            <a:r>
              <a:rPr lang="ja-JP" altLang="en-US" sz="800" b="0" dirty="0">
                <a:solidFill>
                  <a:schemeClr val="accent3"/>
                </a:solidFill>
                <a:latin typeface="+mn-ea"/>
                <a:cs typeface="メイリオ" pitchFamily="50" charset="-128"/>
              </a:rPr>
              <a:t>お申し込み（ご決定）頂く前に、事前にクリエイティブチェックも可能です。</a:t>
            </a:r>
            <a:endParaRPr lang="en-US" altLang="ja-JP" sz="800" b="0" dirty="0">
              <a:solidFill>
                <a:schemeClr val="accent3"/>
              </a:solidFill>
              <a:latin typeface="+mn-ea"/>
              <a:cs typeface="メイリオ" pitchFamily="50" charset="-128"/>
            </a:endParaRPr>
          </a:p>
        </p:txBody>
      </p:sp>
      <p:sp>
        <p:nvSpPr>
          <p:cNvPr id="129" name="テキスト ボックス 128">
            <a:extLst>
              <a:ext uri="{FF2B5EF4-FFF2-40B4-BE49-F238E27FC236}">
                <a16:creationId xmlns:a16="http://schemas.microsoft.com/office/drawing/2014/main" id="{AB1E3B96-402D-344C-46F8-DA89327E4A92}"/>
              </a:ext>
            </a:extLst>
          </p:cNvPr>
          <p:cNvSpPr txBox="1"/>
          <p:nvPr/>
        </p:nvSpPr>
        <p:spPr>
          <a:xfrm>
            <a:off x="7443258" y="5178467"/>
            <a:ext cx="2112079" cy="215444"/>
          </a:xfrm>
          <a:prstGeom prst="rect">
            <a:avLst/>
          </a:prstGeom>
          <a:noFill/>
        </p:spPr>
        <p:txBody>
          <a:bodyPr wrap="square" rtlCol="0">
            <a:spAutoFit/>
          </a:bodyPr>
          <a:lstStyle/>
          <a:p>
            <a:pPr fontAlgn="base">
              <a:spcBef>
                <a:spcPct val="0"/>
              </a:spcBef>
              <a:spcAft>
                <a:spcPct val="0"/>
              </a:spcAft>
            </a:pPr>
            <a:r>
              <a:rPr lang="ja-JP" altLang="en-US" sz="800" b="1" dirty="0">
                <a:solidFill>
                  <a:schemeClr val="accent3"/>
                </a:solidFill>
                <a:latin typeface="+mn-ea"/>
              </a:rPr>
              <a:t>審査は</a:t>
            </a:r>
            <a:r>
              <a:rPr lang="en-US" altLang="ja-JP" sz="800" b="1" dirty="0">
                <a:solidFill>
                  <a:schemeClr val="accent3"/>
                </a:solidFill>
                <a:latin typeface="+mn-ea"/>
              </a:rPr>
              <a:t>3</a:t>
            </a:r>
            <a:r>
              <a:rPr lang="ja-JP" altLang="en-US" sz="800" b="1" dirty="0">
                <a:solidFill>
                  <a:schemeClr val="accent3"/>
                </a:solidFill>
                <a:latin typeface="+mn-ea"/>
              </a:rPr>
              <a:t>社の基準での確認になります</a:t>
            </a:r>
          </a:p>
        </p:txBody>
      </p:sp>
      <p:sp>
        <p:nvSpPr>
          <p:cNvPr id="130" name="テキスト ボックス 129">
            <a:extLst>
              <a:ext uri="{FF2B5EF4-FFF2-40B4-BE49-F238E27FC236}">
                <a16:creationId xmlns:a16="http://schemas.microsoft.com/office/drawing/2014/main" id="{849D99A0-75C5-77C9-1555-9B86959C0565}"/>
              </a:ext>
            </a:extLst>
          </p:cNvPr>
          <p:cNvSpPr txBox="1"/>
          <p:nvPr/>
        </p:nvSpPr>
        <p:spPr>
          <a:xfrm>
            <a:off x="1637168" y="4437314"/>
            <a:ext cx="8835746" cy="338554"/>
          </a:xfrm>
          <a:prstGeom prst="rect">
            <a:avLst/>
          </a:prstGeom>
          <a:noFill/>
        </p:spPr>
        <p:txBody>
          <a:bodyPr wrap="square" rtlCol="0">
            <a:spAutoFit/>
          </a:bodyPr>
          <a:lstStyle/>
          <a:p>
            <a:pPr fontAlgn="base">
              <a:spcBef>
                <a:spcPct val="0"/>
              </a:spcBef>
              <a:spcAft>
                <a:spcPct val="0"/>
              </a:spcAft>
            </a:pPr>
            <a:r>
              <a:rPr lang="ja-JP" altLang="en-US" sz="800" dirty="0">
                <a:solidFill>
                  <a:srgbClr val="C00000"/>
                </a:solidFill>
                <a:latin typeface="+mn-ea"/>
              </a:rPr>
              <a:t>インストリーム広告素材の入稿に際して、</a:t>
            </a:r>
            <a:r>
              <a:rPr lang="en-US" altLang="ja-JP" sz="800" dirty="0">
                <a:solidFill>
                  <a:srgbClr val="C00000"/>
                </a:solidFill>
                <a:latin typeface="+mn-ea"/>
              </a:rPr>
              <a:t>3</a:t>
            </a:r>
            <a:r>
              <a:rPr lang="ja-JP" altLang="en-US" sz="800" dirty="0">
                <a:solidFill>
                  <a:srgbClr val="C00000"/>
                </a:solidFill>
                <a:latin typeface="+mn-ea"/>
              </a:rPr>
              <a:t>社による素材の審査が必要となります。</a:t>
            </a:r>
            <a:endParaRPr lang="en-US" altLang="ja-JP" sz="800" dirty="0">
              <a:solidFill>
                <a:srgbClr val="C00000"/>
              </a:solidFill>
              <a:latin typeface="+mn-ea"/>
            </a:endParaRPr>
          </a:p>
          <a:p>
            <a:pPr fontAlgn="base">
              <a:spcBef>
                <a:spcPct val="0"/>
              </a:spcBef>
              <a:spcAft>
                <a:spcPct val="0"/>
              </a:spcAft>
            </a:pPr>
            <a:r>
              <a:rPr lang="ja-JP" altLang="en-US" sz="800" u="sng" dirty="0">
                <a:solidFill>
                  <a:srgbClr val="C00000"/>
                </a:solidFill>
                <a:latin typeface="+mn-ea"/>
              </a:rPr>
              <a:t>高校野球や大会への関連を想起させるクリエイティブの場合、入稿の前に、内容について事前に確認をお願いします。</a:t>
            </a:r>
          </a:p>
        </p:txBody>
      </p:sp>
      <p:sp>
        <p:nvSpPr>
          <p:cNvPr id="131" name="正方形/長方形 12">
            <a:extLst>
              <a:ext uri="{FF2B5EF4-FFF2-40B4-BE49-F238E27FC236}">
                <a16:creationId xmlns:a16="http://schemas.microsoft.com/office/drawing/2014/main" id="{7FF09B48-0133-C1BA-B21C-3EC672FD4103}"/>
              </a:ext>
            </a:extLst>
          </p:cNvPr>
          <p:cNvSpPr>
            <a:spLocks noChangeArrowheads="1"/>
          </p:cNvSpPr>
          <p:nvPr/>
        </p:nvSpPr>
        <p:spPr bwMode="auto">
          <a:xfrm>
            <a:off x="1586193" y="4181660"/>
            <a:ext cx="149224" cy="255425"/>
          </a:xfrm>
          <a:prstGeom prst="rect">
            <a:avLst/>
          </a:prstGeom>
          <a:solidFill>
            <a:schemeClr val="accent6"/>
          </a:solidFill>
          <a:ln>
            <a:noFill/>
          </a:ln>
        </p:spPr>
        <p:txBody>
          <a:bodyPr/>
          <a:lstStyle/>
          <a:p>
            <a:pPr fontAlgn="base">
              <a:spcBef>
                <a:spcPct val="0"/>
              </a:spcBef>
              <a:spcAft>
                <a:spcPct val="0"/>
              </a:spcAft>
            </a:pPr>
            <a:endParaRPr lang="ja-JP" altLang="en-US" b="1" dirty="0">
              <a:solidFill>
                <a:srgbClr val="FFFFFF"/>
              </a:solidFill>
              <a:latin typeface="+mn-ea"/>
            </a:endParaRPr>
          </a:p>
        </p:txBody>
      </p:sp>
      <p:sp>
        <p:nvSpPr>
          <p:cNvPr id="132" name="テキスト ボックス 131">
            <a:extLst>
              <a:ext uri="{FF2B5EF4-FFF2-40B4-BE49-F238E27FC236}">
                <a16:creationId xmlns:a16="http://schemas.microsoft.com/office/drawing/2014/main" id="{1A6B4C44-D73C-8A32-3E77-D4986D897F8C}"/>
              </a:ext>
            </a:extLst>
          </p:cNvPr>
          <p:cNvSpPr txBox="1"/>
          <p:nvPr/>
        </p:nvSpPr>
        <p:spPr>
          <a:xfrm>
            <a:off x="9402984" y="5464160"/>
            <a:ext cx="1661160" cy="200055"/>
          </a:xfrm>
          <a:prstGeom prst="rect">
            <a:avLst/>
          </a:prstGeom>
          <a:noFill/>
        </p:spPr>
        <p:txBody>
          <a:bodyPr wrap="square" rtlCol="0">
            <a:spAutoFit/>
          </a:bodyPr>
          <a:lstStyle/>
          <a:p>
            <a:pPr fontAlgn="base">
              <a:spcBef>
                <a:spcPct val="0"/>
              </a:spcBef>
              <a:spcAft>
                <a:spcPct val="0"/>
              </a:spcAft>
            </a:pPr>
            <a:r>
              <a:rPr lang="en-US" altLang="ja-JP" sz="700" b="1" dirty="0">
                <a:solidFill>
                  <a:schemeClr val="accent3"/>
                </a:solidFill>
                <a:latin typeface="+mn-ea"/>
              </a:rPr>
              <a:t>※</a:t>
            </a:r>
            <a:r>
              <a:rPr lang="ja-JP" altLang="en-US" sz="700" b="1" dirty="0">
                <a:solidFill>
                  <a:schemeClr val="accent3"/>
                </a:solidFill>
                <a:latin typeface="+mn-ea"/>
              </a:rPr>
              <a:t>配信設定・管理を行います</a:t>
            </a:r>
          </a:p>
        </p:txBody>
      </p:sp>
      <p:cxnSp>
        <p:nvCxnSpPr>
          <p:cNvPr id="134" name="直線コネクタ 133">
            <a:extLst>
              <a:ext uri="{FF2B5EF4-FFF2-40B4-BE49-F238E27FC236}">
                <a16:creationId xmlns:a16="http://schemas.microsoft.com/office/drawing/2014/main" id="{F2A67B24-4CD5-324E-474C-17ED230F19CC}"/>
              </a:ext>
            </a:extLst>
          </p:cNvPr>
          <p:cNvCxnSpPr>
            <a:cxnSpLocks/>
          </p:cNvCxnSpPr>
          <p:nvPr/>
        </p:nvCxnSpPr>
        <p:spPr bwMode="auto">
          <a:xfrm>
            <a:off x="3678846" y="1698214"/>
            <a:ext cx="0" cy="967754"/>
          </a:xfrm>
          <a:prstGeom prst="line">
            <a:avLst/>
          </a:prstGeom>
          <a:solidFill>
            <a:srgbClr val="BBE0E3"/>
          </a:solidFill>
          <a:ln w="12700" cap="flat" cmpd="sng" algn="ctr">
            <a:solidFill>
              <a:srgbClr val="FFFFFF">
                <a:lumMod val="75000"/>
              </a:srgbClr>
            </a:solidFill>
            <a:prstDash val="dash"/>
            <a:round/>
            <a:headEnd type="none" w="med" len="med"/>
            <a:tailEnd type="none" w="med" len="med"/>
          </a:ln>
          <a:effectLst/>
        </p:spPr>
      </p:cxnSp>
      <p:cxnSp>
        <p:nvCxnSpPr>
          <p:cNvPr id="135" name="直線コネクタ 134">
            <a:extLst>
              <a:ext uri="{FF2B5EF4-FFF2-40B4-BE49-F238E27FC236}">
                <a16:creationId xmlns:a16="http://schemas.microsoft.com/office/drawing/2014/main" id="{EF389B1F-8E35-8F65-FCE3-CE8842332AD2}"/>
              </a:ext>
            </a:extLst>
          </p:cNvPr>
          <p:cNvCxnSpPr>
            <a:cxnSpLocks/>
          </p:cNvCxnSpPr>
          <p:nvPr/>
        </p:nvCxnSpPr>
        <p:spPr bwMode="auto">
          <a:xfrm>
            <a:off x="5864768" y="1698214"/>
            <a:ext cx="0" cy="967754"/>
          </a:xfrm>
          <a:prstGeom prst="line">
            <a:avLst/>
          </a:prstGeom>
          <a:solidFill>
            <a:srgbClr val="BBE0E3"/>
          </a:solidFill>
          <a:ln w="12700" cap="flat" cmpd="sng" algn="ctr">
            <a:solidFill>
              <a:srgbClr val="FFFFFF">
                <a:lumMod val="75000"/>
              </a:srgbClr>
            </a:solidFill>
            <a:prstDash val="dash"/>
            <a:round/>
            <a:headEnd type="none" w="med" len="med"/>
            <a:tailEnd type="none" w="med" len="med"/>
          </a:ln>
          <a:effectLst/>
        </p:spPr>
      </p:cxnSp>
      <p:cxnSp>
        <p:nvCxnSpPr>
          <p:cNvPr id="136" name="直線コネクタ 135">
            <a:extLst>
              <a:ext uri="{FF2B5EF4-FFF2-40B4-BE49-F238E27FC236}">
                <a16:creationId xmlns:a16="http://schemas.microsoft.com/office/drawing/2014/main" id="{71D28686-97DD-EE48-CB97-684BB7CB90BB}"/>
              </a:ext>
            </a:extLst>
          </p:cNvPr>
          <p:cNvCxnSpPr>
            <a:cxnSpLocks/>
          </p:cNvCxnSpPr>
          <p:nvPr/>
        </p:nvCxnSpPr>
        <p:spPr bwMode="auto">
          <a:xfrm>
            <a:off x="8033775" y="1698214"/>
            <a:ext cx="0" cy="967754"/>
          </a:xfrm>
          <a:prstGeom prst="line">
            <a:avLst/>
          </a:prstGeom>
          <a:solidFill>
            <a:srgbClr val="BBE0E3"/>
          </a:solidFill>
          <a:ln w="12700" cap="flat" cmpd="sng" algn="ctr">
            <a:solidFill>
              <a:srgbClr val="FFFFFF">
                <a:lumMod val="75000"/>
              </a:srgbClr>
            </a:solidFill>
            <a:prstDash val="dash"/>
            <a:round/>
            <a:headEnd type="none" w="med" len="med"/>
            <a:tailEnd type="none" w="med" len="med"/>
          </a:ln>
          <a:effectLst/>
        </p:spPr>
      </p:cxnSp>
      <p:sp>
        <p:nvSpPr>
          <p:cNvPr id="137" name="フリーフォーム: 図形 136">
            <a:extLst>
              <a:ext uri="{FF2B5EF4-FFF2-40B4-BE49-F238E27FC236}">
                <a16:creationId xmlns:a16="http://schemas.microsoft.com/office/drawing/2014/main" id="{02833605-D2F2-E519-8779-8E46E0EB83DB}"/>
              </a:ext>
            </a:extLst>
          </p:cNvPr>
          <p:cNvSpPr/>
          <p:nvPr/>
        </p:nvSpPr>
        <p:spPr bwMode="auto">
          <a:xfrm>
            <a:off x="2223064" y="1856375"/>
            <a:ext cx="6328699" cy="950192"/>
          </a:xfrm>
          <a:custGeom>
            <a:avLst/>
            <a:gdLst>
              <a:gd name="connsiteX0" fmla="*/ 1917700 w 1917700"/>
              <a:gd name="connsiteY0" fmla="*/ 0 h 577850"/>
              <a:gd name="connsiteX1" fmla="*/ 0 w 1917700"/>
              <a:gd name="connsiteY1" fmla="*/ 0 h 577850"/>
              <a:gd name="connsiteX2" fmla="*/ 0 w 1917700"/>
              <a:gd name="connsiteY2" fmla="*/ 577850 h 577850"/>
            </a:gdLst>
            <a:ahLst/>
            <a:cxnLst>
              <a:cxn ang="0">
                <a:pos x="connsiteX0" y="connsiteY0"/>
              </a:cxn>
              <a:cxn ang="0">
                <a:pos x="connsiteX1" y="connsiteY1"/>
              </a:cxn>
              <a:cxn ang="0">
                <a:pos x="connsiteX2" y="connsiteY2"/>
              </a:cxn>
            </a:cxnLst>
            <a:rect l="l" t="t" r="r" b="b"/>
            <a:pathLst>
              <a:path w="1917700" h="577850">
                <a:moveTo>
                  <a:pt x="1917700" y="0"/>
                </a:moveTo>
                <a:lnTo>
                  <a:pt x="0" y="0"/>
                </a:lnTo>
                <a:lnTo>
                  <a:pt x="0" y="577850"/>
                </a:lnTo>
              </a:path>
            </a:pathLst>
          </a:custGeom>
          <a:noFill/>
          <a:ln w="9525" cap="flat" cmpd="sng" algn="ctr">
            <a:solidFill>
              <a:srgbClr val="FFFFFF">
                <a:lumMod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a:ln>
                <a:noFill/>
              </a:ln>
              <a:solidFill>
                <a:srgbClr val="000000"/>
              </a:solidFill>
              <a:effectLst/>
              <a:uLnTx/>
              <a:uFillTx/>
              <a:latin typeface="+mn-ea"/>
            </a:endParaRPr>
          </a:p>
        </p:txBody>
      </p:sp>
      <p:sp>
        <p:nvSpPr>
          <p:cNvPr id="138" name="右矢印 1">
            <a:extLst>
              <a:ext uri="{FF2B5EF4-FFF2-40B4-BE49-F238E27FC236}">
                <a16:creationId xmlns:a16="http://schemas.microsoft.com/office/drawing/2014/main" id="{4779E0BF-A7E0-C6B3-65E2-B24F825DB688}"/>
              </a:ext>
            </a:extLst>
          </p:cNvPr>
          <p:cNvSpPr/>
          <p:nvPr/>
        </p:nvSpPr>
        <p:spPr bwMode="auto">
          <a:xfrm>
            <a:off x="1587780" y="1220608"/>
            <a:ext cx="8933284" cy="575384"/>
          </a:xfrm>
          <a:prstGeom prst="rightArrow">
            <a:avLst/>
          </a:prstGeom>
          <a:solidFill>
            <a:srgbClr val="FFFFFF">
              <a:lumMod val="6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graphicFrame>
        <p:nvGraphicFramePr>
          <p:cNvPr id="139" name="表 138">
            <a:extLst>
              <a:ext uri="{FF2B5EF4-FFF2-40B4-BE49-F238E27FC236}">
                <a16:creationId xmlns:a16="http://schemas.microsoft.com/office/drawing/2014/main" id="{57E44344-02F4-7F6E-C662-2F5D08A001DA}"/>
              </a:ext>
            </a:extLst>
          </p:cNvPr>
          <p:cNvGraphicFramePr>
            <a:graphicFrameLocks noGrp="1"/>
          </p:cNvGraphicFramePr>
          <p:nvPr>
            <p:extLst>
              <p:ext uri="{D42A27DB-BD31-4B8C-83A1-F6EECF244321}">
                <p14:modId xmlns:p14="http://schemas.microsoft.com/office/powerpoint/2010/main" val="2883373346"/>
              </p:ext>
            </p:extLst>
          </p:nvPr>
        </p:nvGraphicFramePr>
        <p:xfrm>
          <a:off x="3697835" y="1377111"/>
          <a:ext cx="6530706" cy="261611"/>
        </p:xfrm>
        <a:graphic>
          <a:graphicData uri="http://schemas.openxmlformats.org/drawingml/2006/table">
            <a:tbl>
              <a:tblPr firstRow="1" bandRow="1"/>
              <a:tblGrid>
                <a:gridCol w="725634">
                  <a:extLst>
                    <a:ext uri="{9D8B030D-6E8A-4147-A177-3AD203B41FA5}">
                      <a16:colId xmlns:a16="http://schemas.microsoft.com/office/drawing/2014/main" val="20003"/>
                    </a:ext>
                  </a:extLst>
                </a:gridCol>
                <a:gridCol w="725634">
                  <a:extLst>
                    <a:ext uri="{9D8B030D-6E8A-4147-A177-3AD203B41FA5}">
                      <a16:colId xmlns:a16="http://schemas.microsoft.com/office/drawing/2014/main" val="20004"/>
                    </a:ext>
                  </a:extLst>
                </a:gridCol>
                <a:gridCol w="725634">
                  <a:extLst>
                    <a:ext uri="{9D8B030D-6E8A-4147-A177-3AD203B41FA5}">
                      <a16:colId xmlns:a16="http://schemas.microsoft.com/office/drawing/2014/main" val="20005"/>
                    </a:ext>
                  </a:extLst>
                </a:gridCol>
                <a:gridCol w="725634">
                  <a:extLst>
                    <a:ext uri="{9D8B030D-6E8A-4147-A177-3AD203B41FA5}">
                      <a16:colId xmlns:a16="http://schemas.microsoft.com/office/drawing/2014/main" val="3243840418"/>
                    </a:ext>
                  </a:extLst>
                </a:gridCol>
                <a:gridCol w="725634">
                  <a:extLst>
                    <a:ext uri="{9D8B030D-6E8A-4147-A177-3AD203B41FA5}">
                      <a16:colId xmlns:a16="http://schemas.microsoft.com/office/drawing/2014/main" val="3017690390"/>
                    </a:ext>
                  </a:extLst>
                </a:gridCol>
                <a:gridCol w="725634">
                  <a:extLst>
                    <a:ext uri="{9D8B030D-6E8A-4147-A177-3AD203B41FA5}">
                      <a16:colId xmlns:a16="http://schemas.microsoft.com/office/drawing/2014/main" val="3860779625"/>
                    </a:ext>
                  </a:extLst>
                </a:gridCol>
                <a:gridCol w="725634">
                  <a:extLst>
                    <a:ext uri="{9D8B030D-6E8A-4147-A177-3AD203B41FA5}">
                      <a16:colId xmlns:a16="http://schemas.microsoft.com/office/drawing/2014/main" val="20006"/>
                    </a:ext>
                  </a:extLst>
                </a:gridCol>
                <a:gridCol w="725634">
                  <a:extLst>
                    <a:ext uri="{9D8B030D-6E8A-4147-A177-3AD203B41FA5}">
                      <a16:colId xmlns:a16="http://schemas.microsoft.com/office/drawing/2014/main" val="20007"/>
                    </a:ext>
                  </a:extLst>
                </a:gridCol>
                <a:gridCol w="725634">
                  <a:extLst>
                    <a:ext uri="{9D8B030D-6E8A-4147-A177-3AD203B41FA5}">
                      <a16:colId xmlns:a16="http://schemas.microsoft.com/office/drawing/2014/main" val="404105321"/>
                    </a:ext>
                  </a:extLst>
                </a:gridCol>
              </a:tblGrid>
              <a:tr h="261611">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上旬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中旬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下旬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上旬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中旬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下旬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上旬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中旬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tc>
                  <a:txBody>
                    <a:bodyPr/>
                    <a:lstStyle>
                      <a:lvl1pPr marL="0" algn="l" defTabSz="914423" rtl="0" eaLnBrk="1" latinLnBrk="0" hangingPunct="1">
                        <a:defRPr kumimoji="1" sz="1800" b="1" kern="1200">
                          <a:solidFill>
                            <a:schemeClr val="lt1"/>
                          </a:solidFill>
                          <a:latin typeface="Arial"/>
                          <a:ea typeface="ＭＳ Ｐゴシック"/>
                        </a:defRPr>
                      </a:lvl1pPr>
                      <a:lvl2pPr marL="457212" algn="l" defTabSz="914423" rtl="0" eaLnBrk="1" latinLnBrk="0" hangingPunct="1">
                        <a:defRPr kumimoji="1" sz="1800" b="1" kern="1200">
                          <a:solidFill>
                            <a:schemeClr val="lt1"/>
                          </a:solidFill>
                          <a:latin typeface="Arial"/>
                          <a:ea typeface="ＭＳ Ｐゴシック"/>
                        </a:defRPr>
                      </a:lvl2pPr>
                      <a:lvl3pPr marL="914423" algn="l" defTabSz="914423" rtl="0" eaLnBrk="1" latinLnBrk="0" hangingPunct="1">
                        <a:defRPr kumimoji="1" sz="1800" b="1" kern="1200">
                          <a:solidFill>
                            <a:schemeClr val="lt1"/>
                          </a:solidFill>
                          <a:latin typeface="Arial"/>
                          <a:ea typeface="ＭＳ Ｐゴシック"/>
                        </a:defRPr>
                      </a:lvl3pPr>
                      <a:lvl4pPr marL="1371634" algn="l" defTabSz="914423" rtl="0" eaLnBrk="1" latinLnBrk="0" hangingPunct="1">
                        <a:defRPr kumimoji="1" sz="1800" b="1" kern="1200">
                          <a:solidFill>
                            <a:schemeClr val="lt1"/>
                          </a:solidFill>
                          <a:latin typeface="Arial"/>
                          <a:ea typeface="ＭＳ Ｐゴシック"/>
                        </a:defRPr>
                      </a:lvl4pPr>
                      <a:lvl5pPr marL="1828846" algn="l" defTabSz="914423" rtl="0" eaLnBrk="1" latinLnBrk="0" hangingPunct="1">
                        <a:defRPr kumimoji="1" sz="1800" b="1" kern="1200">
                          <a:solidFill>
                            <a:schemeClr val="lt1"/>
                          </a:solidFill>
                          <a:latin typeface="Arial"/>
                          <a:ea typeface="ＭＳ Ｐゴシック"/>
                        </a:defRPr>
                      </a:lvl5pPr>
                      <a:lvl6pPr marL="2286057" algn="l" defTabSz="914423" rtl="0" eaLnBrk="1" latinLnBrk="0" hangingPunct="1">
                        <a:defRPr kumimoji="1" sz="1800" b="1" kern="1200">
                          <a:solidFill>
                            <a:schemeClr val="lt1"/>
                          </a:solidFill>
                          <a:latin typeface="Arial"/>
                          <a:ea typeface="ＭＳ Ｐゴシック"/>
                        </a:defRPr>
                      </a:lvl6pPr>
                      <a:lvl7pPr marL="2743269" algn="l" defTabSz="914423" rtl="0" eaLnBrk="1" latinLnBrk="0" hangingPunct="1">
                        <a:defRPr kumimoji="1" sz="1800" b="1" kern="1200">
                          <a:solidFill>
                            <a:schemeClr val="lt1"/>
                          </a:solidFill>
                          <a:latin typeface="Arial"/>
                          <a:ea typeface="ＭＳ Ｐゴシック"/>
                        </a:defRPr>
                      </a:lvl7pPr>
                      <a:lvl8pPr marL="3200480" algn="l" defTabSz="914423" rtl="0" eaLnBrk="1" latinLnBrk="0" hangingPunct="1">
                        <a:defRPr kumimoji="1" sz="1800" b="1" kern="1200">
                          <a:solidFill>
                            <a:schemeClr val="lt1"/>
                          </a:solidFill>
                          <a:latin typeface="Arial"/>
                          <a:ea typeface="ＭＳ Ｐゴシック"/>
                        </a:defRPr>
                      </a:lvl8pPr>
                      <a:lvl9pPr marL="3657691" algn="l" defTabSz="914423" rtl="0" eaLnBrk="1" latinLnBrk="0" hangingPunct="1">
                        <a:defRPr kumimoji="1" sz="1800" b="1" kern="1200">
                          <a:solidFill>
                            <a:schemeClr val="lt1"/>
                          </a:solidFill>
                          <a:latin typeface="Arial"/>
                          <a:ea typeface="ＭＳ Ｐゴシック"/>
                        </a:defRPr>
                      </a:lvl9pPr>
                    </a:lstStyle>
                    <a:p>
                      <a:pPr algn="ctr"/>
                      <a:r>
                        <a:rPr kumimoji="1" lang="ja-JP" altLang="en-US" sz="1000" b="0" dirty="0">
                          <a:latin typeface="+mn-ea"/>
                          <a:ea typeface="+mn-ea"/>
                          <a:cs typeface="メイリオ" pitchFamily="50" charset="-128"/>
                        </a:rPr>
                        <a:t>下旬</a:t>
                      </a:r>
                    </a:p>
                  </a:txBody>
                  <a:tcPr anchor="ctr">
                    <a:lnL w="12700" cmpd="sng">
                      <a:solidFill>
                        <a:srgbClr val="FFFFFF"/>
                      </a:solidFill>
                    </a:lnL>
                    <a:lnR w="12700" cmpd="sng">
                      <a:solidFill>
                        <a:srgbClr val="FFFFFF"/>
                      </a:solid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FF">
                        <a:lumMod val="65000"/>
                      </a:srgbClr>
                    </a:solidFill>
                  </a:tcPr>
                </a:tc>
                <a:extLst>
                  <a:ext uri="{0D108BD9-81ED-4DB2-BD59-A6C34878D82A}">
                    <a16:rowId xmlns:a16="http://schemas.microsoft.com/office/drawing/2014/main" val="10000"/>
                  </a:ext>
                </a:extLst>
              </a:tr>
            </a:tbl>
          </a:graphicData>
        </a:graphic>
      </p:graphicFrame>
      <p:sp>
        <p:nvSpPr>
          <p:cNvPr id="140" name="Rectangle 7">
            <a:extLst>
              <a:ext uri="{FF2B5EF4-FFF2-40B4-BE49-F238E27FC236}">
                <a16:creationId xmlns:a16="http://schemas.microsoft.com/office/drawing/2014/main" id="{EBC7C001-7077-FDC4-F7F9-1FE4F28437C4}"/>
              </a:ext>
            </a:extLst>
          </p:cNvPr>
          <p:cNvSpPr>
            <a:spLocks noChangeArrowheads="1"/>
          </p:cNvSpPr>
          <p:nvPr/>
        </p:nvSpPr>
        <p:spPr bwMode="auto">
          <a:xfrm>
            <a:off x="9512486" y="2250301"/>
            <a:ext cx="129708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050" b="1" dirty="0">
                <a:solidFill>
                  <a:schemeClr val="accent6"/>
                </a:solidFill>
                <a:latin typeface="+mn-ea"/>
                <a:cs typeface="メイリオ" pitchFamily="50" charset="-128"/>
              </a:rPr>
              <a:t>●</a:t>
            </a:r>
            <a:r>
              <a:rPr lang="en-US" altLang="ja-JP" sz="1050" b="1" dirty="0">
                <a:solidFill>
                  <a:schemeClr val="accent3"/>
                </a:solidFill>
                <a:latin typeface="+mn-ea"/>
                <a:cs typeface="メイリオ" pitchFamily="50" charset="-128"/>
              </a:rPr>
              <a:t>3/18</a:t>
            </a:r>
            <a:r>
              <a:rPr lang="en-US" altLang="ja-JP" sz="700" b="1" dirty="0">
                <a:solidFill>
                  <a:schemeClr val="accent3"/>
                </a:solidFill>
                <a:latin typeface="+mn-ea"/>
                <a:cs typeface="Meiryo UI" pitchFamily="50" charset="-128"/>
              </a:rPr>
              <a:t>(</a:t>
            </a:r>
            <a:r>
              <a:rPr lang="ja-JP" altLang="en-US" sz="700" b="1" dirty="0">
                <a:solidFill>
                  <a:schemeClr val="accent3"/>
                </a:solidFill>
                <a:latin typeface="+mn-ea"/>
                <a:cs typeface="Meiryo UI" pitchFamily="50" charset="-128"/>
              </a:rPr>
              <a:t>月</a:t>
            </a:r>
            <a:r>
              <a:rPr lang="en-US" altLang="ja-JP" sz="700" b="1" dirty="0">
                <a:solidFill>
                  <a:schemeClr val="accent3"/>
                </a:solidFill>
                <a:latin typeface="+mn-ea"/>
                <a:cs typeface="Meiryo UI" pitchFamily="50" charset="-128"/>
              </a:rPr>
              <a:t>)</a:t>
            </a:r>
            <a:r>
              <a:rPr lang="ja-JP" altLang="en-US" sz="1050" b="1" dirty="0">
                <a:solidFill>
                  <a:schemeClr val="accent3"/>
                </a:solidFill>
                <a:latin typeface="+mn-ea"/>
                <a:cs typeface="メイリオ" pitchFamily="50" charset="-128"/>
              </a:rPr>
              <a:t>　</a:t>
            </a:r>
            <a:endParaRPr lang="en-US" altLang="ja-JP" sz="1050" b="1" dirty="0">
              <a:solidFill>
                <a:schemeClr val="accent3"/>
              </a:solidFill>
              <a:latin typeface="+mn-ea"/>
              <a:cs typeface="メイリオ" pitchFamily="50" charset="-128"/>
            </a:endParaRPr>
          </a:p>
          <a:p>
            <a:pPr fontAlgn="base">
              <a:spcBef>
                <a:spcPct val="0"/>
              </a:spcBef>
              <a:spcAft>
                <a:spcPct val="0"/>
              </a:spcAft>
              <a:defRPr/>
            </a:pPr>
            <a:r>
              <a:rPr lang="ja-JP" altLang="en-US" sz="1050" b="1" dirty="0">
                <a:solidFill>
                  <a:schemeClr val="accent3"/>
                </a:solidFill>
                <a:latin typeface="+mn-ea"/>
                <a:cs typeface="メイリオ" pitchFamily="50" charset="-128"/>
              </a:rPr>
              <a:t>　</a:t>
            </a:r>
            <a:r>
              <a:rPr lang="ja-JP" altLang="en-US" sz="900" b="1" dirty="0">
                <a:solidFill>
                  <a:schemeClr val="accent3"/>
                </a:solidFill>
                <a:latin typeface="+mn-ea"/>
                <a:cs typeface="メイリオ" pitchFamily="50" charset="-128"/>
              </a:rPr>
              <a:t>センバツ開幕</a:t>
            </a:r>
            <a:endParaRPr lang="en-US" altLang="ja-JP" sz="1050" b="1" dirty="0">
              <a:solidFill>
                <a:schemeClr val="accent3"/>
              </a:solidFill>
              <a:latin typeface="+mn-ea"/>
              <a:cs typeface="メイリオ" pitchFamily="50" charset="-128"/>
            </a:endParaRPr>
          </a:p>
        </p:txBody>
      </p:sp>
      <p:sp>
        <p:nvSpPr>
          <p:cNvPr id="141" name="Rectangle 7">
            <a:extLst>
              <a:ext uri="{FF2B5EF4-FFF2-40B4-BE49-F238E27FC236}">
                <a16:creationId xmlns:a16="http://schemas.microsoft.com/office/drawing/2014/main" id="{D529D321-94A6-4B8C-6D96-89D1F09828E5}"/>
              </a:ext>
            </a:extLst>
          </p:cNvPr>
          <p:cNvSpPr>
            <a:spLocks noChangeArrowheads="1"/>
          </p:cNvSpPr>
          <p:nvPr/>
        </p:nvSpPr>
        <p:spPr bwMode="auto">
          <a:xfrm>
            <a:off x="8401198" y="1724033"/>
            <a:ext cx="115413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100" dirty="0">
                <a:solidFill>
                  <a:schemeClr val="accent6"/>
                </a:solidFill>
                <a:latin typeface="+mn-ea"/>
                <a:cs typeface="メイリオ" pitchFamily="50" charset="-128"/>
              </a:rPr>
              <a:t>●</a:t>
            </a:r>
            <a:r>
              <a:rPr lang="en-US" altLang="ja-JP" sz="1050" dirty="0">
                <a:solidFill>
                  <a:srgbClr val="000000"/>
                </a:solidFill>
                <a:latin typeface="+mn-ea"/>
                <a:cs typeface="メイリオ" pitchFamily="50" charset="-128"/>
              </a:rPr>
              <a:t>3/6</a:t>
            </a:r>
            <a:r>
              <a:rPr lang="en-US" altLang="ja-JP" sz="700" dirty="0">
                <a:solidFill>
                  <a:srgbClr val="000000"/>
                </a:solidFill>
                <a:latin typeface="+mn-ea"/>
                <a:cs typeface="メイリオ" pitchFamily="50" charset="-128"/>
              </a:rPr>
              <a:t>(</a:t>
            </a:r>
            <a:r>
              <a:rPr lang="ja-JP" altLang="en-US" sz="700" dirty="0">
                <a:solidFill>
                  <a:srgbClr val="000000"/>
                </a:solidFill>
                <a:latin typeface="+mn-ea"/>
                <a:cs typeface="メイリオ" pitchFamily="50" charset="-128"/>
              </a:rPr>
              <a:t>水</a:t>
            </a:r>
            <a:r>
              <a:rPr lang="en-US" altLang="ja-JP" sz="700" dirty="0">
                <a:solidFill>
                  <a:srgbClr val="000000"/>
                </a:solidFill>
                <a:latin typeface="+mn-ea"/>
                <a:cs typeface="メイリオ" pitchFamily="50" charset="-128"/>
              </a:rPr>
              <a:t>)</a:t>
            </a:r>
            <a:r>
              <a:rPr lang="ja-JP" altLang="en-US" sz="1000" dirty="0">
                <a:solidFill>
                  <a:srgbClr val="000000"/>
                </a:solidFill>
                <a:latin typeface="+mn-ea"/>
                <a:cs typeface="メイリオ" pitchFamily="50" charset="-128"/>
              </a:rPr>
              <a:t>　</a:t>
            </a:r>
            <a:endParaRPr lang="en-US" altLang="ja-JP" sz="1000" dirty="0">
              <a:solidFill>
                <a:srgbClr val="000000"/>
              </a:solidFill>
              <a:latin typeface="+mn-ea"/>
              <a:cs typeface="メイリオ" pitchFamily="50" charset="-128"/>
            </a:endParaRPr>
          </a:p>
          <a:p>
            <a:pPr fontAlgn="base">
              <a:spcBef>
                <a:spcPct val="0"/>
              </a:spcBef>
              <a:spcAft>
                <a:spcPct val="0"/>
              </a:spcAft>
              <a:defRPr/>
            </a:pPr>
            <a:r>
              <a:rPr lang="ja-JP" altLang="en-US" sz="900" dirty="0">
                <a:solidFill>
                  <a:srgbClr val="000000"/>
                </a:solidFill>
                <a:latin typeface="+mn-ea"/>
                <a:cs typeface="メイリオ" pitchFamily="50" charset="-128"/>
              </a:rPr>
              <a:t>　申し込み期限</a:t>
            </a:r>
            <a:endParaRPr lang="en-US" altLang="ja-JP" sz="900" dirty="0">
              <a:solidFill>
                <a:srgbClr val="000000"/>
              </a:solidFill>
              <a:latin typeface="+mn-ea"/>
              <a:cs typeface="メイリオ" pitchFamily="50" charset="-128"/>
            </a:endParaRPr>
          </a:p>
        </p:txBody>
      </p:sp>
      <p:sp>
        <p:nvSpPr>
          <p:cNvPr id="142" name="正方形/長方形 141">
            <a:extLst>
              <a:ext uri="{FF2B5EF4-FFF2-40B4-BE49-F238E27FC236}">
                <a16:creationId xmlns:a16="http://schemas.microsoft.com/office/drawing/2014/main" id="{907424D6-D889-CB6A-FE60-2A61D1DE23A6}"/>
              </a:ext>
            </a:extLst>
          </p:cNvPr>
          <p:cNvSpPr/>
          <p:nvPr/>
        </p:nvSpPr>
        <p:spPr bwMode="auto">
          <a:xfrm>
            <a:off x="1588388" y="2665968"/>
            <a:ext cx="1192129" cy="588345"/>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solidFill>
                <a:srgbClr val="000000"/>
              </a:solidFill>
              <a:latin typeface="+mn-ea"/>
            </a:endParaRPr>
          </a:p>
        </p:txBody>
      </p:sp>
      <p:sp>
        <p:nvSpPr>
          <p:cNvPr id="143" name="正方形/長方形 142">
            <a:extLst>
              <a:ext uri="{FF2B5EF4-FFF2-40B4-BE49-F238E27FC236}">
                <a16:creationId xmlns:a16="http://schemas.microsoft.com/office/drawing/2014/main" id="{C9C1C95A-E1F2-CAAB-8F71-DE2A9B82E3C7}"/>
              </a:ext>
            </a:extLst>
          </p:cNvPr>
          <p:cNvSpPr/>
          <p:nvPr/>
        </p:nvSpPr>
        <p:spPr bwMode="auto">
          <a:xfrm>
            <a:off x="6055041" y="2667242"/>
            <a:ext cx="1192129" cy="588345"/>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00"/>
              </a:solidFill>
              <a:latin typeface="+mn-ea"/>
            </a:endParaRPr>
          </a:p>
        </p:txBody>
      </p:sp>
      <p:sp>
        <p:nvSpPr>
          <p:cNvPr id="144" name="正方形/長方形 143">
            <a:extLst>
              <a:ext uri="{FF2B5EF4-FFF2-40B4-BE49-F238E27FC236}">
                <a16:creationId xmlns:a16="http://schemas.microsoft.com/office/drawing/2014/main" id="{AB2A3679-4824-4112-824B-FFDBFD27A084}"/>
              </a:ext>
            </a:extLst>
          </p:cNvPr>
          <p:cNvSpPr/>
          <p:nvPr/>
        </p:nvSpPr>
        <p:spPr>
          <a:xfrm>
            <a:off x="3868236" y="3065693"/>
            <a:ext cx="2389434" cy="267381"/>
          </a:xfrm>
          <a:prstGeom prst="rect">
            <a:avLst/>
          </a:prstGeom>
        </p:spPr>
        <p:txBody>
          <a:bodyPr wrap="square">
            <a:spAutoFit/>
          </a:bodyPr>
          <a:lstStyle/>
          <a:p>
            <a:pPr>
              <a:lnSpc>
                <a:spcPts val="700"/>
              </a:lnSpc>
            </a:pPr>
            <a:r>
              <a:rPr lang="en-US" altLang="ja-JP" sz="1600" dirty="0">
                <a:solidFill>
                  <a:schemeClr val="accent3"/>
                </a:solidFill>
                <a:latin typeface="+mn-ea"/>
                <a:cs typeface="Segoe UI" panose="020B0502040204020203" pitchFamily="34" charset="0"/>
              </a:rPr>
              <a:t>2024</a:t>
            </a:r>
            <a:r>
              <a:rPr lang="ja-JP" altLang="en-US" sz="1200" dirty="0">
                <a:solidFill>
                  <a:schemeClr val="accent3"/>
                </a:solidFill>
                <a:latin typeface="+mn-ea"/>
                <a:cs typeface="メイリオ" pitchFamily="50" charset="-128"/>
              </a:rPr>
              <a:t>年　</a:t>
            </a:r>
            <a:r>
              <a:rPr lang="en-US" altLang="ja-JP" sz="2800" b="1" dirty="0">
                <a:solidFill>
                  <a:schemeClr val="accent3"/>
                </a:solidFill>
                <a:latin typeface="+mn-ea"/>
                <a:cs typeface="Segoe UI" panose="020B0502040204020203" pitchFamily="34" charset="0"/>
              </a:rPr>
              <a:t>3</a:t>
            </a:r>
            <a:r>
              <a:rPr lang="ja-JP" altLang="en-US" sz="1200" dirty="0">
                <a:solidFill>
                  <a:schemeClr val="accent3"/>
                </a:solidFill>
                <a:latin typeface="+mn-ea"/>
                <a:cs typeface="メイリオ" pitchFamily="50" charset="-128"/>
              </a:rPr>
              <a:t>月</a:t>
            </a:r>
            <a:r>
              <a:rPr lang="en-US" altLang="ja-JP" sz="2800" b="1" dirty="0">
                <a:solidFill>
                  <a:schemeClr val="accent3"/>
                </a:solidFill>
                <a:latin typeface="+mn-ea"/>
                <a:cs typeface="Segoe UI" panose="020B0502040204020203" pitchFamily="34" charset="0"/>
              </a:rPr>
              <a:t>6</a:t>
            </a:r>
            <a:r>
              <a:rPr lang="ja-JP" altLang="en-US" sz="1200" dirty="0">
                <a:solidFill>
                  <a:schemeClr val="accent3"/>
                </a:solidFill>
                <a:latin typeface="+mn-ea"/>
                <a:cs typeface="メイリオ" pitchFamily="50" charset="-128"/>
              </a:rPr>
              <a:t>日（水）</a:t>
            </a:r>
          </a:p>
        </p:txBody>
      </p:sp>
      <p:sp>
        <p:nvSpPr>
          <p:cNvPr id="145" name="正方形/長方形 144">
            <a:extLst>
              <a:ext uri="{FF2B5EF4-FFF2-40B4-BE49-F238E27FC236}">
                <a16:creationId xmlns:a16="http://schemas.microsoft.com/office/drawing/2014/main" id="{067DF6E5-CAE9-D12A-7355-54AB521EC64D}"/>
              </a:ext>
            </a:extLst>
          </p:cNvPr>
          <p:cNvSpPr/>
          <p:nvPr/>
        </p:nvSpPr>
        <p:spPr>
          <a:xfrm>
            <a:off x="8087113" y="3074242"/>
            <a:ext cx="2262158" cy="267381"/>
          </a:xfrm>
          <a:prstGeom prst="rect">
            <a:avLst/>
          </a:prstGeom>
        </p:spPr>
        <p:txBody>
          <a:bodyPr wrap="none">
            <a:spAutoFit/>
          </a:bodyPr>
          <a:lstStyle/>
          <a:p>
            <a:pPr>
              <a:lnSpc>
                <a:spcPts val="700"/>
              </a:lnSpc>
            </a:pPr>
            <a:r>
              <a:rPr lang="en-US" altLang="ja-JP" sz="1600" dirty="0">
                <a:solidFill>
                  <a:schemeClr val="accent3"/>
                </a:solidFill>
                <a:latin typeface="+mn-ea"/>
                <a:cs typeface="Segoe UI" panose="020B0502040204020203" pitchFamily="34" charset="0"/>
              </a:rPr>
              <a:t>2024</a:t>
            </a:r>
            <a:r>
              <a:rPr lang="ja-JP" altLang="en-US" sz="1200" dirty="0">
                <a:solidFill>
                  <a:schemeClr val="accent3"/>
                </a:solidFill>
                <a:latin typeface="+mn-ea"/>
                <a:cs typeface="メイリオ" pitchFamily="50" charset="-128"/>
              </a:rPr>
              <a:t>年　</a:t>
            </a:r>
            <a:r>
              <a:rPr lang="en-US" altLang="ja-JP" sz="2800" b="1" dirty="0">
                <a:solidFill>
                  <a:schemeClr val="accent3"/>
                </a:solidFill>
                <a:latin typeface="+mn-ea"/>
                <a:cs typeface="Segoe UI" panose="020B0502040204020203" pitchFamily="34" charset="0"/>
              </a:rPr>
              <a:t>3</a:t>
            </a:r>
            <a:r>
              <a:rPr lang="ja-JP" altLang="en-US" sz="1200" dirty="0">
                <a:solidFill>
                  <a:schemeClr val="accent3"/>
                </a:solidFill>
                <a:latin typeface="+mn-ea"/>
                <a:cs typeface="メイリオ" pitchFamily="50" charset="-128"/>
              </a:rPr>
              <a:t>月</a:t>
            </a:r>
            <a:r>
              <a:rPr lang="en-US" altLang="ja-JP" sz="2800" b="1" dirty="0">
                <a:solidFill>
                  <a:schemeClr val="accent3"/>
                </a:solidFill>
                <a:latin typeface="+mn-ea"/>
                <a:cs typeface="Segoe UI" panose="020B0502040204020203" pitchFamily="34" charset="0"/>
              </a:rPr>
              <a:t>8</a:t>
            </a:r>
            <a:r>
              <a:rPr lang="ja-JP" altLang="en-US" sz="1200" dirty="0">
                <a:solidFill>
                  <a:schemeClr val="accent3"/>
                </a:solidFill>
                <a:latin typeface="+mn-ea"/>
                <a:cs typeface="メイリオ" pitchFamily="50" charset="-128"/>
              </a:rPr>
              <a:t>日（金）</a:t>
            </a:r>
          </a:p>
        </p:txBody>
      </p:sp>
      <p:sp>
        <p:nvSpPr>
          <p:cNvPr id="146" name="正方形/長方形 145">
            <a:extLst>
              <a:ext uri="{FF2B5EF4-FFF2-40B4-BE49-F238E27FC236}">
                <a16:creationId xmlns:a16="http://schemas.microsoft.com/office/drawing/2014/main" id="{B45D67A1-9C19-5C7B-8D09-A589537F9E68}"/>
              </a:ext>
            </a:extLst>
          </p:cNvPr>
          <p:cNvSpPr/>
          <p:nvPr/>
        </p:nvSpPr>
        <p:spPr>
          <a:xfrm>
            <a:off x="1707398" y="2743228"/>
            <a:ext cx="954107" cy="400110"/>
          </a:xfrm>
          <a:prstGeom prst="rect">
            <a:avLst/>
          </a:prstGeom>
        </p:spPr>
        <p:txBody>
          <a:bodyPr wrap="none">
            <a:spAutoFit/>
          </a:bodyPr>
          <a:lstStyle/>
          <a:p>
            <a:pPr algn="ctr"/>
            <a:r>
              <a:rPr lang="ja-JP" altLang="en-US" sz="1000" b="1" dirty="0">
                <a:solidFill>
                  <a:schemeClr val="accent3"/>
                </a:solidFill>
                <a:latin typeface="+mn-ea"/>
                <a:cs typeface="メイリオ" pitchFamily="50" charset="-128"/>
              </a:rPr>
              <a:t>お申し込み</a:t>
            </a:r>
            <a:endParaRPr lang="en-US" altLang="ja-JP" sz="1000" b="1" dirty="0">
              <a:solidFill>
                <a:schemeClr val="accent3"/>
              </a:solidFill>
              <a:latin typeface="+mn-ea"/>
              <a:cs typeface="メイリオ" pitchFamily="50" charset="-128"/>
            </a:endParaRPr>
          </a:p>
          <a:p>
            <a:pPr algn="ctr"/>
            <a:r>
              <a:rPr lang="ja-JP" altLang="en-US" sz="1000" b="1" dirty="0">
                <a:solidFill>
                  <a:schemeClr val="accent3"/>
                </a:solidFill>
                <a:latin typeface="+mn-ea"/>
                <a:cs typeface="メイリオ" pitchFamily="50" charset="-128"/>
              </a:rPr>
              <a:t>審査締め切り</a:t>
            </a:r>
          </a:p>
        </p:txBody>
      </p:sp>
      <p:sp>
        <p:nvSpPr>
          <p:cNvPr id="147" name="正方形/長方形 146">
            <a:extLst>
              <a:ext uri="{FF2B5EF4-FFF2-40B4-BE49-F238E27FC236}">
                <a16:creationId xmlns:a16="http://schemas.microsoft.com/office/drawing/2014/main" id="{3D0D6A49-7D2F-66D6-B89D-0D5C782B2146}"/>
              </a:ext>
            </a:extLst>
          </p:cNvPr>
          <p:cNvSpPr/>
          <p:nvPr/>
        </p:nvSpPr>
        <p:spPr>
          <a:xfrm>
            <a:off x="6123676" y="2769672"/>
            <a:ext cx="1082348" cy="400110"/>
          </a:xfrm>
          <a:prstGeom prst="rect">
            <a:avLst/>
          </a:prstGeom>
        </p:spPr>
        <p:txBody>
          <a:bodyPr wrap="none">
            <a:spAutoFit/>
          </a:bodyPr>
          <a:lstStyle/>
          <a:p>
            <a:r>
              <a:rPr lang="ja-JP" altLang="en-US" sz="1000" b="1" dirty="0">
                <a:solidFill>
                  <a:srgbClr val="FFFFFF"/>
                </a:solidFill>
                <a:latin typeface="+mn-ea"/>
                <a:cs typeface="メイリオ" pitchFamily="50" charset="-128"/>
              </a:rPr>
              <a:t>クリエイティブ</a:t>
            </a:r>
            <a:endParaRPr lang="en-US" altLang="ja-JP" sz="1000" b="1" dirty="0">
              <a:solidFill>
                <a:srgbClr val="FFFFFF"/>
              </a:solidFill>
              <a:latin typeface="+mn-ea"/>
              <a:cs typeface="メイリオ" pitchFamily="50" charset="-128"/>
            </a:endParaRPr>
          </a:p>
          <a:p>
            <a:pPr algn="ctr"/>
            <a:r>
              <a:rPr lang="ja-JP" altLang="en-US" sz="1000" b="1" dirty="0">
                <a:solidFill>
                  <a:srgbClr val="FFFFFF"/>
                </a:solidFill>
                <a:latin typeface="+mn-ea"/>
                <a:cs typeface="メイリオ" pitchFamily="50" charset="-128"/>
              </a:rPr>
              <a:t>入稿期限</a:t>
            </a:r>
          </a:p>
        </p:txBody>
      </p:sp>
      <p:sp>
        <p:nvSpPr>
          <p:cNvPr id="148" name="正方形/長方形 147">
            <a:extLst>
              <a:ext uri="{FF2B5EF4-FFF2-40B4-BE49-F238E27FC236}">
                <a16:creationId xmlns:a16="http://schemas.microsoft.com/office/drawing/2014/main" id="{01119D34-39B9-9938-62E8-4AA96293B92E}"/>
              </a:ext>
            </a:extLst>
          </p:cNvPr>
          <p:cNvSpPr/>
          <p:nvPr/>
        </p:nvSpPr>
        <p:spPr bwMode="auto">
          <a:xfrm>
            <a:off x="1587780" y="2667244"/>
            <a:ext cx="4364282" cy="588344"/>
          </a:xfrm>
          <a:prstGeom prst="rect">
            <a:avLst/>
          </a:prstGeom>
          <a:noFill/>
          <a:ln w="19050"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dirty="0">
              <a:ln>
                <a:noFill/>
              </a:ln>
              <a:solidFill>
                <a:srgbClr val="000000"/>
              </a:solidFill>
              <a:effectLst/>
              <a:uLnTx/>
              <a:uFillTx/>
              <a:latin typeface="+mn-ea"/>
            </a:endParaRPr>
          </a:p>
        </p:txBody>
      </p:sp>
      <p:sp>
        <p:nvSpPr>
          <p:cNvPr id="149" name="正方形/長方形 148">
            <a:extLst>
              <a:ext uri="{FF2B5EF4-FFF2-40B4-BE49-F238E27FC236}">
                <a16:creationId xmlns:a16="http://schemas.microsoft.com/office/drawing/2014/main" id="{BF253554-5A4B-503A-D789-FA34BC03132E}"/>
              </a:ext>
            </a:extLst>
          </p:cNvPr>
          <p:cNvSpPr/>
          <p:nvPr/>
        </p:nvSpPr>
        <p:spPr bwMode="auto">
          <a:xfrm>
            <a:off x="6055041" y="2667244"/>
            <a:ext cx="4364282" cy="588344"/>
          </a:xfrm>
          <a:prstGeom prst="rect">
            <a:avLst/>
          </a:prstGeom>
          <a:noFill/>
          <a:ln w="19050" cap="flat" cmpd="sng" algn="ctr">
            <a:solidFill>
              <a:srgbClr val="FFFFFF">
                <a:lumMod val="65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a:ln>
                <a:noFill/>
              </a:ln>
              <a:solidFill>
                <a:srgbClr val="000000"/>
              </a:solidFill>
              <a:effectLst/>
              <a:uLnTx/>
              <a:uFillTx/>
              <a:latin typeface="+mn-ea"/>
            </a:endParaRPr>
          </a:p>
        </p:txBody>
      </p:sp>
      <p:cxnSp>
        <p:nvCxnSpPr>
          <p:cNvPr id="150" name="直線コネクタ 149">
            <a:extLst>
              <a:ext uri="{FF2B5EF4-FFF2-40B4-BE49-F238E27FC236}">
                <a16:creationId xmlns:a16="http://schemas.microsoft.com/office/drawing/2014/main" id="{BF11D72D-66EE-4F2B-2D35-DA7F1ECEFDD3}"/>
              </a:ext>
            </a:extLst>
          </p:cNvPr>
          <p:cNvCxnSpPr>
            <a:cxnSpLocks/>
          </p:cNvCxnSpPr>
          <p:nvPr/>
        </p:nvCxnSpPr>
        <p:spPr bwMode="auto">
          <a:xfrm>
            <a:off x="7247171" y="2667242"/>
            <a:ext cx="0" cy="588346"/>
          </a:xfrm>
          <a:prstGeom prst="line">
            <a:avLst/>
          </a:prstGeom>
          <a:solidFill>
            <a:srgbClr val="BBE0E3"/>
          </a:solidFill>
          <a:ln w="19050" cap="flat" cmpd="sng" algn="ctr">
            <a:solidFill>
              <a:srgbClr val="FFFFFF">
                <a:lumMod val="65000"/>
              </a:srgbClr>
            </a:solidFill>
            <a:prstDash val="solid"/>
            <a:round/>
            <a:headEnd type="none" w="med" len="med"/>
            <a:tailEnd type="none" w="med" len="med"/>
          </a:ln>
          <a:effectLst/>
        </p:spPr>
      </p:cxnSp>
      <p:cxnSp>
        <p:nvCxnSpPr>
          <p:cNvPr id="151" name="直線コネクタ 150">
            <a:extLst>
              <a:ext uri="{FF2B5EF4-FFF2-40B4-BE49-F238E27FC236}">
                <a16:creationId xmlns:a16="http://schemas.microsoft.com/office/drawing/2014/main" id="{070EE62D-946F-B5F7-35A6-9F1FDE8DF182}"/>
              </a:ext>
            </a:extLst>
          </p:cNvPr>
          <p:cNvCxnSpPr>
            <a:cxnSpLocks/>
          </p:cNvCxnSpPr>
          <p:nvPr/>
        </p:nvCxnSpPr>
        <p:spPr bwMode="auto">
          <a:xfrm>
            <a:off x="2779910" y="2667242"/>
            <a:ext cx="0" cy="588346"/>
          </a:xfrm>
          <a:prstGeom prst="line">
            <a:avLst/>
          </a:prstGeom>
          <a:solidFill>
            <a:srgbClr val="BBE0E3"/>
          </a:solidFill>
          <a:ln w="19050" cap="flat" cmpd="sng" algn="ctr">
            <a:solidFill>
              <a:srgbClr val="FFFFFF">
                <a:lumMod val="65000"/>
              </a:srgbClr>
            </a:solidFill>
            <a:prstDash val="solid"/>
            <a:round/>
            <a:headEnd type="none" w="med" len="med"/>
            <a:tailEnd type="none" w="med" len="med"/>
          </a:ln>
          <a:effectLst/>
        </p:spPr>
      </p:cxnSp>
      <p:sp>
        <p:nvSpPr>
          <p:cNvPr id="152" name="正方形/長方形 151">
            <a:extLst>
              <a:ext uri="{FF2B5EF4-FFF2-40B4-BE49-F238E27FC236}">
                <a16:creationId xmlns:a16="http://schemas.microsoft.com/office/drawing/2014/main" id="{3190F5C8-14AA-3EF5-43AF-628480AC77C7}"/>
              </a:ext>
            </a:extLst>
          </p:cNvPr>
          <p:cNvSpPr/>
          <p:nvPr/>
        </p:nvSpPr>
        <p:spPr>
          <a:xfrm>
            <a:off x="2764152" y="2734184"/>
            <a:ext cx="1734770" cy="198131"/>
          </a:xfrm>
          <a:prstGeom prst="rect">
            <a:avLst/>
          </a:prstGeom>
        </p:spPr>
        <p:txBody>
          <a:bodyPr wrap="none">
            <a:spAutoFit/>
          </a:bodyPr>
          <a:lstStyle/>
          <a:p>
            <a:pPr>
              <a:lnSpc>
                <a:spcPts val="700"/>
              </a:lnSpc>
            </a:pPr>
            <a:r>
              <a:rPr lang="en-US" altLang="ja-JP" sz="900" b="1" dirty="0">
                <a:solidFill>
                  <a:schemeClr val="accent3"/>
                </a:solidFill>
                <a:latin typeface="+mn-ea"/>
                <a:cs typeface="メイリオ" pitchFamily="50" charset="-128"/>
              </a:rPr>
              <a:t>3</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18</a:t>
            </a:r>
            <a:r>
              <a:rPr lang="ja-JP" altLang="en-US" sz="900" b="1" dirty="0">
                <a:solidFill>
                  <a:schemeClr val="accent3"/>
                </a:solidFill>
                <a:latin typeface="+mn-ea"/>
                <a:cs typeface="メイリオ" pitchFamily="50" charset="-128"/>
              </a:rPr>
              <a:t>日</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 開幕 </a:t>
            </a:r>
            <a:r>
              <a:rPr lang="en-US" altLang="ja-JP" sz="1000" b="1" dirty="0">
                <a:solidFill>
                  <a:schemeClr val="accent3"/>
                </a:solidFill>
                <a:latin typeface="+mn-ea"/>
                <a:cs typeface="メイリオ" pitchFamily="50" charset="-128"/>
              </a:rPr>
              <a:t>8</a:t>
            </a:r>
            <a:r>
              <a:rPr lang="ja-JP" altLang="en-US" sz="900" b="1" dirty="0">
                <a:solidFill>
                  <a:schemeClr val="accent3"/>
                </a:solidFill>
                <a:latin typeface="+mn-ea"/>
                <a:cs typeface="メイリオ" pitchFamily="50" charset="-128"/>
              </a:rPr>
              <a:t>営業日前</a:t>
            </a:r>
          </a:p>
        </p:txBody>
      </p:sp>
      <p:sp>
        <p:nvSpPr>
          <p:cNvPr id="153" name="正方形/長方形 152">
            <a:extLst>
              <a:ext uri="{FF2B5EF4-FFF2-40B4-BE49-F238E27FC236}">
                <a16:creationId xmlns:a16="http://schemas.microsoft.com/office/drawing/2014/main" id="{44FA3327-BE41-5E5C-4CF6-D138C44DEE93}"/>
              </a:ext>
            </a:extLst>
          </p:cNvPr>
          <p:cNvSpPr/>
          <p:nvPr/>
        </p:nvSpPr>
        <p:spPr>
          <a:xfrm>
            <a:off x="7283759" y="2734184"/>
            <a:ext cx="1763624" cy="194284"/>
          </a:xfrm>
          <a:prstGeom prst="rect">
            <a:avLst/>
          </a:prstGeom>
        </p:spPr>
        <p:txBody>
          <a:bodyPr wrap="none">
            <a:spAutoFit/>
          </a:bodyPr>
          <a:lstStyle/>
          <a:p>
            <a:pPr>
              <a:lnSpc>
                <a:spcPts val="700"/>
              </a:lnSpc>
            </a:pPr>
            <a:r>
              <a:rPr lang="en-US" altLang="ja-JP" sz="900" b="1" dirty="0">
                <a:solidFill>
                  <a:schemeClr val="accent3"/>
                </a:solidFill>
                <a:latin typeface="+mn-ea"/>
                <a:cs typeface="メイリオ" pitchFamily="50" charset="-128"/>
              </a:rPr>
              <a:t>3</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18</a:t>
            </a:r>
            <a:r>
              <a:rPr lang="ja-JP" altLang="en-US" sz="900" b="1" dirty="0">
                <a:solidFill>
                  <a:schemeClr val="accent3"/>
                </a:solidFill>
                <a:latin typeface="+mn-ea"/>
                <a:cs typeface="メイリオ" pitchFamily="50" charset="-128"/>
              </a:rPr>
              <a:t>日</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月</a:t>
            </a:r>
            <a:r>
              <a:rPr lang="en-US" altLang="ja-JP" sz="900" b="1" dirty="0">
                <a:solidFill>
                  <a:schemeClr val="accent3"/>
                </a:solidFill>
                <a:latin typeface="+mn-ea"/>
                <a:cs typeface="メイリオ" pitchFamily="50" charset="-128"/>
              </a:rPr>
              <a:t>)</a:t>
            </a:r>
            <a:r>
              <a:rPr lang="ja-JP" altLang="en-US" sz="900" b="1" dirty="0">
                <a:solidFill>
                  <a:schemeClr val="accent3"/>
                </a:solidFill>
                <a:latin typeface="+mn-ea"/>
                <a:cs typeface="メイリオ" pitchFamily="50" charset="-128"/>
              </a:rPr>
              <a:t> 開幕 </a:t>
            </a:r>
            <a:r>
              <a:rPr lang="en-US" altLang="ja-JP" sz="900" b="1">
                <a:solidFill>
                  <a:schemeClr val="accent3"/>
                </a:solidFill>
                <a:latin typeface="+mn-ea"/>
                <a:cs typeface="メイリオ" pitchFamily="50" charset="-128"/>
              </a:rPr>
              <a:t>6</a:t>
            </a:r>
            <a:r>
              <a:rPr lang="ja-JP" altLang="en-US" sz="900" b="1">
                <a:solidFill>
                  <a:schemeClr val="accent3"/>
                </a:solidFill>
                <a:latin typeface="+mn-ea"/>
                <a:cs typeface="メイリオ" pitchFamily="50" charset="-128"/>
              </a:rPr>
              <a:t>営業</a:t>
            </a:r>
            <a:r>
              <a:rPr lang="ja-JP" altLang="en-US" sz="900" b="1" dirty="0">
                <a:solidFill>
                  <a:schemeClr val="accent3"/>
                </a:solidFill>
                <a:latin typeface="+mn-ea"/>
                <a:cs typeface="メイリオ" pitchFamily="50" charset="-128"/>
              </a:rPr>
              <a:t>日前</a:t>
            </a:r>
          </a:p>
        </p:txBody>
      </p:sp>
      <p:sp>
        <p:nvSpPr>
          <p:cNvPr id="154" name="フリーフォーム: 図形 153">
            <a:extLst>
              <a:ext uri="{FF2B5EF4-FFF2-40B4-BE49-F238E27FC236}">
                <a16:creationId xmlns:a16="http://schemas.microsoft.com/office/drawing/2014/main" id="{DEC0FEAA-28DD-D330-6183-159AAF025AD1}"/>
              </a:ext>
            </a:extLst>
          </p:cNvPr>
          <p:cNvSpPr/>
          <p:nvPr/>
        </p:nvSpPr>
        <p:spPr bwMode="auto">
          <a:xfrm>
            <a:off x="6777316" y="2209389"/>
            <a:ext cx="2012895" cy="471799"/>
          </a:xfrm>
          <a:custGeom>
            <a:avLst/>
            <a:gdLst>
              <a:gd name="connsiteX0" fmla="*/ 1917700 w 1917700"/>
              <a:gd name="connsiteY0" fmla="*/ 0 h 577850"/>
              <a:gd name="connsiteX1" fmla="*/ 0 w 1917700"/>
              <a:gd name="connsiteY1" fmla="*/ 0 h 577850"/>
              <a:gd name="connsiteX2" fmla="*/ 0 w 1917700"/>
              <a:gd name="connsiteY2" fmla="*/ 577850 h 577850"/>
            </a:gdLst>
            <a:ahLst/>
            <a:cxnLst>
              <a:cxn ang="0">
                <a:pos x="connsiteX0" y="connsiteY0"/>
              </a:cxn>
              <a:cxn ang="0">
                <a:pos x="connsiteX1" y="connsiteY1"/>
              </a:cxn>
              <a:cxn ang="0">
                <a:pos x="connsiteX2" y="connsiteY2"/>
              </a:cxn>
            </a:cxnLst>
            <a:rect l="l" t="t" r="r" b="b"/>
            <a:pathLst>
              <a:path w="1917700" h="577850">
                <a:moveTo>
                  <a:pt x="1917700" y="0"/>
                </a:moveTo>
                <a:lnTo>
                  <a:pt x="0" y="0"/>
                </a:lnTo>
                <a:lnTo>
                  <a:pt x="0" y="577850"/>
                </a:lnTo>
              </a:path>
            </a:pathLst>
          </a:custGeom>
          <a:noFill/>
          <a:ln w="9525" cap="flat" cmpd="sng" algn="ctr">
            <a:solidFill>
              <a:srgbClr val="FFFFFF">
                <a:lumMod val="50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ja-JP" altLang="en-US" sz="1800" b="1" i="0" u="none" strike="noStrike" kern="0" cap="none" spc="0" normalizeH="0" baseline="0" noProof="0">
              <a:ln>
                <a:noFill/>
              </a:ln>
              <a:solidFill>
                <a:srgbClr val="000000"/>
              </a:solidFill>
              <a:effectLst/>
              <a:uLnTx/>
              <a:uFillTx/>
              <a:latin typeface="+mn-ea"/>
            </a:endParaRPr>
          </a:p>
        </p:txBody>
      </p:sp>
      <p:sp>
        <p:nvSpPr>
          <p:cNvPr id="155" name="Rectangle 7">
            <a:extLst>
              <a:ext uri="{FF2B5EF4-FFF2-40B4-BE49-F238E27FC236}">
                <a16:creationId xmlns:a16="http://schemas.microsoft.com/office/drawing/2014/main" id="{7C7FB907-31DF-F6C9-320A-2AC752E02D14}"/>
              </a:ext>
            </a:extLst>
          </p:cNvPr>
          <p:cNvSpPr>
            <a:spLocks noChangeArrowheads="1"/>
          </p:cNvSpPr>
          <p:nvPr/>
        </p:nvSpPr>
        <p:spPr bwMode="auto">
          <a:xfrm>
            <a:off x="8635630" y="2082906"/>
            <a:ext cx="194692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defRPr/>
            </a:pPr>
            <a:r>
              <a:rPr lang="ja-JP" altLang="en-US" sz="1100" dirty="0">
                <a:solidFill>
                  <a:schemeClr val="accent6"/>
                </a:solidFill>
                <a:latin typeface="+mn-ea"/>
                <a:cs typeface="メイリオ" pitchFamily="50" charset="-128"/>
              </a:rPr>
              <a:t>●</a:t>
            </a:r>
            <a:r>
              <a:rPr lang="en-US" altLang="ja-JP" sz="1050" dirty="0">
                <a:solidFill>
                  <a:srgbClr val="000000"/>
                </a:solidFill>
                <a:latin typeface="+mn-ea"/>
                <a:cs typeface="メイリオ" pitchFamily="50" charset="-128"/>
              </a:rPr>
              <a:t>3/8</a:t>
            </a:r>
            <a:r>
              <a:rPr lang="en-US" altLang="ja-JP" sz="700" dirty="0">
                <a:solidFill>
                  <a:srgbClr val="000000"/>
                </a:solidFill>
                <a:latin typeface="+mn-ea"/>
                <a:cs typeface="メイリオ" pitchFamily="50" charset="-128"/>
              </a:rPr>
              <a:t>(</a:t>
            </a:r>
            <a:r>
              <a:rPr lang="ja-JP" altLang="en-US" sz="700" dirty="0">
                <a:solidFill>
                  <a:srgbClr val="000000"/>
                </a:solidFill>
                <a:latin typeface="+mn-ea"/>
                <a:cs typeface="メイリオ" pitchFamily="50" charset="-128"/>
              </a:rPr>
              <a:t>金</a:t>
            </a:r>
            <a:r>
              <a:rPr lang="en-US" altLang="ja-JP" sz="700" dirty="0">
                <a:solidFill>
                  <a:srgbClr val="000000"/>
                </a:solidFill>
                <a:latin typeface="+mn-ea"/>
                <a:cs typeface="メイリオ" pitchFamily="50" charset="-128"/>
              </a:rPr>
              <a:t>)</a:t>
            </a:r>
            <a:endParaRPr lang="en-US" altLang="ja-JP" sz="1000" dirty="0">
              <a:solidFill>
                <a:srgbClr val="000000"/>
              </a:solidFill>
              <a:latin typeface="+mn-ea"/>
              <a:cs typeface="メイリオ" pitchFamily="50" charset="-128"/>
            </a:endParaRPr>
          </a:p>
          <a:p>
            <a:pPr fontAlgn="base">
              <a:spcBef>
                <a:spcPct val="0"/>
              </a:spcBef>
              <a:spcAft>
                <a:spcPct val="0"/>
              </a:spcAft>
              <a:defRPr/>
            </a:pPr>
            <a:r>
              <a:rPr lang="ja-JP" altLang="en-US" sz="900" dirty="0">
                <a:solidFill>
                  <a:srgbClr val="000000"/>
                </a:solidFill>
                <a:latin typeface="+mn-ea"/>
                <a:cs typeface="メイリオ" pitchFamily="50" charset="-128"/>
              </a:rPr>
              <a:t>　入稿期限</a:t>
            </a:r>
            <a:endParaRPr lang="en-US" altLang="ja-JP" sz="900" dirty="0">
              <a:solidFill>
                <a:srgbClr val="000000"/>
              </a:solidFill>
              <a:latin typeface="+mn-ea"/>
              <a:cs typeface="メイリオ" pitchFamily="50" charset="-128"/>
            </a:endParaRPr>
          </a:p>
        </p:txBody>
      </p:sp>
      <p:cxnSp>
        <p:nvCxnSpPr>
          <p:cNvPr id="156" name="直線コネクタ 155">
            <a:extLst>
              <a:ext uri="{FF2B5EF4-FFF2-40B4-BE49-F238E27FC236}">
                <a16:creationId xmlns:a16="http://schemas.microsoft.com/office/drawing/2014/main" id="{D3ACB17F-C0B8-A2A9-2E70-CAD9E15EE3C6}"/>
              </a:ext>
            </a:extLst>
          </p:cNvPr>
          <p:cNvCxnSpPr>
            <a:cxnSpLocks/>
          </p:cNvCxnSpPr>
          <p:nvPr/>
        </p:nvCxnSpPr>
        <p:spPr bwMode="auto">
          <a:xfrm>
            <a:off x="3678846" y="1377111"/>
            <a:ext cx="0" cy="261611"/>
          </a:xfrm>
          <a:prstGeom prst="line">
            <a:avLst/>
          </a:prstGeom>
          <a:solidFill>
            <a:srgbClr val="BBE0E3"/>
          </a:solidFill>
          <a:ln w="28575" cap="flat" cmpd="sng" algn="ctr">
            <a:solidFill>
              <a:srgbClr val="FFFFFF"/>
            </a:solidFill>
            <a:prstDash val="solid"/>
            <a:round/>
            <a:headEnd type="none" w="med" len="med"/>
            <a:tailEnd type="none" w="med" len="med"/>
          </a:ln>
          <a:effectLst/>
        </p:spPr>
      </p:cxnSp>
      <p:cxnSp>
        <p:nvCxnSpPr>
          <p:cNvPr id="157" name="直線コネクタ 156">
            <a:extLst>
              <a:ext uri="{FF2B5EF4-FFF2-40B4-BE49-F238E27FC236}">
                <a16:creationId xmlns:a16="http://schemas.microsoft.com/office/drawing/2014/main" id="{B8594A6F-8AB1-1210-46D9-7BC346BB49AB}"/>
              </a:ext>
            </a:extLst>
          </p:cNvPr>
          <p:cNvCxnSpPr>
            <a:cxnSpLocks/>
          </p:cNvCxnSpPr>
          <p:nvPr/>
        </p:nvCxnSpPr>
        <p:spPr bwMode="auto">
          <a:xfrm>
            <a:off x="5865513" y="1377111"/>
            <a:ext cx="0" cy="261611"/>
          </a:xfrm>
          <a:prstGeom prst="line">
            <a:avLst/>
          </a:prstGeom>
          <a:solidFill>
            <a:srgbClr val="BBE0E3"/>
          </a:solidFill>
          <a:ln w="28575" cap="flat" cmpd="sng" algn="ctr">
            <a:solidFill>
              <a:srgbClr val="FFFFFF"/>
            </a:solidFill>
            <a:prstDash val="solid"/>
            <a:round/>
            <a:headEnd type="none" w="med" len="med"/>
            <a:tailEnd type="none" w="med" len="med"/>
          </a:ln>
          <a:effectLst/>
        </p:spPr>
      </p:cxnSp>
      <p:cxnSp>
        <p:nvCxnSpPr>
          <p:cNvPr id="158" name="直線コネクタ 157">
            <a:extLst>
              <a:ext uri="{FF2B5EF4-FFF2-40B4-BE49-F238E27FC236}">
                <a16:creationId xmlns:a16="http://schemas.microsoft.com/office/drawing/2014/main" id="{163E6B3A-5AFC-410F-B615-08F435A9F2B4}"/>
              </a:ext>
            </a:extLst>
          </p:cNvPr>
          <p:cNvCxnSpPr>
            <a:cxnSpLocks/>
          </p:cNvCxnSpPr>
          <p:nvPr/>
        </p:nvCxnSpPr>
        <p:spPr bwMode="auto">
          <a:xfrm>
            <a:off x="8033775" y="1377111"/>
            <a:ext cx="0" cy="261611"/>
          </a:xfrm>
          <a:prstGeom prst="line">
            <a:avLst/>
          </a:prstGeom>
          <a:solidFill>
            <a:srgbClr val="BBE0E3"/>
          </a:solidFill>
          <a:ln w="28575" cap="flat" cmpd="sng" algn="ctr">
            <a:solidFill>
              <a:srgbClr val="FFFFFF"/>
            </a:solidFill>
            <a:prstDash val="solid"/>
            <a:round/>
            <a:headEnd type="none" w="med" len="med"/>
            <a:tailEnd type="none" w="med" len="med"/>
          </a:ln>
          <a:effectLst/>
        </p:spPr>
      </p:cxnSp>
      <p:grpSp>
        <p:nvGrpSpPr>
          <p:cNvPr id="159" name="グループ化 158">
            <a:extLst>
              <a:ext uri="{FF2B5EF4-FFF2-40B4-BE49-F238E27FC236}">
                <a16:creationId xmlns:a16="http://schemas.microsoft.com/office/drawing/2014/main" id="{9C405B6F-5072-A12B-C594-E80F1BFF0D48}"/>
              </a:ext>
            </a:extLst>
          </p:cNvPr>
          <p:cNvGrpSpPr/>
          <p:nvPr/>
        </p:nvGrpSpPr>
        <p:grpSpPr>
          <a:xfrm>
            <a:off x="1629934" y="1352832"/>
            <a:ext cx="675305" cy="307777"/>
            <a:chOff x="429074" y="995790"/>
            <a:chExt cx="675305" cy="307777"/>
          </a:xfrm>
        </p:grpSpPr>
        <p:sp>
          <p:nvSpPr>
            <p:cNvPr id="160" name="正方形/長方形 159">
              <a:extLst>
                <a:ext uri="{FF2B5EF4-FFF2-40B4-BE49-F238E27FC236}">
                  <a16:creationId xmlns:a16="http://schemas.microsoft.com/office/drawing/2014/main" id="{70ED951E-E199-9EAC-0810-EDDFDC7ADFC5}"/>
                </a:ext>
              </a:extLst>
            </p:cNvPr>
            <p:cNvSpPr/>
            <p:nvPr/>
          </p:nvSpPr>
          <p:spPr>
            <a:xfrm>
              <a:off x="429074" y="995790"/>
              <a:ext cx="428322" cy="307777"/>
            </a:xfrm>
            <a:prstGeom prst="rect">
              <a:avLst/>
            </a:prstGeom>
          </p:spPr>
          <p:txBody>
            <a:bodyPr wrap="none">
              <a:spAutoFit/>
            </a:bodyPr>
            <a:lstStyle/>
            <a:p>
              <a:pPr fontAlgn="base">
                <a:spcBef>
                  <a:spcPct val="0"/>
                </a:spcBef>
                <a:spcAft>
                  <a:spcPct val="0"/>
                </a:spcAft>
              </a:pPr>
              <a:r>
                <a:rPr lang="en-US" altLang="ja-JP" sz="1400" b="1" dirty="0">
                  <a:solidFill>
                    <a:srgbClr val="FFFFFF"/>
                  </a:solidFill>
                  <a:latin typeface="+mn-ea"/>
                  <a:cs typeface="Segoe UI" panose="020B0502040204020203" pitchFamily="34" charset="0"/>
                </a:rPr>
                <a:t>12</a:t>
              </a:r>
              <a:endParaRPr lang="ja-JP" altLang="en-US" sz="1400" b="1" dirty="0">
                <a:solidFill>
                  <a:srgbClr val="FFFFFF"/>
                </a:solidFill>
                <a:latin typeface="+mn-ea"/>
                <a:cs typeface="Segoe UI" panose="020B0502040204020203" pitchFamily="34" charset="0"/>
              </a:endParaRPr>
            </a:p>
          </p:txBody>
        </p:sp>
        <p:sp>
          <p:nvSpPr>
            <p:cNvPr id="161" name="Rectangle 7">
              <a:extLst>
                <a:ext uri="{FF2B5EF4-FFF2-40B4-BE49-F238E27FC236}">
                  <a16:creationId xmlns:a16="http://schemas.microsoft.com/office/drawing/2014/main" id="{78BBE0F8-2304-3794-B12E-354B943A425D}"/>
                </a:ext>
              </a:extLst>
            </p:cNvPr>
            <p:cNvSpPr>
              <a:spLocks noChangeArrowheads="1"/>
            </p:cNvSpPr>
            <p:nvPr/>
          </p:nvSpPr>
          <p:spPr bwMode="auto">
            <a:xfrm>
              <a:off x="640014" y="1037567"/>
              <a:ext cx="464365"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1000" dirty="0">
                  <a:solidFill>
                    <a:srgbClr val="FFFFFF"/>
                  </a:solidFill>
                  <a:latin typeface="+mn-ea"/>
                  <a:cs typeface="Segoe UI" panose="020B0502040204020203" pitchFamily="34" charset="0"/>
                </a:rPr>
                <a:t>月</a:t>
              </a:r>
              <a:endParaRPr lang="en-US" altLang="ja-JP" sz="1000" dirty="0">
                <a:solidFill>
                  <a:srgbClr val="FFFFFF"/>
                </a:solidFill>
                <a:latin typeface="+mn-ea"/>
                <a:cs typeface="Segoe UI" panose="020B0502040204020203" pitchFamily="34" charset="0"/>
              </a:endParaRPr>
            </a:p>
          </p:txBody>
        </p:sp>
      </p:grpSp>
      <p:sp>
        <p:nvSpPr>
          <p:cNvPr id="4" name="フリーフォーム: 図形 3">
            <a:extLst>
              <a:ext uri="{FF2B5EF4-FFF2-40B4-BE49-F238E27FC236}">
                <a16:creationId xmlns:a16="http://schemas.microsoft.com/office/drawing/2014/main" id="{CCFE48E7-9994-0EC5-B172-70E70C959224}"/>
              </a:ext>
            </a:extLst>
          </p:cNvPr>
          <p:cNvSpPr/>
          <p:nvPr/>
        </p:nvSpPr>
        <p:spPr bwMode="auto">
          <a:xfrm>
            <a:off x="5113665" y="5201440"/>
            <a:ext cx="2320014" cy="378085"/>
          </a:xfrm>
          <a:custGeom>
            <a:avLst/>
            <a:gdLst>
              <a:gd name="connsiteX0" fmla="*/ 0 w 2349500"/>
              <a:gd name="connsiteY0" fmla="*/ 0 h 387350"/>
              <a:gd name="connsiteX1" fmla="*/ 0 w 2349500"/>
              <a:gd name="connsiteY1" fmla="*/ 387350 h 387350"/>
              <a:gd name="connsiteX2" fmla="*/ 76200 w 2349500"/>
              <a:gd name="connsiteY2" fmla="*/ 387350 h 387350"/>
              <a:gd name="connsiteX3" fmla="*/ 2349500 w 2349500"/>
              <a:gd name="connsiteY3" fmla="*/ 387350 h 387350"/>
            </a:gdLst>
            <a:ahLst/>
            <a:cxnLst>
              <a:cxn ang="0">
                <a:pos x="connsiteX0" y="connsiteY0"/>
              </a:cxn>
              <a:cxn ang="0">
                <a:pos x="connsiteX1" y="connsiteY1"/>
              </a:cxn>
              <a:cxn ang="0">
                <a:pos x="connsiteX2" y="connsiteY2"/>
              </a:cxn>
              <a:cxn ang="0">
                <a:pos x="connsiteX3" y="connsiteY3"/>
              </a:cxn>
            </a:cxnLst>
            <a:rect l="l" t="t" r="r" b="b"/>
            <a:pathLst>
              <a:path w="2349500" h="387350">
                <a:moveTo>
                  <a:pt x="0" y="0"/>
                </a:moveTo>
                <a:lnTo>
                  <a:pt x="0" y="387350"/>
                </a:lnTo>
                <a:lnTo>
                  <a:pt x="76200" y="387350"/>
                </a:lnTo>
                <a:lnTo>
                  <a:pt x="2349500" y="387350"/>
                </a:lnTo>
              </a:path>
            </a:pathLst>
          </a:custGeom>
          <a:noFill/>
          <a:ln w="12700" cap="flat" cmpd="sng" algn="ctr">
            <a:solidFill>
              <a:schemeClr val="bg1">
                <a:lumMod val="50000"/>
              </a:schemeClr>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tx1"/>
              </a:solidFill>
              <a:effectLst/>
              <a:latin typeface="Yu Gothic UI" panose="020B0500000000000000" pitchFamily="50" charset="-128"/>
              <a:ea typeface="Yu Gothic UI" panose="020B0500000000000000" pitchFamily="50" charset="-128"/>
            </a:endParaRPr>
          </a:p>
        </p:txBody>
      </p:sp>
      <p:sp>
        <p:nvSpPr>
          <p:cNvPr id="6" name="正方形/長方形 5">
            <a:extLst>
              <a:ext uri="{FF2B5EF4-FFF2-40B4-BE49-F238E27FC236}">
                <a16:creationId xmlns:a16="http://schemas.microsoft.com/office/drawing/2014/main" id="{A801CA52-CDA8-F0CC-060A-443D38F1FE1E}"/>
              </a:ext>
            </a:extLst>
          </p:cNvPr>
          <p:cNvSpPr/>
          <p:nvPr/>
        </p:nvSpPr>
        <p:spPr>
          <a:xfrm>
            <a:off x="7473791" y="5362067"/>
            <a:ext cx="1946920" cy="378086"/>
          </a:xfrm>
          <a:prstGeom prst="rect">
            <a:avLst/>
          </a:prstGeom>
          <a:solidFill>
            <a:schemeClr val="accent6"/>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600" b="1" i="0" u="none" strike="noStrike" kern="0" cap="none" spc="0" normalizeH="0" baseline="0" noProof="0">
              <a:ln>
                <a:noFill/>
              </a:ln>
              <a:solidFill>
                <a:srgbClr val="FFFFFF"/>
              </a:solidFill>
              <a:effectLst/>
              <a:uLnTx/>
              <a:uFillTx/>
              <a:latin typeface="+mn-ea"/>
              <a:cs typeface="+mn-cs"/>
            </a:endParaRPr>
          </a:p>
        </p:txBody>
      </p:sp>
      <p:sp>
        <p:nvSpPr>
          <p:cNvPr id="7" name="テキスト ボックス 6">
            <a:extLst>
              <a:ext uri="{FF2B5EF4-FFF2-40B4-BE49-F238E27FC236}">
                <a16:creationId xmlns:a16="http://schemas.microsoft.com/office/drawing/2014/main" id="{6810F9A0-E110-7F48-57F4-0C68DE58FE16}"/>
              </a:ext>
            </a:extLst>
          </p:cNvPr>
          <p:cNvSpPr txBox="1"/>
          <p:nvPr/>
        </p:nvSpPr>
        <p:spPr>
          <a:xfrm>
            <a:off x="7828978" y="5433383"/>
            <a:ext cx="1256500" cy="261610"/>
          </a:xfrm>
          <a:prstGeom prst="rect">
            <a:avLst/>
          </a:prstGeom>
          <a:noFill/>
        </p:spPr>
        <p:txBody>
          <a:bodyPr wrap="square" rtlCol="0">
            <a:spAutoFit/>
          </a:bodyPr>
          <a:lstStyle/>
          <a:p>
            <a:pPr algn="ctr" fontAlgn="base">
              <a:spcBef>
                <a:spcPct val="0"/>
              </a:spcBef>
              <a:spcAft>
                <a:spcPct val="0"/>
              </a:spcAft>
            </a:pPr>
            <a:r>
              <a:rPr lang="en-US" altLang="ja-JP" sz="1100" b="1" dirty="0">
                <a:solidFill>
                  <a:srgbClr val="FFFFFF"/>
                </a:solidFill>
                <a:latin typeface="+mn-ea"/>
              </a:rPr>
              <a:t>MBS</a:t>
            </a:r>
          </a:p>
        </p:txBody>
      </p:sp>
    </p:spTree>
    <p:extLst>
      <p:ext uri="{BB962C8B-B14F-4D97-AF65-F5344CB8AC3E}">
        <p14:creationId xmlns:p14="http://schemas.microsoft.com/office/powerpoint/2010/main" val="2869156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インストリーム広告　掲載制限業種</a:t>
            </a:r>
          </a:p>
        </p:txBody>
      </p:sp>
      <p:graphicFrame>
        <p:nvGraphicFramePr>
          <p:cNvPr id="7" name="表 6">
            <a:extLst>
              <a:ext uri="{FF2B5EF4-FFF2-40B4-BE49-F238E27FC236}">
                <a16:creationId xmlns:a16="http://schemas.microsoft.com/office/drawing/2014/main" id="{2EEF8CCE-54FC-44E3-F6B5-D65AA90AF9CE}"/>
              </a:ext>
            </a:extLst>
          </p:cNvPr>
          <p:cNvGraphicFramePr>
            <a:graphicFrameLocks noGrp="1"/>
          </p:cNvGraphicFramePr>
          <p:nvPr>
            <p:extLst>
              <p:ext uri="{D42A27DB-BD31-4B8C-83A1-F6EECF244321}">
                <p14:modId xmlns:p14="http://schemas.microsoft.com/office/powerpoint/2010/main" val="484208453"/>
              </p:ext>
            </p:extLst>
          </p:nvPr>
        </p:nvGraphicFramePr>
        <p:xfrm>
          <a:off x="479426" y="1071136"/>
          <a:ext cx="4942238" cy="5506242"/>
        </p:xfrm>
        <a:graphic>
          <a:graphicData uri="http://schemas.openxmlformats.org/drawingml/2006/table">
            <a:tbl>
              <a:tblPr firstCol="1" bandRow="1"/>
              <a:tblGrid>
                <a:gridCol w="3898814">
                  <a:extLst>
                    <a:ext uri="{9D8B030D-6E8A-4147-A177-3AD203B41FA5}">
                      <a16:colId xmlns:a16="http://schemas.microsoft.com/office/drawing/2014/main" val="792911817"/>
                    </a:ext>
                  </a:extLst>
                </a:gridCol>
                <a:gridCol w="1043424">
                  <a:extLst>
                    <a:ext uri="{9D8B030D-6E8A-4147-A177-3AD203B41FA5}">
                      <a16:colId xmlns:a16="http://schemas.microsoft.com/office/drawing/2014/main" val="3057805663"/>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センバツ</a:t>
                      </a:r>
                      <a:r>
                        <a:rPr kumimoji="1" lang="en-US" altLang="ja-JP" sz="800" b="1" kern="1200" dirty="0">
                          <a:solidFill>
                            <a:schemeClr val="bg1"/>
                          </a:solidFill>
                        </a:rPr>
                        <a:t>LIVE</a:t>
                      </a:r>
                      <a:r>
                        <a:rPr kumimoji="1" lang="ja-JP" altLang="en-US" sz="800" b="1" kern="1200" dirty="0">
                          <a:solidFill>
                            <a:schemeClr val="bg1"/>
                          </a:solidFill>
                        </a:rPr>
                        <a:t>！</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ja-JP" altLang="en-US" sz="800" b="1"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ja-JP" altLang="en-US" sz="800" b="1"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740765094"/>
                  </a:ext>
                </a:extLst>
              </a:tr>
              <a:tr h="145196">
                <a:tc>
                  <a:txBody>
                    <a:bodyPr/>
                    <a:lstStyle/>
                    <a:p>
                      <a:pPr lvl="0" algn="l">
                        <a:buNone/>
                      </a:pPr>
                      <a:r>
                        <a:rPr lang="ja-JP" altLang="en-US" sz="800" b="0" u="none" strike="noStrike">
                          <a:solidFill>
                            <a:schemeClr val="bg1"/>
                          </a:solidFill>
                          <a:effectLst/>
                          <a:latin typeface="Meiryo"/>
                          <a:ea typeface="Meiryo"/>
                        </a:rPr>
                        <a:t>たばこ</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chemeClr val="accent3"/>
                          </a:solidFill>
                          <a:effectLst/>
                          <a:latin typeface="Meiryo"/>
                          <a:ea typeface="Meiryo"/>
                        </a:rPr>
                        <a:t>×</a:t>
                      </a:r>
                    </a:p>
                  </a:txBody>
                  <a:tcPr marL="6096" marR="6096" marT="6096"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chemeClr val="accent3">
                        <a:lumMod val="20000"/>
                        <a:lumOff val="80000"/>
                      </a:schemeClr>
                    </a:solidFill>
                  </a:tcPr>
                </a:tc>
                <a:extLst>
                  <a:ext uri="{0D108BD9-81ED-4DB2-BD59-A6C34878D82A}">
                    <a16:rowId xmlns:a16="http://schemas.microsoft.com/office/drawing/2014/main" val="1331110835"/>
                  </a:ext>
                </a:extLst>
              </a:tr>
              <a:tr h="145196">
                <a:tc>
                  <a:txBody>
                    <a:bodyPr/>
                    <a:lstStyle/>
                    <a:p>
                      <a:pPr lvl="0" algn="l">
                        <a:buNone/>
                      </a:pPr>
                      <a:r>
                        <a:rPr lang="ja-JP" altLang="en-US" sz="800" b="0" u="none" strike="noStrike">
                          <a:solidFill>
                            <a:schemeClr val="bg1"/>
                          </a:solidFill>
                          <a:effectLst/>
                          <a:latin typeface="Meiryo"/>
                          <a:ea typeface="Meiryo"/>
                        </a:rPr>
                        <a:t>ナイトワーク求人</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4">
                      <a:solidFill>
                        <a:srgbClr val="FFFFFF"/>
                      </a:solidFill>
                    </a:lnT>
                    <a:lnB w="12700">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chemeClr val="accent3"/>
                          </a:solidFill>
                          <a:effectLst/>
                          <a:latin typeface="Meiryo"/>
                          <a:ea typeface="Meiryo"/>
                        </a:rPr>
                        <a:t>×</a:t>
                      </a:r>
                    </a:p>
                  </a:txBody>
                  <a:tcPr marL="6095" marR="6095" marT="6095" marB="0" anchor="ctr">
                    <a:lnL w="3174">
                      <a:solidFill>
                        <a:srgbClr val="FFFFFF"/>
                      </a:solidFill>
                    </a:lnL>
                    <a:lnR w="12700">
                      <a:solidFill>
                        <a:srgbClr val="FFFFFF"/>
                      </a:solidFill>
                    </a:lnR>
                    <a:lnT w="3174">
                      <a:solidFill>
                        <a:srgbClr val="FFFFFF"/>
                      </a:solidFill>
                    </a:lnT>
                    <a:lnB w="12700">
                      <a:solidFill>
                        <a:srgbClr val="FFFFFF"/>
                      </a:solidFill>
                    </a:lnB>
                    <a:lnTlToBr w="0">
                      <a:noFill/>
                    </a:lnTlToBr>
                    <a:lnBlToTr w="0">
                      <a:noFill/>
                    </a:lnBlToTr>
                    <a:solidFill>
                      <a:schemeClr val="accent3">
                        <a:lumMod val="20000"/>
                        <a:lumOff val="80000"/>
                      </a:schemeClr>
                    </a:solidFill>
                  </a:tcPr>
                </a:tc>
                <a:extLst>
                  <a:ext uri="{0D108BD9-81ED-4DB2-BD59-A6C34878D82A}">
                    <a16:rowId xmlns:a16="http://schemas.microsoft.com/office/drawing/2014/main" val="1263774352"/>
                  </a:ext>
                </a:extLst>
              </a:tr>
            </a:tbl>
          </a:graphicData>
        </a:graphic>
      </p:graphicFrame>
      <p:sp>
        <p:nvSpPr>
          <p:cNvPr id="5" name="Rectangle 7">
            <a:extLst>
              <a:ext uri="{FF2B5EF4-FFF2-40B4-BE49-F238E27FC236}">
                <a16:creationId xmlns:a16="http://schemas.microsoft.com/office/drawing/2014/main" id="{6FBC1142-35A4-3D00-26ED-082C9BB9AFAB}"/>
              </a:ext>
            </a:extLst>
          </p:cNvPr>
          <p:cNvSpPr>
            <a:spLocks noChangeArrowheads="1"/>
          </p:cNvSpPr>
          <p:nvPr/>
        </p:nvSpPr>
        <p:spPr bwMode="auto">
          <a:xfrm>
            <a:off x="5815013" y="1173479"/>
            <a:ext cx="611425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毎日</a:t>
            </a:r>
            <a:r>
              <a:rPr lang="ja-JP" sz="1050" dirty="0">
                <a:solidFill>
                  <a:schemeClr val="accent3"/>
                </a:solidFill>
                <a:latin typeface="メイリオ" panose="020B0604030504040204" pitchFamily="50" charset="-128"/>
                <a:ea typeface="メイリオ" panose="020B0604030504040204" pitchFamily="50" charset="-128"/>
                <a:cs typeface="+mn-lt"/>
              </a:rPr>
              <a:t>新聞社、</a:t>
            </a:r>
            <a:r>
              <a:rPr lang="en-US" altLang="ja-JP" sz="1050" dirty="0">
                <a:solidFill>
                  <a:schemeClr val="accent3"/>
                </a:solidFill>
                <a:latin typeface="メイリオ" panose="020B0604030504040204" pitchFamily="50" charset="-128"/>
                <a:ea typeface="メイリオ" panose="020B0604030504040204" pitchFamily="50" charset="-128"/>
                <a:cs typeface="+mn-lt"/>
              </a:rPr>
              <a:t>MBS</a:t>
            </a:r>
            <a:r>
              <a:rPr lang="ja-JP" altLang="en-US" sz="1050" dirty="0">
                <a:solidFill>
                  <a:schemeClr val="accent3"/>
                </a:solidFill>
                <a:latin typeface="メイリオ" panose="020B0604030504040204" pitchFamily="50" charset="-128"/>
                <a:ea typeface="メイリオ" panose="020B0604030504040204" pitchFamily="50" charset="-128"/>
                <a:cs typeface="+mn-lt"/>
              </a:rPr>
              <a:t>毎日放送の</a:t>
            </a:r>
            <a:r>
              <a:rPr lang="ja-JP" sz="1050" dirty="0">
                <a:solidFill>
                  <a:schemeClr val="accent3"/>
                </a:solidFill>
                <a:latin typeface="メイリオ" panose="020B0604030504040204" pitchFamily="50" charset="-128"/>
                <a:ea typeface="メイリオ" panose="020B0604030504040204" pitchFamily="50" charset="-128"/>
                <a:cs typeface="+mn-lt"/>
              </a:rPr>
              <a:t>広告掲載基準</a:t>
            </a:r>
            <a:r>
              <a:rPr lang="ja-JP" altLang="en-US" sz="1050" dirty="0">
                <a:solidFill>
                  <a:schemeClr val="accent3"/>
                </a:solidFill>
                <a:latin typeface="メイリオ" panose="020B0604030504040204" pitchFamily="50" charset="-128"/>
                <a:ea typeface="メイリオ" panose="020B0604030504040204" pitchFamily="50" charset="-128"/>
                <a:cs typeface="+mn-lt"/>
              </a:rPr>
              <a:t>に則り</a:t>
            </a:r>
            <a:r>
              <a:rPr lang="ja-JP" sz="1050" dirty="0">
                <a:solidFill>
                  <a:schemeClr val="accent3"/>
                </a:solidFill>
                <a:latin typeface="メイリオ" panose="020B0604030504040204" pitchFamily="50" charset="-128"/>
                <a:ea typeface="メイリオ" panose="020B0604030504040204" pitchFamily="50" charset="-128"/>
                <a:cs typeface="+mn-lt"/>
              </a:rPr>
              <a:t>掲載不可となる場合があるため、</a:t>
            </a:r>
            <a:endParaRPr lang="ja-JP" altLang="en-US" sz="1050" dirty="0">
              <a:solidFill>
                <a:schemeClr val="accent3"/>
              </a:solidFill>
              <a:latin typeface="メイリオ" panose="020B0604030504040204" pitchFamily="50" charset="-128"/>
              <a:ea typeface="メイリオ" panose="020B0604030504040204" pitchFamily="50" charset="-128"/>
              <a:cs typeface="+mn-lt"/>
            </a:endParaRPr>
          </a:p>
          <a:p>
            <a:pPr>
              <a:defRPr/>
            </a:pPr>
            <a:r>
              <a:rPr lang="ja-JP" sz="1050" dirty="0">
                <a:solidFill>
                  <a:schemeClr val="accent3"/>
                </a:solidFill>
                <a:latin typeface="メイリオ" panose="020B0604030504040204" pitchFamily="50" charset="-128"/>
                <a:ea typeface="メイリオ" panose="020B0604030504040204" pitchFamily="50" charset="-128"/>
                <a:cs typeface="+mn-lt"/>
              </a:rPr>
              <a:t>必</a:t>
            </a:r>
            <a:r>
              <a:rPr lang="ja-JP" altLang="en-US" sz="1050" dirty="0">
                <a:solidFill>
                  <a:schemeClr val="accent3"/>
                </a:solidFill>
                <a:latin typeface="メイリオ" panose="020B0604030504040204" pitchFamily="50" charset="-128"/>
                <a:ea typeface="メイリオ" panose="020B0604030504040204" pitchFamily="50" charset="-128"/>
                <a:cs typeface="+mn-lt"/>
              </a:rPr>
              <a:t>ず提案可否確認にてご確認ください。</a:t>
            </a:r>
            <a:endParaRPr lang="ja-JP" sz="1050" dirty="0">
              <a:solidFill>
                <a:schemeClr val="accent3"/>
              </a:solidFill>
              <a:latin typeface="メイリオ" panose="020B0604030504040204" pitchFamily="50" charset="-128"/>
              <a:ea typeface="メイリオ" panose="020B0604030504040204" pitchFamily="50" charset="-128"/>
              <a:cs typeface="Calibri"/>
            </a:endParaRPr>
          </a:p>
          <a:p>
            <a:pPr>
              <a:defRPr/>
            </a:pPr>
            <a:r>
              <a:rPr lang="ja-JP" sz="1050" dirty="0">
                <a:solidFill>
                  <a:schemeClr val="accent3"/>
                </a:solidFill>
                <a:latin typeface="メイリオ" panose="020B0604030504040204" pitchFamily="50" charset="-128"/>
                <a:ea typeface="メイリオ" panose="020B0604030504040204" pitchFamily="50" charset="-128"/>
                <a:cs typeface="+mn-lt"/>
              </a:rPr>
              <a:t>高校野球にそぐわない場合</a:t>
            </a:r>
            <a:r>
              <a:rPr lang="ja-JP" altLang="en-US" sz="1050" dirty="0">
                <a:solidFill>
                  <a:schemeClr val="accent3"/>
                </a:solidFill>
                <a:latin typeface="メイリオ" panose="020B0604030504040204" pitchFamily="50" charset="-128"/>
                <a:ea typeface="メイリオ" panose="020B0604030504040204" pitchFamily="50" charset="-128"/>
                <a:cs typeface="+mn-lt"/>
              </a:rPr>
              <a:t>など</a:t>
            </a:r>
            <a:r>
              <a:rPr lang="ja-JP" sz="1050" dirty="0">
                <a:solidFill>
                  <a:schemeClr val="accent3"/>
                </a:solidFill>
                <a:latin typeface="メイリオ" panose="020B0604030504040204" pitchFamily="50" charset="-128"/>
                <a:ea typeface="メイリオ" panose="020B0604030504040204" pitchFamily="50" charset="-128"/>
                <a:cs typeface="+mn-lt"/>
              </a:rPr>
              <a:t>も掲載</a:t>
            </a:r>
            <a:r>
              <a:rPr lang="ja-JP" altLang="en-US" sz="1050" dirty="0">
                <a:solidFill>
                  <a:schemeClr val="accent3"/>
                </a:solidFill>
                <a:latin typeface="メイリオ" panose="020B0604030504040204" pitchFamily="50" charset="-128"/>
                <a:ea typeface="メイリオ" panose="020B0604030504040204" pitchFamily="50" charset="-128"/>
                <a:cs typeface="+mn-lt"/>
              </a:rPr>
              <a:t>不可となる</a:t>
            </a:r>
            <a:r>
              <a:rPr lang="ja-JP" sz="1050" dirty="0">
                <a:solidFill>
                  <a:schemeClr val="accent3"/>
                </a:solidFill>
                <a:latin typeface="メイリオ" panose="020B0604030504040204" pitchFamily="50" charset="-128"/>
                <a:ea typeface="メイリオ" panose="020B0604030504040204" pitchFamily="50" charset="-128"/>
                <a:cs typeface="+mn-lt"/>
              </a:rPr>
              <a:t>場合が</a:t>
            </a:r>
            <a:r>
              <a:rPr lang="ja-JP" altLang="en-US" sz="1050" dirty="0">
                <a:solidFill>
                  <a:schemeClr val="accent3"/>
                </a:solidFill>
                <a:latin typeface="メイリオ" panose="020B0604030504040204" pitchFamily="50" charset="-128"/>
                <a:ea typeface="メイリオ" panose="020B0604030504040204" pitchFamily="50" charset="-128"/>
                <a:cs typeface="+mn-lt"/>
              </a:rPr>
              <a:t>ありま</a:t>
            </a:r>
            <a:r>
              <a:rPr lang="ja-JP" sz="1050" dirty="0">
                <a:solidFill>
                  <a:schemeClr val="accent3"/>
                </a:solidFill>
                <a:latin typeface="メイリオ" panose="020B0604030504040204" pitchFamily="50" charset="-128"/>
                <a:ea typeface="メイリオ" panose="020B0604030504040204" pitchFamily="50" charset="-128"/>
                <a:cs typeface="+mn-lt"/>
              </a:rPr>
              <a:t>す。</a:t>
            </a:r>
            <a:endParaRPr lang="ja-JP" sz="1050" dirty="0">
              <a:solidFill>
                <a:schemeClr val="accent3"/>
              </a:solidFill>
              <a:latin typeface="メイリオ" panose="020B0604030504040204" pitchFamily="50" charset="-128"/>
              <a:ea typeface="メイリオ" panose="020B0604030504040204" pitchFamily="50" charset="-128"/>
            </a:endParaRPr>
          </a:p>
          <a:p>
            <a:pPr>
              <a:defRPr/>
            </a:pPr>
            <a:r>
              <a:rPr lang="ja-JP" sz="1050" dirty="0">
                <a:solidFill>
                  <a:schemeClr val="accent3"/>
                </a:solidFill>
                <a:latin typeface="メイリオ" panose="020B0604030504040204" pitchFamily="50" charset="-128"/>
                <a:ea typeface="メイリオ" panose="020B0604030504040204" pitchFamily="50" charset="-128"/>
                <a:cs typeface="+mn-lt"/>
              </a:rPr>
              <a:t>上記に加え、大会協賛社の都合により</a:t>
            </a:r>
            <a:r>
              <a:rPr lang="ja-JP" altLang="en-US" sz="1050" dirty="0">
                <a:solidFill>
                  <a:schemeClr val="accent3"/>
                </a:solidFill>
                <a:latin typeface="メイリオ" panose="020B0604030504040204" pitchFamily="50" charset="-128"/>
                <a:ea typeface="メイリオ" panose="020B0604030504040204" pitchFamily="50" charset="-128"/>
                <a:cs typeface="+mn-lt"/>
              </a:rPr>
              <a:t>、</a:t>
            </a:r>
            <a:r>
              <a:rPr lang="ja-JP" sz="1050" dirty="0">
                <a:solidFill>
                  <a:schemeClr val="accent3"/>
                </a:solidFill>
                <a:latin typeface="メイリオ" panose="020B0604030504040204" pitchFamily="50" charset="-128"/>
                <a:ea typeface="メイリオ" panose="020B0604030504040204" pitchFamily="50" charset="-128"/>
                <a:cs typeface="+mn-lt"/>
              </a:rPr>
              <a:t>一部業種は実施できない可能性があ</a:t>
            </a:r>
            <a:r>
              <a:rPr lang="ja-JP" altLang="en-US" sz="1050" dirty="0">
                <a:solidFill>
                  <a:schemeClr val="accent3"/>
                </a:solidFill>
                <a:latin typeface="メイリオ" panose="020B0604030504040204" pitchFamily="50" charset="-128"/>
                <a:ea typeface="メイリオ" panose="020B0604030504040204" pitchFamily="50" charset="-128"/>
                <a:cs typeface="+mn-lt"/>
              </a:rPr>
              <a:t>ります</a:t>
            </a:r>
            <a:r>
              <a:rPr lang="ja-JP" sz="1050" dirty="0">
                <a:solidFill>
                  <a:schemeClr val="accent3"/>
                </a:solidFill>
                <a:latin typeface="メイリオ" panose="020B0604030504040204" pitchFamily="50" charset="-128"/>
                <a:ea typeface="メイリオ" panose="020B0604030504040204" pitchFamily="50" charset="-128"/>
                <a:cs typeface="+mn-lt"/>
              </a:rPr>
              <a:t>。</a:t>
            </a:r>
            <a:endParaRPr lang="ja-JP" sz="1050" dirty="0">
              <a:solidFill>
                <a:schemeClr val="accent3"/>
              </a:solidFill>
              <a:latin typeface="メイリオ" panose="020B0604030504040204" pitchFamily="50" charset="-128"/>
              <a:ea typeface="メイリオ" panose="020B0604030504040204" pitchFamily="50" charset="-128"/>
              <a:cs typeface="Calibri"/>
            </a:endParaRPr>
          </a:p>
        </p:txBody>
      </p:sp>
    </p:spTree>
    <p:extLst>
      <p:ext uri="{BB962C8B-B14F-4D97-AF65-F5344CB8AC3E}">
        <p14:creationId xmlns:p14="http://schemas.microsoft.com/office/powerpoint/2010/main" val="49533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947A14A2-D979-43FB-B2A6-BFC9F9F72FC2}"/>
              </a:ext>
            </a:extLst>
          </p:cNvPr>
          <p:cNvSpPr txBox="1"/>
          <p:nvPr/>
        </p:nvSpPr>
        <p:spPr>
          <a:xfrm>
            <a:off x="2561637" y="4060099"/>
            <a:ext cx="184731" cy="400110"/>
          </a:xfrm>
          <a:prstGeom prst="rect">
            <a:avLst/>
          </a:prstGeom>
          <a:noFill/>
        </p:spPr>
        <p:txBody>
          <a:bodyPr wrap="none" rtlCol="0">
            <a:spAutoFit/>
          </a:bodyPr>
          <a:lstStyle/>
          <a:p>
            <a:endParaRPr kumimoji="1" lang="ja-JP" altLang="en-US" sz="2000">
              <a:latin typeface="メイリオ" panose="020B0604030504040204" pitchFamily="50" charset="-128"/>
              <a:ea typeface="メイリオ" panose="020B0604030504040204" pitchFamily="50" charset="-128"/>
            </a:endParaRPr>
          </a:p>
        </p:txBody>
      </p:sp>
      <p:sp>
        <p:nvSpPr>
          <p:cNvPr id="2" name="テキスト プレースホルダー 26">
            <a:extLst>
              <a:ext uri="{FF2B5EF4-FFF2-40B4-BE49-F238E27FC236}">
                <a16:creationId xmlns:a16="http://schemas.microsoft.com/office/drawing/2014/main" id="{C0D28782-76B3-6470-FD4D-6E25F931BC37}"/>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インストリーム広告　入稿規定</a:t>
            </a:r>
          </a:p>
        </p:txBody>
      </p:sp>
      <p:sp>
        <p:nvSpPr>
          <p:cNvPr id="5" name="正方形/長方形 4">
            <a:extLst>
              <a:ext uri="{FF2B5EF4-FFF2-40B4-BE49-F238E27FC236}">
                <a16:creationId xmlns:a16="http://schemas.microsoft.com/office/drawing/2014/main" id="{9DDE272B-6092-045A-643D-B5D75619481B}"/>
              </a:ext>
            </a:extLst>
          </p:cNvPr>
          <p:cNvSpPr/>
          <p:nvPr/>
        </p:nvSpPr>
        <p:spPr>
          <a:xfrm>
            <a:off x="9317054" y="1018464"/>
            <a:ext cx="1423013" cy="230832"/>
          </a:xfrm>
          <a:prstGeom prst="rect">
            <a:avLst/>
          </a:prstGeom>
        </p:spPr>
        <p:txBody>
          <a:bodyPr wrap="square">
            <a:spAutoFit/>
          </a:bodyPr>
          <a:lstStyle/>
          <a:p>
            <a:pPr fontAlgn="ctr"/>
            <a:r>
              <a:rPr lang="en-US" altLang="ja-JP" sz="900" b="0" dirty="0">
                <a:solidFill>
                  <a:schemeClr val="accent3"/>
                </a:solidFill>
                <a:latin typeface="+mn-ea"/>
              </a:rPr>
              <a:t>2024</a:t>
            </a:r>
            <a:r>
              <a:rPr lang="ja-JP" altLang="en-US" sz="900" b="0" dirty="0">
                <a:solidFill>
                  <a:schemeClr val="accent3"/>
                </a:solidFill>
                <a:latin typeface="+mn-ea"/>
              </a:rPr>
              <a:t>年</a:t>
            </a:r>
            <a:r>
              <a:rPr lang="en-US" altLang="ja-JP" sz="900" b="0" dirty="0">
                <a:solidFill>
                  <a:schemeClr val="accent3"/>
                </a:solidFill>
                <a:latin typeface="+mn-ea"/>
              </a:rPr>
              <a:t>2</a:t>
            </a:r>
            <a:r>
              <a:rPr lang="ja-JP" altLang="en-US" sz="900" b="0" dirty="0">
                <a:solidFill>
                  <a:schemeClr val="accent3"/>
                </a:solidFill>
                <a:latin typeface="+mn-ea"/>
              </a:rPr>
              <a:t>月</a:t>
            </a:r>
            <a:r>
              <a:rPr lang="en-US" altLang="ja-JP" sz="900" b="0" dirty="0">
                <a:solidFill>
                  <a:schemeClr val="accent3"/>
                </a:solidFill>
                <a:latin typeface="+mn-ea"/>
              </a:rPr>
              <a:t>27</a:t>
            </a:r>
            <a:r>
              <a:rPr lang="ja-JP" altLang="en-US" sz="900" b="0" dirty="0">
                <a:solidFill>
                  <a:schemeClr val="accent3"/>
                </a:solidFill>
                <a:latin typeface="+mn-ea"/>
              </a:rPr>
              <a:t>日時点</a:t>
            </a:r>
            <a:endParaRPr lang="en-US" altLang="ja-JP" sz="900" b="0" dirty="0">
              <a:solidFill>
                <a:schemeClr val="accent3"/>
              </a:solidFill>
              <a:latin typeface="+mn-ea"/>
            </a:endParaRPr>
          </a:p>
        </p:txBody>
      </p:sp>
      <p:sp>
        <p:nvSpPr>
          <p:cNvPr id="8" name="正方形/長方形 7">
            <a:extLst>
              <a:ext uri="{FF2B5EF4-FFF2-40B4-BE49-F238E27FC236}">
                <a16:creationId xmlns:a16="http://schemas.microsoft.com/office/drawing/2014/main" id="{8FD988C3-9FF1-A5D7-5C80-D2ACBE0AB928}"/>
              </a:ext>
            </a:extLst>
          </p:cNvPr>
          <p:cNvSpPr/>
          <p:nvPr/>
        </p:nvSpPr>
        <p:spPr>
          <a:xfrm>
            <a:off x="963410" y="886145"/>
            <a:ext cx="7368100" cy="415498"/>
          </a:xfrm>
          <a:prstGeom prst="rect">
            <a:avLst/>
          </a:prstGeom>
        </p:spPr>
        <p:txBody>
          <a:bodyPr wrap="square">
            <a:spAutoFit/>
          </a:bodyPr>
          <a:lstStyle/>
          <a:p>
            <a:pPr fontAlgn="ctr">
              <a:spcBef>
                <a:spcPct val="0"/>
              </a:spcBef>
              <a:spcAft>
                <a:spcPct val="0"/>
              </a:spcAft>
            </a:pPr>
            <a:r>
              <a:rPr lang="ja-JP" altLang="en-US" sz="1200" b="1" dirty="0">
                <a:solidFill>
                  <a:srgbClr val="C00000"/>
                </a:solidFill>
                <a:latin typeface="+mn-ea"/>
              </a:rPr>
              <a:t>入稿締め切り日は</a:t>
            </a:r>
            <a:r>
              <a:rPr lang="en-US" altLang="ja-JP" sz="1200" b="1" dirty="0">
                <a:solidFill>
                  <a:srgbClr val="C00000"/>
                </a:solidFill>
                <a:latin typeface="+mn-ea"/>
              </a:rPr>
              <a:t>2024</a:t>
            </a:r>
            <a:r>
              <a:rPr lang="ja-JP" altLang="en-US" sz="1200" b="1" dirty="0">
                <a:solidFill>
                  <a:srgbClr val="C00000"/>
                </a:solidFill>
                <a:latin typeface="+mn-ea"/>
              </a:rPr>
              <a:t>年</a:t>
            </a:r>
            <a:r>
              <a:rPr lang="en-US" altLang="ja-JP" sz="1200" b="1" dirty="0">
                <a:solidFill>
                  <a:srgbClr val="C00000"/>
                </a:solidFill>
                <a:latin typeface="+mn-ea"/>
              </a:rPr>
              <a:t>3</a:t>
            </a:r>
            <a:r>
              <a:rPr lang="ja-JP" altLang="en-US" sz="1200" b="1" dirty="0">
                <a:solidFill>
                  <a:srgbClr val="C00000"/>
                </a:solidFill>
                <a:latin typeface="+mn-ea"/>
              </a:rPr>
              <a:t>月</a:t>
            </a:r>
            <a:r>
              <a:rPr lang="en-US" altLang="ja-JP" sz="1200" b="1" dirty="0">
                <a:solidFill>
                  <a:srgbClr val="C00000"/>
                </a:solidFill>
                <a:latin typeface="+mn-ea"/>
              </a:rPr>
              <a:t>8</a:t>
            </a:r>
            <a:r>
              <a:rPr lang="ja-JP" altLang="en-US" sz="1200" b="1" dirty="0">
                <a:solidFill>
                  <a:srgbClr val="C00000"/>
                </a:solidFill>
                <a:latin typeface="+mn-ea"/>
              </a:rPr>
              <a:t>日です</a:t>
            </a:r>
            <a:endParaRPr lang="en-US" altLang="ja-JP" sz="900" b="1" dirty="0">
              <a:solidFill>
                <a:srgbClr val="C00000"/>
              </a:solidFill>
              <a:latin typeface="+mn-ea"/>
            </a:endParaRPr>
          </a:p>
          <a:p>
            <a:pPr fontAlgn="ctr">
              <a:spcBef>
                <a:spcPct val="0"/>
              </a:spcBef>
              <a:spcAft>
                <a:spcPct val="0"/>
              </a:spcAft>
            </a:pPr>
            <a:r>
              <a:rPr lang="en-US" altLang="ja-JP" sz="900" b="1" dirty="0">
                <a:solidFill>
                  <a:srgbClr val="C00000"/>
                </a:solidFill>
                <a:latin typeface="+mn-ea"/>
              </a:rPr>
              <a:t>※</a:t>
            </a:r>
            <a:r>
              <a:rPr lang="ja-JP" altLang="en-US" sz="900" b="1" dirty="0">
                <a:solidFill>
                  <a:srgbClr val="C00000"/>
                </a:solidFill>
                <a:latin typeface="+mn-ea"/>
              </a:rPr>
              <a:t>赤く塗りつぶしている要素は特に必須のもので、不備で差し戻しになるケースが多いため、特にご注意ください</a:t>
            </a:r>
            <a:endParaRPr lang="en-US" altLang="ja-JP" sz="900" b="1" dirty="0">
              <a:solidFill>
                <a:srgbClr val="C00000"/>
              </a:solidFill>
              <a:latin typeface="+mn-ea"/>
            </a:endParaRPr>
          </a:p>
        </p:txBody>
      </p:sp>
      <p:sp>
        <p:nvSpPr>
          <p:cNvPr id="9" name="正方形/長方形 8">
            <a:extLst>
              <a:ext uri="{FF2B5EF4-FFF2-40B4-BE49-F238E27FC236}">
                <a16:creationId xmlns:a16="http://schemas.microsoft.com/office/drawing/2014/main" id="{DB0BD424-49D9-5A40-ECFE-7AB01C74285C}"/>
              </a:ext>
            </a:extLst>
          </p:cNvPr>
          <p:cNvSpPr/>
          <p:nvPr/>
        </p:nvSpPr>
        <p:spPr>
          <a:xfrm>
            <a:off x="1027338" y="6282220"/>
            <a:ext cx="6775674" cy="415498"/>
          </a:xfrm>
          <a:prstGeom prst="rect">
            <a:avLst/>
          </a:prstGeom>
        </p:spPr>
        <p:txBody>
          <a:bodyPr wrap="square">
            <a:spAutoFit/>
          </a:bodyPr>
          <a:lstStyle/>
          <a:p>
            <a:r>
              <a:rPr lang="en-US" altLang="ja-JP" sz="700" b="0" dirty="0">
                <a:solidFill>
                  <a:schemeClr val="bg2">
                    <a:lumMod val="50000"/>
                  </a:schemeClr>
                </a:solidFill>
                <a:latin typeface="+mn-ea"/>
              </a:rPr>
              <a:t>※</a:t>
            </a:r>
            <a:r>
              <a:rPr lang="ja-JP" altLang="en-US" sz="700" b="0" dirty="0">
                <a:solidFill>
                  <a:schemeClr val="bg2">
                    <a:lumMod val="50000"/>
                  </a:schemeClr>
                </a:solidFill>
                <a:latin typeface="+mn-ea"/>
              </a:rPr>
              <a:t>広告の配信環境により、入稿いただいた動画素材を最適なサイズ、フォーマットに変換して配信します。</a:t>
            </a:r>
          </a:p>
          <a:p>
            <a:r>
              <a:rPr lang="en-US" altLang="ja-JP" sz="700" b="0" dirty="0">
                <a:solidFill>
                  <a:schemeClr val="bg2">
                    <a:lumMod val="50000"/>
                  </a:schemeClr>
                </a:solidFill>
                <a:latin typeface="+mn-ea"/>
              </a:rPr>
              <a:t>※</a:t>
            </a:r>
            <a:r>
              <a:rPr lang="ja-JP" altLang="en-US" sz="700" b="0" dirty="0">
                <a:solidFill>
                  <a:schemeClr val="bg2">
                    <a:lumMod val="50000"/>
                  </a:schemeClr>
                </a:solidFill>
                <a:latin typeface="+mn-ea"/>
              </a:rPr>
              <a:t>アド配信プラットフォームは、</a:t>
            </a:r>
            <a:r>
              <a:rPr lang="en-US" altLang="ja-JP" sz="700" b="0" dirty="0">
                <a:solidFill>
                  <a:schemeClr val="bg2">
                    <a:lumMod val="50000"/>
                  </a:schemeClr>
                </a:solidFill>
                <a:latin typeface="+mn-ea"/>
              </a:rPr>
              <a:t>Google</a:t>
            </a:r>
            <a:r>
              <a:rPr lang="ja-JP" altLang="en-US" sz="700" b="0" dirty="0">
                <a:solidFill>
                  <a:schemeClr val="bg2">
                    <a:lumMod val="50000"/>
                  </a:schemeClr>
                </a:solidFill>
                <a:latin typeface="+mn-ea"/>
              </a:rPr>
              <a:t>アドマネージャーになります。</a:t>
            </a:r>
          </a:p>
          <a:p>
            <a:r>
              <a:rPr lang="en-US" altLang="ja-JP" sz="700" b="0" dirty="0">
                <a:solidFill>
                  <a:schemeClr val="bg2">
                    <a:lumMod val="50000"/>
                  </a:schemeClr>
                </a:solidFill>
                <a:latin typeface="+mn-ea"/>
              </a:rPr>
              <a:t>※</a:t>
            </a:r>
            <a:r>
              <a:rPr lang="ja-JP" altLang="en-US" sz="700" b="0" dirty="0">
                <a:solidFill>
                  <a:schemeClr val="bg2">
                    <a:lumMod val="50000"/>
                  </a:schemeClr>
                </a:solidFill>
                <a:latin typeface="+mn-ea"/>
              </a:rPr>
              <a:t>エンコードの指定は、一部環境および端末のみサポートする設定にならないようご注意ください。 </a:t>
            </a:r>
          </a:p>
        </p:txBody>
      </p:sp>
      <p:graphicFrame>
        <p:nvGraphicFramePr>
          <p:cNvPr id="3" name="表 2">
            <a:extLst>
              <a:ext uri="{FF2B5EF4-FFF2-40B4-BE49-F238E27FC236}">
                <a16:creationId xmlns:a16="http://schemas.microsoft.com/office/drawing/2014/main" id="{DD544AC4-C93B-1629-776A-C9D03502F2D8}"/>
              </a:ext>
            </a:extLst>
          </p:cNvPr>
          <p:cNvGraphicFramePr>
            <a:graphicFrameLocks noGrp="1"/>
          </p:cNvGraphicFramePr>
          <p:nvPr>
            <p:extLst>
              <p:ext uri="{D42A27DB-BD31-4B8C-83A1-F6EECF244321}">
                <p14:modId xmlns:p14="http://schemas.microsoft.com/office/powerpoint/2010/main" val="2199462885"/>
              </p:ext>
            </p:extLst>
          </p:nvPr>
        </p:nvGraphicFramePr>
        <p:xfrm>
          <a:off x="1086908" y="1270902"/>
          <a:ext cx="8810625" cy="4994305"/>
        </p:xfrm>
        <a:graphic>
          <a:graphicData uri="http://schemas.openxmlformats.org/drawingml/2006/table">
            <a:tbl>
              <a:tblPr>
                <a:tableStyleId>{5940675A-B579-460E-94D1-54222C63F5DA}</a:tableStyleId>
              </a:tblPr>
              <a:tblGrid>
                <a:gridCol w="206696">
                  <a:extLst>
                    <a:ext uri="{9D8B030D-6E8A-4147-A177-3AD203B41FA5}">
                      <a16:colId xmlns:a16="http://schemas.microsoft.com/office/drawing/2014/main" val="775450252"/>
                    </a:ext>
                  </a:extLst>
                </a:gridCol>
                <a:gridCol w="733148">
                  <a:extLst>
                    <a:ext uri="{9D8B030D-6E8A-4147-A177-3AD203B41FA5}">
                      <a16:colId xmlns:a16="http://schemas.microsoft.com/office/drawing/2014/main" val="2494251194"/>
                    </a:ext>
                  </a:extLst>
                </a:gridCol>
                <a:gridCol w="1364933">
                  <a:extLst>
                    <a:ext uri="{9D8B030D-6E8A-4147-A177-3AD203B41FA5}">
                      <a16:colId xmlns:a16="http://schemas.microsoft.com/office/drawing/2014/main" val="3209089576"/>
                    </a:ext>
                  </a:extLst>
                </a:gridCol>
                <a:gridCol w="2146363">
                  <a:extLst>
                    <a:ext uri="{9D8B030D-6E8A-4147-A177-3AD203B41FA5}">
                      <a16:colId xmlns:a16="http://schemas.microsoft.com/office/drawing/2014/main" val="1188495955"/>
                    </a:ext>
                  </a:extLst>
                </a:gridCol>
                <a:gridCol w="2127770">
                  <a:extLst>
                    <a:ext uri="{9D8B030D-6E8A-4147-A177-3AD203B41FA5}">
                      <a16:colId xmlns:a16="http://schemas.microsoft.com/office/drawing/2014/main" val="319149997"/>
                    </a:ext>
                  </a:extLst>
                </a:gridCol>
                <a:gridCol w="2231715">
                  <a:extLst>
                    <a:ext uri="{9D8B030D-6E8A-4147-A177-3AD203B41FA5}">
                      <a16:colId xmlns:a16="http://schemas.microsoft.com/office/drawing/2014/main" val="369741978"/>
                    </a:ext>
                  </a:extLst>
                </a:gridCol>
              </a:tblGrid>
              <a:tr h="195303">
                <a:tc rowSpan="2" gridSpan="3">
                  <a:txBody>
                    <a:bodyPr/>
                    <a:lstStyle/>
                    <a:p>
                      <a:pPr algn="ctr" fontAlgn="ctr"/>
                      <a:r>
                        <a:rPr lang="ja-JP" altLang="en-US" sz="800" u="none" strike="noStrike" dirty="0">
                          <a:solidFill>
                            <a:schemeClr val="bg1"/>
                          </a:solidFill>
                          <a:effectLst/>
                          <a:latin typeface="+mn-ea"/>
                          <a:ea typeface="+mn-ea"/>
                        </a:rPr>
                        <a:t>要　素　</a:t>
                      </a:r>
                      <a:endParaRPr lang="ja-JP" altLang="en-US" sz="800" b="1" i="0" u="none" strike="noStrike" dirty="0">
                        <a:solidFill>
                          <a:schemeClr val="bg1"/>
                        </a:solidFill>
                        <a:effectLst/>
                        <a:latin typeface="+mn-ea"/>
                        <a:ea typeface="+mn-ea"/>
                      </a:endParaRPr>
                    </a:p>
                  </a:txBody>
                  <a:tcPr marL="4543" marR="4543" marT="0" marB="36000" anchor="ctr">
                    <a:lnL w="19050"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accent3"/>
                    </a:solidFill>
                  </a:tcPr>
                </a:tc>
                <a:tc rowSpan="2" hMerge="1">
                  <a:txBody>
                    <a:bodyPr/>
                    <a:lstStyle/>
                    <a:p>
                      <a:endParaRPr kumimoji="1" lang="ja-JP" altLang="en-US"/>
                    </a:p>
                  </a:txBody>
                  <a:tcPr/>
                </a:tc>
                <a:tc rowSpan="2" hMerge="1">
                  <a:txBody>
                    <a:bodyPr/>
                    <a:lstStyle/>
                    <a:p>
                      <a:endParaRPr kumimoji="1" lang="ja-JP" altLang="en-US"/>
                    </a:p>
                  </a:txBody>
                  <a:tcPr>
                    <a:lnL w="9525" cap="flat" cmpd="sng" algn="ctr">
                      <a:solidFill>
                        <a:schemeClr val="tx1">
                          <a:lumMod val="50000"/>
                          <a:lumOff val="50000"/>
                        </a:schemeClr>
                      </a:solidFill>
                      <a:prstDash val="solid"/>
                      <a:round/>
                      <a:headEnd type="none" w="med" len="med"/>
                      <a:tailEnd type="none" w="med" len="med"/>
                    </a:lnL>
                  </a:tcPr>
                </a:tc>
                <a:tc gridSpan="2">
                  <a:txBody>
                    <a:bodyPr/>
                    <a:lstStyle/>
                    <a:p>
                      <a:pPr algn="ctr" rtl="0" fontAlgn="ctr"/>
                      <a:r>
                        <a:rPr lang="ja-JP" altLang="en-US" sz="800" b="0" i="0" u="none" strike="noStrike" dirty="0">
                          <a:solidFill>
                            <a:schemeClr val="bg1"/>
                          </a:solidFill>
                          <a:effectLst/>
                          <a:latin typeface="Yu Gothic UI" panose="020B0500000000000000" pitchFamily="50" charset="-128"/>
                          <a:ea typeface="Yu Gothic UI" panose="020B0500000000000000" pitchFamily="50" charset="-128"/>
                        </a:rPr>
                        <a:t>掲載位置</a:t>
                      </a: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accent3"/>
                    </a:solidFill>
                  </a:tcPr>
                </a:tc>
                <a:tc h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accent5">
                        <a:lumMod val="75000"/>
                      </a:schemeClr>
                    </a:solidFill>
                  </a:tcPr>
                </a:tc>
                <a:tc rowSpan="2">
                  <a:txBody>
                    <a:bodyPr/>
                    <a:lstStyle/>
                    <a:p>
                      <a:pPr algn="ctr" rtl="0" fontAlgn="ctr"/>
                      <a:r>
                        <a:rPr lang="ja-JP" altLang="en-US" sz="800" u="none" strike="noStrike" dirty="0">
                          <a:solidFill>
                            <a:schemeClr val="bg1"/>
                          </a:solidFill>
                          <a:effectLst/>
                          <a:latin typeface="+mn-ea"/>
                          <a:ea typeface="+mn-ea"/>
                        </a:rPr>
                        <a:t>備　考</a:t>
                      </a:r>
                      <a:endParaRPr lang="ja-JP" altLang="en-US" sz="800" b="1" i="0" u="none" strike="noStrike" dirty="0">
                        <a:solidFill>
                          <a:schemeClr val="bg1"/>
                        </a:solidFill>
                        <a:effectLst/>
                        <a:latin typeface="+mn-ea"/>
                        <a:ea typeface="+mn-ea"/>
                      </a:endParaRP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accent3"/>
                    </a:solidFill>
                  </a:tcPr>
                </a:tc>
                <a:extLst>
                  <a:ext uri="{0D108BD9-81ED-4DB2-BD59-A6C34878D82A}">
                    <a16:rowId xmlns:a16="http://schemas.microsoft.com/office/drawing/2014/main" val="3225366686"/>
                  </a:ext>
                </a:extLst>
              </a:tr>
              <a:tr h="201326">
                <a:tc gridSpan="3" vMerge="1">
                  <a:txBody>
                    <a:bodyPr/>
                    <a:lstStyle/>
                    <a:p>
                      <a:pPr algn="ctr"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75000"/>
                      </a:schemeClr>
                    </a:solidFill>
                  </a:tcPr>
                </a:tc>
                <a:tc hMerge="1" vMerge="1">
                  <a:txBody>
                    <a:bodyPr/>
                    <a:lstStyle/>
                    <a:p>
                      <a:endParaRPr kumimoji="1" lang="ja-JP" altLang="en-US"/>
                    </a:p>
                  </a:txBody>
                  <a:tcPr/>
                </a:tc>
                <a:tc hMerge="1" v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tc>
                  <a:txBody>
                    <a:bodyPr/>
                    <a:lstStyle/>
                    <a:p>
                      <a:pPr algn="ctr" rtl="0" fontAlgn="ctr"/>
                      <a:r>
                        <a:rPr lang="ja-JP" altLang="en-US" sz="800" u="none" strike="noStrike" dirty="0">
                          <a:solidFill>
                            <a:schemeClr val="bg1"/>
                          </a:solidFill>
                          <a:effectLst/>
                          <a:latin typeface="+mn-ea"/>
                          <a:ea typeface="+mn-ea"/>
                        </a:rPr>
                        <a:t>プリロール</a:t>
                      </a:r>
                      <a:endParaRPr lang="ja-JP" altLang="en-US" sz="800" b="1" i="0" u="none" strike="noStrike" dirty="0">
                        <a:solidFill>
                          <a:schemeClr val="bg1"/>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accent3"/>
                    </a:solidFill>
                  </a:tcPr>
                </a:tc>
                <a:tc>
                  <a:txBody>
                    <a:bodyPr/>
                    <a:lstStyle/>
                    <a:p>
                      <a:pPr algn="ctr" rtl="0" fontAlgn="ctr"/>
                      <a:r>
                        <a:rPr lang="ja-JP" altLang="en-US" sz="800" u="none" strike="noStrike" dirty="0">
                          <a:solidFill>
                            <a:schemeClr val="bg1"/>
                          </a:solidFill>
                          <a:effectLst/>
                          <a:latin typeface="+mn-ea"/>
                          <a:ea typeface="+mn-ea"/>
                        </a:rPr>
                        <a:t>ミッドロール　</a:t>
                      </a:r>
                      <a:endParaRPr lang="ja-JP" altLang="en-US" sz="800" b="1" i="0" u="none" strike="noStrike" dirty="0">
                        <a:solidFill>
                          <a:schemeClr val="bg1"/>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accent3"/>
                    </a:solidFill>
                  </a:tcPr>
                </a:tc>
                <a:tc vMerge="1">
                  <a:txBody>
                    <a:bodyPr/>
                    <a:lstStyle/>
                    <a:p>
                      <a:pPr algn="ctr" rtl="0" fontAlgn="ctr"/>
                      <a:endParaRPr lang="ja-JP" altLang="en-US" sz="900" b="1" i="0" u="none" strike="noStrike" dirty="0">
                        <a:solidFill>
                          <a:srgbClr val="FFFFFF"/>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782839664"/>
                  </a:ext>
                </a:extLst>
              </a:tr>
              <a:tr h="206788">
                <a:tc rowSpan="5" gridSpan="2">
                  <a:txBody>
                    <a:bodyPr/>
                    <a:lstStyle/>
                    <a:p>
                      <a:endParaRPr kumimoji="1" lang="en-US" altLang="ja-JP" sz="800" u="none" strike="noStrike" kern="1200" dirty="0">
                        <a:solidFill>
                          <a:schemeClr val="tx1"/>
                        </a:solidFill>
                        <a:effectLst/>
                        <a:latin typeface="+mn-ea"/>
                        <a:ea typeface="+mn-ea"/>
                        <a:cs typeface="+mn-cs"/>
                      </a:endParaRPr>
                    </a:p>
                    <a:p>
                      <a:endParaRPr kumimoji="1" lang="en-US" altLang="ja-JP" sz="800" u="none" strike="noStrike" kern="1200" dirty="0">
                        <a:solidFill>
                          <a:schemeClr val="tx1"/>
                        </a:solidFill>
                        <a:effectLst/>
                        <a:latin typeface="+mn-ea"/>
                        <a:ea typeface="+mn-ea"/>
                        <a:cs typeface="+mn-cs"/>
                      </a:endParaRPr>
                    </a:p>
                    <a:p>
                      <a:endParaRPr kumimoji="1" lang="en-US" altLang="ja-JP" sz="800" u="none" strike="noStrike" kern="1200" dirty="0">
                        <a:solidFill>
                          <a:schemeClr val="tx1"/>
                        </a:solidFill>
                        <a:effectLst/>
                        <a:latin typeface="+mn-ea"/>
                        <a:ea typeface="+mn-ea"/>
                        <a:cs typeface="+mn-cs"/>
                      </a:endParaRPr>
                    </a:p>
                    <a:p>
                      <a:r>
                        <a:rPr kumimoji="1" lang="ja-JP" altLang="en-US" sz="800" u="none" strike="noStrike" kern="1200" dirty="0">
                          <a:solidFill>
                            <a:schemeClr val="tx1"/>
                          </a:solidFill>
                          <a:effectLst/>
                          <a:latin typeface="+mn-ea"/>
                          <a:ea typeface="+mn-ea"/>
                          <a:cs typeface="+mn-cs"/>
                        </a:rPr>
                        <a:t>広告仕様</a:t>
                      </a:r>
                    </a:p>
                  </a:txBody>
                  <a:tcPr marT="0" marB="0">
                    <a:lnL w="190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rowSpan="5" h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掲載方法</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ランダムローテーション</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rtl="0" fontAlgn="ctr"/>
                      <a:r>
                        <a:rPr lang="ja-JP" altLang="en-US" sz="800" u="none" strike="noStrike" dirty="0">
                          <a:effectLst/>
                          <a:latin typeface="+mn-ea"/>
                          <a:ea typeface="+mn-ea"/>
                        </a:rPr>
                        <a:t>　</a:t>
                      </a:r>
                      <a:endParaRPr lang="ja-JP" altLang="en-US" sz="800" b="0" i="0" u="none" strike="noStrike" dirty="0">
                        <a:solidFill>
                          <a:srgbClr val="FF006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560656569"/>
                  </a:ext>
                </a:extLst>
              </a:tr>
              <a:tr h="255128">
                <a:tc gridSpan="2" vMerge="1">
                  <a:txBody>
                    <a:bodyPr/>
                    <a:lstStyle/>
                    <a:p>
                      <a:endParaRPr kumimoji="1" lang="ja-JP" altLang="en-US"/>
                    </a:p>
                  </a:txBody>
                  <a:tcPr>
                    <a:lnT w="9525" cap="flat" cmpd="sng" algn="ctr">
                      <a:solidFill>
                        <a:schemeClr val="bg1">
                          <a:lumMod val="50000"/>
                        </a:schemeClr>
                      </a:solidFill>
                      <a:prstDash val="solid"/>
                      <a:round/>
                      <a:headEnd type="none" w="med" len="med"/>
                      <a:tailEnd type="none" w="med" len="med"/>
                    </a:lnT>
                  </a:tcPr>
                </a:tc>
                <a:tc hMerge="1"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a:t>
                      </a:r>
                      <a:r>
                        <a:rPr lang="ja-JP" altLang="en-US" sz="800" b="1" u="none" strike="noStrike" dirty="0">
                          <a:effectLst/>
                          <a:latin typeface="+mn-ea"/>
                          <a:ea typeface="+mn-ea"/>
                        </a:rPr>
                        <a:t>尺</a:t>
                      </a:r>
                      <a:r>
                        <a:rPr lang="ja-JP" altLang="en-US" sz="800" u="none" strike="noStrike" dirty="0">
                          <a:effectLst/>
                          <a:latin typeface="+mn-ea"/>
                          <a:ea typeface="+mn-ea"/>
                        </a:rPr>
                        <a:t>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mn-ea"/>
                          <a:ea typeface="+mn-ea"/>
                          <a:cs typeface="+mn-cs"/>
                        </a:rPr>
                        <a:t>　</a:t>
                      </a:r>
                      <a:r>
                        <a:rPr kumimoji="1" lang="en-US" altLang="ja-JP" sz="800" b="1" i="0" u="none" strike="noStrike" kern="1200" cap="none" spc="0" normalizeH="0" baseline="0" noProof="0" dirty="0">
                          <a:ln>
                            <a:noFill/>
                          </a:ln>
                          <a:solidFill>
                            <a:srgbClr val="000000"/>
                          </a:solidFill>
                          <a:effectLst/>
                          <a:uLnTx/>
                          <a:uFillTx/>
                          <a:latin typeface="+mn-ea"/>
                          <a:ea typeface="+mn-ea"/>
                          <a:cs typeface="+mn-cs"/>
                        </a:rPr>
                        <a:t>6.00</a:t>
                      </a:r>
                      <a:r>
                        <a:rPr kumimoji="1" lang="ja-JP" altLang="en-US" sz="800" b="1" i="0" u="none" strike="noStrike" kern="1200" cap="none" spc="0" normalizeH="0" baseline="0" noProof="0" dirty="0">
                          <a:ln>
                            <a:noFill/>
                          </a:ln>
                          <a:solidFill>
                            <a:srgbClr val="000000"/>
                          </a:solidFill>
                          <a:effectLst/>
                          <a:uLnTx/>
                          <a:uFillTx/>
                          <a:latin typeface="+mn-ea"/>
                          <a:ea typeface="+mn-ea"/>
                          <a:cs typeface="+mn-cs"/>
                        </a:rPr>
                        <a:t>秒</a:t>
                      </a:r>
                      <a:r>
                        <a:rPr kumimoji="1" lang="ja-JP" altLang="en-US" sz="800" b="0" i="0" u="none" strike="noStrike" kern="1200" cap="none" spc="0" normalizeH="0" baseline="0" noProof="0" dirty="0">
                          <a:ln>
                            <a:noFill/>
                          </a:ln>
                          <a:solidFill>
                            <a:srgbClr val="000000"/>
                          </a:solidFill>
                          <a:effectLst/>
                          <a:uLnTx/>
                          <a:uFillTx/>
                          <a:latin typeface="+mn-ea"/>
                          <a:ea typeface="+mn-ea"/>
                          <a:cs typeface="+mn-cs"/>
                        </a:rPr>
                        <a:t>　または　</a:t>
                      </a:r>
                      <a:r>
                        <a:rPr kumimoji="1" lang="en-US" altLang="ja-JP" sz="800" b="1" i="0" u="none" strike="noStrike" kern="1200" cap="none" spc="0" normalizeH="0" baseline="0" noProof="0" dirty="0">
                          <a:ln>
                            <a:noFill/>
                          </a:ln>
                          <a:solidFill>
                            <a:srgbClr val="000000"/>
                          </a:solidFill>
                          <a:effectLst/>
                          <a:uLnTx/>
                          <a:uFillTx/>
                          <a:latin typeface="+mn-ea"/>
                          <a:ea typeface="+mn-ea"/>
                          <a:cs typeface="+mn-cs"/>
                        </a:rPr>
                        <a:t>15.00</a:t>
                      </a:r>
                      <a:r>
                        <a:rPr kumimoji="1" lang="ja-JP" altLang="en-US" sz="800" b="1" i="0" u="none" strike="noStrike" kern="1200" cap="none" spc="0" normalizeH="0" baseline="0" noProof="0" dirty="0">
                          <a:ln>
                            <a:noFill/>
                          </a:ln>
                          <a:solidFill>
                            <a:srgbClr val="000000"/>
                          </a:solidFill>
                          <a:effectLst/>
                          <a:uLnTx/>
                          <a:uFillTx/>
                          <a:latin typeface="+mn-ea"/>
                          <a:ea typeface="+mn-ea"/>
                          <a:cs typeface="+mn-cs"/>
                        </a:rPr>
                        <a:t>秒</a:t>
                      </a:r>
                      <a:r>
                        <a:rPr kumimoji="1" lang="ja-JP" altLang="en-US" sz="800" b="0" i="0" u="none" strike="noStrike" kern="1200" cap="none" spc="0" normalizeH="0" baseline="0" noProof="0" dirty="0">
                          <a:ln>
                            <a:noFill/>
                          </a:ln>
                          <a:solidFill>
                            <a:srgbClr val="000000"/>
                          </a:solidFill>
                          <a:effectLst/>
                          <a:uLnTx/>
                          <a:uFillTx/>
                          <a:latin typeface="+mn-ea"/>
                          <a:ea typeface="+mn-ea"/>
                          <a:cs typeface="+mn-cs"/>
                        </a:rPr>
                        <a:t>　</a:t>
                      </a:r>
                      <a:endParaRPr kumimoji="1" lang="en-US" altLang="ja-JP" sz="800" b="0" i="0" u="none" strike="noStrike" kern="1200" cap="none" spc="0" normalizeH="0" baseline="0" noProof="0" dirty="0">
                        <a:ln>
                          <a:noFill/>
                        </a:ln>
                        <a:solidFill>
                          <a:srgbClr val="000000"/>
                        </a:solidFill>
                        <a:effectLst/>
                        <a:uLnTx/>
                        <a:uFillTx/>
                        <a:latin typeface="+mn-ea"/>
                        <a:ea typeface="+mn-ea"/>
                        <a:cs typeface="+mn-cs"/>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accent6"/>
                          </a:solidFill>
                          <a:effectLst/>
                          <a:uLnTx/>
                          <a:uFillTx/>
                          <a:latin typeface="+mn-ea"/>
                          <a:ea typeface="+mn-ea"/>
                          <a:cs typeface="+mn-cs"/>
                        </a:rPr>
                        <a:t>※</a:t>
                      </a:r>
                      <a:r>
                        <a:rPr kumimoji="1" lang="ja-JP" altLang="en-US" sz="800" b="0" i="0" u="none" strike="noStrike" kern="1200" cap="none" spc="0" normalizeH="0" baseline="0" noProof="0" dirty="0">
                          <a:ln>
                            <a:noFill/>
                          </a:ln>
                          <a:solidFill>
                            <a:schemeClr val="accent6"/>
                          </a:solidFill>
                          <a:effectLst/>
                          <a:uLnTx/>
                          <a:uFillTx/>
                          <a:latin typeface="+mn-ea"/>
                          <a:ea typeface="+mn-ea"/>
                          <a:cs typeface="+mn-cs"/>
                        </a:rPr>
                        <a:t>どちらか選択</a:t>
                      </a:r>
                      <a:endParaRPr lang="ja-JP" altLang="en-US" sz="800" b="1" i="0" u="none" strike="noStrike" dirty="0">
                        <a:solidFill>
                          <a:schemeClr val="accent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6">
                        <a:lumMod val="20000"/>
                        <a:lumOff val="80000"/>
                      </a:schemeClr>
                    </a:solidFill>
                  </a:tcPr>
                </a:tc>
                <a:tc>
                  <a:txBody>
                    <a:bodyPr/>
                    <a:lstStyle/>
                    <a:p>
                      <a:pPr algn="l" rtl="0" fontAlgn="ctr"/>
                      <a:r>
                        <a:rPr lang="ja-JP" altLang="en-US" sz="800" u="none" strike="noStrike" dirty="0">
                          <a:effectLst/>
                          <a:latin typeface="+mn-ea"/>
                          <a:ea typeface="+mn-ea"/>
                        </a:rPr>
                        <a:t>　</a:t>
                      </a:r>
                      <a:r>
                        <a:rPr lang="en-US" altLang="ja-JP" sz="800" b="1" u="none" strike="noStrike" dirty="0">
                          <a:effectLst/>
                          <a:latin typeface="+mn-ea"/>
                          <a:ea typeface="+mn-ea"/>
                        </a:rPr>
                        <a:t>15.00</a:t>
                      </a:r>
                      <a:r>
                        <a:rPr lang="ja-JP" altLang="en-US" sz="800" b="1" u="none" strike="noStrike" dirty="0">
                          <a:effectLst/>
                          <a:latin typeface="+mn-ea"/>
                          <a:ea typeface="+mn-ea"/>
                        </a:rPr>
                        <a:t>秒</a:t>
                      </a:r>
                      <a:r>
                        <a:rPr lang="ja-JP" altLang="en-US" sz="800" u="none" strike="noStrike" dirty="0">
                          <a:effectLst/>
                          <a:latin typeface="+mn-ea"/>
                          <a:ea typeface="+mn-ea"/>
                        </a:rPr>
                        <a:t>　または　</a:t>
                      </a:r>
                      <a:r>
                        <a:rPr lang="en-US" altLang="ja-JP" sz="800" b="1" u="none" strike="noStrike" dirty="0">
                          <a:effectLst/>
                          <a:latin typeface="+mn-ea"/>
                          <a:ea typeface="+mn-ea"/>
                        </a:rPr>
                        <a:t>30.00</a:t>
                      </a:r>
                      <a:r>
                        <a:rPr lang="ja-JP" altLang="en-US" sz="800" b="1" u="none" strike="noStrike" dirty="0">
                          <a:effectLst/>
                          <a:latin typeface="+mn-ea"/>
                          <a:ea typeface="+mn-ea"/>
                        </a:rPr>
                        <a:t>秒</a:t>
                      </a:r>
                      <a:r>
                        <a:rPr lang="ja-JP" altLang="en-US" sz="800" u="none" strike="noStrike" dirty="0">
                          <a:effectLst/>
                          <a:latin typeface="+mn-ea"/>
                          <a:ea typeface="+mn-ea"/>
                        </a:rPr>
                        <a:t>　</a:t>
                      </a:r>
                      <a:endParaRPr lang="en-US" altLang="ja-JP" sz="800" u="none" strike="noStrike" dirty="0">
                        <a:effectLst/>
                        <a:latin typeface="+mn-ea"/>
                        <a:ea typeface="+mn-ea"/>
                      </a:endParaRPr>
                    </a:p>
                    <a:p>
                      <a:pPr algn="l" rtl="0" fontAlgn="ctr"/>
                      <a:r>
                        <a:rPr lang="en-US" altLang="ja-JP" sz="800" u="none" strike="noStrike" dirty="0">
                          <a:solidFill>
                            <a:schemeClr val="accent6"/>
                          </a:solidFill>
                          <a:effectLst/>
                          <a:latin typeface="+mn-ea"/>
                          <a:ea typeface="+mn-ea"/>
                        </a:rPr>
                        <a:t>※</a:t>
                      </a:r>
                      <a:r>
                        <a:rPr lang="ja-JP" altLang="en-US" sz="800" u="none" strike="noStrike" dirty="0">
                          <a:solidFill>
                            <a:schemeClr val="accent6"/>
                          </a:solidFill>
                          <a:effectLst/>
                          <a:latin typeface="+mn-ea"/>
                          <a:ea typeface="+mn-ea"/>
                        </a:rPr>
                        <a:t>どちらか選択</a:t>
                      </a:r>
                      <a:endParaRPr lang="ja-JP" altLang="en-US" sz="800" b="0" i="0" u="none" strike="noStrike" dirty="0">
                        <a:solidFill>
                          <a:schemeClr val="accent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6">
                        <a:lumMod val="20000"/>
                        <a:lumOff val="80000"/>
                      </a:schemeClr>
                    </a:solidFill>
                  </a:tcPr>
                </a:tc>
                <a:tc>
                  <a:txBody>
                    <a:bodyPr/>
                    <a:lstStyle/>
                    <a:p>
                      <a:pPr algn="l" rtl="0" fontAlgn="ctr"/>
                      <a:r>
                        <a:rPr lang="ja-JP" altLang="en-US" sz="800" u="none" strike="noStrike" dirty="0">
                          <a:solidFill>
                            <a:srgbClr val="FF0000"/>
                          </a:solidFill>
                          <a:effectLst/>
                          <a:latin typeface="+mn-ea"/>
                          <a:ea typeface="+mn-ea"/>
                        </a:rPr>
                        <a:t> </a:t>
                      </a:r>
                      <a:endParaRPr lang="ja-JP" altLang="en-US" sz="800" b="0" i="0" u="none" strike="noStrike" dirty="0">
                        <a:solidFill>
                          <a:srgbClr val="FF006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306755613"/>
                  </a:ext>
                </a:extLst>
              </a:tr>
              <a:tr h="206788">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スキップ設定</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スキップ無し</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463604174"/>
                  </a:ext>
                </a:extLst>
              </a:tr>
              <a:tr h="206788">
                <a:tc gridSpan="2" vMerge="1">
                  <a:txBody>
                    <a:bodyPr/>
                    <a:lstStyle/>
                    <a:p>
                      <a:endParaRPr kumimoji="1" lang="ja-JP" altLang="en-US"/>
                    </a:p>
                  </a:txBody>
                  <a:tcPr/>
                </a:tc>
                <a:tc hMerge="1"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クリック</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不可</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83202758"/>
                  </a:ext>
                </a:extLst>
              </a:tr>
              <a:tr h="206788">
                <a:tc gridSpan="2" vMerge="1">
                  <a:txBody>
                    <a:bodyPr/>
                    <a:lstStyle/>
                    <a:p>
                      <a:pPr algn="l" rtl="0" fontAlgn="ctr"/>
                      <a:endParaRPr lang="ja-JP" altLang="en-US" sz="800" b="0" i="0" u="none" strike="noStrike" dirty="0">
                        <a:solidFill>
                          <a:srgbClr val="262626"/>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hMerge="1"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262626"/>
                          </a:solidFill>
                          <a:effectLst/>
                          <a:latin typeface="+mn-ea"/>
                          <a:ea typeface="+mn-ea"/>
                        </a:rPr>
                        <a:t>　同時入稿可能な素材数</a:t>
                      </a: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b="0" i="0" u="none" strike="noStrike" dirty="0">
                          <a:solidFill>
                            <a:srgbClr val="262626"/>
                          </a:solidFill>
                          <a:effectLst/>
                          <a:latin typeface="+mn-ea"/>
                          <a:ea typeface="+mn-ea"/>
                        </a:rPr>
                        <a:t>　４本</a:t>
                      </a:r>
                      <a:endParaRPr lang="en-US" altLang="zh-TW" sz="800" b="0" i="0" u="none" strike="noStrike" dirty="0">
                        <a:solidFill>
                          <a:srgbClr val="262626"/>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en-US" altLang="zh-TW"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b="0" i="0" u="none" strike="noStrike" dirty="0">
                          <a:solidFill>
                            <a:srgbClr val="000000"/>
                          </a:solidFill>
                          <a:effectLst/>
                          <a:latin typeface="+mn-ea"/>
                          <a:ea typeface="+mn-ea"/>
                        </a:rPr>
                        <a:t> 途中差し替え可 </a:t>
                      </a:r>
                      <a:r>
                        <a:rPr lang="en-US" altLang="ja-JP" sz="800" b="0" i="0" u="none" strike="noStrike" dirty="0">
                          <a:solidFill>
                            <a:srgbClr val="000000"/>
                          </a:solidFill>
                          <a:effectLst/>
                          <a:latin typeface="+mn-ea"/>
                          <a:ea typeface="+mn-ea"/>
                        </a:rPr>
                        <a:t>※</a:t>
                      </a:r>
                      <a:r>
                        <a:rPr lang="ja-JP" altLang="en-US" sz="800" b="0" i="0" u="none" strike="noStrike" dirty="0">
                          <a:solidFill>
                            <a:srgbClr val="000000"/>
                          </a:solidFill>
                          <a:effectLst/>
                          <a:latin typeface="+mn-ea"/>
                          <a:ea typeface="+mn-ea"/>
                        </a:rPr>
                        <a:t>掲載開始日の</a:t>
                      </a:r>
                      <a:r>
                        <a:rPr lang="en-US" altLang="ja-JP" sz="800" b="0" i="0" u="none" strike="noStrike" dirty="0">
                          <a:solidFill>
                            <a:srgbClr val="000000"/>
                          </a:solidFill>
                          <a:effectLst/>
                          <a:latin typeface="+mn-ea"/>
                          <a:ea typeface="+mn-ea"/>
                        </a:rPr>
                        <a:t>5</a:t>
                      </a:r>
                      <a:r>
                        <a:rPr lang="ja-JP" altLang="en-US" sz="800" b="0" i="0" u="none" strike="noStrike" dirty="0">
                          <a:solidFill>
                            <a:srgbClr val="000000"/>
                          </a:solidFill>
                          <a:effectLst/>
                          <a:latin typeface="+mn-ea"/>
                          <a:ea typeface="+mn-ea"/>
                        </a:rPr>
                        <a:t>営業日前入稿</a:t>
                      </a: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98276160"/>
                  </a:ext>
                </a:extLst>
              </a:tr>
              <a:tr h="206788">
                <a:tc rowSpan="3" gridSpan="2">
                  <a:txBody>
                    <a:bodyPr/>
                    <a:lstStyle/>
                    <a:p>
                      <a:pPr algn="l" rtl="0" fontAlgn="ctr"/>
                      <a:r>
                        <a:rPr lang="ja-JP" altLang="en-US" sz="800" u="none" strike="noStrike" dirty="0">
                          <a:effectLst/>
                          <a:latin typeface="+mn-ea"/>
                          <a:ea typeface="+mn-ea"/>
                        </a:rPr>
                        <a:t>　</a:t>
                      </a:r>
                      <a:endParaRPr lang="en-US" altLang="ja-JP" sz="800" b="1" i="0" u="none" strike="noStrike" dirty="0">
                        <a:solidFill>
                          <a:srgbClr val="FF0000"/>
                        </a:solidFill>
                        <a:effectLst/>
                        <a:latin typeface="+mn-ea"/>
                        <a:ea typeface="+mn-ea"/>
                      </a:endParaRPr>
                    </a:p>
                    <a:p>
                      <a:pPr algn="l" rtl="0" fontAlgn="ctr"/>
                      <a:r>
                        <a:rPr lang="ja-JP" altLang="en-US" sz="800" b="1" i="0" u="none" strike="noStrike" dirty="0">
                          <a:solidFill>
                            <a:srgbClr val="FF0000"/>
                          </a:solidFill>
                          <a:effectLst/>
                          <a:latin typeface="+mn-ea"/>
                          <a:ea typeface="+mn-ea"/>
                        </a:rPr>
                        <a:t>　</a:t>
                      </a:r>
                      <a:r>
                        <a:rPr kumimoji="1" lang="ja-JP" altLang="en-US" sz="800" u="none" strike="noStrike" kern="1200" dirty="0">
                          <a:solidFill>
                            <a:schemeClr val="tx1"/>
                          </a:solidFill>
                          <a:effectLst/>
                          <a:latin typeface="+mn-ea"/>
                          <a:ea typeface="+mn-ea"/>
                          <a:cs typeface="+mn-cs"/>
                        </a:rPr>
                        <a:t>動画ファイル</a:t>
                      </a:r>
                      <a:endParaRPr kumimoji="1" lang="en-US" altLang="ja-JP" sz="800" u="none" strike="noStrike" kern="1200" dirty="0">
                        <a:solidFill>
                          <a:schemeClr val="tx1"/>
                        </a:solidFill>
                        <a:effectLst/>
                        <a:latin typeface="+mn-ea"/>
                        <a:ea typeface="+mn-ea"/>
                        <a:cs typeface="+mn-cs"/>
                      </a:endParaRPr>
                    </a:p>
                    <a:p>
                      <a:pPr algn="l" rtl="0" fontAlgn="ctr"/>
                      <a:r>
                        <a:rPr kumimoji="1" lang="ja-JP" altLang="en-US" sz="800" u="none" strike="noStrike" kern="1200" dirty="0">
                          <a:solidFill>
                            <a:schemeClr val="tx1"/>
                          </a:solidFill>
                          <a:effectLst/>
                          <a:latin typeface="+mn-ea"/>
                          <a:ea typeface="+mn-ea"/>
                          <a:cs typeface="+mn-cs"/>
                        </a:rPr>
                        <a:t>　仕様</a:t>
                      </a:r>
                      <a:endParaRPr kumimoji="1" lang="en-US" altLang="ja-JP" sz="800" u="none" strike="noStrike" kern="1200" dirty="0">
                        <a:solidFill>
                          <a:schemeClr val="tx1"/>
                        </a:solidFill>
                        <a:effectLst/>
                        <a:latin typeface="+mn-ea"/>
                        <a:ea typeface="+mn-ea"/>
                        <a:cs typeface="+mn-cs"/>
                      </a:endParaRPr>
                    </a:p>
                    <a:p>
                      <a:pPr algn="l" rtl="0" fontAlgn="ctr"/>
                      <a:r>
                        <a:rPr lang="ja-JP" altLang="en-US" sz="800" u="none" strike="noStrike" dirty="0">
                          <a:effectLst/>
                          <a:latin typeface="+mn-ea"/>
                          <a:ea typeface="+mn-ea"/>
                        </a:rPr>
                        <a:t>　</a:t>
                      </a:r>
                      <a:endParaRPr lang="en-US" altLang="ja-JP" sz="800" b="1" i="0" u="none" strike="noStrike" dirty="0">
                        <a:solidFill>
                          <a:srgbClr val="FF0000"/>
                        </a:solidFill>
                        <a:effectLst/>
                        <a:latin typeface="+mn-ea"/>
                        <a:ea typeface="+mn-ea"/>
                      </a:endParaRPr>
                    </a:p>
                  </a:txBody>
                  <a:tcPr marL="4543" marR="4543" marT="0" marB="0" anchor="ctr">
                    <a:lnL w="190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9525" cap="flat" cmpd="sng" algn="ctr">
                      <a:noFill/>
                      <a:prstDash val="solid"/>
                      <a:round/>
                      <a:headEnd type="none" w="med" len="med"/>
                      <a:tailEnd type="none" w="med" len="med"/>
                    </a:lnB>
                    <a:solidFill>
                      <a:schemeClr val="bg1">
                        <a:lumMod val="95000"/>
                      </a:schemeClr>
                    </a:solidFill>
                  </a:tcPr>
                </a:tc>
                <a:tc rowSpan="3" h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ファイル形式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a:t>
                      </a:r>
                      <a:r>
                        <a:rPr lang="en-US" altLang="ja-JP" sz="800" u="none" strike="noStrike" dirty="0">
                          <a:effectLst/>
                          <a:latin typeface="+mn-ea"/>
                          <a:ea typeface="+mn-ea"/>
                        </a:rPr>
                        <a:t>.mp4</a:t>
                      </a:r>
                      <a:endParaRPr lang="en-US" altLang="ja-JP"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拡張子は</a:t>
                      </a:r>
                      <a:r>
                        <a:rPr lang="en-US" altLang="ja-JP" sz="800" u="none" strike="noStrike" dirty="0">
                          <a:effectLst/>
                          <a:latin typeface="+mn-ea"/>
                          <a:ea typeface="+mn-ea"/>
                        </a:rPr>
                        <a:t>.mp4 </a:t>
                      </a:r>
                      <a:r>
                        <a:rPr lang="ja-JP" altLang="en-US" sz="800" u="none" strike="noStrike" dirty="0">
                          <a:effectLst/>
                          <a:latin typeface="+mn-ea"/>
                          <a:ea typeface="+mn-ea"/>
                        </a:rPr>
                        <a:t>のみ入稿可能です。</a:t>
                      </a:r>
                      <a:endParaRPr lang="en-US" altLang="ja-JP" sz="800" u="none" strike="noStrike" dirty="0">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241269898"/>
                  </a:ext>
                </a:extLst>
              </a:tr>
              <a:tr h="206788">
                <a:tc gridSpan="2" vMerge="1">
                  <a:txBody>
                    <a:bodyPr/>
                    <a:lstStyle/>
                    <a:p>
                      <a:endParaRPr kumimoji="1" lang="ja-JP" altLang="en-US"/>
                    </a:p>
                  </a:txBody>
                  <a:tcPr/>
                </a:tc>
                <a:tc hMerge="1" vMerge="1">
                  <a:txBody>
                    <a:bodyPr/>
                    <a:lstStyle/>
                    <a:p>
                      <a:endParaRPr kumimoji="1" lang="ja-JP" altLang="en-US"/>
                    </a:p>
                  </a:txBody>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800" u="none" strike="noStrike" kern="1200" dirty="0">
                          <a:solidFill>
                            <a:schemeClr val="tx1"/>
                          </a:solidFill>
                          <a:effectLst/>
                          <a:latin typeface="+mn-ea"/>
                          <a:ea typeface="+mn-ea"/>
                          <a:cs typeface="+mn-cs"/>
                        </a:rPr>
                        <a:t>　ブランド（</a:t>
                      </a:r>
                      <a:r>
                        <a:rPr kumimoji="1" lang="en-US" altLang="ja-JP" sz="800" u="none" strike="noStrike" kern="1200" dirty="0" err="1">
                          <a:solidFill>
                            <a:schemeClr val="tx1"/>
                          </a:solidFill>
                          <a:effectLst/>
                          <a:latin typeface="+mn-ea"/>
                          <a:ea typeface="+mn-ea"/>
                          <a:cs typeface="+mn-cs"/>
                        </a:rPr>
                        <a:t>ftyp</a:t>
                      </a:r>
                      <a:r>
                        <a:rPr kumimoji="1" lang="ja-JP" altLang="en-US" sz="800" u="none" strike="noStrike" kern="1200" dirty="0">
                          <a:solidFill>
                            <a:schemeClr val="tx1"/>
                          </a:solidFill>
                          <a:effectLst/>
                          <a:latin typeface="+mn-ea"/>
                          <a:ea typeface="+mn-ea"/>
                          <a:cs typeface="+mn-cs"/>
                        </a:rPr>
                        <a:t>）</a:t>
                      </a: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b="0" i="0" u="none" strike="noStrike" dirty="0">
                          <a:solidFill>
                            <a:srgbClr val="262626"/>
                          </a:solidFill>
                          <a:effectLst/>
                          <a:latin typeface="+mn-ea"/>
                          <a:ea typeface="+mn-ea"/>
                        </a:rPr>
                        <a:t>　</a:t>
                      </a:r>
                      <a:r>
                        <a:rPr lang="en-US" altLang="ja-JP" sz="800" b="0" i="0" u="none" strike="noStrike" dirty="0">
                          <a:solidFill>
                            <a:srgbClr val="262626"/>
                          </a:solidFill>
                          <a:effectLst/>
                          <a:latin typeface="+mn-ea"/>
                          <a:ea typeface="+mn-ea"/>
                        </a:rPr>
                        <a:t>mp42</a:t>
                      </a:r>
                      <a:r>
                        <a:rPr lang="ja-JP" altLang="en-US" sz="800" b="0" i="0" u="none" strike="noStrike" dirty="0">
                          <a:solidFill>
                            <a:srgbClr val="262626"/>
                          </a:solidFill>
                          <a:effectLst/>
                          <a:latin typeface="+mn-ea"/>
                          <a:ea typeface="+mn-ea"/>
                        </a:rPr>
                        <a:t>　または </a:t>
                      </a:r>
                      <a:r>
                        <a:rPr lang="en-US" altLang="ja-JP" sz="800" b="0" i="0" u="none" strike="noStrike" dirty="0">
                          <a:solidFill>
                            <a:srgbClr val="262626"/>
                          </a:solidFill>
                          <a:effectLst/>
                          <a:latin typeface="+mn-ea"/>
                          <a:ea typeface="+mn-ea"/>
                        </a:rPr>
                        <a:t>M4V</a:t>
                      </a: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endParaRPr kumimoji="1" lang="ja-JP" altLang="en-US"/>
                    </a:p>
                  </a:txBody>
                  <a:tcPr>
                    <a:lnL w="9525" cap="flat" cmpd="sng" algn="ctr">
                      <a:solidFill>
                        <a:schemeClr val="tx1">
                          <a:lumMod val="50000"/>
                          <a:lumOff val="50000"/>
                        </a:schemeClr>
                      </a:solidFill>
                      <a:prstDash val="solid"/>
                      <a:round/>
                      <a:headEnd type="none" w="med" len="med"/>
                      <a:tailEnd type="none" w="med" len="med"/>
                    </a:lnL>
                    <a:lnT w="6350" cap="flat" cmpd="sng" algn="ctr">
                      <a:solidFill>
                        <a:schemeClr val="bg1">
                          <a:lumMod val="50000"/>
                        </a:schemeClr>
                      </a:solidFill>
                      <a:prstDash val="solid"/>
                      <a:round/>
                      <a:headEnd type="none" w="med" len="med"/>
                      <a:tailEnd type="none" w="med" len="med"/>
                    </a:lnT>
                  </a:tcPr>
                </a:tc>
                <a:tc>
                  <a:txBody>
                    <a:bodyPr/>
                    <a:lstStyle/>
                    <a:p>
                      <a:pPr algn="l" fontAlgn="ctr"/>
                      <a:endParaRPr lang="en-US" altLang="ja-JP" sz="800" u="none" strike="noStrike" dirty="0">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319293902"/>
                  </a:ext>
                </a:extLst>
              </a:tr>
              <a:tr h="206788">
                <a:tc gridSpan="2" vMerge="1">
                  <a:txBody>
                    <a:bodyPr/>
                    <a:lstStyle/>
                    <a:p>
                      <a:pPr algn="l" rtl="0" fontAlgn="ctr"/>
                      <a:endParaRPr lang="en-US" altLang="ja-JP" sz="800" b="1" i="0" u="none" strike="noStrike" dirty="0">
                        <a:solidFill>
                          <a:srgbClr val="FF0000"/>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85000"/>
                      </a:schemeClr>
                    </a:solidFill>
                  </a:tcPr>
                </a:tc>
                <a:tc hMerge="1" vMerge="1">
                  <a:txBody>
                    <a:bodyPr/>
                    <a:lstStyle/>
                    <a:p>
                      <a:endParaRPr kumimoji="1" lang="ja-JP" altLang="en-US"/>
                    </a:p>
                  </a:txBody>
                  <a:tcPr/>
                </a:tc>
                <a:tc>
                  <a:txBody>
                    <a:bodyPr/>
                    <a:lstStyle/>
                    <a:p>
                      <a:pPr algn="l" rtl="0" fontAlgn="ctr"/>
                      <a:r>
                        <a:rPr kumimoji="1" lang="ja-JP" altLang="en-US" sz="800" u="none" strike="noStrike" kern="1200" dirty="0">
                          <a:solidFill>
                            <a:schemeClr val="tx1"/>
                          </a:solidFill>
                          <a:effectLst/>
                          <a:latin typeface="+mn-ea"/>
                          <a:ea typeface="+mn-ea"/>
                          <a:cs typeface="+mn-cs"/>
                        </a:rPr>
                        <a:t>　総ファイルサイズ</a:t>
                      </a:r>
                      <a:endParaRPr kumimoji="1" lang="en-US" altLang="ja-JP" sz="800" u="none" strike="noStrike" kern="1200" dirty="0">
                        <a:solidFill>
                          <a:srgbClr val="FF0066"/>
                        </a:solidFill>
                        <a:effectLst/>
                        <a:latin typeface="+mn-ea"/>
                        <a:ea typeface="+mn-ea"/>
                        <a:cs typeface="+mn-cs"/>
                      </a:endParaRPr>
                    </a:p>
                  </a:txBody>
                  <a:tcPr marL="4543" marR="4543" marT="0" marB="0" anchor="ctr">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gridSpan="2">
                  <a:txBody>
                    <a:bodyPr/>
                    <a:lstStyle/>
                    <a:p>
                      <a:pPr algn="l" rtl="0" fontAlgn="ctr"/>
                      <a:r>
                        <a:rPr lang="ja-JP" altLang="en-US" sz="800" b="0" u="none" strike="noStrike" dirty="0">
                          <a:effectLst/>
                          <a:latin typeface="+mn-ea"/>
                          <a:ea typeface="+mn-ea"/>
                        </a:rPr>
                        <a:t>　①</a:t>
                      </a:r>
                      <a:r>
                        <a:rPr lang="en-US" altLang="ja-JP" sz="800" b="0" u="none" strike="noStrike" dirty="0">
                          <a:effectLst/>
                          <a:latin typeface="+mn-ea"/>
                          <a:ea typeface="+mn-ea"/>
                        </a:rPr>
                        <a:t>15</a:t>
                      </a:r>
                      <a:r>
                        <a:rPr lang="ja-JP" altLang="en-US" sz="800" b="0" u="none" strike="noStrike" dirty="0">
                          <a:effectLst/>
                          <a:latin typeface="+mn-ea"/>
                          <a:ea typeface="+mn-ea"/>
                        </a:rPr>
                        <a:t>秒素材：</a:t>
                      </a:r>
                      <a:r>
                        <a:rPr lang="en-US" altLang="ja-JP" sz="800" b="0" u="none" strike="noStrike" dirty="0">
                          <a:effectLst/>
                          <a:latin typeface="+mn-ea"/>
                          <a:ea typeface="+mn-ea"/>
                        </a:rPr>
                        <a:t>9MB</a:t>
                      </a:r>
                      <a:r>
                        <a:rPr lang="ja-JP" altLang="en-US" sz="800" b="0" u="none" strike="noStrike" dirty="0">
                          <a:effectLst/>
                          <a:latin typeface="+mn-ea"/>
                          <a:ea typeface="+mn-ea"/>
                        </a:rPr>
                        <a:t>以内　②</a:t>
                      </a:r>
                      <a:r>
                        <a:rPr lang="en-US" altLang="ja-JP" sz="800" b="0" u="none" strike="noStrike" dirty="0">
                          <a:effectLst/>
                          <a:latin typeface="+mn-ea"/>
                          <a:ea typeface="+mn-ea"/>
                        </a:rPr>
                        <a:t>30</a:t>
                      </a:r>
                      <a:r>
                        <a:rPr lang="ja-JP" altLang="en-US" sz="800" b="0" u="none" strike="noStrike" dirty="0">
                          <a:effectLst/>
                          <a:latin typeface="+mn-ea"/>
                          <a:ea typeface="+mn-ea"/>
                        </a:rPr>
                        <a:t>秒素材：</a:t>
                      </a:r>
                      <a:r>
                        <a:rPr lang="en-US" altLang="ja-JP" sz="800" b="0" u="none" strike="noStrike" dirty="0">
                          <a:effectLst/>
                          <a:latin typeface="+mn-ea"/>
                          <a:ea typeface="+mn-ea"/>
                        </a:rPr>
                        <a:t>18MB</a:t>
                      </a:r>
                      <a:r>
                        <a:rPr lang="ja-JP" altLang="en-US" sz="800" b="0" u="none" strike="noStrike" dirty="0">
                          <a:effectLst/>
                          <a:latin typeface="+mn-ea"/>
                          <a:ea typeface="+mn-ea"/>
                        </a:rPr>
                        <a:t>以内</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262626"/>
                        </a:solidFill>
                        <a:effectLst/>
                        <a:latin typeface="Yu Gothic UI" panose="020B0500000000000000" pitchFamily="50" charset="-128"/>
                        <a:ea typeface="Yu Gothic UI" panose="020B0500000000000000" pitchFamily="50" charset="-128"/>
                      </a:endParaRP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B w="9525" cap="flat" cmpd="sng" algn="ctr">
                      <a:solidFill>
                        <a:schemeClr val="tx1">
                          <a:lumMod val="50000"/>
                          <a:lumOff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70564100"/>
                  </a:ext>
                </a:extLst>
              </a:tr>
              <a:tr h="206788">
                <a:tc rowSpan="13">
                  <a:txBody>
                    <a:bodyPr/>
                    <a:lstStyle/>
                    <a:p>
                      <a:pPr algn="l" rtl="0" fontAlgn="ctr"/>
                      <a:endParaRPr lang="ja-JP" altLang="en-US" sz="800" b="0" i="0" u="none" strike="noStrike" dirty="0">
                        <a:solidFill>
                          <a:srgbClr val="262626"/>
                        </a:solidFill>
                        <a:effectLst/>
                        <a:latin typeface="Yu Gothic UI" panose="020B0500000000000000" pitchFamily="50" charset="-128"/>
                        <a:ea typeface="Yu Gothic UI" panose="020B0500000000000000" pitchFamily="50" charset="-128"/>
                      </a:endParaRPr>
                    </a:p>
                  </a:txBody>
                  <a:tcPr marL="4543" marR="4543" marT="0" marB="36000" anchor="ctr">
                    <a:lnL w="190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rowSpan="8">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a:t>
                      </a:r>
                      <a:endParaRPr lang="en-US" altLang="ja-JP" sz="800" u="none" strike="noStrike" dirty="0">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endParaRPr lang="en-US" altLang="ja-JP" sz="800" u="none" strike="noStrike" dirty="0">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映　像</a:t>
                      </a:r>
                      <a:endParaRPr lang="ja-JP" altLang="en-US" sz="800" b="0" i="0" u="none" strike="noStrike" dirty="0">
                        <a:solidFill>
                          <a:srgbClr val="262626"/>
                        </a:solidFill>
                        <a:effectLst/>
                        <a:latin typeface="+mn-ea"/>
                        <a:ea typeface="+mn-ea"/>
                      </a:endParaRPr>
                    </a:p>
                    <a:p>
                      <a:pPr algn="l" rtl="0" fontAlgn="ctr"/>
                      <a:endParaRPr lang="ja-JP" altLang="en-US" sz="800" b="0" i="0" u="none" strike="noStrike" dirty="0">
                        <a:solidFill>
                          <a:srgbClr val="262626"/>
                        </a:solidFill>
                        <a:effectLst/>
                        <a:latin typeface="+mn-ea"/>
                        <a:ea typeface="+mn-ea"/>
                      </a:endParaRPr>
                    </a:p>
                  </a:txBody>
                  <a:tcPr marL="4543" marR="4543" marT="0" marB="0">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a:txBody>
                    <a:bodyPr/>
                    <a:lstStyle/>
                    <a:p>
                      <a:pPr algn="l" rtl="0" fontAlgn="ctr"/>
                      <a:r>
                        <a:rPr lang="ja-JP" altLang="en-US" sz="800" u="none" strike="noStrike" dirty="0">
                          <a:effectLst/>
                          <a:latin typeface="+mn-ea"/>
                          <a:ea typeface="+mn-ea"/>
                        </a:rPr>
                        <a:t>　</a:t>
                      </a:r>
                      <a:r>
                        <a:rPr kumimoji="1" lang="ja-JP" altLang="en-US" sz="800" b="1" u="none" strike="noStrike" kern="1200" dirty="0">
                          <a:solidFill>
                            <a:schemeClr val="tx1"/>
                          </a:solidFill>
                          <a:effectLst/>
                          <a:latin typeface="+mn-ea"/>
                          <a:ea typeface="+mn-ea"/>
                          <a:cs typeface="+mn-cs"/>
                        </a:rPr>
                        <a:t>フレームレート</a:t>
                      </a:r>
                      <a:r>
                        <a:rPr lang="ja-JP" altLang="en-US" sz="800" u="none" strike="noStrike" dirty="0">
                          <a:effectLst/>
                          <a:latin typeface="+mn-ea"/>
                          <a:ea typeface="+mn-ea"/>
                        </a:rPr>
                        <a:t>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b="1" u="none" strike="noStrike" dirty="0">
                          <a:effectLst/>
                          <a:latin typeface="+mn-ea"/>
                          <a:ea typeface="+mn-ea"/>
                        </a:rPr>
                        <a:t>　</a:t>
                      </a:r>
                      <a:r>
                        <a:rPr lang="en-US" altLang="ja-JP" sz="800" b="1" u="none" strike="noStrike" dirty="0">
                          <a:effectLst/>
                          <a:latin typeface="+mn-ea"/>
                          <a:ea typeface="+mn-ea"/>
                        </a:rPr>
                        <a:t>29.97</a:t>
                      </a:r>
                      <a:r>
                        <a:rPr lang="en-US" sz="800" b="1" u="none" strike="noStrike" dirty="0">
                          <a:effectLst/>
                          <a:latin typeface="+mn-ea"/>
                          <a:ea typeface="+mn-ea"/>
                        </a:rPr>
                        <a:t>fps</a:t>
                      </a:r>
                      <a:r>
                        <a:rPr lang="ja-JP" altLang="en-US" sz="800" u="none" strike="noStrike" dirty="0">
                          <a:effectLst/>
                          <a:latin typeface="+mn-ea"/>
                          <a:ea typeface="+mn-ea"/>
                        </a:rPr>
                        <a:t>　</a:t>
                      </a:r>
                      <a:endParaRPr lang="en-US" sz="800" b="1"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accent6">
                        <a:lumMod val="20000"/>
                        <a:lumOff val="80000"/>
                      </a:schemeClr>
                    </a:solidFill>
                  </a:tcPr>
                </a:tc>
                <a:tc hMerge="1">
                  <a:txBody>
                    <a:bodyPr/>
                    <a:lstStyle/>
                    <a:p>
                      <a:pPr algn="l" rtl="0" fontAlgn="ctr"/>
                      <a:endParaRPr lang="en-US" sz="800" b="1"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rgbClr val="FFFF99"/>
                    </a:solidFill>
                  </a:tcPr>
                </a:tc>
                <a:tc>
                  <a:txBody>
                    <a:bodyPr/>
                    <a:lstStyle/>
                    <a:p>
                      <a:pPr algn="l" rtl="0" fontAlgn="ctr"/>
                      <a:r>
                        <a:rPr lang="ja-JP" altLang="en-US" sz="800" u="none" strike="noStrike" dirty="0">
                          <a:solidFill>
                            <a:srgbClr val="FF0066"/>
                          </a:solidFill>
                          <a:effectLst/>
                          <a:latin typeface="+mn-ea"/>
                          <a:ea typeface="+mn-ea"/>
                        </a:rPr>
                        <a:t> </a:t>
                      </a:r>
                      <a:endParaRPr lang="ja-JP" altLang="en-US" sz="800" b="0" i="0" u="none" strike="noStrike" dirty="0">
                        <a:solidFill>
                          <a:srgbClr val="FF006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842277942"/>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ピクセルサイズ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b="0" u="none" strike="noStrike" dirty="0">
                          <a:effectLst/>
                          <a:latin typeface="+mn-ea"/>
                          <a:ea typeface="+mn-ea"/>
                        </a:rPr>
                        <a:t>　</a:t>
                      </a:r>
                      <a:r>
                        <a:rPr lang="en-US" altLang="ja-JP" sz="800" b="0" u="none" strike="noStrike" dirty="0">
                          <a:effectLst/>
                          <a:latin typeface="+mn-ea"/>
                          <a:ea typeface="+mn-ea"/>
                        </a:rPr>
                        <a:t>1920</a:t>
                      </a:r>
                      <a:r>
                        <a:rPr lang="en-US" sz="800" b="0" u="none" strike="noStrike" dirty="0">
                          <a:effectLst/>
                          <a:latin typeface="+mn-ea"/>
                          <a:ea typeface="+mn-ea"/>
                        </a:rPr>
                        <a:t>pix ×1080pix </a:t>
                      </a: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800" b="0" u="none" strike="noStrike" dirty="0">
                        <a:effectLst/>
                        <a:latin typeface="Yu Gothic UI" panose="020B0500000000000000" pitchFamily="50" charset="-128"/>
                        <a:ea typeface="Yu Gothic UI" panose="020B0500000000000000" pitchFamily="50" charset="-128"/>
                      </a:endParaRP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solidFill>
                            <a:srgbClr val="FF0066"/>
                          </a:solidFill>
                          <a:effectLst/>
                          <a:latin typeface="+mn-ea"/>
                          <a:ea typeface="+mn-ea"/>
                        </a:rPr>
                        <a:t>　</a:t>
                      </a:r>
                      <a:endParaRPr lang="ja-JP" altLang="en-US" sz="800" b="0" i="0" u="none" strike="noStrike" dirty="0">
                        <a:solidFill>
                          <a:srgbClr val="FF006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06306541"/>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アスペクト比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a:t>
                      </a:r>
                      <a:r>
                        <a:rPr lang="en-US" altLang="ja-JP" sz="800" u="none" strike="noStrike" dirty="0">
                          <a:effectLst/>
                          <a:latin typeface="+mn-ea"/>
                          <a:ea typeface="+mn-ea"/>
                        </a:rPr>
                        <a:t>16</a:t>
                      </a:r>
                      <a:r>
                        <a:rPr lang="ja-JP" altLang="en-US" sz="800" u="none" strike="noStrike" dirty="0">
                          <a:effectLst/>
                          <a:latin typeface="+mn-ea"/>
                          <a:ea typeface="+mn-ea"/>
                        </a:rPr>
                        <a:t>：</a:t>
                      </a:r>
                      <a:r>
                        <a:rPr lang="en-US" altLang="ja-JP" sz="800" u="none" strike="noStrike" dirty="0">
                          <a:effectLst/>
                          <a:latin typeface="+mn-ea"/>
                          <a:ea typeface="+mn-ea"/>
                        </a:rPr>
                        <a:t>9</a:t>
                      </a:r>
                      <a:endParaRPr lang="en-US" altLang="ja-JP"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en-US" altLang="ja-JP" sz="800" b="0" i="0" u="none" strike="noStrike" dirty="0">
                        <a:solidFill>
                          <a:srgbClr val="262626"/>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45369718"/>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ビットレート</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a:t>
                      </a:r>
                      <a:r>
                        <a:rPr lang="en-US" altLang="ja-JP" sz="800" b="0" u="none" strike="noStrike" dirty="0">
                          <a:solidFill>
                            <a:schemeClr val="tx1"/>
                          </a:solidFill>
                          <a:effectLst/>
                          <a:latin typeface="+mn-ea"/>
                          <a:ea typeface="+mn-ea"/>
                        </a:rPr>
                        <a:t>2500kbps</a:t>
                      </a:r>
                      <a:r>
                        <a:rPr lang="ja-JP" altLang="en-US" sz="800" b="0" u="none" strike="noStrike" dirty="0">
                          <a:solidFill>
                            <a:schemeClr val="tx1"/>
                          </a:solidFill>
                          <a:effectLst/>
                          <a:latin typeface="+mn-ea"/>
                          <a:ea typeface="+mn-ea"/>
                        </a:rPr>
                        <a:t>～</a:t>
                      </a:r>
                      <a:r>
                        <a:rPr lang="en-US" altLang="ja-JP" sz="800" b="0" u="none" strike="noStrike" dirty="0">
                          <a:solidFill>
                            <a:schemeClr val="tx1"/>
                          </a:solidFill>
                          <a:effectLst/>
                          <a:latin typeface="+mn-ea"/>
                          <a:ea typeface="+mn-ea"/>
                        </a:rPr>
                        <a:t>3500kbps</a:t>
                      </a:r>
                      <a:endParaRPr lang="ja-JP" altLang="en-US" sz="800" b="0" i="0" u="none" strike="noStrike" dirty="0">
                        <a:solidFill>
                          <a:srgbClr val="0070C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70C0"/>
                        </a:solidFill>
                        <a:effectLst/>
                        <a:latin typeface="Yu Gothic UI" panose="020B0500000000000000" pitchFamily="50" charset="-128"/>
                        <a:ea typeface="Yu Gothic UI" panose="020B0500000000000000" pitchFamily="50" charset="-128"/>
                      </a:endParaRP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endParaRPr lang="ja-JP" altLang="en-US" sz="800" b="0"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373440306"/>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b="0" i="0" u="none" strike="noStrike" dirty="0">
                          <a:solidFill>
                            <a:srgbClr val="262626"/>
                          </a:solidFill>
                          <a:effectLst/>
                          <a:latin typeface="+mn-ea"/>
                          <a:ea typeface="+mn-ea"/>
                        </a:rPr>
                        <a:t>　ビットレート区分</a:t>
                      </a: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0070C0"/>
                          </a:solidFill>
                          <a:effectLst/>
                          <a:latin typeface="+mn-ea"/>
                          <a:ea typeface="+mn-ea"/>
                        </a:rPr>
                        <a:t>　</a:t>
                      </a:r>
                      <a:r>
                        <a:rPr lang="ja-JP" altLang="en-US" sz="800" b="0" i="0" u="none" strike="noStrike" dirty="0">
                          <a:solidFill>
                            <a:sysClr val="windowText" lastClr="000000"/>
                          </a:solidFill>
                          <a:effectLst/>
                          <a:latin typeface="+mn-ea"/>
                          <a:ea typeface="+mn-ea"/>
                        </a:rPr>
                        <a:t>固定</a:t>
                      </a:r>
                      <a:endParaRPr lang="ja-JP" altLang="en-US" sz="800" b="0" i="0" u="none" strike="noStrike" dirty="0">
                        <a:solidFill>
                          <a:srgbClr val="0070C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889232382"/>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コーデック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algn="l" rtl="0" fontAlgn="ctr"/>
                      <a:r>
                        <a:rPr lang="ja-JP" altLang="en-US" sz="800" u="none" strike="noStrike" dirty="0">
                          <a:effectLst/>
                          <a:latin typeface="+mn-ea"/>
                          <a:ea typeface="+mn-ea"/>
                        </a:rPr>
                        <a:t>　</a:t>
                      </a:r>
                      <a:r>
                        <a:rPr lang="en-US" altLang="ja-JP" sz="800" u="none" strike="noStrike" dirty="0">
                          <a:effectLst/>
                          <a:latin typeface="+mn-ea"/>
                          <a:ea typeface="+mn-ea"/>
                        </a:rPr>
                        <a:t>H.264(MPEG4</a:t>
                      </a:r>
                      <a:r>
                        <a:rPr lang="en-US" altLang="ja-JP" sz="800" b="0" i="0" u="none" strike="noStrike" dirty="0">
                          <a:solidFill>
                            <a:srgbClr val="000000"/>
                          </a:solidFill>
                          <a:effectLst/>
                          <a:latin typeface="+mn-ea"/>
                          <a:ea typeface="+mn-ea"/>
                        </a:rPr>
                        <a:t>) High Profile Level 4</a:t>
                      </a:r>
                      <a:endParaRPr 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en-US" sz="800" b="0" i="0" u="none" strike="noStrike" dirty="0">
                        <a:solidFill>
                          <a:srgbClr val="000000"/>
                        </a:solidFill>
                        <a:effectLst/>
                        <a:latin typeface="Yu Gothic UI" panose="020B0500000000000000" pitchFamily="50" charset="-128"/>
                        <a:ea typeface="Yu Gothic UI" panose="020B0500000000000000" pitchFamily="50" charset="-128"/>
                      </a:endParaRPr>
                    </a:p>
                  </a:txBody>
                  <a:tcPr marL="4543" marR="4543" marT="0" marB="3600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endParaRPr lang="en-US" altLang="ja-JP" sz="80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826583059"/>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走査方式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プログレッシブ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62898811"/>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参照フレーム数</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a:t>
                      </a:r>
                      <a:r>
                        <a:rPr lang="en-US" altLang="ja-JP" sz="800" u="none" strike="noStrike" dirty="0">
                          <a:effectLst/>
                          <a:latin typeface="+mn-ea"/>
                          <a:ea typeface="+mn-ea"/>
                        </a:rPr>
                        <a:t>4</a:t>
                      </a:r>
                      <a:r>
                        <a:rPr lang="ja-JP" altLang="en-US" sz="800" u="none" strike="noStrike" dirty="0">
                          <a:effectLst/>
                          <a:latin typeface="+mn-ea"/>
                          <a:ea typeface="+mn-ea"/>
                        </a:rPr>
                        <a:t> 以下</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9525" cap="flat" cmpd="sng" algn="ctr">
                      <a:solidFill>
                        <a:schemeClr val="tx1">
                          <a:lumMod val="50000"/>
                          <a:lumOff val="50000"/>
                        </a:schemeClr>
                      </a:solidFill>
                      <a:prstDash val="solid"/>
                      <a:round/>
                      <a:headEnd type="none" w="med" len="med"/>
                      <a:tailEnd type="none" w="med" len="med"/>
                    </a:lnB>
                  </a:tcPr>
                </a:tc>
                <a:extLst>
                  <a:ext uri="{0D108BD9-81ED-4DB2-BD59-A6C34878D82A}">
                    <a16:rowId xmlns:a16="http://schemas.microsoft.com/office/drawing/2014/main" val="1350932930"/>
                  </a:ext>
                </a:extLst>
              </a:tr>
              <a:tr h="206788">
                <a:tc vMerge="1">
                  <a:txBody>
                    <a:bodyPr/>
                    <a:lstStyle/>
                    <a:p>
                      <a:pPr algn="l" rtl="0" fontAlgn="ctr"/>
                      <a:endParaRPr lang="ja-JP" altLang="en-US" sz="800" b="0" i="0" u="none" strike="noStrike" dirty="0">
                        <a:solidFill>
                          <a:srgbClr val="262626"/>
                        </a:solidFill>
                        <a:effectLst/>
                        <a:latin typeface="メイリオ" panose="020B0604030504040204" pitchFamily="50" charset="-128"/>
                        <a:ea typeface="メイリオ" panose="020B0604030504040204"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bg1">
                          <a:lumMod val="50000"/>
                        </a:schemeClr>
                      </a:solidFill>
                      <a:prstDash val="solid"/>
                      <a:round/>
                      <a:headEnd type="none" w="med" len="med"/>
                      <a:tailEnd type="none" w="med" len="med"/>
                    </a:lnB>
                    <a:solidFill>
                      <a:schemeClr val="bg1">
                        <a:lumMod val="85000"/>
                      </a:schemeClr>
                    </a:solidFill>
                  </a:tcPr>
                </a:tc>
                <a:tc rowSpan="6">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u="none" strike="noStrike" dirty="0">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音　声</a:t>
                      </a:r>
                      <a:endParaRPr lang="ja-JP" altLang="en-US" sz="800" b="0" i="0" u="none" strike="noStrike" dirty="0">
                        <a:solidFill>
                          <a:srgbClr val="262626"/>
                        </a:solidFill>
                        <a:effectLst/>
                        <a:latin typeface="+mn-ea"/>
                        <a:ea typeface="+mn-ea"/>
                      </a:endParaRPr>
                    </a:p>
                    <a:p>
                      <a:pPr algn="l" rtl="0" fontAlgn="ctr"/>
                      <a:endParaRPr lang="ja-JP" altLang="en-US" sz="800" b="0" i="0" u="none" strike="noStrike" dirty="0">
                        <a:solidFill>
                          <a:srgbClr val="262626"/>
                        </a:solidFill>
                        <a:effectLst/>
                        <a:latin typeface="+mn-ea"/>
                        <a:ea typeface="+mn-ea"/>
                      </a:endParaRPr>
                    </a:p>
                  </a:txBody>
                  <a:tcPr marL="4543" marR="4543" marT="0" marB="0">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l" rtl="0" fontAlgn="ctr"/>
                      <a:r>
                        <a:rPr lang="ja-JP" altLang="en-US" sz="800" u="none" strike="noStrike" dirty="0">
                          <a:effectLst/>
                          <a:latin typeface="+mn-ea"/>
                          <a:ea typeface="+mn-ea"/>
                        </a:rPr>
                        <a:t>　音声タイプ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ステレオ</a:t>
                      </a:r>
                      <a:r>
                        <a:rPr lang="en-US" altLang="ja-JP" sz="800" u="none" strike="noStrike" dirty="0">
                          <a:effectLst/>
                          <a:latin typeface="+mn-ea"/>
                          <a:ea typeface="+mn-ea"/>
                        </a:rPr>
                        <a:t>(</a:t>
                      </a:r>
                      <a:r>
                        <a:rPr lang="ja-JP" altLang="en-US" sz="800" u="none" strike="noStrike" dirty="0">
                          <a:effectLst/>
                          <a:latin typeface="+mn-ea"/>
                          <a:ea typeface="+mn-ea"/>
                        </a:rPr>
                        <a:t>モノラルは疑似ステレオ）</a:t>
                      </a:r>
                      <a:endParaRPr lang="en-US" altLang="ja-JP" sz="800" u="none" strike="noStrike" dirty="0">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4231228474"/>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コーデック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u="none" strike="noStrike" dirty="0">
                          <a:effectLst/>
                          <a:latin typeface="+mn-ea"/>
                          <a:ea typeface="+mn-ea"/>
                        </a:rPr>
                        <a:t>　</a:t>
                      </a:r>
                      <a:r>
                        <a:rPr lang="en-US" sz="800" u="none" strike="noStrike" dirty="0">
                          <a:effectLst/>
                          <a:latin typeface="+mn-ea"/>
                          <a:ea typeface="+mn-ea"/>
                        </a:rPr>
                        <a:t>AAC-LC</a:t>
                      </a:r>
                      <a:endParaRPr 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en-US" sz="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38662796"/>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ビットレート　</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a:t>
                      </a:r>
                      <a:r>
                        <a:rPr lang="en" altLang="ja-JP" sz="800" u="none" strike="noStrike" dirty="0">
                          <a:effectLst/>
                          <a:latin typeface="+mn-ea"/>
                          <a:ea typeface="+mn-ea"/>
                        </a:rPr>
                        <a:t>192kbps</a:t>
                      </a:r>
                      <a:r>
                        <a:rPr lang="ja-JP" altLang="en-US" sz="800" u="none" strike="noStrike" dirty="0">
                          <a:effectLst/>
                          <a:latin typeface="+mn-ea"/>
                          <a:ea typeface="+mn-ea"/>
                        </a:rPr>
                        <a:t>（</a:t>
                      </a:r>
                      <a:r>
                        <a:rPr lang="en-US" altLang="ja-JP" sz="800" u="none" strike="noStrike" dirty="0">
                          <a:effectLst/>
                          <a:latin typeface="+mn-ea"/>
                          <a:ea typeface="+mn-ea"/>
                        </a:rPr>
                        <a:t>64 kbps </a:t>
                      </a:r>
                      <a:r>
                        <a:rPr lang="ja-JP" altLang="en-US" sz="800" u="none" strike="noStrike" dirty="0">
                          <a:effectLst/>
                          <a:latin typeface="+mn-ea"/>
                          <a:ea typeface="+mn-ea"/>
                        </a:rPr>
                        <a:t>または </a:t>
                      </a:r>
                      <a:r>
                        <a:rPr lang="en-US" altLang="ja-JP" sz="800" u="none" strike="noStrike" dirty="0">
                          <a:effectLst/>
                          <a:latin typeface="+mn-ea"/>
                          <a:ea typeface="+mn-ea"/>
                        </a:rPr>
                        <a:t>128 kbps </a:t>
                      </a:r>
                      <a:r>
                        <a:rPr lang="ja-JP" altLang="en-US" sz="800" u="none" strike="noStrike" dirty="0">
                          <a:effectLst/>
                          <a:latin typeface="+mn-ea"/>
                          <a:ea typeface="+mn-ea"/>
                        </a:rPr>
                        <a:t>も可）</a:t>
                      </a:r>
                      <a:endParaRPr lang="ja-JP" altLang="en-US" sz="800" b="0" i="0" u="none" strike="noStrike" dirty="0">
                        <a:solidFill>
                          <a:srgbClr val="0070C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800" b="0" i="0" u="none" strike="noStrike" dirty="0">
                        <a:solidFill>
                          <a:srgbClr val="0070C0"/>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622922990"/>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サンプリング周波数 </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800" u="none" strike="noStrike" dirty="0">
                          <a:solidFill>
                            <a:schemeClr val="tx1"/>
                          </a:solidFill>
                          <a:effectLst/>
                          <a:latin typeface="+mn-ea"/>
                          <a:ea typeface="+mn-ea"/>
                        </a:rPr>
                        <a:t>　</a:t>
                      </a:r>
                      <a:r>
                        <a:rPr lang="en-US" altLang="ja-JP" sz="800" b="1" u="none" strike="noStrike" dirty="0">
                          <a:solidFill>
                            <a:schemeClr val="tx1"/>
                          </a:solidFill>
                          <a:effectLst/>
                          <a:latin typeface="+mn-ea"/>
                          <a:ea typeface="+mn-ea"/>
                        </a:rPr>
                        <a:t>48KHz</a:t>
                      </a:r>
                      <a:r>
                        <a:rPr lang="ja-JP" altLang="en-US" sz="800" b="1" u="none" strike="noStrike" dirty="0">
                          <a:solidFill>
                            <a:schemeClr val="tx1"/>
                          </a:solidFill>
                          <a:effectLst/>
                          <a:latin typeface="+mn-ea"/>
                          <a:ea typeface="+mn-ea"/>
                        </a:rPr>
                        <a:t>（</a:t>
                      </a:r>
                      <a:r>
                        <a:rPr lang="en-US" altLang="ja-JP" sz="800" b="1" u="none" strike="noStrike" dirty="0">
                          <a:solidFill>
                            <a:schemeClr val="tx1"/>
                          </a:solidFill>
                          <a:effectLst/>
                          <a:latin typeface="+mn-ea"/>
                          <a:ea typeface="+mn-ea"/>
                        </a:rPr>
                        <a:t>44.1KHz</a:t>
                      </a:r>
                      <a:r>
                        <a:rPr lang="ja-JP" altLang="en-US" sz="800" b="1" u="none" strike="noStrike" dirty="0">
                          <a:solidFill>
                            <a:schemeClr val="tx1"/>
                          </a:solidFill>
                          <a:effectLst/>
                          <a:latin typeface="+mn-ea"/>
                          <a:ea typeface="+mn-ea"/>
                        </a:rPr>
                        <a:t>も可）</a:t>
                      </a:r>
                      <a:endParaRPr lang="ja-JP" altLang="en-US" sz="800" b="0" i="0" u="none" strike="noStrike" dirty="0">
                        <a:solidFill>
                          <a:schemeClr val="tx1"/>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lvl="0" algn="l" rtl="0" fontAlgn="ctr"/>
                      <a:endParaRPr lang="ja-JP" altLang="en-US" sz="800" b="0" i="0" u="none" strike="noStrike" dirty="0">
                        <a:solidFill>
                          <a:schemeClr val="tx1"/>
                        </a:solidFill>
                        <a:effectLst/>
                        <a:latin typeface="游ゴシック" panose="020B0400000000000000" pitchFamily="50" charset="-128"/>
                        <a:ea typeface="游ゴシック" panose="020B0400000000000000" pitchFamily="50" charset="-128"/>
                      </a:endParaRPr>
                    </a:p>
                  </a:txBody>
                  <a:tcPr marL="4543" marR="4543" marT="4543"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fontAlgn="ctr"/>
                      <a:r>
                        <a:rPr lang="en-US" altLang="ja-JP" sz="800" u="none" strike="noStrike" dirty="0">
                          <a:effectLst/>
                          <a:latin typeface="+mn-ea"/>
                          <a:ea typeface="+mn-ea"/>
                        </a:rPr>
                        <a:t> </a:t>
                      </a:r>
                      <a:r>
                        <a:rPr lang="ja-JP" altLang="en-US" sz="800" u="none" strike="noStrike" dirty="0">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130519143"/>
                  </a:ext>
                </a:extLst>
              </a:tr>
              <a:tr h="206788">
                <a:tc vMerge="1">
                  <a:txBody>
                    <a:bodyPr/>
                    <a:lstStyle/>
                    <a:p>
                      <a:endParaRPr kumimoji="1" lang="ja-JP" altLang="en-US"/>
                    </a:p>
                  </a:txBody>
                  <a:tcPr/>
                </a:tc>
                <a:tc vMerge="1">
                  <a:txBody>
                    <a:bodyPr/>
                    <a:lstStyle/>
                    <a:p>
                      <a:endParaRPr kumimoji="1" lang="ja-JP" altLang="en-US"/>
                    </a:p>
                  </a:txBody>
                  <a:tcPr/>
                </a:tc>
                <a:tc>
                  <a:txBody>
                    <a:bodyPr/>
                    <a:lstStyle/>
                    <a:p>
                      <a:pPr algn="l" rtl="0" fontAlgn="ctr"/>
                      <a:r>
                        <a:rPr lang="ja-JP" altLang="en-US" sz="800" u="none" strike="noStrike" dirty="0">
                          <a:effectLst/>
                          <a:latin typeface="+mn-ea"/>
                          <a:ea typeface="+mn-ea"/>
                        </a:rPr>
                        <a:t>　ピーク値　</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800" b="0" i="0" u="none" strike="noStrike" dirty="0">
                          <a:solidFill>
                            <a:srgbClr val="262626"/>
                          </a:solidFill>
                          <a:effectLst/>
                          <a:latin typeface="+mn-ea"/>
                          <a:ea typeface="+mn-ea"/>
                        </a:rPr>
                        <a:t>　</a:t>
                      </a:r>
                      <a:r>
                        <a:rPr lang="en-US" altLang="zh-TW" sz="800" b="0" i="0" u="none" strike="noStrike" dirty="0">
                          <a:solidFill>
                            <a:srgbClr val="262626"/>
                          </a:solidFill>
                          <a:effectLst/>
                          <a:latin typeface="+mn-ea"/>
                          <a:ea typeface="+mn-ea"/>
                        </a:rPr>
                        <a:t>-3dBFS </a:t>
                      </a:r>
                      <a:r>
                        <a:rPr lang="zh-TW" altLang="en-US" sz="800" b="0" i="0" u="none" strike="noStrike" dirty="0">
                          <a:solidFill>
                            <a:srgbClr val="262626"/>
                          </a:solidFill>
                          <a:effectLst/>
                          <a:latin typeface="+mn-ea"/>
                          <a:ea typeface="+mn-ea"/>
                        </a:rPr>
                        <a:t>以下（民放連技術規準</a:t>
                      </a:r>
                      <a:r>
                        <a:rPr lang="en-US" altLang="zh-TW" sz="800" b="0" i="0" u="none" strike="noStrike" dirty="0">
                          <a:solidFill>
                            <a:srgbClr val="262626"/>
                          </a:solidFill>
                          <a:effectLst/>
                          <a:latin typeface="+mn-ea"/>
                          <a:ea typeface="+mn-ea"/>
                        </a:rPr>
                        <a:t>T-032</a:t>
                      </a:r>
                      <a:r>
                        <a:rPr lang="zh-TW" altLang="en-US" sz="800" b="0" i="0" u="none" strike="noStrike" dirty="0">
                          <a:solidFill>
                            <a:srgbClr val="262626"/>
                          </a:solidFill>
                          <a:effectLst/>
                          <a:latin typeface="+mn-ea"/>
                          <a:ea typeface="+mn-ea"/>
                        </a:rPr>
                        <a:t>準拠）</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hMerge="1">
                  <a:txBody>
                    <a:bodyPr/>
                    <a:lstStyle/>
                    <a:p>
                      <a:pPr algn="l" rtl="0" fontAlgn="ctr"/>
                      <a:r>
                        <a:rPr lang="ja-JP" altLang="en-US" sz="800" u="none" strike="noStrike" dirty="0">
                          <a:solidFill>
                            <a:schemeClr val="tx1"/>
                          </a:solidFill>
                          <a:effectLst/>
                          <a:latin typeface="+mn-ea"/>
                          <a:ea typeface="+mn-ea"/>
                        </a:rPr>
                        <a:t>　</a:t>
                      </a:r>
                      <a:r>
                        <a:rPr lang="en-US" altLang="zh-TW" sz="800" u="none" strike="noStrike" dirty="0">
                          <a:solidFill>
                            <a:schemeClr val="tx1"/>
                          </a:solidFill>
                          <a:effectLst/>
                          <a:latin typeface="+mn-ea"/>
                          <a:ea typeface="+mn-ea"/>
                        </a:rPr>
                        <a:t>15.00</a:t>
                      </a:r>
                      <a:r>
                        <a:rPr lang="zh-TW" altLang="en-US" sz="800" u="none" strike="noStrike" dirty="0">
                          <a:solidFill>
                            <a:schemeClr val="tx1"/>
                          </a:solidFill>
                          <a:effectLst/>
                          <a:latin typeface="+mn-ea"/>
                          <a:ea typeface="+mn-ea"/>
                        </a:rPr>
                        <a:t>秒 </a:t>
                      </a:r>
                      <a:r>
                        <a:rPr lang="en-US" altLang="zh-TW" sz="800" u="none" strike="noStrike" dirty="0">
                          <a:solidFill>
                            <a:schemeClr val="tx1"/>
                          </a:solidFill>
                          <a:effectLst/>
                          <a:latin typeface="+mn-ea"/>
                          <a:ea typeface="+mn-ea"/>
                        </a:rPr>
                        <a:t>or 30.00</a:t>
                      </a:r>
                      <a:r>
                        <a:rPr lang="zh-TW" altLang="en-US" sz="800" u="none" strike="noStrike" dirty="0">
                          <a:solidFill>
                            <a:schemeClr val="tx1"/>
                          </a:solidFill>
                          <a:effectLst/>
                          <a:latin typeface="+mn-ea"/>
                          <a:ea typeface="+mn-ea"/>
                        </a:rPr>
                        <a:t>秒</a:t>
                      </a: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000000"/>
                          </a:solidFill>
                          <a:effectLst/>
                          <a:latin typeface="+mn-ea"/>
                          <a:ea typeface="+mn-ea"/>
                        </a:rPr>
                        <a:t> </a:t>
                      </a: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331149929"/>
                  </a:ext>
                </a:extLst>
              </a:tr>
              <a:tr h="206788">
                <a:tc>
                  <a:txBody>
                    <a:bodyPr/>
                    <a:lstStyle/>
                    <a:p>
                      <a:pPr algn="l" rtl="0" fontAlgn="ctr"/>
                      <a:endParaRPr lang="ja-JP" altLang="en-US" sz="800" b="0" i="0" u="none" strike="noStrike" dirty="0">
                        <a:solidFill>
                          <a:srgbClr val="262626"/>
                        </a:solidFill>
                        <a:effectLst/>
                        <a:latin typeface="Yu Gothic UI" panose="020B0500000000000000" pitchFamily="50" charset="-128"/>
                        <a:ea typeface="Yu Gothic UI" panose="020B0500000000000000" pitchFamily="50" charset="-128"/>
                      </a:endParaRPr>
                    </a:p>
                  </a:txBody>
                  <a:tcPr marL="4543" marR="4543" marT="0" marB="36000" anchor="ctr">
                    <a:lnL w="19050" cap="flat" cmpd="sng" algn="ctr">
                      <a:solidFill>
                        <a:schemeClr val="bg1">
                          <a:lumMod val="50000"/>
                        </a:schemeClr>
                      </a:solidFill>
                      <a:prstDash val="solid"/>
                      <a:round/>
                      <a:headEnd type="none" w="med" len="med"/>
                      <a:tailEnd type="none" w="med" len="med"/>
                    </a:lnL>
                    <a:lnR w="9525" cap="flat" cmpd="sng" algn="ctr">
                      <a:solidFill>
                        <a:schemeClr val="bg1">
                          <a:lumMod val="50000"/>
                        </a:schemeClr>
                      </a:solidFill>
                      <a:prstDash val="solid"/>
                      <a:round/>
                      <a:headEnd type="none" w="med" len="med"/>
                      <a:tailEnd type="none" w="med" len="med"/>
                    </a:lnR>
                    <a:lnT w="9525" cap="flat" cmpd="sng" algn="ctr">
                      <a:no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vMerge="1">
                  <a:txBody>
                    <a:bodyPr/>
                    <a:lstStyle/>
                    <a:p>
                      <a:pPr algn="l" rtl="0" fontAlgn="ctr"/>
                      <a:endParaRPr lang="ja-JP" altLang="en-US" sz="800" b="0" i="0" u="none" strike="noStrike" dirty="0">
                        <a:solidFill>
                          <a:srgbClr val="262626"/>
                        </a:solidFill>
                        <a:effectLst/>
                        <a:latin typeface="+mn-ea"/>
                        <a:ea typeface="+mn-ea"/>
                      </a:endParaRPr>
                    </a:p>
                  </a:txBody>
                  <a:tcPr marL="4543" marR="4543" marT="0" marB="0">
                    <a:lnL w="9525" cap="flat" cmpd="sng" algn="ctr">
                      <a:solidFill>
                        <a:schemeClr val="bg1">
                          <a:lumMod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9525" cap="flat" cmpd="sng" algn="ctr">
                      <a:solidFill>
                        <a:schemeClr val="tx1">
                          <a:lumMod val="50000"/>
                          <a:lumOff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800" u="none" strike="noStrike" dirty="0">
                          <a:effectLst/>
                          <a:latin typeface="+mn-ea"/>
                          <a:ea typeface="+mn-ea"/>
                        </a:rPr>
                        <a:t>　音声平均ラウドネス値</a:t>
                      </a:r>
                      <a:endParaRPr lang="en-US" altLang="ja-JP" sz="800" b="1" i="0" u="none" strike="noStrike" dirty="0">
                        <a:solidFill>
                          <a:srgbClr val="FF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lvl="0" algn="l" rtl="0" fontAlgn="ctr"/>
                      <a:r>
                        <a:rPr lang="ja-JP" altLang="en-US" sz="800" b="0" i="0" u="none" strike="noStrike" dirty="0">
                          <a:solidFill>
                            <a:srgbClr val="262626"/>
                          </a:solidFill>
                          <a:effectLst/>
                          <a:latin typeface="+mn-ea"/>
                          <a:ea typeface="+mn-ea"/>
                        </a:rPr>
                        <a:t>　</a:t>
                      </a:r>
                      <a:r>
                        <a:rPr lang="en-US" altLang="ja-JP" sz="800" b="0" i="0" u="none" strike="noStrike" dirty="0">
                          <a:solidFill>
                            <a:srgbClr val="262626"/>
                          </a:solidFill>
                          <a:effectLst/>
                          <a:latin typeface="+mn-ea"/>
                          <a:ea typeface="+mn-ea"/>
                        </a:rPr>
                        <a:t>-23.0</a:t>
                      </a:r>
                      <a:r>
                        <a:rPr lang="ja-JP" altLang="en-US" sz="800" b="0" i="0" u="none" strike="noStrike" dirty="0">
                          <a:solidFill>
                            <a:srgbClr val="262626"/>
                          </a:solidFill>
                          <a:effectLst/>
                          <a:latin typeface="+mn-ea"/>
                          <a:ea typeface="+mn-ea"/>
                        </a:rPr>
                        <a:t>～</a:t>
                      </a:r>
                      <a:r>
                        <a:rPr lang="en-US" altLang="ja-JP" sz="800" b="0" i="0" u="none" strike="noStrike" dirty="0">
                          <a:solidFill>
                            <a:srgbClr val="262626"/>
                          </a:solidFill>
                          <a:effectLst/>
                          <a:latin typeface="+mn-ea"/>
                          <a:ea typeface="+mn-ea"/>
                        </a:rPr>
                        <a:t>-25.0  LKFS</a:t>
                      </a:r>
                      <a:endParaRPr lang="zh-TW" altLang="en-US" sz="800" u="none" strike="noStrike" dirty="0">
                        <a:solidFill>
                          <a:schemeClr val="tx1"/>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noFill/>
                  </a:tcPr>
                </a:tc>
                <a:tc hMerge="1">
                  <a:txBody>
                    <a:bodyPr/>
                    <a:lstStyle/>
                    <a:p>
                      <a:pPr algn="l" rtl="0" fontAlgn="ctr"/>
                      <a:endParaRPr lang="ja-JP" altLang="en-US" sz="800" b="0" i="0" u="none" strike="noStrike" dirty="0">
                        <a:solidFill>
                          <a:srgbClr val="262626"/>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9525" cap="flat" cmpd="sng" algn="ctr">
                      <a:solidFill>
                        <a:schemeClr val="tx1">
                          <a:lumMod val="50000"/>
                          <a:lumOff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no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endParaRPr lang="ja-JP" altLang="en-US" sz="800" b="0" i="0" u="none" strike="noStrike" dirty="0">
                        <a:solidFill>
                          <a:srgbClr val="000000"/>
                        </a:solidFill>
                        <a:effectLst/>
                        <a:latin typeface="+mn-ea"/>
                        <a:ea typeface="+mn-ea"/>
                      </a:endParaRPr>
                    </a:p>
                  </a:txBody>
                  <a:tcPr marL="4543" marR="4543" marT="0" marB="0" anchor="ctr">
                    <a:lnL w="9525" cap="flat" cmpd="sng" algn="ctr">
                      <a:solidFill>
                        <a:schemeClr val="tx1">
                          <a:lumMod val="50000"/>
                          <a:lumOff val="50000"/>
                        </a:schemeClr>
                      </a:solidFill>
                      <a:prstDash val="solid"/>
                      <a:round/>
                      <a:headEnd type="none" w="med" len="med"/>
                      <a:tailEnd type="none" w="med" len="med"/>
                    </a:lnL>
                    <a:lnR w="190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749786490"/>
                  </a:ext>
                </a:extLst>
              </a:tr>
            </a:tbl>
          </a:graphicData>
        </a:graphic>
      </p:graphicFrame>
    </p:spTree>
    <p:extLst>
      <p:ext uri="{BB962C8B-B14F-4D97-AF65-F5344CB8AC3E}">
        <p14:creationId xmlns:p14="http://schemas.microsoft.com/office/powerpoint/2010/main" val="3592267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テキスト ボックス 33">
            <a:extLst>
              <a:ext uri="{FF2B5EF4-FFF2-40B4-BE49-F238E27FC236}">
                <a16:creationId xmlns:a16="http://schemas.microsoft.com/office/drawing/2014/main" id="{EA5BBC95-8251-2D38-1B62-B3BEC21DD936}"/>
              </a:ext>
            </a:extLst>
          </p:cNvPr>
          <p:cNvSpPr txBox="1"/>
          <p:nvPr/>
        </p:nvSpPr>
        <p:spPr>
          <a:xfrm>
            <a:off x="5832691" y="2453401"/>
            <a:ext cx="2233494" cy="419061"/>
          </a:xfrm>
          <a:prstGeom prst="roundRect">
            <a:avLst>
              <a:gd name="adj" fmla="val 50000"/>
            </a:avLst>
          </a:prstGeom>
          <a:solidFill>
            <a:schemeClr val="tx2">
              <a:lumMod val="10000"/>
              <a:lumOff val="90000"/>
            </a:schemeClr>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ja-JP" altLang="en-US" sz="1600" b="1" i="0" u="none" strike="noStrike" kern="0" cap="none" spc="50" normalizeH="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29" name="正方形/長方形 28">
            <a:extLst>
              <a:ext uri="{FF2B5EF4-FFF2-40B4-BE49-F238E27FC236}">
                <a16:creationId xmlns:a16="http://schemas.microsoft.com/office/drawing/2014/main" id="{C1F1E5C4-89D1-C6E3-17E4-2B398D40C1FB}"/>
              </a:ext>
            </a:extLst>
          </p:cNvPr>
          <p:cNvSpPr/>
          <p:nvPr/>
        </p:nvSpPr>
        <p:spPr>
          <a:xfrm>
            <a:off x="354697" y="1036908"/>
            <a:ext cx="11522076" cy="895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000" b="1" dirty="0">
              <a:solidFill>
                <a:schemeClr val="accent3"/>
              </a:solidFill>
              <a:latin typeface="メイリオ" panose="020B0604030504040204" pitchFamily="50" charset="-128"/>
              <a:ea typeface="メイリオ" panose="020B0604030504040204" pitchFamily="50" charset="-128"/>
            </a:endParaRPr>
          </a:p>
        </p:txBody>
      </p:sp>
      <p:sp>
        <p:nvSpPr>
          <p:cNvPr id="2" name="テキスト プレースホルダー 1">
            <a:extLst>
              <a:ext uri="{FF2B5EF4-FFF2-40B4-BE49-F238E27FC236}">
                <a16:creationId xmlns:a16="http://schemas.microsoft.com/office/drawing/2014/main" id="{6D72E437-34F9-35F8-4487-34B0AA98E86D}"/>
              </a:ext>
            </a:extLst>
          </p:cNvPr>
          <p:cNvSpPr>
            <a:spLocks noGrp="1"/>
          </p:cNvSpPr>
          <p:nvPr>
            <p:ph type="body" sz="quarter" idx="10"/>
          </p:nvPr>
        </p:nvSpPr>
        <p:spPr/>
        <p:txBody>
          <a:bodyPr/>
          <a:lstStyle/>
          <a:p>
            <a:r>
              <a:rPr lang="en-US" altLang="ja-JP" dirty="0"/>
              <a:t>【</a:t>
            </a:r>
            <a:r>
              <a:rPr lang="ja-JP" altLang="en-US" dirty="0"/>
              <a:t>オプション商品</a:t>
            </a:r>
            <a:r>
              <a:rPr lang="en-US" altLang="ja-JP" dirty="0"/>
              <a:t>】</a:t>
            </a:r>
            <a:r>
              <a:rPr lang="ja-JP" altLang="en-US" dirty="0"/>
              <a:t>ブランドパネル 期間限定キャンペーン</a:t>
            </a:r>
            <a:endParaRPr kumimoji="1" lang="ja-JP" altLang="en-US" dirty="0"/>
          </a:p>
        </p:txBody>
      </p:sp>
      <p:grpSp>
        <p:nvGrpSpPr>
          <p:cNvPr id="4" name="グループ化 3">
            <a:extLst>
              <a:ext uri="{FF2B5EF4-FFF2-40B4-BE49-F238E27FC236}">
                <a16:creationId xmlns:a16="http://schemas.microsoft.com/office/drawing/2014/main" id="{CFF4CC84-3CA2-4CC8-D229-78DF2444C115}"/>
              </a:ext>
            </a:extLst>
          </p:cNvPr>
          <p:cNvGrpSpPr/>
          <p:nvPr/>
        </p:nvGrpSpPr>
        <p:grpSpPr>
          <a:xfrm>
            <a:off x="419376" y="2425936"/>
            <a:ext cx="4790731" cy="3988021"/>
            <a:chOff x="519473" y="1527983"/>
            <a:chExt cx="3331167" cy="4940735"/>
          </a:xfrm>
        </p:grpSpPr>
        <p:sp>
          <p:nvSpPr>
            <p:cNvPr id="5" name="正方形/長方形 4">
              <a:extLst>
                <a:ext uri="{FF2B5EF4-FFF2-40B4-BE49-F238E27FC236}">
                  <a16:creationId xmlns:a16="http://schemas.microsoft.com/office/drawing/2014/main" id="{F7EA4537-FCB4-F3F7-A944-E4AE732E1512}"/>
                </a:ext>
              </a:extLst>
            </p:cNvPr>
            <p:cNvSpPr/>
            <p:nvPr/>
          </p:nvSpPr>
          <p:spPr>
            <a:xfrm>
              <a:off x="521240" y="1901282"/>
              <a:ext cx="3329400" cy="4567436"/>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396000" tIns="108000" rIns="90000" bIns="18000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6" name="1 つの角を丸めた四角形 22">
              <a:extLst>
                <a:ext uri="{FF2B5EF4-FFF2-40B4-BE49-F238E27FC236}">
                  <a16:creationId xmlns:a16="http://schemas.microsoft.com/office/drawing/2014/main" id="{8331AEA2-1575-18F8-916A-3C1BDA1B7FE9}"/>
                </a:ext>
              </a:extLst>
            </p:cNvPr>
            <p:cNvSpPr/>
            <p:nvPr/>
          </p:nvSpPr>
          <p:spPr>
            <a:xfrm>
              <a:off x="519473" y="1527983"/>
              <a:ext cx="3308886" cy="419514"/>
            </a:xfrm>
            <a:prstGeom prst="round1Rect">
              <a:avLst>
                <a:gd name="adj" fmla="val 0"/>
              </a:avLst>
            </a:prstGeom>
            <a:solidFill>
              <a:schemeClr val="tx2">
                <a:lumMod val="75000"/>
                <a:lumOff val="25000"/>
              </a:schemeClr>
            </a:solidFill>
            <a:ln w="9525">
              <a:noFill/>
            </a:ln>
            <a:effectLst>
              <a:outerShdw dist="25400" algn="l" rotWithShape="0">
                <a:prstClr val="black">
                  <a:alpha val="672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掲載イメージ</a:t>
              </a:r>
              <a:endParaRPr kumimoji="1" lang="en-US" altLang="ja-JP" sz="1400" b="1" dirty="0">
                <a:solidFill>
                  <a:schemeClr val="bg1"/>
                </a:solidFill>
                <a:latin typeface="Meiryo" panose="020B0604030504040204" pitchFamily="34" charset="-128"/>
                <a:ea typeface="Meiryo" panose="020B0604030504040204" pitchFamily="34" charset="-128"/>
              </a:endParaRPr>
            </a:p>
          </p:txBody>
        </p:sp>
      </p:grpSp>
      <p:sp>
        <p:nvSpPr>
          <p:cNvPr id="18" name="テキスト ボックス 17">
            <a:extLst>
              <a:ext uri="{FF2B5EF4-FFF2-40B4-BE49-F238E27FC236}">
                <a16:creationId xmlns:a16="http://schemas.microsoft.com/office/drawing/2014/main" id="{2EFE2359-ED88-57DA-DA7E-E7EA22D979A5}"/>
              </a:ext>
            </a:extLst>
          </p:cNvPr>
          <p:cNvSpPr txBox="1"/>
          <p:nvPr/>
        </p:nvSpPr>
        <p:spPr>
          <a:xfrm>
            <a:off x="5805281" y="2425992"/>
            <a:ext cx="2233494" cy="419061"/>
          </a:xfrm>
          <a:prstGeom prst="roundRect">
            <a:avLst>
              <a:gd name="adj" fmla="val 50000"/>
            </a:avLst>
          </a:prstGeom>
          <a:solidFill>
            <a:schemeClr val="accent6"/>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600" b="1" i="0" u="none" strike="noStrike" kern="0" spc="50" normalizeH="0" noProof="0" dirty="0">
                <a:solidFill>
                  <a:schemeClr val="bg1"/>
                </a:solidFill>
                <a:uLnTx/>
                <a:uFillTx/>
                <a:latin typeface="Meiryo" panose="020B0604030504040204" pitchFamily="34" charset="-128"/>
                <a:ea typeface="Meiryo" panose="020B0604030504040204" pitchFamily="34" charset="-128"/>
                <a:cs typeface="ヒラギノ角ゴ ProN W3"/>
                <a:sym typeface="ヒラギノ角ゴ ProN W3"/>
              </a:rPr>
              <a:t>対象商品</a:t>
            </a:r>
          </a:p>
        </p:txBody>
      </p:sp>
      <p:sp>
        <p:nvSpPr>
          <p:cNvPr id="24" name="テキスト ボックス 23">
            <a:extLst>
              <a:ext uri="{FF2B5EF4-FFF2-40B4-BE49-F238E27FC236}">
                <a16:creationId xmlns:a16="http://schemas.microsoft.com/office/drawing/2014/main" id="{BDA4F72D-0EB8-058F-365A-C21CC93F6C0F}"/>
              </a:ext>
            </a:extLst>
          </p:cNvPr>
          <p:cNvSpPr txBox="1"/>
          <p:nvPr/>
        </p:nvSpPr>
        <p:spPr>
          <a:xfrm>
            <a:off x="5880557" y="2949990"/>
            <a:ext cx="6180422" cy="584775"/>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kumimoji="1" lang="ja-JP" altLang="en-US" sz="1600" b="0" i="0" kern="1200" dirty="0">
                <a:solidFill>
                  <a:schemeClr val="accent3"/>
                </a:solidFill>
                <a:effectLst/>
                <a:latin typeface="+mn-ea"/>
                <a:ea typeface="+mn-ea"/>
                <a:cs typeface="+mn-cs"/>
              </a:rPr>
              <a:t>ブランドパネル（</a:t>
            </a:r>
            <a:r>
              <a:rPr kumimoji="1" lang="en-US" altLang="ja-JP" sz="1600" b="0" i="0" kern="1200" dirty="0">
                <a:solidFill>
                  <a:schemeClr val="accent3"/>
                </a:solidFill>
                <a:effectLst/>
                <a:latin typeface="+mn-ea"/>
                <a:ea typeface="+mn-ea"/>
                <a:cs typeface="+mn-cs"/>
              </a:rPr>
              <a:t>MD/SP/PC</a:t>
            </a:r>
            <a:r>
              <a:rPr kumimoji="1" lang="ja-JP" altLang="en-US" sz="1600" b="0" i="0" kern="1200" dirty="0">
                <a:solidFill>
                  <a:schemeClr val="accent3"/>
                </a:solidFill>
                <a:effectLst/>
                <a:latin typeface="+mn-ea"/>
                <a:ea typeface="+mn-ea"/>
                <a:cs typeface="+mn-cs"/>
              </a:rPr>
              <a:t>）</a:t>
            </a:r>
            <a:endParaRPr kumimoji="1" lang="en-US" altLang="ja-JP" sz="1600" b="0" i="0" kern="1200" dirty="0">
              <a:solidFill>
                <a:schemeClr val="accent3"/>
              </a:solidFill>
              <a:effectLst/>
              <a:latin typeface="+mn-ea"/>
              <a:ea typeface="+mn-ea"/>
              <a:cs typeface="+mn-cs"/>
            </a:endParaRPr>
          </a:p>
          <a:p>
            <a:pPr marL="0" marR="0" lvl="0" indent="0" defTabSz="914400" rtl="0" eaLnBrk="1" fontAlgn="ctr" latinLnBrk="0" hangingPunct="1">
              <a:lnSpc>
                <a:spcPct val="100000"/>
              </a:lnSpc>
              <a:spcBef>
                <a:spcPts val="0"/>
              </a:spcBef>
              <a:spcAft>
                <a:spcPts val="0"/>
              </a:spcAft>
              <a:buClrTx/>
              <a:buSzTx/>
              <a:buFontTx/>
              <a:buNone/>
              <a:tabLst/>
              <a:defRPr/>
            </a:pPr>
            <a:r>
              <a:rPr lang="ja-JP" altLang="en-US" sz="1600" dirty="0">
                <a:solidFill>
                  <a:schemeClr val="accent3"/>
                </a:solidFill>
                <a:latin typeface="+mn-ea"/>
              </a:rPr>
              <a:t>ブランドパネル  </a:t>
            </a:r>
            <a:r>
              <a:rPr lang="en-US" altLang="ja-JP" sz="1600" dirty="0">
                <a:solidFill>
                  <a:schemeClr val="accent3"/>
                </a:solidFill>
                <a:latin typeface="+mn-ea"/>
              </a:rPr>
              <a:t>(</a:t>
            </a:r>
            <a:r>
              <a:rPr lang="ja-JP" altLang="en-US" sz="1600" dirty="0">
                <a:solidFill>
                  <a:schemeClr val="accent3"/>
                </a:solidFill>
                <a:latin typeface="+mn-ea"/>
              </a:rPr>
              <a:t>リッチフォーマット商品</a:t>
            </a:r>
            <a:r>
              <a:rPr lang="en-US" altLang="ja-JP" sz="1600" dirty="0">
                <a:solidFill>
                  <a:schemeClr val="accent3"/>
                </a:solidFill>
                <a:latin typeface="+mn-ea"/>
              </a:rPr>
              <a:t>)</a:t>
            </a:r>
            <a:endParaRPr lang="en-US" altLang="zh-TW" sz="1600" b="0" i="0" dirty="0">
              <a:solidFill>
                <a:schemeClr val="accent3"/>
              </a:solidFill>
              <a:effectLst/>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976605CE-EFE7-C54F-1757-8C0E067FD590}"/>
              </a:ext>
            </a:extLst>
          </p:cNvPr>
          <p:cNvSpPr txBox="1"/>
          <p:nvPr/>
        </p:nvSpPr>
        <p:spPr>
          <a:xfrm>
            <a:off x="5834946" y="4851221"/>
            <a:ext cx="6180422" cy="523220"/>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lang="ja-JP" altLang="en-US" sz="1600" b="0" i="0" dirty="0">
                <a:solidFill>
                  <a:schemeClr val="accent3"/>
                </a:solidFill>
                <a:effectLst/>
                <a:latin typeface="メイリオ" panose="020B0604030504040204" pitchFamily="50" charset="-128"/>
                <a:ea typeface="メイリオ" panose="020B0604030504040204" pitchFamily="50" charset="-128"/>
              </a:rPr>
              <a:t>対象ターゲティングを利用</a:t>
            </a:r>
            <a:endParaRPr lang="en-US" altLang="ja-JP" sz="1600" b="0" i="0" dirty="0">
              <a:solidFill>
                <a:schemeClr val="accent3"/>
              </a:solidFill>
              <a:effectLst/>
              <a:latin typeface="メイリオ" panose="020B0604030504040204" pitchFamily="50" charset="-128"/>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200" b="1" i="0" dirty="0">
                <a:solidFill>
                  <a:schemeClr val="accent6"/>
                </a:solidFill>
                <a:effectLst/>
                <a:latin typeface="メイリオ" panose="020B0604030504040204" pitchFamily="50" charset="-128"/>
                <a:ea typeface="メイリオ" panose="020B0604030504040204" pitchFamily="50" charset="-128"/>
              </a:rPr>
              <a:t>※</a:t>
            </a:r>
            <a:r>
              <a:rPr lang="ja-JP" altLang="en-US" sz="1200" b="1" i="0" dirty="0">
                <a:solidFill>
                  <a:schemeClr val="accent6"/>
                </a:solidFill>
                <a:effectLst/>
                <a:latin typeface="メイリオ" panose="020B0604030504040204" pitchFamily="50" charset="-128"/>
                <a:ea typeface="メイリオ" panose="020B0604030504040204" pitchFamily="50" charset="-128"/>
              </a:rPr>
              <a:t>以下ターゲティングのいずれか設定必須</a:t>
            </a:r>
            <a:endParaRPr lang="en-US" altLang="ja-JP" sz="1200" b="1" i="0" dirty="0">
              <a:solidFill>
                <a:schemeClr val="accent6"/>
              </a:solidFill>
              <a:effectLst/>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FE5F8071-6E25-9600-1F51-93C98214A522}"/>
              </a:ext>
            </a:extLst>
          </p:cNvPr>
          <p:cNvSpPr txBox="1"/>
          <p:nvPr/>
        </p:nvSpPr>
        <p:spPr>
          <a:xfrm>
            <a:off x="998883" y="1103112"/>
            <a:ext cx="10128448" cy="769441"/>
          </a:xfrm>
          <a:prstGeom prst="rect">
            <a:avLst/>
          </a:prstGeom>
          <a:noFill/>
        </p:spPr>
        <p:txBody>
          <a:bodyPr wrap="square" lIns="91440" tIns="45720" rIns="91440" bIns="45720" rtlCol="0" anchor="t">
            <a:spAutoFit/>
          </a:bodyPr>
          <a:lstStyle/>
          <a:p>
            <a:pPr algn="ctr"/>
            <a:r>
              <a:rPr lang="en-US" altLang="ja-JP" sz="2000" b="1" dirty="0">
                <a:solidFill>
                  <a:schemeClr val="accent3"/>
                </a:solidFill>
                <a:latin typeface="メイリオ" panose="020B0604030504040204" pitchFamily="50" charset="-128"/>
              </a:rPr>
              <a:t>Yahoo! JAPAN </a:t>
            </a:r>
            <a:r>
              <a:rPr lang="ja-JP" altLang="en-US" sz="2000" b="1" dirty="0">
                <a:solidFill>
                  <a:schemeClr val="accent3"/>
                </a:solidFill>
                <a:latin typeface="メイリオ" panose="020B0604030504040204" pitchFamily="50" charset="-128"/>
              </a:rPr>
              <a:t>トップページ掲載のブランドパネル商品</a:t>
            </a:r>
            <a:r>
              <a:rPr lang="en-US" altLang="ja-JP" sz="900" b="1" dirty="0">
                <a:solidFill>
                  <a:schemeClr val="accent3"/>
                </a:solidFill>
                <a:latin typeface="メイリオ" panose="020B0604030504040204" pitchFamily="50" charset="-128"/>
              </a:rPr>
              <a:t>※</a:t>
            </a:r>
            <a:r>
              <a:rPr lang="ja-JP" altLang="en-US" sz="900" b="1" dirty="0">
                <a:solidFill>
                  <a:schemeClr val="accent3"/>
                </a:solidFill>
                <a:latin typeface="メイリオ" panose="020B0604030504040204" pitchFamily="50" charset="-128"/>
              </a:rPr>
              <a:t>適用条件あり</a:t>
            </a:r>
            <a:r>
              <a:rPr lang="ja-JP" altLang="en-US" sz="2000" b="1" dirty="0">
                <a:solidFill>
                  <a:schemeClr val="accent3"/>
                </a:solidFill>
                <a:latin typeface="メイリオ" panose="020B0604030504040204" pitchFamily="50" charset="-128"/>
              </a:rPr>
              <a:t>を</a:t>
            </a:r>
            <a:endParaRPr lang="en-US" altLang="ja-JP" sz="2000" b="1" dirty="0">
              <a:solidFill>
                <a:schemeClr val="accent3"/>
              </a:solidFill>
              <a:latin typeface="メイリオ" panose="020B0604030504040204" pitchFamily="50" charset="-128"/>
            </a:endParaRPr>
          </a:p>
          <a:p>
            <a:pPr algn="ctr"/>
            <a:r>
              <a:rPr lang="ja-JP" altLang="en-US" sz="2400" b="1" dirty="0">
                <a:solidFill>
                  <a:srgbClr val="C9002C"/>
                </a:solidFill>
                <a:latin typeface="メイリオ" panose="020B0604030504040204" pitchFamily="50" charset="-128"/>
              </a:rPr>
              <a:t>センバツ</a:t>
            </a:r>
            <a:r>
              <a:rPr lang="en-US" altLang="ja-JP" sz="2400" b="1" dirty="0">
                <a:solidFill>
                  <a:srgbClr val="C9002C"/>
                </a:solidFill>
                <a:latin typeface="メイリオ" panose="020B0604030504040204" pitchFamily="50" charset="-128"/>
              </a:rPr>
              <a:t>LIVE</a:t>
            </a:r>
            <a:r>
              <a:rPr lang="ja-JP" altLang="en-US" sz="2400" b="1" dirty="0">
                <a:solidFill>
                  <a:srgbClr val="C9002C"/>
                </a:solidFill>
                <a:latin typeface="メイリオ" panose="020B0604030504040204" pitchFamily="50" charset="-128"/>
              </a:rPr>
              <a:t>実施期間に</a:t>
            </a:r>
            <a:r>
              <a:rPr lang="en-US" altLang="ja-JP" sz="2400" b="1" dirty="0" err="1">
                <a:solidFill>
                  <a:srgbClr val="C9002C"/>
                </a:solidFill>
                <a:latin typeface="メイリオ" panose="020B0604030504040204" pitchFamily="50" charset="-128"/>
              </a:rPr>
              <a:t>vimps</a:t>
            </a:r>
            <a:r>
              <a:rPr lang="ja-JP" altLang="en-US" sz="2400" b="1" dirty="0">
                <a:solidFill>
                  <a:srgbClr val="C9002C"/>
                </a:solidFill>
                <a:latin typeface="メイリオ" panose="020B0604030504040204" pitchFamily="50" charset="-128"/>
              </a:rPr>
              <a:t> </a:t>
            </a:r>
            <a:r>
              <a:rPr lang="en-US" altLang="ja-JP" sz="2400" b="1" dirty="0">
                <a:solidFill>
                  <a:srgbClr val="C9002C"/>
                </a:solidFill>
                <a:latin typeface="メイリオ" panose="020B0604030504040204" pitchFamily="50" charset="-128"/>
              </a:rPr>
              <a:t>20</a:t>
            </a:r>
            <a:r>
              <a:rPr lang="ja-JP" altLang="en-US" sz="2400" b="1" dirty="0">
                <a:solidFill>
                  <a:srgbClr val="C9002C"/>
                </a:solidFill>
                <a:latin typeface="メイリオ" panose="020B0604030504040204" pitchFamily="50" charset="-128"/>
              </a:rPr>
              <a:t>％増量して</a:t>
            </a:r>
            <a:r>
              <a:rPr lang="ja-JP" altLang="en-US" sz="2000" b="1" dirty="0">
                <a:solidFill>
                  <a:schemeClr val="accent3"/>
                </a:solidFill>
                <a:latin typeface="メイリオ" panose="020B0604030504040204" pitchFamily="50" charset="-128"/>
              </a:rPr>
              <a:t>ご提供いたします</a:t>
            </a:r>
            <a:endParaRPr lang="en-US" altLang="ja-JP" b="1" dirty="0">
              <a:solidFill>
                <a:schemeClr val="accent3"/>
              </a:solidFill>
              <a:latin typeface="メイリオ" panose="020B0604030504040204" pitchFamily="50" charset="-128"/>
            </a:endParaRPr>
          </a:p>
        </p:txBody>
      </p:sp>
      <p:pic>
        <p:nvPicPr>
          <p:cNvPr id="27" name="table">
            <a:extLst>
              <a:ext uri="{FF2B5EF4-FFF2-40B4-BE49-F238E27FC236}">
                <a16:creationId xmlns:a16="http://schemas.microsoft.com/office/drawing/2014/main" id="{B5F5706C-81C5-5C5F-25DE-AF91815CE3EF}"/>
              </a:ext>
            </a:extLst>
          </p:cNvPr>
          <p:cNvPicPr>
            <a:picLocks noChangeAspect="1"/>
          </p:cNvPicPr>
          <p:nvPr/>
        </p:nvPicPr>
        <p:blipFill rotWithShape="1">
          <a:blip r:embed="rId3"/>
          <a:srcRect t="26180"/>
          <a:stretch/>
        </p:blipFill>
        <p:spPr>
          <a:xfrm>
            <a:off x="5880557" y="5407037"/>
            <a:ext cx="2727716" cy="1030292"/>
          </a:xfrm>
          <a:prstGeom prst="rect">
            <a:avLst/>
          </a:prstGeom>
        </p:spPr>
      </p:pic>
      <p:sp>
        <p:nvSpPr>
          <p:cNvPr id="31" name="テキスト ボックス 30">
            <a:extLst>
              <a:ext uri="{FF2B5EF4-FFF2-40B4-BE49-F238E27FC236}">
                <a16:creationId xmlns:a16="http://schemas.microsoft.com/office/drawing/2014/main" id="{27B5ED5D-50C6-B85F-03AE-7A1D8C1DA3F8}"/>
              </a:ext>
            </a:extLst>
          </p:cNvPr>
          <p:cNvSpPr txBox="1"/>
          <p:nvPr/>
        </p:nvSpPr>
        <p:spPr>
          <a:xfrm>
            <a:off x="5853147" y="3988630"/>
            <a:ext cx="6175247" cy="338554"/>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kumimoji="1" lang="en-US" altLang="zh-TW" sz="1600" b="0" dirty="0">
                <a:solidFill>
                  <a:schemeClr val="accent3"/>
                </a:solidFill>
                <a:latin typeface="メイリオ" panose="020B0604030504040204" pitchFamily="50" charset="-128"/>
                <a:ea typeface="メイリオ" panose="020B0604030504040204" pitchFamily="50" charset="-128"/>
              </a:rPr>
              <a:t>202</a:t>
            </a:r>
            <a:r>
              <a:rPr kumimoji="1" lang="en-US" altLang="ja-JP" sz="1600" b="0" dirty="0">
                <a:solidFill>
                  <a:schemeClr val="accent3"/>
                </a:solidFill>
                <a:latin typeface="メイリオ" panose="020B0604030504040204" pitchFamily="50" charset="-128"/>
                <a:ea typeface="メイリオ" panose="020B0604030504040204" pitchFamily="50" charset="-128"/>
              </a:rPr>
              <a:t>4</a:t>
            </a:r>
            <a:r>
              <a:rPr kumimoji="1" lang="zh-TW" altLang="en-US" sz="1600" b="0" dirty="0">
                <a:solidFill>
                  <a:schemeClr val="accent3"/>
                </a:solidFill>
                <a:latin typeface="メイリオ" panose="020B0604030504040204" pitchFamily="50" charset="-128"/>
                <a:ea typeface="メイリオ" panose="020B0604030504040204" pitchFamily="50" charset="-128"/>
              </a:rPr>
              <a:t>年</a:t>
            </a:r>
            <a:r>
              <a:rPr lang="en-US" altLang="ja-JP" sz="1600" dirty="0">
                <a:solidFill>
                  <a:schemeClr val="accent3"/>
                </a:solidFill>
                <a:latin typeface="メイリオ" panose="020B0604030504040204" pitchFamily="50" charset="-128"/>
                <a:ea typeface="メイリオ" panose="020B0604030504040204" pitchFamily="50" charset="-128"/>
              </a:rPr>
              <a:t>3</a:t>
            </a:r>
            <a:r>
              <a:rPr kumimoji="1" lang="zh-TW" altLang="en-US" sz="1600" b="0" dirty="0">
                <a:solidFill>
                  <a:schemeClr val="accent3"/>
                </a:solidFill>
                <a:latin typeface="メイリオ" panose="020B0604030504040204" pitchFamily="50" charset="-128"/>
                <a:ea typeface="メイリオ" panose="020B0604030504040204" pitchFamily="50" charset="-128"/>
              </a:rPr>
              <a:t>月</a:t>
            </a:r>
            <a:r>
              <a:rPr kumimoji="1" lang="en-US" altLang="zh-TW" sz="1600" b="0" dirty="0">
                <a:solidFill>
                  <a:schemeClr val="accent3"/>
                </a:solidFill>
                <a:latin typeface="メイリオ" panose="020B0604030504040204" pitchFamily="50" charset="-128"/>
                <a:ea typeface="メイリオ" panose="020B0604030504040204" pitchFamily="50" charset="-128"/>
              </a:rPr>
              <a:t>1</a:t>
            </a:r>
            <a:r>
              <a:rPr kumimoji="1" lang="zh-TW" altLang="en-US" sz="1600" b="0" dirty="0">
                <a:solidFill>
                  <a:schemeClr val="accent3"/>
                </a:solidFill>
                <a:latin typeface="メイリオ" panose="020B0604030504040204" pitchFamily="50" charset="-128"/>
                <a:ea typeface="メイリオ" panose="020B0604030504040204" pitchFamily="50" charset="-128"/>
              </a:rPr>
              <a:t>日（</a:t>
            </a:r>
            <a:r>
              <a:rPr kumimoji="1" lang="ja-JP" altLang="en-US" sz="1600" b="0" dirty="0">
                <a:solidFill>
                  <a:schemeClr val="accent3"/>
                </a:solidFill>
                <a:latin typeface="メイリオ" panose="020B0604030504040204" pitchFamily="50" charset="-128"/>
                <a:ea typeface="メイリオ" panose="020B0604030504040204" pitchFamily="50" charset="-128"/>
              </a:rPr>
              <a:t>金</a:t>
            </a:r>
            <a:r>
              <a:rPr kumimoji="1" lang="zh-TW" altLang="en-US" sz="1600" b="0" dirty="0">
                <a:solidFill>
                  <a:schemeClr val="accent3"/>
                </a:solidFill>
                <a:latin typeface="メイリオ" panose="020B0604030504040204" pitchFamily="50" charset="-128"/>
                <a:ea typeface="メイリオ" panose="020B0604030504040204" pitchFamily="50" charset="-128"/>
              </a:rPr>
              <a:t>）～</a:t>
            </a:r>
            <a:r>
              <a:rPr kumimoji="1" lang="en-US" altLang="zh-TW" sz="1600" b="0" dirty="0">
                <a:solidFill>
                  <a:schemeClr val="accent3"/>
                </a:solidFill>
                <a:latin typeface="メイリオ" panose="020B0604030504040204" pitchFamily="50" charset="-128"/>
                <a:ea typeface="メイリオ" panose="020B0604030504040204" pitchFamily="50" charset="-128"/>
              </a:rPr>
              <a:t>2024</a:t>
            </a:r>
            <a:r>
              <a:rPr kumimoji="1" lang="zh-TW" altLang="en-US" sz="1600" b="0" dirty="0">
                <a:solidFill>
                  <a:schemeClr val="accent3"/>
                </a:solidFill>
                <a:latin typeface="メイリオ" panose="020B0604030504040204" pitchFamily="50" charset="-128"/>
                <a:ea typeface="メイリオ" panose="020B0604030504040204" pitchFamily="50" charset="-128"/>
              </a:rPr>
              <a:t>年</a:t>
            </a:r>
            <a:r>
              <a:rPr kumimoji="1" lang="en-US" altLang="zh-TW" sz="1600" b="0" dirty="0">
                <a:solidFill>
                  <a:schemeClr val="accent3"/>
                </a:solidFill>
                <a:latin typeface="メイリオ" panose="020B0604030504040204" pitchFamily="50" charset="-128"/>
                <a:ea typeface="メイリオ" panose="020B0604030504040204" pitchFamily="50" charset="-128"/>
              </a:rPr>
              <a:t>3</a:t>
            </a:r>
            <a:r>
              <a:rPr kumimoji="1" lang="zh-TW" altLang="en-US" sz="1600" b="0" dirty="0">
                <a:solidFill>
                  <a:schemeClr val="accent3"/>
                </a:solidFill>
                <a:latin typeface="メイリオ" panose="020B0604030504040204" pitchFamily="50" charset="-128"/>
                <a:ea typeface="メイリオ" panose="020B0604030504040204" pitchFamily="50" charset="-128"/>
              </a:rPr>
              <a:t>月</a:t>
            </a:r>
            <a:r>
              <a:rPr kumimoji="1" lang="en-US" altLang="zh-TW" sz="1600" b="0" dirty="0">
                <a:solidFill>
                  <a:schemeClr val="accent3"/>
                </a:solidFill>
                <a:latin typeface="メイリオ" panose="020B0604030504040204" pitchFamily="50" charset="-128"/>
                <a:ea typeface="メイリオ" panose="020B0604030504040204" pitchFamily="50" charset="-128"/>
              </a:rPr>
              <a:t>31</a:t>
            </a:r>
            <a:r>
              <a:rPr kumimoji="1" lang="zh-TW" altLang="en-US" sz="1600" b="0" dirty="0">
                <a:solidFill>
                  <a:schemeClr val="accent3"/>
                </a:solidFill>
                <a:latin typeface="メイリオ" panose="020B0604030504040204" pitchFamily="50" charset="-128"/>
                <a:ea typeface="メイリオ" panose="020B0604030504040204" pitchFamily="50" charset="-128"/>
              </a:rPr>
              <a:t>日（日）掲載</a:t>
            </a:r>
            <a:r>
              <a:rPr kumimoji="1" lang="ja-JP" altLang="en-US" sz="1600" b="0" dirty="0">
                <a:solidFill>
                  <a:schemeClr val="accent3"/>
                </a:solidFill>
                <a:latin typeface="メイリオ" panose="020B0604030504040204" pitchFamily="50" charset="-128"/>
                <a:ea typeface="メイリオ" panose="020B0604030504040204" pitchFamily="50" charset="-128"/>
              </a:rPr>
              <a:t>終了</a:t>
            </a:r>
            <a:r>
              <a:rPr kumimoji="1" lang="zh-TW" altLang="en-US" sz="1600" b="0" dirty="0">
                <a:solidFill>
                  <a:schemeClr val="accent3"/>
                </a:solidFill>
                <a:latin typeface="メイリオ" panose="020B0604030504040204" pitchFamily="50" charset="-128"/>
                <a:ea typeface="メイリオ" panose="020B0604030504040204" pitchFamily="50" charset="-128"/>
              </a:rPr>
              <a:t>分</a:t>
            </a:r>
            <a:endParaRPr lang="en-US" altLang="zh-TW" sz="1600" b="0" i="0" dirty="0">
              <a:solidFill>
                <a:schemeClr val="accent3"/>
              </a:solidFill>
              <a:effectLst/>
              <a:latin typeface="メイリオ" panose="020B0604030504040204" pitchFamily="50" charset="-128"/>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A1F7D28E-74E6-5754-FA48-AC01DCE20594}"/>
              </a:ext>
            </a:extLst>
          </p:cNvPr>
          <p:cNvSpPr txBox="1"/>
          <p:nvPr/>
        </p:nvSpPr>
        <p:spPr>
          <a:xfrm>
            <a:off x="8742709" y="5476898"/>
            <a:ext cx="3134063" cy="646331"/>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lang="en-US" altLang="ja-JP" sz="900" b="0" i="0" dirty="0">
                <a:solidFill>
                  <a:srgbClr val="C00000"/>
                </a:solidFill>
                <a:effectLst/>
                <a:latin typeface="メイリオ" panose="020B0604030504040204" pitchFamily="50" charset="-128"/>
                <a:ea typeface="メイリオ" panose="020B0604030504040204" pitchFamily="50" charset="-128"/>
              </a:rPr>
              <a:t>※</a:t>
            </a:r>
            <a:r>
              <a:rPr lang="ja-JP" altLang="en-US" sz="900" b="0" i="0" dirty="0">
                <a:solidFill>
                  <a:srgbClr val="C00000"/>
                </a:solidFill>
                <a:effectLst/>
                <a:latin typeface="メイリオ" panose="020B0604030504040204" pitchFamily="50" charset="-128"/>
                <a:ea typeface="メイリオ" panose="020B0604030504040204" pitchFamily="50" charset="-128"/>
              </a:rPr>
              <a:t>ノンターゲティングや記載外のターゲティングのみは増量適用外となります。対象ターゲティングとの掛け合わせに関しては適用となります。</a:t>
            </a:r>
            <a:endParaRPr lang="en-US" altLang="ja-JP" sz="900" b="0" i="0" dirty="0">
              <a:solidFill>
                <a:srgbClr val="C00000"/>
              </a:solidFill>
              <a:effectLst/>
              <a:latin typeface="メイリオ" panose="020B0604030504040204" pitchFamily="50" charset="-128"/>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ja-JP" altLang="en-US" sz="900" dirty="0">
                <a:solidFill>
                  <a:srgbClr val="C00000"/>
                </a:solidFill>
                <a:latin typeface="メイリオ" panose="020B0604030504040204" pitchFamily="50" charset="-128"/>
                <a:ea typeface="メイリオ" panose="020B0604030504040204" pitchFamily="50" charset="-128"/>
              </a:rPr>
              <a:t>詳細は弊社営業にお問い合わせください。</a:t>
            </a:r>
            <a:endParaRPr lang="en-US" altLang="ja-JP" sz="900" b="0" i="0" dirty="0">
              <a:solidFill>
                <a:srgbClr val="C00000"/>
              </a:solidFill>
              <a:effectLst/>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21DF389F-1633-BE7C-B922-0468512E3482}"/>
              </a:ext>
            </a:extLst>
          </p:cNvPr>
          <p:cNvSpPr txBox="1"/>
          <p:nvPr/>
        </p:nvSpPr>
        <p:spPr>
          <a:xfrm>
            <a:off x="2605054" y="5552184"/>
            <a:ext cx="2085358" cy="523220"/>
          </a:xfrm>
          <a:prstGeom prst="rect">
            <a:avLst/>
          </a:prstGeom>
          <a:noFill/>
        </p:spPr>
        <p:txBody>
          <a:bodyPr wrap="square" rtlCol="0">
            <a:spAutoFit/>
          </a:bodyPr>
          <a:lstStyle/>
          <a:p>
            <a:pPr algn="ctr"/>
            <a:r>
              <a:rPr lang="ja-JP" altLang="en-US" sz="1400" b="1" dirty="0">
                <a:solidFill>
                  <a:srgbClr val="C00000"/>
                </a:solidFill>
              </a:rPr>
              <a:t>フォーマット</a:t>
            </a:r>
            <a:endParaRPr lang="en-US" altLang="ja-JP" sz="1400" b="1" dirty="0">
              <a:solidFill>
                <a:srgbClr val="C00000"/>
              </a:solidFill>
            </a:endParaRPr>
          </a:p>
          <a:p>
            <a:pPr algn="ctr"/>
            <a:r>
              <a:rPr lang="ja-JP" altLang="en-US" sz="1400" b="1" dirty="0">
                <a:solidFill>
                  <a:srgbClr val="C00000"/>
                </a:solidFill>
              </a:rPr>
              <a:t>静止画・動画対応可</a:t>
            </a:r>
            <a:endParaRPr kumimoji="1" lang="ja-JP" altLang="en-US" sz="1400" b="1" dirty="0">
              <a:solidFill>
                <a:srgbClr val="C00000"/>
              </a:solidFill>
            </a:endParaRPr>
          </a:p>
        </p:txBody>
      </p:sp>
      <p:sp>
        <p:nvSpPr>
          <p:cNvPr id="35" name="テキスト ボックス 34">
            <a:extLst>
              <a:ext uri="{FF2B5EF4-FFF2-40B4-BE49-F238E27FC236}">
                <a16:creationId xmlns:a16="http://schemas.microsoft.com/office/drawing/2014/main" id="{29A28596-A0B7-E206-2D24-1EF51F18F2F8}"/>
              </a:ext>
            </a:extLst>
          </p:cNvPr>
          <p:cNvSpPr txBox="1"/>
          <p:nvPr/>
        </p:nvSpPr>
        <p:spPr>
          <a:xfrm>
            <a:off x="5827209" y="3586333"/>
            <a:ext cx="2233494" cy="419061"/>
          </a:xfrm>
          <a:prstGeom prst="roundRect">
            <a:avLst>
              <a:gd name="adj" fmla="val 50000"/>
            </a:avLst>
          </a:prstGeom>
          <a:solidFill>
            <a:schemeClr val="tx2">
              <a:lumMod val="10000"/>
              <a:lumOff val="90000"/>
            </a:schemeClr>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ja-JP" altLang="en-US" sz="1600" b="1" i="0" u="none" strike="noStrike" kern="0" cap="none" spc="50" normalizeH="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36" name="テキスト ボックス 35">
            <a:extLst>
              <a:ext uri="{FF2B5EF4-FFF2-40B4-BE49-F238E27FC236}">
                <a16:creationId xmlns:a16="http://schemas.microsoft.com/office/drawing/2014/main" id="{EC07E5EF-2946-9D4E-3579-1B91148C4196}"/>
              </a:ext>
            </a:extLst>
          </p:cNvPr>
          <p:cNvSpPr txBox="1"/>
          <p:nvPr/>
        </p:nvSpPr>
        <p:spPr>
          <a:xfrm>
            <a:off x="5799799" y="3558924"/>
            <a:ext cx="2233494" cy="419061"/>
          </a:xfrm>
          <a:prstGeom prst="roundRect">
            <a:avLst>
              <a:gd name="adj" fmla="val 50000"/>
            </a:avLst>
          </a:prstGeom>
          <a:solidFill>
            <a:schemeClr val="accent6"/>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600" b="1" i="0" u="none" strike="noStrike" kern="0" spc="50" normalizeH="0" noProof="0" dirty="0">
                <a:solidFill>
                  <a:schemeClr val="bg1"/>
                </a:solidFill>
                <a:uLnTx/>
                <a:uFillTx/>
                <a:latin typeface="Meiryo" panose="020B0604030504040204" pitchFamily="34" charset="-128"/>
                <a:ea typeface="Meiryo" panose="020B0604030504040204" pitchFamily="34" charset="-128"/>
                <a:cs typeface="ヒラギノ角ゴ ProN W3"/>
                <a:sym typeface="ヒラギノ角ゴ ProN W3"/>
              </a:rPr>
              <a:t>掲載期間</a:t>
            </a:r>
          </a:p>
        </p:txBody>
      </p:sp>
      <p:sp>
        <p:nvSpPr>
          <p:cNvPr id="37" name="テキスト ボックス 36">
            <a:extLst>
              <a:ext uri="{FF2B5EF4-FFF2-40B4-BE49-F238E27FC236}">
                <a16:creationId xmlns:a16="http://schemas.microsoft.com/office/drawing/2014/main" id="{20EFCA72-0F3E-2A66-CDD8-F0B1C3DC2CD1}"/>
              </a:ext>
            </a:extLst>
          </p:cNvPr>
          <p:cNvSpPr txBox="1"/>
          <p:nvPr/>
        </p:nvSpPr>
        <p:spPr>
          <a:xfrm>
            <a:off x="5820630" y="4403689"/>
            <a:ext cx="2233494" cy="419061"/>
          </a:xfrm>
          <a:prstGeom prst="roundRect">
            <a:avLst>
              <a:gd name="adj" fmla="val 50000"/>
            </a:avLst>
          </a:prstGeom>
          <a:solidFill>
            <a:schemeClr val="tx2">
              <a:lumMod val="10000"/>
              <a:lumOff val="90000"/>
            </a:schemeClr>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endParaRPr kumimoji="0" lang="ja-JP" altLang="en-US" sz="1600" b="1" i="0" u="none" strike="noStrike" kern="0" cap="none" spc="50" normalizeH="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38" name="テキスト ボックス 37">
            <a:extLst>
              <a:ext uri="{FF2B5EF4-FFF2-40B4-BE49-F238E27FC236}">
                <a16:creationId xmlns:a16="http://schemas.microsoft.com/office/drawing/2014/main" id="{84A9575E-0F8F-EA10-0A08-DFC5E2EFE7E1}"/>
              </a:ext>
            </a:extLst>
          </p:cNvPr>
          <p:cNvSpPr txBox="1"/>
          <p:nvPr/>
        </p:nvSpPr>
        <p:spPr>
          <a:xfrm>
            <a:off x="5793220" y="4376280"/>
            <a:ext cx="2233494" cy="419061"/>
          </a:xfrm>
          <a:prstGeom prst="roundRect">
            <a:avLst>
              <a:gd name="adj" fmla="val 50000"/>
            </a:avLst>
          </a:prstGeom>
          <a:solidFill>
            <a:schemeClr val="accent6"/>
          </a:solidFill>
          <a:ln w="3175"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600" b="1" kern="0" spc="50" dirty="0">
                <a:solidFill>
                  <a:schemeClr val="bg1"/>
                </a:solidFill>
                <a:latin typeface="Meiryo" panose="020B0604030504040204" pitchFamily="34" charset="-128"/>
                <a:ea typeface="Meiryo" panose="020B0604030504040204" pitchFamily="34" charset="-128"/>
                <a:cs typeface="ヒラギノ角ゴ ProN W3"/>
                <a:sym typeface="ヒラギノ角ゴ ProN W3"/>
              </a:rPr>
              <a:t>適用条件</a:t>
            </a:r>
            <a:endParaRPr kumimoji="0" lang="ja-JP" altLang="en-US" sz="1600" b="1" i="0" u="none" strike="noStrike" kern="0" spc="50" normalizeH="0" noProof="0" dirty="0">
              <a:solidFill>
                <a:schemeClr val="bg1"/>
              </a:solidFill>
              <a:uLnTx/>
              <a:uFillTx/>
              <a:latin typeface="Meiryo" panose="020B0604030504040204" pitchFamily="34" charset="-128"/>
              <a:ea typeface="Meiryo" panose="020B0604030504040204" pitchFamily="34" charset="-128"/>
              <a:cs typeface="ヒラギノ角ゴ ProN W3"/>
              <a:sym typeface="ヒラギノ角ゴ ProN W3"/>
            </a:endParaRPr>
          </a:p>
        </p:txBody>
      </p:sp>
      <p:grpSp>
        <p:nvGrpSpPr>
          <p:cNvPr id="39" name="グループ化 38">
            <a:extLst>
              <a:ext uri="{FF2B5EF4-FFF2-40B4-BE49-F238E27FC236}">
                <a16:creationId xmlns:a16="http://schemas.microsoft.com/office/drawing/2014/main" id="{1636EE0C-6A2D-283D-4A08-6B711447A7FA}"/>
              </a:ext>
            </a:extLst>
          </p:cNvPr>
          <p:cNvGrpSpPr/>
          <p:nvPr/>
        </p:nvGrpSpPr>
        <p:grpSpPr>
          <a:xfrm>
            <a:off x="743560" y="1842040"/>
            <a:ext cx="10737700" cy="110010"/>
            <a:chOff x="665684" y="2157983"/>
            <a:chExt cx="10737700" cy="110010"/>
          </a:xfrm>
        </p:grpSpPr>
        <p:sp>
          <p:nvSpPr>
            <p:cNvPr id="40" name="フローチャート: 処理 39">
              <a:extLst>
                <a:ext uri="{FF2B5EF4-FFF2-40B4-BE49-F238E27FC236}">
                  <a16:creationId xmlns:a16="http://schemas.microsoft.com/office/drawing/2014/main" id="{287E54E7-FEA0-BCA3-6214-E2F99D0E345D}"/>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フローチャート: 処理 40">
              <a:extLst>
                <a:ext uri="{FF2B5EF4-FFF2-40B4-BE49-F238E27FC236}">
                  <a16:creationId xmlns:a16="http://schemas.microsoft.com/office/drawing/2014/main" id="{3C64A071-0B34-DB0F-083F-5ECDE8B64A5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平行四辺形 41">
              <a:extLst>
                <a:ext uri="{FF2B5EF4-FFF2-40B4-BE49-F238E27FC236}">
                  <a16:creationId xmlns:a16="http://schemas.microsoft.com/office/drawing/2014/main" id="{71C244D6-6C40-EF8A-195B-268C9015749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47" name="図 46">
            <a:extLst>
              <a:ext uri="{FF2B5EF4-FFF2-40B4-BE49-F238E27FC236}">
                <a16:creationId xmlns:a16="http://schemas.microsoft.com/office/drawing/2014/main" id="{43DD9B60-5447-0DD4-0BCD-41ACACCA4192}"/>
              </a:ext>
            </a:extLst>
          </p:cNvPr>
          <p:cNvPicPr>
            <a:picLocks noChangeAspect="1"/>
          </p:cNvPicPr>
          <p:nvPr/>
        </p:nvPicPr>
        <p:blipFill>
          <a:blip r:embed="rId4"/>
          <a:stretch>
            <a:fillRect/>
          </a:stretch>
        </p:blipFill>
        <p:spPr>
          <a:xfrm>
            <a:off x="2130763" y="3065872"/>
            <a:ext cx="2903811" cy="2413845"/>
          </a:xfrm>
          <a:prstGeom prst="rect">
            <a:avLst/>
          </a:prstGeom>
        </p:spPr>
      </p:pic>
      <p:grpSp>
        <p:nvGrpSpPr>
          <p:cNvPr id="8" name="グループ化 7">
            <a:extLst>
              <a:ext uri="{FF2B5EF4-FFF2-40B4-BE49-F238E27FC236}">
                <a16:creationId xmlns:a16="http://schemas.microsoft.com/office/drawing/2014/main" id="{D7440627-63B1-3E7C-9885-3AB5984D73BA}"/>
              </a:ext>
            </a:extLst>
          </p:cNvPr>
          <p:cNvGrpSpPr/>
          <p:nvPr/>
        </p:nvGrpSpPr>
        <p:grpSpPr>
          <a:xfrm>
            <a:off x="671921" y="3553517"/>
            <a:ext cx="1471078" cy="2627252"/>
            <a:chOff x="7241733" y="1270074"/>
            <a:chExt cx="2016626" cy="3609988"/>
          </a:xfrm>
        </p:grpSpPr>
        <p:grpSp>
          <p:nvGrpSpPr>
            <p:cNvPr id="9" name="グループ化 8">
              <a:extLst>
                <a:ext uri="{FF2B5EF4-FFF2-40B4-BE49-F238E27FC236}">
                  <a16:creationId xmlns:a16="http://schemas.microsoft.com/office/drawing/2014/main" id="{08F90D44-EB9B-C616-2903-79930383D77A}"/>
                </a:ext>
              </a:extLst>
            </p:cNvPr>
            <p:cNvGrpSpPr/>
            <p:nvPr/>
          </p:nvGrpSpPr>
          <p:grpSpPr>
            <a:xfrm>
              <a:off x="7241733" y="1270074"/>
              <a:ext cx="2016626" cy="3609988"/>
              <a:chOff x="513033" y="432676"/>
              <a:chExt cx="2115990" cy="3551959"/>
            </a:xfrm>
          </p:grpSpPr>
          <p:grpSp>
            <p:nvGrpSpPr>
              <p:cNvPr id="12" name="グループ化 11">
                <a:extLst>
                  <a:ext uri="{FF2B5EF4-FFF2-40B4-BE49-F238E27FC236}">
                    <a16:creationId xmlns:a16="http://schemas.microsoft.com/office/drawing/2014/main" id="{0E4E10A7-56ED-3C18-1A73-CB777AA544E7}"/>
                  </a:ext>
                </a:extLst>
              </p:cNvPr>
              <p:cNvGrpSpPr/>
              <p:nvPr/>
            </p:nvGrpSpPr>
            <p:grpSpPr>
              <a:xfrm>
                <a:off x="513033" y="432676"/>
                <a:ext cx="2115990" cy="3551959"/>
                <a:chOff x="513033" y="446487"/>
                <a:chExt cx="2115990" cy="3551959"/>
              </a:xfrm>
            </p:grpSpPr>
            <p:pic>
              <p:nvPicPr>
                <p:cNvPr id="14" name="図 13">
                  <a:extLst>
                    <a:ext uri="{FF2B5EF4-FFF2-40B4-BE49-F238E27FC236}">
                      <a16:creationId xmlns:a16="http://schemas.microsoft.com/office/drawing/2014/main" id="{7537398C-E758-0B5B-2764-2379F15BDB8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15" name="図 14">
                  <a:extLst>
                    <a:ext uri="{FF2B5EF4-FFF2-40B4-BE49-F238E27FC236}">
                      <a16:creationId xmlns:a16="http://schemas.microsoft.com/office/drawing/2014/main" id="{62D6CF5D-8013-0258-24BE-8641A14C811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97AF0AD3-018B-AC43-0E7D-01B5924727F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0" name="図 9">
              <a:extLst>
                <a:ext uri="{FF2B5EF4-FFF2-40B4-BE49-F238E27FC236}">
                  <a16:creationId xmlns:a16="http://schemas.microsoft.com/office/drawing/2014/main" id="{8F9A234F-D4CC-91BE-1235-59093393BF35}"/>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1" name="図 10">
              <a:extLst>
                <a:ext uri="{FF2B5EF4-FFF2-40B4-BE49-F238E27FC236}">
                  <a16:creationId xmlns:a16="http://schemas.microsoft.com/office/drawing/2014/main" id="{AFD8E43D-458E-913B-4495-F30BA8AA510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Tree>
    <p:extLst>
      <p:ext uri="{BB962C8B-B14F-4D97-AF65-F5344CB8AC3E}">
        <p14:creationId xmlns:p14="http://schemas.microsoft.com/office/powerpoint/2010/main" val="13635502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F0154559-7ADB-5EA6-B941-3B5706D67B57}"/>
              </a:ext>
            </a:extLst>
          </p:cNvPr>
          <p:cNvSpPr>
            <a:spLocks noGrp="1"/>
          </p:cNvSpPr>
          <p:nvPr>
            <p:ph type="body" sz="quarter" idx="14"/>
          </p:nvPr>
        </p:nvSpPr>
        <p:spPr/>
        <p:txBody>
          <a:bodyPr>
            <a:normAutofit lnSpcReduction="10000"/>
          </a:bodyPr>
          <a:lstStyle/>
          <a:p>
            <a:r>
              <a:rPr lang="ja-JP" altLang="en-US" dirty="0"/>
              <a:t>センバツ</a:t>
            </a:r>
            <a:r>
              <a:rPr lang="en-US" altLang="ja-JP" dirty="0"/>
              <a:t>LIVE!2024</a:t>
            </a:r>
            <a:r>
              <a:rPr lang="ja-JP" altLang="en-US" dirty="0"/>
              <a:t>　ご紹介</a:t>
            </a:r>
          </a:p>
          <a:p>
            <a:endParaRPr lang="ja-JP" altLang="en-US" dirty="0"/>
          </a:p>
        </p:txBody>
      </p:sp>
      <p:sp>
        <p:nvSpPr>
          <p:cNvPr id="15" name="テキスト プレースホルダー 14">
            <a:extLst>
              <a:ext uri="{FF2B5EF4-FFF2-40B4-BE49-F238E27FC236}">
                <a16:creationId xmlns:a16="http://schemas.microsoft.com/office/drawing/2014/main" id="{00453E17-0900-94F3-72F6-AFA4E1A9E876}"/>
              </a:ext>
            </a:extLst>
          </p:cNvPr>
          <p:cNvSpPr>
            <a:spLocks noGrp="1"/>
          </p:cNvSpPr>
          <p:nvPr>
            <p:ph type="body" sz="quarter" idx="15"/>
          </p:nvPr>
        </p:nvSpPr>
        <p:spPr/>
        <p:txBody>
          <a:bodyPr>
            <a:normAutofit lnSpcReduction="10000"/>
          </a:bodyPr>
          <a:lstStyle/>
          <a:p>
            <a:r>
              <a:rPr lang="ja-JP" altLang="en-US" dirty="0"/>
              <a:t>センバツ</a:t>
            </a:r>
            <a:r>
              <a:rPr lang="en-US" altLang="ja-JP" dirty="0"/>
              <a:t>LIVE! </a:t>
            </a:r>
            <a:r>
              <a:rPr lang="ja-JP" altLang="en-US" dirty="0"/>
              <a:t>実績とユーザー傾向</a:t>
            </a:r>
            <a:endParaRPr lang="en-US" altLang="ja-JP" dirty="0"/>
          </a:p>
          <a:p>
            <a:endParaRPr lang="ja-JP" altLang="en-US" dirty="0"/>
          </a:p>
        </p:txBody>
      </p:sp>
      <p:sp>
        <p:nvSpPr>
          <p:cNvPr id="16" name="テキスト プレースホルダー 15">
            <a:extLst>
              <a:ext uri="{FF2B5EF4-FFF2-40B4-BE49-F238E27FC236}">
                <a16:creationId xmlns:a16="http://schemas.microsoft.com/office/drawing/2014/main" id="{548C3D4C-B819-B759-E4E0-D57955D231D6}"/>
              </a:ext>
            </a:extLst>
          </p:cNvPr>
          <p:cNvSpPr>
            <a:spLocks noGrp="1"/>
          </p:cNvSpPr>
          <p:nvPr>
            <p:ph type="body" sz="quarter" idx="16"/>
          </p:nvPr>
        </p:nvSpPr>
        <p:spPr/>
        <p:txBody>
          <a:bodyPr>
            <a:normAutofit lnSpcReduction="10000"/>
          </a:bodyPr>
          <a:lstStyle/>
          <a:p>
            <a:r>
              <a:rPr kumimoji="1" lang="ja-JP" altLang="en-US" dirty="0">
                <a:latin typeface="メイリオ" panose="020B0604030504040204" pitchFamily="50" charset="-128"/>
                <a:ea typeface="メイリオ" panose="020B0604030504040204" pitchFamily="50" charset="-128"/>
              </a:rPr>
              <a:t>センバツ</a:t>
            </a:r>
            <a:r>
              <a:rPr kumimoji="1" lang="en-US" altLang="ja-JP" dirty="0">
                <a:latin typeface="メイリオ" panose="020B0604030504040204" pitchFamily="50" charset="-128"/>
                <a:ea typeface="メイリオ" panose="020B0604030504040204" pitchFamily="50" charset="-128"/>
              </a:rPr>
              <a:t>LIVE!2024 </a:t>
            </a:r>
            <a:r>
              <a:rPr lang="ja-JP" altLang="en-US" dirty="0">
                <a:latin typeface="メイリオ" panose="020B0604030504040204" pitchFamily="50" charset="-128"/>
                <a:ea typeface="メイリオ" panose="020B0604030504040204" pitchFamily="50" charset="-128"/>
              </a:rPr>
              <a:t>広告メニュ</a:t>
            </a:r>
            <a:r>
              <a:rPr kumimoji="1" lang="ja-JP" altLang="en-US" dirty="0">
                <a:latin typeface="メイリオ" panose="020B0604030504040204" pitchFamily="50" charset="-128"/>
                <a:ea typeface="メイリオ" panose="020B0604030504040204" pitchFamily="50" charset="-128"/>
              </a:rPr>
              <a:t>ーのご案内</a:t>
            </a:r>
            <a:endParaRPr lang="ja-JP" altLang="en-US" dirty="0"/>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フローチャート: 結合子 11">
            <a:extLst>
              <a:ext uri="{FF2B5EF4-FFF2-40B4-BE49-F238E27FC236}">
                <a16:creationId xmlns:a16="http://schemas.microsoft.com/office/drawing/2014/main" id="{99E41C81-6444-CA81-ABB9-0DF1B0A70E58}"/>
              </a:ext>
            </a:extLst>
          </p:cNvPr>
          <p:cNvSpPr/>
          <p:nvPr/>
        </p:nvSpPr>
        <p:spPr>
          <a:xfrm>
            <a:off x="4613544" y="2197928"/>
            <a:ext cx="2784210" cy="2636290"/>
          </a:xfrm>
          <a:prstGeom prst="flowChartConnector">
            <a:avLst/>
          </a:prstGeom>
          <a:solidFill>
            <a:srgbClr val="FFC1CF">
              <a:alpha val="25882"/>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6D72E437-34F9-35F8-4487-34B0AA98E86D}"/>
              </a:ext>
            </a:extLst>
          </p:cNvPr>
          <p:cNvSpPr>
            <a:spLocks noGrp="1"/>
          </p:cNvSpPr>
          <p:nvPr>
            <p:ph type="body" sz="quarter" idx="10"/>
          </p:nvPr>
        </p:nvSpPr>
        <p:spPr/>
        <p:txBody>
          <a:bodyPr/>
          <a:lstStyle/>
          <a:p>
            <a:r>
              <a:rPr lang="ja-JP" altLang="en-US" dirty="0"/>
              <a:t>ブランドパネルのプロモーション活用</a:t>
            </a:r>
            <a:endParaRPr kumimoji="1" lang="ja-JP" altLang="en-US" dirty="0"/>
          </a:p>
        </p:txBody>
      </p:sp>
      <p:pic>
        <p:nvPicPr>
          <p:cNvPr id="5" name="グラフィックス 4">
            <a:extLst>
              <a:ext uri="{FF2B5EF4-FFF2-40B4-BE49-F238E27FC236}">
                <a16:creationId xmlns:a16="http://schemas.microsoft.com/office/drawing/2014/main" id="{9AB47BF6-99DF-BC75-3555-1E65F2A62C0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412" y="2737298"/>
            <a:ext cx="1009846" cy="1009846"/>
          </a:xfrm>
          <a:prstGeom prst="rect">
            <a:avLst/>
          </a:prstGeom>
        </p:spPr>
      </p:pic>
      <p:pic>
        <p:nvPicPr>
          <p:cNvPr id="9" name="グラフィックス 8">
            <a:extLst>
              <a:ext uri="{FF2B5EF4-FFF2-40B4-BE49-F238E27FC236}">
                <a16:creationId xmlns:a16="http://schemas.microsoft.com/office/drawing/2014/main" id="{8B715AB8-98D5-0F4C-B2E7-9BF5B611438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70781" y="2631468"/>
            <a:ext cx="1135658" cy="1135658"/>
          </a:xfrm>
          <a:prstGeom prst="rect">
            <a:avLst/>
          </a:prstGeom>
        </p:spPr>
      </p:pic>
      <p:sp>
        <p:nvSpPr>
          <p:cNvPr id="10" name="正方形/長方形 9">
            <a:extLst>
              <a:ext uri="{FF2B5EF4-FFF2-40B4-BE49-F238E27FC236}">
                <a16:creationId xmlns:a16="http://schemas.microsoft.com/office/drawing/2014/main" id="{7FF31BEE-10EC-46A7-A223-69FBA5DC1843}"/>
              </a:ext>
            </a:extLst>
          </p:cNvPr>
          <p:cNvSpPr/>
          <p:nvPr/>
        </p:nvSpPr>
        <p:spPr>
          <a:xfrm>
            <a:off x="315227" y="957967"/>
            <a:ext cx="11522076" cy="8952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dirty="0">
                <a:solidFill>
                  <a:schemeClr val="accent3"/>
                </a:solidFill>
                <a:latin typeface="メイリオ" panose="020B0604030504040204" pitchFamily="50" charset="-128"/>
                <a:ea typeface="メイリオ" panose="020B0604030504040204" pitchFamily="50" charset="-128"/>
              </a:rPr>
              <a:t>エリアや興味関心層などデータを活用し精緻なターゲティングをすることで</a:t>
            </a:r>
            <a:endParaRPr lang="en-US" altLang="ja-JP" sz="2000" b="1" dirty="0">
              <a:solidFill>
                <a:schemeClr val="accent3"/>
              </a:solidFill>
              <a:latin typeface="メイリオ" panose="020B0604030504040204" pitchFamily="50" charset="-128"/>
              <a:ea typeface="メイリオ" panose="020B0604030504040204" pitchFamily="50" charset="-128"/>
            </a:endParaRPr>
          </a:p>
          <a:p>
            <a:pPr algn="ctr"/>
            <a:r>
              <a:rPr lang="ja-JP" altLang="en-US" sz="2000" b="1" dirty="0">
                <a:solidFill>
                  <a:schemeClr val="accent3"/>
                </a:solidFill>
                <a:latin typeface="メイリオ" panose="020B0604030504040204" pitchFamily="50" charset="-128"/>
                <a:ea typeface="メイリオ" panose="020B0604030504040204" pitchFamily="50" charset="-128"/>
              </a:rPr>
              <a:t>戦略ターゲットへのリーチが可能です</a:t>
            </a:r>
            <a:endParaRPr lang="en-US" altLang="ja-JP" sz="2000" b="1" dirty="0">
              <a:solidFill>
                <a:schemeClr val="accent3"/>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D582DACF-4F2D-B9B6-7C43-92A92E77A18A}"/>
              </a:ext>
            </a:extLst>
          </p:cNvPr>
          <p:cNvSpPr/>
          <p:nvPr/>
        </p:nvSpPr>
        <p:spPr>
          <a:xfrm>
            <a:off x="378135" y="3930229"/>
            <a:ext cx="4706401" cy="40786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エリアターゲティング</a:t>
            </a:r>
          </a:p>
        </p:txBody>
      </p:sp>
      <p:sp>
        <p:nvSpPr>
          <p:cNvPr id="14" name="正方形/長方形 13">
            <a:extLst>
              <a:ext uri="{FF2B5EF4-FFF2-40B4-BE49-F238E27FC236}">
                <a16:creationId xmlns:a16="http://schemas.microsoft.com/office/drawing/2014/main" id="{A0800AE8-524F-A7F1-BD96-A2623A3AC3AB}"/>
              </a:ext>
            </a:extLst>
          </p:cNvPr>
          <p:cNvSpPr/>
          <p:nvPr/>
        </p:nvSpPr>
        <p:spPr>
          <a:xfrm>
            <a:off x="7170247" y="3930228"/>
            <a:ext cx="4717178" cy="40786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オーディエンスリストターゲティング</a:t>
            </a:r>
          </a:p>
        </p:txBody>
      </p:sp>
      <p:sp>
        <p:nvSpPr>
          <p:cNvPr id="16" name="テキスト ボックス 15">
            <a:extLst>
              <a:ext uri="{FF2B5EF4-FFF2-40B4-BE49-F238E27FC236}">
                <a16:creationId xmlns:a16="http://schemas.microsoft.com/office/drawing/2014/main" id="{E31A9758-A669-846C-F4DF-A16998747813}"/>
              </a:ext>
            </a:extLst>
          </p:cNvPr>
          <p:cNvSpPr txBox="1"/>
          <p:nvPr/>
        </p:nvSpPr>
        <p:spPr>
          <a:xfrm>
            <a:off x="378136" y="4469042"/>
            <a:ext cx="5513654" cy="1994392"/>
          </a:xfrm>
          <a:prstGeom prst="rect">
            <a:avLst/>
          </a:prstGeom>
          <a:noFill/>
        </p:spPr>
        <p:txBody>
          <a:bodyPr wrap="square" rtlCol="0">
            <a:spAutoFit/>
          </a:bodyPr>
          <a:lstStyle/>
          <a:p>
            <a:pPr algn="l">
              <a:lnSpc>
                <a:spcPct val="130000"/>
              </a:lnSpc>
            </a:pPr>
            <a:r>
              <a:rPr kumimoji="1" lang="ja-JP" altLang="en-US" sz="1600" dirty="0">
                <a:solidFill>
                  <a:schemeClr val="accent3"/>
                </a:solidFill>
              </a:rPr>
              <a:t>各地から代表がでるセンバツ大会期間だからこそ、</a:t>
            </a:r>
            <a:endParaRPr kumimoji="1" lang="en-US" altLang="ja-JP" sz="1600" dirty="0">
              <a:solidFill>
                <a:schemeClr val="accent3"/>
              </a:solidFill>
            </a:endParaRPr>
          </a:p>
          <a:p>
            <a:pPr algn="l">
              <a:lnSpc>
                <a:spcPct val="130000"/>
              </a:lnSpc>
            </a:pPr>
            <a:r>
              <a:rPr kumimoji="1" lang="ja-JP" altLang="en-US" sz="1600" b="1" dirty="0">
                <a:solidFill>
                  <a:schemeClr val="accent6"/>
                </a:solidFill>
              </a:rPr>
              <a:t>関連する</a:t>
            </a:r>
            <a:r>
              <a:rPr lang="ja-JP" altLang="en-US" sz="1600" b="1" dirty="0">
                <a:solidFill>
                  <a:schemeClr val="accent6"/>
                </a:solidFill>
              </a:rPr>
              <a:t>ローカルプロモーションのニーズも高まり</a:t>
            </a:r>
            <a:endParaRPr lang="en-US" altLang="ja-JP" sz="1600" b="1" dirty="0">
              <a:solidFill>
                <a:schemeClr val="accent6"/>
              </a:solidFill>
            </a:endParaRPr>
          </a:p>
          <a:p>
            <a:pPr algn="l">
              <a:lnSpc>
                <a:spcPct val="130000"/>
              </a:lnSpc>
            </a:pPr>
            <a:r>
              <a:rPr lang="ja-JP" altLang="en-US" sz="1600" dirty="0">
                <a:solidFill>
                  <a:schemeClr val="accent3"/>
                </a:solidFill>
              </a:rPr>
              <a:t>ます。</a:t>
            </a:r>
            <a:endParaRPr lang="en-US" altLang="ja-JP" sz="1600" dirty="0">
              <a:solidFill>
                <a:schemeClr val="accent3"/>
              </a:solidFill>
            </a:endParaRPr>
          </a:p>
          <a:p>
            <a:pPr algn="l">
              <a:lnSpc>
                <a:spcPct val="130000"/>
              </a:lnSpc>
            </a:pPr>
            <a:r>
              <a:rPr kumimoji="1" lang="ja-JP" altLang="en-US" sz="1600" b="1" dirty="0">
                <a:solidFill>
                  <a:schemeClr val="accent3"/>
                </a:solidFill>
              </a:rPr>
              <a:t>都道府県や市区群まで指定</a:t>
            </a:r>
            <a:r>
              <a:rPr kumimoji="1" lang="ja-JP" altLang="en-US" sz="1600" dirty="0">
                <a:solidFill>
                  <a:schemeClr val="accent3"/>
                </a:solidFill>
              </a:rPr>
              <a:t>することで</a:t>
            </a:r>
            <a:r>
              <a:rPr kumimoji="1" lang="ja-JP" altLang="en-US" sz="1600" dirty="0"/>
              <a:t>、</a:t>
            </a:r>
            <a:endParaRPr kumimoji="1" lang="en-US" altLang="ja-JP" sz="1600" dirty="0"/>
          </a:p>
          <a:p>
            <a:pPr algn="l">
              <a:lnSpc>
                <a:spcPct val="130000"/>
              </a:lnSpc>
            </a:pPr>
            <a:r>
              <a:rPr lang="ja-JP" altLang="en-US" sz="1600" b="1" dirty="0">
                <a:solidFill>
                  <a:schemeClr val="accent6"/>
                </a:solidFill>
              </a:rPr>
              <a:t>戦略エリアのターゲットにリーチし認知効果を</a:t>
            </a:r>
            <a:endParaRPr lang="en-US" altLang="ja-JP" sz="1600" b="1" dirty="0">
              <a:solidFill>
                <a:schemeClr val="accent6"/>
              </a:solidFill>
            </a:endParaRPr>
          </a:p>
          <a:p>
            <a:pPr algn="l">
              <a:lnSpc>
                <a:spcPct val="130000"/>
              </a:lnSpc>
            </a:pPr>
            <a:r>
              <a:rPr lang="ja-JP" altLang="en-US" sz="1600" b="1" dirty="0">
                <a:solidFill>
                  <a:schemeClr val="accent6"/>
                </a:solidFill>
              </a:rPr>
              <a:t>高めること</a:t>
            </a:r>
            <a:r>
              <a:rPr lang="ja-JP" altLang="en-US" sz="1600" b="1" dirty="0">
                <a:solidFill>
                  <a:srgbClr val="C00000"/>
                </a:solidFill>
              </a:rPr>
              <a:t>が可能</a:t>
            </a:r>
            <a:r>
              <a:rPr lang="ja-JP" altLang="en-US" sz="1600" dirty="0">
                <a:solidFill>
                  <a:schemeClr val="accent3"/>
                </a:solidFill>
              </a:rPr>
              <a:t>です</a:t>
            </a:r>
            <a:r>
              <a:rPr kumimoji="1" lang="ja-JP" altLang="en-US" sz="1600" dirty="0">
                <a:solidFill>
                  <a:schemeClr val="accent3"/>
                </a:solidFill>
              </a:rPr>
              <a:t>。</a:t>
            </a:r>
          </a:p>
        </p:txBody>
      </p:sp>
      <p:sp>
        <p:nvSpPr>
          <p:cNvPr id="18" name="テキスト ボックス 17">
            <a:extLst>
              <a:ext uri="{FF2B5EF4-FFF2-40B4-BE49-F238E27FC236}">
                <a16:creationId xmlns:a16="http://schemas.microsoft.com/office/drawing/2014/main" id="{2E8B86AA-6AD7-F856-CCE1-8EF143F8B03C}"/>
              </a:ext>
            </a:extLst>
          </p:cNvPr>
          <p:cNvSpPr txBox="1"/>
          <p:nvPr/>
        </p:nvSpPr>
        <p:spPr>
          <a:xfrm>
            <a:off x="7170247" y="4469042"/>
            <a:ext cx="4717178" cy="1674305"/>
          </a:xfrm>
          <a:prstGeom prst="rect">
            <a:avLst/>
          </a:prstGeom>
          <a:noFill/>
        </p:spPr>
        <p:txBody>
          <a:bodyPr wrap="square" rtlCol="0">
            <a:spAutoFit/>
          </a:bodyPr>
          <a:lstStyle/>
          <a:p>
            <a:pPr algn="l">
              <a:lnSpc>
                <a:spcPct val="130000"/>
              </a:lnSpc>
            </a:pPr>
            <a:r>
              <a:rPr kumimoji="1" lang="en-US" altLang="ja-JP" sz="1600" dirty="0">
                <a:solidFill>
                  <a:schemeClr val="accent3"/>
                </a:solidFill>
                <a:latin typeface="+mn-ea"/>
              </a:rPr>
              <a:t>Yahoo! JAPAN</a:t>
            </a:r>
            <a:r>
              <a:rPr kumimoji="1" lang="ja-JP" altLang="en-US" sz="1600" dirty="0">
                <a:solidFill>
                  <a:schemeClr val="accent3"/>
                </a:solidFill>
                <a:latin typeface="+mn-ea"/>
              </a:rPr>
              <a:t>トップ面には</a:t>
            </a:r>
            <a:r>
              <a:rPr kumimoji="1" lang="ja-JP" altLang="en-US" sz="1600" b="1" dirty="0">
                <a:solidFill>
                  <a:schemeClr val="accent6"/>
                </a:solidFill>
                <a:latin typeface="+mn-ea"/>
              </a:rPr>
              <a:t>スポーツ興味関心層が多く訪問</a:t>
            </a:r>
            <a:r>
              <a:rPr kumimoji="1" lang="ja-JP" altLang="en-US" sz="1600" dirty="0">
                <a:solidFill>
                  <a:schemeClr val="accent3"/>
                </a:solidFill>
                <a:latin typeface="+mn-ea"/>
              </a:rPr>
              <a:t>します。</a:t>
            </a:r>
            <a:endParaRPr kumimoji="1" lang="en-US" altLang="ja-JP" sz="1600" dirty="0">
              <a:solidFill>
                <a:schemeClr val="accent3"/>
              </a:solidFill>
              <a:latin typeface="+mn-ea"/>
            </a:endParaRPr>
          </a:p>
          <a:p>
            <a:pPr algn="l">
              <a:lnSpc>
                <a:spcPct val="130000"/>
              </a:lnSpc>
            </a:pPr>
            <a:r>
              <a:rPr kumimoji="1" lang="en-US" altLang="ja-JP" sz="1600" b="1" dirty="0">
                <a:solidFill>
                  <a:schemeClr val="accent3"/>
                </a:solidFill>
                <a:latin typeface="+mn-ea"/>
              </a:rPr>
              <a:t>『</a:t>
            </a:r>
            <a:r>
              <a:rPr kumimoji="1" lang="ja-JP" altLang="en-US" sz="1600" b="1" dirty="0">
                <a:solidFill>
                  <a:schemeClr val="accent3"/>
                </a:solidFill>
                <a:latin typeface="+mn-ea"/>
              </a:rPr>
              <a:t>野球</a:t>
            </a:r>
            <a:r>
              <a:rPr kumimoji="1" lang="en-US" altLang="ja-JP" sz="1600" b="1" dirty="0">
                <a:solidFill>
                  <a:schemeClr val="accent3"/>
                </a:solidFill>
                <a:latin typeface="+mn-ea"/>
              </a:rPr>
              <a:t>』『</a:t>
            </a:r>
            <a:r>
              <a:rPr kumimoji="1" lang="ja-JP" altLang="en-US" sz="1600" b="1" dirty="0">
                <a:solidFill>
                  <a:schemeClr val="accent3"/>
                </a:solidFill>
                <a:latin typeface="+mn-ea"/>
              </a:rPr>
              <a:t>高校野球</a:t>
            </a:r>
            <a:r>
              <a:rPr kumimoji="1" lang="en-US" altLang="ja-JP" sz="1600" b="1" dirty="0">
                <a:solidFill>
                  <a:schemeClr val="accent3"/>
                </a:solidFill>
                <a:latin typeface="+mn-ea"/>
              </a:rPr>
              <a:t>』</a:t>
            </a:r>
            <a:r>
              <a:rPr kumimoji="1" lang="ja-JP" altLang="en-US" sz="1600" b="1" dirty="0">
                <a:solidFill>
                  <a:schemeClr val="accent3"/>
                </a:solidFill>
                <a:latin typeface="+mn-ea"/>
              </a:rPr>
              <a:t>など関連するカテゴリで</a:t>
            </a:r>
            <a:r>
              <a:rPr lang="ja-JP" altLang="en-US" sz="1600" b="1" dirty="0">
                <a:solidFill>
                  <a:schemeClr val="accent3"/>
                </a:solidFill>
                <a:latin typeface="+mn-ea"/>
              </a:rPr>
              <a:t>指定</a:t>
            </a:r>
            <a:r>
              <a:rPr kumimoji="1" lang="ja-JP" altLang="en-US" sz="1600" b="1" dirty="0">
                <a:solidFill>
                  <a:schemeClr val="accent3"/>
                </a:solidFill>
                <a:latin typeface="+mn-ea"/>
              </a:rPr>
              <a:t>配信</a:t>
            </a:r>
            <a:r>
              <a:rPr kumimoji="1" lang="ja-JP" altLang="en-US" sz="1600" dirty="0">
                <a:solidFill>
                  <a:schemeClr val="accent3"/>
                </a:solidFill>
                <a:latin typeface="+mn-ea"/>
              </a:rPr>
              <a:t>することで、</a:t>
            </a:r>
            <a:r>
              <a:rPr lang="ja-JP" altLang="en-US" sz="1600" b="1" dirty="0">
                <a:solidFill>
                  <a:schemeClr val="accent6"/>
                </a:solidFill>
                <a:latin typeface="+mn-ea"/>
              </a:rPr>
              <a:t>広告反応の高い興味関心層にリーチを拡大することが可能</a:t>
            </a:r>
            <a:r>
              <a:rPr lang="ja-JP" altLang="en-US" sz="1600" dirty="0">
                <a:solidFill>
                  <a:schemeClr val="accent3"/>
                </a:solidFill>
                <a:latin typeface="+mn-ea"/>
              </a:rPr>
              <a:t>です。</a:t>
            </a:r>
            <a:endParaRPr kumimoji="1" lang="en-US" altLang="ja-JP" sz="1600" dirty="0">
              <a:solidFill>
                <a:schemeClr val="accent3"/>
              </a:solidFill>
              <a:latin typeface="+mn-ea"/>
            </a:endParaRPr>
          </a:p>
        </p:txBody>
      </p:sp>
      <p:grpSp>
        <p:nvGrpSpPr>
          <p:cNvPr id="27" name="グループ化 26">
            <a:extLst>
              <a:ext uri="{FF2B5EF4-FFF2-40B4-BE49-F238E27FC236}">
                <a16:creationId xmlns:a16="http://schemas.microsoft.com/office/drawing/2014/main" id="{5102C38F-0B40-33CD-41A9-42A270EFC5CA}"/>
              </a:ext>
            </a:extLst>
          </p:cNvPr>
          <p:cNvGrpSpPr/>
          <p:nvPr/>
        </p:nvGrpSpPr>
        <p:grpSpPr>
          <a:xfrm>
            <a:off x="743560" y="1842040"/>
            <a:ext cx="10737700" cy="110010"/>
            <a:chOff x="665684" y="2157983"/>
            <a:chExt cx="10737700" cy="110010"/>
          </a:xfrm>
        </p:grpSpPr>
        <p:sp>
          <p:nvSpPr>
            <p:cNvPr id="28" name="フローチャート: 処理 27">
              <a:extLst>
                <a:ext uri="{FF2B5EF4-FFF2-40B4-BE49-F238E27FC236}">
                  <a16:creationId xmlns:a16="http://schemas.microsoft.com/office/drawing/2014/main" id="{43253DB3-2A44-330C-EDDC-78DCB285101D}"/>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フローチャート: 処理 28">
              <a:extLst>
                <a:ext uri="{FF2B5EF4-FFF2-40B4-BE49-F238E27FC236}">
                  <a16:creationId xmlns:a16="http://schemas.microsoft.com/office/drawing/2014/main" id="{E954A7C0-AC4E-1816-8B46-7BE13954EB88}"/>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平行四辺形 29">
              <a:extLst>
                <a:ext uri="{FF2B5EF4-FFF2-40B4-BE49-F238E27FC236}">
                  <a16:creationId xmlns:a16="http://schemas.microsoft.com/office/drawing/2014/main" id="{3174F807-D98E-E783-8BDD-E4F2256880A3}"/>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1" name="テキスト ボックス 30">
            <a:extLst>
              <a:ext uri="{FF2B5EF4-FFF2-40B4-BE49-F238E27FC236}">
                <a16:creationId xmlns:a16="http://schemas.microsoft.com/office/drawing/2014/main" id="{0EF841C2-78FF-6A58-CA97-6879EE8DA38E}"/>
              </a:ext>
            </a:extLst>
          </p:cNvPr>
          <p:cNvSpPr txBox="1"/>
          <p:nvPr/>
        </p:nvSpPr>
        <p:spPr>
          <a:xfrm>
            <a:off x="3416635" y="1934314"/>
            <a:ext cx="5372890" cy="714042"/>
          </a:xfrm>
          <a:prstGeom prst="rect">
            <a:avLst/>
          </a:prstGeom>
          <a:noFill/>
        </p:spPr>
        <p:txBody>
          <a:bodyPr wrap="square" rtlCol="0">
            <a:spAutoFit/>
          </a:bodyPr>
          <a:lstStyle/>
          <a:p>
            <a:pPr algn="ctr">
              <a:lnSpc>
                <a:spcPct val="130000"/>
              </a:lnSpc>
            </a:pPr>
            <a:r>
              <a:rPr lang="en-US" altLang="ja-JP" sz="1600" b="1" dirty="0">
                <a:solidFill>
                  <a:srgbClr val="C00000"/>
                </a:solidFill>
                <a:latin typeface="+mn-ea"/>
              </a:rPr>
              <a:t>Yahoo!</a:t>
            </a:r>
            <a:r>
              <a:rPr lang="ja-JP" altLang="en-US" sz="1600" b="1" dirty="0">
                <a:solidFill>
                  <a:srgbClr val="C00000"/>
                </a:solidFill>
                <a:latin typeface="+mn-ea"/>
              </a:rPr>
              <a:t> </a:t>
            </a:r>
            <a:r>
              <a:rPr lang="en-US" altLang="ja-JP" sz="1600" b="1" dirty="0">
                <a:solidFill>
                  <a:srgbClr val="C00000"/>
                </a:solidFill>
                <a:latin typeface="+mn-ea"/>
              </a:rPr>
              <a:t>JAPAN</a:t>
            </a:r>
            <a:r>
              <a:rPr lang="ja-JP" altLang="en-US" sz="1600" b="1" dirty="0">
                <a:solidFill>
                  <a:srgbClr val="C00000"/>
                </a:solidFill>
                <a:latin typeface="+mn-ea"/>
              </a:rPr>
              <a:t>トップページで</a:t>
            </a:r>
            <a:endParaRPr lang="en-US" altLang="ja-JP" sz="1600" b="1" dirty="0">
              <a:solidFill>
                <a:srgbClr val="C00000"/>
              </a:solidFill>
              <a:latin typeface="+mn-ea"/>
            </a:endParaRPr>
          </a:p>
          <a:p>
            <a:pPr algn="ctr">
              <a:lnSpc>
                <a:spcPct val="130000"/>
              </a:lnSpc>
            </a:pPr>
            <a:r>
              <a:rPr lang="ja-JP" altLang="en-US" sz="1600" b="1" dirty="0">
                <a:solidFill>
                  <a:srgbClr val="C00000"/>
                </a:solidFill>
                <a:latin typeface="+mn-ea"/>
              </a:rPr>
              <a:t>センバツコンテンツと同時に掲載</a:t>
            </a:r>
            <a:endParaRPr kumimoji="1" lang="ja-JP" altLang="en-US" sz="1600" b="1" dirty="0">
              <a:solidFill>
                <a:srgbClr val="C00000"/>
              </a:solidFill>
              <a:latin typeface="+mn-ea"/>
            </a:endParaRPr>
          </a:p>
        </p:txBody>
      </p:sp>
      <p:pic>
        <p:nvPicPr>
          <p:cNvPr id="3" name="図 2">
            <a:extLst>
              <a:ext uri="{FF2B5EF4-FFF2-40B4-BE49-F238E27FC236}">
                <a16:creationId xmlns:a16="http://schemas.microsoft.com/office/drawing/2014/main" id="{68587021-87E0-D0AB-16D1-AE7BD27C0147}"/>
              </a:ext>
            </a:extLst>
          </p:cNvPr>
          <p:cNvPicPr>
            <a:picLocks noChangeAspect="1"/>
          </p:cNvPicPr>
          <p:nvPr/>
        </p:nvPicPr>
        <p:blipFill>
          <a:blip r:embed="rId7"/>
          <a:stretch>
            <a:fillRect/>
          </a:stretch>
        </p:blipFill>
        <p:spPr>
          <a:xfrm>
            <a:off x="5139901" y="2702515"/>
            <a:ext cx="1967565" cy="1635574"/>
          </a:xfrm>
          <a:prstGeom prst="rect">
            <a:avLst/>
          </a:prstGeom>
        </p:spPr>
      </p:pic>
    </p:spTree>
    <p:extLst>
      <p:ext uri="{BB962C8B-B14F-4D97-AF65-F5344CB8AC3E}">
        <p14:creationId xmlns:p14="http://schemas.microsoft.com/office/powerpoint/2010/main" val="11617505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ACDA292-4B40-9928-7EFB-D16ED0947253}"/>
              </a:ext>
            </a:extLst>
          </p:cNvPr>
          <p:cNvSpPr>
            <a:spLocks noGrp="1"/>
          </p:cNvSpPr>
          <p:nvPr>
            <p:ph type="body" sz="quarter" idx="10"/>
          </p:nvPr>
        </p:nvSpPr>
        <p:spPr/>
        <p:txBody>
          <a:bodyPr/>
          <a:lstStyle/>
          <a:p>
            <a:r>
              <a:rPr lang="ja-JP" altLang="en-US" dirty="0"/>
              <a:t>ブランドパネル</a:t>
            </a:r>
            <a:r>
              <a:rPr kumimoji="1" lang="ja-JP" altLang="en-US" dirty="0"/>
              <a:t>増量対象商品一覧</a:t>
            </a:r>
          </a:p>
        </p:txBody>
      </p:sp>
      <p:graphicFrame>
        <p:nvGraphicFramePr>
          <p:cNvPr id="3" name="表 3">
            <a:extLst>
              <a:ext uri="{FF2B5EF4-FFF2-40B4-BE49-F238E27FC236}">
                <a16:creationId xmlns:a16="http://schemas.microsoft.com/office/drawing/2014/main" id="{941DC68F-C10B-95DE-678C-3AA1E74859DC}"/>
              </a:ext>
            </a:extLst>
          </p:cNvPr>
          <p:cNvGraphicFramePr>
            <a:graphicFrameLocks noGrp="1"/>
          </p:cNvGraphicFramePr>
          <p:nvPr>
            <p:extLst>
              <p:ext uri="{D42A27DB-BD31-4B8C-83A1-F6EECF244321}">
                <p14:modId xmlns:p14="http://schemas.microsoft.com/office/powerpoint/2010/main" val="4022584719"/>
              </p:ext>
            </p:extLst>
          </p:nvPr>
        </p:nvGraphicFramePr>
        <p:xfrm>
          <a:off x="136016" y="945568"/>
          <a:ext cx="3061096" cy="4314130"/>
        </p:xfrm>
        <a:graphic>
          <a:graphicData uri="http://schemas.openxmlformats.org/drawingml/2006/table">
            <a:tbl>
              <a:tblPr firstRow="1" bandRow="1">
                <a:tableStyleId>{F5AB1C69-6EDB-4FF4-983F-18BD219EF322}</a:tableStyleId>
              </a:tblPr>
              <a:tblGrid>
                <a:gridCol w="424378">
                  <a:extLst>
                    <a:ext uri="{9D8B030D-6E8A-4147-A177-3AD203B41FA5}">
                      <a16:colId xmlns:a16="http://schemas.microsoft.com/office/drawing/2014/main" val="4111835368"/>
                    </a:ext>
                  </a:extLst>
                </a:gridCol>
                <a:gridCol w="2636718">
                  <a:extLst>
                    <a:ext uri="{9D8B030D-6E8A-4147-A177-3AD203B41FA5}">
                      <a16:colId xmlns:a16="http://schemas.microsoft.com/office/drawing/2014/main" val="2971938268"/>
                    </a:ext>
                  </a:extLst>
                </a:gridCol>
              </a:tblGrid>
              <a:tr h="370619">
                <a:tc>
                  <a:txBody>
                    <a:bodyPr/>
                    <a:lstStyle/>
                    <a:p>
                      <a:pPr algn="ctr"/>
                      <a:endParaRPr kumimoji="1" lang="ja-JP" altLang="en-US" dirty="0">
                        <a:solidFill>
                          <a:schemeClr val="bg1"/>
                        </a:solidFill>
                        <a:latin typeface="+mn-ea"/>
                        <a:ea typeface="+mn-ea"/>
                      </a:endParaRPr>
                    </a:p>
                  </a:txBody>
                  <a:tcPr anchor="ctr"/>
                </a:tc>
                <a:tc>
                  <a:txBody>
                    <a:bodyPr/>
                    <a:lstStyle/>
                    <a:p>
                      <a:pPr algn="ctr" fontAlgn="t"/>
                      <a:r>
                        <a:rPr lang="en-US" altLang="ja-JP" sz="1400" b="1" dirty="0">
                          <a:solidFill>
                            <a:schemeClr val="bg1"/>
                          </a:solidFill>
                          <a:effectLst/>
                          <a:latin typeface="+mn-lt"/>
                        </a:rPr>
                        <a:t>MD</a:t>
                      </a:r>
                      <a:r>
                        <a:rPr lang="ja-JP" altLang="en-US" sz="1400" b="1" dirty="0">
                          <a:solidFill>
                            <a:schemeClr val="bg1"/>
                          </a:solidFill>
                          <a:effectLst/>
                          <a:latin typeface="+mn-lt"/>
                        </a:rPr>
                        <a:t>商品</a:t>
                      </a:r>
                    </a:p>
                  </a:txBody>
                  <a:tcPr marL="24831" marR="37246" marT="17382" marB="17382" anchor="ctr"/>
                </a:tc>
                <a:extLst>
                  <a:ext uri="{0D108BD9-81ED-4DB2-BD59-A6C34878D82A}">
                    <a16:rowId xmlns:a16="http://schemas.microsoft.com/office/drawing/2014/main" val="3469887856"/>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a:t>
                      </a: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 </a:t>
                      </a:r>
                    </a:p>
                  </a:txBody>
                  <a:tcPr marL="24831" marR="24831" marT="17382" marB="17382" anchor="ctr"/>
                </a:tc>
                <a:extLst>
                  <a:ext uri="{0D108BD9-81ED-4DB2-BD59-A6C34878D82A}">
                    <a16:rowId xmlns:a16="http://schemas.microsoft.com/office/drawing/2014/main" val="104654590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2</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p>
                  </a:txBody>
                  <a:tcPr marL="24831" marR="24831" marT="17382" marB="17382" anchor="ctr"/>
                </a:tc>
                <a:extLst>
                  <a:ext uri="{0D108BD9-81ED-4DB2-BD59-A6C34878D82A}">
                    <a16:rowId xmlns:a16="http://schemas.microsoft.com/office/drawing/2014/main" val="67841515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3</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10/1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200844058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4</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10/1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3395334059"/>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5</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4113596330"/>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6</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232696766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7</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50</a:t>
                      </a:r>
                      <a:r>
                        <a:rPr lang="ja-JP" altLang="en-US" sz="1000" dirty="0">
                          <a:effectLst/>
                          <a:latin typeface="メイリオ" panose="020B0604030504040204" pitchFamily="50" charset="-128"/>
                          <a:ea typeface="メイリオ" panose="020B0604030504040204" pitchFamily="50" charset="-128"/>
                        </a:rPr>
                        <a:t>万円～）</a:t>
                      </a:r>
                    </a:p>
                  </a:txBody>
                  <a:tcPr marL="24831" marR="24831" marT="17382" marB="17382" anchor="ctr"/>
                </a:tc>
                <a:extLst>
                  <a:ext uri="{0D108BD9-81ED-4DB2-BD59-A6C34878D82A}">
                    <a16:rowId xmlns:a16="http://schemas.microsoft.com/office/drawing/2014/main" val="2538298087"/>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8</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300</a:t>
                      </a:r>
                      <a:r>
                        <a:rPr lang="ja-JP" altLang="en-US" sz="1000" dirty="0">
                          <a:effectLst/>
                          <a:latin typeface="メイリオ" panose="020B0604030504040204" pitchFamily="50" charset="-128"/>
                          <a:ea typeface="メイリオ" panose="020B0604030504040204" pitchFamily="50" charset="-128"/>
                        </a:rPr>
                        <a:t>万円～）</a:t>
                      </a:r>
                    </a:p>
                  </a:txBody>
                  <a:tcPr marL="24831" marR="24831" marT="17382" marB="17382" anchor="ctr"/>
                </a:tc>
                <a:extLst>
                  <a:ext uri="{0D108BD9-81ED-4DB2-BD59-A6C34878D82A}">
                    <a16:rowId xmlns:a16="http://schemas.microsoft.com/office/drawing/2014/main" val="4179930100"/>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9</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（市区郡）</a:t>
                      </a:r>
                    </a:p>
                  </a:txBody>
                  <a:tcPr marL="24831" marR="24831" marT="17382" marB="17382" anchor="ctr"/>
                </a:tc>
                <a:extLst>
                  <a:ext uri="{0D108BD9-81ED-4DB2-BD59-A6C34878D82A}">
                    <a16:rowId xmlns:a16="http://schemas.microsoft.com/office/drawing/2014/main" val="2115216983"/>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10</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10/1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417075213"/>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11</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リッチフォーマット　</a:t>
                      </a:r>
                      <a:r>
                        <a:rPr lang="en-US" altLang="ja-JP" sz="1000" dirty="0">
                          <a:effectLst/>
                          <a:latin typeface="メイリオ" panose="020B0604030504040204" pitchFamily="50" charset="-128"/>
                          <a:ea typeface="メイリオ" panose="020B0604030504040204" pitchFamily="50" charset="-128"/>
                        </a:rPr>
                        <a:t>MD</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24831" marR="24831" marT="17382" marB="17382" anchor="ctr"/>
                </a:tc>
                <a:extLst>
                  <a:ext uri="{0D108BD9-81ED-4DB2-BD59-A6C34878D82A}">
                    <a16:rowId xmlns:a16="http://schemas.microsoft.com/office/drawing/2014/main" val="716303942"/>
                  </a:ext>
                </a:extLst>
              </a:tr>
            </a:tbl>
          </a:graphicData>
        </a:graphic>
      </p:graphicFrame>
      <p:graphicFrame>
        <p:nvGraphicFramePr>
          <p:cNvPr id="6" name="表 3">
            <a:extLst>
              <a:ext uri="{FF2B5EF4-FFF2-40B4-BE49-F238E27FC236}">
                <a16:creationId xmlns:a16="http://schemas.microsoft.com/office/drawing/2014/main" id="{FCD54C95-E1ED-79AE-332E-6F120EE61ECC}"/>
              </a:ext>
            </a:extLst>
          </p:cNvPr>
          <p:cNvGraphicFramePr>
            <a:graphicFrameLocks noGrp="1"/>
          </p:cNvGraphicFramePr>
          <p:nvPr>
            <p:extLst>
              <p:ext uri="{D42A27DB-BD31-4B8C-83A1-F6EECF244321}">
                <p14:modId xmlns:p14="http://schemas.microsoft.com/office/powerpoint/2010/main" val="1653911855"/>
              </p:ext>
            </p:extLst>
          </p:nvPr>
        </p:nvGraphicFramePr>
        <p:xfrm>
          <a:off x="3337167" y="952146"/>
          <a:ext cx="2997849" cy="4215982"/>
        </p:xfrm>
        <a:graphic>
          <a:graphicData uri="http://schemas.openxmlformats.org/drawingml/2006/table">
            <a:tbl>
              <a:tblPr firstRow="1" bandRow="1">
                <a:tableStyleId>{F5AB1C69-6EDB-4FF4-983F-18BD219EF322}</a:tableStyleId>
              </a:tblPr>
              <a:tblGrid>
                <a:gridCol w="396488">
                  <a:extLst>
                    <a:ext uri="{9D8B030D-6E8A-4147-A177-3AD203B41FA5}">
                      <a16:colId xmlns:a16="http://schemas.microsoft.com/office/drawing/2014/main" val="4111835368"/>
                    </a:ext>
                  </a:extLst>
                </a:gridCol>
                <a:gridCol w="2601361">
                  <a:extLst>
                    <a:ext uri="{9D8B030D-6E8A-4147-A177-3AD203B41FA5}">
                      <a16:colId xmlns:a16="http://schemas.microsoft.com/office/drawing/2014/main" val="2971938268"/>
                    </a:ext>
                  </a:extLst>
                </a:gridCol>
              </a:tblGrid>
              <a:tr h="384579">
                <a:tc>
                  <a:txBody>
                    <a:bodyPr/>
                    <a:lstStyle/>
                    <a:p>
                      <a:endParaRPr kumimoji="1" lang="ja-JP" altLang="en-US" sz="1050" dirty="0">
                        <a:latin typeface="メイリオ" panose="020B0604030504040204" pitchFamily="50" charset="-128"/>
                        <a:ea typeface="メイリオ" panose="020B0604030504040204" pitchFamily="50" charset="-128"/>
                      </a:endParaRPr>
                    </a:p>
                  </a:txBody>
                  <a:tcPr/>
                </a:tc>
                <a:tc>
                  <a:txBody>
                    <a:bodyPr/>
                    <a:lstStyle/>
                    <a:p>
                      <a:pPr algn="ctr" fontAlgn="t"/>
                      <a:r>
                        <a:rPr lang="en-US" altLang="ja-JP" sz="1400" dirty="0">
                          <a:effectLst/>
                          <a:latin typeface="メイリオ" panose="020B0604030504040204" pitchFamily="50" charset="-128"/>
                          <a:ea typeface="メイリオ" panose="020B0604030504040204" pitchFamily="50" charset="-128"/>
                        </a:rPr>
                        <a:t>SP</a:t>
                      </a:r>
                      <a:r>
                        <a:rPr lang="ja-JP" altLang="en-US" sz="1400" dirty="0">
                          <a:effectLst/>
                          <a:latin typeface="メイリオ" panose="020B0604030504040204" pitchFamily="50" charset="-128"/>
                          <a:ea typeface="メイリオ" panose="020B0604030504040204" pitchFamily="50" charset="-128"/>
                        </a:rPr>
                        <a:t>商品</a:t>
                      </a:r>
                    </a:p>
                  </a:txBody>
                  <a:tcPr marL="63500" marR="63500" marT="44450" marB="44450" anchor="ctr"/>
                </a:tc>
                <a:extLst>
                  <a:ext uri="{0D108BD9-81ED-4DB2-BD59-A6C34878D82A}">
                    <a16:rowId xmlns:a16="http://schemas.microsoft.com/office/drawing/2014/main" val="3469887856"/>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a:t>
                      </a: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104654590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2</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67841515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3</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50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200844058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4</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300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3395334059"/>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5</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（市区郡）</a:t>
                      </a:r>
                    </a:p>
                  </a:txBody>
                  <a:tcPr marL="63500" marR="63500" marT="44450" marB="44450" anchor="ctr"/>
                </a:tc>
                <a:extLst>
                  <a:ext uri="{0D108BD9-81ED-4DB2-BD59-A6C34878D82A}">
                    <a16:rowId xmlns:a16="http://schemas.microsoft.com/office/drawing/2014/main" val="4113596330"/>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6</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　カルーセル（</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232696766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7</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　カルーセル（</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2538298087"/>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8</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　カルーセル（都道府県）（</a:t>
                      </a:r>
                      <a:r>
                        <a:rPr lang="en-US" altLang="ja-JP" sz="1000" dirty="0">
                          <a:effectLst/>
                          <a:latin typeface="メイリオ" panose="020B0604030504040204" pitchFamily="50" charset="-128"/>
                          <a:ea typeface="メイリオ" panose="020B0604030504040204" pitchFamily="50" charset="-128"/>
                        </a:rPr>
                        <a:t>50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4179930100"/>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9</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　カルーセル（都道府県）（</a:t>
                      </a:r>
                      <a:r>
                        <a:rPr lang="en-US" altLang="ja-JP" sz="1000" dirty="0">
                          <a:effectLst/>
                          <a:latin typeface="メイリオ" panose="020B0604030504040204" pitchFamily="50" charset="-128"/>
                          <a:ea typeface="メイリオ" panose="020B0604030504040204" pitchFamily="50" charset="-128"/>
                        </a:rPr>
                        <a:t>300</a:t>
                      </a:r>
                      <a:r>
                        <a:rPr lang="ja-JP" altLang="en-US" sz="1000" dirty="0">
                          <a:effectLst/>
                          <a:latin typeface="メイリオ" panose="020B0604030504040204" pitchFamily="50" charset="-128"/>
                          <a:ea typeface="メイリオ" panose="020B0604030504040204" pitchFamily="50" charset="-128"/>
                        </a:rPr>
                        <a:t>万円～）</a:t>
                      </a:r>
                    </a:p>
                  </a:txBody>
                  <a:tcPr marL="63500" marR="63500" marT="44450" marB="44450" anchor="ctr"/>
                </a:tc>
                <a:extLst>
                  <a:ext uri="{0D108BD9-81ED-4DB2-BD59-A6C34878D82A}">
                    <a16:rowId xmlns:a16="http://schemas.microsoft.com/office/drawing/2014/main" val="2115216983"/>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10</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SP</a:t>
                      </a:r>
                      <a:r>
                        <a:rPr lang="ja-JP" altLang="en-US" sz="1000" dirty="0">
                          <a:effectLst/>
                          <a:latin typeface="メイリオ" panose="020B0604030504040204" pitchFamily="50" charset="-128"/>
                          <a:ea typeface="メイリオ" panose="020B0604030504040204" pitchFamily="50" charset="-128"/>
                        </a:rPr>
                        <a:t>　カルーセル（市区郡）</a:t>
                      </a:r>
                    </a:p>
                  </a:txBody>
                  <a:tcPr marL="63500" marR="63500" marT="44450" marB="44450" anchor="ctr"/>
                </a:tc>
                <a:extLst>
                  <a:ext uri="{0D108BD9-81ED-4DB2-BD59-A6C34878D82A}">
                    <a16:rowId xmlns:a16="http://schemas.microsoft.com/office/drawing/2014/main" val="417075213"/>
                  </a:ext>
                </a:extLst>
              </a:tr>
            </a:tbl>
          </a:graphicData>
        </a:graphic>
      </p:graphicFrame>
      <p:graphicFrame>
        <p:nvGraphicFramePr>
          <p:cNvPr id="8" name="表 3">
            <a:extLst>
              <a:ext uri="{FF2B5EF4-FFF2-40B4-BE49-F238E27FC236}">
                <a16:creationId xmlns:a16="http://schemas.microsoft.com/office/drawing/2014/main" id="{293022CE-3D61-C8F2-F455-ECECB340DF05}"/>
              </a:ext>
            </a:extLst>
          </p:cNvPr>
          <p:cNvGraphicFramePr>
            <a:graphicFrameLocks noGrp="1"/>
          </p:cNvGraphicFramePr>
          <p:nvPr>
            <p:extLst>
              <p:ext uri="{D42A27DB-BD31-4B8C-83A1-F6EECF244321}">
                <p14:modId xmlns:p14="http://schemas.microsoft.com/office/powerpoint/2010/main" val="1901893162"/>
              </p:ext>
            </p:extLst>
          </p:nvPr>
        </p:nvGraphicFramePr>
        <p:xfrm>
          <a:off x="6427113" y="923322"/>
          <a:ext cx="2605053" cy="2150658"/>
        </p:xfrm>
        <a:graphic>
          <a:graphicData uri="http://schemas.openxmlformats.org/drawingml/2006/table">
            <a:tbl>
              <a:tblPr firstRow="1" bandRow="1">
                <a:tableStyleId>{F5AB1C69-6EDB-4FF4-983F-18BD219EF322}</a:tableStyleId>
              </a:tblPr>
              <a:tblGrid>
                <a:gridCol w="515046">
                  <a:extLst>
                    <a:ext uri="{9D8B030D-6E8A-4147-A177-3AD203B41FA5}">
                      <a16:colId xmlns:a16="http://schemas.microsoft.com/office/drawing/2014/main" val="4111835368"/>
                    </a:ext>
                  </a:extLst>
                </a:gridCol>
                <a:gridCol w="2090007">
                  <a:extLst>
                    <a:ext uri="{9D8B030D-6E8A-4147-A177-3AD203B41FA5}">
                      <a16:colId xmlns:a16="http://schemas.microsoft.com/office/drawing/2014/main" val="2971938268"/>
                    </a:ext>
                  </a:extLst>
                </a:gridCol>
              </a:tblGrid>
              <a:tr h="364141">
                <a:tc>
                  <a:txBody>
                    <a:bodyPr/>
                    <a:lstStyle/>
                    <a:p>
                      <a:pPr algn="ctr"/>
                      <a:endParaRPr kumimoji="1" lang="ja-JP" altLang="en-US" dirty="0">
                        <a:solidFill>
                          <a:schemeClr val="bg1"/>
                        </a:solidFill>
                        <a:latin typeface="+mn-ea"/>
                        <a:ea typeface="+mn-ea"/>
                      </a:endParaRPr>
                    </a:p>
                  </a:txBody>
                  <a:tcPr anchor="ctr"/>
                </a:tc>
                <a:tc>
                  <a:txBody>
                    <a:bodyPr/>
                    <a:lstStyle/>
                    <a:p>
                      <a:pPr algn="ctr" fontAlgn="t"/>
                      <a:r>
                        <a:rPr lang="en-US" altLang="ja-JP" sz="1400" b="1" dirty="0">
                          <a:solidFill>
                            <a:schemeClr val="bg1"/>
                          </a:solidFill>
                          <a:effectLst/>
                          <a:latin typeface="+mn-lt"/>
                        </a:rPr>
                        <a:t>PC</a:t>
                      </a:r>
                      <a:r>
                        <a:rPr lang="ja-JP" altLang="en-US" sz="1400" b="1" dirty="0">
                          <a:solidFill>
                            <a:schemeClr val="bg1"/>
                          </a:solidFill>
                          <a:effectLst/>
                          <a:latin typeface="+mn-lt"/>
                        </a:rPr>
                        <a:t>商品</a:t>
                      </a:r>
                    </a:p>
                  </a:txBody>
                  <a:tcPr marL="24831" marR="37246" marT="17382" marB="17382" anchor="ctr"/>
                </a:tc>
                <a:extLst>
                  <a:ext uri="{0D108BD9-81ED-4DB2-BD59-A6C34878D82A}">
                    <a16:rowId xmlns:a16="http://schemas.microsoft.com/office/drawing/2014/main" val="3469887856"/>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a:t>
                      </a: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500</a:t>
                      </a:r>
                      <a:r>
                        <a:rPr lang="ja-JP" altLang="en-US" sz="1000" dirty="0">
                          <a:effectLst/>
                          <a:latin typeface="メイリオ" panose="020B0604030504040204" pitchFamily="50" charset="-128"/>
                          <a:ea typeface="メイリオ" panose="020B0604030504040204" pitchFamily="50" charset="-128"/>
                        </a:rPr>
                        <a:t>万円～）</a:t>
                      </a:r>
                    </a:p>
                  </a:txBody>
                  <a:tcPr marL="32925" marR="32925" marT="23047" marB="23047" anchor="ctr"/>
                </a:tc>
                <a:extLst>
                  <a:ext uri="{0D108BD9-81ED-4DB2-BD59-A6C34878D82A}">
                    <a16:rowId xmlns:a16="http://schemas.microsoft.com/office/drawing/2014/main" val="1046545901"/>
                  </a:ext>
                </a:extLst>
              </a:tr>
              <a:tr h="252554">
                <a:tc>
                  <a:txBody>
                    <a:bodyPr/>
                    <a:lstStyle/>
                    <a:p>
                      <a:pPr algn="ctr"/>
                      <a:r>
                        <a:rPr kumimoji="1" lang="en-US" altLang="ja-JP" sz="1000" dirty="0">
                          <a:latin typeface="メイリオ" panose="020B0604030504040204" pitchFamily="50" charset="-128"/>
                          <a:ea typeface="メイリオ" panose="020B0604030504040204" pitchFamily="50" charset="-128"/>
                        </a:rPr>
                        <a:t>2</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p>
                  </a:txBody>
                  <a:tcPr marL="32925" marR="32925" marT="23047" marB="23047" anchor="ctr"/>
                </a:tc>
                <a:extLst>
                  <a:ext uri="{0D108BD9-81ED-4DB2-BD59-A6C34878D82A}">
                    <a16:rowId xmlns:a16="http://schemas.microsoft.com/office/drawing/2014/main" val="67841515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3</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50</a:t>
                      </a:r>
                      <a:r>
                        <a:rPr lang="ja-JP" altLang="en-US" sz="1000" dirty="0">
                          <a:effectLst/>
                          <a:latin typeface="メイリオ" panose="020B0604030504040204" pitchFamily="50" charset="-128"/>
                          <a:ea typeface="メイリオ" panose="020B0604030504040204" pitchFamily="50" charset="-128"/>
                        </a:rPr>
                        <a:t>万円～）</a:t>
                      </a:r>
                    </a:p>
                  </a:txBody>
                  <a:tcPr marL="32925" marR="32925" marT="23047" marB="23047" anchor="ctr"/>
                </a:tc>
                <a:extLst>
                  <a:ext uri="{0D108BD9-81ED-4DB2-BD59-A6C34878D82A}">
                    <a16:rowId xmlns:a16="http://schemas.microsoft.com/office/drawing/2014/main" val="200844058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4</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300</a:t>
                      </a:r>
                      <a:r>
                        <a:rPr lang="ja-JP" altLang="en-US" sz="1000" dirty="0">
                          <a:effectLst/>
                          <a:latin typeface="メイリオ" panose="020B0604030504040204" pitchFamily="50" charset="-128"/>
                          <a:ea typeface="メイリオ" panose="020B0604030504040204" pitchFamily="50" charset="-128"/>
                        </a:rPr>
                        <a:t>万円～）</a:t>
                      </a:r>
                    </a:p>
                  </a:txBody>
                  <a:tcPr marL="32925" marR="32925" marT="23047" marB="23047" anchor="ctr"/>
                </a:tc>
                <a:extLst>
                  <a:ext uri="{0D108BD9-81ED-4DB2-BD59-A6C34878D82A}">
                    <a16:rowId xmlns:a16="http://schemas.microsoft.com/office/drawing/2014/main" val="3395334059"/>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5</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（市区郡）</a:t>
                      </a:r>
                    </a:p>
                  </a:txBody>
                  <a:tcPr marL="32925" marR="32925" marT="23047" marB="23047" anchor="ctr"/>
                </a:tc>
                <a:extLst>
                  <a:ext uri="{0D108BD9-81ED-4DB2-BD59-A6C34878D82A}">
                    <a16:rowId xmlns:a16="http://schemas.microsoft.com/office/drawing/2014/main" val="4113596330"/>
                  </a:ext>
                </a:extLst>
              </a:tr>
            </a:tbl>
          </a:graphicData>
        </a:graphic>
      </p:graphicFrame>
      <p:graphicFrame>
        <p:nvGraphicFramePr>
          <p:cNvPr id="9" name="表 3">
            <a:extLst>
              <a:ext uri="{FF2B5EF4-FFF2-40B4-BE49-F238E27FC236}">
                <a16:creationId xmlns:a16="http://schemas.microsoft.com/office/drawing/2014/main" id="{93D06BE8-67A2-C517-BB5F-38E20B0C872B}"/>
              </a:ext>
            </a:extLst>
          </p:cNvPr>
          <p:cNvGraphicFramePr>
            <a:graphicFrameLocks noGrp="1"/>
          </p:cNvGraphicFramePr>
          <p:nvPr>
            <p:extLst>
              <p:ext uri="{D42A27DB-BD31-4B8C-83A1-F6EECF244321}">
                <p14:modId xmlns:p14="http://schemas.microsoft.com/office/powerpoint/2010/main" val="1681582559"/>
              </p:ext>
            </p:extLst>
          </p:nvPr>
        </p:nvGraphicFramePr>
        <p:xfrm>
          <a:off x="9142124" y="936550"/>
          <a:ext cx="2837174" cy="4001214"/>
        </p:xfrm>
        <a:graphic>
          <a:graphicData uri="http://schemas.openxmlformats.org/drawingml/2006/table">
            <a:tbl>
              <a:tblPr firstRow="1" bandRow="1">
                <a:tableStyleId>{F5AB1C69-6EDB-4FF4-983F-18BD219EF322}</a:tableStyleId>
              </a:tblPr>
              <a:tblGrid>
                <a:gridCol w="436560">
                  <a:extLst>
                    <a:ext uri="{9D8B030D-6E8A-4147-A177-3AD203B41FA5}">
                      <a16:colId xmlns:a16="http://schemas.microsoft.com/office/drawing/2014/main" val="4111835368"/>
                    </a:ext>
                  </a:extLst>
                </a:gridCol>
                <a:gridCol w="2400614">
                  <a:extLst>
                    <a:ext uri="{9D8B030D-6E8A-4147-A177-3AD203B41FA5}">
                      <a16:colId xmlns:a16="http://schemas.microsoft.com/office/drawing/2014/main" val="2971938268"/>
                    </a:ext>
                  </a:extLst>
                </a:gridCol>
              </a:tblGrid>
              <a:tr h="386798">
                <a:tc>
                  <a:txBody>
                    <a:bodyPr/>
                    <a:lstStyle/>
                    <a:p>
                      <a:pPr algn="ctr"/>
                      <a:endParaRPr kumimoji="1" lang="ja-JP" altLang="en-US" sz="1200" dirty="0">
                        <a:solidFill>
                          <a:schemeClr val="bg1"/>
                        </a:solidFill>
                        <a:latin typeface="メイリオ" panose="020B0604030504040204" pitchFamily="50" charset="-128"/>
                        <a:ea typeface="メイリオ" panose="020B0604030504040204" pitchFamily="50" charset="-128"/>
                      </a:endParaRPr>
                    </a:p>
                  </a:txBody>
                  <a:tcPr anchor="ctr"/>
                </a:tc>
                <a:tc>
                  <a:txBody>
                    <a:bodyPr/>
                    <a:lstStyle/>
                    <a:p>
                      <a:pPr algn="ctr" fontAlgn="t"/>
                      <a:r>
                        <a:rPr lang="ja-JP" altLang="en-US" sz="1400" b="1" dirty="0">
                          <a:solidFill>
                            <a:schemeClr val="bg1"/>
                          </a:solidFill>
                          <a:effectLst/>
                          <a:latin typeface="メイリオ" panose="020B0604030504040204" pitchFamily="50" charset="-128"/>
                          <a:ea typeface="メイリオ" panose="020B0604030504040204" pitchFamily="50" charset="-128"/>
                        </a:rPr>
                        <a:t>リッチフォーマット商品</a:t>
                      </a:r>
                    </a:p>
                  </a:txBody>
                  <a:tcPr marL="24831" marR="37246" marT="17382" marB="17382" anchor="ctr"/>
                </a:tc>
                <a:extLst>
                  <a:ext uri="{0D108BD9-81ED-4DB2-BD59-A6C34878D82A}">
                    <a16:rowId xmlns:a16="http://schemas.microsoft.com/office/drawing/2014/main" val="3469887856"/>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1</a:t>
                      </a: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9/1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104654590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2</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67841515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3</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9/1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2008440581"/>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4</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（都道府県）（</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3395334059"/>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5</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パノラマ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9/1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4113596330"/>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6</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パノラマ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1000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2326967665"/>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7</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パノラマ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2000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9/1</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3/10</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2538298087"/>
                  </a:ext>
                </a:extLst>
              </a:tr>
              <a:tr h="358501">
                <a:tc>
                  <a:txBody>
                    <a:bodyPr/>
                    <a:lstStyle/>
                    <a:p>
                      <a:pPr algn="ctr"/>
                      <a:r>
                        <a:rPr kumimoji="1" lang="en-US" altLang="ja-JP" sz="1000" dirty="0">
                          <a:latin typeface="メイリオ" panose="020B0604030504040204" pitchFamily="50" charset="-128"/>
                          <a:ea typeface="メイリオ" panose="020B0604030504040204" pitchFamily="50" charset="-128"/>
                        </a:rPr>
                        <a:t>8</a:t>
                      </a:r>
                      <a:endParaRPr kumimoji="1" lang="ja-JP" altLang="en-US" sz="1000" dirty="0">
                        <a:latin typeface="メイリオ" panose="020B0604030504040204" pitchFamily="50" charset="-128"/>
                        <a:ea typeface="メイリオ" panose="020B0604030504040204" pitchFamily="50" charset="-128"/>
                      </a:endParaRPr>
                    </a:p>
                  </a:txBody>
                  <a:tcPr anchor="ctr"/>
                </a:tc>
                <a:tc>
                  <a:txBody>
                    <a:bodyPr/>
                    <a:lstStyle/>
                    <a:p>
                      <a:pPr algn="l" fontAlgn="t"/>
                      <a:r>
                        <a:rPr lang="ja-JP" altLang="en-US" sz="1000" dirty="0">
                          <a:effectLst/>
                          <a:latin typeface="メイリオ" panose="020B0604030504040204" pitchFamily="50" charset="-128"/>
                          <a:ea typeface="メイリオ" panose="020B0604030504040204" pitchFamily="50" charset="-128"/>
                        </a:rPr>
                        <a:t>ブランドパネル　トップインパクト　パノラマ　</a:t>
                      </a:r>
                      <a:r>
                        <a:rPr lang="en-US" altLang="ja-JP" sz="1000" dirty="0">
                          <a:effectLst/>
                          <a:latin typeface="メイリオ" panose="020B0604030504040204" pitchFamily="50" charset="-128"/>
                          <a:ea typeface="メイリオ" panose="020B0604030504040204" pitchFamily="50" charset="-128"/>
                        </a:rPr>
                        <a:t>PC</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2000</a:t>
                      </a:r>
                      <a:r>
                        <a:rPr lang="ja-JP" altLang="en-US" sz="1000" dirty="0">
                          <a:effectLst/>
                          <a:latin typeface="メイリオ" panose="020B0604030504040204" pitchFamily="50" charset="-128"/>
                          <a:ea typeface="メイリオ" panose="020B0604030504040204" pitchFamily="50" charset="-128"/>
                        </a:rPr>
                        <a:t>万円～）（</a:t>
                      </a:r>
                      <a:r>
                        <a:rPr lang="en-US" altLang="ja-JP" sz="1000" dirty="0">
                          <a:effectLst/>
                          <a:latin typeface="メイリオ" panose="020B0604030504040204" pitchFamily="50" charset="-128"/>
                          <a:ea typeface="メイリオ" panose="020B0604030504040204" pitchFamily="50" charset="-128"/>
                        </a:rPr>
                        <a:t>3/12</a:t>
                      </a:r>
                      <a:r>
                        <a:rPr lang="ja-JP" altLang="en-US" sz="1000" dirty="0">
                          <a:effectLst/>
                          <a:latin typeface="メイリオ" panose="020B0604030504040204" pitchFamily="50" charset="-128"/>
                          <a:ea typeface="メイリオ" panose="020B0604030504040204" pitchFamily="50" charset="-128"/>
                        </a:rPr>
                        <a:t>～</a:t>
                      </a:r>
                      <a:r>
                        <a:rPr lang="en-US" altLang="ja-JP" sz="1000" dirty="0">
                          <a:effectLst/>
                          <a:latin typeface="メイリオ" panose="020B0604030504040204" pitchFamily="50" charset="-128"/>
                          <a:ea typeface="メイリオ" panose="020B0604030504040204" pitchFamily="50" charset="-128"/>
                        </a:rPr>
                        <a:t>3/31</a:t>
                      </a:r>
                      <a:r>
                        <a:rPr lang="ja-JP" altLang="en-US" sz="1000" dirty="0">
                          <a:effectLst/>
                          <a:latin typeface="メイリオ" panose="020B0604030504040204" pitchFamily="50" charset="-128"/>
                          <a:ea typeface="メイリオ" panose="020B0604030504040204" pitchFamily="50" charset="-128"/>
                        </a:rPr>
                        <a:t>）</a:t>
                      </a:r>
                    </a:p>
                  </a:txBody>
                  <a:tcPr marL="50573" marR="50573" marT="35401" marB="35401" anchor="ctr"/>
                </a:tc>
                <a:extLst>
                  <a:ext uri="{0D108BD9-81ED-4DB2-BD59-A6C34878D82A}">
                    <a16:rowId xmlns:a16="http://schemas.microsoft.com/office/drawing/2014/main" val="4179930100"/>
                  </a:ext>
                </a:extLst>
              </a:tr>
            </a:tbl>
          </a:graphicData>
        </a:graphic>
      </p:graphicFrame>
      <p:sp>
        <p:nvSpPr>
          <p:cNvPr id="10" name="四角形: 角を丸くする 9">
            <a:extLst>
              <a:ext uri="{FF2B5EF4-FFF2-40B4-BE49-F238E27FC236}">
                <a16:creationId xmlns:a16="http://schemas.microsoft.com/office/drawing/2014/main" id="{4838F760-9262-66F0-CD6F-372176BD240F}"/>
              </a:ext>
            </a:extLst>
          </p:cNvPr>
          <p:cNvSpPr/>
          <p:nvPr/>
        </p:nvSpPr>
        <p:spPr>
          <a:xfrm>
            <a:off x="815724" y="5352208"/>
            <a:ext cx="10499154" cy="1331681"/>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23B20E86-C7CA-ED7B-8513-BB2D8A076600}"/>
              </a:ext>
            </a:extLst>
          </p:cNvPr>
          <p:cNvSpPr txBox="1"/>
          <p:nvPr/>
        </p:nvSpPr>
        <p:spPr>
          <a:xfrm>
            <a:off x="1611713" y="5358492"/>
            <a:ext cx="9768950" cy="1277273"/>
          </a:xfrm>
          <a:prstGeom prst="rect">
            <a:avLst/>
          </a:prstGeom>
          <a:noFill/>
        </p:spPr>
        <p:txBody>
          <a:bodyPr wrap="square" rtlCol="0">
            <a:spAutoFit/>
          </a:bodyPr>
          <a:lstStyle/>
          <a:p>
            <a:pPr algn="l">
              <a:lnSpc>
                <a:spcPct val="150000"/>
              </a:lnSpc>
            </a:pPr>
            <a:r>
              <a:rPr kumimoji="1" lang="ja-JP" altLang="en-US" sz="1400" dirty="0">
                <a:solidFill>
                  <a:schemeClr val="accent3"/>
                </a:solidFill>
                <a:latin typeface="+mn-ea"/>
              </a:rPr>
              <a:t>・各商品への増量適用は</a:t>
            </a:r>
            <a:r>
              <a:rPr kumimoji="1" lang="ja-JP" altLang="en-US" sz="1400" b="1" u="sng" dirty="0">
                <a:solidFill>
                  <a:schemeClr val="accent3"/>
                </a:solidFill>
                <a:latin typeface="+mn-ea"/>
              </a:rPr>
              <a:t>指定のターゲティングの掛け合わせが必須条件</a:t>
            </a:r>
            <a:r>
              <a:rPr kumimoji="1" lang="ja-JP" altLang="en-US" sz="1400" dirty="0">
                <a:solidFill>
                  <a:schemeClr val="accent3"/>
                </a:solidFill>
                <a:latin typeface="+mn-ea"/>
              </a:rPr>
              <a:t>となります。</a:t>
            </a:r>
            <a:endParaRPr kumimoji="1" lang="en-US" altLang="ja-JP" sz="1400" dirty="0">
              <a:solidFill>
                <a:schemeClr val="accent3"/>
              </a:solidFill>
              <a:latin typeface="+mn-ea"/>
            </a:endParaRPr>
          </a:p>
          <a:p>
            <a:pPr>
              <a:lnSpc>
                <a:spcPct val="150000"/>
              </a:lnSpc>
            </a:pPr>
            <a:r>
              <a:rPr lang="ja-JP" altLang="en-US" sz="1400" dirty="0">
                <a:solidFill>
                  <a:schemeClr val="accent3"/>
                </a:solidFill>
                <a:latin typeface="+mn-ea"/>
              </a:rPr>
              <a:t>・予約型契約代理店様より広告管理ツールからご予約いただきます。</a:t>
            </a:r>
            <a:endParaRPr kumimoji="1" lang="en-US" altLang="ja-JP" sz="1400" dirty="0">
              <a:solidFill>
                <a:schemeClr val="accent3"/>
              </a:solidFill>
              <a:latin typeface="+mn-ea"/>
            </a:endParaRPr>
          </a:p>
          <a:p>
            <a:pPr algn="l">
              <a:lnSpc>
                <a:spcPct val="150000"/>
              </a:lnSpc>
            </a:pPr>
            <a:r>
              <a:rPr lang="ja-JP" altLang="en-US" sz="1400" dirty="0">
                <a:solidFill>
                  <a:schemeClr val="accent3"/>
                </a:solidFill>
                <a:latin typeface="+mn-ea"/>
              </a:rPr>
              <a:t>・</a:t>
            </a:r>
            <a:r>
              <a:rPr lang="ja-JP" altLang="en-US" sz="1400" b="1" u="sng" dirty="0">
                <a:solidFill>
                  <a:schemeClr val="accent3"/>
                </a:solidFill>
                <a:latin typeface="+mn-ea"/>
              </a:rPr>
              <a:t>ブランドパネルの</a:t>
            </a:r>
            <a:r>
              <a:rPr kumimoji="1" lang="ja-JP" altLang="en-US" sz="1400" b="1" u="sng" dirty="0">
                <a:solidFill>
                  <a:schemeClr val="accent3"/>
                </a:solidFill>
                <a:latin typeface="+mn-ea"/>
              </a:rPr>
              <a:t>商品の詳細スペック、販促情報</a:t>
            </a:r>
            <a:r>
              <a:rPr kumimoji="1" lang="ja-JP" altLang="en-US" sz="1400" dirty="0">
                <a:solidFill>
                  <a:schemeClr val="accent3"/>
                </a:solidFill>
                <a:latin typeface="+mn-ea"/>
              </a:rPr>
              <a:t>はこちらをご確認ください。</a:t>
            </a:r>
            <a:endParaRPr kumimoji="1" lang="en-US" altLang="ja-JP" sz="1400" dirty="0">
              <a:solidFill>
                <a:schemeClr val="accent3"/>
              </a:solidFill>
              <a:latin typeface="+mn-ea"/>
            </a:endParaRPr>
          </a:p>
          <a:p>
            <a:pPr algn="l"/>
            <a:r>
              <a:rPr lang="ja-JP" altLang="en-US" sz="1400" dirty="0">
                <a:latin typeface="メイリオ" panose="020B0604030504040204" pitchFamily="50" charset="-128"/>
                <a:ea typeface="メイリオ" panose="020B0604030504040204" pitchFamily="50" charset="-128"/>
                <a:hlinkClick r:id="rId2"/>
              </a:rPr>
              <a:t>　</a:t>
            </a:r>
            <a:r>
              <a:rPr lang="en-US" altLang="ja-JP" sz="1400" dirty="0">
                <a:latin typeface="メイリオ" panose="020B0604030504040204" pitchFamily="50" charset="-128"/>
                <a:ea typeface="メイリオ" panose="020B0604030504040204" pitchFamily="50" charset="-128"/>
                <a:hlinkClick r:id="rId2"/>
              </a:rPr>
              <a:t>https://s.yimg.jp/dl/displayads-guarantee/01/displayads-guarantee_salessheet_BP_2023H2.zip</a:t>
            </a:r>
            <a:endParaRPr lang="en-US" altLang="ja-JP" sz="1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84807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A03CFF2-EAA6-D4A3-A1FC-613A6FFC2A96}"/>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6" name="テキスト プレースホルダー 3">
            <a:extLst>
              <a:ext uri="{FF2B5EF4-FFF2-40B4-BE49-F238E27FC236}">
                <a16:creationId xmlns:a16="http://schemas.microsoft.com/office/drawing/2014/main" id="{9069EACA-612F-65F2-D807-1BFDDF154B5B}"/>
              </a:ext>
            </a:extLst>
          </p:cNvPr>
          <p:cNvSpPr>
            <a:spLocks noGrp="1"/>
          </p:cNvSpPr>
          <p:nvPr>
            <p:ph type="body" sz="quarter" idx="18"/>
          </p:nvPr>
        </p:nvSpPr>
        <p:spPr>
          <a:xfrm>
            <a:off x="768754" y="1054204"/>
            <a:ext cx="6086004" cy="1429592"/>
          </a:xfrm>
        </p:spPr>
        <p:txBody>
          <a:bodyPr/>
          <a:lstStyle/>
          <a:p>
            <a:r>
              <a:rPr lang="en-US" altLang="ja-JP" dirty="0"/>
              <a:t>APPENDIX</a:t>
            </a:r>
          </a:p>
        </p:txBody>
      </p:sp>
      <p:pic>
        <p:nvPicPr>
          <p:cNvPr id="11" name="図プレースホルダー 6">
            <a:extLst>
              <a:ext uri="{FF2B5EF4-FFF2-40B4-BE49-F238E27FC236}">
                <a16:creationId xmlns:a16="http://schemas.microsoft.com/office/drawing/2014/main" id="{975596C0-8EB4-236C-B34A-277D15DC3AF4}"/>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39" b="3839"/>
          <a:stretch/>
        </p:blipFill>
        <p:spPr>
          <a:xfrm>
            <a:off x="2204326" y="2737785"/>
            <a:ext cx="1586282" cy="1464484"/>
          </a:xfrm>
        </p:spPr>
      </p:pic>
    </p:spTree>
    <p:extLst>
      <p:ext uri="{BB962C8B-B14F-4D97-AF65-F5344CB8AC3E}">
        <p14:creationId xmlns:p14="http://schemas.microsoft.com/office/powerpoint/2010/main" val="27280537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26">
            <a:extLst>
              <a:ext uri="{FF2B5EF4-FFF2-40B4-BE49-F238E27FC236}">
                <a16:creationId xmlns:a16="http://schemas.microsoft.com/office/drawing/2014/main" id="{1EA93E39-C56C-9899-DE05-95C02B08E50C}"/>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a:t>
            </a:r>
            <a:r>
              <a:rPr lang="ja-JP" altLang="en-US" b="1" dirty="0">
                <a:solidFill>
                  <a:schemeClr val="accent3"/>
                </a:solidFill>
                <a:latin typeface="メイリオ" panose="020B0604030504040204" pitchFamily="50" charset="-128"/>
                <a:ea typeface="メイリオ" panose="020B0604030504040204" pitchFamily="50" charset="-128"/>
              </a:rPr>
              <a:t>　広告認知　調査結果</a:t>
            </a:r>
          </a:p>
        </p:txBody>
      </p:sp>
      <p:sp>
        <p:nvSpPr>
          <p:cNvPr id="9" name="正方形/長方形 8">
            <a:extLst>
              <a:ext uri="{FF2B5EF4-FFF2-40B4-BE49-F238E27FC236}">
                <a16:creationId xmlns:a16="http://schemas.microsoft.com/office/drawing/2014/main" id="{306EF9D1-9BD1-5733-3996-2029DC56BA55}"/>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ja-JP" altLang="en-US" sz="2000" b="1" dirty="0">
                <a:solidFill>
                  <a:schemeClr val="accent3"/>
                </a:solidFill>
                <a:latin typeface="メイリオ"/>
                <a:ea typeface="メイリオ"/>
              </a:rPr>
              <a:t>広告認知者は興味関心、好感の大幅なブランドリフトがみられました</a:t>
            </a:r>
          </a:p>
          <a:p>
            <a:pPr algn="ctr"/>
            <a:r>
              <a:rPr kumimoji="1" lang="en-US" altLang="ja-JP" sz="2000" b="1" dirty="0">
                <a:solidFill>
                  <a:schemeClr val="accent3"/>
                </a:solidFill>
                <a:latin typeface="メイリオ"/>
                <a:ea typeface="メイリオ"/>
              </a:rPr>
              <a:t>CM</a:t>
            </a:r>
            <a:r>
              <a:rPr kumimoji="1" lang="ja-JP" altLang="en-US" sz="2000" b="1" dirty="0">
                <a:solidFill>
                  <a:schemeClr val="accent3"/>
                </a:solidFill>
                <a:latin typeface="メイリオ"/>
                <a:ea typeface="メイリオ"/>
              </a:rPr>
              <a:t>評価は、全ての項目でリフトアップしており、</a:t>
            </a:r>
            <a:r>
              <a:rPr kumimoji="1" lang="en-US" altLang="ja-JP" sz="2000" b="1" dirty="0">
                <a:solidFill>
                  <a:schemeClr val="accent3"/>
                </a:solidFill>
                <a:latin typeface="メイリオ"/>
                <a:ea typeface="メイリオ"/>
              </a:rPr>
              <a:t>CM</a:t>
            </a:r>
            <a:r>
              <a:rPr kumimoji="1" lang="ja-JP" altLang="en-US" sz="2000" b="1" dirty="0">
                <a:solidFill>
                  <a:schemeClr val="accent3"/>
                </a:solidFill>
                <a:latin typeface="メイリオ"/>
                <a:ea typeface="メイリオ"/>
              </a:rPr>
              <a:t>への共感や好感を得るのに効果的です</a:t>
            </a:r>
          </a:p>
        </p:txBody>
      </p:sp>
      <p:graphicFrame>
        <p:nvGraphicFramePr>
          <p:cNvPr id="20" name="グラフ 19">
            <a:extLst>
              <a:ext uri="{FF2B5EF4-FFF2-40B4-BE49-F238E27FC236}">
                <a16:creationId xmlns:a16="http://schemas.microsoft.com/office/drawing/2014/main" id="{479EB230-CE8B-6A4E-28D1-5075303443EF}"/>
              </a:ext>
            </a:extLst>
          </p:cNvPr>
          <p:cNvGraphicFramePr/>
          <p:nvPr>
            <p:extLst>
              <p:ext uri="{D42A27DB-BD31-4B8C-83A1-F6EECF244321}">
                <p14:modId xmlns:p14="http://schemas.microsoft.com/office/powerpoint/2010/main" val="3661145295"/>
              </p:ext>
            </p:extLst>
          </p:nvPr>
        </p:nvGraphicFramePr>
        <p:xfrm>
          <a:off x="1587038" y="1853271"/>
          <a:ext cx="8942713" cy="2323965"/>
        </p:xfrm>
        <a:graphic>
          <a:graphicData uri="http://schemas.openxmlformats.org/drawingml/2006/chart">
            <c:chart xmlns:c="http://schemas.openxmlformats.org/drawingml/2006/chart" xmlns:r="http://schemas.openxmlformats.org/officeDocument/2006/relationships" r:id="rId3"/>
          </a:graphicData>
        </a:graphic>
      </p:graphicFrame>
      <p:sp>
        <p:nvSpPr>
          <p:cNvPr id="21" name="テキスト ボックス 16">
            <a:extLst>
              <a:ext uri="{FF2B5EF4-FFF2-40B4-BE49-F238E27FC236}">
                <a16:creationId xmlns:a16="http://schemas.microsoft.com/office/drawing/2014/main" id="{05DEC728-4703-2FF1-2D65-ECB18444BB1F}"/>
              </a:ext>
            </a:extLst>
          </p:cNvPr>
          <p:cNvSpPr txBox="1"/>
          <p:nvPr/>
        </p:nvSpPr>
        <p:spPr>
          <a:xfrm>
            <a:off x="6535076" y="2666339"/>
            <a:ext cx="99721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j-ea"/>
                <a:ea typeface="+mj-ea"/>
              </a:rPr>
              <a:t>約</a:t>
            </a:r>
            <a:r>
              <a:rPr lang="en-US" altLang="ja-JP" sz="1800" b="1" dirty="0">
                <a:solidFill>
                  <a:schemeClr val="accent6"/>
                </a:solidFill>
                <a:latin typeface="+mj-ea"/>
                <a:ea typeface="+mj-ea"/>
                <a:cs typeface="Segoe UI" panose="020B0502040204020203" pitchFamily="34" charset="0"/>
              </a:rPr>
              <a:t>2.5</a:t>
            </a:r>
            <a:r>
              <a:rPr lang="ja-JP" altLang="en-US" sz="1400" b="1" dirty="0">
                <a:solidFill>
                  <a:schemeClr val="accent6"/>
                </a:solidFill>
                <a:latin typeface="+mj-ea"/>
                <a:ea typeface="+mj-ea"/>
              </a:rPr>
              <a:t>倍</a:t>
            </a:r>
          </a:p>
        </p:txBody>
      </p:sp>
      <p:sp>
        <p:nvSpPr>
          <p:cNvPr id="22" name="テキスト ボックス 16">
            <a:extLst>
              <a:ext uri="{FF2B5EF4-FFF2-40B4-BE49-F238E27FC236}">
                <a16:creationId xmlns:a16="http://schemas.microsoft.com/office/drawing/2014/main" id="{B6EEDCEF-50E6-E88B-57E5-973E9371D20A}"/>
              </a:ext>
            </a:extLst>
          </p:cNvPr>
          <p:cNvSpPr txBox="1"/>
          <p:nvPr/>
        </p:nvSpPr>
        <p:spPr>
          <a:xfrm>
            <a:off x="9381581" y="2702775"/>
            <a:ext cx="997212"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j-ea"/>
                <a:ea typeface="+mj-ea"/>
              </a:rPr>
              <a:t>約</a:t>
            </a:r>
            <a:r>
              <a:rPr lang="en-US" altLang="ja-JP" sz="1800" b="1" dirty="0">
                <a:solidFill>
                  <a:schemeClr val="accent6"/>
                </a:solidFill>
                <a:latin typeface="+mj-ea"/>
                <a:ea typeface="+mj-ea"/>
                <a:cs typeface="Segoe UI" panose="020B0502040204020203" pitchFamily="34" charset="0"/>
              </a:rPr>
              <a:t>2.4</a:t>
            </a:r>
            <a:r>
              <a:rPr lang="ja-JP" altLang="en-US" sz="1400" b="1" dirty="0">
                <a:solidFill>
                  <a:schemeClr val="accent6"/>
                </a:solidFill>
                <a:latin typeface="+mj-ea"/>
                <a:ea typeface="+mj-ea"/>
              </a:rPr>
              <a:t>倍</a:t>
            </a:r>
          </a:p>
        </p:txBody>
      </p:sp>
      <p:sp>
        <p:nvSpPr>
          <p:cNvPr id="23" name="テキスト ボックス 18">
            <a:extLst>
              <a:ext uri="{FF2B5EF4-FFF2-40B4-BE49-F238E27FC236}">
                <a16:creationId xmlns:a16="http://schemas.microsoft.com/office/drawing/2014/main" id="{B16BCCC8-70A4-AB92-B0C4-39740835F8D7}"/>
              </a:ext>
            </a:extLst>
          </p:cNvPr>
          <p:cNvSpPr txBox="1"/>
          <p:nvPr/>
        </p:nvSpPr>
        <p:spPr>
          <a:xfrm>
            <a:off x="0" y="6396335"/>
            <a:ext cx="27494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a:solidFill>
                  <a:schemeClr val="accent3"/>
                </a:solidFill>
                <a:latin typeface="+mn-ea"/>
              </a:rPr>
              <a:t>調査実施機関：株式会社マクロミル</a:t>
            </a:r>
            <a:endParaRPr lang="en-US" altLang="ja-JP" sz="600" dirty="0">
              <a:solidFill>
                <a:schemeClr val="accent3"/>
              </a:solidFill>
              <a:latin typeface="+mn-ea"/>
            </a:endParaRPr>
          </a:p>
          <a:p>
            <a:r>
              <a:rPr lang="ja-JP" altLang="en-US" sz="600" dirty="0">
                <a:solidFill>
                  <a:schemeClr val="accent3"/>
                </a:solidFill>
                <a:latin typeface="+mn-ea"/>
              </a:rPr>
              <a:t>サンプルサイズ：</a:t>
            </a:r>
            <a:r>
              <a:rPr lang="en-US" altLang="ja-JP" sz="600" dirty="0">
                <a:solidFill>
                  <a:schemeClr val="accent3"/>
                </a:solidFill>
                <a:latin typeface="+mn-ea"/>
              </a:rPr>
              <a:t>1,030</a:t>
            </a:r>
            <a:r>
              <a:rPr lang="ja-JP" altLang="en-US" sz="600" dirty="0">
                <a:solidFill>
                  <a:schemeClr val="accent3"/>
                </a:solidFill>
                <a:latin typeface="+mn-ea"/>
              </a:rPr>
              <a:t>　集計：ウェイトバック集計</a:t>
            </a:r>
            <a:endParaRPr lang="en-US" altLang="ja-JP" sz="600" dirty="0">
              <a:solidFill>
                <a:schemeClr val="accent3"/>
              </a:solidFill>
              <a:latin typeface="+mn-ea"/>
            </a:endParaRPr>
          </a:p>
          <a:p>
            <a:r>
              <a:rPr lang="ja-JP" altLang="en-US" sz="600" dirty="0">
                <a:solidFill>
                  <a:schemeClr val="accent3"/>
                </a:solidFill>
                <a:latin typeface="+mn-ea"/>
              </a:rPr>
              <a:t>調査機関：</a:t>
            </a:r>
            <a:r>
              <a:rPr lang="en-US" altLang="ja-JP" sz="600" dirty="0">
                <a:solidFill>
                  <a:schemeClr val="accent3"/>
                </a:solidFill>
                <a:latin typeface="+mn-ea"/>
              </a:rPr>
              <a:t>2022</a:t>
            </a:r>
            <a:r>
              <a:rPr lang="ja-JP" altLang="en-US" sz="600" dirty="0">
                <a:solidFill>
                  <a:schemeClr val="accent3"/>
                </a:solidFill>
                <a:latin typeface="+mn-ea"/>
              </a:rPr>
              <a:t>年</a:t>
            </a:r>
            <a:r>
              <a:rPr lang="en-US" altLang="ja-JP" sz="600" dirty="0">
                <a:solidFill>
                  <a:schemeClr val="accent3"/>
                </a:solidFill>
                <a:latin typeface="+mn-ea"/>
              </a:rPr>
              <a:t>4</a:t>
            </a:r>
            <a:r>
              <a:rPr lang="ja-JP" altLang="en-US" sz="600" dirty="0">
                <a:solidFill>
                  <a:schemeClr val="accent3"/>
                </a:solidFill>
                <a:latin typeface="+mn-ea"/>
              </a:rPr>
              <a:t>月</a:t>
            </a:r>
            <a:r>
              <a:rPr lang="en-US" altLang="ja-JP" sz="600" dirty="0">
                <a:solidFill>
                  <a:schemeClr val="accent3"/>
                </a:solidFill>
                <a:latin typeface="+mn-ea"/>
              </a:rPr>
              <a:t>7</a:t>
            </a:r>
            <a:r>
              <a:rPr lang="ja-JP" altLang="en-US" sz="600" dirty="0">
                <a:solidFill>
                  <a:schemeClr val="accent3"/>
                </a:solidFill>
                <a:latin typeface="+mn-ea"/>
              </a:rPr>
              <a:t>日（木）～</a:t>
            </a:r>
            <a:r>
              <a:rPr lang="en-US" altLang="ja-JP" sz="600" dirty="0">
                <a:solidFill>
                  <a:schemeClr val="accent3"/>
                </a:solidFill>
                <a:latin typeface="+mn-ea"/>
              </a:rPr>
              <a:t>4</a:t>
            </a:r>
            <a:r>
              <a:rPr lang="ja-JP" altLang="en-US" sz="600" dirty="0">
                <a:solidFill>
                  <a:schemeClr val="accent3"/>
                </a:solidFill>
                <a:latin typeface="+mn-ea"/>
              </a:rPr>
              <a:t>月</a:t>
            </a:r>
            <a:r>
              <a:rPr lang="en-US" altLang="ja-JP" sz="600" dirty="0">
                <a:solidFill>
                  <a:schemeClr val="accent3"/>
                </a:solidFill>
                <a:latin typeface="+mn-ea"/>
              </a:rPr>
              <a:t>8</a:t>
            </a:r>
            <a:r>
              <a:rPr lang="ja-JP" altLang="en-US" sz="600" dirty="0">
                <a:solidFill>
                  <a:schemeClr val="accent3"/>
                </a:solidFill>
                <a:latin typeface="+mn-ea"/>
              </a:rPr>
              <a:t>日（金）</a:t>
            </a:r>
            <a:endParaRPr lang="en-US" altLang="ja-JP" sz="600" dirty="0">
              <a:solidFill>
                <a:schemeClr val="accent3"/>
              </a:solidFill>
              <a:latin typeface="+mn-ea"/>
            </a:endParaRPr>
          </a:p>
          <a:p>
            <a:r>
              <a:rPr lang="ja-JP" altLang="en-US" sz="600" dirty="0">
                <a:solidFill>
                  <a:schemeClr val="accent3"/>
                </a:solidFill>
                <a:latin typeface="+mn-ea"/>
              </a:rPr>
              <a:t>集計対象：調査対象となる出稿のあった広告主の合計値</a:t>
            </a:r>
          </a:p>
        </p:txBody>
      </p:sp>
      <p:cxnSp>
        <p:nvCxnSpPr>
          <p:cNvPr id="24" name="直線コネクタ 23">
            <a:extLst>
              <a:ext uri="{FF2B5EF4-FFF2-40B4-BE49-F238E27FC236}">
                <a16:creationId xmlns:a16="http://schemas.microsoft.com/office/drawing/2014/main" id="{6BA828B0-3C0B-EC53-1B39-D9A25152952E}"/>
              </a:ext>
            </a:extLst>
          </p:cNvPr>
          <p:cNvCxnSpPr>
            <a:cxnSpLocks/>
          </p:cNvCxnSpPr>
          <p:nvPr/>
        </p:nvCxnSpPr>
        <p:spPr bwMode="auto">
          <a:xfrm>
            <a:off x="2005056" y="3833766"/>
            <a:ext cx="853122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aphicFrame>
        <p:nvGraphicFramePr>
          <p:cNvPr id="25" name="グラフ 24">
            <a:extLst>
              <a:ext uri="{FF2B5EF4-FFF2-40B4-BE49-F238E27FC236}">
                <a16:creationId xmlns:a16="http://schemas.microsoft.com/office/drawing/2014/main" id="{460AB323-1C0E-F8C2-09EF-2407A7925D35}"/>
              </a:ext>
            </a:extLst>
          </p:cNvPr>
          <p:cNvGraphicFramePr/>
          <p:nvPr>
            <p:extLst>
              <p:ext uri="{D42A27DB-BD31-4B8C-83A1-F6EECF244321}">
                <p14:modId xmlns:p14="http://schemas.microsoft.com/office/powerpoint/2010/main" val="3717125501"/>
              </p:ext>
            </p:extLst>
          </p:nvPr>
        </p:nvGraphicFramePr>
        <p:xfrm>
          <a:off x="1537308" y="4085786"/>
          <a:ext cx="8998972" cy="2270985"/>
        </p:xfrm>
        <a:graphic>
          <a:graphicData uri="http://schemas.openxmlformats.org/drawingml/2006/chart">
            <c:chart xmlns:c="http://schemas.openxmlformats.org/drawingml/2006/chart" xmlns:r="http://schemas.openxmlformats.org/officeDocument/2006/relationships" r:id="rId4"/>
          </a:graphicData>
        </a:graphic>
      </p:graphicFrame>
      <p:cxnSp>
        <p:nvCxnSpPr>
          <p:cNvPr id="26" name="直線コネクタ 25">
            <a:extLst>
              <a:ext uri="{FF2B5EF4-FFF2-40B4-BE49-F238E27FC236}">
                <a16:creationId xmlns:a16="http://schemas.microsoft.com/office/drawing/2014/main" id="{1B6C5F32-CD9A-562E-7EED-B38513D78082}"/>
              </a:ext>
            </a:extLst>
          </p:cNvPr>
          <p:cNvCxnSpPr>
            <a:cxnSpLocks/>
          </p:cNvCxnSpPr>
          <p:nvPr/>
        </p:nvCxnSpPr>
        <p:spPr bwMode="auto">
          <a:xfrm>
            <a:off x="2005056" y="6035036"/>
            <a:ext cx="853122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pic>
        <p:nvPicPr>
          <p:cNvPr id="27" name="グラフィックス 26" descr="戻る (RTL)">
            <a:extLst>
              <a:ext uri="{FF2B5EF4-FFF2-40B4-BE49-F238E27FC236}">
                <a16:creationId xmlns:a16="http://schemas.microsoft.com/office/drawing/2014/main" id="{2A3451BE-74B1-1B53-3FB3-DE15A1495C3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3254532" y="2612953"/>
            <a:ext cx="801644" cy="669348"/>
          </a:xfrm>
          <a:prstGeom prst="rect">
            <a:avLst/>
          </a:prstGeom>
        </p:spPr>
      </p:pic>
      <p:pic>
        <p:nvPicPr>
          <p:cNvPr id="28" name="グラフィックス 27" descr="戻る (RTL)">
            <a:extLst>
              <a:ext uri="{FF2B5EF4-FFF2-40B4-BE49-F238E27FC236}">
                <a16:creationId xmlns:a16="http://schemas.microsoft.com/office/drawing/2014/main" id="{5338A403-AAB4-BE51-AB90-64C5507334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6077482" y="2759699"/>
            <a:ext cx="801644" cy="669348"/>
          </a:xfrm>
          <a:prstGeom prst="rect">
            <a:avLst/>
          </a:prstGeom>
        </p:spPr>
      </p:pic>
      <p:pic>
        <p:nvPicPr>
          <p:cNvPr id="29" name="グラフィックス 28" descr="戻る (RTL)">
            <a:extLst>
              <a:ext uri="{FF2B5EF4-FFF2-40B4-BE49-F238E27FC236}">
                <a16:creationId xmlns:a16="http://schemas.microsoft.com/office/drawing/2014/main" id="{86BD5573-647D-E001-E4A9-24616DC254F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8900431" y="2694559"/>
            <a:ext cx="801644" cy="669348"/>
          </a:xfrm>
          <a:prstGeom prst="rect">
            <a:avLst/>
          </a:prstGeom>
        </p:spPr>
      </p:pic>
      <p:pic>
        <p:nvPicPr>
          <p:cNvPr id="30" name="グラフィックス 29" descr="戻る (RTL)">
            <a:extLst>
              <a:ext uri="{FF2B5EF4-FFF2-40B4-BE49-F238E27FC236}">
                <a16:creationId xmlns:a16="http://schemas.microsoft.com/office/drawing/2014/main" id="{3C99330A-8474-2EB5-0EC1-F0CED8E20D5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2684863" y="4622530"/>
            <a:ext cx="801644" cy="669348"/>
          </a:xfrm>
          <a:prstGeom prst="rect">
            <a:avLst/>
          </a:prstGeom>
        </p:spPr>
      </p:pic>
      <p:pic>
        <p:nvPicPr>
          <p:cNvPr id="31" name="グラフィックス 30" descr="戻る (RTL)">
            <a:extLst>
              <a:ext uri="{FF2B5EF4-FFF2-40B4-BE49-F238E27FC236}">
                <a16:creationId xmlns:a16="http://schemas.microsoft.com/office/drawing/2014/main" id="{2450AFB2-E839-7797-3EBE-F51748D79C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4498254" y="4747059"/>
            <a:ext cx="612997" cy="669348"/>
          </a:xfrm>
          <a:prstGeom prst="rect">
            <a:avLst/>
          </a:prstGeom>
        </p:spPr>
      </p:pic>
      <p:pic>
        <p:nvPicPr>
          <p:cNvPr id="32" name="グラフィックス 31" descr="戻る (RTL)">
            <a:extLst>
              <a:ext uri="{FF2B5EF4-FFF2-40B4-BE49-F238E27FC236}">
                <a16:creationId xmlns:a16="http://schemas.microsoft.com/office/drawing/2014/main" id="{C62BCFF4-CCBE-C2BE-53BD-CBD0590514D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6117653" y="4886604"/>
            <a:ext cx="730824" cy="669348"/>
          </a:xfrm>
          <a:prstGeom prst="rect">
            <a:avLst/>
          </a:prstGeom>
        </p:spPr>
      </p:pic>
      <p:pic>
        <p:nvPicPr>
          <p:cNvPr id="33" name="グラフィックス 32" descr="戻る (RTL)">
            <a:extLst>
              <a:ext uri="{FF2B5EF4-FFF2-40B4-BE49-F238E27FC236}">
                <a16:creationId xmlns:a16="http://schemas.microsoft.com/office/drawing/2014/main" id="{070F22BB-986A-D350-748D-B0AB85BC80A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7867225" y="5063492"/>
            <a:ext cx="584471" cy="669348"/>
          </a:xfrm>
          <a:prstGeom prst="rect">
            <a:avLst/>
          </a:prstGeom>
        </p:spPr>
      </p:pic>
      <p:pic>
        <p:nvPicPr>
          <p:cNvPr id="34" name="グラフィックス 33" descr="戻る (RTL)">
            <a:extLst>
              <a:ext uri="{FF2B5EF4-FFF2-40B4-BE49-F238E27FC236}">
                <a16:creationId xmlns:a16="http://schemas.microsoft.com/office/drawing/2014/main" id="{CC6043FE-62D2-D61F-14D3-A147A8ADABD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5736488">
            <a:off x="9589421" y="5064099"/>
            <a:ext cx="583246" cy="669348"/>
          </a:xfrm>
          <a:prstGeom prst="rect">
            <a:avLst/>
          </a:prstGeom>
        </p:spPr>
      </p:pic>
      <p:sp>
        <p:nvSpPr>
          <p:cNvPr id="35" name="テキスト ボックス 16">
            <a:extLst>
              <a:ext uri="{FF2B5EF4-FFF2-40B4-BE49-F238E27FC236}">
                <a16:creationId xmlns:a16="http://schemas.microsoft.com/office/drawing/2014/main" id="{416DDD26-ADDE-877C-82AC-49086DDE30EA}"/>
              </a:ext>
            </a:extLst>
          </p:cNvPr>
          <p:cNvSpPr txBox="1"/>
          <p:nvPr/>
        </p:nvSpPr>
        <p:spPr>
          <a:xfrm>
            <a:off x="3028292" y="4489231"/>
            <a:ext cx="971386"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n-ea"/>
              </a:rPr>
              <a:t>約</a:t>
            </a:r>
            <a:r>
              <a:rPr lang="en-US" altLang="ja-JP" sz="1800" b="1" dirty="0">
                <a:solidFill>
                  <a:schemeClr val="accent6"/>
                </a:solidFill>
                <a:latin typeface="+mn-ea"/>
                <a:cs typeface="Segoe UI" panose="020B0502040204020203" pitchFamily="34" charset="0"/>
              </a:rPr>
              <a:t>2.1</a:t>
            </a:r>
            <a:r>
              <a:rPr lang="ja-JP" altLang="en-US" sz="1400" b="1" dirty="0">
                <a:solidFill>
                  <a:schemeClr val="accent6"/>
                </a:solidFill>
                <a:latin typeface="+mn-ea"/>
              </a:rPr>
              <a:t>倍</a:t>
            </a:r>
          </a:p>
        </p:txBody>
      </p:sp>
      <p:sp>
        <p:nvSpPr>
          <p:cNvPr id="36" name="テキスト ボックス 16">
            <a:extLst>
              <a:ext uri="{FF2B5EF4-FFF2-40B4-BE49-F238E27FC236}">
                <a16:creationId xmlns:a16="http://schemas.microsoft.com/office/drawing/2014/main" id="{90F3D5B5-80E1-8958-ADF5-5EE92A0F1AA7}"/>
              </a:ext>
            </a:extLst>
          </p:cNvPr>
          <p:cNvSpPr txBox="1"/>
          <p:nvPr/>
        </p:nvSpPr>
        <p:spPr>
          <a:xfrm>
            <a:off x="4767594" y="4663770"/>
            <a:ext cx="971386"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n-ea"/>
              </a:rPr>
              <a:t>約</a:t>
            </a:r>
            <a:r>
              <a:rPr lang="en-US" altLang="ja-JP" sz="1800" b="1" dirty="0">
                <a:solidFill>
                  <a:schemeClr val="accent6"/>
                </a:solidFill>
                <a:latin typeface="+mn-ea"/>
                <a:cs typeface="Segoe UI" panose="020B0502040204020203" pitchFamily="34" charset="0"/>
              </a:rPr>
              <a:t>1.9</a:t>
            </a:r>
            <a:r>
              <a:rPr lang="ja-JP" altLang="en-US" sz="1400" b="1" dirty="0">
                <a:solidFill>
                  <a:schemeClr val="accent6"/>
                </a:solidFill>
                <a:latin typeface="+mn-ea"/>
              </a:rPr>
              <a:t>倍</a:t>
            </a:r>
          </a:p>
        </p:txBody>
      </p:sp>
      <p:sp>
        <p:nvSpPr>
          <p:cNvPr id="37" name="テキスト ボックス 16">
            <a:extLst>
              <a:ext uri="{FF2B5EF4-FFF2-40B4-BE49-F238E27FC236}">
                <a16:creationId xmlns:a16="http://schemas.microsoft.com/office/drawing/2014/main" id="{0DB6E293-4C17-2628-8DEE-0233C74F1866}"/>
              </a:ext>
            </a:extLst>
          </p:cNvPr>
          <p:cNvSpPr txBox="1"/>
          <p:nvPr/>
        </p:nvSpPr>
        <p:spPr>
          <a:xfrm>
            <a:off x="6486398" y="4789872"/>
            <a:ext cx="971386"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n-ea"/>
              </a:rPr>
              <a:t>約</a:t>
            </a:r>
            <a:r>
              <a:rPr lang="en-US" altLang="ja-JP" sz="1800" b="1" dirty="0">
                <a:solidFill>
                  <a:schemeClr val="accent6"/>
                </a:solidFill>
                <a:latin typeface="+mn-ea"/>
                <a:cs typeface="Segoe UI" panose="020B0502040204020203" pitchFamily="34" charset="0"/>
              </a:rPr>
              <a:t>2.3</a:t>
            </a:r>
            <a:r>
              <a:rPr lang="ja-JP" altLang="en-US" sz="1400" b="1" dirty="0">
                <a:solidFill>
                  <a:schemeClr val="accent6"/>
                </a:solidFill>
                <a:latin typeface="+mn-ea"/>
              </a:rPr>
              <a:t>倍</a:t>
            </a:r>
          </a:p>
        </p:txBody>
      </p:sp>
      <p:sp>
        <p:nvSpPr>
          <p:cNvPr id="38" name="テキスト ボックス 16">
            <a:extLst>
              <a:ext uri="{FF2B5EF4-FFF2-40B4-BE49-F238E27FC236}">
                <a16:creationId xmlns:a16="http://schemas.microsoft.com/office/drawing/2014/main" id="{6B9DF82D-D945-A9ED-264B-5133FDD9365F}"/>
              </a:ext>
            </a:extLst>
          </p:cNvPr>
          <p:cNvSpPr txBox="1"/>
          <p:nvPr/>
        </p:nvSpPr>
        <p:spPr>
          <a:xfrm>
            <a:off x="8123148" y="4993796"/>
            <a:ext cx="971386"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n-ea"/>
              </a:rPr>
              <a:t>約</a:t>
            </a:r>
            <a:r>
              <a:rPr lang="en-US" altLang="ja-JP" sz="1800" b="1" dirty="0">
                <a:solidFill>
                  <a:schemeClr val="accent6"/>
                </a:solidFill>
                <a:latin typeface="+mn-ea"/>
                <a:cs typeface="Segoe UI" panose="020B0502040204020203" pitchFamily="34" charset="0"/>
              </a:rPr>
              <a:t>2.2</a:t>
            </a:r>
            <a:r>
              <a:rPr lang="ja-JP" altLang="en-US" sz="1400" b="1" dirty="0">
                <a:solidFill>
                  <a:schemeClr val="accent6"/>
                </a:solidFill>
                <a:latin typeface="+mn-ea"/>
              </a:rPr>
              <a:t>倍</a:t>
            </a:r>
          </a:p>
        </p:txBody>
      </p:sp>
      <p:sp>
        <p:nvSpPr>
          <p:cNvPr id="39" name="テキスト ボックス 16">
            <a:extLst>
              <a:ext uri="{FF2B5EF4-FFF2-40B4-BE49-F238E27FC236}">
                <a16:creationId xmlns:a16="http://schemas.microsoft.com/office/drawing/2014/main" id="{E2CD5935-7CF4-039A-AE3B-2A30683174FA}"/>
              </a:ext>
            </a:extLst>
          </p:cNvPr>
          <p:cNvSpPr txBox="1"/>
          <p:nvPr/>
        </p:nvSpPr>
        <p:spPr>
          <a:xfrm>
            <a:off x="9832698" y="4983004"/>
            <a:ext cx="971386"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ja-JP" altLang="en-US" sz="1400" b="1" dirty="0">
                <a:solidFill>
                  <a:schemeClr val="accent6"/>
                </a:solidFill>
                <a:latin typeface="+mn-ea"/>
              </a:rPr>
              <a:t>約</a:t>
            </a:r>
            <a:r>
              <a:rPr lang="en-US" altLang="ja-JP" sz="1800" b="1" dirty="0">
                <a:solidFill>
                  <a:schemeClr val="accent6"/>
                </a:solidFill>
                <a:latin typeface="+mn-ea"/>
                <a:cs typeface="Segoe UI" panose="020B0502040204020203" pitchFamily="34" charset="0"/>
              </a:rPr>
              <a:t>2.0</a:t>
            </a:r>
            <a:r>
              <a:rPr lang="ja-JP" altLang="en-US" sz="1400" b="1" dirty="0">
                <a:solidFill>
                  <a:schemeClr val="accent6"/>
                </a:solidFill>
                <a:latin typeface="+mn-ea"/>
              </a:rPr>
              <a:t>倍</a:t>
            </a:r>
          </a:p>
        </p:txBody>
      </p:sp>
      <p:grpSp>
        <p:nvGrpSpPr>
          <p:cNvPr id="42" name="グループ化 41">
            <a:extLst>
              <a:ext uri="{FF2B5EF4-FFF2-40B4-BE49-F238E27FC236}">
                <a16:creationId xmlns:a16="http://schemas.microsoft.com/office/drawing/2014/main" id="{CF39FD40-030E-64F8-BB73-D04C2DAB5B42}"/>
              </a:ext>
            </a:extLst>
          </p:cNvPr>
          <p:cNvGrpSpPr/>
          <p:nvPr/>
        </p:nvGrpSpPr>
        <p:grpSpPr>
          <a:xfrm>
            <a:off x="743560" y="1842040"/>
            <a:ext cx="10737700" cy="110010"/>
            <a:chOff x="665684" y="2157983"/>
            <a:chExt cx="10737700" cy="110010"/>
          </a:xfrm>
        </p:grpSpPr>
        <p:sp>
          <p:nvSpPr>
            <p:cNvPr id="43" name="フローチャート: 処理 42">
              <a:extLst>
                <a:ext uri="{FF2B5EF4-FFF2-40B4-BE49-F238E27FC236}">
                  <a16:creationId xmlns:a16="http://schemas.microsoft.com/office/drawing/2014/main" id="{9B32F159-1D5E-E677-2134-C586B5993889}"/>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フローチャート: 処理 43">
              <a:extLst>
                <a:ext uri="{FF2B5EF4-FFF2-40B4-BE49-F238E27FC236}">
                  <a16:creationId xmlns:a16="http://schemas.microsoft.com/office/drawing/2014/main" id="{8744A4A6-609E-A0EB-4AD1-6F17E3833D0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平行四辺形 44">
              <a:extLst>
                <a:ext uri="{FF2B5EF4-FFF2-40B4-BE49-F238E27FC236}">
                  <a16:creationId xmlns:a16="http://schemas.microsoft.com/office/drawing/2014/main" id="{E2580140-43D0-5FA2-11BD-3964B9B0BB75}"/>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076147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5DD0CA0-AB6D-3FE0-DC21-74F7F8BA2FC5}"/>
              </a:ext>
            </a:extLst>
          </p:cNvPr>
          <p:cNvSpPr>
            <a:spLocks noGrp="1"/>
          </p:cNvSpPr>
          <p:nvPr>
            <p:ph type="body" sz="quarter" idx="10"/>
          </p:nvPr>
        </p:nvSpPr>
        <p:spPr/>
        <p:txBody>
          <a:bodyPr/>
          <a:lstStyle/>
          <a:p>
            <a:r>
              <a:rPr kumimoji="1" lang="ja-JP" altLang="en-US" dirty="0"/>
              <a:t>広告掲載報告書　イメージ　</a:t>
            </a:r>
          </a:p>
        </p:txBody>
      </p:sp>
      <p:pic>
        <p:nvPicPr>
          <p:cNvPr id="3" name="図 2">
            <a:extLst>
              <a:ext uri="{FF2B5EF4-FFF2-40B4-BE49-F238E27FC236}">
                <a16:creationId xmlns:a16="http://schemas.microsoft.com/office/drawing/2014/main" id="{A6115C05-1AEE-D47B-ECFE-F784568839E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33935" y="1248909"/>
            <a:ext cx="3070366" cy="246918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7">
            <a:extLst>
              <a:ext uri="{FF2B5EF4-FFF2-40B4-BE49-F238E27FC236}">
                <a16:creationId xmlns:a16="http://schemas.microsoft.com/office/drawing/2014/main" id="{2000E79B-CDDC-8C02-739A-330A0EA8BCB6}"/>
              </a:ext>
            </a:extLst>
          </p:cNvPr>
          <p:cNvSpPr>
            <a:spLocks noChangeArrowheads="1"/>
          </p:cNvSpPr>
          <p:nvPr/>
        </p:nvSpPr>
        <p:spPr bwMode="auto">
          <a:xfrm>
            <a:off x="8430053" y="1328722"/>
            <a:ext cx="2815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200" dirty="0">
                <a:solidFill>
                  <a:schemeClr val="accent3"/>
                </a:solidFill>
                <a:latin typeface="+mn-ea"/>
                <a:cs typeface="メイリオ" pitchFamily="50" charset="-128"/>
              </a:rPr>
              <a:t>日別サマリ、商品</a:t>
            </a:r>
            <a:r>
              <a:rPr lang="en-US" altLang="ja-JP" sz="1200" dirty="0">
                <a:solidFill>
                  <a:schemeClr val="accent3"/>
                </a:solidFill>
                <a:latin typeface="+mn-ea"/>
                <a:cs typeface="メイリオ" pitchFamily="50" charset="-128"/>
              </a:rPr>
              <a:t>×</a:t>
            </a:r>
            <a:r>
              <a:rPr lang="ja-JP" altLang="en-US" sz="1200" dirty="0">
                <a:solidFill>
                  <a:schemeClr val="accent3"/>
                </a:solidFill>
                <a:latin typeface="+mn-ea"/>
                <a:cs typeface="メイリオ" pitchFamily="50" charset="-128"/>
              </a:rPr>
              <a:t>日別、商品別</a:t>
            </a:r>
            <a:r>
              <a:rPr lang="en-US" altLang="ja-JP" sz="1200" dirty="0">
                <a:solidFill>
                  <a:schemeClr val="accent3"/>
                </a:solidFill>
                <a:latin typeface="+mn-ea"/>
                <a:cs typeface="メイリオ" pitchFamily="50" charset="-128"/>
              </a:rPr>
              <a:t>×</a:t>
            </a:r>
            <a:r>
              <a:rPr lang="ja-JP" altLang="en-US" sz="1200" dirty="0">
                <a:solidFill>
                  <a:schemeClr val="accent3"/>
                </a:solidFill>
                <a:latin typeface="+mn-ea"/>
                <a:cs typeface="メイリオ" pitchFamily="50" charset="-128"/>
              </a:rPr>
              <a:t>デバイスでの数値を集計したレポートを</a:t>
            </a:r>
            <a:r>
              <a:rPr lang="en-US" altLang="ja-JP" sz="1200" dirty="0">
                <a:solidFill>
                  <a:schemeClr val="accent3"/>
                </a:solidFill>
                <a:latin typeface="+mn-ea"/>
                <a:cs typeface="メイリオ" pitchFamily="50" charset="-128"/>
              </a:rPr>
              <a:t>Excel</a:t>
            </a:r>
            <a:r>
              <a:rPr lang="ja-JP" altLang="en-US" sz="1200" dirty="0">
                <a:solidFill>
                  <a:schemeClr val="accent3"/>
                </a:solidFill>
                <a:latin typeface="+mn-ea"/>
                <a:cs typeface="メイリオ" pitchFamily="50" charset="-128"/>
              </a:rPr>
              <a:t>でシート別にご報告します。</a:t>
            </a:r>
            <a:endParaRPr lang="en-US" altLang="ja-JP" sz="1200" dirty="0">
              <a:solidFill>
                <a:schemeClr val="accent3"/>
              </a:solidFill>
              <a:latin typeface="+mn-ea"/>
              <a:cs typeface="メイリオ" pitchFamily="50" charset="-128"/>
            </a:endParaRPr>
          </a:p>
        </p:txBody>
      </p:sp>
      <p:pic>
        <p:nvPicPr>
          <p:cNvPr id="5" name="図 4">
            <a:extLst>
              <a:ext uri="{FF2B5EF4-FFF2-40B4-BE49-F238E27FC236}">
                <a16:creationId xmlns:a16="http://schemas.microsoft.com/office/drawing/2014/main" id="{3EB5F335-06CC-0DDC-131C-D56FE990038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3867" y="1229325"/>
            <a:ext cx="3070366" cy="24865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7">
            <a:extLst>
              <a:ext uri="{FF2B5EF4-FFF2-40B4-BE49-F238E27FC236}">
                <a16:creationId xmlns:a16="http://schemas.microsoft.com/office/drawing/2014/main" id="{51DC5502-5306-1ADE-86BE-0724D6348960}"/>
              </a:ext>
            </a:extLst>
          </p:cNvPr>
          <p:cNvSpPr>
            <a:spLocks noChangeArrowheads="1"/>
          </p:cNvSpPr>
          <p:nvPr/>
        </p:nvSpPr>
        <p:spPr bwMode="auto">
          <a:xfrm>
            <a:off x="1433209" y="962238"/>
            <a:ext cx="26981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dirty="0">
                <a:solidFill>
                  <a:schemeClr val="accent3"/>
                </a:solidFill>
                <a:latin typeface="+mn-ea"/>
                <a:cs typeface="メイリオ" pitchFamily="50" charset="-128"/>
              </a:rPr>
              <a:t>■日別サマリ</a:t>
            </a:r>
            <a:endParaRPr lang="en-US" altLang="ja-JP" sz="1000" dirty="0">
              <a:solidFill>
                <a:schemeClr val="accent3"/>
              </a:solidFill>
              <a:latin typeface="+mn-ea"/>
              <a:cs typeface="メイリオ" pitchFamily="50" charset="-128"/>
            </a:endParaRPr>
          </a:p>
        </p:txBody>
      </p:sp>
      <p:sp>
        <p:nvSpPr>
          <p:cNvPr id="7" name="Rectangle 7">
            <a:extLst>
              <a:ext uri="{FF2B5EF4-FFF2-40B4-BE49-F238E27FC236}">
                <a16:creationId xmlns:a16="http://schemas.microsoft.com/office/drawing/2014/main" id="{B2882314-9569-A1C7-602D-1ECADA039CDA}"/>
              </a:ext>
            </a:extLst>
          </p:cNvPr>
          <p:cNvSpPr>
            <a:spLocks noChangeArrowheads="1"/>
          </p:cNvSpPr>
          <p:nvPr/>
        </p:nvSpPr>
        <p:spPr bwMode="auto">
          <a:xfrm>
            <a:off x="5025954" y="957495"/>
            <a:ext cx="26981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dirty="0">
                <a:solidFill>
                  <a:schemeClr val="accent3"/>
                </a:solidFill>
                <a:latin typeface="+mn-ea"/>
                <a:cs typeface="メイリオ" pitchFamily="50" charset="-128"/>
              </a:rPr>
              <a:t>■商品</a:t>
            </a:r>
            <a:r>
              <a:rPr lang="en-US" altLang="ja-JP" sz="1000" dirty="0">
                <a:solidFill>
                  <a:schemeClr val="accent3"/>
                </a:solidFill>
                <a:latin typeface="+mn-ea"/>
                <a:cs typeface="メイリオ" pitchFamily="50" charset="-128"/>
              </a:rPr>
              <a:t>×</a:t>
            </a:r>
            <a:r>
              <a:rPr lang="ja-JP" altLang="en-US" sz="1000" dirty="0">
                <a:solidFill>
                  <a:schemeClr val="accent3"/>
                </a:solidFill>
                <a:latin typeface="+mn-ea"/>
                <a:cs typeface="メイリオ" pitchFamily="50" charset="-128"/>
              </a:rPr>
              <a:t>日別</a:t>
            </a:r>
            <a:endParaRPr lang="en-US" altLang="ja-JP" sz="1000" dirty="0">
              <a:solidFill>
                <a:schemeClr val="accent3"/>
              </a:solidFill>
              <a:latin typeface="+mn-ea"/>
              <a:cs typeface="メイリオ" pitchFamily="50" charset="-128"/>
            </a:endParaRPr>
          </a:p>
        </p:txBody>
      </p:sp>
      <p:sp>
        <p:nvSpPr>
          <p:cNvPr id="8" name="Rectangle 7">
            <a:extLst>
              <a:ext uri="{FF2B5EF4-FFF2-40B4-BE49-F238E27FC236}">
                <a16:creationId xmlns:a16="http://schemas.microsoft.com/office/drawing/2014/main" id="{D3FDF7E1-482E-3A63-1B82-D04360CC5AB0}"/>
              </a:ext>
            </a:extLst>
          </p:cNvPr>
          <p:cNvSpPr>
            <a:spLocks noChangeArrowheads="1"/>
          </p:cNvSpPr>
          <p:nvPr/>
        </p:nvSpPr>
        <p:spPr bwMode="auto">
          <a:xfrm>
            <a:off x="1184044" y="6226914"/>
            <a:ext cx="57507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b="1" dirty="0">
                <a:solidFill>
                  <a:schemeClr val="accent6"/>
                </a:solidFill>
                <a:latin typeface="+mn-ea"/>
                <a:cs typeface="Meiryo UI" pitchFamily="50" charset="-128"/>
              </a:rPr>
              <a:t>※</a:t>
            </a:r>
            <a:r>
              <a:rPr lang="ja-JP" altLang="en-US" sz="900" b="1" dirty="0">
                <a:solidFill>
                  <a:schemeClr val="accent6"/>
                </a:solidFill>
                <a:latin typeface="+mn-ea"/>
                <a:cs typeface="Meiryo UI" pitchFamily="50" charset="-128"/>
              </a:rPr>
              <a:t>イメージは変更になる可能性がございます。</a:t>
            </a:r>
            <a:endParaRPr lang="en-US" altLang="ja-JP" sz="900" b="1" dirty="0">
              <a:solidFill>
                <a:schemeClr val="accent6"/>
              </a:solidFill>
              <a:latin typeface="+mn-ea"/>
              <a:cs typeface="Meiryo UI" pitchFamily="50" charset="-128"/>
            </a:endParaRPr>
          </a:p>
        </p:txBody>
      </p:sp>
      <p:pic>
        <p:nvPicPr>
          <p:cNvPr id="9" name="図 8">
            <a:extLst>
              <a:ext uri="{FF2B5EF4-FFF2-40B4-BE49-F238E27FC236}">
                <a16:creationId xmlns:a16="http://schemas.microsoft.com/office/drawing/2014/main" id="{7BDA9B9F-A695-FB99-ED34-A4F210154A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60677" y="4015023"/>
            <a:ext cx="3105034" cy="2515904"/>
          </a:xfrm>
          <a:prstGeom prst="rect">
            <a:avLst/>
          </a:prstGeom>
          <a:noFill/>
          <a:extLst>
            <a:ext uri="{909E8E84-426E-40DD-AFC4-6F175D3DCCD1}">
              <a14:hiddenFill xmlns:a14="http://schemas.microsoft.com/office/drawing/2010/main">
                <a:solidFill>
                  <a:srgbClr val="FFFFFF"/>
                </a:solidFill>
              </a14:hiddenFill>
            </a:ext>
          </a:extLst>
        </p:spPr>
      </p:pic>
      <p:pic>
        <p:nvPicPr>
          <p:cNvPr id="10" name="図 9">
            <a:extLst>
              <a:ext uri="{FF2B5EF4-FFF2-40B4-BE49-F238E27FC236}">
                <a16:creationId xmlns:a16="http://schemas.microsoft.com/office/drawing/2014/main" id="{D4A15E8C-6BE9-CAA7-AEF6-C9EA4CA316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28357" y="4017515"/>
            <a:ext cx="3133728" cy="2513522"/>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7">
            <a:extLst>
              <a:ext uri="{FF2B5EF4-FFF2-40B4-BE49-F238E27FC236}">
                <a16:creationId xmlns:a16="http://schemas.microsoft.com/office/drawing/2014/main" id="{08DC3B37-3EF9-1248-33EA-C79683395CC8}"/>
              </a:ext>
            </a:extLst>
          </p:cNvPr>
          <p:cNvSpPr>
            <a:spLocks noChangeArrowheads="1"/>
          </p:cNvSpPr>
          <p:nvPr/>
        </p:nvSpPr>
        <p:spPr bwMode="auto">
          <a:xfrm>
            <a:off x="3749527" y="3767737"/>
            <a:ext cx="26981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dirty="0">
                <a:solidFill>
                  <a:schemeClr val="accent3"/>
                </a:solidFill>
                <a:latin typeface="+mn-ea"/>
                <a:cs typeface="メイリオ" pitchFamily="50" charset="-128"/>
              </a:rPr>
              <a:t>■商品</a:t>
            </a:r>
            <a:r>
              <a:rPr lang="en-US" altLang="ja-JP" sz="1000" dirty="0">
                <a:solidFill>
                  <a:schemeClr val="accent3"/>
                </a:solidFill>
                <a:latin typeface="+mn-ea"/>
                <a:cs typeface="メイリオ" pitchFamily="50" charset="-128"/>
              </a:rPr>
              <a:t>×</a:t>
            </a:r>
            <a:r>
              <a:rPr lang="ja-JP" altLang="en-US" sz="1000" dirty="0">
                <a:solidFill>
                  <a:schemeClr val="accent3"/>
                </a:solidFill>
                <a:latin typeface="+mn-ea"/>
                <a:cs typeface="メイリオ" pitchFamily="50" charset="-128"/>
              </a:rPr>
              <a:t>デバイス</a:t>
            </a:r>
            <a:endParaRPr lang="en-US" altLang="ja-JP" sz="1000" dirty="0">
              <a:solidFill>
                <a:schemeClr val="accent3"/>
              </a:solidFill>
              <a:latin typeface="+mn-ea"/>
              <a:cs typeface="メイリオ" pitchFamily="50" charset="-128"/>
            </a:endParaRPr>
          </a:p>
        </p:txBody>
      </p:sp>
      <p:sp>
        <p:nvSpPr>
          <p:cNvPr id="12" name="Rectangle 7">
            <a:extLst>
              <a:ext uri="{FF2B5EF4-FFF2-40B4-BE49-F238E27FC236}">
                <a16:creationId xmlns:a16="http://schemas.microsoft.com/office/drawing/2014/main" id="{FA90BB46-520E-9599-8120-789D637C6468}"/>
              </a:ext>
            </a:extLst>
          </p:cNvPr>
          <p:cNvSpPr>
            <a:spLocks noChangeArrowheads="1"/>
          </p:cNvSpPr>
          <p:nvPr/>
        </p:nvSpPr>
        <p:spPr bwMode="auto">
          <a:xfrm>
            <a:off x="7342272" y="3762994"/>
            <a:ext cx="269812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000" dirty="0">
                <a:solidFill>
                  <a:schemeClr val="accent3"/>
                </a:solidFill>
                <a:latin typeface="+mn-ea"/>
                <a:cs typeface="メイリオ" pitchFamily="50" charset="-128"/>
              </a:rPr>
              <a:t>■商品</a:t>
            </a:r>
            <a:r>
              <a:rPr lang="en-US" altLang="ja-JP" sz="1000" dirty="0">
                <a:solidFill>
                  <a:schemeClr val="accent3"/>
                </a:solidFill>
                <a:latin typeface="+mn-ea"/>
                <a:cs typeface="メイリオ" pitchFamily="50" charset="-128"/>
              </a:rPr>
              <a:t>×</a:t>
            </a:r>
            <a:r>
              <a:rPr lang="ja-JP" altLang="en-US" sz="1000" dirty="0">
                <a:solidFill>
                  <a:schemeClr val="accent3"/>
                </a:solidFill>
                <a:latin typeface="+mn-ea"/>
                <a:cs typeface="メイリオ" pitchFamily="50" charset="-128"/>
              </a:rPr>
              <a:t>デバイス</a:t>
            </a:r>
            <a:endParaRPr lang="en-US" altLang="ja-JP" sz="1000" dirty="0">
              <a:solidFill>
                <a:schemeClr val="accent3"/>
              </a:solidFill>
              <a:latin typeface="+mn-ea"/>
              <a:cs typeface="メイリオ" pitchFamily="50" charset="-128"/>
            </a:endParaRPr>
          </a:p>
        </p:txBody>
      </p:sp>
    </p:spTree>
    <p:extLst>
      <p:ext uri="{BB962C8B-B14F-4D97-AF65-F5344CB8AC3E}">
        <p14:creationId xmlns:p14="http://schemas.microsoft.com/office/powerpoint/2010/main" val="345071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5DD0CA0-AB6D-3FE0-DC21-74F7F8BA2FC5}"/>
              </a:ext>
            </a:extLst>
          </p:cNvPr>
          <p:cNvSpPr>
            <a:spLocks noGrp="1"/>
          </p:cNvSpPr>
          <p:nvPr>
            <p:ph type="body" sz="quarter" idx="10"/>
          </p:nvPr>
        </p:nvSpPr>
        <p:spPr/>
        <p:txBody>
          <a:bodyPr/>
          <a:lstStyle/>
          <a:p>
            <a:r>
              <a:rPr lang="ja-JP" altLang="en-US" dirty="0"/>
              <a:t>変更履歴</a:t>
            </a:r>
            <a:endParaRPr kumimoji="1" lang="ja-JP" altLang="en-US" dirty="0"/>
          </a:p>
        </p:txBody>
      </p:sp>
      <p:sp>
        <p:nvSpPr>
          <p:cNvPr id="13" name="テキスト ボックス 12">
            <a:extLst>
              <a:ext uri="{FF2B5EF4-FFF2-40B4-BE49-F238E27FC236}">
                <a16:creationId xmlns:a16="http://schemas.microsoft.com/office/drawing/2014/main" id="{B3D120B1-1AA8-7F7B-6E04-4764509D80FC}"/>
              </a:ext>
            </a:extLst>
          </p:cNvPr>
          <p:cNvSpPr txBox="1"/>
          <p:nvPr/>
        </p:nvSpPr>
        <p:spPr>
          <a:xfrm>
            <a:off x="479425" y="1049752"/>
            <a:ext cx="6180422" cy="2062103"/>
          </a:xfrm>
          <a:prstGeom prst="rect">
            <a:avLst/>
          </a:prstGeom>
          <a:noFill/>
        </p:spPr>
        <p:txBody>
          <a:bodyPr wrap="square">
            <a:spAutoFit/>
          </a:bodyPr>
          <a:lstStyle/>
          <a:p>
            <a:pPr marL="0" marR="0" lvl="0" indent="0" defTabSz="914400" rtl="0" eaLnBrk="1" fontAlgn="ctr" latinLnBrk="0" hangingPunct="1">
              <a:lnSpc>
                <a:spcPct val="100000"/>
              </a:lnSpc>
              <a:spcBef>
                <a:spcPts val="0"/>
              </a:spcBef>
              <a:spcAft>
                <a:spcPts val="0"/>
              </a:spcAft>
              <a:buClrTx/>
              <a:buSzTx/>
              <a:buFontTx/>
              <a:buNone/>
              <a:tabLst/>
              <a:defRPr/>
            </a:pPr>
            <a:r>
              <a:rPr kumimoji="1" lang="en-US" altLang="ja-JP" sz="1600" b="0" i="0" kern="1200" dirty="0">
                <a:solidFill>
                  <a:schemeClr val="accent3"/>
                </a:solidFill>
                <a:effectLst/>
                <a:latin typeface="+mn-ea"/>
                <a:ea typeface="+mn-ea"/>
                <a:cs typeface="+mn-cs"/>
              </a:rPr>
              <a:t>2024/2</a:t>
            </a:r>
            <a:r>
              <a:rPr lang="en-US" altLang="ja-JP" sz="1600" dirty="0">
                <a:solidFill>
                  <a:schemeClr val="accent3"/>
                </a:solidFill>
                <a:latin typeface="+mn-ea"/>
              </a:rPr>
              <a:t>/6</a:t>
            </a: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b="0" i="0" dirty="0">
                <a:solidFill>
                  <a:schemeClr val="accent3"/>
                </a:solidFill>
                <a:effectLst/>
                <a:latin typeface="+mn-ea"/>
                <a:ea typeface="メイリオ" panose="020B0604030504040204" pitchFamily="50" charset="-128"/>
              </a:rPr>
              <a:t>P2</a:t>
            </a:r>
            <a:r>
              <a:rPr lang="ja-JP" altLang="en-US" sz="1600" b="0" i="0" dirty="0">
                <a:solidFill>
                  <a:schemeClr val="accent3"/>
                </a:solidFill>
                <a:effectLst/>
                <a:latin typeface="+mn-ea"/>
                <a:ea typeface="メイリオ" panose="020B0604030504040204" pitchFamily="50" charset="-128"/>
              </a:rPr>
              <a:t>：出場校追加</a:t>
            </a:r>
            <a:endParaRPr lang="en-US" altLang="ja-JP" sz="1600" b="0" i="0" dirty="0">
              <a:solidFill>
                <a:schemeClr val="accent3"/>
              </a:solidFill>
              <a:effectLst/>
              <a:latin typeface="+mn-ea"/>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dirty="0">
                <a:solidFill>
                  <a:schemeClr val="accent3"/>
                </a:solidFill>
                <a:latin typeface="+mn-ea"/>
                <a:ea typeface="メイリオ" panose="020B0604030504040204" pitchFamily="50" charset="-128"/>
              </a:rPr>
              <a:t>P16</a:t>
            </a:r>
            <a:r>
              <a:rPr lang="ja-JP" altLang="en-US" sz="1600" dirty="0">
                <a:solidFill>
                  <a:schemeClr val="accent3"/>
                </a:solidFill>
                <a:latin typeface="+mn-ea"/>
                <a:ea typeface="メイリオ" panose="020B0604030504040204" pitchFamily="50" charset="-128"/>
              </a:rPr>
              <a:t>：お申込み期限、入稿方法を変更</a:t>
            </a:r>
            <a:endParaRPr lang="en-US" altLang="ja-JP" sz="1600" b="0" i="0" dirty="0">
              <a:solidFill>
                <a:schemeClr val="accent3"/>
              </a:solidFill>
              <a:effectLst/>
              <a:latin typeface="+mn-ea"/>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dirty="0">
                <a:solidFill>
                  <a:schemeClr val="accent3"/>
                </a:solidFill>
                <a:latin typeface="+mn-ea"/>
                <a:ea typeface="メイリオ" panose="020B0604030504040204" pitchFamily="50" charset="-128"/>
              </a:rPr>
              <a:t>P18</a:t>
            </a:r>
            <a:r>
              <a:rPr lang="ja-JP" altLang="en-US" sz="1600" dirty="0">
                <a:solidFill>
                  <a:schemeClr val="accent3"/>
                </a:solidFill>
                <a:latin typeface="+mn-ea"/>
                <a:ea typeface="メイリオ" panose="020B0604030504040204" pitchFamily="50" charset="-128"/>
              </a:rPr>
              <a:t>：入稿規定を一部変更</a:t>
            </a:r>
            <a:endParaRPr lang="en-US" altLang="ja-JP" sz="1600" dirty="0">
              <a:solidFill>
                <a:schemeClr val="accent3"/>
              </a:solidFill>
              <a:latin typeface="+mn-ea"/>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endParaRPr lang="en-US" altLang="zh-TW" sz="1600" b="0" i="0" dirty="0">
              <a:solidFill>
                <a:schemeClr val="accent3"/>
              </a:solidFill>
              <a:effectLst/>
              <a:latin typeface="+mn-ea"/>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dirty="0">
                <a:solidFill>
                  <a:schemeClr val="accent3"/>
                </a:solidFill>
                <a:latin typeface="+mn-ea"/>
                <a:ea typeface="メイリオ" panose="020B0604030504040204" pitchFamily="50" charset="-128"/>
              </a:rPr>
              <a:t>2024/2/28</a:t>
            </a: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dirty="0">
                <a:solidFill>
                  <a:schemeClr val="accent3"/>
                </a:solidFill>
                <a:latin typeface="+mn-ea"/>
                <a:ea typeface="メイリオ" panose="020B0604030504040204" pitchFamily="50" charset="-128"/>
              </a:rPr>
              <a:t>P16</a:t>
            </a:r>
            <a:r>
              <a:rPr lang="ja-JP" altLang="en-US" sz="1600" dirty="0">
                <a:solidFill>
                  <a:schemeClr val="accent3"/>
                </a:solidFill>
                <a:latin typeface="+mn-ea"/>
                <a:ea typeface="メイリオ" panose="020B0604030504040204" pitchFamily="50" charset="-128"/>
              </a:rPr>
              <a:t>：日程を一部変更</a:t>
            </a:r>
            <a:endParaRPr lang="en-US" altLang="ja-JP" sz="1600" dirty="0">
              <a:solidFill>
                <a:schemeClr val="accent3"/>
              </a:solidFill>
              <a:latin typeface="+mn-ea"/>
              <a:ea typeface="メイリオ" panose="020B0604030504040204" pitchFamily="50" charset="-128"/>
            </a:endParaRPr>
          </a:p>
          <a:p>
            <a:pPr marL="0" marR="0" lvl="0" indent="0" defTabSz="914400" rtl="0" eaLnBrk="1" fontAlgn="ctr" latinLnBrk="0" hangingPunct="1">
              <a:lnSpc>
                <a:spcPct val="100000"/>
              </a:lnSpc>
              <a:spcBef>
                <a:spcPts val="0"/>
              </a:spcBef>
              <a:spcAft>
                <a:spcPts val="0"/>
              </a:spcAft>
              <a:buClrTx/>
              <a:buSzTx/>
              <a:buFontTx/>
              <a:buNone/>
              <a:tabLst/>
              <a:defRPr/>
            </a:pPr>
            <a:r>
              <a:rPr lang="en-US" altLang="ja-JP" sz="1600" dirty="0">
                <a:solidFill>
                  <a:schemeClr val="accent3"/>
                </a:solidFill>
                <a:latin typeface="+mn-ea"/>
                <a:ea typeface="メイリオ" panose="020B0604030504040204" pitchFamily="50" charset="-128"/>
              </a:rPr>
              <a:t>P18</a:t>
            </a:r>
            <a:r>
              <a:rPr lang="ja-JP" altLang="en-US" sz="1600" dirty="0">
                <a:solidFill>
                  <a:schemeClr val="accent3"/>
                </a:solidFill>
                <a:latin typeface="+mn-ea"/>
                <a:ea typeface="メイリオ" panose="020B0604030504040204" pitchFamily="50" charset="-128"/>
              </a:rPr>
              <a:t>：ピーク値と音声平均ラウドネス値を修正</a:t>
            </a:r>
            <a:endParaRPr lang="en-US" altLang="zh-TW" sz="1600" b="0" i="0" dirty="0">
              <a:solidFill>
                <a:schemeClr val="accent3"/>
              </a:solidFill>
              <a:effectLst/>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74301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4759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B7EEAC9C-3C89-F970-5636-6A238E0F2E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0B19B47-F377-3F8F-C7F4-7FA7C9DC56E2}"/>
              </a:ext>
            </a:extLst>
          </p:cNvPr>
          <p:cNvSpPr>
            <a:spLocks noGrp="1"/>
          </p:cNvSpPr>
          <p:nvPr>
            <p:ph type="body" sz="quarter" idx="18"/>
          </p:nvPr>
        </p:nvSpPr>
        <p:spPr/>
        <p:txBody>
          <a:bodyPr/>
          <a:lstStyle/>
          <a:p>
            <a:r>
              <a:rPr kumimoji="1" lang="en-US" altLang="ja-JP" dirty="0"/>
              <a:t>01</a:t>
            </a:r>
            <a:endParaRPr kumimoji="1" lang="ja-JP" altLang="en-US" dirty="0"/>
          </a:p>
        </p:txBody>
      </p:sp>
      <p:sp>
        <p:nvSpPr>
          <p:cNvPr id="6" name="テキスト プレースホルダー 4">
            <a:extLst>
              <a:ext uri="{FF2B5EF4-FFF2-40B4-BE49-F238E27FC236}">
                <a16:creationId xmlns:a16="http://schemas.microsoft.com/office/drawing/2014/main" id="{43B40E96-BF2B-9B24-4D9A-1142FDD5795F}"/>
              </a:ext>
            </a:extLst>
          </p:cNvPr>
          <p:cNvSpPr>
            <a:spLocks noGrp="1"/>
          </p:cNvSpPr>
          <p:nvPr>
            <p:ph type="body" sz="quarter" idx="19"/>
          </p:nvPr>
        </p:nvSpPr>
        <p:spPr>
          <a:xfrm>
            <a:off x="1247415" y="4408487"/>
            <a:ext cx="3600115" cy="1412875"/>
          </a:xfrm>
        </p:spPr>
        <p:txBody>
          <a:bodyPr/>
          <a:lstStyle/>
          <a:p>
            <a:r>
              <a:rPr lang="ja-JP" altLang="en-US" dirty="0"/>
              <a:t>センバツ</a:t>
            </a:r>
            <a:r>
              <a:rPr lang="en-US" altLang="ja-JP" dirty="0"/>
              <a:t>LIVE!2024</a:t>
            </a:r>
          </a:p>
          <a:p>
            <a:r>
              <a:rPr lang="ja-JP" altLang="en-US" dirty="0"/>
              <a:t>ご紹介</a:t>
            </a:r>
            <a:endParaRPr lang="en-US" altLang="ja-JP" dirty="0"/>
          </a:p>
        </p:txBody>
      </p:sp>
      <p:grpSp>
        <p:nvGrpSpPr>
          <p:cNvPr id="7" name="グループ化 6">
            <a:extLst>
              <a:ext uri="{FF2B5EF4-FFF2-40B4-BE49-F238E27FC236}">
                <a16:creationId xmlns:a16="http://schemas.microsoft.com/office/drawing/2014/main" id="{A0AE1A09-825F-5C0B-27B3-332119F4A99A}"/>
              </a:ext>
            </a:extLst>
          </p:cNvPr>
          <p:cNvGrpSpPr>
            <a:grpSpLocks noChangeAspect="1"/>
          </p:cNvGrpSpPr>
          <p:nvPr/>
        </p:nvGrpSpPr>
        <p:grpSpPr>
          <a:xfrm>
            <a:off x="2272036" y="2862153"/>
            <a:ext cx="1332000" cy="1404849"/>
            <a:chOff x="2386831" y="2875067"/>
            <a:chExt cx="1185649" cy="1250494"/>
          </a:xfrm>
        </p:grpSpPr>
        <p:pic>
          <p:nvPicPr>
            <p:cNvPr id="8" name="グラフィックス 7" descr="野球のバットとボール 単色塗りつぶし">
              <a:extLst>
                <a:ext uri="{FF2B5EF4-FFF2-40B4-BE49-F238E27FC236}">
                  <a16:creationId xmlns:a16="http://schemas.microsoft.com/office/drawing/2014/main" id="{B3E4113F-CD54-8ECD-010D-3E856B289B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81414" y="3234495"/>
              <a:ext cx="891066" cy="891066"/>
            </a:xfrm>
            <a:prstGeom prst="rect">
              <a:avLst/>
            </a:prstGeom>
          </p:spPr>
        </p:pic>
        <p:pic>
          <p:nvPicPr>
            <p:cNvPr id="9" name="グラフィックス 8" descr="実行 単色塗りつぶし">
              <a:extLst>
                <a:ext uri="{FF2B5EF4-FFF2-40B4-BE49-F238E27FC236}">
                  <a16:creationId xmlns:a16="http://schemas.microsoft.com/office/drawing/2014/main" id="{64A944AB-1C09-EDFD-FD9B-306F3A9102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6831" y="2875067"/>
              <a:ext cx="815549" cy="815549"/>
            </a:xfrm>
            <a:prstGeom prst="rect">
              <a:avLst/>
            </a:prstGeom>
          </p:spPr>
        </p:pic>
      </p:grpSp>
    </p:spTree>
    <p:extLst>
      <p:ext uri="{BB962C8B-B14F-4D97-AF65-F5344CB8AC3E}">
        <p14:creationId xmlns:p14="http://schemas.microsoft.com/office/powerpoint/2010/main" val="3253475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a:extLst>
              <a:ext uri="{FF2B5EF4-FFF2-40B4-BE49-F238E27FC236}">
                <a16:creationId xmlns:a16="http://schemas.microsoft.com/office/drawing/2014/main" id="{6122EBAF-FDE7-ACB7-A7B5-0E95E00D447D}"/>
              </a:ext>
            </a:extLst>
          </p:cNvPr>
          <p:cNvPicPr>
            <a:picLocks noChangeAspect="1"/>
          </p:cNvPicPr>
          <p:nvPr/>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saturation sat="0"/>
                    </a14:imgEffect>
                  </a14:imgLayer>
                </a14:imgProps>
              </a:ext>
            </a:extLst>
          </a:blip>
          <a:srcRect t="1" r="681" b="20403"/>
          <a:stretch/>
        </p:blipFill>
        <p:spPr>
          <a:xfrm>
            <a:off x="0" y="808757"/>
            <a:ext cx="12192000" cy="3906117"/>
          </a:xfrm>
          <a:prstGeom prst="rect">
            <a:avLst/>
          </a:prstGeom>
        </p:spPr>
      </p:pic>
      <p:sp>
        <p:nvSpPr>
          <p:cNvPr id="8" name="テキスト プレースホルダー 26">
            <a:extLst>
              <a:ext uri="{FF2B5EF4-FFF2-40B4-BE49-F238E27FC236}">
                <a16:creationId xmlns:a16="http://schemas.microsoft.com/office/drawing/2014/main" id="{C4693D83-D157-C88D-8217-AD7840D0B768}"/>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大会概要</a:t>
            </a:r>
          </a:p>
        </p:txBody>
      </p:sp>
      <p:sp>
        <p:nvSpPr>
          <p:cNvPr id="18" name="Rectangle 7">
            <a:extLst>
              <a:ext uri="{FF2B5EF4-FFF2-40B4-BE49-F238E27FC236}">
                <a16:creationId xmlns:a16="http://schemas.microsoft.com/office/drawing/2014/main" id="{94C7F5A2-FFEE-F049-CA8C-76F144F2C049}"/>
              </a:ext>
            </a:extLst>
          </p:cNvPr>
          <p:cNvSpPr>
            <a:spLocks noChangeArrowheads="1"/>
          </p:cNvSpPr>
          <p:nvPr/>
        </p:nvSpPr>
        <p:spPr bwMode="auto">
          <a:xfrm>
            <a:off x="505300" y="2793833"/>
            <a:ext cx="371839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1400" b="1" dirty="0">
                <a:solidFill>
                  <a:schemeClr val="bg1"/>
                </a:solidFill>
                <a:latin typeface="+mn-ea"/>
                <a:cs typeface="メイリオ" pitchFamily="50" charset="-128"/>
              </a:rPr>
              <a:t>第</a:t>
            </a:r>
            <a:r>
              <a:rPr lang="en-US" altLang="ja-JP" sz="1400" b="1" dirty="0">
                <a:solidFill>
                  <a:schemeClr val="bg1"/>
                </a:solidFill>
                <a:latin typeface="+mn-ea"/>
                <a:cs typeface="メイリオ" pitchFamily="50" charset="-128"/>
              </a:rPr>
              <a:t>96</a:t>
            </a:r>
            <a:r>
              <a:rPr lang="ja-JP" altLang="en-US" sz="1400" b="1" dirty="0">
                <a:solidFill>
                  <a:schemeClr val="bg1"/>
                </a:solidFill>
                <a:latin typeface="+mn-ea"/>
                <a:cs typeface="メイリオ" pitchFamily="50" charset="-128"/>
              </a:rPr>
              <a:t>回選抜高等学校野球大会　概要</a:t>
            </a:r>
            <a:endParaRPr lang="en-US" altLang="ja-JP" sz="1400" b="1" dirty="0">
              <a:solidFill>
                <a:schemeClr val="bg1"/>
              </a:solidFill>
              <a:latin typeface="+mn-ea"/>
              <a:cs typeface="メイリオ" pitchFamily="50" charset="-128"/>
            </a:endParaRPr>
          </a:p>
        </p:txBody>
      </p:sp>
      <p:sp>
        <p:nvSpPr>
          <p:cNvPr id="20" name="Rectangle 7">
            <a:extLst>
              <a:ext uri="{FF2B5EF4-FFF2-40B4-BE49-F238E27FC236}">
                <a16:creationId xmlns:a16="http://schemas.microsoft.com/office/drawing/2014/main" id="{6A0D1668-4810-60E8-9C77-5B7372B6AE81}"/>
              </a:ext>
            </a:extLst>
          </p:cNvPr>
          <p:cNvSpPr>
            <a:spLocks noChangeArrowheads="1"/>
          </p:cNvSpPr>
          <p:nvPr/>
        </p:nvSpPr>
        <p:spPr bwMode="auto">
          <a:xfrm>
            <a:off x="444500" y="3171085"/>
            <a:ext cx="526566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mn-ea"/>
                <a:cs typeface="メイリオ" pitchFamily="50" charset="-128"/>
              </a:rPr>
              <a:t>2024</a:t>
            </a:r>
            <a:r>
              <a:rPr lang="ja-JP" altLang="en-US" sz="1100" b="1" dirty="0">
                <a:solidFill>
                  <a:schemeClr val="bg1"/>
                </a:solidFill>
                <a:latin typeface="+mn-ea"/>
                <a:cs typeface="メイリオ" pitchFamily="50" charset="-128"/>
              </a:rPr>
              <a:t>年</a:t>
            </a:r>
            <a:r>
              <a:rPr lang="en-US" altLang="ja-JP" b="1" dirty="0">
                <a:solidFill>
                  <a:schemeClr val="bg1"/>
                </a:solidFill>
                <a:latin typeface="+mn-ea"/>
                <a:cs typeface="Segoe UI" panose="020B0502040204020203" pitchFamily="34" charset="0"/>
              </a:rPr>
              <a:t>3</a:t>
            </a:r>
            <a:r>
              <a:rPr lang="ja-JP" altLang="en-US" sz="1100" b="1" dirty="0">
                <a:solidFill>
                  <a:schemeClr val="bg1"/>
                </a:solidFill>
                <a:latin typeface="+mn-ea"/>
                <a:cs typeface="メイリオ" pitchFamily="50" charset="-128"/>
              </a:rPr>
              <a:t>月</a:t>
            </a:r>
            <a:r>
              <a:rPr lang="en-US" altLang="ja-JP" b="1" dirty="0">
                <a:solidFill>
                  <a:schemeClr val="bg1"/>
                </a:solidFill>
                <a:latin typeface="+mn-ea"/>
                <a:cs typeface="Segoe UI" panose="020B0502040204020203" pitchFamily="34" charset="0"/>
              </a:rPr>
              <a:t>18</a:t>
            </a:r>
            <a:r>
              <a:rPr lang="ja-JP" altLang="en-US" sz="1100" b="1" dirty="0">
                <a:solidFill>
                  <a:schemeClr val="bg1"/>
                </a:solidFill>
                <a:latin typeface="+mn-ea"/>
                <a:cs typeface="メイリオ" pitchFamily="50" charset="-128"/>
              </a:rPr>
              <a:t>日</a:t>
            </a:r>
            <a:r>
              <a:rPr lang="en-US" altLang="ja-JP" sz="1100" b="1" dirty="0">
                <a:solidFill>
                  <a:schemeClr val="bg1"/>
                </a:solidFill>
                <a:latin typeface="+mn-ea"/>
                <a:cs typeface="メイリオ" pitchFamily="50" charset="-128"/>
              </a:rPr>
              <a:t>(</a:t>
            </a:r>
            <a:r>
              <a:rPr lang="ja-JP" altLang="en-US" sz="1100" b="1" dirty="0">
                <a:solidFill>
                  <a:schemeClr val="bg1"/>
                </a:solidFill>
                <a:latin typeface="+mn-ea"/>
                <a:cs typeface="メイリオ" pitchFamily="50" charset="-128"/>
              </a:rPr>
              <a:t>月</a:t>
            </a:r>
            <a:r>
              <a:rPr lang="en-US" altLang="ja-JP" sz="1100" b="1" dirty="0">
                <a:solidFill>
                  <a:schemeClr val="bg1"/>
                </a:solidFill>
                <a:latin typeface="+mn-ea"/>
                <a:cs typeface="メイリオ" pitchFamily="50" charset="-128"/>
              </a:rPr>
              <a:t>)</a:t>
            </a:r>
            <a:r>
              <a:rPr lang="ja-JP" altLang="en-US" sz="1100" b="1" dirty="0">
                <a:solidFill>
                  <a:schemeClr val="bg1"/>
                </a:solidFill>
                <a:latin typeface="+mn-ea"/>
                <a:cs typeface="メイリオ" pitchFamily="50" charset="-128"/>
              </a:rPr>
              <a:t>～</a:t>
            </a:r>
            <a:r>
              <a:rPr lang="en-US" altLang="ja-JP" b="1" dirty="0">
                <a:solidFill>
                  <a:schemeClr val="bg1"/>
                </a:solidFill>
                <a:latin typeface="+mn-ea"/>
                <a:cs typeface="Segoe UI" panose="020B0502040204020203" pitchFamily="34" charset="0"/>
              </a:rPr>
              <a:t>3</a:t>
            </a:r>
            <a:r>
              <a:rPr lang="ja-JP" altLang="en-US" sz="1100" b="1" dirty="0">
                <a:solidFill>
                  <a:schemeClr val="bg1"/>
                </a:solidFill>
                <a:latin typeface="+mn-ea"/>
                <a:cs typeface="メイリオ" pitchFamily="50" charset="-128"/>
              </a:rPr>
              <a:t>月</a:t>
            </a:r>
            <a:r>
              <a:rPr lang="en-US" altLang="ja-JP" b="1" dirty="0">
                <a:solidFill>
                  <a:schemeClr val="bg1"/>
                </a:solidFill>
                <a:latin typeface="+mn-ea"/>
                <a:cs typeface="Segoe UI" panose="020B0502040204020203" pitchFamily="34" charset="0"/>
              </a:rPr>
              <a:t>30</a:t>
            </a:r>
            <a:r>
              <a:rPr lang="ja-JP" altLang="en-US" sz="1100" b="1" dirty="0">
                <a:solidFill>
                  <a:schemeClr val="bg1"/>
                </a:solidFill>
                <a:latin typeface="+mn-ea"/>
                <a:cs typeface="メイリオ" pitchFamily="50" charset="-128"/>
              </a:rPr>
              <a:t>日</a:t>
            </a:r>
            <a:r>
              <a:rPr lang="en-US" altLang="ja-JP" sz="1100" b="1" dirty="0">
                <a:solidFill>
                  <a:schemeClr val="bg1"/>
                </a:solidFill>
                <a:latin typeface="+mn-ea"/>
                <a:cs typeface="メイリオ" pitchFamily="50" charset="-128"/>
              </a:rPr>
              <a:t>(</a:t>
            </a:r>
            <a:r>
              <a:rPr lang="ja-JP" altLang="en-US" sz="1100" b="1" dirty="0">
                <a:solidFill>
                  <a:schemeClr val="bg1"/>
                </a:solidFill>
                <a:latin typeface="+mn-ea"/>
                <a:cs typeface="メイリオ" pitchFamily="50" charset="-128"/>
              </a:rPr>
              <a:t>土</a:t>
            </a:r>
            <a:r>
              <a:rPr lang="en-US" altLang="ja-JP" sz="1100" b="1" dirty="0">
                <a:solidFill>
                  <a:schemeClr val="bg1"/>
                </a:solidFill>
                <a:latin typeface="+mn-ea"/>
                <a:cs typeface="メイリオ" pitchFamily="50" charset="-128"/>
              </a:rPr>
              <a:t>)</a:t>
            </a:r>
            <a:r>
              <a:rPr lang="ja-JP" altLang="en-US" sz="1100" b="1" dirty="0">
                <a:solidFill>
                  <a:schemeClr val="bg1"/>
                </a:solidFill>
                <a:latin typeface="+mn-ea"/>
                <a:cs typeface="メイリオ" pitchFamily="50" charset="-128"/>
              </a:rPr>
              <a:t>　</a:t>
            </a:r>
            <a:r>
              <a:rPr lang="en-US" altLang="ja-JP" sz="1100" b="1" dirty="0">
                <a:solidFill>
                  <a:schemeClr val="bg1"/>
                </a:solidFill>
                <a:latin typeface="+mn-ea"/>
                <a:cs typeface="メイリオ" pitchFamily="50" charset="-128"/>
              </a:rPr>
              <a:t>13</a:t>
            </a:r>
            <a:r>
              <a:rPr lang="ja-JP" altLang="en-US" sz="1100" b="1" dirty="0">
                <a:solidFill>
                  <a:schemeClr val="bg1"/>
                </a:solidFill>
                <a:latin typeface="+mn-ea"/>
                <a:cs typeface="メイリオ" pitchFamily="50" charset="-128"/>
              </a:rPr>
              <a:t>日間　</a:t>
            </a:r>
            <a:endParaRPr lang="en-US" altLang="ja-JP" sz="1100" b="1" dirty="0">
              <a:solidFill>
                <a:schemeClr val="bg1"/>
              </a:solidFill>
              <a:latin typeface="+mn-ea"/>
              <a:cs typeface="メイリオ" pitchFamily="50" charset="-128"/>
            </a:endParaRPr>
          </a:p>
          <a:p>
            <a:pPr>
              <a:defRPr/>
            </a:pPr>
            <a:r>
              <a:rPr lang="ja-JP" altLang="en-US" sz="1100" b="1" dirty="0">
                <a:solidFill>
                  <a:schemeClr val="bg1"/>
                </a:solidFill>
                <a:latin typeface="+mn-ea"/>
                <a:cs typeface="メイリオ" pitchFamily="50" charset="-128"/>
              </a:rPr>
              <a:t>　　　　　</a:t>
            </a:r>
            <a:r>
              <a:rPr lang="en-US" altLang="ja-JP" sz="900" b="1" dirty="0">
                <a:solidFill>
                  <a:schemeClr val="bg1"/>
                </a:solidFill>
                <a:latin typeface="+mn-ea"/>
                <a:cs typeface="メイリオ" pitchFamily="50" charset="-128"/>
              </a:rPr>
              <a:t>※</a:t>
            </a:r>
            <a:r>
              <a:rPr lang="ja-JP" altLang="en-US" sz="900" b="1" dirty="0">
                <a:solidFill>
                  <a:schemeClr val="bg1"/>
                </a:solidFill>
                <a:latin typeface="+mn-ea"/>
                <a:cs typeface="メイリオ" pitchFamily="50" charset="-128"/>
              </a:rPr>
              <a:t>準々決勝翌日と準決勝翌日の休養日</a:t>
            </a:r>
            <a:r>
              <a:rPr lang="en-US" altLang="ja-JP" sz="900" b="1" dirty="0">
                <a:solidFill>
                  <a:schemeClr val="bg1"/>
                </a:solidFill>
                <a:latin typeface="+mn-ea"/>
                <a:cs typeface="メイリオ" pitchFamily="50" charset="-128"/>
              </a:rPr>
              <a:t>2</a:t>
            </a:r>
            <a:r>
              <a:rPr lang="ja-JP" altLang="en-US" sz="900" b="1" dirty="0">
                <a:solidFill>
                  <a:schemeClr val="bg1"/>
                </a:solidFill>
                <a:latin typeface="+mn-ea"/>
                <a:cs typeface="メイリオ" pitchFamily="50" charset="-128"/>
              </a:rPr>
              <a:t>日を含む。</a:t>
            </a:r>
          </a:p>
          <a:p>
            <a:pPr>
              <a:defRPr/>
            </a:pPr>
            <a:endParaRPr lang="en-US" altLang="ja-JP" sz="700" b="1" dirty="0">
              <a:solidFill>
                <a:schemeClr val="bg1"/>
              </a:solidFill>
              <a:latin typeface="+mn-ea"/>
              <a:cs typeface="メイリオ" pitchFamily="50" charset="-128"/>
            </a:endParaRPr>
          </a:p>
          <a:p>
            <a:pPr>
              <a:defRPr/>
            </a:pPr>
            <a:r>
              <a:rPr lang="ja-JP" altLang="en-US" sz="1100" b="1" dirty="0">
                <a:solidFill>
                  <a:schemeClr val="bg1"/>
                </a:solidFill>
                <a:latin typeface="+mn-ea"/>
                <a:cs typeface="メイリオ" pitchFamily="50" charset="-128"/>
              </a:rPr>
              <a:t>会　場：阪神甲子園球場</a:t>
            </a:r>
            <a:endParaRPr lang="en-US" altLang="ja-JP" sz="1100" b="1" dirty="0">
              <a:solidFill>
                <a:schemeClr val="bg1"/>
              </a:solidFill>
              <a:latin typeface="+mn-ea"/>
              <a:cs typeface="メイリオ" pitchFamily="50" charset="-128"/>
            </a:endParaRPr>
          </a:p>
          <a:p>
            <a:pPr>
              <a:defRPr/>
            </a:pPr>
            <a:r>
              <a:rPr lang="ja-JP" altLang="en-US" sz="1100" b="1" dirty="0">
                <a:solidFill>
                  <a:schemeClr val="bg1"/>
                </a:solidFill>
                <a:latin typeface="+mn-ea"/>
                <a:cs typeface="メイリオ" pitchFamily="50" charset="-128"/>
              </a:rPr>
              <a:t>主　催：毎日新聞社・日本高等学校野球連盟</a:t>
            </a:r>
            <a:endParaRPr lang="en-US" altLang="ja-JP" sz="1100" b="1" dirty="0">
              <a:solidFill>
                <a:schemeClr val="bg1"/>
              </a:solidFill>
              <a:latin typeface="+mn-ea"/>
              <a:cs typeface="メイリオ" pitchFamily="50" charset="-128"/>
            </a:endParaRPr>
          </a:p>
          <a:p>
            <a:pPr>
              <a:defRPr/>
            </a:pPr>
            <a:r>
              <a:rPr lang="ja-JP" altLang="en-US" sz="1100" b="1" dirty="0">
                <a:solidFill>
                  <a:schemeClr val="bg1"/>
                </a:solidFill>
                <a:latin typeface="+mn-ea"/>
                <a:cs typeface="メイリオ" pitchFamily="50" charset="-128"/>
              </a:rPr>
              <a:t>出場校： </a:t>
            </a:r>
            <a:r>
              <a:rPr lang="en-US" altLang="ja-JP" sz="1400" b="1" dirty="0">
                <a:solidFill>
                  <a:schemeClr val="bg1"/>
                </a:solidFill>
                <a:latin typeface="+mn-ea"/>
              </a:rPr>
              <a:t>32</a:t>
            </a:r>
            <a:r>
              <a:rPr lang="ja-JP" altLang="en-US" sz="1100" b="1" dirty="0">
                <a:solidFill>
                  <a:schemeClr val="bg1"/>
                </a:solidFill>
                <a:latin typeface="+mn-ea"/>
                <a:cs typeface="メイリオ" pitchFamily="50" charset="-128"/>
              </a:rPr>
              <a:t>校　</a:t>
            </a:r>
            <a:endParaRPr lang="en-US" altLang="ja-JP" sz="1100" b="1" dirty="0">
              <a:solidFill>
                <a:schemeClr val="bg1"/>
              </a:solidFill>
              <a:latin typeface="+mn-ea"/>
              <a:cs typeface="メイリオ" pitchFamily="50" charset="-128"/>
            </a:endParaRPr>
          </a:p>
        </p:txBody>
      </p:sp>
      <p:sp>
        <p:nvSpPr>
          <p:cNvPr id="23" name="Rectangle 7">
            <a:extLst>
              <a:ext uri="{FF2B5EF4-FFF2-40B4-BE49-F238E27FC236}">
                <a16:creationId xmlns:a16="http://schemas.microsoft.com/office/drawing/2014/main" id="{E4957706-2143-7222-5B7A-8FF141EC5AD5}"/>
              </a:ext>
            </a:extLst>
          </p:cNvPr>
          <p:cNvSpPr>
            <a:spLocks noChangeArrowheads="1"/>
          </p:cNvSpPr>
          <p:nvPr/>
        </p:nvSpPr>
        <p:spPr bwMode="auto">
          <a:xfrm>
            <a:off x="4370730" y="3195656"/>
            <a:ext cx="40342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100" b="1" dirty="0">
                <a:solidFill>
                  <a:schemeClr val="bg1"/>
                </a:solidFill>
                <a:latin typeface="+mn-ea"/>
                <a:cs typeface="メイリオ" pitchFamily="50" charset="-128"/>
              </a:rPr>
              <a:t>出場校決定：</a:t>
            </a:r>
            <a:r>
              <a:rPr lang="en-US" altLang="ja-JP" b="1" dirty="0">
                <a:solidFill>
                  <a:schemeClr val="bg1"/>
                </a:solidFill>
                <a:latin typeface="+mn-ea"/>
                <a:cs typeface="Segoe UI" panose="020B0502040204020203" pitchFamily="34" charset="0"/>
              </a:rPr>
              <a:t>1</a:t>
            </a:r>
            <a:r>
              <a:rPr lang="ja-JP" altLang="en-US" sz="1100" b="1" dirty="0">
                <a:solidFill>
                  <a:schemeClr val="bg1"/>
                </a:solidFill>
                <a:latin typeface="+mn-ea"/>
                <a:cs typeface="メイリオ" pitchFamily="50" charset="-128"/>
              </a:rPr>
              <a:t>月</a:t>
            </a:r>
            <a:r>
              <a:rPr lang="en-US" altLang="ja-JP" b="1" dirty="0">
                <a:solidFill>
                  <a:schemeClr val="bg1"/>
                </a:solidFill>
                <a:latin typeface="+mn-ea"/>
                <a:cs typeface="Segoe UI" panose="020B0502040204020203" pitchFamily="34" charset="0"/>
              </a:rPr>
              <a:t>26</a:t>
            </a:r>
            <a:r>
              <a:rPr lang="ja-JP" altLang="en-US" sz="1100" b="1" dirty="0">
                <a:solidFill>
                  <a:schemeClr val="bg1"/>
                </a:solidFill>
                <a:latin typeface="+mn-ea"/>
                <a:cs typeface="メイリオ" pitchFamily="50" charset="-128"/>
              </a:rPr>
              <a:t>日（金）午後</a:t>
            </a:r>
            <a:r>
              <a:rPr lang="en-US" altLang="ja-JP" sz="1100" b="1" dirty="0">
                <a:solidFill>
                  <a:schemeClr val="bg1"/>
                </a:solidFill>
                <a:latin typeface="+mn-ea"/>
                <a:cs typeface="メイリオ" pitchFamily="50" charset="-128"/>
              </a:rPr>
              <a:t>3</a:t>
            </a:r>
            <a:r>
              <a:rPr lang="ja-JP" altLang="en-US" sz="1100" b="1" dirty="0">
                <a:solidFill>
                  <a:schemeClr val="bg1"/>
                </a:solidFill>
                <a:latin typeface="+mn-ea"/>
                <a:cs typeface="メイリオ" pitchFamily="50" charset="-128"/>
              </a:rPr>
              <a:t>時</a:t>
            </a:r>
            <a:r>
              <a:rPr lang="en-US" altLang="ja-JP" sz="1100" b="1" dirty="0">
                <a:solidFill>
                  <a:schemeClr val="bg1"/>
                </a:solidFill>
                <a:latin typeface="+mn-ea"/>
                <a:cs typeface="メイリオ" pitchFamily="50" charset="-128"/>
              </a:rPr>
              <a:t>30</a:t>
            </a:r>
            <a:r>
              <a:rPr lang="ja-JP" altLang="en-US" sz="1100" b="1" dirty="0">
                <a:solidFill>
                  <a:schemeClr val="bg1"/>
                </a:solidFill>
                <a:latin typeface="+mn-ea"/>
                <a:cs typeface="メイリオ" pitchFamily="50" charset="-128"/>
              </a:rPr>
              <a:t>分～　</a:t>
            </a:r>
            <a:endParaRPr lang="en-US" altLang="ja-JP" sz="1100" b="1" dirty="0">
              <a:solidFill>
                <a:schemeClr val="bg1"/>
              </a:solidFill>
              <a:latin typeface="+mn-ea"/>
              <a:cs typeface="メイリオ" pitchFamily="50" charset="-128"/>
            </a:endParaRPr>
          </a:p>
          <a:p>
            <a:pPr>
              <a:defRPr/>
            </a:pPr>
            <a:r>
              <a:rPr lang="ja-JP" altLang="en-US" sz="1100" b="1" dirty="0">
                <a:solidFill>
                  <a:schemeClr val="bg1"/>
                </a:solidFill>
                <a:latin typeface="+mn-ea"/>
                <a:cs typeface="メイリオ" pitchFamily="50" charset="-128"/>
              </a:rPr>
              <a:t>組合せ抽選：</a:t>
            </a:r>
            <a:r>
              <a:rPr lang="en-US" altLang="ja-JP" b="1" dirty="0">
                <a:solidFill>
                  <a:schemeClr val="bg1"/>
                </a:solidFill>
                <a:latin typeface="+mn-ea"/>
                <a:cs typeface="Segoe UI" panose="020B0502040204020203" pitchFamily="34" charset="0"/>
              </a:rPr>
              <a:t>3</a:t>
            </a:r>
            <a:r>
              <a:rPr lang="ja-JP" altLang="en-US" sz="1100" b="1" dirty="0">
                <a:solidFill>
                  <a:schemeClr val="bg1"/>
                </a:solidFill>
                <a:latin typeface="+mn-ea"/>
                <a:cs typeface="メイリオ" pitchFamily="50" charset="-128"/>
              </a:rPr>
              <a:t>月</a:t>
            </a:r>
            <a:r>
              <a:rPr lang="en-US" altLang="ja-JP" b="1" dirty="0">
                <a:solidFill>
                  <a:schemeClr val="bg1"/>
                </a:solidFill>
                <a:latin typeface="+mn-ea"/>
                <a:cs typeface="Segoe UI" panose="020B0502040204020203" pitchFamily="34" charset="0"/>
              </a:rPr>
              <a:t>8</a:t>
            </a:r>
            <a:r>
              <a:rPr lang="ja-JP" altLang="en-US" sz="1100" b="1" dirty="0">
                <a:solidFill>
                  <a:schemeClr val="bg1"/>
                </a:solidFill>
                <a:latin typeface="+mn-ea"/>
                <a:cs typeface="メイリオ" pitchFamily="50" charset="-128"/>
              </a:rPr>
              <a:t>日（金）午前</a:t>
            </a:r>
            <a:r>
              <a:rPr lang="en-US" altLang="ja-JP" sz="1100" b="1" dirty="0">
                <a:solidFill>
                  <a:schemeClr val="bg1"/>
                </a:solidFill>
                <a:latin typeface="+mn-ea"/>
                <a:cs typeface="メイリオ" pitchFamily="50" charset="-128"/>
              </a:rPr>
              <a:t>9</a:t>
            </a:r>
            <a:r>
              <a:rPr lang="ja-JP" altLang="en-US" sz="1100" b="1" dirty="0">
                <a:solidFill>
                  <a:schemeClr val="bg1"/>
                </a:solidFill>
                <a:latin typeface="+mn-ea"/>
                <a:cs typeface="メイリオ" pitchFamily="50" charset="-128"/>
              </a:rPr>
              <a:t>時～</a:t>
            </a:r>
            <a:endParaRPr lang="en-US" altLang="ja-JP" sz="1100" b="1" dirty="0">
              <a:solidFill>
                <a:schemeClr val="bg1"/>
              </a:solidFill>
              <a:latin typeface="+mn-ea"/>
              <a:cs typeface="メイリオ" pitchFamily="50" charset="-128"/>
            </a:endParaRPr>
          </a:p>
        </p:txBody>
      </p:sp>
      <p:cxnSp>
        <p:nvCxnSpPr>
          <p:cNvPr id="26" name="直線コネクタ 25">
            <a:extLst>
              <a:ext uri="{FF2B5EF4-FFF2-40B4-BE49-F238E27FC236}">
                <a16:creationId xmlns:a16="http://schemas.microsoft.com/office/drawing/2014/main" id="{FA9EC85B-47AF-70CD-7BE9-C21607BFDEC2}"/>
              </a:ext>
            </a:extLst>
          </p:cNvPr>
          <p:cNvCxnSpPr>
            <a:cxnSpLocks/>
          </p:cNvCxnSpPr>
          <p:nvPr/>
        </p:nvCxnSpPr>
        <p:spPr bwMode="auto">
          <a:xfrm>
            <a:off x="399496" y="3080466"/>
            <a:ext cx="9394719" cy="0"/>
          </a:xfrm>
          <a:prstGeom prst="line">
            <a:avLst/>
          </a:prstGeom>
          <a:solidFill>
            <a:schemeClr val="accent1"/>
          </a:solidFill>
          <a:ln w="12700" cap="flat" cmpd="sng" algn="ctr">
            <a:solidFill>
              <a:schemeClr val="accent6"/>
            </a:solidFill>
            <a:prstDash val="solid"/>
            <a:round/>
            <a:headEnd type="none" w="med" len="med"/>
            <a:tailEnd type="none" w="med" len="med"/>
          </a:ln>
          <a:effectLst/>
        </p:spPr>
      </p:cxnSp>
      <p:sp>
        <p:nvSpPr>
          <p:cNvPr id="27" name="正方形/長方形 26">
            <a:extLst>
              <a:ext uri="{FF2B5EF4-FFF2-40B4-BE49-F238E27FC236}">
                <a16:creationId xmlns:a16="http://schemas.microsoft.com/office/drawing/2014/main" id="{40EC3980-2432-7DB7-261C-15BF60118FEB}"/>
              </a:ext>
            </a:extLst>
          </p:cNvPr>
          <p:cNvSpPr/>
          <p:nvPr/>
        </p:nvSpPr>
        <p:spPr bwMode="auto">
          <a:xfrm>
            <a:off x="401877" y="2817094"/>
            <a:ext cx="103423" cy="261257"/>
          </a:xfrm>
          <a:prstGeom prst="rect">
            <a:avLst/>
          </a:prstGeom>
          <a:solidFill>
            <a:schemeClr val="accent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a:ln>
                <a:noFill/>
              </a:ln>
              <a:solidFill>
                <a:schemeClr val="bg1"/>
              </a:solidFill>
              <a:effectLst/>
              <a:latin typeface="+mn-ea"/>
            </a:endParaRPr>
          </a:p>
        </p:txBody>
      </p:sp>
      <p:sp>
        <p:nvSpPr>
          <p:cNvPr id="36" name="Rectangle 7">
            <a:extLst>
              <a:ext uri="{FF2B5EF4-FFF2-40B4-BE49-F238E27FC236}">
                <a16:creationId xmlns:a16="http://schemas.microsoft.com/office/drawing/2014/main" id="{BB582516-436F-7BC6-B5DD-C56AAA3B4350}"/>
              </a:ext>
            </a:extLst>
          </p:cNvPr>
          <p:cNvSpPr>
            <a:spLocks noChangeArrowheads="1"/>
          </p:cNvSpPr>
          <p:nvPr/>
        </p:nvSpPr>
        <p:spPr bwMode="auto">
          <a:xfrm>
            <a:off x="303444" y="935825"/>
            <a:ext cx="5656176" cy="181588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ja-JP" altLang="en-US" sz="2800" b="1" dirty="0">
                <a:solidFill>
                  <a:srgbClr val="FFFFFF"/>
                </a:solidFill>
                <a:effectLst>
                  <a:outerShdw blurRad="50800" dist="38100" dir="2700000" algn="tl" rotWithShape="0">
                    <a:prstClr val="black">
                      <a:alpha val="40000"/>
                    </a:prstClr>
                  </a:outerShdw>
                </a:effectLst>
                <a:latin typeface="+mn-ea"/>
                <a:cs typeface="メイリオ" pitchFamily="50" charset="-128"/>
              </a:rPr>
              <a:t>春</a:t>
            </a: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はセンバツからー</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球春の到来を告げる、センバツ高校野球大会</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r>
              <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rPr>
              <a:t>2024</a:t>
            </a: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年は第</a:t>
            </a:r>
            <a:r>
              <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rPr>
              <a:t>1</a:t>
            </a: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回センバツから</a:t>
            </a:r>
            <a:r>
              <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rPr>
              <a:t>100</a:t>
            </a: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年目の節目を数えます</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大会公式サービス「センバツ</a:t>
            </a:r>
            <a:r>
              <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rPr>
              <a:t>LIVE!2024</a:t>
            </a: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」では</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球児たちが躍動する姿を余すところなく</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a:p>
            <a:pPr fontAlgn="base">
              <a:spcBef>
                <a:spcPct val="0"/>
              </a:spcBef>
              <a:spcAft>
                <a:spcPct val="0"/>
              </a:spcAft>
            </a:pPr>
            <a:r>
              <a:rPr lang="ja-JP" altLang="en-US" sz="1400" b="1" dirty="0">
                <a:solidFill>
                  <a:srgbClr val="FFFFFF"/>
                </a:solidFill>
                <a:effectLst>
                  <a:outerShdw blurRad="50800" dist="38100" dir="2700000" algn="tl" rotWithShape="0">
                    <a:prstClr val="black">
                      <a:alpha val="40000"/>
                    </a:prstClr>
                  </a:outerShdw>
                </a:effectLst>
                <a:latin typeface="+mn-ea"/>
                <a:cs typeface="メイリオ" pitchFamily="50" charset="-128"/>
              </a:rPr>
              <a:t>今年も全試合ライブ配信します</a:t>
            </a:r>
            <a:endParaRPr lang="en-US" altLang="ja-JP" sz="1400" b="1" dirty="0">
              <a:solidFill>
                <a:srgbClr val="FFFFFF"/>
              </a:solidFill>
              <a:effectLst>
                <a:outerShdw blurRad="50800" dist="38100" dir="2700000" algn="tl" rotWithShape="0">
                  <a:prstClr val="black">
                    <a:alpha val="40000"/>
                  </a:prstClr>
                </a:outerShdw>
              </a:effectLst>
              <a:latin typeface="+mn-ea"/>
              <a:cs typeface="メイリオ" pitchFamily="50" charset="-128"/>
            </a:endParaRPr>
          </a:p>
        </p:txBody>
      </p:sp>
      <p:graphicFrame>
        <p:nvGraphicFramePr>
          <p:cNvPr id="3" name="表 2">
            <a:extLst>
              <a:ext uri="{FF2B5EF4-FFF2-40B4-BE49-F238E27FC236}">
                <a16:creationId xmlns:a16="http://schemas.microsoft.com/office/drawing/2014/main" id="{3EB059A5-35E7-F553-0FEA-07AD7A979229}"/>
              </a:ext>
            </a:extLst>
          </p:cNvPr>
          <p:cNvGraphicFramePr>
            <a:graphicFrameLocks noGrp="1"/>
          </p:cNvGraphicFramePr>
          <p:nvPr>
            <p:extLst>
              <p:ext uri="{D42A27DB-BD31-4B8C-83A1-F6EECF244321}">
                <p14:modId xmlns:p14="http://schemas.microsoft.com/office/powerpoint/2010/main" val="2648978100"/>
              </p:ext>
            </p:extLst>
          </p:nvPr>
        </p:nvGraphicFramePr>
        <p:xfrm>
          <a:off x="1071563" y="4421248"/>
          <a:ext cx="9915536" cy="2374634"/>
        </p:xfrm>
        <a:graphic>
          <a:graphicData uri="http://schemas.openxmlformats.org/drawingml/2006/table">
            <a:tbl>
              <a:tblPr/>
              <a:tblGrid>
                <a:gridCol w="303717">
                  <a:extLst>
                    <a:ext uri="{9D8B030D-6E8A-4147-A177-3AD203B41FA5}">
                      <a16:colId xmlns:a16="http://schemas.microsoft.com/office/drawing/2014/main" val="20000"/>
                    </a:ext>
                  </a:extLst>
                </a:gridCol>
                <a:gridCol w="303717">
                  <a:extLst>
                    <a:ext uri="{9D8B030D-6E8A-4147-A177-3AD203B41FA5}">
                      <a16:colId xmlns:a16="http://schemas.microsoft.com/office/drawing/2014/main" val="20001"/>
                    </a:ext>
                  </a:extLst>
                </a:gridCol>
                <a:gridCol w="303717">
                  <a:extLst>
                    <a:ext uri="{9D8B030D-6E8A-4147-A177-3AD203B41FA5}">
                      <a16:colId xmlns:a16="http://schemas.microsoft.com/office/drawing/2014/main" val="20004"/>
                    </a:ext>
                  </a:extLst>
                </a:gridCol>
                <a:gridCol w="303717">
                  <a:extLst>
                    <a:ext uri="{9D8B030D-6E8A-4147-A177-3AD203B41FA5}">
                      <a16:colId xmlns:a16="http://schemas.microsoft.com/office/drawing/2014/main" val="20005"/>
                    </a:ext>
                  </a:extLst>
                </a:gridCol>
                <a:gridCol w="303717">
                  <a:extLst>
                    <a:ext uri="{9D8B030D-6E8A-4147-A177-3AD203B41FA5}">
                      <a16:colId xmlns:a16="http://schemas.microsoft.com/office/drawing/2014/main" val="1491176818"/>
                    </a:ext>
                  </a:extLst>
                </a:gridCol>
                <a:gridCol w="303717">
                  <a:extLst>
                    <a:ext uri="{9D8B030D-6E8A-4147-A177-3AD203B41FA5}">
                      <a16:colId xmlns:a16="http://schemas.microsoft.com/office/drawing/2014/main" val="20006"/>
                    </a:ext>
                  </a:extLst>
                </a:gridCol>
                <a:gridCol w="303717">
                  <a:extLst>
                    <a:ext uri="{9D8B030D-6E8A-4147-A177-3AD203B41FA5}">
                      <a16:colId xmlns:a16="http://schemas.microsoft.com/office/drawing/2014/main" val="20007"/>
                    </a:ext>
                  </a:extLst>
                </a:gridCol>
                <a:gridCol w="303717">
                  <a:extLst>
                    <a:ext uri="{9D8B030D-6E8A-4147-A177-3AD203B41FA5}">
                      <a16:colId xmlns:a16="http://schemas.microsoft.com/office/drawing/2014/main" val="20009"/>
                    </a:ext>
                  </a:extLst>
                </a:gridCol>
                <a:gridCol w="303717">
                  <a:extLst>
                    <a:ext uri="{9D8B030D-6E8A-4147-A177-3AD203B41FA5}">
                      <a16:colId xmlns:a16="http://schemas.microsoft.com/office/drawing/2014/main" val="20011"/>
                    </a:ext>
                  </a:extLst>
                </a:gridCol>
                <a:gridCol w="303717">
                  <a:extLst>
                    <a:ext uri="{9D8B030D-6E8A-4147-A177-3AD203B41FA5}">
                      <a16:colId xmlns:a16="http://schemas.microsoft.com/office/drawing/2014/main" val="20013"/>
                    </a:ext>
                  </a:extLst>
                </a:gridCol>
                <a:gridCol w="303717">
                  <a:extLst>
                    <a:ext uri="{9D8B030D-6E8A-4147-A177-3AD203B41FA5}">
                      <a16:colId xmlns:a16="http://schemas.microsoft.com/office/drawing/2014/main" val="20014"/>
                    </a:ext>
                  </a:extLst>
                </a:gridCol>
                <a:gridCol w="303717">
                  <a:extLst>
                    <a:ext uri="{9D8B030D-6E8A-4147-A177-3AD203B41FA5}">
                      <a16:colId xmlns:a16="http://schemas.microsoft.com/office/drawing/2014/main" val="20016"/>
                    </a:ext>
                  </a:extLst>
                </a:gridCol>
                <a:gridCol w="303717">
                  <a:extLst>
                    <a:ext uri="{9D8B030D-6E8A-4147-A177-3AD203B41FA5}">
                      <a16:colId xmlns:a16="http://schemas.microsoft.com/office/drawing/2014/main" val="20017"/>
                    </a:ext>
                  </a:extLst>
                </a:gridCol>
                <a:gridCol w="303717">
                  <a:extLst>
                    <a:ext uri="{9D8B030D-6E8A-4147-A177-3AD203B41FA5}">
                      <a16:colId xmlns:a16="http://schemas.microsoft.com/office/drawing/2014/main" val="20018"/>
                    </a:ext>
                  </a:extLst>
                </a:gridCol>
                <a:gridCol w="303717">
                  <a:extLst>
                    <a:ext uri="{9D8B030D-6E8A-4147-A177-3AD203B41FA5}">
                      <a16:colId xmlns:a16="http://schemas.microsoft.com/office/drawing/2014/main" val="4049545633"/>
                    </a:ext>
                  </a:extLst>
                </a:gridCol>
                <a:gridCol w="303717">
                  <a:extLst>
                    <a:ext uri="{9D8B030D-6E8A-4147-A177-3AD203B41FA5}">
                      <a16:colId xmlns:a16="http://schemas.microsoft.com/office/drawing/2014/main" val="20019"/>
                    </a:ext>
                  </a:extLst>
                </a:gridCol>
                <a:gridCol w="303717">
                  <a:extLst>
                    <a:ext uri="{9D8B030D-6E8A-4147-A177-3AD203B41FA5}">
                      <a16:colId xmlns:a16="http://schemas.microsoft.com/office/drawing/2014/main" val="20020"/>
                    </a:ext>
                  </a:extLst>
                </a:gridCol>
                <a:gridCol w="303717">
                  <a:extLst>
                    <a:ext uri="{9D8B030D-6E8A-4147-A177-3AD203B41FA5}">
                      <a16:colId xmlns:a16="http://schemas.microsoft.com/office/drawing/2014/main" val="2835399801"/>
                    </a:ext>
                  </a:extLst>
                </a:gridCol>
                <a:gridCol w="303717">
                  <a:extLst>
                    <a:ext uri="{9D8B030D-6E8A-4147-A177-3AD203B41FA5}">
                      <a16:colId xmlns:a16="http://schemas.microsoft.com/office/drawing/2014/main" val="20023"/>
                    </a:ext>
                  </a:extLst>
                </a:gridCol>
                <a:gridCol w="303717">
                  <a:extLst>
                    <a:ext uri="{9D8B030D-6E8A-4147-A177-3AD203B41FA5}">
                      <a16:colId xmlns:a16="http://schemas.microsoft.com/office/drawing/2014/main" val="20024"/>
                    </a:ext>
                  </a:extLst>
                </a:gridCol>
                <a:gridCol w="303717">
                  <a:extLst>
                    <a:ext uri="{9D8B030D-6E8A-4147-A177-3AD203B41FA5}">
                      <a16:colId xmlns:a16="http://schemas.microsoft.com/office/drawing/2014/main" val="1987452777"/>
                    </a:ext>
                  </a:extLst>
                </a:gridCol>
                <a:gridCol w="303717">
                  <a:extLst>
                    <a:ext uri="{9D8B030D-6E8A-4147-A177-3AD203B41FA5}">
                      <a16:colId xmlns:a16="http://schemas.microsoft.com/office/drawing/2014/main" val="20025"/>
                    </a:ext>
                  </a:extLst>
                </a:gridCol>
                <a:gridCol w="303717">
                  <a:extLst>
                    <a:ext uri="{9D8B030D-6E8A-4147-A177-3AD203B41FA5}">
                      <a16:colId xmlns:a16="http://schemas.microsoft.com/office/drawing/2014/main" val="20026"/>
                    </a:ext>
                  </a:extLst>
                </a:gridCol>
                <a:gridCol w="303717">
                  <a:extLst>
                    <a:ext uri="{9D8B030D-6E8A-4147-A177-3AD203B41FA5}">
                      <a16:colId xmlns:a16="http://schemas.microsoft.com/office/drawing/2014/main" val="20029"/>
                    </a:ext>
                  </a:extLst>
                </a:gridCol>
                <a:gridCol w="303717">
                  <a:extLst>
                    <a:ext uri="{9D8B030D-6E8A-4147-A177-3AD203B41FA5}">
                      <a16:colId xmlns:a16="http://schemas.microsoft.com/office/drawing/2014/main" val="20030"/>
                    </a:ext>
                  </a:extLst>
                </a:gridCol>
                <a:gridCol w="303717">
                  <a:extLst>
                    <a:ext uri="{9D8B030D-6E8A-4147-A177-3AD203B41FA5}">
                      <a16:colId xmlns:a16="http://schemas.microsoft.com/office/drawing/2014/main" val="1718971452"/>
                    </a:ext>
                  </a:extLst>
                </a:gridCol>
                <a:gridCol w="303717">
                  <a:extLst>
                    <a:ext uri="{9D8B030D-6E8A-4147-A177-3AD203B41FA5}">
                      <a16:colId xmlns:a16="http://schemas.microsoft.com/office/drawing/2014/main" val="2820785296"/>
                    </a:ext>
                  </a:extLst>
                </a:gridCol>
                <a:gridCol w="303717">
                  <a:extLst>
                    <a:ext uri="{9D8B030D-6E8A-4147-A177-3AD203B41FA5}">
                      <a16:colId xmlns:a16="http://schemas.microsoft.com/office/drawing/2014/main" val="20031"/>
                    </a:ext>
                  </a:extLst>
                </a:gridCol>
                <a:gridCol w="303717">
                  <a:extLst>
                    <a:ext uri="{9D8B030D-6E8A-4147-A177-3AD203B41FA5}">
                      <a16:colId xmlns:a16="http://schemas.microsoft.com/office/drawing/2014/main" val="1793298847"/>
                    </a:ext>
                  </a:extLst>
                </a:gridCol>
                <a:gridCol w="303717">
                  <a:extLst>
                    <a:ext uri="{9D8B030D-6E8A-4147-A177-3AD203B41FA5}">
                      <a16:colId xmlns:a16="http://schemas.microsoft.com/office/drawing/2014/main" val="1377314224"/>
                    </a:ext>
                  </a:extLst>
                </a:gridCol>
                <a:gridCol w="303717">
                  <a:extLst>
                    <a:ext uri="{9D8B030D-6E8A-4147-A177-3AD203B41FA5}">
                      <a16:colId xmlns:a16="http://schemas.microsoft.com/office/drawing/2014/main" val="20034"/>
                    </a:ext>
                  </a:extLst>
                </a:gridCol>
                <a:gridCol w="303717">
                  <a:extLst>
                    <a:ext uri="{9D8B030D-6E8A-4147-A177-3AD203B41FA5}">
                      <a16:colId xmlns:a16="http://schemas.microsoft.com/office/drawing/2014/main" val="20035"/>
                    </a:ext>
                  </a:extLst>
                </a:gridCol>
                <a:gridCol w="196592">
                  <a:extLst>
                    <a:ext uri="{9D8B030D-6E8A-4147-A177-3AD203B41FA5}">
                      <a16:colId xmlns:a16="http://schemas.microsoft.com/office/drawing/2014/main" val="2924189280"/>
                    </a:ext>
                  </a:extLst>
                </a:gridCol>
              </a:tblGrid>
              <a:tr h="503304">
                <a:tc gridSpan="2">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世紀枠</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九　州</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四　国</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dirty="0"/>
                    </a:p>
                  </a:txBody>
                  <a:tcPr>
                    <a:lnL w="9525" cap="flat" cmpd="sng" algn="ctr">
                      <a:solidFill>
                        <a:schemeClr val="bg1">
                          <a:lumMod val="50000"/>
                        </a:schemeClr>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中　国</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lnL w="6350" cap="flat" cmpd="sng" algn="ctr">
                      <a:solidFill>
                        <a:schemeClr val="bg1">
                          <a:lumMod val="50000"/>
                        </a:schemeClr>
                      </a:solidFill>
                      <a:prstDash val="solid"/>
                      <a:round/>
                      <a:headEnd type="none" w="med" len="med"/>
                      <a:tailEnd type="none" w="med" len="med"/>
                    </a:lnL>
                  </a:tcPr>
                </a:tc>
                <a:tc gridSpan="6">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近　畿</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lnL w="9525" cap="flat" cmpd="sng" algn="ctr">
                      <a:solidFill>
                        <a:schemeClr val="bg1">
                          <a:lumMod val="50000"/>
                        </a:schemeClr>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3">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北信越</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tc>
                <a:tc hMerge="1">
                  <a:txBody>
                    <a:bodyPr/>
                    <a:lstStyle/>
                    <a:p>
                      <a:endParaRPr kumimoji="1" lang="ja-JP" altLang="en-US"/>
                    </a:p>
                  </a:txBody>
                  <a:tcPr>
                    <a:lnL w="6350" cap="flat" cmpd="sng" algn="ctr">
                      <a:solidFill>
                        <a:schemeClr val="bg1">
                          <a:lumMod val="50000"/>
                        </a:schemeClr>
                      </a:solidFill>
                      <a:prstDash val="solid"/>
                      <a:round/>
                      <a:headEnd type="none" w="med" len="med"/>
                      <a:tailEnd type="none" w="med" len="med"/>
                    </a:lnL>
                  </a:tcPr>
                </a:tc>
                <a:tc gridSpan="3">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東　海</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tc>
                <a:tc hMerge="1">
                  <a:txBody>
                    <a:bodyPr/>
                    <a:lstStyle/>
                    <a:p>
                      <a:endParaRPr kumimoji="1" lang="ja-JP" altLang="en-US"/>
                    </a:p>
                  </a:txBody>
                  <a:tcPr>
                    <a:lnL w="9525" cap="flat" cmpd="sng" algn="ctr">
                      <a:solidFill>
                        <a:schemeClr val="bg1">
                          <a:lumMod val="50000"/>
                        </a:schemeClr>
                      </a:solidFill>
                      <a:prstDash val="solid"/>
                      <a:round/>
                      <a:headEnd type="none" w="med" len="med"/>
                      <a:tailEnd type="none" w="med" len="med"/>
                    </a:lnL>
                  </a:tcPr>
                </a:tc>
                <a:tc gridSpan="6">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関　東</a:t>
                      </a:r>
                      <a:endParaRPr lang="en-US" altLang="ja-JP" sz="800" b="1" u="none" strike="noStrike" dirty="0">
                        <a:effectLst/>
                        <a:latin typeface="+mj-ea"/>
                        <a:ea typeface="+mj-ea"/>
                        <a:cs typeface="メイリオ" pitchFamily="50" charset="-128"/>
                      </a:endParaRPr>
                    </a:p>
                    <a:p>
                      <a:pPr algn="l" fontAlgn="ctr">
                        <a:lnSpc>
                          <a:spcPct val="100000"/>
                        </a:lnSpc>
                      </a:pPr>
                      <a:r>
                        <a:rPr lang="en-US" altLang="ja-JP" sz="800" b="1" u="none" strike="noStrike" dirty="0">
                          <a:effectLst/>
                          <a:latin typeface="+mj-ea"/>
                          <a:ea typeface="+mj-ea"/>
                          <a:cs typeface="メイリオ" pitchFamily="50" charset="-128"/>
                        </a:rPr>
                        <a:t> </a:t>
                      </a:r>
                    </a:p>
                    <a:p>
                      <a:pPr algn="l" fontAlgn="ctr">
                        <a:lnSpc>
                          <a:spcPct val="100000"/>
                        </a:lnSpc>
                      </a:pPr>
                      <a:r>
                        <a:rPr lang="en-US" altLang="ja-JP" sz="800" b="1" u="none" strike="noStrike" dirty="0">
                          <a:effectLst/>
                          <a:latin typeface="+mj-ea"/>
                          <a:ea typeface="+mj-ea"/>
                          <a:cs typeface="メイリオ" pitchFamily="50" charset="-128"/>
                        </a:rPr>
                        <a:t> </a:t>
                      </a:r>
                      <a:r>
                        <a:rPr lang="ja-JP" altLang="en-US" sz="800" b="1" u="none" strike="noStrike" dirty="0">
                          <a:effectLst/>
                          <a:latin typeface="+mj-ea"/>
                          <a:ea typeface="+mj-ea"/>
                          <a:cs typeface="メイリオ" pitchFamily="50" charset="-128"/>
                        </a:rPr>
                        <a:t>東　京</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lnL w="9525" cap="flat" cmpd="sng" algn="ctr">
                      <a:solidFill>
                        <a:schemeClr val="bg1">
                          <a:lumMod val="50000"/>
                        </a:schemeClr>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3">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東　北</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endParaRPr kumimoji="1" lang="ja-JP" altLang="en-US"/>
                    </a:p>
                  </a:txBody>
                  <a:tcPr/>
                </a:tc>
                <a:tc hMerge="1">
                  <a:txBody>
                    <a:bodyPr/>
                    <a:lstStyle/>
                    <a:p>
                      <a:pPr algn="l" fontAlgn="ctr"/>
                      <a:endParaRPr lang="ja-JP" altLang="en-US" sz="700" b="0" i="0" u="none" strike="noStrike" dirty="0">
                        <a:solidFill>
                          <a:srgbClr val="000000"/>
                        </a:solidFill>
                        <a:effectLst/>
                        <a:latin typeface="メイリオ" pitchFamily="50" charset="-128"/>
                        <a:ea typeface="メイリオ" pitchFamily="50" charset="-128"/>
                        <a:cs typeface="メイリオ" pitchFamily="50" charset="-128"/>
                      </a:endParaRPr>
                    </a:p>
                  </a:txBody>
                  <a:tcPr marL="6191" marR="6191" marT="72000" marB="0" vert="eaVert" anchor="ctr">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800" b="1" u="none" strike="noStrike" dirty="0">
                          <a:effectLst/>
                          <a:latin typeface="+mj-ea"/>
                          <a:ea typeface="+mj-ea"/>
                          <a:cs typeface="メイリオ" pitchFamily="50" charset="-128"/>
                        </a:rPr>
                        <a:t> 北海道</a:t>
                      </a:r>
                      <a:endParaRPr lang="ja-JP" altLang="en-US" sz="800" b="1" i="0" u="none" strike="noStrike" dirty="0">
                        <a:solidFill>
                          <a:srgbClr val="000000"/>
                        </a:solidFill>
                        <a:effectLst/>
                        <a:latin typeface="+mj-ea"/>
                        <a:ea typeface="+mj-ea"/>
                        <a:cs typeface="メイリオ" pitchFamily="50" charset="-128"/>
                      </a:endParaRP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lnSpc>
                          <a:spcPct val="100000"/>
                        </a:lnSpc>
                      </a:pPr>
                      <a:r>
                        <a:rPr lang="ja-JP" altLang="en-US" sz="500" b="0" i="0" u="none" strike="noStrike" dirty="0">
                          <a:solidFill>
                            <a:schemeClr val="tx1"/>
                          </a:solidFill>
                          <a:effectLst/>
                          <a:latin typeface="+mj-ea"/>
                          <a:ea typeface="+mj-ea"/>
                          <a:cs typeface="メイリオ" pitchFamily="50" charset="-128"/>
                        </a:rPr>
                        <a:t>  地　区</a:t>
                      </a:r>
                    </a:p>
                  </a:txBody>
                  <a:tcPr marL="6191" marR="6191"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0"/>
                  </a:ext>
                </a:extLst>
              </a:tr>
              <a:tr h="760325">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田辺</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別海</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神村学園</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明豊</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熊本国府</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東海大福岡</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高知</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阿南光</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広陵</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創志学園</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耐久</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報徳学園</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大阪桐蔭</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京都外大西</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京都国際</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近江</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敦賀気比</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星稜</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日本航空石川</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宇治山田商</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愛工大名電</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豊川</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山梨学院</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関東一</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中央学院</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健大高崎</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作新学院</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常総学院</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学法石川</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青森山田</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1" i="0" u="none" strike="noStrike" dirty="0">
                          <a:solidFill>
                            <a:srgbClr val="000000"/>
                          </a:solidFill>
                          <a:effectLst/>
                          <a:latin typeface="+mj-ea"/>
                          <a:ea typeface="+mj-ea"/>
                        </a:rPr>
                        <a:t>八戸学院光星</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800" b="1" i="0" u="none" strike="noStrike" dirty="0">
                          <a:solidFill>
                            <a:srgbClr val="000000"/>
                          </a:solidFill>
                          <a:effectLst/>
                          <a:latin typeface="+mj-ea"/>
                          <a:ea typeface="+mj-ea"/>
                        </a:rPr>
                        <a:t>北海</a:t>
                      </a:r>
                    </a:p>
                  </a:txBody>
                  <a:tcPr marL="9525" marR="9525" marT="36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600" b="0" i="0" u="none" strike="noStrike" dirty="0">
                          <a:solidFill>
                            <a:schemeClr val="tx1"/>
                          </a:solidFill>
                          <a:effectLst/>
                          <a:latin typeface="+mj-ea"/>
                          <a:ea typeface="+mj-ea"/>
                        </a:rPr>
                        <a:t>　校　名</a:t>
                      </a:r>
                    </a:p>
                  </a:txBody>
                  <a:tcPr marL="9525" marR="9525" marT="72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1"/>
                  </a:ext>
                </a:extLst>
              </a:tr>
              <a:tr h="368476">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和歌山</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北海道</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鹿児島</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大分</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熊本</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福岡</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高知</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徳島</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広島</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岡山</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和歌山</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兵庫</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大阪</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京都</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京都</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滋賀</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福井</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石川</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石川</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三重</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愛知</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愛知</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山梨</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東京</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千葉</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群馬</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栃木</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茨城</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福島</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青森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岩手</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900" b="0" i="0" u="none" strike="noStrike" dirty="0">
                          <a:solidFill>
                            <a:srgbClr val="000000"/>
                          </a:solidFill>
                          <a:effectLst/>
                          <a:latin typeface="+mj-ea"/>
                          <a:ea typeface="+mj-ea"/>
                        </a:rPr>
                        <a:t>北海道</a:t>
                      </a:r>
                    </a:p>
                  </a:txBody>
                  <a:tcPr marL="9525" marR="9525" marT="36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600" b="0" i="0" u="none" strike="noStrike" dirty="0">
                          <a:solidFill>
                            <a:schemeClr val="tx1"/>
                          </a:solidFill>
                          <a:effectLst/>
                          <a:latin typeface="+mj-ea"/>
                          <a:ea typeface="+mj-ea"/>
                        </a:rPr>
                        <a:t>都道府県</a:t>
                      </a:r>
                    </a:p>
                  </a:txBody>
                  <a:tcPr marL="9525" marR="9525" marT="36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2"/>
                  </a:ext>
                </a:extLst>
              </a:tr>
              <a:tr h="742529">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76</a:t>
                      </a:r>
                      <a:r>
                        <a:rPr lang="ja-JP" altLang="en-US" sz="700" b="0" i="0" u="none" strike="noStrike" dirty="0">
                          <a:solidFill>
                            <a:srgbClr val="000000"/>
                          </a:solidFill>
                          <a:effectLst/>
                          <a:latin typeface="+mj-ea"/>
                          <a:ea typeface="+mj-ea"/>
                        </a:rPr>
                        <a:t>年ぶり３回目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初出場</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９年ぶり６回目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３年ぶり６回目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初出場</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７年ぶり３回目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３年連続</a:t>
                      </a:r>
                      <a:r>
                        <a:rPr lang="en-US" altLang="ja-JP" sz="700" b="0" i="0" u="none" strike="noStrike" dirty="0">
                          <a:solidFill>
                            <a:srgbClr val="000000"/>
                          </a:solidFill>
                          <a:effectLst/>
                          <a:latin typeface="+mj-ea"/>
                          <a:ea typeface="+mj-ea"/>
                        </a:rPr>
                        <a:t>21</a:t>
                      </a:r>
                      <a:r>
                        <a:rPr lang="ja-JP" altLang="en-US" sz="700" b="0" i="0" u="none" strike="noStrike" dirty="0">
                          <a:solidFill>
                            <a:srgbClr val="000000"/>
                          </a:solidFill>
                          <a:effectLst/>
                          <a:latin typeface="+mj-ea"/>
                          <a:ea typeface="+mj-ea"/>
                        </a:rPr>
                        <a:t>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32</a:t>
                      </a:r>
                      <a:r>
                        <a:rPr lang="ja-JP" altLang="en-US" sz="700" b="0" i="0" u="none" strike="noStrike" dirty="0">
                          <a:solidFill>
                            <a:srgbClr val="000000"/>
                          </a:solidFill>
                          <a:effectLst/>
                          <a:latin typeface="+mj-ea"/>
                          <a:ea typeface="+mj-ea"/>
                        </a:rPr>
                        <a:t>年ぶり２回目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３年連続</a:t>
                      </a:r>
                      <a:r>
                        <a:rPr lang="en-US" altLang="ja-JP" sz="700" b="0" i="0" u="none" strike="noStrike" dirty="0">
                          <a:solidFill>
                            <a:srgbClr val="000000"/>
                          </a:solidFill>
                          <a:effectLst/>
                          <a:latin typeface="+mj-ea"/>
                          <a:ea typeface="+mj-ea"/>
                        </a:rPr>
                        <a:t>27</a:t>
                      </a:r>
                      <a:r>
                        <a:rPr lang="ja-JP" altLang="en-US" sz="700" b="0" i="0" u="none" strike="noStrike" dirty="0">
                          <a:solidFill>
                            <a:srgbClr val="000000"/>
                          </a:solidFill>
                          <a:effectLst/>
                          <a:latin typeface="+mj-ea"/>
                          <a:ea typeface="+mj-ea"/>
                        </a:rPr>
                        <a:t>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７年ぶり４回目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初出場</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２年連続</a:t>
                      </a:r>
                      <a:r>
                        <a:rPr lang="en-US" altLang="ja-JP" sz="700" b="0" i="0" u="none" strike="noStrike" dirty="0">
                          <a:solidFill>
                            <a:srgbClr val="000000"/>
                          </a:solidFill>
                          <a:effectLst/>
                          <a:latin typeface="+mj-ea"/>
                          <a:ea typeface="+mj-ea"/>
                        </a:rPr>
                        <a:t>23</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５年連続</a:t>
                      </a:r>
                      <a:r>
                        <a:rPr lang="en-US" altLang="ja-JP" sz="700" b="0" i="0" u="none" strike="noStrike" dirty="0">
                          <a:solidFill>
                            <a:srgbClr val="000000"/>
                          </a:solidFill>
                          <a:effectLst/>
                          <a:latin typeface="+mj-ea"/>
                          <a:ea typeface="+mj-ea"/>
                        </a:rPr>
                        <a:t>15</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18</a:t>
                      </a:r>
                      <a:r>
                        <a:rPr lang="ja-JP" altLang="en-US" sz="700" b="0" i="0" u="none" strike="noStrike" dirty="0">
                          <a:solidFill>
                            <a:srgbClr val="000000"/>
                          </a:solidFill>
                          <a:effectLst/>
                          <a:latin typeface="+mj-ea"/>
                          <a:ea typeface="+mj-ea"/>
                        </a:rPr>
                        <a:t>年ぶり７回目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３年ぶり２回目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２年連続７回目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４年連</a:t>
                      </a:r>
                      <a:r>
                        <a:rPr lang="en-US" altLang="ja-JP" sz="700" b="0" i="0" u="none" strike="noStrike" dirty="0">
                          <a:solidFill>
                            <a:srgbClr val="000000"/>
                          </a:solidFill>
                          <a:effectLst/>
                          <a:latin typeface="+mj-ea"/>
                          <a:ea typeface="+mj-ea"/>
                        </a:rPr>
                        <a:t>11</a:t>
                      </a:r>
                      <a:r>
                        <a:rPr lang="ja-JP" altLang="en-US" sz="700" b="0" i="0" u="none" strike="noStrike" dirty="0">
                          <a:solidFill>
                            <a:srgbClr val="000000"/>
                          </a:solidFill>
                          <a:effectLst/>
                          <a:latin typeface="+mj-ea"/>
                          <a:ea typeface="+mj-ea"/>
                        </a:rPr>
                        <a:t>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２年ぶり</a:t>
                      </a:r>
                      <a:r>
                        <a:rPr lang="en-US" altLang="ja-JP" sz="700" b="0" i="0" u="none" strike="noStrike" dirty="0">
                          <a:solidFill>
                            <a:srgbClr val="000000"/>
                          </a:solidFill>
                          <a:effectLst/>
                          <a:latin typeface="+mj-ea"/>
                          <a:ea typeface="+mj-ea"/>
                        </a:rPr>
                        <a:t>16</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４年ぶり３回目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16</a:t>
                      </a:r>
                      <a:r>
                        <a:rPr lang="ja-JP" altLang="en-US" sz="700" b="0" i="0" u="none" strike="noStrike" dirty="0">
                          <a:solidFill>
                            <a:srgbClr val="000000"/>
                          </a:solidFill>
                          <a:effectLst/>
                          <a:latin typeface="+mj-ea"/>
                          <a:ea typeface="+mj-ea"/>
                        </a:rPr>
                        <a:t>年ぶり２回目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12</a:t>
                      </a:r>
                      <a:r>
                        <a:rPr lang="ja-JP" altLang="en-US" sz="700" b="0" i="0" u="none" strike="noStrike" dirty="0">
                          <a:solidFill>
                            <a:srgbClr val="000000"/>
                          </a:solidFill>
                          <a:effectLst/>
                          <a:latin typeface="+mj-ea"/>
                          <a:ea typeface="+mj-ea"/>
                        </a:rPr>
                        <a:t>年ぶり</a:t>
                      </a:r>
                      <a:r>
                        <a:rPr lang="en-US" altLang="ja-JP" sz="700" b="0" i="0" u="none" strike="noStrike" dirty="0">
                          <a:solidFill>
                            <a:srgbClr val="000000"/>
                          </a:solidFill>
                          <a:effectLst/>
                          <a:latin typeface="+mj-ea"/>
                          <a:ea typeface="+mj-ea"/>
                        </a:rPr>
                        <a:t>10</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10</a:t>
                      </a:r>
                      <a:r>
                        <a:rPr lang="ja-JP" altLang="en-US" sz="700" b="0" i="0" u="none" strike="noStrike" dirty="0">
                          <a:solidFill>
                            <a:srgbClr val="000000"/>
                          </a:solidFill>
                          <a:effectLst/>
                          <a:latin typeface="+mj-ea"/>
                          <a:ea typeface="+mj-ea"/>
                        </a:rPr>
                        <a:t>年ぶり２回目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３年連続７回目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８年ぶり７回目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６年ぶり</a:t>
                      </a:r>
                      <a:r>
                        <a:rPr lang="en-US" altLang="ja-JP" sz="700" b="0" i="0" u="none" strike="noStrike" dirty="0">
                          <a:solidFill>
                            <a:srgbClr val="000000"/>
                          </a:solidFill>
                          <a:effectLst/>
                          <a:latin typeface="+mj-ea"/>
                          <a:ea typeface="+mj-ea"/>
                        </a:rPr>
                        <a:t>12</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２年連続７回目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２年連続</a:t>
                      </a:r>
                      <a:r>
                        <a:rPr lang="en-US" altLang="ja-JP" sz="700" b="0" i="0" u="none" strike="noStrike" dirty="0">
                          <a:solidFill>
                            <a:srgbClr val="000000"/>
                          </a:solidFill>
                          <a:effectLst/>
                          <a:latin typeface="+mj-ea"/>
                          <a:ea typeface="+mj-ea"/>
                        </a:rPr>
                        <a:t>12</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３年ぶり</a:t>
                      </a:r>
                      <a:r>
                        <a:rPr lang="en-US" altLang="ja-JP" sz="700" b="0" i="0" u="none" strike="noStrike" dirty="0">
                          <a:solidFill>
                            <a:srgbClr val="000000"/>
                          </a:solidFill>
                          <a:effectLst/>
                          <a:latin typeface="+mj-ea"/>
                          <a:ea typeface="+mj-ea"/>
                        </a:rPr>
                        <a:t>11</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en-US" altLang="ja-JP" sz="700" b="0" i="0" u="none" strike="noStrike" dirty="0">
                          <a:solidFill>
                            <a:srgbClr val="000000"/>
                          </a:solidFill>
                          <a:effectLst/>
                          <a:latin typeface="+mj-ea"/>
                          <a:ea typeface="+mj-ea"/>
                        </a:rPr>
                        <a:t>33</a:t>
                      </a:r>
                      <a:r>
                        <a:rPr lang="ja-JP" altLang="en-US" sz="700" b="0" i="0" u="none" strike="noStrike" dirty="0">
                          <a:solidFill>
                            <a:srgbClr val="000000"/>
                          </a:solidFill>
                          <a:effectLst/>
                          <a:latin typeface="+mj-ea"/>
                          <a:ea typeface="+mj-ea"/>
                        </a:rPr>
                        <a:t>年ぶり４回目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８年ぶり３回目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317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５年ぶり</a:t>
                      </a:r>
                      <a:r>
                        <a:rPr lang="en-US" altLang="ja-JP" sz="700" b="0" i="0" u="none" strike="noStrike" dirty="0">
                          <a:solidFill>
                            <a:srgbClr val="000000"/>
                          </a:solidFill>
                          <a:effectLst/>
                          <a:latin typeface="+mj-ea"/>
                          <a:ea typeface="+mj-ea"/>
                        </a:rPr>
                        <a:t>11</a:t>
                      </a:r>
                      <a:r>
                        <a:rPr lang="ja-JP" altLang="en-US" sz="700" b="0" i="0" u="none" strike="noStrike" dirty="0">
                          <a:solidFill>
                            <a:srgbClr val="000000"/>
                          </a:solidFill>
                          <a:effectLst/>
                          <a:latin typeface="+mj-ea"/>
                          <a:ea typeface="+mj-ea"/>
                        </a:rPr>
                        <a:t>回目</a:t>
                      </a:r>
                    </a:p>
                  </a:txBody>
                  <a:tcPr marL="9525" marR="9525" marT="36000" marB="0" vert="eaVert" anchor="ctr">
                    <a:lnL w="317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700" b="0" i="0" u="none" strike="noStrike" dirty="0">
                          <a:solidFill>
                            <a:srgbClr val="000000"/>
                          </a:solidFill>
                          <a:effectLst/>
                          <a:latin typeface="+mj-ea"/>
                          <a:ea typeface="+mj-ea"/>
                        </a:rPr>
                        <a:t>３年連続４回目</a:t>
                      </a:r>
                    </a:p>
                  </a:txBody>
                  <a:tcPr marL="9525" marR="9525" marT="36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dk1"/>
                          </a:solidFill>
                          <a:latin typeface="Arial"/>
                          <a:ea typeface="ＭＳ Ｐゴシック"/>
                        </a:defRPr>
                      </a:lvl1pPr>
                      <a:lvl2pPr marL="457212" algn="l" defTabSz="914423" rtl="0" eaLnBrk="1" latinLnBrk="0" hangingPunct="1">
                        <a:defRPr kumimoji="1" sz="1800" kern="1200">
                          <a:solidFill>
                            <a:schemeClr val="dk1"/>
                          </a:solidFill>
                          <a:latin typeface="Arial"/>
                          <a:ea typeface="ＭＳ Ｐゴシック"/>
                        </a:defRPr>
                      </a:lvl2pPr>
                      <a:lvl3pPr marL="914423" algn="l" defTabSz="914423" rtl="0" eaLnBrk="1" latinLnBrk="0" hangingPunct="1">
                        <a:defRPr kumimoji="1" sz="1800" kern="1200">
                          <a:solidFill>
                            <a:schemeClr val="dk1"/>
                          </a:solidFill>
                          <a:latin typeface="Arial"/>
                          <a:ea typeface="ＭＳ Ｐゴシック"/>
                        </a:defRPr>
                      </a:lvl3pPr>
                      <a:lvl4pPr marL="1371634" algn="l" defTabSz="914423" rtl="0" eaLnBrk="1" latinLnBrk="0" hangingPunct="1">
                        <a:defRPr kumimoji="1" sz="1800" kern="1200">
                          <a:solidFill>
                            <a:schemeClr val="dk1"/>
                          </a:solidFill>
                          <a:latin typeface="Arial"/>
                          <a:ea typeface="ＭＳ Ｐゴシック"/>
                        </a:defRPr>
                      </a:lvl4pPr>
                      <a:lvl5pPr marL="1828846" algn="l" defTabSz="914423" rtl="0" eaLnBrk="1" latinLnBrk="0" hangingPunct="1">
                        <a:defRPr kumimoji="1" sz="1800" kern="1200">
                          <a:solidFill>
                            <a:schemeClr val="dk1"/>
                          </a:solidFill>
                          <a:latin typeface="Arial"/>
                          <a:ea typeface="ＭＳ Ｐゴシック"/>
                        </a:defRPr>
                      </a:lvl5pPr>
                      <a:lvl6pPr marL="2286057" algn="l" defTabSz="914423" rtl="0" eaLnBrk="1" latinLnBrk="0" hangingPunct="1">
                        <a:defRPr kumimoji="1" sz="1800" kern="1200">
                          <a:solidFill>
                            <a:schemeClr val="dk1"/>
                          </a:solidFill>
                          <a:latin typeface="Arial"/>
                          <a:ea typeface="ＭＳ Ｐゴシック"/>
                        </a:defRPr>
                      </a:lvl6pPr>
                      <a:lvl7pPr marL="2743269" algn="l" defTabSz="914423" rtl="0" eaLnBrk="1" latinLnBrk="0" hangingPunct="1">
                        <a:defRPr kumimoji="1" sz="1800" kern="1200">
                          <a:solidFill>
                            <a:schemeClr val="dk1"/>
                          </a:solidFill>
                          <a:latin typeface="Arial"/>
                          <a:ea typeface="ＭＳ Ｐゴシック"/>
                        </a:defRPr>
                      </a:lvl7pPr>
                      <a:lvl8pPr marL="3200480" algn="l" defTabSz="914423" rtl="0" eaLnBrk="1" latinLnBrk="0" hangingPunct="1">
                        <a:defRPr kumimoji="1" sz="1800" kern="1200">
                          <a:solidFill>
                            <a:schemeClr val="dk1"/>
                          </a:solidFill>
                          <a:latin typeface="Arial"/>
                          <a:ea typeface="ＭＳ Ｐゴシック"/>
                        </a:defRPr>
                      </a:lvl8pPr>
                      <a:lvl9pPr marL="3657691" algn="l" defTabSz="914423" rtl="0" eaLnBrk="1" latinLnBrk="0" hangingPunct="1">
                        <a:defRPr kumimoji="1" sz="1800" kern="1200">
                          <a:solidFill>
                            <a:schemeClr val="dk1"/>
                          </a:solidFill>
                          <a:latin typeface="Arial"/>
                          <a:ea typeface="ＭＳ Ｐゴシック"/>
                        </a:defRPr>
                      </a:lvl9pPr>
                    </a:lstStyle>
                    <a:p>
                      <a:pPr algn="l" fontAlgn="ctr"/>
                      <a:r>
                        <a:rPr lang="ja-JP" altLang="en-US" sz="500" b="0" i="0" u="none" strike="noStrike" dirty="0">
                          <a:solidFill>
                            <a:schemeClr val="tx1"/>
                          </a:solidFill>
                          <a:effectLst/>
                          <a:latin typeface="+mj-ea"/>
                          <a:ea typeface="+mj-ea"/>
                        </a:rPr>
                        <a:t>   出場回数</a:t>
                      </a:r>
                    </a:p>
                  </a:txBody>
                  <a:tcPr marL="9525" marR="9525" marT="36000" marB="0" vert="eaVert" anchor="ctr">
                    <a:lnL w="9525" cap="flat" cmpd="sng" algn="ctr">
                      <a:solidFill>
                        <a:srgbClr val="FFFFFF">
                          <a:lumMod val="50000"/>
                        </a:srgbClr>
                      </a:solidFill>
                      <a:prstDash val="solid"/>
                      <a:round/>
                      <a:headEnd type="none" w="med" len="med"/>
                      <a:tailEnd type="none" w="med" len="med"/>
                    </a:lnL>
                    <a:lnR w="9525" cap="flat" cmpd="sng" algn="ctr">
                      <a:solidFill>
                        <a:srgbClr val="FFFFFF">
                          <a:lumMod val="50000"/>
                        </a:srgbClr>
                      </a:solidFill>
                      <a:prstDash val="solid"/>
                      <a:round/>
                      <a:headEnd type="none" w="med" len="med"/>
                      <a:tailEnd type="none" w="med" len="med"/>
                    </a:lnR>
                    <a:lnT w="9525" cap="flat" cmpd="sng" algn="ctr">
                      <a:solidFill>
                        <a:srgbClr val="FFFFFF">
                          <a:lumMod val="50000"/>
                        </a:srgbClr>
                      </a:solidFill>
                      <a:prstDash val="solid"/>
                      <a:round/>
                      <a:headEnd type="none" w="med" len="med"/>
                      <a:tailEnd type="none" w="med" len="med"/>
                    </a:lnT>
                    <a:lnB w="9525" cap="flat" cmpd="sng" algn="ctr">
                      <a:solidFill>
                        <a:srgbClr val="FFFFFF">
                          <a:lumMod val="50000"/>
                        </a:srgb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093607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D3F4F334-2B77-2A4B-D8E1-191E49090E21}"/>
              </a:ext>
            </a:extLst>
          </p:cNvPr>
          <p:cNvSpPr/>
          <p:nvPr/>
        </p:nvSpPr>
        <p:spPr>
          <a:xfrm>
            <a:off x="419629" y="2269067"/>
            <a:ext cx="11522076" cy="493684"/>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10" name="正方形/長方形 9">
            <a:extLst>
              <a:ext uri="{FF2B5EF4-FFF2-40B4-BE49-F238E27FC236}">
                <a16:creationId xmlns:a16="http://schemas.microsoft.com/office/drawing/2014/main" id="{16D6C9CC-7589-B5D7-A14D-3555E2A10F0F}"/>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全</a:t>
            </a:r>
            <a:r>
              <a:rPr kumimoji="1" lang="en-US" altLang="ja-JP" sz="2000" b="1" dirty="0">
                <a:solidFill>
                  <a:schemeClr val="accent3"/>
                </a:solidFill>
                <a:latin typeface="メイリオ" panose="020B0604030504040204" pitchFamily="50" charset="-128"/>
                <a:ea typeface="メイリオ" panose="020B0604030504040204" pitchFamily="50" charset="-128"/>
              </a:rPr>
              <a:t>31</a:t>
            </a:r>
            <a:r>
              <a:rPr kumimoji="1" lang="ja-JP" altLang="en-US" sz="2000" b="1" dirty="0">
                <a:solidFill>
                  <a:schemeClr val="accent3"/>
                </a:solidFill>
                <a:latin typeface="メイリオ" panose="020B0604030504040204" pitchFamily="50" charset="-128"/>
                <a:ea typeface="メイリオ" panose="020B0604030504040204" pitchFamily="50" charset="-128"/>
              </a:rPr>
              <a:t>試合をインターネット</a:t>
            </a:r>
            <a:r>
              <a:rPr kumimoji="1" lang="en-US" altLang="ja-JP" sz="2000" b="1" dirty="0">
                <a:solidFill>
                  <a:schemeClr val="accent3"/>
                </a:solidFill>
                <a:latin typeface="メイリオ" panose="020B0604030504040204" pitchFamily="50" charset="-128"/>
                <a:ea typeface="メイリオ" panose="020B0604030504040204" pitchFamily="50" charset="-128"/>
              </a:rPr>
              <a:t>LIVE</a:t>
            </a:r>
            <a:r>
              <a:rPr kumimoji="1" lang="ja-JP" altLang="en-US" sz="2000" b="1" dirty="0">
                <a:solidFill>
                  <a:schemeClr val="accent3"/>
                </a:solidFill>
                <a:latin typeface="メイリオ" panose="020B0604030504040204" pitchFamily="50" charset="-128"/>
                <a:ea typeface="メイリオ" panose="020B0604030504040204" pitchFamily="50" charset="-128"/>
              </a:rPr>
              <a:t>配信するプラットフォーム</a:t>
            </a:r>
          </a:p>
        </p:txBody>
      </p:sp>
      <p:sp>
        <p:nvSpPr>
          <p:cNvPr id="7" name="正方形/長方形 6">
            <a:extLst>
              <a:ext uri="{FF2B5EF4-FFF2-40B4-BE49-F238E27FC236}">
                <a16:creationId xmlns:a16="http://schemas.microsoft.com/office/drawing/2014/main" id="{A71C5540-BD65-4A44-9884-633F0AA5DD02}"/>
              </a:ext>
            </a:extLst>
          </p:cNvPr>
          <p:cNvSpPr/>
          <p:nvPr/>
        </p:nvSpPr>
        <p:spPr>
          <a:xfrm>
            <a:off x="1332461" y="3505578"/>
            <a:ext cx="4897300"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センバツ高校野球大会（</a:t>
            </a:r>
            <a:r>
              <a:rPr kumimoji="1" lang="en-US" altLang="ja-JP" sz="1400" b="1" dirty="0">
                <a:solidFill>
                  <a:schemeClr val="accent3"/>
                </a:solidFill>
                <a:latin typeface="メイリオ" panose="020B0604030504040204" pitchFamily="50" charset="-128"/>
                <a:ea typeface="メイリオ" panose="020B0604030504040204" pitchFamily="50" charset="-128"/>
              </a:rPr>
              <a:t>2024</a:t>
            </a:r>
            <a:r>
              <a:rPr kumimoji="1" lang="ja-JP" altLang="en-US" sz="1400" b="1" dirty="0">
                <a:solidFill>
                  <a:schemeClr val="accent3"/>
                </a:solidFill>
                <a:latin typeface="メイリオ" panose="020B0604030504040204" pitchFamily="50" charset="-128"/>
                <a:ea typeface="メイリオ" panose="020B0604030504040204" pitchFamily="50" charset="-128"/>
              </a:rPr>
              <a:t>年</a:t>
            </a:r>
            <a:r>
              <a:rPr lang="en-US" altLang="ja-JP" sz="1400" b="1" dirty="0">
                <a:solidFill>
                  <a:schemeClr val="accent3"/>
                </a:solidFill>
                <a:latin typeface="メイリオ" panose="020B0604030504040204" pitchFamily="50" charset="-128"/>
                <a:ea typeface="メイリオ" panose="020B0604030504040204" pitchFamily="50" charset="-128"/>
              </a:rPr>
              <a:t>3</a:t>
            </a:r>
            <a:r>
              <a:rPr lang="ja-JP" altLang="en-US" sz="1400" b="1" dirty="0">
                <a:solidFill>
                  <a:schemeClr val="accent3"/>
                </a:solidFill>
                <a:latin typeface="メイリオ" panose="020B0604030504040204" pitchFamily="50" charset="-128"/>
                <a:ea typeface="メイリオ" panose="020B0604030504040204" pitchFamily="50" charset="-128"/>
              </a:rPr>
              <a:t>月</a:t>
            </a:r>
            <a:r>
              <a:rPr lang="en-US" altLang="ja-JP" sz="1400" b="1" dirty="0">
                <a:solidFill>
                  <a:schemeClr val="accent3"/>
                </a:solidFill>
                <a:latin typeface="メイリオ" panose="020B0604030504040204" pitchFamily="50" charset="-128"/>
                <a:ea typeface="メイリオ" panose="020B0604030504040204" pitchFamily="50" charset="-128"/>
              </a:rPr>
              <a:t>18</a:t>
            </a:r>
            <a:r>
              <a:rPr lang="ja-JP" altLang="en-US" sz="1400" b="1" dirty="0">
                <a:solidFill>
                  <a:schemeClr val="accent3"/>
                </a:solidFill>
                <a:latin typeface="メイリオ" panose="020B0604030504040204" pitchFamily="50" charset="-128"/>
                <a:ea typeface="メイリオ" panose="020B0604030504040204" pitchFamily="50" charset="-128"/>
              </a:rPr>
              <a:t>日～</a:t>
            </a:r>
            <a:r>
              <a:rPr lang="en-US" altLang="ja-JP" sz="1400" b="1" dirty="0">
                <a:solidFill>
                  <a:schemeClr val="accent3"/>
                </a:solidFill>
                <a:latin typeface="メイリオ" panose="020B0604030504040204" pitchFamily="50" charset="-128"/>
                <a:ea typeface="メイリオ" panose="020B0604030504040204" pitchFamily="50" charset="-128"/>
              </a:rPr>
              <a:t>3</a:t>
            </a:r>
            <a:r>
              <a:rPr lang="ja-JP" altLang="en-US" sz="1400" b="1" dirty="0">
                <a:solidFill>
                  <a:schemeClr val="accent3"/>
                </a:solidFill>
                <a:latin typeface="メイリオ" panose="020B0604030504040204" pitchFamily="50" charset="-128"/>
                <a:ea typeface="メイリオ" panose="020B0604030504040204" pitchFamily="50" charset="-128"/>
              </a:rPr>
              <a:t>月</a:t>
            </a:r>
            <a:r>
              <a:rPr lang="en-US" altLang="ja-JP" sz="1400" b="1" dirty="0">
                <a:solidFill>
                  <a:schemeClr val="accent3"/>
                </a:solidFill>
                <a:latin typeface="メイリオ" panose="020B0604030504040204" pitchFamily="50" charset="-128"/>
                <a:ea typeface="メイリオ" panose="020B0604030504040204" pitchFamily="50" charset="-128"/>
              </a:rPr>
              <a:t>30</a:t>
            </a:r>
            <a:r>
              <a:rPr lang="ja-JP" altLang="en-US" sz="1400" b="1" dirty="0">
                <a:solidFill>
                  <a:schemeClr val="accent3"/>
                </a:solidFill>
                <a:latin typeface="メイリオ" panose="020B0604030504040204" pitchFamily="50" charset="-128"/>
                <a:ea typeface="メイリオ" panose="020B0604030504040204" pitchFamily="50" charset="-128"/>
              </a:rPr>
              <a:t>日</a:t>
            </a:r>
            <a:r>
              <a:rPr kumimoji="1" lang="ja-JP" altLang="en-US" sz="1400" b="1" dirty="0">
                <a:solidFill>
                  <a:schemeClr val="accent3"/>
                </a:solidFill>
                <a:latin typeface="メイリオ" panose="020B0604030504040204" pitchFamily="50" charset="-128"/>
                <a:ea typeface="メイリオ" panose="020B0604030504040204" pitchFamily="50" charset="-128"/>
              </a:rPr>
              <a:t>）</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出場校発表や組み合わせ抽選会</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nSpc>
                <a:spcPct val="150000"/>
              </a:lnSpc>
              <a:buClr>
                <a:srgbClr val="C00000"/>
              </a:buClr>
            </a:pPr>
            <a:r>
              <a:rPr kumimoji="1" lang="ja-JP" altLang="en-US" sz="1400" b="1" dirty="0">
                <a:solidFill>
                  <a:schemeClr val="accent3"/>
                </a:solidFill>
                <a:latin typeface="メイリオ" panose="020B0604030504040204" pitchFamily="50" charset="-128"/>
                <a:ea typeface="メイリオ" panose="020B0604030504040204" pitchFamily="50" charset="-128"/>
              </a:rPr>
              <a:t>　</a:t>
            </a:r>
            <a:r>
              <a:rPr kumimoji="1" lang="en-US" altLang="ja-JP" sz="1100" b="1" dirty="0">
                <a:solidFill>
                  <a:schemeClr val="accent3"/>
                </a:solidFill>
                <a:latin typeface="メイリオ" panose="020B0604030504040204" pitchFamily="50" charset="-128"/>
                <a:ea typeface="メイリオ" panose="020B0604030504040204" pitchFamily="50" charset="-128"/>
              </a:rPr>
              <a:t>※</a:t>
            </a:r>
            <a:r>
              <a:rPr kumimoji="1" lang="ja-JP" altLang="en-US" sz="1100" b="1" dirty="0">
                <a:solidFill>
                  <a:schemeClr val="accent3"/>
                </a:solidFill>
                <a:latin typeface="メイリオ" panose="020B0604030504040204" pitchFamily="50" charset="-128"/>
                <a:ea typeface="メイリオ" panose="020B0604030504040204" pitchFamily="50" charset="-128"/>
              </a:rPr>
              <a:t>雨天などにより変更になる場合がございます。</a:t>
            </a:r>
            <a:endParaRPr kumimoji="1" lang="en-US" altLang="ja-JP" sz="1100" b="1" dirty="0">
              <a:solidFill>
                <a:schemeClr val="accent3"/>
              </a:solidFill>
              <a:latin typeface="メイリオ" panose="020B0604030504040204" pitchFamily="50" charset="-128"/>
              <a:ea typeface="メイリオ" panose="020B0604030504040204" pitchFamily="50" charset="-128"/>
            </a:endParaRPr>
          </a:p>
        </p:txBody>
      </p:sp>
      <p:pic>
        <p:nvPicPr>
          <p:cNvPr id="13" name="図 12">
            <a:extLst>
              <a:ext uri="{FF2B5EF4-FFF2-40B4-BE49-F238E27FC236}">
                <a16:creationId xmlns:a16="http://schemas.microsoft.com/office/drawing/2014/main" id="{DAE87542-69BD-8371-0601-045176CFBEE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18" name="正方形/長方形 17">
            <a:extLst>
              <a:ext uri="{FF2B5EF4-FFF2-40B4-BE49-F238E27FC236}">
                <a16:creationId xmlns:a16="http://schemas.microsoft.com/office/drawing/2014/main" id="{84AF3647-9C61-C599-4C43-7FE8A84D9CAA}"/>
              </a:ext>
            </a:extLst>
          </p:cNvPr>
          <p:cNvSpPr/>
          <p:nvPr/>
        </p:nvSpPr>
        <p:spPr>
          <a:xfrm>
            <a:off x="1325882" y="5145100"/>
            <a:ext cx="4763539" cy="1110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中継動画、見逃し、ハイライトなど各種動画</a:t>
            </a: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出場チーム紹介動画、ニュースなど各種情報</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フォトギャラリー</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nSpc>
                <a:spcPct val="150000"/>
              </a:lnSpc>
              <a:buClr>
                <a:srgbClr val="C00000"/>
              </a:buClr>
            </a:pP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B07D6900-5653-3D1D-A7C0-47CE1A62DAB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4220" t="42865" r="4452" b="34476"/>
          <a:stretch/>
        </p:blipFill>
        <p:spPr>
          <a:xfrm>
            <a:off x="466118" y="4649008"/>
            <a:ext cx="725322" cy="544632"/>
          </a:xfrm>
          <a:prstGeom prst="rect">
            <a:avLst/>
          </a:prstGeom>
        </p:spPr>
      </p:pic>
      <p:sp>
        <p:nvSpPr>
          <p:cNvPr id="23" name="正方形/長方形 22">
            <a:extLst>
              <a:ext uri="{FF2B5EF4-FFF2-40B4-BE49-F238E27FC236}">
                <a16:creationId xmlns:a16="http://schemas.microsoft.com/office/drawing/2014/main" id="{FCEC4BDB-954C-646C-1D6C-99D217BE2886}"/>
              </a:ext>
            </a:extLst>
          </p:cNvPr>
          <p:cNvSpPr/>
          <p:nvPr/>
        </p:nvSpPr>
        <p:spPr>
          <a:xfrm>
            <a:off x="6936540" y="3512453"/>
            <a:ext cx="5005166"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en-US" altLang="ja-JP" sz="1400" b="1" dirty="0">
                <a:solidFill>
                  <a:schemeClr val="accent3"/>
                </a:solidFill>
                <a:latin typeface="メイリオ" panose="020B0604030504040204" pitchFamily="50" charset="-128"/>
                <a:ea typeface="メイリオ" panose="020B0604030504040204" pitchFamily="50" charset="-128"/>
              </a:rPr>
              <a:t>2024</a:t>
            </a:r>
            <a:r>
              <a:rPr kumimoji="1" lang="ja-JP" altLang="en-US" sz="1400" b="1" dirty="0">
                <a:solidFill>
                  <a:schemeClr val="accent3"/>
                </a:solidFill>
                <a:latin typeface="メイリオ" panose="020B0604030504040204" pitchFamily="50" charset="-128"/>
                <a:ea typeface="メイリオ" panose="020B0604030504040204" pitchFamily="50" charset="-128"/>
              </a:rPr>
              <a:t>年</a:t>
            </a:r>
            <a:r>
              <a:rPr lang="en-US" altLang="ja-JP" sz="1400" b="1" dirty="0">
                <a:solidFill>
                  <a:schemeClr val="accent3"/>
                </a:solidFill>
                <a:latin typeface="メイリオ" panose="020B0604030504040204" pitchFamily="50" charset="-128"/>
                <a:ea typeface="メイリオ" panose="020B0604030504040204" pitchFamily="50" charset="-128"/>
              </a:rPr>
              <a:t>3</a:t>
            </a:r>
            <a:r>
              <a:rPr lang="ja-JP" altLang="en-US" sz="1400" b="1" dirty="0">
                <a:solidFill>
                  <a:schemeClr val="accent3"/>
                </a:solidFill>
                <a:latin typeface="メイリオ" panose="020B0604030504040204" pitchFamily="50" charset="-128"/>
                <a:ea typeface="メイリオ" panose="020B0604030504040204" pitchFamily="50" charset="-128"/>
              </a:rPr>
              <a:t>月</a:t>
            </a:r>
            <a:r>
              <a:rPr lang="en-US" altLang="ja-JP" sz="1400" b="1" dirty="0">
                <a:solidFill>
                  <a:schemeClr val="accent3"/>
                </a:solidFill>
                <a:latin typeface="メイリオ" panose="020B0604030504040204" pitchFamily="50" charset="-128"/>
                <a:ea typeface="メイリオ" panose="020B0604030504040204" pitchFamily="50" charset="-128"/>
              </a:rPr>
              <a:t>18</a:t>
            </a:r>
            <a:r>
              <a:rPr lang="ja-JP" altLang="en-US" sz="1400" b="1" dirty="0">
                <a:solidFill>
                  <a:schemeClr val="accent3"/>
                </a:solidFill>
                <a:latin typeface="メイリオ" panose="020B0604030504040204" pitchFamily="50" charset="-128"/>
                <a:ea typeface="メイリオ" panose="020B0604030504040204" pitchFamily="50" charset="-128"/>
              </a:rPr>
              <a:t>日～</a:t>
            </a:r>
            <a:r>
              <a:rPr lang="en-US" altLang="ja-JP" sz="1400" b="1" dirty="0">
                <a:solidFill>
                  <a:schemeClr val="accent3"/>
                </a:solidFill>
                <a:latin typeface="メイリオ" panose="020B0604030504040204" pitchFamily="50" charset="-128"/>
                <a:ea typeface="メイリオ" panose="020B0604030504040204" pitchFamily="50" charset="-128"/>
              </a:rPr>
              <a:t>3</a:t>
            </a:r>
            <a:r>
              <a:rPr lang="ja-JP" altLang="en-US" sz="1400" b="1" dirty="0">
                <a:solidFill>
                  <a:schemeClr val="accent3"/>
                </a:solidFill>
                <a:latin typeface="メイリオ" panose="020B0604030504040204" pitchFamily="50" charset="-128"/>
                <a:ea typeface="メイリオ" panose="020B0604030504040204" pitchFamily="50" charset="-128"/>
              </a:rPr>
              <a:t>月</a:t>
            </a:r>
            <a:r>
              <a:rPr lang="en-US" altLang="ja-JP" sz="1400" b="1" dirty="0">
                <a:solidFill>
                  <a:schemeClr val="accent3"/>
                </a:solidFill>
                <a:latin typeface="メイリオ" panose="020B0604030504040204" pitchFamily="50" charset="-128"/>
                <a:ea typeface="メイリオ" panose="020B0604030504040204" pitchFamily="50" charset="-128"/>
              </a:rPr>
              <a:t>30</a:t>
            </a:r>
            <a:r>
              <a:rPr lang="ja-JP" altLang="en-US" sz="1400" b="1" dirty="0">
                <a:solidFill>
                  <a:schemeClr val="accent3"/>
                </a:solidFill>
                <a:latin typeface="メイリオ" panose="020B0604030504040204" pitchFamily="50" charset="-128"/>
                <a:ea typeface="メイリオ" panose="020B0604030504040204" pitchFamily="50" charset="-128"/>
              </a:rPr>
              <a:t>日</a:t>
            </a:r>
            <a:r>
              <a:rPr kumimoji="1" lang="ja-JP" altLang="en-US" sz="1400" b="1" dirty="0">
                <a:solidFill>
                  <a:schemeClr val="accent3"/>
                </a:solidFill>
                <a:latin typeface="メイリオ" panose="020B0604030504040204" pitchFamily="50" charset="-128"/>
                <a:ea typeface="メイリオ" panose="020B0604030504040204" pitchFamily="50" charset="-128"/>
              </a:rPr>
              <a:t>（予定） 　</a:t>
            </a:r>
          </a:p>
          <a:p>
            <a:pPr>
              <a:lnSpc>
                <a:spcPct val="150000"/>
              </a:lnSpc>
              <a:buClr>
                <a:srgbClr val="C00000"/>
              </a:buClr>
            </a:pPr>
            <a:r>
              <a:rPr kumimoji="0" lang="en-US" altLang="ja-JP" sz="1100" b="1" dirty="0">
                <a:solidFill>
                  <a:schemeClr val="accent3"/>
                </a:solidFill>
                <a:latin typeface="メイリオ" panose="020B0604030504040204" pitchFamily="50" charset="-128"/>
                <a:ea typeface="メイリオ" panose="020B0604030504040204" pitchFamily="50" charset="-128"/>
              </a:rPr>
              <a:t>※</a:t>
            </a:r>
            <a:r>
              <a:rPr kumimoji="0" lang="ja-JP" altLang="en-US" sz="1100" b="1" dirty="0">
                <a:solidFill>
                  <a:schemeClr val="accent3"/>
                </a:solidFill>
                <a:latin typeface="メイリオ" panose="020B0604030504040204" pitchFamily="50" charset="-128"/>
                <a:ea typeface="メイリオ" panose="020B0604030504040204" pitchFamily="50" charset="-128"/>
              </a:rPr>
              <a:t>雨天などにより変更になる場合がございます。</a:t>
            </a:r>
            <a:endParaRPr kumimoji="0" lang="en-US" altLang="ja-JP" sz="1100" b="1" dirty="0">
              <a:solidFill>
                <a:schemeClr val="accent3"/>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FBCC5CDE-CDC9-0F18-63D5-449DD11FBF1D}"/>
              </a:ext>
            </a:extLst>
          </p:cNvPr>
          <p:cNvSpPr txBox="1"/>
          <p:nvPr/>
        </p:nvSpPr>
        <p:spPr>
          <a:xfrm>
            <a:off x="6936539" y="3162577"/>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広告掲載対象期間</a:t>
            </a:r>
          </a:p>
        </p:txBody>
      </p:sp>
      <p:sp>
        <p:nvSpPr>
          <p:cNvPr id="26" name="正方形/長方形 25">
            <a:extLst>
              <a:ext uri="{FF2B5EF4-FFF2-40B4-BE49-F238E27FC236}">
                <a16:creationId xmlns:a16="http://schemas.microsoft.com/office/drawing/2014/main" id="{76E6AE8D-3052-0C9B-0CD2-8C61743E2722}"/>
              </a:ext>
            </a:extLst>
          </p:cNvPr>
          <p:cNvSpPr/>
          <p:nvPr/>
        </p:nvSpPr>
        <p:spPr>
          <a:xfrm>
            <a:off x="6936539" y="5144991"/>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en-US" altLang="ja-JP" sz="1400" b="1" dirty="0">
                <a:solidFill>
                  <a:schemeClr val="accent3"/>
                </a:solidFill>
                <a:latin typeface="メイリオ" panose="020B0604030504040204" pitchFamily="50" charset="-128"/>
                <a:ea typeface="メイリオ" panose="020B0604030504040204" pitchFamily="50" charset="-128"/>
              </a:rPr>
              <a:t>LIVE</a:t>
            </a:r>
            <a:r>
              <a:rPr kumimoji="1" lang="ja-JP" altLang="en-US" sz="1400" b="1" dirty="0">
                <a:solidFill>
                  <a:schemeClr val="accent3"/>
                </a:solidFill>
                <a:latin typeface="メイリオ" panose="020B0604030504040204" pitchFamily="50" charset="-128"/>
                <a:ea typeface="メイリオ" panose="020B0604030504040204" pitchFamily="50" charset="-128"/>
              </a:rPr>
              <a:t>（プリロール、ミッドロール）</a:t>
            </a:r>
          </a:p>
        </p:txBody>
      </p:sp>
      <p:sp>
        <p:nvSpPr>
          <p:cNvPr id="27" name="テキスト ボックス 26">
            <a:extLst>
              <a:ext uri="{FF2B5EF4-FFF2-40B4-BE49-F238E27FC236}">
                <a16:creationId xmlns:a16="http://schemas.microsoft.com/office/drawing/2014/main" id="{4CEA7AA6-398A-DFC1-B614-DE3DC87F2A74}"/>
              </a:ext>
            </a:extLst>
          </p:cNvPr>
          <p:cNvSpPr txBox="1"/>
          <p:nvPr/>
        </p:nvSpPr>
        <p:spPr>
          <a:xfrm>
            <a:off x="6936539" y="4736549"/>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31" name="グラフィックス 30">
            <a:extLst>
              <a:ext uri="{FF2B5EF4-FFF2-40B4-BE49-F238E27FC236}">
                <a16:creationId xmlns:a16="http://schemas.microsoft.com/office/drawing/2014/main" id="{2EF519A7-E8F8-D5F5-3764-BCAF040BA55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296622" y="3142648"/>
            <a:ext cx="409190" cy="409190"/>
          </a:xfrm>
          <a:prstGeom prst="rect">
            <a:avLst/>
          </a:prstGeom>
        </p:spPr>
      </p:pic>
      <p:pic>
        <p:nvPicPr>
          <p:cNvPr id="1025" name="グラフィックス 1024">
            <a:extLst>
              <a:ext uri="{FF2B5EF4-FFF2-40B4-BE49-F238E27FC236}">
                <a16:creationId xmlns:a16="http://schemas.microsoft.com/office/drawing/2014/main" id="{31B19938-311A-5542-C2F7-0A1B74204F6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28796" y="4648899"/>
            <a:ext cx="544632" cy="544632"/>
          </a:xfrm>
          <a:prstGeom prst="rect">
            <a:avLst/>
          </a:prstGeom>
        </p:spPr>
      </p:pic>
      <p:cxnSp>
        <p:nvCxnSpPr>
          <p:cNvPr id="1027" name="直線コネクタ 1026">
            <a:extLst>
              <a:ext uri="{FF2B5EF4-FFF2-40B4-BE49-F238E27FC236}">
                <a16:creationId xmlns:a16="http://schemas.microsoft.com/office/drawing/2014/main" id="{1CFC9982-57C6-8729-82D1-FC9EF3D8FAE8}"/>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67EC7B11-384C-DB36-CC40-5518A93D7CCB}"/>
              </a:ext>
            </a:extLst>
          </p:cNvPr>
          <p:cNvSpPr txBox="1"/>
          <p:nvPr/>
        </p:nvSpPr>
        <p:spPr>
          <a:xfrm>
            <a:off x="1390551" y="3162577"/>
            <a:ext cx="2359861" cy="369332"/>
          </a:xfrm>
          <a:prstGeom prst="rect">
            <a:avLst/>
          </a:prstGeom>
          <a:solidFill>
            <a:schemeClr val="accent6"/>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3" name="テキスト ボックス 2">
            <a:extLst>
              <a:ext uri="{FF2B5EF4-FFF2-40B4-BE49-F238E27FC236}">
                <a16:creationId xmlns:a16="http://schemas.microsoft.com/office/drawing/2014/main" id="{72DEC086-E1D5-2D8D-E3FE-194CE3E556C4}"/>
              </a:ext>
            </a:extLst>
          </p:cNvPr>
          <p:cNvSpPr txBox="1"/>
          <p:nvPr/>
        </p:nvSpPr>
        <p:spPr>
          <a:xfrm>
            <a:off x="1383972" y="4736658"/>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
        <p:nvSpPr>
          <p:cNvPr id="8" name="テキスト プレースホルダー 26">
            <a:extLst>
              <a:ext uri="{FF2B5EF4-FFF2-40B4-BE49-F238E27FC236}">
                <a16:creationId xmlns:a16="http://schemas.microsoft.com/office/drawing/2014/main" id="{C4693D83-D157-C88D-8217-AD7840D0B768}"/>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LIVE!2024</a:t>
            </a:r>
            <a:r>
              <a:rPr lang="ja-JP" altLang="en-US" b="1" dirty="0">
                <a:solidFill>
                  <a:schemeClr val="accent3"/>
                </a:solidFill>
                <a:latin typeface="メイリオ" panose="020B0604030504040204" pitchFamily="50" charset="-128"/>
                <a:ea typeface="メイリオ" panose="020B0604030504040204" pitchFamily="50" charset="-128"/>
              </a:rPr>
              <a:t>とは</a:t>
            </a:r>
          </a:p>
        </p:txBody>
      </p:sp>
      <p:sp>
        <p:nvSpPr>
          <p:cNvPr id="11" name="Rectangle 7">
            <a:extLst>
              <a:ext uri="{FF2B5EF4-FFF2-40B4-BE49-F238E27FC236}">
                <a16:creationId xmlns:a16="http://schemas.microsoft.com/office/drawing/2014/main" id="{1FD086CA-88B8-418F-17C3-D07501399E56}"/>
              </a:ext>
            </a:extLst>
          </p:cNvPr>
          <p:cNvSpPr>
            <a:spLocks noChangeArrowheads="1"/>
          </p:cNvSpPr>
          <p:nvPr/>
        </p:nvSpPr>
        <p:spPr bwMode="auto">
          <a:xfrm>
            <a:off x="1526193" y="6216604"/>
            <a:ext cx="40300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800" dirty="0">
                <a:solidFill>
                  <a:schemeClr val="accent6"/>
                </a:solidFill>
                <a:latin typeface="+mn-ea"/>
                <a:cs typeface="メイリオ" pitchFamily="50" charset="-128"/>
              </a:rPr>
              <a:t>※</a:t>
            </a:r>
            <a:r>
              <a:rPr lang="ja-JP" altLang="en-US" sz="800" dirty="0">
                <a:solidFill>
                  <a:schemeClr val="accent6"/>
                </a:solidFill>
                <a:latin typeface="+mn-ea"/>
                <a:cs typeface="メイリオ" pitchFamily="50" charset="-128"/>
              </a:rPr>
              <a:t>一部のコンテンツは、毎日新聞ドメイン配下にも掲載され、相互に連携します。</a:t>
            </a:r>
            <a:endParaRPr lang="en-US" altLang="ja-JP" sz="800" dirty="0">
              <a:solidFill>
                <a:schemeClr val="accent6"/>
              </a:solidFill>
              <a:latin typeface="+mn-ea"/>
              <a:cs typeface="メイリオ" pitchFamily="50" charset="-128"/>
            </a:endParaRPr>
          </a:p>
        </p:txBody>
      </p:sp>
      <p:pic>
        <p:nvPicPr>
          <p:cNvPr id="12" name="Picture 3" descr="\\10.65.9.23\tdignas1\99_受け渡しフォルダ【2カ月で削除】\ishikawanaoto\sanbatsu_logo_posi.jpg">
            <a:extLst>
              <a:ext uri="{FF2B5EF4-FFF2-40B4-BE49-F238E27FC236}">
                <a16:creationId xmlns:a16="http://schemas.microsoft.com/office/drawing/2014/main" id="{5CFBA383-BE11-868D-5D68-C5F6505CF4C0}"/>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t="31401" r="-1773"/>
          <a:stretch/>
        </p:blipFill>
        <p:spPr bwMode="auto">
          <a:xfrm>
            <a:off x="4295708" y="1170958"/>
            <a:ext cx="3572080" cy="657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129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正方形/長方形 109">
            <a:extLst>
              <a:ext uri="{FF2B5EF4-FFF2-40B4-BE49-F238E27FC236}">
                <a16:creationId xmlns:a16="http://schemas.microsoft.com/office/drawing/2014/main" id="{A9842C75-EDBE-0983-0B2A-1B1CDDCD662E}"/>
              </a:ext>
            </a:extLst>
          </p:cNvPr>
          <p:cNvSpPr/>
          <p:nvPr/>
        </p:nvSpPr>
        <p:spPr>
          <a:xfrm>
            <a:off x="6408475" y="2467673"/>
            <a:ext cx="5131166" cy="4013166"/>
          </a:xfrm>
          <a:prstGeom prst="rect">
            <a:avLst/>
          </a:prstGeom>
          <a:solidFill>
            <a:schemeClr val="bg1">
              <a:lumMod val="9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65000"/>
                  <a:lumOff val="35000"/>
                </a:schemeClr>
              </a:solidFill>
            </a:endParaRPr>
          </a:p>
        </p:txBody>
      </p:sp>
      <p:sp>
        <p:nvSpPr>
          <p:cNvPr id="2" name="テキスト プレースホルダー 1">
            <a:extLst>
              <a:ext uri="{FF2B5EF4-FFF2-40B4-BE49-F238E27FC236}">
                <a16:creationId xmlns:a16="http://schemas.microsoft.com/office/drawing/2014/main" id="{70B29323-14D3-389D-16A7-A0B128F6C190}"/>
              </a:ext>
            </a:extLst>
          </p:cNvPr>
          <p:cNvSpPr>
            <a:spLocks noGrp="1"/>
          </p:cNvSpPr>
          <p:nvPr>
            <p:ph type="body" sz="quarter" idx="10"/>
          </p:nvPr>
        </p:nvSpPr>
        <p:spPr/>
        <p:txBody>
          <a:bodyPr/>
          <a:lstStyle/>
          <a:p>
            <a:r>
              <a:rPr lang="ja-JP" altLang="en-US" dirty="0"/>
              <a:t>オリジナル動画</a:t>
            </a:r>
            <a:r>
              <a:rPr kumimoji="1" lang="ja-JP" altLang="en-US" dirty="0"/>
              <a:t>コンテンツ</a:t>
            </a:r>
          </a:p>
        </p:txBody>
      </p:sp>
      <p:sp>
        <p:nvSpPr>
          <p:cNvPr id="54" name="正方形/長方形 53">
            <a:extLst>
              <a:ext uri="{FF2B5EF4-FFF2-40B4-BE49-F238E27FC236}">
                <a16:creationId xmlns:a16="http://schemas.microsoft.com/office/drawing/2014/main" id="{02A68112-1B6A-10A7-F4C6-79ABAE2CE9E3}"/>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公式サイトセンバツ</a:t>
            </a:r>
            <a:r>
              <a:rPr kumimoji="1" lang="en-US" altLang="ja-JP" sz="2000" b="1" dirty="0">
                <a:solidFill>
                  <a:schemeClr val="accent3"/>
                </a:solidFill>
                <a:latin typeface="メイリオ" panose="020B0604030504040204" pitchFamily="50" charset="-128"/>
                <a:ea typeface="メイリオ" panose="020B0604030504040204" pitchFamily="50" charset="-128"/>
              </a:rPr>
              <a:t>LIVE!</a:t>
            </a:r>
            <a:r>
              <a:rPr kumimoji="1" lang="ja-JP" altLang="en-US" sz="2000" b="1" dirty="0">
                <a:solidFill>
                  <a:schemeClr val="accent3"/>
                </a:solidFill>
                <a:latin typeface="メイリオ" panose="020B0604030504040204" pitchFamily="50" charset="-128"/>
                <a:ea typeface="メイリオ" panose="020B0604030504040204" pitchFamily="50" charset="-128"/>
              </a:rPr>
              <a:t>ならではのオリジナル動画コンテンツが満載</a:t>
            </a:r>
          </a:p>
        </p:txBody>
      </p:sp>
      <p:sp>
        <p:nvSpPr>
          <p:cNvPr id="56" name="正方形/長方形 55">
            <a:extLst>
              <a:ext uri="{FF2B5EF4-FFF2-40B4-BE49-F238E27FC236}">
                <a16:creationId xmlns:a16="http://schemas.microsoft.com/office/drawing/2014/main" id="{08EBA378-9390-9576-40A6-49C3FD3A415A}"/>
              </a:ext>
            </a:extLst>
          </p:cNvPr>
          <p:cNvSpPr/>
          <p:nvPr/>
        </p:nvSpPr>
        <p:spPr>
          <a:xfrm>
            <a:off x="723626" y="2466576"/>
            <a:ext cx="5131166" cy="4013166"/>
          </a:xfrm>
          <a:prstGeom prst="rect">
            <a:avLst/>
          </a:prstGeom>
          <a:solidFill>
            <a:schemeClr val="bg1">
              <a:lumMod val="9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7" name="テキスト ボックス 56">
            <a:extLst>
              <a:ext uri="{FF2B5EF4-FFF2-40B4-BE49-F238E27FC236}">
                <a16:creationId xmlns:a16="http://schemas.microsoft.com/office/drawing/2014/main" id="{37A55E20-59AA-A577-99C5-ADDC9FC03EA7}"/>
              </a:ext>
            </a:extLst>
          </p:cNvPr>
          <p:cNvSpPr txBox="1"/>
          <p:nvPr/>
        </p:nvSpPr>
        <p:spPr>
          <a:xfrm>
            <a:off x="2533528" y="2282733"/>
            <a:ext cx="1505620" cy="338554"/>
          </a:xfrm>
          <a:prstGeom prst="rect">
            <a:avLst/>
          </a:prstGeom>
          <a:solidFill>
            <a:srgbClr val="C00000"/>
          </a:solidFill>
          <a:ln>
            <a:noFill/>
          </a:ln>
        </p:spPr>
        <p:txBody>
          <a:bodyPr wrap="square" rtlCol="0">
            <a:spAutoFit/>
          </a:bodyPr>
          <a:lstStyle/>
          <a:p>
            <a:pPr algn="ctr"/>
            <a:r>
              <a:rPr lang="ja-JP" altLang="en-US" sz="1600" b="1" dirty="0">
                <a:solidFill>
                  <a:schemeClr val="bg1"/>
                </a:solidFill>
                <a:latin typeface="+mn-ea"/>
              </a:rPr>
              <a:t>ライブ動画</a:t>
            </a:r>
          </a:p>
        </p:txBody>
      </p:sp>
      <p:pic>
        <p:nvPicPr>
          <p:cNvPr id="58" name="図 57">
            <a:extLst>
              <a:ext uri="{FF2B5EF4-FFF2-40B4-BE49-F238E27FC236}">
                <a16:creationId xmlns:a16="http://schemas.microsoft.com/office/drawing/2014/main" id="{5F570886-A0C0-6D89-FFA3-AD62B6005B45}"/>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39" t="10034" r="3986" b="5046"/>
          <a:stretch/>
        </p:blipFill>
        <p:spPr bwMode="auto">
          <a:xfrm>
            <a:off x="2348354" y="3409227"/>
            <a:ext cx="1933386" cy="1089298"/>
          </a:xfrm>
          <a:prstGeom prst="rect">
            <a:avLst/>
          </a:prstGeom>
          <a:noFill/>
          <a:extLst>
            <a:ext uri="{909E8E84-426E-40DD-AFC4-6F175D3DCCD1}">
              <a14:hiddenFill xmlns:a14="http://schemas.microsoft.com/office/drawing/2010/main">
                <a:solidFill>
                  <a:srgbClr val="FFFFFF"/>
                </a:solidFill>
              </a14:hiddenFill>
            </a:ext>
          </a:extLst>
        </p:spPr>
      </p:pic>
      <p:sp>
        <p:nvSpPr>
          <p:cNvPr id="59" name="テキスト ボックス 58">
            <a:extLst>
              <a:ext uri="{FF2B5EF4-FFF2-40B4-BE49-F238E27FC236}">
                <a16:creationId xmlns:a16="http://schemas.microsoft.com/office/drawing/2014/main" id="{9536B97F-870E-A67E-8DDE-585E9F7A72F8}"/>
              </a:ext>
            </a:extLst>
          </p:cNvPr>
          <p:cNvSpPr txBox="1"/>
          <p:nvPr/>
        </p:nvSpPr>
        <p:spPr>
          <a:xfrm>
            <a:off x="2605941" y="4603990"/>
            <a:ext cx="2447014" cy="253916"/>
          </a:xfrm>
          <a:prstGeom prst="rect">
            <a:avLst/>
          </a:prstGeom>
          <a:noFill/>
        </p:spPr>
        <p:txBody>
          <a:bodyPr wrap="square" rtlCol="0">
            <a:spAutoFit/>
          </a:bodyPr>
          <a:lstStyle/>
          <a:p>
            <a:r>
              <a:rPr lang="ja-JP" altLang="en-US" sz="1050" dirty="0">
                <a:solidFill>
                  <a:schemeClr val="accent3"/>
                </a:solidFill>
                <a:latin typeface="+mn-ea"/>
              </a:rPr>
              <a:t>センバツ出場校発表</a:t>
            </a:r>
          </a:p>
        </p:txBody>
      </p:sp>
      <p:grpSp>
        <p:nvGrpSpPr>
          <p:cNvPr id="60" name="グループ化 59">
            <a:extLst>
              <a:ext uri="{FF2B5EF4-FFF2-40B4-BE49-F238E27FC236}">
                <a16:creationId xmlns:a16="http://schemas.microsoft.com/office/drawing/2014/main" id="{DEDBA264-63F2-6123-B991-E3CE880E4F08}"/>
              </a:ext>
            </a:extLst>
          </p:cNvPr>
          <p:cNvGrpSpPr/>
          <p:nvPr/>
        </p:nvGrpSpPr>
        <p:grpSpPr>
          <a:xfrm>
            <a:off x="2346062" y="4280433"/>
            <a:ext cx="1901442" cy="276404"/>
            <a:chOff x="1454795" y="2964656"/>
            <a:chExt cx="2174230" cy="316057"/>
          </a:xfrm>
        </p:grpSpPr>
        <p:sp>
          <p:nvSpPr>
            <p:cNvPr id="61" name="正方形/長方形 60">
              <a:extLst>
                <a:ext uri="{FF2B5EF4-FFF2-40B4-BE49-F238E27FC236}">
                  <a16:creationId xmlns:a16="http://schemas.microsoft.com/office/drawing/2014/main" id="{9DF916DB-CC65-3107-4A7C-FC94C3231427}"/>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sp>
          <p:nvSpPr>
            <p:cNvPr id="62" name="二等辺三角形 61">
              <a:extLst>
                <a:ext uri="{FF2B5EF4-FFF2-40B4-BE49-F238E27FC236}">
                  <a16:creationId xmlns:a16="http://schemas.microsoft.com/office/drawing/2014/main" id="{971542DA-47EE-C00E-A279-5D31316685D6}"/>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cxnSp>
          <p:nvCxnSpPr>
            <p:cNvPr id="63" name="直線コネクタ 62">
              <a:extLst>
                <a:ext uri="{FF2B5EF4-FFF2-40B4-BE49-F238E27FC236}">
                  <a16:creationId xmlns:a16="http://schemas.microsoft.com/office/drawing/2014/main" id="{D30E1E7C-589D-2E20-6858-992066A1BB1F}"/>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64" name="直線コネクタ 63">
              <a:extLst>
                <a:ext uri="{FF2B5EF4-FFF2-40B4-BE49-F238E27FC236}">
                  <a16:creationId xmlns:a16="http://schemas.microsoft.com/office/drawing/2014/main" id="{A91825A4-A446-0797-2F85-8883DE54EFA1}"/>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pic>
        <p:nvPicPr>
          <p:cNvPr id="65" name="図 64">
            <a:extLst>
              <a:ext uri="{FF2B5EF4-FFF2-40B4-BE49-F238E27FC236}">
                <a16:creationId xmlns:a16="http://schemas.microsoft.com/office/drawing/2014/main" id="{AD4F96EE-A56D-9DA6-E5CF-8F03F3F0BFD2}"/>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6" t="10159" b="3445"/>
          <a:stretch/>
        </p:blipFill>
        <p:spPr bwMode="auto">
          <a:xfrm>
            <a:off x="1048357" y="4987925"/>
            <a:ext cx="1931952" cy="1096698"/>
          </a:xfrm>
          <a:prstGeom prst="rect">
            <a:avLst/>
          </a:prstGeom>
          <a:noFill/>
          <a:extLst>
            <a:ext uri="{909E8E84-426E-40DD-AFC4-6F175D3DCCD1}">
              <a14:hiddenFill xmlns:a14="http://schemas.microsoft.com/office/drawing/2010/main">
                <a:solidFill>
                  <a:srgbClr val="FFFFFF"/>
                </a:solidFill>
              </a14:hiddenFill>
            </a:ext>
          </a:extLst>
        </p:spPr>
      </p:pic>
      <p:sp>
        <p:nvSpPr>
          <p:cNvPr id="66" name="テキスト ボックス 65">
            <a:extLst>
              <a:ext uri="{FF2B5EF4-FFF2-40B4-BE49-F238E27FC236}">
                <a16:creationId xmlns:a16="http://schemas.microsoft.com/office/drawing/2014/main" id="{6B1232AF-C85B-1749-D66E-7B9C97154141}"/>
              </a:ext>
            </a:extLst>
          </p:cNvPr>
          <p:cNvSpPr txBox="1"/>
          <p:nvPr/>
        </p:nvSpPr>
        <p:spPr>
          <a:xfrm>
            <a:off x="1343880" y="6156498"/>
            <a:ext cx="2211077" cy="253916"/>
          </a:xfrm>
          <a:prstGeom prst="rect">
            <a:avLst/>
          </a:prstGeom>
          <a:noFill/>
        </p:spPr>
        <p:txBody>
          <a:bodyPr wrap="square" rtlCol="0">
            <a:spAutoFit/>
          </a:bodyPr>
          <a:lstStyle/>
          <a:p>
            <a:r>
              <a:rPr lang="ja-JP" altLang="en-US" sz="1050" dirty="0">
                <a:solidFill>
                  <a:schemeClr val="accent3"/>
                </a:solidFill>
                <a:latin typeface="+mn-ea"/>
              </a:rPr>
              <a:t>組み合わせ抽選会</a:t>
            </a:r>
          </a:p>
        </p:txBody>
      </p:sp>
      <p:grpSp>
        <p:nvGrpSpPr>
          <p:cNvPr id="67" name="グループ化 66">
            <a:extLst>
              <a:ext uri="{FF2B5EF4-FFF2-40B4-BE49-F238E27FC236}">
                <a16:creationId xmlns:a16="http://schemas.microsoft.com/office/drawing/2014/main" id="{05BE36B3-E0B8-6869-6F21-C9C36389F003}"/>
              </a:ext>
            </a:extLst>
          </p:cNvPr>
          <p:cNvGrpSpPr/>
          <p:nvPr/>
        </p:nvGrpSpPr>
        <p:grpSpPr>
          <a:xfrm>
            <a:off x="1047786" y="5859253"/>
            <a:ext cx="1901442" cy="276404"/>
            <a:chOff x="1454795" y="2964656"/>
            <a:chExt cx="2174230" cy="316057"/>
          </a:xfrm>
        </p:grpSpPr>
        <p:sp>
          <p:nvSpPr>
            <p:cNvPr id="68" name="正方形/長方形 67">
              <a:extLst>
                <a:ext uri="{FF2B5EF4-FFF2-40B4-BE49-F238E27FC236}">
                  <a16:creationId xmlns:a16="http://schemas.microsoft.com/office/drawing/2014/main" id="{7F5E2EE8-E708-3A5C-9A65-16C00DA52BE8}"/>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sp>
          <p:nvSpPr>
            <p:cNvPr id="69" name="二等辺三角形 68">
              <a:extLst>
                <a:ext uri="{FF2B5EF4-FFF2-40B4-BE49-F238E27FC236}">
                  <a16:creationId xmlns:a16="http://schemas.microsoft.com/office/drawing/2014/main" id="{81F56700-62C2-51DF-387C-5975306763F0}"/>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cxnSp>
          <p:nvCxnSpPr>
            <p:cNvPr id="70" name="直線コネクタ 69">
              <a:extLst>
                <a:ext uri="{FF2B5EF4-FFF2-40B4-BE49-F238E27FC236}">
                  <a16:creationId xmlns:a16="http://schemas.microsoft.com/office/drawing/2014/main" id="{0DEEF793-E9DC-2E49-F271-71535E559EBD}"/>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71" name="直線コネクタ 70">
              <a:extLst>
                <a:ext uri="{FF2B5EF4-FFF2-40B4-BE49-F238E27FC236}">
                  <a16:creationId xmlns:a16="http://schemas.microsoft.com/office/drawing/2014/main" id="{A10941BE-441C-3FFA-C178-027B6D2E4189}"/>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pic>
        <p:nvPicPr>
          <p:cNvPr id="72" name="図 71">
            <a:extLst>
              <a:ext uri="{FF2B5EF4-FFF2-40B4-BE49-F238E27FC236}">
                <a16:creationId xmlns:a16="http://schemas.microsoft.com/office/drawing/2014/main" id="{A22E0C7F-9AAC-88DC-B57B-1A638AF39BBC}"/>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488"/>
          <a:stretch/>
        </p:blipFill>
        <p:spPr bwMode="auto">
          <a:xfrm>
            <a:off x="3716544" y="4987925"/>
            <a:ext cx="1948708" cy="1096698"/>
          </a:xfrm>
          <a:prstGeom prst="rect">
            <a:avLst/>
          </a:prstGeom>
          <a:noFill/>
          <a:extLst>
            <a:ext uri="{909E8E84-426E-40DD-AFC4-6F175D3DCCD1}">
              <a14:hiddenFill xmlns:a14="http://schemas.microsoft.com/office/drawing/2010/main">
                <a:solidFill>
                  <a:srgbClr val="FFFFFF"/>
                </a:solidFill>
              </a14:hiddenFill>
            </a:ext>
          </a:extLst>
        </p:spPr>
      </p:pic>
      <p:sp>
        <p:nvSpPr>
          <p:cNvPr id="73" name="テキスト ボックス 72">
            <a:extLst>
              <a:ext uri="{FF2B5EF4-FFF2-40B4-BE49-F238E27FC236}">
                <a16:creationId xmlns:a16="http://schemas.microsoft.com/office/drawing/2014/main" id="{CD87DF5E-A5DA-3F4F-6582-B4EB4B67C79B}"/>
              </a:ext>
            </a:extLst>
          </p:cNvPr>
          <p:cNvSpPr txBox="1"/>
          <p:nvPr/>
        </p:nvSpPr>
        <p:spPr>
          <a:xfrm>
            <a:off x="4414725" y="6155748"/>
            <a:ext cx="1065096" cy="253916"/>
          </a:xfrm>
          <a:prstGeom prst="rect">
            <a:avLst/>
          </a:prstGeom>
          <a:noFill/>
        </p:spPr>
        <p:txBody>
          <a:bodyPr wrap="square" rtlCol="0">
            <a:spAutoFit/>
          </a:bodyPr>
          <a:lstStyle/>
          <a:p>
            <a:r>
              <a:rPr lang="ja-JP" altLang="en-US" sz="1050" dirty="0">
                <a:solidFill>
                  <a:schemeClr val="accent3"/>
                </a:solidFill>
                <a:latin typeface="+mn-ea"/>
              </a:rPr>
              <a:t>本大会</a:t>
            </a:r>
          </a:p>
        </p:txBody>
      </p:sp>
      <p:grpSp>
        <p:nvGrpSpPr>
          <p:cNvPr id="74" name="グループ化 73">
            <a:extLst>
              <a:ext uri="{FF2B5EF4-FFF2-40B4-BE49-F238E27FC236}">
                <a16:creationId xmlns:a16="http://schemas.microsoft.com/office/drawing/2014/main" id="{FA3DB26F-0D66-67A8-EBB4-889F64E00AE7}"/>
              </a:ext>
            </a:extLst>
          </p:cNvPr>
          <p:cNvGrpSpPr/>
          <p:nvPr/>
        </p:nvGrpSpPr>
        <p:grpSpPr>
          <a:xfrm>
            <a:off x="3734787" y="5859253"/>
            <a:ext cx="1901442" cy="276404"/>
            <a:chOff x="1454795" y="2964656"/>
            <a:chExt cx="2174230" cy="316057"/>
          </a:xfrm>
        </p:grpSpPr>
        <p:sp>
          <p:nvSpPr>
            <p:cNvPr id="75" name="正方形/長方形 74">
              <a:extLst>
                <a:ext uri="{FF2B5EF4-FFF2-40B4-BE49-F238E27FC236}">
                  <a16:creationId xmlns:a16="http://schemas.microsoft.com/office/drawing/2014/main" id="{A7215594-AB9B-D6BA-4AF8-595C497C32A8}"/>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sp>
          <p:nvSpPr>
            <p:cNvPr id="76" name="二等辺三角形 75">
              <a:extLst>
                <a:ext uri="{FF2B5EF4-FFF2-40B4-BE49-F238E27FC236}">
                  <a16:creationId xmlns:a16="http://schemas.microsoft.com/office/drawing/2014/main" id="{5D95E87C-1417-FADC-53E4-C30720981973}"/>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latin typeface="+mn-ea"/>
              </a:endParaRPr>
            </a:p>
          </p:txBody>
        </p:sp>
        <p:cxnSp>
          <p:nvCxnSpPr>
            <p:cNvPr id="77" name="直線コネクタ 76">
              <a:extLst>
                <a:ext uri="{FF2B5EF4-FFF2-40B4-BE49-F238E27FC236}">
                  <a16:creationId xmlns:a16="http://schemas.microsoft.com/office/drawing/2014/main" id="{60A6C4A4-99D2-3067-6403-02905F6D6B9F}"/>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78" name="直線コネクタ 77">
              <a:extLst>
                <a:ext uri="{FF2B5EF4-FFF2-40B4-BE49-F238E27FC236}">
                  <a16:creationId xmlns:a16="http://schemas.microsoft.com/office/drawing/2014/main" id="{2F2C899D-387A-9122-9415-9A07B3AFE18A}"/>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sp>
        <p:nvSpPr>
          <p:cNvPr id="80" name="テキスト ボックス 79">
            <a:extLst>
              <a:ext uri="{FF2B5EF4-FFF2-40B4-BE49-F238E27FC236}">
                <a16:creationId xmlns:a16="http://schemas.microsoft.com/office/drawing/2014/main" id="{E4C25A1A-D60E-364F-91B0-EE0F130A9908}"/>
              </a:ext>
            </a:extLst>
          </p:cNvPr>
          <p:cNvSpPr txBox="1"/>
          <p:nvPr/>
        </p:nvSpPr>
        <p:spPr>
          <a:xfrm>
            <a:off x="8244690" y="2323300"/>
            <a:ext cx="1505620" cy="338554"/>
          </a:xfrm>
          <a:prstGeom prst="rect">
            <a:avLst/>
          </a:prstGeom>
          <a:solidFill>
            <a:srgbClr val="C00000"/>
          </a:solidFill>
          <a:ln>
            <a:noFill/>
          </a:ln>
        </p:spPr>
        <p:txBody>
          <a:bodyPr wrap="square" rtlCol="0">
            <a:spAutoFit/>
          </a:bodyPr>
          <a:lstStyle/>
          <a:p>
            <a:pPr algn="ctr"/>
            <a:r>
              <a:rPr lang="en-US" altLang="ja-JP" sz="1600" dirty="0">
                <a:solidFill>
                  <a:schemeClr val="bg1"/>
                </a:solidFill>
                <a:latin typeface="+mn-ea"/>
              </a:rPr>
              <a:t>VOD</a:t>
            </a:r>
            <a:r>
              <a:rPr lang="ja-JP" altLang="en-US" sz="1600" b="1" dirty="0">
                <a:solidFill>
                  <a:schemeClr val="bg1"/>
                </a:solidFill>
                <a:latin typeface="+mn-ea"/>
              </a:rPr>
              <a:t>動画</a:t>
            </a:r>
          </a:p>
        </p:txBody>
      </p:sp>
      <p:pic>
        <p:nvPicPr>
          <p:cNvPr id="81" name="図 80">
            <a:extLst>
              <a:ext uri="{FF2B5EF4-FFF2-40B4-BE49-F238E27FC236}">
                <a16:creationId xmlns:a16="http://schemas.microsoft.com/office/drawing/2014/main" id="{EC0115F8-3DAF-1FFB-A89F-83190991AC51}"/>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97832" y="3353450"/>
            <a:ext cx="1893990" cy="1067740"/>
          </a:xfrm>
          <a:prstGeom prst="rect">
            <a:avLst/>
          </a:prstGeom>
          <a:noFill/>
          <a:extLst>
            <a:ext uri="{909E8E84-426E-40DD-AFC4-6F175D3DCCD1}">
              <a14:hiddenFill xmlns:a14="http://schemas.microsoft.com/office/drawing/2010/main">
                <a:solidFill>
                  <a:srgbClr val="FFFFFF"/>
                </a:solidFill>
              </a14:hiddenFill>
            </a:ext>
          </a:extLst>
        </p:spPr>
      </p:pic>
      <p:sp>
        <p:nvSpPr>
          <p:cNvPr id="82" name="テキスト ボックス 81">
            <a:extLst>
              <a:ext uri="{FF2B5EF4-FFF2-40B4-BE49-F238E27FC236}">
                <a16:creationId xmlns:a16="http://schemas.microsoft.com/office/drawing/2014/main" id="{8F6D0160-ABAE-FB92-4584-5CE9139F79AA}"/>
              </a:ext>
            </a:extLst>
          </p:cNvPr>
          <p:cNvSpPr txBox="1"/>
          <p:nvPr/>
        </p:nvSpPr>
        <p:spPr>
          <a:xfrm>
            <a:off x="6495414" y="4508293"/>
            <a:ext cx="2556487" cy="415498"/>
          </a:xfrm>
          <a:prstGeom prst="rect">
            <a:avLst/>
          </a:prstGeom>
          <a:noFill/>
        </p:spPr>
        <p:txBody>
          <a:bodyPr wrap="square" rtlCol="0">
            <a:spAutoFit/>
          </a:bodyPr>
          <a:lstStyle/>
          <a:p>
            <a:pPr algn="ctr"/>
            <a:r>
              <a:rPr lang="ja-JP" altLang="en-US" sz="1050" dirty="0">
                <a:solidFill>
                  <a:schemeClr val="accent3"/>
                </a:solidFill>
                <a:latin typeface="+mn-ea"/>
              </a:rPr>
              <a:t>ダイジェスト映像</a:t>
            </a:r>
            <a:endParaRPr lang="en-US" altLang="ja-JP" sz="1050" dirty="0">
              <a:solidFill>
                <a:schemeClr val="accent3"/>
              </a:solidFill>
              <a:latin typeface="+mn-ea"/>
            </a:endParaRPr>
          </a:p>
          <a:p>
            <a:pPr algn="ctr"/>
            <a:r>
              <a:rPr lang="ja-JP" altLang="en-US" sz="1050" dirty="0">
                <a:solidFill>
                  <a:schemeClr val="accent3"/>
                </a:solidFill>
                <a:latin typeface="+mn-ea"/>
              </a:rPr>
              <a:t>ハイライト映像・丸ごと動画</a:t>
            </a:r>
          </a:p>
        </p:txBody>
      </p:sp>
      <p:grpSp>
        <p:nvGrpSpPr>
          <p:cNvPr id="83" name="グループ化 82">
            <a:extLst>
              <a:ext uri="{FF2B5EF4-FFF2-40B4-BE49-F238E27FC236}">
                <a16:creationId xmlns:a16="http://schemas.microsoft.com/office/drawing/2014/main" id="{12EA131E-3A1D-C4CD-E82F-23224EA93EDF}"/>
              </a:ext>
            </a:extLst>
          </p:cNvPr>
          <p:cNvGrpSpPr/>
          <p:nvPr/>
        </p:nvGrpSpPr>
        <p:grpSpPr>
          <a:xfrm>
            <a:off x="6797832" y="4206419"/>
            <a:ext cx="1893992" cy="276404"/>
            <a:chOff x="1454795" y="2964656"/>
            <a:chExt cx="2174230" cy="316057"/>
          </a:xfrm>
        </p:grpSpPr>
        <p:sp>
          <p:nvSpPr>
            <p:cNvPr id="84" name="正方形/長方形 83">
              <a:extLst>
                <a:ext uri="{FF2B5EF4-FFF2-40B4-BE49-F238E27FC236}">
                  <a16:creationId xmlns:a16="http://schemas.microsoft.com/office/drawing/2014/main" id="{7ECD97E5-629D-5D2D-9C46-389187A26900}"/>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sp>
          <p:nvSpPr>
            <p:cNvPr id="85" name="二等辺三角形 84">
              <a:extLst>
                <a:ext uri="{FF2B5EF4-FFF2-40B4-BE49-F238E27FC236}">
                  <a16:creationId xmlns:a16="http://schemas.microsoft.com/office/drawing/2014/main" id="{B684A558-3E96-3389-7593-1BAC20759A1B}"/>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cxnSp>
          <p:nvCxnSpPr>
            <p:cNvPr id="86" name="直線コネクタ 85">
              <a:extLst>
                <a:ext uri="{FF2B5EF4-FFF2-40B4-BE49-F238E27FC236}">
                  <a16:creationId xmlns:a16="http://schemas.microsoft.com/office/drawing/2014/main" id="{6A25A2CE-E871-9E22-0223-71E8A93C80E7}"/>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87" name="直線コネクタ 86">
              <a:extLst>
                <a:ext uri="{FF2B5EF4-FFF2-40B4-BE49-F238E27FC236}">
                  <a16:creationId xmlns:a16="http://schemas.microsoft.com/office/drawing/2014/main" id="{4FCC225E-493C-6CFB-49FC-E0222786850A}"/>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pic>
        <p:nvPicPr>
          <p:cNvPr id="88" name="図 87">
            <a:extLst>
              <a:ext uri="{FF2B5EF4-FFF2-40B4-BE49-F238E27FC236}">
                <a16:creationId xmlns:a16="http://schemas.microsoft.com/office/drawing/2014/main" id="{963EFBF8-5F75-C220-211E-93F292AF3F31}"/>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426" r="695"/>
          <a:stretch/>
        </p:blipFill>
        <p:spPr bwMode="auto">
          <a:xfrm>
            <a:off x="9295768" y="3352238"/>
            <a:ext cx="1922932" cy="1094396"/>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89" name="テキスト ボックス 88">
            <a:extLst>
              <a:ext uri="{FF2B5EF4-FFF2-40B4-BE49-F238E27FC236}">
                <a16:creationId xmlns:a16="http://schemas.microsoft.com/office/drawing/2014/main" id="{51F663FB-4409-607C-2138-652CB25A37FD}"/>
              </a:ext>
            </a:extLst>
          </p:cNvPr>
          <p:cNvSpPr txBox="1"/>
          <p:nvPr/>
        </p:nvSpPr>
        <p:spPr>
          <a:xfrm>
            <a:off x="9588971" y="4534069"/>
            <a:ext cx="1633808" cy="253916"/>
          </a:xfrm>
          <a:prstGeom prst="rect">
            <a:avLst/>
          </a:prstGeom>
          <a:noFill/>
        </p:spPr>
        <p:txBody>
          <a:bodyPr wrap="square" rtlCol="0">
            <a:spAutoFit/>
          </a:bodyPr>
          <a:lstStyle/>
          <a:p>
            <a:r>
              <a:rPr lang="ja-JP" altLang="en-US" sz="1050" dirty="0">
                <a:solidFill>
                  <a:schemeClr val="accent3"/>
                </a:solidFill>
                <a:latin typeface="+mn-ea"/>
              </a:rPr>
              <a:t>インタビュー動画</a:t>
            </a:r>
            <a:endParaRPr lang="en-US" altLang="ja-JP" sz="1050" dirty="0">
              <a:solidFill>
                <a:schemeClr val="accent3"/>
              </a:solidFill>
              <a:latin typeface="+mn-ea"/>
            </a:endParaRPr>
          </a:p>
        </p:txBody>
      </p:sp>
      <p:grpSp>
        <p:nvGrpSpPr>
          <p:cNvPr id="90" name="グループ化 89">
            <a:extLst>
              <a:ext uri="{FF2B5EF4-FFF2-40B4-BE49-F238E27FC236}">
                <a16:creationId xmlns:a16="http://schemas.microsoft.com/office/drawing/2014/main" id="{B1EE7037-511B-1253-DC23-13A9DF3961B2}"/>
              </a:ext>
            </a:extLst>
          </p:cNvPr>
          <p:cNvGrpSpPr/>
          <p:nvPr/>
        </p:nvGrpSpPr>
        <p:grpSpPr>
          <a:xfrm>
            <a:off x="9307912" y="4226155"/>
            <a:ext cx="1920976" cy="276404"/>
            <a:chOff x="1454795" y="2964656"/>
            <a:chExt cx="2174230" cy="316057"/>
          </a:xfrm>
        </p:grpSpPr>
        <p:sp>
          <p:nvSpPr>
            <p:cNvPr id="91" name="正方形/長方形 90">
              <a:extLst>
                <a:ext uri="{FF2B5EF4-FFF2-40B4-BE49-F238E27FC236}">
                  <a16:creationId xmlns:a16="http://schemas.microsoft.com/office/drawing/2014/main" id="{2F595B38-788E-94DC-15A9-9BECA9D49BCD}"/>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sp>
          <p:nvSpPr>
            <p:cNvPr id="92" name="二等辺三角形 91">
              <a:extLst>
                <a:ext uri="{FF2B5EF4-FFF2-40B4-BE49-F238E27FC236}">
                  <a16:creationId xmlns:a16="http://schemas.microsoft.com/office/drawing/2014/main" id="{317998A1-AD65-F6C2-3C13-0C94AEAE9506}"/>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cxnSp>
          <p:nvCxnSpPr>
            <p:cNvPr id="93" name="直線コネクタ 92">
              <a:extLst>
                <a:ext uri="{FF2B5EF4-FFF2-40B4-BE49-F238E27FC236}">
                  <a16:creationId xmlns:a16="http://schemas.microsoft.com/office/drawing/2014/main" id="{ECC00AD1-C89E-BA00-4C66-77EA778A66C2}"/>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94" name="直線コネクタ 93">
              <a:extLst>
                <a:ext uri="{FF2B5EF4-FFF2-40B4-BE49-F238E27FC236}">
                  <a16:creationId xmlns:a16="http://schemas.microsoft.com/office/drawing/2014/main" id="{7DA4745F-AD7E-61F2-B18A-AF1DD2CF24D8}"/>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pic>
        <p:nvPicPr>
          <p:cNvPr id="95" name="図 94">
            <a:extLst>
              <a:ext uri="{FF2B5EF4-FFF2-40B4-BE49-F238E27FC236}">
                <a16:creationId xmlns:a16="http://schemas.microsoft.com/office/drawing/2014/main" id="{8FD28442-B6D9-95AC-1CFA-D608909EB77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87944" y="5004548"/>
            <a:ext cx="1913466" cy="1081068"/>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sp>
        <p:nvSpPr>
          <p:cNvPr id="96" name="テキスト ボックス 95">
            <a:extLst>
              <a:ext uri="{FF2B5EF4-FFF2-40B4-BE49-F238E27FC236}">
                <a16:creationId xmlns:a16="http://schemas.microsoft.com/office/drawing/2014/main" id="{B483EF20-795A-69E2-5340-0B9473474158}"/>
              </a:ext>
            </a:extLst>
          </p:cNvPr>
          <p:cNvSpPr txBox="1"/>
          <p:nvPr/>
        </p:nvSpPr>
        <p:spPr>
          <a:xfrm>
            <a:off x="6882207" y="6159419"/>
            <a:ext cx="1748676" cy="253916"/>
          </a:xfrm>
          <a:prstGeom prst="rect">
            <a:avLst/>
          </a:prstGeom>
          <a:noFill/>
        </p:spPr>
        <p:txBody>
          <a:bodyPr wrap="square" rtlCol="0">
            <a:spAutoFit/>
          </a:bodyPr>
          <a:lstStyle/>
          <a:p>
            <a:pPr algn="ctr"/>
            <a:r>
              <a:rPr lang="ja-JP" altLang="en-US" sz="1050" dirty="0">
                <a:solidFill>
                  <a:schemeClr val="accent3"/>
                </a:solidFill>
                <a:latin typeface="+mn-ea"/>
              </a:rPr>
              <a:t>学校紹介動画</a:t>
            </a:r>
            <a:endParaRPr lang="en-US" altLang="ja-JP" sz="1050" dirty="0">
              <a:solidFill>
                <a:schemeClr val="accent3"/>
              </a:solidFill>
              <a:latin typeface="+mn-ea"/>
            </a:endParaRPr>
          </a:p>
        </p:txBody>
      </p:sp>
      <p:grpSp>
        <p:nvGrpSpPr>
          <p:cNvPr id="97" name="グループ化 96">
            <a:extLst>
              <a:ext uri="{FF2B5EF4-FFF2-40B4-BE49-F238E27FC236}">
                <a16:creationId xmlns:a16="http://schemas.microsoft.com/office/drawing/2014/main" id="{FB7433F4-480D-185B-A6A2-D286FA035702}"/>
              </a:ext>
            </a:extLst>
          </p:cNvPr>
          <p:cNvGrpSpPr/>
          <p:nvPr/>
        </p:nvGrpSpPr>
        <p:grpSpPr>
          <a:xfrm>
            <a:off x="6795061" y="5864181"/>
            <a:ext cx="1920976" cy="276404"/>
            <a:chOff x="1454795" y="2964656"/>
            <a:chExt cx="2174230" cy="316057"/>
          </a:xfrm>
        </p:grpSpPr>
        <p:sp>
          <p:nvSpPr>
            <p:cNvPr id="98" name="正方形/長方形 97">
              <a:extLst>
                <a:ext uri="{FF2B5EF4-FFF2-40B4-BE49-F238E27FC236}">
                  <a16:creationId xmlns:a16="http://schemas.microsoft.com/office/drawing/2014/main" id="{7759DE7B-0676-81C3-6CB5-77A32714AE37}"/>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sp>
          <p:nvSpPr>
            <p:cNvPr id="99" name="二等辺三角形 98">
              <a:extLst>
                <a:ext uri="{FF2B5EF4-FFF2-40B4-BE49-F238E27FC236}">
                  <a16:creationId xmlns:a16="http://schemas.microsoft.com/office/drawing/2014/main" id="{E81D899B-0BE0-477E-3971-71141A77AD1D}"/>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cxnSp>
          <p:nvCxnSpPr>
            <p:cNvPr id="100" name="直線コネクタ 99">
              <a:extLst>
                <a:ext uri="{FF2B5EF4-FFF2-40B4-BE49-F238E27FC236}">
                  <a16:creationId xmlns:a16="http://schemas.microsoft.com/office/drawing/2014/main" id="{B42978A5-33FB-59F4-A01C-2CF993013181}"/>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101" name="直線コネクタ 100">
              <a:extLst>
                <a:ext uri="{FF2B5EF4-FFF2-40B4-BE49-F238E27FC236}">
                  <a16:creationId xmlns:a16="http://schemas.microsoft.com/office/drawing/2014/main" id="{519C8C8F-34AC-4470-CA65-4390C02C08DD}"/>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pic>
        <p:nvPicPr>
          <p:cNvPr id="102" name="図 101">
            <a:extLst>
              <a:ext uri="{FF2B5EF4-FFF2-40B4-BE49-F238E27FC236}">
                <a16:creationId xmlns:a16="http://schemas.microsoft.com/office/drawing/2014/main" id="{4F6E0FB0-E4AF-1724-2655-C9EFF7B41B40}"/>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07528" y="4984813"/>
            <a:ext cx="1910766" cy="1081068"/>
          </a:xfrm>
          <a:prstGeom prst="rect">
            <a:avLst/>
          </a:prstGeom>
          <a:noFill/>
          <a:extLst>
            <a:ext uri="{909E8E84-426E-40DD-AFC4-6F175D3DCCD1}">
              <a14:hiddenFill xmlns:a14="http://schemas.microsoft.com/office/drawing/2010/main">
                <a:solidFill>
                  <a:srgbClr val="FFFFFF"/>
                </a:solidFill>
              </a14:hiddenFill>
            </a:ext>
          </a:extLst>
        </p:spPr>
      </p:pic>
      <p:sp>
        <p:nvSpPr>
          <p:cNvPr id="103" name="テキスト ボックス 102">
            <a:extLst>
              <a:ext uri="{FF2B5EF4-FFF2-40B4-BE49-F238E27FC236}">
                <a16:creationId xmlns:a16="http://schemas.microsoft.com/office/drawing/2014/main" id="{7BE31C26-A83C-3950-1C93-DBCCF375323F}"/>
              </a:ext>
            </a:extLst>
          </p:cNvPr>
          <p:cNvSpPr txBox="1"/>
          <p:nvPr/>
        </p:nvSpPr>
        <p:spPr>
          <a:xfrm>
            <a:off x="9596086" y="6147519"/>
            <a:ext cx="1606957" cy="253916"/>
          </a:xfrm>
          <a:prstGeom prst="rect">
            <a:avLst/>
          </a:prstGeom>
          <a:noFill/>
        </p:spPr>
        <p:txBody>
          <a:bodyPr wrap="square" rtlCol="0">
            <a:spAutoFit/>
          </a:bodyPr>
          <a:lstStyle/>
          <a:p>
            <a:pPr algn="ctr"/>
            <a:r>
              <a:rPr lang="ja-JP" altLang="en-US" sz="1050" dirty="0">
                <a:solidFill>
                  <a:schemeClr val="accent3"/>
                </a:solidFill>
                <a:latin typeface="+mn-ea"/>
              </a:rPr>
              <a:t>学校紹介動画</a:t>
            </a:r>
            <a:endParaRPr lang="en-US" altLang="ja-JP" sz="1050" dirty="0">
              <a:solidFill>
                <a:schemeClr val="accent3"/>
              </a:solidFill>
              <a:latin typeface="+mn-ea"/>
            </a:endParaRPr>
          </a:p>
        </p:txBody>
      </p:sp>
      <p:grpSp>
        <p:nvGrpSpPr>
          <p:cNvPr id="104" name="グループ化 103">
            <a:extLst>
              <a:ext uri="{FF2B5EF4-FFF2-40B4-BE49-F238E27FC236}">
                <a16:creationId xmlns:a16="http://schemas.microsoft.com/office/drawing/2014/main" id="{F7E08DF0-F2BD-5122-0EF8-ADA239860DF7}"/>
              </a:ext>
            </a:extLst>
          </p:cNvPr>
          <p:cNvGrpSpPr/>
          <p:nvPr/>
        </p:nvGrpSpPr>
        <p:grpSpPr>
          <a:xfrm>
            <a:off x="9406857" y="5844446"/>
            <a:ext cx="1901442" cy="276404"/>
            <a:chOff x="1454795" y="2964656"/>
            <a:chExt cx="2174230" cy="316057"/>
          </a:xfrm>
        </p:grpSpPr>
        <p:sp>
          <p:nvSpPr>
            <p:cNvPr id="105" name="正方形/長方形 104">
              <a:extLst>
                <a:ext uri="{FF2B5EF4-FFF2-40B4-BE49-F238E27FC236}">
                  <a16:creationId xmlns:a16="http://schemas.microsoft.com/office/drawing/2014/main" id="{22A0C27E-051F-73E2-B19D-02C65F1EF811}"/>
                </a:ext>
              </a:extLst>
            </p:cNvPr>
            <p:cNvSpPr/>
            <p:nvPr/>
          </p:nvSpPr>
          <p:spPr bwMode="auto">
            <a:xfrm>
              <a:off x="1454795" y="2964656"/>
              <a:ext cx="2174230" cy="316057"/>
            </a:xfrm>
            <a:prstGeom prst="rect">
              <a:avLst/>
            </a:prstGeom>
            <a:gradFill flip="none" rotWithShape="1">
              <a:gsLst>
                <a:gs pos="25000">
                  <a:schemeClr val="tx1">
                    <a:alpha val="55000"/>
                  </a:schemeClr>
                </a:gs>
                <a:gs pos="100000">
                  <a:schemeClr val="tx1">
                    <a:alpha val="0"/>
                  </a:schemeClr>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sp>
          <p:nvSpPr>
            <p:cNvPr id="106" name="二等辺三角形 105">
              <a:extLst>
                <a:ext uri="{FF2B5EF4-FFF2-40B4-BE49-F238E27FC236}">
                  <a16:creationId xmlns:a16="http://schemas.microsoft.com/office/drawing/2014/main" id="{B706E36F-2EDC-854F-E1A6-7E635EC26230}"/>
                </a:ext>
              </a:extLst>
            </p:cNvPr>
            <p:cNvSpPr/>
            <p:nvPr/>
          </p:nvSpPr>
          <p:spPr bwMode="auto">
            <a:xfrm rot="5400000">
              <a:off x="1539688" y="3159908"/>
              <a:ext cx="87448" cy="81201"/>
            </a:xfrm>
            <a:prstGeom prst="triangl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400" b="1">
                <a:solidFill>
                  <a:schemeClr val="accent3"/>
                </a:solidFill>
                <a:latin typeface="+mn-ea"/>
              </a:endParaRPr>
            </a:p>
          </p:txBody>
        </p:sp>
        <p:cxnSp>
          <p:nvCxnSpPr>
            <p:cNvPr id="107" name="直線コネクタ 106">
              <a:extLst>
                <a:ext uri="{FF2B5EF4-FFF2-40B4-BE49-F238E27FC236}">
                  <a16:creationId xmlns:a16="http://schemas.microsoft.com/office/drawing/2014/main" id="{BA6B2AEB-8AF9-A953-D681-38926E5BA755}"/>
                </a:ext>
              </a:extLst>
            </p:cNvPr>
            <p:cNvCxnSpPr/>
            <p:nvPr/>
          </p:nvCxnSpPr>
          <p:spPr bwMode="auto">
            <a:xfrm>
              <a:off x="1523289" y="3120302"/>
              <a:ext cx="2055730" cy="0"/>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108" name="直線コネクタ 107">
              <a:extLst>
                <a:ext uri="{FF2B5EF4-FFF2-40B4-BE49-F238E27FC236}">
                  <a16:creationId xmlns:a16="http://schemas.microsoft.com/office/drawing/2014/main" id="{711A87F8-37D7-7D88-3B31-E9047FDA49A3}"/>
                </a:ext>
              </a:extLst>
            </p:cNvPr>
            <p:cNvCxnSpPr>
              <a:cxnSpLocks/>
            </p:cNvCxnSpPr>
            <p:nvPr/>
          </p:nvCxnSpPr>
          <p:spPr bwMode="auto">
            <a:xfrm>
              <a:off x="1523289" y="3120302"/>
              <a:ext cx="274555"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grpSp>
      <p:sp>
        <p:nvSpPr>
          <p:cNvPr id="109" name="Rectangle 7">
            <a:extLst>
              <a:ext uri="{FF2B5EF4-FFF2-40B4-BE49-F238E27FC236}">
                <a16:creationId xmlns:a16="http://schemas.microsoft.com/office/drawing/2014/main" id="{97929E89-BD14-9D2E-46EF-D6361271310F}"/>
              </a:ext>
            </a:extLst>
          </p:cNvPr>
          <p:cNvSpPr>
            <a:spLocks noChangeArrowheads="1"/>
          </p:cNvSpPr>
          <p:nvPr/>
        </p:nvSpPr>
        <p:spPr bwMode="auto">
          <a:xfrm>
            <a:off x="782830" y="2717094"/>
            <a:ext cx="50390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b="1" dirty="0">
                <a:solidFill>
                  <a:schemeClr val="tx1">
                    <a:lumMod val="65000"/>
                    <a:lumOff val="35000"/>
                  </a:schemeClr>
                </a:solidFill>
                <a:latin typeface="+mn-ea"/>
                <a:cs typeface="メイリオ" pitchFamily="50" charset="-128"/>
              </a:rPr>
              <a:t>本大会だけでなく出場校発表や組み合わせ抽選会も</a:t>
            </a:r>
            <a:endParaRPr lang="en-US" altLang="ja-JP" sz="1400" b="1" dirty="0">
              <a:solidFill>
                <a:schemeClr val="tx1">
                  <a:lumMod val="65000"/>
                  <a:lumOff val="35000"/>
                </a:schemeClr>
              </a:solidFill>
              <a:latin typeface="+mn-ea"/>
              <a:cs typeface="メイリオ" pitchFamily="50" charset="-128"/>
            </a:endParaRPr>
          </a:p>
          <a:p>
            <a:pPr algn="ctr"/>
            <a:r>
              <a:rPr lang="ja-JP" altLang="en-US" sz="1400" b="1" dirty="0">
                <a:solidFill>
                  <a:schemeClr val="tx1">
                    <a:lumMod val="65000"/>
                    <a:lumOff val="35000"/>
                  </a:schemeClr>
                </a:solidFill>
                <a:latin typeface="+mn-ea"/>
                <a:cs typeface="メイリオ" pitchFamily="50" charset="-128"/>
              </a:rPr>
              <a:t>ライブ配信し大会前から盛り上げます</a:t>
            </a:r>
            <a:endParaRPr lang="en-US" altLang="ja-JP" sz="1400" b="1" dirty="0">
              <a:solidFill>
                <a:schemeClr val="tx1">
                  <a:lumMod val="65000"/>
                  <a:lumOff val="35000"/>
                </a:schemeClr>
              </a:solidFill>
              <a:latin typeface="+mn-ea"/>
              <a:cs typeface="メイリオ" pitchFamily="50" charset="-128"/>
            </a:endParaRPr>
          </a:p>
        </p:txBody>
      </p:sp>
      <p:sp>
        <p:nvSpPr>
          <p:cNvPr id="111" name="Rectangle 7">
            <a:extLst>
              <a:ext uri="{FF2B5EF4-FFF2-40B4-BE49-F238E27FC236}">
                <a16:creationId xmlns:a16="http://schemas.microsoft.com/office/drawing/2014/main" id="{82BC3BE9-C7B2-ADF3-7F15-C9A89DA65339}"/>
              </a:ext>
            </a:extLst>
          </p:cNvPr>
          <p:cNvSpPr>
            <a:spLocks noChangeArrowheads="1"/>
          </p:cNvSpPr>
          <p:nvPr/>
        </p:nvSpPr>
        <p:spPr bwMode="auto">
          <a:xfrm>
            <a:off x="6429305" y="2816357"/>
            <a:ext cx="50390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ja-JP" altLang="en-US" sz="1400" b="1" dirty="0">
                <a:solidFill>
                  <a:schemeClr val="tx1">
                    <a:lumMod val="65000"/>
                    <a:lumOff val="35000"/>
                  </a:schemeClr>
                </a:solidFill>
                <a:latin typeface="+mn-ea"/>
                <a:cs typeface="メイリオ" pitchFamily="50" charset="-128"/>
              </a:rPr>
              <a:t>試合や学校紹介などの</a:t>
            </a:r>
            <a:r>
              <a:rPr lang="en-US" altLang="ja-JP" sz="1400" b="1" dirty="0">
                <a:solidFill>
                  <a:schemeClr val="tx1">
                    <a:lumMod val="65000"/>
                    <a:lumOff val="35000"/>
                  </a:schemeClr>
                </a:solidFill>
                <a:latin typeface="+mn-ea"/>
                <a:cs typeface="メイリオ" pitchFamily="50" charset="-128"/>
              </a:rPr>
              <a:t>VOD</a:t>
            </a:r>
            <a:r>
              <a:rPr lang="ja-JP" altLang="en-US" sz="1400" b="1" dirty="0">
                <a:solidFill>
                  <a:schemeClr val="tx1">
                    <a:lumMod val="65000"/>
                    <a:lumOff val="35000"/>
                  </a:schemeClr>
                </a:solidFill>
                <a:latin typeface="+mn-ea"/>
                <a:cs typeface="メイリオ" pitchFamily="50" charset="-128"/>
              </a:rPr>
              <a:t>動画も配信</a:t>
            </a:r>
            <a:endParaRPr lang="en-US" altLang="ja-JP" sz="1400" b="1" dirty="0">
              <a:solidFill>
                <a:schemeClr val="tx1">
                  <a:lumMod val="65000"/>
                  <a:lumOff val="35000"/>
                </a:schemeClr>
              </a:solidFill>
              <a:latin typeface="+mn-ea"/>
              <a:cs typeface="メイリオ" pitchFamily="50" charset="-128"/>
            </a:endParaRPr>
          </a:p>
        </p:txBody>
      </p:sp>
      <p:grpSp>
        <p:nvGrpSpPr>
          <p:cNvPr id="112" name="グループ化 111">
            <a:extLst>
              <a:ext uri="{FF2B5EF4-FFF2-40B4-BE49-F238E27FC236}">
                <a16:creationId xmlns:a16="http://schemas.microsoft.com/office/drawing/2014/main" id="{A655BC94-A0D5-ED65-A559-B8F47F70CA49}"/>
              </a:ext>
            </a:extLst>
          </p:cNvPr>
          <p:cNvGrpSpPr/>
          <p:nvPr/>
        </p:nvGrpSpPr>
        <p:grpSpPr>
          <a:xfrm>
            <a:off x="743560" y="1842040"/>
            <a:ext cx="10737700" cy="110010"/>
            <a:chOff x="665684" y="2157983"/>
            <a:chExt cx="10737700" cy="110010"/>
          </a:xfrm>
        </p:grpSpPr>
        <p:sp>
          <p:nvSpPr>
            <p:cNvPr id="113" name="フローチャート: 処理 112">
              <a:extLst>
                <a:ext uri="{FF2B5EF4-FFF2-40B4-BE49-F238E27FC236}">
                  <a16:creationId xmlns:a16="http://schemas.microsoft.com/office/drawing/2014/main" id="{F9588921-C72F-42E5-D38A-864E9840042C}"/>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4" name="フローチャート: 処理 113">
              <a:extLst>
                <a:ext uri="{FF2B5EF4-FFF2-40B4-BE49-F238E27FC236}">
                  <a16:creationId xmlns:a16="http://schemas.microsoft.com/office/drawing/2014/main" id="{F92454AF-52E4-1A48-7E53-B71EC1687F2D}"/>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5" name="平行四辺形 114">
              <a:extLst>
                <a:ext uri="{FF2B5EF4-FFF2-40B4-BE49-F238E27FC236}">
                  <a16:creationId xmlns:a16="http://schemas.microsoft.com/office/drawing/2014/main" id="{93F79B64-D866-670E-1C2F-72BC553AC636}"/>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202687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グループ化 29"/>
          <p:cNvGrpSpPr/>
          <p:nvPr/>
        </p:nvGrpSpPr>
        <p:grpSpPr>
          <a:xfrm>
            <a:off x="5821218" y="2867199"/>
            <a:ext cx="3991356" cy="2788894"/>
            <a:chOff x="914400" y="2002066"/>
            <a:chExt cx="3476785" cy="2491118"/>
          </a:xfrm>
        </p:grpSpPr>
        <p:sp>
          <p:nvSpPr>
            <p:cNvPr id="45" name="角丸四角形 44"/>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6" name="正方形/長方形 45"/>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7" name="台形 46"/>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8" name="正方形/長方形 47"/>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32" name="グループ化 31"/>
          <p:cNvGrpSpPr/>
          <p:nvPr/>
        </p:nvGrpSpPr>
        <p:grpSpPr>
          <a:xfrm>
            <a:off x="9060653" y="3063666"/>
            <a:ext cx="1342710" cy="2525200"/>
            <a:chOff x="6140451" y="2100334"/>
            <a:chExt cx="1925382" cy="3621016"/>
          </a:xfrm>
        </p:grpSpPr>
        <p:grpSp>
          <p:nvGrpSpPr>
            <p:cNvPr id="40" name="グループ化 39"/>
            <p:cNvGrpSpPr/>
            <p:nvPr/>
          </p:nvGrpSpPr>
          <p:grpSpPr>
            <a:xfrm>
              <a:off x="6140451" y="2100334"/>
              <a:ext cx="1925382" cy="3621016"/>
              <a:chOff x="6943469" y="2100334"/>
              <a:chExt cx="1122363" cy="2054714"/>
            </a:xfrm>
          </p:grpSpPr>
          <p:sp>
            <p:nvSpPr>
              <p:cNvPr id="43" name="角丸四角形 42"/>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4" name="正方形/長方形 43"/>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41" name="角丸四角形 40"/>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2" name="角丸四角形 41"/>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67" name="Rectangle 7">
            <a:extLst>
              <a:ext uri="{FF2B5EF4-FFF2-40B4-BE49-F238E27FC236}">
                <a16:creationId xmlns:a16="http://schemas.microsoft.com/office/drawing/2014/main" id="{D039C4D7-FEE6-434B-970D-DC2D5968936F}"/>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74" name="Rectangle 7">
            <a:extLst>
              <a:ext uri="{FF2B5EF4-FFF2-40B4-BE49-F238E27FC236}">
                <a16:creationId xmlns:a16="http://schemas.microsoft.com/office/drawing/2014/main" id="{BB30B88C-FEAA-46E9-91C5-F343193941B3}"/>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sp>
        <p:nvSpPr>
          <p:cNvPr id="11" name="テキスト プレースホルダー 26">
            <a:extLst>
              <a:ext uri="{FF2B5EF4-FFF2-40B4-BE49-F238E27FC236}">
                <a16:creationId xmlns:a16="http://schemas.microsoft.com/office/drawing/2014/main" id="{6B10D003-F690-FA5E-0FEA-3B9DDD26F2F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a:t>
            </a:r>
            <a:r>
              <a:rPr lang="ja-JP" altLang="en-US" b="1" dirty="0">
                <a:solidFill>
                  <a:schemeClr val="accent3"/>
                </a:solidFill>
                <a:latin typeface="メイリオ" panose="020B0604030504040204" pitchFamily="50" charset="-128"/>
                <a:ea typeface="メイリオ" panose="020B0604030504040204" pitchFamily="50" charset="-128"/>
              </a:rPr>
              <a:t>への集客</a:t>
            </a:r>
          </a:p>
        </p:txBody>
      </p:sp>
      <p:cxnSp>
        <p:nvCxnSpPr>
          <p:cNvPr id="5" name="直線矢印コネクタ 4">
            <a:extLst>
              <a:ext uri="{FF2B5EF4-FFF2-40B4-BE49-F238E27FC236}">
                <a16:creationId xmlns:a16="http://schemas.microsoft.com/office/drawing/2014/main" id="{D7497780-D3D8-886A-597B-86436D9E66D2}"/>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 name="楕円 6">
            <a:extLst>
              <a:ext uri="{FF2B5EF4-FFF2-40B4-BE49-F238E27FC236}">
                <a16:creationId xmlns:a16="http://schemas.microsoft.com/office/drawing/2014/main" id="{B2E186E0-0CAE-8CBE-1314-6B2F1059BFEB}"/>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楕円 11">
            <a:extLst>
              <a:ext uri="{FF2B5EF4-FFF2-40B4-BE49-F238E27FC236}">
                <a16:creationId xmlns:a16="http://schemas.microsoft.com/office/drawing/2014/main" id="{DEB42674-D9D4-561D-08C8-E5AF7ABCA6DE}"/>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12">
            <a:extLst>
              <a:ext uri="{FF2B5EF4-FFF2-40B4-BE49-F238E27FC236}">
                <a16:creationId xmlns:a16="http://schemas.microsoft.com/office/drawing/2014/main" id="{C2FF5AE4-1D36-C41D-CF5B-4F75B245D9B0}"/>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46">
            <a:extLst>
              <a:ext uri="{FF2B5EF4-FFF2-40B4-BE49-F238E27FC236}">
                <a16:creationId xmlns:a16="http://schemas.microsoft.com/office/drawing/2014/main" id="{24DB8D5C-C888-0BF2-52A5-2A5F33E38EDC}"/>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15" name="図 14">
            <a:extLst>
              <a:ext uri="{FF2B5EF4-FFF2-40B4-BE49-F238E27FC236}">
                <a16:creationId xmlns:a16="http://schemas.microsoft.com/office/drawing/2014/main" id="{2B4F9021-8603-FFC7-B456-D9F900AA89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16" name="図 15">
            <a:extLst>
              <a:ext uri="{FF2B5EF4-FFF2-40B4-BE49-F238E27FC236}">
                <a16:creationId xmlns:a16="http://schemas.microsoft.com/office/drawing/2014/main" id="{F7F83310-016D-4CA8-6AC3-F9E37DA3F29C}"/>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17" name="図 16" descr="グラフィカル ユーザー インターフェイス, アプリケーション, Web サイト&#10;&#10;自動的に生成された説明">
            <a:extLst>
              <a:ext uri="{FF2B5EF4-FFF2-40B4-BE49-F238E27FC236}">
                <a16:creationId xmlns:a16="http://schemas.microsoft.com/office/drawing/2014/main" id="{EB4743CC-DB44-FF1F-19BB-058F58EC461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18" name="図 17"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297EF7B7-2786-4C71-904A-6AF1E6C631C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19" name="テキスト ボックス 29">
            <a:extLst>
              <a:ext uri="{FF2B5EF4-FFF2-40B4-BE49-F238E27FC236}">
                <a16:creationId xmlns:a16="http://schemas.microsoft.com/office/drawing/2014/main" id="{01325D0B-3C8C-420A-6D5F-739C07D3C5DC}"/>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cxnSp>
        <p:nvCxnSpPr>
          <p:cNvPr id="23" name="直線矢印コネクタ 22">
            <a:extLst>
              <a:ext uri="{FF2B5EF4-FFF2-40B4-BE49-F238E27FC236}">
                <a16:creationId xmlns:a16="http://schemas.microsoft.com/office/drawing/2014/main" id="{B62B493E-6942-2627-7D7A-E60AF9A73A28}"/>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788109C2-B21D-1BE6-EE0D-19566CA532CA}"/>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469A8867-F704-D782-FAEF-682A17CC2DFF}"/>
              </a:ext>
            </a:extLst>
          </p:cNvPr>
          <p:cNvSpPr txBox="1"/>
          <p:nvPr/>
        </p:nvSpPr>
        <p:spPr>
          <a:xfrm>
            <a:off x="73789" y="6576452"/>
            <a:ext cx="3541630" cy="215444"/>
          </a:xfrm>
          <a:prstGeom prst="rect">
            <a:avLst/>
          </a:prstGeom>
          <a:noFill/>
        </p:spPr>
        <p:txBody>
          <a:bodyPr wrap="square" rtlCol="0">
            <a:spAutoFit/>
          </a:bodyPr>
          <a:lstStyle/>
          <a:p>
            <a:r>
              <a:rPr kumimoji="1" lang="en-US" altLang="ja-JP" sz="800" dirty="0">
                <a:solidFill>
                  <a:schemeClr val="accent3"/>
                </a:solidFill>
                <a:latin typeface="+mn-ea"/>
              </a:rPr>
              <a:t>※WBC2023</a:t>
            </a:r>
            <a:r>
              <a:rPr kumimoji="1" lang="ja-JP" altLang="en-US" sz="800" dirty="0">
                <a:solidFill>
                  <a:schemeClr val="accent3"/>
                </a:solidFill>
                <a:latin typeface="+mn-ea"/>
              </a:rPr>
              <a:t>報道特集のキャプチャを事例として掲載</a:t>
            </a:r>
          </a:p>
        </p:txBody>
      </p:sp>
      <p:sp>
        <p:nvSpPr>
          <p:cNvPr id="27" name="正方形/長方形 26">
            <a:extLst>
              <a:ext uri="{FF2B5EF4-FFF2-40B4-BE49-F238E27FC236}">
                <a16:creationId xmlns:a16="http://schemas.microsoft.com/office/drawing/2014/main" id="{911AC4DC-852C-21A1-F4C4-1F635A7308CC}"/>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solidFill>
                  <a:schemeClr val="accent3"/>
                </a:solidFill>
                <a:latin typeface="メイリオ" panose="020B0604030504040204" pitchFamily="50" charset="-128"/>
                <a:ea typeface="メイリオ" panose="020B0604030504040204" pitchFamily="50" charset="-128"/>
              </a:rPr>
              <a:t>選抜高等学校野球大会</a:t>
            </a:r>
            <a:r>
              <a:rPr kumimoji="1" lang="ja-JP" altLang="en-US" sz="2000" b="1" dirty="0">
                <a:solidFill>
                  <a:schemeClr val="accent3"/>
                </a:solidFill>
                <a:latin typeface="メイリオ" panose="020B0604030504040204" pitchFamily="50" charset="-128"/>
                <a:ea typeface="メイリオ" panose="020B0604030504040204" pitchFamily="50" charset="-128"/>
              </a:rPr>
              <a:t>全試合を </a:t>
            </a:r>
            <a:r>
              <a:rPr kumimoji="1" lang="en-US" altLang="ja-JP" sz="2000" b="1" dirty="0" err="1">
                <a:solidFill>
                  <a:schemeClr val="accent3"/>
                </a:solidFill>
                <a:latin typeface="メイリオ" panose="020B0604030504040204" pitchFamily="50" charset="-128"/>
                <a:ea typeface="メイリオ" panose="020B0604030504040204" pitchFamily="50" charset="-128"/>
              </a:rPr>
              <a:t>Sportsnavi</a:t>
            </a:r>
            <a:r>
              <a:rPr kumimoji="1" lang="en-US" altLang="ja-JP" sz="2000" b="1" dirty="0">
                <a:solidFill>
                  <a:schemeClr val="accent3"/>
                </a:solidFill>
                <a:latin typeface="メイリオ" panose="020B0604030504040204" pitchFamily="50" charset="-128"/>
                <a:ea typeface="メイリオ" panose="020B0604030504040204" pitchFamily="50" charset="-128"/>
              </a:rPr>
              <a:t> </a:t>
            </a:r>
            <a:r>
              <a:rPr kumimoji="1" lang="ja-JP" altLang="en-US" sz="2000" b="1" dirty="0">
                <a:solidFill>
                  <a:schemeClr val="accent3"/>
                </a:solidFill>
                <a:latin typeface="メイリオ" panose="020B0604030504040204" pitchFamily="50" charset="-128"/>
                <a:ea typeface="メイリオ" panose="020B0604030504040204" pitchFamily="50" charset="-128"/>
              </a:rPr>
              <a:t>上の「</a:t>
            </a:r>
            <a:r>
              <a:rPr lang="ja-JP" altLang="en-US" sz="2000" b="1" dirty="0">
                <a:solidFill>
                  <a:schemeClr val="accent3"/>
                </a:solidFill>
                <a:latin typeface="メイリオ" panose="020B0604030504040204" pitchFamily="50" charset="-128"/>
                <a:ea typeface="メイリオ" panose="020B0604030504040204" pitchFamily="50" charset="-128"/>
              </a:rPr>
              <a:t>センバツ</a:t>
            </a:r>
            <a:r>
              <a:rPr lang="en-US" altLang="ja-JP" sz="2000" b="1" dirty="0">
                <a:solidFill>
                  <a:schemeClr val="accent3"/>
                </a:solidFill>
                <a:latin typeface="メイリオ" panose="020B0604030504040204" pitchFamily="50" charset="-128"/>
                <a:ea typeface="メイリオ" panose="020B0604030504040204" pitchFamily="50" charset="-128"/>
              </a:rPr>
              <a:t>LIVE! </a:t>
            </a:r>
            <a:r>
              <a:rPr kumimoji="1" lang="ja-JP" altLang="en-US" sz="2000" b="1" dirty="0">
                <a:solidFill>
                  <a:schemeClr val="accent3"/>
                </a:solidFill>
                <a:latin typeface="メイリオ" panose="020B0604030504040204" pitchFamily="50" charset="-128"/>
                <a:ea typeface="メイリオ" panose="020B0604030504040204" pitchFamily="50" charset="-128"/>
              </a:rPr>
              <a:t>」でライブ配信</a:t>
            </a:r>
          </a:p>
          <a:p>
            <a:pPr algn="ctr"/>
            <a:r>
              <a:rPr kumimoji="1" lang="en-US" altLang="ja-JP" sz="2000" b="1" dirty="0" err="1">
                <a:solidFill>
                  <a:schemeClr val="accent3"/>
                </a:solidFill>
                <a:latin typeface="メイリオ" panose="020B0604030504040204" pitchFamily="50" charset="-128"/>
                <a:ea typeface="メイリオ" panose="020B0604030504040204" pitchFamily="50" charset="-128"/>
              </a:rPr>
              <a:t>Sportsnavi</a:t>
            </a:r>
            <a:r>
              <a:rPr kumimoji="1" lang="ja-JP" altLang="en-US" sz="2000" b="1" dirty="0">
                <a:solidFill>
                  <a:schemeClr val="accent3"/>
                </a:solidFill>
                <a:latin typeface="メイリオ" panose="020B0604030504040204" pitchFamily="50" charset="-128"/>
                <a:ea typeface="メイリオ" panose="020B0604030504040204" pitchFamily="50" charset="-128"/>
              </a:rPr>
              <a:t>、</a:t>
            </a:r>
            <a:r>
              <a:rPr kumimoji="1" lang="en-US" altLang="ja-JP" sz="2000" b="1" dirty="0">
                <a:solidFill>
                  <a:schemeClr val="accent3"/>
                </a:solidFill>
                <a:latin typeface="メイリオ" panose="020B0604030504040204" pitchFamily="50" charset="-128"/>
                <a:ea typeface="メイリオ" panose="020B0604030504040204" pitchFamily="50" charset="-128"/>
              </a:rPr>
              <a:t>Yahoo! Japan</a:t>
            </a:r>
            <a:r>
              <a:rPr kumimoji="1" lang="ja-JP" altLang="en-US" sz="2000" b="1" dirty="0">
                <a:solidFill>
                  <a:schemeClr val="accent3"/>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2" name="テキスト ボックス 1">
            <a:extLst>
              <a:ext uri="{FF2B5EF4-FFF2-40B4-BE49-F238E27FC236}">
                <a16:creationId xmlns:a16="http://schemas.microsoft.com/office/drawing/2014/main" id="{7E80A35D-0CBF-D7F8-AA29-3F2C7C9BE13E}"/>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4" name="テキスト ボックス 3">
            <a:extLst>
              <a:ext uri="{FF2B5EF4-FFF2-40B4-BE49-F238E27FC236}">
                <a16:creationId xmlns:a16="http://schemas.microsoft.com/office/drawing/2014/main" id="{6C804A3D-FD8C-EB35-4C8E-23788A5F4AB4}"/>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pic>
        <p:nvPicPr>
          <p:cNvPr id="3" name="Picture 3" descr="\\10.65.9.23\tdignas1\99_受け渡しフォルダ【2カ月で削除】\ishikawanaoto\sanbatsu_logo_posi.jpg">
            <a:extLst>
              <a:ext uri="{FF2B5EF4-FFF2-40B4-BE49-F238E27FC236}">
                <a16:creationId xmlns:a16="http://schemas.microsoft.com/office/drawing/2014/main" id="{BFB9CB1E-8A13-CD96-158F-4326FA7B1458}"/>
              </a:ext>
            </a:extLst>
          </p:cNvPr>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3652" y="3377612"/>
            <a:ext cx="1777545" cy="577418"/>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グループ化 9">
            <a:extLst>
              <a:ext uri="{FF2B5EF4-FFF2-40B4-BE49-F238E27FC236}">
                <a16:creationId xmlns:a16="http://schemas.microsoft.com/office/drawing/2014/main" id="{093766CE-2D85-F713-92DB-ED07D5C4ACCD}"/>
              </a:ext>
            </a:extLst>
          </p:cNvPr>
          <p:cNvGrpSpPr/>
          <p:nvPr/>
        </p:nvGrpSpPr>
        <p:grpSpPr>
          <a:xfrm>
            <a:off x="743560" y="1842040"/>
            <a:ext cx="10737700" cy="110010"/>
            <a:chOff x="665684" y="2157983"/>
            <a:chExt cx="10737700" cy="110010"/>
          </a:xfrm>
        </p:grpSpPr>
        <p:sp>
          <p:nvSpPr>
            <p:cNvPr id="26" name="フローチャート: 処理 25">
              <a:extLst>
                <a:ext uri="{FF2B5EF4-FFF2-40B4-BE49-F238E27FC236}">
                  <a16:creationId xmlns:a16="http://schemas.microsoft.com/office/drawing/2014/main" id="{1BBCE690-B182-248E-BC55-3049AF334869}"/>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フローチャート: 処理 27">
              <a:extLst>
                <a:ext uri="{FF2B5EF4-FFF2-40B4-BE49-F238E27FC236}">
                  <a16:creationId xmlns:a16="http://schemas.microsoft.com/office/drawing/2014/main" id="{51EC67C4-4E92-A3C7-AC45-7FDF28336EA7}"/>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平行四辺形 28">
              <a:extLst>
                <a:ext uri="{FF2B5EF4-FFF2-40B4-BE49-F238E27FC236}">
                  <a16:creationId xmlns:a16="http://schemas.microsoft.com/office/drawing/2014/main" id="{F7AE2AAE-CA6C-320A-DD04-3450D30B2FD7}"/>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6" name="Picture 3" descr="\\10.65.9.23\tdignas1\99_受け渡しフォルダ【2カ月で削除】\ishikawanaoto\sanbatsu_logo_posi.jpg">
            <a:extLst>
              <a:ext uri="{FF2B5EF4-FFF2-40B4-BE49-F238E27FC236}">
                <a16:creationId xmlns:a16="http://schemas.microsoft.com/office/drawing/2014/main" id="{F38890AF-0919-DAF6-C10D-75528DE1828E}"/>
              </a:ext>
            </a:extLst>
          </p:cNvPr>
          <p:cNvPicPr>
            <a:picLocks noChangeAspect="1" noChangeArrowheads="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3232" r="41108" b="64830"/>
          <a:stretch/>
        </p:blipFill>
        <p:spPr bwMode="auto">
          <a:xfrm>
            <a:off x="3371824" y="5084936"/>
            <a:ext cx="1455011" cy="29865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7">
            <a:extLst>
              <a:ext uri="{FF2B5EF4-FFF2-40B4-BE49-F238E27FC236}">
                <a16:creationId xmlns:a16="http://schemas.microsoft.com/office/drawing/2014/main" id="{2D7D43F2-1286-E064-F0A6-E437B345E3D7}"/>
              </a:ext>
            </a:extLst>
          </p:cNvPr>
          <p:cNvSpPr>
            <a:spLocks noChangeArrowheads="1"/>
          </p:cNvSpPr>
          <p:nvPr/>
        </p:nvSpPr>
        <p:spPr bwMode="auto">
          <a:xfrm>
            <a:off x="3215366" y="5428175"/>
            <a:ext cx="1711606"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1050" b="0" dirty="0">
                <a:solidFill>
                  <a:schemeClr val="accent3"/>
                </a:solidFill>
                <a:latin typeface="+mn-ea"/>
                <a:cs typeface="メイリオ" pitchFamily="50" charset="-128"/>
              </a:rPr>
              <a:t>主催者サイト</a:t>
            </a:r>
            <a:endParaRPr lang="en-US" altLang="ja-JP" sz="1050" b="0" dirty="0">
              <a:solidFill>
                <a:schemeClr val="accent3"/>
              </a:solidFill>
              <a:latin typeface="+mn-ea"/>
              <a:cs typeface="メイリオ" pitchFamily="50" charset="-128"/>
            </a:endParaRPr>
          </a:p>
          <a:p>
            <a:pPr algn="ctr">
              <a:defRPr/>
            </a:pPr>
            <a:r>
              <a:rPr lang="ja-JP" altLang="en-US" sz="1050" b="0" dirty="0">
                <a:solidFill>
                  <a:schemeClr val="accent3"/>
                </a:solidFill>
                <a:latin typeface="+mn-ea"/>
                <a:cs typeface="メイリオ" pitchFamily="50" charset="-128"/>
              </a:rPr>
              <a:t>「ニュースサイト毎日新聞」からの誘導</a:t>
            </a:r>
            <a:endParaRPr lang="en-US" altLang="ja-JP" sz="1050" b="0" dirty="0">
              <a:solidFill>
                <a:schemeClr val="accent3"/>
              </a:solidFill>
              <a:latin typeface="+mn-ea"/>
              <a:cs typeface="メイリオ" pitchFamily="50" charset="-128"/>
            </a:endParaRPr>
          </a:p>
        </p:txBody>
      </p:sp>
      <p:sp>
        <p:nvSpPr>
          <p:cNvPr id="33" name="Rectangle 7">
            <a:extLst>
              <a:ext uri="{FF2B5EF4-FFF2-40B4-BE49-F238E27FC236}">
                <a16:creationId xmlns:a16="http://schemas.microsoft.com/office/drawing/2014/main" id="{8D690DB0-B3B4-0468-B7F2-7C667A0454AA}"/>
              </a:ext>
            </a:extLst>
          </p:cNvPr>
          <p:cNvSpPr>
            <a:spLocks noChangeArrowheads="1"/>
          </p:cNvSpPr>
          <p:nvPr/>
        </p:nvSpPr>
        <p:spPr bwMode="auto">
          <a:xfrm>
            <a:off x="5621350" y="6219083"/>
            <a:ext cx="572577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800" b="0" dirty="0">
                <a:solidFill>
                  <a:schemeClr val="accent3"/>
                </a:solidFill>
                <a:latin typeface="+mn-ea"/>
                <a:cs typeface="メイリオ" pitchFamily="50" charset="-128"/>
              </a:rPr>
              <a:t>※</a:t>
            </a:r>
            <a:r>
              <a:rPr lang="ja-JP" altLang="en-US" sz="800" b="0" dirty="0">
                <a:solidFill>
                  <a:schemeClr val="accent3"/>
                </a:solidFill>
                <a:latin typeface="+mn-ea"/>
                <a:cs typeface="メイリオ" pitchFamily="50" charset="-128"/>
              </a:rPr>
              <a:t>一部のコンテンツは、毎日新聞ドメイン配下にも掲載され、相互に連携します。</a:t>
            </a:r>
            <a:endParaRPr lang="en-US" altLang="ja-JP" sz="800" b="0" dirty="0">
              <a:solidFill>
                <a:schemeClr val="accent3"/>
              </a:solidFill>
              <a:latin typeface="+mn-ea"/>
              <a:cs typeface="メイリオ" pitchFamily="50" charset="-128"/>
            </a:endParaRPr>
          </a:p>
        </p:txBody>
      </p:sp>
      <p:sp>
        <p:nvSpPr>
          <p:cNvPr id="34" name="Rectangle 7">
            <a:extLst>
              <a:ext uri="{FF2B5EF4-FFF2-40B4-BE49-F238E27FC236}">
                <a16:creationId xmlns:a16="http://schemas.microsoft.com/office/drawing/2014/main" id="{B6C4BAAE-E557-99AD-2B45-8EAD7B95647D}"/>
              </a:ext>
            </a:extLst>
          </p:cNvPr>
          <p:cNvSpPr>
            <a:spLocks noChangeArrowheads="1"/>
          </p:cNvSpPr>
          <p:nvPr/>
        </p:nvSpPr>
        <p:spPr bwMode="auto">
          <a:xfrm>
            <a:off x="5490838" y="6026387"/>
            <a:ext cx="154415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0" dirty="0">
                <a:solidFill>
                  <a:schemeClr val="accent3"/>
                </a:solidFill>
                <a:latin typeface="+mn-ea"/>
                <a:cs typeface="メイリオ" pitchFamily="50" charset="-128"/>
              </a:rPr>
              <a:t>主なコンテンツ</a:t>
            </a:r>
            <a:endParaRPr lang="en-US" altLang="ja-JP" sz="1000" b="0" dirty="0">
              <a:solidFill>
                <a:schemeClr val="accent3"/>
              </a:solidFill>
              <a:latin typeface="+mn-ea"/>
              <a:cs typeface="メイリオ" pitchFamily="50" charset="-128"/>
            </a:endParaRPr>
          </a:p>
        </p:txBody>
      </p:sp>
      <p:cxnSp>
        <p:nvCxnSpPr>
          <p:cNvPr id="35" name="直線コネクタ 34">
            <a:extLst>
              <a:ext uri="{FF2B5EF4-FFF2-40B4-BE49-F238E27FC236}">
                <a16:creationId xmlns:a16="http://schemas.microsoft.com/office/drawing/2014/main" id="{F0C2B99C-F6A8-6FF3-F8DE-69FB65981C76}"/>
              </a:ext>
            </a:extLst>
          </p:cNvPr>
          <p:cNvCxnSpPr>
            <a:cxnSpLocks/>
          </p:cNvCxnSpPr>
          <p:nvPr/>
        </p:nvCxnSpPr>
        <p:spPr bwMode="auto">
          <a:xfrm>
            <a:off x="5611275" y="5861110"/>
            <a:ext cx="477790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sp>
        <p:nvSpPr>
          <p:cNvPr id="36" name="Rectangle 7">
            <a:extLst>
              <a:ext uri="{FF2B5EF4-FFF2-40B4-BE49-F238E27FC236}">
                <a16:creationId xmlns:a16="http://schemas.microsoft.com/office/drawing/2014/main" id="{32F51E1B-3D88-589C-5AA6-E6B187A90DEE}"/>
              </a:ext>
            </a:extLst>
          </p:cNvPr>
          <p:cNvSpPr>
            <a:spLocks noChangeArrowheads="1"/>
          </p:cNvSpPr>
          <p:nvPr/>
        </p:nvSpPr>
        <p:spPr bwMode="auto">
          <a:xfrm>
            <a:off x="6511053" y="5919280"/>
            <a:ext cx="4084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900" dirty="0">
                <a:solidFill>
                  <a:schemeClr val="accent3"/>
                </a:solidFill>
                <a:latin typeface="+mn-ea"/>
                <a:cs typeface="メイリオ" pitchFamily="50" charset="-128"/>
              </a:rPr>
              <a:t>全</a:t>
            </a:r>
            <a:r>
              <a:rPr lang="en-US" altLang="ja-JP" sz="900" dirty="0">
                <a:solidFill>
                  <a:schemeClr val="accent3"/>
                </a:solidFill>
                <a:latin typeface="+mn-ea"/>
                <a:cs typeface="メイリオ" pitchFamily="50" charset="-128"/>
              </a:rPr>
              <a:t>31</a:t>
            </a:r>
            <a:r>
              <a:rPr lang="ja-JP" altLang="en-US" sz="900" dirty="0">
                <a:solidFill>
                  <a:schemeClr val="accent3"/>
                </a:solidFill>
                <a:latin typeface="+mn-ea"/>
                <a:cs typeface="メイリオ" pitchFamily="50" charset="-128"/>
              </a:rPr>
              <a:t>試合ライブ中継、見逃し（フルマッチ）、ダイジェスト、ハイライト</a:t>
            </a:r>
            <a:endParaRPr lang="en-US" altLang="ja-JP" sz="900" dirty="0">
              <a:solidFill>
                <a:schemeClr val="accent3"/>
              </a:solidFill>
              <a:latin typeface="+mn-ea"/>
              <a:cs typeface="メイリオ" pitchFamily="50" charset="-128"/>
            </a:endParaRPr>
          </a:p>
          <a:p>
            <a:pPr>
              <a:defRPr/>
            </a:pPr>
            <a:r>
              <a:rPr lang="ja-JP" altLang="en-US" sz="900" dirty="0">
                <a:solidFill>
                  <a:schemeClr val="accent3"/>
                </a:solidFill>
                <a:latin typeface="+mn-ea"/>
                <a:cs typeface="メイリオ" pitchFamily="50" charset="-128"/>
              </a:rPr>
              <a:t>出場チーム紹介動画、最新ニュース、フォトギャラリー</a:t>
            </a:r>
            <a:endParaRPr lang="en-US" altLang="ja-JP" sz="900" dirty="0">
              <a:solidFill>
                <a:schemeClr val="accent3"/>
              </a:solidFill>
              <a:latin typeface="+mn-ea"/>
              <a:cs typeface="メイリオ" pitchFamily="50" charset="-128"/>
            </a:endParaRPr>
          </a:p>
        </p:txBody>
      </p:sp>
      <p:cxnSp>
        <p:nvCxnSpPr>
          <p:cNvPr id="37" name="直線コネクタ 36">
            <a:extLst>
              <a:ext uri="{FF2B5EF4-FFF2-40B4-BE49-F238E27FC236}">
                <a16:creationId xmlns:a16="http://schemas.microsoft.com/office/drawing/2014/main" id="{888A0EBA-3B24-A49E-55C9-1846964F1E09}"/>
              </a:ext>
            </a:extLst>
          </p:cNvPr>
          <p:cNvCxnSpPr>
            <a:cxnSpLocks/>
          </p:cNvCxnSpPr>
          <p:nvPr/>
        </p:nvCxnSpPr>
        <p:spPr bwMode="auto">
          <a:xfrm>
            <a:off x="6520579" y="5956378"/>
            <a:ext cx="0" cy="40828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4085683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A03CFF2-EAA6-D4A3-A1FC-613A6FFC2A96}"/>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C334E159-420D-4D3D-84C1-1C9449274CC8}"/>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7" name="テキスト プレースホルダー 4">
            <a:extLst>
              <a:ext uri="{FF2B5EF4-FFF2-40B4-BE49-F238E27FC236}">
                <a16:creationId xmlns:a16="http://schemas.microsoft.com/office/drawing/2014/main" id="{EAEC6AB3-8935-5074-D96E-002FEDF7B227}"/>
              </a:ext>
            </a:extLst>
          </p:cNvPr>
          <p:cNvSpPr>
            <a:spLocks noGrp="1"/>
          </p:cNvSpPr>
          <p:nvPr>
            <p:ph type="body" sz="quarter" idx="19"/>
          </p:nvPr>
        </p:nvSpPr>
        <p:spPr>
          <a:xfrm>
            <a:off x="1026319" y="4312422"/>
            <a:ext cx="4306191" cy="1412875"/>
          </a:xfrm>
        </p:spPr>
        <p:txBody>
          <a:bodyPr/>
          <a:lstStyle/>
          <a:p>
            <a:r>
              <a:rPr lang="ja-JP" altLang="en-US" dirty="0"/>
              <a:t>センバツ</a:t>
            </a:r>
            <a:r>
              <a:rPr lang="en-US" altLang="ja-JP" dirty="0"/>
              <a:t>LIVE!</a:t>
            </a:r>
          </a:p>
          <a:p>
            <a:r>
              <a:rPr lang="ja-JP" altLang="en-US" dirty="0"/>
              <a:t>実績とユーザー傾向</a:t>
            </a:r>
            <a:endParaRPr lang="en-US" altLang="ja-JP" dirty="0"/>
          </a:p>
        </p:txBody>
      </p:sp>
      <p:pic>
        <p:nvPicPr>
          <p:cNvPr id="3" name="グラフィックス 2">
            <a:extLst>
              <a:ext uri="{FF2B5EF4-FFF2-40B4-BE49-F238E27FC236}">
                <a16:creationId xmlns:a16="http://schemas.microsoft.com/office/drawing/2014/main" id="{D14F6F36-AB5E-5AB5-CA5F-DB64807C734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6013" y="2831306"/>
            <a:ext cx="1321593" cy="1321593"/>
          </a:xfrm>
          <a:prstGeom prst="rect">
            <a:avLst/>
          </a:prstGeom>
        </p:spPr>
      </p:pic>
    </p:spTree>
    <p:extLst>
      <p:ext uri="{BB962C8B-B14F-4D97-AF65-F5344CB8AC3E}">
        <p14:creationId xmlns:p14="http://schemas.microsoft.com/office/powerpoint/2010/main" val="1017313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EEAC8CE-2D36-B702-4113-EA5031253468}"/>
              </a:ext>
            </a:extLst>
          </p:cNvPr>
          <p:cNvSpPr txBox="1"/>
          <p:nvPr/>
        </p:nvSpPr>
        <p:spPr>
          <a:xfrm>
            <a:off x="-1" y="6007700"/>
            <a:ext cx="12192001" cy="446276"/>
          </a:xfrm>
          <a:prstGeom prst="rect">
            <a:avLst/>
          </a:prstGeom>
          <a:solidFill>
            <a:schemeClr val="accent6"/>
          </a:solidFill>
        </p:spPr>
        <p:txBody>
          <a:bodyPr wrap="square">
            <a:spAutoFit/>
          </a:bodyPr>
          <a:lstStyle/>
          <a:p>
            <a:pPr algn="ctr">
              <a:lnSpc>
                <a:spcPct val="120000"/>
              </a:lnSpc>
              <a:buClr>
                <a:srgbClr val="C00000"/>
              </a:buClr>
            </a:pPr>
            <a:r>
              <a:rPr kumimoji="1" lang="ja-JP" altLang="en-US" sz="2000" b="1" dirty="0">
                <a:solidFill>
                  <a:schemeClr val="bg1"/>
                </a:solidFill>
                <a:latin typeface="+mn-ea"/>
              </a:rPr>
              <a:t>大会期間</a:t>
            </a:r>
            <a:r>
              <a:rPr lang="en-US" altLang="ja-JP" sz="2000" b="1" dirty="0">
                <a:solidFill>
                  <a:schemeClr val="bg1"/>
                </a:solidFill>
                <a:latin typeface="+mn-ea"/>
              </a:rPr>
              <a:t>3</a:t>
            </a:r>
            <a:r>
              <a:rPr kumimoji="1" lang="en-US" altLang="ja-JP" sz="2000" b="1" dirty="0">
                <a:solidFill>
                  <a:schemeClr val="bg1"/>
                </a:solidFill>
                <a:latin typeface="+mn-ea"/>
              </a:rPr>
              <a:t>/18</a:t>
            </a:r>
            <a:r>
              <a:rPr kumimoji="1" lang="ja-JP" altLang="en-US" sz="2000" b="1" dirty="0">
                <a:solidFill>
                  <a:schemeClr val="bg1"/>
                </a:solidFill>
                <a:latin typeface="+mn-ea"/>
              </a:rPr>
              <a:t>～</a:t>
            </a:r>
            <a:r>
              <a:rPr lang="en-US" altLang="ja-JP" sz="2000" b="1" dirty="0">
                <a:solidFill>
                  <a:schemeClr val="bg1"/>
                </a:solidFill>
                <a:latin typeface="+mn-ea"/>
              </a:rPr>
              <a:t>4</a:t>
            </a:r>
            <a:r>
              <a:rPr kumimoji="1" lang="en-US" altLang="ja-JP" sz="2000" b="1" dirty="0">
                <a:solidFill>
                  <a:schemeClr val="bg1"/>
                </a:solidFill>
                <a:latin typeface="+mn-ea"/>
              </a:rPr>
              <a:t>/1</a:t>
            </a:r>
            <a:r>
              <a:rPr kumimoji="1" lang="ja-JP" altLang="en-US" sz="2000" b="1" dirty="0">
                <a:solidFill>
                  <a:schemeClr val="bg1"/>
                </a:solidFill>
                <a:latin typeface="+mn-ea"/>
              </a:rPr>
              <a:t>のみを集計</a:t>
            </a:r>
            <a:endParaRPr kumimoji="1" lang="en-US" altLang="ja-JP" sz="2000" b="1" dirty="0">
              <a:solidFill>
                <a:schemeClr val="bg1"/>
              </a:solidFill>
              <a:latin typeface="+mn-ea"/>
            </a:endParaRPr>
          </a:p>
        </p:txBody>
      </p:sp>
      <p:sp>
        <p:nvSpPr>
          <p:cNvPr id="7" name="テキスト プレースホルダー 26">
            <a:extLst>
              <a:ext uri="{FF2B5EF4-FFF2-40B4-BE49-F238E27FC236}">
                <a16:creationId xmlns:a16="http://schemas.microsoft.com/office/drawing/2014/main" id="{1EA93E39-C56C-9899-DE05-95C02B08E50C}"/>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センバツ</a:t>
            </a:r>
            <a:r>
              <a:rPr lang="en-US" altLang="ja-JP" b="1" dirty="0">
                <a:solidFill>
                  <a:schemeClr val="accent3"/>
                </a:solidFill>
                <a:latin typeface="メイリオ" panose="020B0604030504040204" pitchFamily="50" charset="-128"/>
                <a:ea typeface="メイリオ" panose="020B0604030504040204" pitchFamily="50" charset="-128"/>
              </a:rPr>
              <a:t>LIVE!2023</a:t>
            </a:r>
            <a:r>
              <a:rPr lang="ja-JP" altLang="en-US" b="1" dirty="0">
                <a:solidFill>
                  <a:schemeClr val="accent3"/>
                </a:solidFill>
                <a:latin typeface="メイリオ" panose="020B0604030504040204" pitchFamily="50" charset="-128"/>
                <a:ea typeface="メイリオ" panose="020B0604030504040204" pitchFamily="50" charset="-128"/>
              </a:rPr>
              <a:t>　過去実績</a:t>
            </a:r>
          </a:p>
        </p:txBody>
      </p:sp>
      <p:sp>
        <p:nvSpPr>
          <p:cNvPr id="9" name="正方形/長方形 8">
            <a:extLst>
              <a:ext uri="{FF2B5EF4-FFF2-40B4-BE49-F238E27FC236}">
                <a16:creationId xmlns:a16="http://schemas.microsoft.com/office/drawing/2014/main" id="{306EF9D1-9BD1-5733-3996-2029DC56BA55}"/>
              </a:ext>
            </a:extLst>
          </p:cNvPr>
          <p:cNvSpPr/>
          <p:nvPr/>
        </p:nvSpPr>
        <p:spPr>
          <a:xfrm>
            <a:off x="334962" y="1009745"/>
            <a:ext cx="11522076" cy="8724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en-US" altLang="ja-JP" sz="2000" b="1" dirty="0">
                <a:solidFill>
                  <a:schemeClr val="accent3"/>
                </a:solidFill>
                <a:latin typeface="メイリオ"/>
                <a:ea typeface="メイリオ"/>
              </a:rPr>
              <a:t>202</a:t>
            </a:r>
            <a:r>
              <a:rPr lang="en-US" altLang="ja-JP" sz="2000" b="1" dirty="0">
                <a:solidFill>
                  <a:schemeClr val="accent3"/>
                </a:solidFill>
                <a:latin typeface="メイリオ"/>
                <a:ea typeface="メイリオ"/>
              </a:rPr>
              <a:t>3</a:t>
            </a:r>
            <a:r>
              <a:rPr kumimoji="1" lang="ja-JP" altLang="en-US" sz="2000" b="1" dirty="0">
                <a:solidFill>
                  <a:schemeClr val="accent3"/>
                </a:solidFill>
                <a:latin typeface="メイリオ"/>
                <a:ea typeface="メイリオ"/>
              </a:rPr>
              <a:t>年動画再生数は</a:t>
            </a:r>
            <a:r>
              <a:rPr kumimoji="1" lang="en-US" altLang="ja-JP" sz="2000" b="1" dirty="0">
                <a:solidFill>
                  <a:schemeClr val="accent3"/>
                </a:solidFill>
                <a:latin typeface="メイリオ"/>
                <a:ea typeface="メイリオ"/>
              </a:rPr>
              <a:t>6,600</a:t>
            </a:r>
            <a:r>
              <a:rPr kumimoji="1" lang="ja-JP" altLang="en-US" sz="2000" b="1" dirty="0">
                <a:solidFill>
                  <a:schemeClr val="accent3"/>
                </a:solidFill>
                <a:latin typeface="メイリオ"/>
                <a:ea typeface="メイリオ"/>
              </a:rPr>
              <a:t>万回を記録</a:t>
            </a:r>
            <a:endParaRPr lang="en-US" altLang="ja-JP" sz="2000" b="1" dirty="0">
              <a:solidFill>
                <a:schemeClr val="accent3"/>
              </a:solidFill>
              <a:latin typeface="メイリオ"/>
              <a:ea typeface="メイリオ"/>
            </a:endParaRPr>
          </a:p>
          <a:p>
            <a:pPr algn="ctr"/>
            <a:r>
              <a:rPr kumimoji="1" lang="ja-JP" altLang="en-US" sz="2000" b="1" dirty="0">
                <a:solidFill>
                  <a:schemeClr val="accent3"/>
                </a:solidFill>
                <a:latin typeface="メイリオ"/>
                <a:ea typeface="メイリオ"/>
              </a:rPr>
              <a:t>純広告再生数は</a:t>
            </a:r>
            <a:r>
              <a:rPr kumimoji="1" lang="en-US" altLang="ja-JP" sz="2000" b="1" dirty="0">
                <a:solidFill>
                  <a:schemeClr val="accent3"/>
                </a:solidFill>
                <a:latin typeface="メイリオ"/>
                <a:ea typeface="メイリオ"/>
              </a:rPr>
              <a:t>5,000</a:t>
            </a:r>
            <a:r>
              <a:rPr kumimoji="1" lang="ja-JP" altLang="en-US" sz="2000" b="1" dirty="0">
                <a:solidFill>
                  <a:schemeClr val="accent3"/>
                </a:solidFill>
                <a:latin typeface="メイリオ"/>
                <a:ea typeface="メイリオ"/>
              </a:rPr>
              <a:t>万</a:t>
            </a:r>
            <a:r>
              <a:rPr lang="ja-JP" altLang="en-US" sz="2000" b="1" dirty="0">
                <a:solidFill>
                  <a:schemeClr val="accent3"/>
                </a:solidFill>
                <a:latin typeface="メイリオ"/>
                <a:ea typeface="メイリオ"/>
              </a:rPr>
              <a:t>回を記録</a:t>
            </a:r>
          </a:p>
        </p:txBody>
      </p:sp>
      <p:grpSp>
        <p:nvGrpSpPr>
          <p:cNvPr id="10" name="グループ化 9">
            <a:extLst>
              <a:ext uri="{FF2B5EF4-FFF2-40B4-BE49-F238E27FC236}">
                <a16:creationId xmlns:a16="http://schemas.microsoft.com/office/drawing/2014/main" id="{E64063EE-AB0A-1DE9-9164-1957B786AA7B}"/>
              </a:ext>
            </a:extLst>
          </p:cNvPr>
          <p:cNvGrpSpPr/>
          <p:nvPr/>
        </p:nvGrpSpPr>
        <p:grpSpPr>
          <a:xfrm>
            <a:off x="743560" y="1842040"/>
            <a:ext cx="10737700" cy="110010"/>
            <a:chOff x="665684" y="2157983"/>
            <a:chExt cx="10737700" cy="110010"/>
          </a:xfrm>
        </p:grpSpPr>
        <p:sp>
          <p:nvSpPr>
            <p:cNvPr id="11" name="フローチャート: 処理 10">
              <a:extLst>
                <a:ext uri="{FF2B5EF4-FFF2-40B4-BE49-F238E27FC236}">
                  <a16:creationId xmlns:a16="http://schemas.microsoft.com/office/drawing/2014/main" id="{A5BBFFA4-ABA8-C2B4-1605-DDC28810FA02}"/>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フローチャート: 処理 11">
              <a:extLst>
                <a:ext uri="{FF2B5EF4-FFF2-40B4-BE49-F238E27FC236}">
                  <a16:creationId xmlns:a16="http://schemas.microsoft.com/office/drawing/2014/main" id="{9AB6353E-D89D-F9AB-30F2-7BFBD1207531}"/>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平行四辺形 12">
              <a:extLst>
                <a:ext uri="{FF2B5EF4-FFF2-40B4-BE49-F238E27FC236}">
                  <a16:creationId xmlns:a16="http://schemas.microsoft.com/office/drawing/2014/main" id="{6B4EA4B0-80AB-4939-92A3-6809AEFEA8E7}"/>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aphicFrame>
        <p:nvGraphicFramePr>
          <p:cNvPr id="4" name="グラフ 3">
            <a:extLst>
              <a:ext uri="{FF2B5EF4-FFF2-40B4-BE49-F238E27FC236}">
                <a16:creationId xmlns:a16="http://schemas.microsoft.com/office/drawing/2014/main" id="{7A766985-C299-EB9C-900A-9CFC585DDF7F}"/>
              </a:ext>
            </a:extLst>
          </p:cNvPr>
          <p:cNvGraphicFramePr>
            <a:graphicFrameLocks/>
          </p:cNvGraphicFramePr>
          <p:nvPr>
            <p:extLst>
              <p:ext uri="{D42A27DB-BD31-4B8C-83A1-F6EECF244321}">
                <p14:modId xmlns:p14="http://schemas.microsoft.com/office/powerpoint/2010/main" val="1863207212"/>
              </p:ext>
            </p:extLst>
          </p:nvPr>
        </p:nvGraphicFramePr>
        <p:xfrm>
          <a:off x="403412" y="2051049"/>
          <a:ext cx="11033312" cy="3959786"/>
        </p:xfrm>
        <a:graphic>
          <a:graphicData uri="http://schemas.openxmlformats.org/drawingml/2006/chart">
            <c:chart xmlns:c="http://schemas.openxmlformats.org/drawingml/2006/chart" xmlns:r="http://schemas.openxmlformats.org/officeDocument/2006/relationships" r:id="rId3"/>
          </a:graphicData>
        </a:graphic>
      </p:graphicFrame>
      <p:sp>
        <p:nvSpPr>
          <p:cNvPr id="5" name="テキスト ボックス 18">
            <a:extLst>
              <a:ext uri="{FF2B5EF4-FFF2-40B4-BE49-F238E27FC236}">
                <a16:creationId xmlns:a16="http://schemas.microsoft.com/office/drawing/2014/main" id="{AC06D4A0-5501-FCB1-4AE6-3E31D4520115}"/>
              </a:ext>
            </a:extLst>
          </p:cNvPr>
          <p:cNvSpPr txBox="1"/>
          <p:nvPr/>
        </p:nvSpPr>
        <p:spPr>
          <a:xfrm>
            <a:off x="0" y="6577728"/>
            <a:ext cx="2749471" cy="276999"/>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a:solidFill>
                  <a:schemeClr val="accent3"/>
                </a:solidFill>
                <a:latin typeface="+mn-ea"/>
              </a:rPr>
              <a:t>調査実施機関：ヤフー自社調査、配信プラットフォーム実績</a:t>
            </a:r>
            <a:endParaRPr lang="en-US" altLang="ja-JP" sz="600" dirty="0">
              <a:solidFill>
                <a:schemeClr val="accent3"/>
              </a:solidFill>
              <a:latin typeface="+mn-ea"/>
            </a:endParaRPr>
          </a:p>
          <a:p>
            <a:r>
              <a:rPr lang="ja-JP" altLang="en-US" sz="600" dirty="0">
                <a:solidFill>
                  <a:schemeClr val="accent3"/>
                </a:solidFill>
                <a:latin typeface="+mn-ea"/>
              </a:rPr>
              <a:t>調査機関：</a:t>
            </a:r>
            <a:r>
              <a:rPr lang="en-US" altLang="ja-JP" sz="600" dirty="0">
                <a:solidFill>
                  <a:schemeClr val="accent3"/>
                </a:solidFill>
                <a:latin typeface="+mn-ea"/>
              </a:rPr>
              <a:t>2023</a:t>
            </a:r>
            <a:r>
              <a:rPr lang="ja-JP" altLang="en-US" sz="600" dirty="0">
                <a:solidFill>
                  <a:schemeClr val="accent3"/>
                </a:solidFill>
                <a:latin typeface="+mn-ea"/>
              </a:rPr>
              <a:t>年</a:t>
            </a:r>
            <a:r>
              <a:rPr lang="en-US" altLang="ja-JP" sz="600" dirty="0">
                <a:solidFill>
                  <a:schemeClr val="accent3"/>
                </a:solidFill>
                <a:latin typeface="+mn-ea"/>
              </a:rPr>
              <a:t>3</a:t>
            </a:r>
            <a:r>
              <a:rPr lang="ja-JP" altLang="en-US" sz="600" dirty="0">
                <a:solidFill>
                  <a:schemeClr val="accent3"/>
                </a:solidFill>
                <a:latin typeface="+mn-ea"/>
              </a:rPr>
              <a:t>月</a:t>
            </a:r>
            <a:r>
              <a:rPr lang="en-US" altLang="ja-JP" sz="600" dirty="0">
                <a:solidFill>
                  <a:schemeClr val="accent3"/>
                </a:solidFill>
                <a:latin typeface="+mn-ea"/>
              </a:rPr>
              <a:t>18</a:t>
            </a:r>
            <a:r>
              <a:rPr lang="ja-JP" altLang="en-US" sz="600" dirty="0">
                <a:solidFill>
                  <a:schemeClr val="accent3"/>
                </a:solidFill>
                <a:latin typeface="+mn-ea"/>
              </a:rPr>
              <a:t>日（土）～</a:t>
            </a:r>
            <a:r>
              <a:rPr lang="en-US" altLang="ja-JP" sz="600" dirty="0">
                <a:solidFill>
                  <a:schemeClr val="accent3"/>
                </a:solidFill>
                <a:latin typeface="+mn-ea"/>
              </a:rPr>
              <a:t>4</a:t>
            </a:r>
            <a:r>
              <a:rPr lang="ja-JP" altLang="en-US" sz="600" dirty="0">
                <a:solidFill>
                  <a:schemeClr val="accent3"/>
                </a:solidFill>
                <a:latin typeface="+mn-ea"/>
              </a:rPr>
              <a:t>月</a:t>
            </a:r>
            <a:r>
              <a:rPr lang="en-US" altLang="ja-JP" sz="600" dirty="0">
                <a:solidFill>
                  <a:schemeClr val="accent3"/>
                </a:solidFill>
                <a:latin typeface="+mn-ea"/>
              </a:rPr>
              <a:t>1</a:t>
            </a:r>
            <a:r>
              <a:rPr lang="ja-JP" altLang="en-US" sz="600" dirty="0">
                <a:solidFill>
                  <a:schemeClr val="accent3"/>
                </a:solidFill>
                <a:latin typeface="+mn-ea"/>
              </a:rPr>
              <a:t>日（土）</a:t>
            </a:r>
            <a:endParaRPr lang="en-US" altLang="ja-JP" sz="600" dirty="0">
              <a:solidFill>
                <a:schemeClr val="accent3"/>
              </a:solidFill>
              <a:latin typeface="+mn-ea"/>
            </a:endParaRPr>
          </a:p>
        </p:txBody>
      </p:sp>
    </p:spTree>
    <p:extLst>
      <p:ext uri="{BB962C8B-B14F-4D97-AF65-F5344CB8AC3E}">
        <p14:creationId xmlns:p14="http://schemas.microsoft.com/office/powerpoint/2010/main" val="323924494"/>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35861</TotalTime>
  <Words>4056</Words>
  <Application>Microsoft Office PowerPoint</Application>
  <PresentationFormat>ワイド画面</PresentationFormat>
  <Paragraphs>813</Paragraphs>
  <Slides>26</Slides>
  <Notes>15</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26</vt:i4>
      </vt:variant>
    </vt:vector>
  </HeadingPairs>
  <TitlesOfParts>
    <vt:vector size="38" baseType="lpstr">
      <vt:lpstr>Hiragino Kaku Gothic Pro</vt:lpstr>
      <vt:lpstr>LINE Seed JP_OTF Regular</vt:lpstr>
      <vt:lpstr>ＭＳ Ｐゴシック</vt:lpstr>
      <vt:lpstr>ＭＳ Ｐ明朝</vt:lpstr>
      <vt:lpstr>Yu Gothic UI</vt:lpstr>
      <vt:lpstr>メイリオ</vt:lpstr>
      <vt:lpstr>メイリオ</vt:lpstr>
      <vt:lpstr>Yu Gothic</vt:lpstr>
      <vt:lpstr>Arial</vt:lpstr>
      <vt:lpstr>Calibri</vt:lpstr>
      <vt:lpstr>Segoe UI</vt:lpstr>
      <vt:lpstr>表紙</vt:lpstr>
      <vt:lpstr>スポーツナビ センバツLIVE!2024 広告メニューのご案内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不殿 理那</cp:lastModifiedBy>
  <cp:revision>552</cp:revision>
  <dcterms:created xsi:type="dcterms:W3CDTF">2020-02-26T07:28:11Z</dcterms:created>
  <dcterms:modified xsi:type="dcterms:W3CDTF">2024-03-01T06:58:38Z</dcterms:modified>
  <cp:category/>
</cp:coreProperties>
</file>