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567" r:id="rId2"/>
    <p:sldId id="544" r:id="rId3"/>
    <p:sldId id="1369" r:id="rId4"/>
    <p:sldId id="1331" r:id="rId5"/>
    <p:sldId id="1367" r:id="rId6"/>
    <p:sldId id="1181" r:id="rId7"/>
    <p:sldId id="1374" r:id="rId8"/>
    <p:sldId id="1198" r:id="rId9"/>
    <p:sldId id="1376" r:id="rId10"/>
    <p:sldId id="1197" r:id="rId11"/>
    <p:sldId id="1199" r:id="rId12"/>
    <p:sldId id="1186" r:id="rId13"/>
    <p:sldId id="1191" r:id="rId14"/>
    <p:sldId id="1187" r:id="rId15"/>
    <p:sldId id="1188" r:id="rId16"/>
    <p:sldId id="1189" r:id="rId17"/>
    <p:sldId id="578" r:id="rId18"/>
    <p:sldId id="553" r:id="rId19"/>
    <p:sldId id="612" r:id="rId20"/>
    <p:sldId id="515" r:id="rId21"/>
    <p:sldId id="589" r:id="rId22"/>
    <p:sldId id="562" r:id="rId23"/>
    <p:sldId id="627" r:id="rId24"/>
    <p:sldId id="615" r:id="rId25"/>
    <p:sldId id="546"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EF5"/>
    <a:srgbClr val="E9E9E9"/>
    <a:srgbClr val="DDDDDD"/>
    <a:srgbClr val="000000"/>
    <a:srgbClr val="FFDDDD"/>
    <a:srgbClr val="999999"/>
    <a:srgbClr val="FFDBDB"/>
    <a:srgbClr val="FCEDED"/>
    <a:srgbClr val="FFCCCC"/>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A3311A-1F44-40FA-BACF-869784D5B1B7}" v="2" dt="2023-08-03T05:12:52.84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0" autoAdjust="0"/>
    <p:restoredTop sz="89289" autoAdjust="0"/>
  </p:normalViewPr>
  <p:slideViewPr>
    <p:cSldViewPr snapToGrid="0">
      <p:cViewPr varScale="1">
        <p:scale>
          <a:sx n="89" d="100"/>
          <a:sy n="89" d="100"/>
        </p:scale>
        <p:origin x="68" y="528"/>
      </p:cViewPr>
      <p:guideLst/>
    </p:cSldViewPr>
  </p:slideViewPr>
  <p:outlineViewPr>
    <p:cViewPr>
      <p:scale>
        <a:sx n="33" d="100"/>
        <a:sy n="33" d="100"/>
      </p:scale>
      <p:origin x="0" y="-14572"/>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不殿 理那" userId="d5476a1c-62f7-4ccc-a8ee-5324b517b4f3" providerId="ADAL" clId="{E2A3311A-1F44-40FA-BACF-869784D5B1B7}"/>
    <pc:docChg chg="undo custSel modSld modMainMaster">
      <pc:chgData name="不殿 理那" userId="d5476a1c-62f7-4ccc-a8ee-5324b517b4f3" providerId="ADAL" clId="{E2A3311A-1F44-40FA-BACF-869784D5B1B7}" dt="2023-08-03T05:12:53.552" v="58" actId="20577"/>
      <pc:docMkLst>
        <pc:docMk/>
      </pc:docMkLst>
      <pc:sldChg chg="modSp mod">
        <pc:chgData name="不殿 理那" userId="d5476a1c-62f7-4ccc-a8ee-5324b517b4f3" providerId="ADAL" clId="{E2A3311A-1F44-40FA-BACF-869784D5B1B7}" dt="2023-08-03T05:12:25.967" v="15" actId="20577"/>
        <pc:sldMkLst>
          <pc:docMk/>
          <pc:sldMk cId="1328203528" sldId="515"/>
        </pc:sldMkLst>
        <pc:spChg chg="mod">
          <ac:chgData name="不殿 理那" userId="d5476a1c-62f7-4ccc-a8ee-5324b517b4f3" providerId="ADAL" clId="{E2A3311A-1F44-40FA-BACF-869784D5B1B7}" dt="2023-08-03T05:12:25.967" v="15" actId="20577"/>
          <ac:spMkLst>
            <pc:docMk/>
            <pc:sldMk cId="1328203528" sldId="515"/>
            <ac:spMk id="35" creationId="{D74DEBEB-4BBA-27FA-DB31-57773C7850B1}"/>
          </ac:spMkLst>
        </pc:spChg>
      </pc:sldChg>
      <pc:sldChg chg="modSp mod">
        <pc:chgData name="不殿 理那" userId="d5476a1c-62f7-4ccc-a8ee-5324b517b4f3" providerId="ADAL" clId="{E2A3311A-1F44-40FA-BACF-869784D5B1B7}" dt="2023-08-03T05:12:53.552" v="58" actId="20577"/>
        <pc:sldMkLst>
          <pc:docMk/>
          <pc:sldMk cId="2112894444" sldId="562"/>
        </pc:sldMkLst>
        <pc:graphicFrameChg chg="mod modGraphic">
          <ac:chgData name="不殿 理那" userId="d5476a1c-62f7-4ccc-a8ee-5324b517b4f3" providerId="ADAL" clId="{E2A3311A-1F44-40FA-BACF-869784D5B1B7}" dt="2023-08-03T05:12:53.552" v="58" actId="20577"/>
          <ac:graphicFrameMkLst>
            <pc:docMk/>
            <pc:sldMk cId="2112894444" sldId="562"/>
            <ac:graphicFrameMk id="9" creationId="{85DE96A2-10E0-D173-82E8-E023CBE44A64}"/>
          </ac:graphicFrameMkLst>
        </pc:graphicFrameChg>
      </pc:sldChg>
      <pc:sldChg chg="modSp mod">
        <pc:chgData name="不殿 理那" userId="d5476a1c-62f7-4ccc-a8ee-5324b517b4f3" providerId="ADAL" clId="{E2A3311A-1F44-40FA-BACF-869784D5B1B7}" dt="2023-08-03T05:12:12.132" v="11" actId="20577"/>
        <pc:sldMkLst>
          <pc:docMk/>
          <pc:sldMk cId="3740557627" sldId="612"/>
        </pc:sldMkLst>
        <pc:spChg chg="mod">
          <ac:chgData name="不殿 理那" userId="d5476a1c-62f7-4ccc-a8ee-5324b517b4f3" providerId="ADAL" clId="{E2A3311A-1F44-40FA-BACF-869784D5B1B7}" dt="2023-08-03T05:12:12.132" v="11" actId="20577"/>
          <ac:spMkLst>
            <pc:docMk/>
            <pc:sldMk cId="3740557627" sldId="612"/>
            <ac:spMk id="15" creationId="{61C4878C-DC5C-78D4-4314-28DBBB6F1BA0}"/>
          </ac:spMkLst>
        </pc:spChg>
      </pc:sldChg>
      <pc:sldMasterChg chg="modSldLayout">
        <pc:chgData name="不殿 理那" userId="d5476a1c-62f7-4ccc-a8ee-5324b517b4f3" providerId="ADAL" clId="{E2A3311A-1F44-40FA-BACF-869784D5B1B7}" dt="2023-08-03T05:11:12.857" v="3" actId="20577"/>
        <pc:sldMasterMkLst>
          <pc:docMk/>
          <pc:sldMasterMk cId="0" sldId="2147483648"/>
        </pc:sldMasterMkLst>
        <pc:sldLayoutChg chg="modSp mod">
          <pc:chgData name="不殿 理那" userId="d5476a1c-62f7-4ccc-a8ee-5324b517b4f3" providerId="ADAL" clId="{E2A3311A-1F44-40FA-BACF-869784D5B1B7}" dt="2023-08-03T05:11:12.857" v="3" actId="20577"/>
          <pc:sldLayoutMkLst>
            <pc:docMk/>
            <pc:sldMasterMk cId="0" sldId="2147483648"/>
            <pc:sldLayoutMk cId="433917714" sldId="2147483873"/>
          </pc:sldLayoutMkLst>
          <pc:spChg chg="mod">
            <ac:chgData name="不殿 理那" userId="d5476a1c-62f7-4ccc-a8ee-5324b517b4f3" providerId="ADAL" clId="{E2A3311A-1F44-40FA-BACF-869784D5B1B7}" dt="2023-08-03T05:11:12.857" v="3" actId="20577"/>
            <ac:spMkLst>
              <pc:docMk/>
              <pc:sldMasterMk cId="0" sldId="2147483648"/>
              <pc:sldLayoutMk cId="433917714" sldId="2147483873"/>
              <ac:spMk id="3" creationId="{0069EE62-ADEB-61F9-DCD7-56CAED516C07}"/>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4"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6"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Sheet2!$J$19</c:f>
              <c:strCache>
                <c:ptCount val="1"/>
                <c:pt idx="0">
                  <c:v>のみ訪問</c:v>
                </c:pt>
              </c:strCache>
            </c:strRef>
          </c:tx>
          <c:spPr>
            <a:solidFill>
              <a:schemeClr val="accent1"/>
            </a:solidFill>
            <a:ln>
              <a:noFill/>
            </a:ln>
            <a:effectLst/>
          </c:spPr>
          <c:invertIfNegative val="0"/>
          <c:dPt>
            <c:idx val="0"/>
            <c:invertIfNegative val="0"/>
            <c:bubble3D val="0"/>
            <c:spPr>
              <a:solidFill>
                <a:schemeClr val="bg1">
                  <a:lumMod val="65000"/>
                </a:schemeClr>
              </a:solidFill>
              <a:ln>
                <a:noFill/>
              </a:ln>
              <a:effectLst/>
            </c:spPr>
            <c:extLst>
              <c:ext xmlns:c16="http://schemas.microsoft.com/office/drawing/2014/chart" uri="{C3380CC4-5D6E-409C-BE32-E72D297353CC}">
                <c16:uniqueId val="{00000001-C532-4D59-BF43-DD97F28F07C9}"/>
              </c:ext>
            </c:extLst>
          </c:dPt>
          <c:dPt>
            <c:idx val="1"/>
            <c:invertIfNegative val="0"/>
            <c:bubble3D val="0"/>
            <c:spPr>
              <a:solidFill>
                <a:schemeClr val="accent2">
                  <a:lumMod val="75000"/>
                </a:schemeClr>
              </a:solidFill>
              <a:ln>
                <a:noFill/>
              </a:ln>
              <a:effectLst/>
            </c:spPr>
            <c:extLst>
              <c:ext xmlns:c16="http://schemas.microsoft.com/office/drawing/2014/chart" uri="{C3380CC4-5D6E-409C-BE32-E72D297353CC}">
                <c16:uniqueId val="{00000002-C532-4D59-BF43-DD97F28F07C9}"/>
              </c:ext>
            </c:extLst>
          </c:dPt>
          <c:val>
            <c:numRef>
              <c:f>Sheet2!$K$19:$L$19</c:f>
              <c:numCache>
                <c:formatCode>#,##0_);[Red]\(#,##0\)</c:formatCode>
                <c:ptCount val="2"/>
                <c:pt idx="0" formatCode="#,##0">
                  <c:v>36000000</c:v>
                </c:pt>
                <c:pt idx="1">
                  <c:v>63000000</c:v>
                </c:pt>
              </c:numCache>
            </c:numRef>
          </c:val>
          <c:extLst>
            <c:ext xmlns:c16="http://schemas.microsoft.com/office/drawing/2014/chart" uri="{C3380CC4-5D6E-409C-BE32-E72D297353CC}">
              <c16:uniqueId val="{00000000-C532-4D59-BF43-DD97F28F07C9}"/>
            </c:ext>
          </c:extLst>
        </c:ser>
        <c:dLbls>
          <c:showLegendKey val="0"/>
          <c:showVal val="0"/>
          <c:showCatName val="0"/>
          <c:showSerName val="0"/>
          <c:showPercent val="0"/>
          <c:showBubbleSize val="0"/>
        </c:dLbls>
        <c:gapWidth val="115"/>
        <c:overlap val="-27"/>
        <c:axId val="1828390416"/>
        <c:axId val="1828397136"/>
      </c:barChart>
      <c:catAx>
        <c:axId val="1828390416"/>
        <c:scaling>
          <c:orientation val="minMax"/>
        </c:scaling>
        <c:delete val="1"/>
        <c:axPos val="b"/>
        <c:numFmt formatCode="General" sourceLinked="1"/>
        <c:majorTickMark val="none"/>
        <c:minorTickMark val="none"/>
        <c:tickLblPos val="nextTo"/>
        <c:crossAx val="1828397136"/>
        <c:crosses val="autoZero"/>
        <c:auto val="1"/>
        <c:lblAlgn val="ctr"/>
        <c:lblOffset val="100"/>
        <c:noMultiLvlLbl val="0"/>
      </c:catAx>
      <c:valAx>
        <c:axId val="1828397136"/>
        <c:scaling>
          <c:orientation val="minMax"/>
        </c:scaling>
        <c:delete val="1"/>
        <c:axPos val="l"/>
        <c:numFmt formatCode="#,##0" sourceLinked="1"/>
        <c:majorTickMark val="none"/>
        <c:minorTickMark val="none"/>
        <c:tickLblPos val="nextTo"/>
        <c:crossAx val="18283904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134"/>
        <c:overlap val="-27"/>
        <c:axId val="982938256"/>
        <c:axId val="982938672"/>
      </c:barChart>
      <c:catAx>
        <c:axId val="982938256"/>
        <c:scaling>
          <c:orientation val="minMax"/>
        </c:scaling>
        <c:delete val="1"/>
        <c:axPos val="b"/>
        <c:numFmt formatCode="General" sourceLinked="1"/>
        <c:majorTickMark val="none"/>
        <c:minorTickMark val="none"/>
        <c:tickLblPos val="nextTo"/>
        <c:crossAx val="982938672"/>
        <c:crosses val="autoZero"/>
        <c:auto val="1"/>
        <c:lblAlgn val="ctr"/>
        <c:lblOffset val="100"/>
        <c:noMultiLvlLbl val="0"/>
      </c:catAx>
      <c:valAx>
        <c:axId val="982938672"/>
        <c:scaling>
          <c:orientation val="minMax"/>
        </c:scaling>
        <c:delete val="1"/>
        <c:axPos val="l"/>
        <c:numFmt formatCode="#,##0_);[Red]\(#,##0\)" sourceLinked="1"/>
        <c:majorTickMark val="none"/>
        <c:minorTickMark val="none"/>
        <c:tickLblPos val="nextTo"/>
        <c:crossAx val="982938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2023/8/3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524404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815619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249836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12</a:t>
            </a:fld>
            <a:endParaRPr lang="en-US"/>
          </a:p>
        </p:txBody>
      </p:sp>
    </p:spTree>
    <p:extLst>
      <p:ext uri="{BB962C8B-B14F-4D97-AF65-F5344CB8AC3E}">
        <p14:creationId xmlns:p14="http://schemas.microsoft.com/office/powerpoint/2010/main" val="809000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13</a:t>
            </a:fld>
            <a:endParaRPr lang="en-US"/>
          </a:p>
        </p:txBody>
      </p:sp>
    </p:spTree>
    <p:extLst>
      <p:ext uri="{BB962C8B-B14F-4D97-AF65-F5344CB8AC3E}">
        <p14:creationId xmlns:p14="http://schemas.microsoft.com/office/powerpoint/2010/main" val="1920411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14</a:t>
            </a:fld>
            <a:endParaRPr lang="en-US"/>
          </a:p>
        </p:txBody>
      </p:sp>
    </p:spTree>
    <p:extLst>
      <p:ext uri="{BB962C8B-B14F-4D97-AF65-F5344CB8AC3E}">
        <p14:creationId xmlns:p14="http://schemas.microsoft.com/office/powerpoint/2010/main" val="3046705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15</a:t>
            </a:fld>
            <a:endParaRPr lang="en-US"/>
          </a:p>
        </p:txBody>
      </p:sp>
    </p:spTree>
    <p:extLst>
      <p:ext uri="{BB962C8B-B14F-4D97-AF65-F5344CB8AC3E}">
        <p14:creationId xmlns:p14="http://schemas.microsoft.com/office/powerpoint/2010/main" val="1187691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lang="ja-JP"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16</a:t>
            </a:fld>
            <a:endParaRPr lang="en-US"/>
          </a:p>
        </p:txBody>
      </p:sp>
    </p:spTree>
    <p:extLst>
      <p:ext uri="{BB962C8B-B14F-4D97-AF65-F5344CB8AC3E}">
        <p14:creationId xmlns:p14="http://schemas.microsoft.com/office/powerpoint/2010/main" val="1784121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3150571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2513898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1198568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4</a:t>
            </a:fld>
            <a:endParaRPr lang="en-US"/>
          </a:p>
        </p:txBody>
      </p:sp>
    </p:spTree>
    <p:extLst>
      <p:ext uri="{BB962C8B-B14F-4D97-AF65-F5344CB8AC3E}">
        <p14:creationId xmlns:p14="http://schemas.microsoft.com/office/powerpoint/2010/main" val="3861032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962669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205073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3757835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768598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281260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8" cy="877163"/>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https://marketing.yahoo.co.jp/service/yahooads/</a:t>
            </a:r>
            <a:b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br>
            <a:endPar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i="0" dirty="0">
                <a:solidFill>
                  <a:schemeClr val="bg1"/>
                </a:solidFill>
                <a:effectLst/>
                <a:latin typeface="+mn-ea"/>
              </a:rPr>
              <a:t>写真：アフロ</a:t>
            </a:r>
            <a:endParaRPr lang="ja-JP" altLang="en-US" sz="1200" dirty="0">
              <a:solidFill>
                <a:schemeClr val="bg1"/>
              </a:solidFill>
              <a:latin typeface="+mn-ea"/>
            </a:endParaRPr>
          </a:p>
        </p:txBody>
      </p:sp>
      <p:sp>
        <p:nvSpPr>
          <p:cNvPr id="4" name="テキスト ボックス 3">
            <a:extLst>
              <a:ext uri="{FF2B5EF4-FFF2-40B4-BE49-F238E27FC236}">
                <a16:creationId xmlns:a16="http://schemas.microsoft.com/office/drawing/2014/main" id="{4C2B5663-77CB-3346-9DFF-7E1DB195F98F}"/>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B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社外秘</a:t>
            </a: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6" name="テキスト ボックス 5">
            <a:extLst>
              <a:ext uri="{FF2B5EF4-FFF2-40B4-BE49-F238E27FC236}">
                <a16:creationId xmlns:a16="http://schemas.microsoft.com/office/drawing/2014/main" id="{27B01A47-FF0D-A9D5-C65F-453ED3C267FE}"/>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96783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346000"/>
            <a:ext cx="8703924"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タイトル＋見出し">
  <p:cSld name="タイトル＋見出し">
    <p:spTree>
      <p:nvGrpSpPr>
        <p:cNvPr id="1" name="Shape 21"/>
        <p:cNvGrpSpPr/>
        <p:nvPr/>
      </p:nvGrpSpPr>
      <p:grpSpPr>
        <a:xfrm>
          <a:off x="0" y="0"/>
          <a:ext cx="0" cy="0"/>
          <a:chOff x="0" y="0"/>
          <a:chExt cx="0" cy="0"/>
        </a:xfrm>
      </p:grpSpPr>
      <p:sp>
        <p:nvSpPr>
          <p:cNvPr id="23" name="Google Shape;23;p9"/>
          <p:cNvSpPr txBox="1">
            <a:spLocks noGrp="1"/>
          </p:cNvSpPr>
          <p:nvPr>
            <p:ph type="sldNum" idx="12"/>
          </p:nvPr>
        </p:nvSpPr>
        <p:spPr>
          <a:xfrm>
            <a:off x="9100709" y="6267421"/>
            <a:ext cx="27432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050">
                <a:solidFill>
                  <a:srgbClr val="7F7F7F"/>
                </a:solidFill>
                <a:latin typeface="Meiryo"/>
                <a:ea typeface="Meiryo"/>
                <a:cs typeface="Meiryo"/>
                <a:sym typeface="Meiryo"/>
              </a:defRPr>
            </a:lvl1pPr>
            <a:lvl2pPr marL="0" lvl="1" indent="0" algn="r">
              <a:spcBef>
                <a:spcPts val="0"/>
              </a:spcBef>
              <a:buNone/>
              <a:defRPr sz="1050">
                <a:solidFill>
                  <a:srgbClr val="7F7F7F"/>
                </a:solidFill>
                <a:latin typeface="Meiryo"/>
                <a:ea typeface="Meiryo"/>
                <a:cs typeface="Meiryo"/>
                <a:sym typeface="Meiryo"/>
              </a:defRPr>
            </a:lvl2pPr>
            <a:lvl3pPr marL="0" lvl="2" indent="0" algn="r">
              <a:spcBef>
                <a:spcPts val="0"/>
              </a:spcBef>
              <a:buNone/>
              <a:defRPr sz="1050">
                <a:solidFill>
                  <a:srgbClr val="7F7F7F"/>
                </a:solidFill>
                <a:latin typeface="Meiryo"/>
                <a:ea typeface="Meiryo"/>
                <a:cs typeface="Meiryo"/>
                <a:sym typeface="Meiryo"/>
              </a:defRPr>
            </a:lvl3pPr>
            <a:lvl4pPr marL="0" lvl="3" indent="0" algn="r">
              <a:spcBef>
                <a:spcPts val="0"/>
              </a:spcBef>
              <a:buNone/>
              <a:defRPr sz="1050">
                <a:solidFill>
                  <a:srgbClr val="7F7F7F"/>
                </a:solidFill>
                <a:latin typeface="Meiryo"/>
                <a:ea typeface="Meiryo"/>
                <a:cs typeface="Meiryo"/>
                <a:sym typeface="Meiryo"/>
              </a:defRPr>
            </a:lvl4pPr>
            <a:lvl5pPr marL="0" lvl="4" indent="0" algn="r">
              <a:spcBef>
                <a:spcPts val="0"/>
              </a:spcBef>
              <a:buNone/>
              <a:defRPr sz="1050">
                <a:solidFill>
                  <a:srgbClr val="7F7F7F"/>
                </a:solidFill>
                <a:latin typeface="Meiryo"/>
                <a:ea typeface="Meiryo"/>
                <a:cs typeface="Meiryo"/>
                <a:sym typeface="Meiryo"/>
              </a:defRPr>
            </a:lvl5pPr>
            <a:lvl6pPr marL="0" lvl="5" indent="0" algn="r">
              <a:spcBef>
                <a:spcPts val="0"/>
              </a:spcBef>
              <a:buNone/>
              <a:defRPr sz="1050">
                <a:solidFill>
                  <a:srgbClr val="7F7F7F"/>
                </a:solidFill>
                <a:latin typeface="Meiryo"/>
                <a:ea typeface="Meiryo"/>
                <a:cs typeface="Meiryo"/>
                <a:sym typeface="Meiryo"/>
              </a:defRPr>
            </a:lvl6pPr>
            <a:lvl7pPr marL="0" lvl="6" indent="0" algn="r">
              <a:spcBef>
                <a:spcPts val="0"/>
              </a:spcBef>
              <a:buNone/>
              <a:defRPr sz="1050">
                <a:solidFill>
                  <a:srgbClr val="7F7F7F"/>
                </a:solidFill>
                <a:latin typeface="Meiryo"/>
                <a:ea typeface="Meiryo"/>
                <a:cs typeface="Meiryo"/>
                <a:sym typeface="Meiryo"/>
              </a:defRPr>
            </a:lvl7pPr>
            <a:lvl8pPr marL="0" lvl="7" indent="0" algn="r">
              <a:spcBef>
                <a:spcPts val="0"/>
              </a:spcBef>
              <a:buNone/>
              <a:defRPr sz="1050">
                <a:solidFill>
                  <a:srgbClr val="7F7F7F"/>
                </a:solidFill>
                <a:latin typeface="Meiryo"/>
                <a:ea typeface="Meiryo"/>
                <a:cs typeface="Meiryo"/>
                <a:sym typeface="Meiryo"/>
              </a:defRPr>
            </a:lvl8pPr>
            <a:lvl9pPr marL="0" lvl="8" indent="0" algn="r">
              <a:spcBef>
                <a:spcPts val="0"/>
              </a:spcBef>
              <a:buNone/>
              <a:defRPr sz="1050">
                <a:solidFill>
                  <a:srgbClr val="7F7F7F"/>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
        <p:nvSpPr>
          <p:cNvPr id="24" name="Google Shape;24;p9"/>
          <p:cNvSpPr txBox="1">
            <a:spLocks noGrp="1"/>
          </p:cNvSpPr>
          <p:nvPr>
            <p:ph type="ctrTitle"/>
          </p:nvPr>
        </p:nvSpPr>
        <p:spPr>
          <a:xfrm>
            <a:off x="394293" y="329370"/>
            <a:ext cx="10340763" cy="410338"/>
          </a:xfrm>
          <a:prstGeom prst="rect">
            <a:avLst/>
          </a:prstGeom>
          <a:noFill/>
          <a:ln>
            <a:noFill/>
          </a:ln>
        </p:spPr>
        <p:txBody>
          <a:bodyPr spcFirstLastPara="1" wrap="square" lIns="91425" tIns="108000" rIns="91425" bIns="46800" anchor="ctr" anchorCtr="0">
            <a:noAutofit/>
          </a:bodyPr>
          <a:lstStyle>
            <a:lvl1pPr lvl="0" algn="l">
              <a:lnSpc>
                <a:spcPct val="90000"/>
              </a:lnSpc>
              <a:spcBef>
                <a:spcPts val="0"/>
              </a:spcBef>
              <a:spcAft>
                <a:spcPts val="0"/>
              </a:spcAft>
              <a:buClr>
                <a:srgbClr val="3F3F3F"/>
              </a:buClr>
              <a:buSzPts val="2400"/>
              <a:buFont typeface="Meiryo"/>
              <a:buNone/>
              <a:defRPr sz="2400" b="1" i="0">
                <a:solidFill>
                  <a:srgbClr val="3F3F3F"/>
                </a:solidFill>
                <a:latin typeface="Meiryo"/>
                <a:ea typeface="Meiryo"/>
                <a:cs typeface="Meiryo"/>
                <a:sym typeface="Meiry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404782" y="792729"/>
            <a:ext cx="11476567" cy="792088"/>
          </a:xfrm>
          <a:prstGeom prst="rect">
            <a:avLst/>
          </a:prstGeom>
          <a:noFill/>
          <a:ln>
            <a:noFill/>
          </a:ln>
        </p:spPr>
        <p:txBody>
          <a:bodyPr spcFirstLastPara="1" wrap="square" lIns="91425" tIns="45700" rIns="91425" bIns="45700" anchor="t" anchorCtr="0">
            <a:normAutofit/>
          </a:bodyPr>
          <a:lstStyle>
            <a:lvl1pPr marL="457200" marR="0" lvl="0" indent="-228600" algn="l">
              <a:lnSpc>
                <a:spcPct val="114000"/>
              </a:lnSpc>
              <a:spcBef>
                <a:spcPts val="0"/>
              </a:spcBef>
              <a:spcAft>
                <a:spcPts val="0"/>
              </a:spcAft>
              <a:buClr>
                <a:schemeClr val="dk1"/>
              </a:buClr>
              <a:buSzPts val="1600"/>
              <a:buFont typeface="Meiryo"/>
              <a:buNone/>
              <a:defRPr sz="1600">
                <a:solidFill>
                  <a:schemeClr val="dk1"/>
                </a:solidFill>
                <a:latin typeface="Meiryo"/>
                <a:ea typeface="Meiryo"/>
                <a:cs typeface="Meiryo"/>
                <a:sym typeface="Meiry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18791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B7DB2E3A-82CE-A8D4-6302-1117859A86E4}"/>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2435148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33120661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41019557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5">
            <a:extLst>
              <a:ext uri="{FF2B5EF4-FFF2-40B4-BE49-F238E27FC236}">
                <a16:creationId xmlns:a16="http://schemas.microsoft.com/office/drawing/2014/main" id="{4C7BB0C8-8627-6329-2D62-ECFF2871FBD5}"/>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51573284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3"/>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5" name="図 14">
            <a:extLst>
              <a:ext uri="{FF2B5EF4-FFF2-40B4-BE49-F238E27FC236}">
                <a16:creationId xmlns:a16="http://schemas.microsoft.com/office/drawing/2014/main" id="{1C4C4838-CD06-033A-70D7-C6E759649CA6}"/>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4" name="テキスト ボックス 3">
            <a:extLst>
              <a:ext uri="{FF2B5EF4-FFF2-40B4-BE49-F238E27FC236}">
                <a16:creationId xmlns:a16="http://schemas.microsoft.com/office/drawing/2014/main" id="{B6E3D3E9-128A-51EA-01A4-1276632276BD}"/>
              </a:ext>
            </a:extLst>
          </p:cNvPr>
          <p:cNvSpPr txBox="1"/>
          <p:nvPr userDrawn="1"/>
        </p:nvSpPr>
        <p:spPr>
          <a:xfrm>
            <a:off x="947739" y="5710013"/>
            <a:ext cx="102271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2023/06</a:t>
            </a:r>
          </a:p>
        </p:txBody>
      </p:sp>
      <p:sp>
        <p:nvSpPr>
          <p:cNvPr id="3" name="テキスト ボックス 2">
            <a:extLst>
              <a:ext uri="{FF2B5EF4-FFF2-40B4-BE49-F238E27FC236}">
                <a16:creationId xmlns:a16="http://schemas.microsoft.com/office/drawing/2014/main" id="{438AF89C-9115-D3E4-D19B-39639D3C8C92}"/>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5" name="角丸四角形 4">
            <a:extLst>
              <a:ext uri="{FF2B5EF4-FFF2-40B4-BE49-F238E27FC236}">
                <a16:creationId xmlns:a16="http://schemas.microsoft.com/office/drawing/2014/main" id="{99614D11-AC40-5847-DA93-41E8F65C21C1}"/>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8" y="5710013"/>
            <a:ext cx="118942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8</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endPar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0" tIns="0" rIns="0" bIns="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9" name="テキスト ボックス 8">
            <a:extLst>
              <a:ext uri="{FF2B5EF4-FFF2-40B4-BE49-F238E27FC236}">
                <a16:creationId xmlns:a16="http://schemas.microsoft.com/office/drawing/2014/main" id="{D528B53B-4DDF-C795-5C4E-594E77666F38}"/>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11" name="角丸四角形 10">
            <a:extLst>
              <a:ext uri="{FF2B5EF4-FFF2-40B4-BE49-F238E27FC236}">
                <a16:creationId xmlns:a16="http://schemas.microsoft.com/office/drawing/2014/main" id="{FA9BF065-702E-B3A7-CFAA-25A2439794FE}"/>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43391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5" name="テキスト ボックス 4">
            <a:extLst>
              <a:ext uri="{FF2B5EF4-FFF2-40B4-BE49-F238E27FC236}">
                <a16:creationId xmlns:a16="http://schemas.microsoft.com/office/drawing/2014/main" id="{673D4EEC-4F7C-2699-036E-3E3C337816DA}"/>
              </a:ext>
            </a:extLst>
          </p:cNvPr>
          <p:cNvSpPr txBox="1"/>
          <p:nvPr userDrawn="1"/>
        </p:nvSpPr>
        <p:spPr>
          <a:xfrm>
            <a:off x="947738" y="5710013"/>
            <a:ext cx="118942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endPar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D613DDAA-8D3B-FC5F-DDC8-430CBF2AE082}"/>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4" name="角丸四角形 3">
            <a:extLst>
              <a:ext uri="{FF2B5EF4-FFF2-40B4-BE49-F238E27FC236}">
                <a16:creationId xmlns:a16="http://schemas.microsoft.com/office/drawing/2014/main" id="{D1C4E65D-787A-BE37-2677-3B3F7CFC317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3048796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252123" y="207978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252123" y="299761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252123" y="39154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522123" y="2619782"/>
            <a:ext cx="0" cy="377837"/>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522123" y="3537619"/>
            <a:ext cx="0" cy="377837"/>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2138163" y="2169762"/>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2138163" y="309272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2138163" y="401569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3">
            <a:extLst>
              <a:ext uri="{FF2B5EF4-FFF2-40B4-BE49-F238E27FC236}">
                <a16:creationId xmlns:a16="http://schemas.microsoft.com/office/drawing/2014/main" id="{1F9CA21B-89CE-E6D1-5E7D-83B06924DB61}"/>
              </a:ext>
            </a:extLst>
          </p:cNvPr>
          <p:cNvSpPr/>
          <p:nvPr userDrawn="1"/>
        </p:nvSpPr>
        <p:spPr>
          <a:xfrm>
            <a:off x="10139346" y="226800"/>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635985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AE1993D7-231B-51A5-DFD0-C544D927BAA8}"/>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中表紙A">
    <p:bg>
      <p:bgPr>
        <a:solidFill>
          <a:schemeClr val="accent6"/>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08B9A5B-1E3C-9DFD-2322-0AC720490194}"/>
              </a:ext>
            </a:extLst>
          </p:cNvPr>
          <p:cNvPicPr>
            <a:picLocks noChangeAspect="1"/>
          </p:cNvPicPr>
          <p:nvPr userDrawn="1"/>
        </p:nvPicPr>
        <p:blipFill>
          <a:blip r:embed="rId2" cstate="print">
            <a:alphaModFix/>
            <a:extLst>
              <a:ext uri="{28A0092B-C50C-407E-A947-70E740481C1C}">
                <a14:useLocalDpi xmlns:a14="http://schemas.microsoft.com/office/drawing/2010/main" val="0"/>
              </a:ext>
            </a:extLst>
          </a:blip>
          <a:srcRect t="7761" b="7761"/>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2A07A47B-973B-9736-BAAD-757B3E06B370}"/>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643041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中表紙A">
    <p:bg>
      <p:bgPr>
        <a:solidFill>
          <a:schemeClr val="accent6"/>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08B9A5B-1E3C-9DFD-2322-0AC72049019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6536" b="16536"/>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E9481F1C-70EE-3D27-AE80-2B2E81D48544}"/>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499460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中表紙A">
    <p:bg>
      <p:bgPr>
        <a:solidFill>
          <a:schemeClr val="accent6"/>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08B9A5B-1E3C-9DFD-2322-0AC72049019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7909" b="790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E355AFC2-AD8D-87F5-6AE2-703E0E078A31}"/>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2265768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3F145B39-95F2-128A-8053-858624AE0014}"/>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3" r:id="rId3"/>
    <p:sldLayoutId id="2147483874" r:id="rId4"/>
    <p:sldLayoutId id="2147483853" r:id="rId5"/>
    <p:sldLayoutId id="2147483851" r:id="rId6"/>
    <p:sldLayoutId id="2147483886" r:id="rId7"/>
    <p:sldLayoutId id="2147483888" r:id="rId8"/>
    <p:sldLayoutId id="2147483887" r:id="rId9"/>
    <p:sldLayoutId id="2147483852" r:id="rId10"/>
    <p:sldLayoutId id="2147483877" r:id="rId11"/>
    <p:sldLayoutId id="2147483871" r:id="rId12"/>
    <p:sldLayoutId id="2147483762" r:id="rId13"/>
    <p:sldLayoutId id="2147483794" r:id="rId14"/>
    <p:sldLayoutId id="2147483879" r:id="rId15"/>
    <p:sldLayoutId id="2147483882" r:id="rId16"/>
    <p:sldLayoutId id="2147483883" r:id="rId17"/>
    <p:sldLayoutId id="2147483884" r:id="rId18"/>
    <p:sldLayoutId id="2147483885" r:id="rId1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32.sv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hyperlink" Target="https://form-business.yahoo.co.jp/claris/enqueteForm?inquiry_type=placement_restrictions" TargetMode="External"/><Relationship Id="rId4" Type="http://schemas.openxmlformats.org/officeDocument/2006/relationships/hyperlink" Target="https://form-business.yahoo.co.jp/claris/enqueteForm?inquiry_type=guaranteed_review"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7" Type="http://schemas.openxmlformats.org/officeDocument/2006/relationships/hyperlink" Target="https://form-business.yahoo.co.jp/claris/enqueteForm?inquiry_type=bls_review"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form-business.yahoo.co.jp/claris/enqueteForm?inquiry_type=placement_restrictions" TargetMode="External"/><Relationship Id="rId4" Type="http://schemas.openxmlformats.org/officeDocument/2006/relationships/hyperlink" Target="https://ads-help.yahoo.co.jp/yahooads/guideline/articledetail?lan=ja&amp;aid=1493&amp;o=default"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s://ads-help.yahoo-net.jp/s/article/H000044930?language=ja" TargetMode="External"/><Relationship Id="rId7"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39.png"/><Relationship Id="rId11" Type="http://schemas.openxmlformats.org/officeDocument/2006/relationships/image" Target="../media/image34.png"/><Relationship Id="rId5" Type="http://schemas.openxmlformats.org/officeDocument/2006/relationships/image" Target="../media/image38.png"/><Relationship Id="rId10" Type="http://schemas.openxmlformats.org/officeDocument/2006/relationships/image" Target="../media/image27.png"/><Relationship Id="rId4" Type="http://schemas.openxmlformats.org/officeDocument/2006/relationships/image" Target="../media/image25.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ads-help.yahoo-net.jp/s/article/H000044930?language=ja" TargetMode="External"/><Relationship Id="rId7"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34.png"/><Relationship Id="rId5" Type="http://schemas.openxmlformats.org/officeDocument/2006/relationships/image" Target="../media/image38.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image" Target="../media/image34.png"/><Relationship Id="rId1" Type="http://schemas.openxmlformats.org/officeDocument/2006/relationships/slideLayout" Target="../slideLayouts/slideLayout19.xml"/><Relationship Id="rId6" Type="http://schemas.openxmlformats.org/officeDocument/2006/relationships/image" Target="../media/image26.png"/><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4.sv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a:xfrm>
            <a:off x="947737" y="2920886"/>
            <a:ext cx="5749946" cy="1209562"/>
          </a:xfrm>
        </p:spPr>
        <p:txBody>
          <a:bodyPr lIns="0" tIns="0" rIns="0" bIns="0">
            <a:noAutofit/>
          </a:bodyPr>
          <a:lstStyle/>
          <a:p>
            <a:r>
              <a:rPr lang="en-US" altLang="ja-JP" sz="1600" b="0" dirty="0"/>
              <a:t>【 </a:t>
            </a:r>
            <a:r>
              <a:rPr lang="ja-JP" altLang="en-US" sz="1600" b="0" dirty="0"/>
              <a:t>スポーツナビ</a:t>
            </a:r>
            <a:r>
              <a:rPr lang="en-US" altLang="ja-JP" sz="1600" b="0" dirty="0"/>
              <a:t> 】</a:t>
            </a:r>
            <a:br>
              <a:rPr lang="en-US" altLang="ja-JP" sz="2400" dirty="0"/>
            </a:br>
            <a:r>
              <a:rPr lang="ja-JP" altLang="en-US" sz="2400" dirty="0">
                <a:latin typeface="Meiryo" panose="020B0604030504040204" pitchFamily="34" charset="-128"/>
                <a:ea typeface="Meiryo" panose="020B0604030504040204" pitchFamily="34" charset="-128"/>
              </a:rPr>
              <a:t>ラグビー興味関心ターゲティング商品</a:t>
            </a:r>
            <a:br>
              <a:rPr kumimoji="1" lang="en-US" altLang="ja-JP" sz="2400" dirty="0">
                <a:latin typeface="Meiryo" panose="020B0604030504040204" pitchFamily="34" charset="-128"/>
                <a:ea typeface="Meiryo" panose="020B0604030504040204" pitchFamily="34" charset="-128"/>
              </a:rPr>
            </a:br>
            <a:r>
              <a:rPr lang="ja-JP" altLang="en-US" sz="2400" dirty="0">
                <a:latin typeface="Meiryo" panose="020B0604030504040204" pitchFamily="34" charset="-128"/>
                <a:ea typeface="Meiryo" panose="020B0604030504040204" pitchFamily="34" charset="-128"/>
              </a:rPr>
              <a:t>広告メニューのご案内</a:t>
            </a:r>
            <a:endParaRPr kumimoji="1" lang="ja-JP" altLang="en-US" sz="2400" dirty="0">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7EA8BD6B-99B2-1D02-8029-41F571E6357B}"/>
              </a:ext>
            </a:extLst>
          </p:cNvPr>
          <p:cNvSpPr txBox="1"/>
          <p:nvPr/>
        </p:nvSpPr>
        <p:spPr>
          <a:xfrm>
            <a:off x="1738306" y="4566058"/>
            <a:ext cx="2844475" cy="307777"/>
          </a:xfrm>
          <a:prstGeom prst="rect">
            <a:avLst/>
          </a:prstGeom>
          <a:noFill/>
        </p:spPr>
        <p:txBody>
          <a:bodyPr wrap="square">
            <a:spAutoFit/>
          </a:bodyPr>
          <a:lstStyle/>
          <a:p>
            <a:pPr algn="ctr"/>
            <a:r>
              <a:rPr kumimoji="1" lang="ja-JP" altLang="en-US" sz="1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ディスプレイ広告</a:t>
            </a:r>
            <a:endParaRPr kumimoji="1" lang="ja-JP" altLang="en-US" sz="1400" b="1" i="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グラフ 2">
            <a:extLst>
              <a:ext uri="{FF2B5EF4-FFF2-40B4-BE49-F238E27FC236}">
                <a16:creationId xmlns:a16="http://schemas.microsoft.com/office/drawing/2014/main" id="{C8975202-745D-6073-E882-73CC4B8D554D}"/>
              </a:ext>
            </a:extLst>
          </p:cNvPr>
          <p:cNvGraphicFramePr>
            <a:graphicFrameLocks/>
          </p:cNvGraphicFramePr>
          <p:nvPr>
            <p:extLst>
              <p:ext uri="{D42A27DB-BD31-4B8C-83A1-F6EECF244321}">
                <p14:modId xmlns:p14="http://schemas.microsoft.com/office/powerpoint/2010/main" val="1503987149"/>
              </p:ext>
            </p:extLst>
          </p:nvPr>
        </p:nvGraphicFramePr>
        <p:xfrm>
          <a:off x="1921924" y="3139709"/>
          <a:ext cx="3230071" cy="2413449"/>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プレースホルダー 1">
            <a:extLst>
              <a:ext uri="{FF2B5EF4-FFF2-40B4-BE49-F238E27FC236}">
                <a16:creationId xmlns:a16="http://schemas.microsoft.com/office/drawing/2014/main" id="{C31FDB4A-2BBE-314D-4534-50A3F92B7028}"/>
              </a:ext>
            </a:extLst>
          </p:cNvPr>
          <p:cNvSpPr>
            <a:spLocks noGrp="1"/>
          </p:cNvSpPr>
          <p:nvPr>
            <p:ph type="body" sz="quarter" idx="10"/>
          </p:nvPr>
        </p:nvSpPr>
        <p:spPr/>
        <p:txBody>
          <a:bodyPr/>
          <a:lstStyle/>
          <a:p>
            <a:r>
              <a:rPr kumimoji="1" lang="ja-JP" altLang="en-US" dirty="0"/>
              <a:t>ラグビー興味関心層へのアプローチ</a:t>
            </a:r>
          </a:p>
        </p:txBody>
      </p:sp>
      <p:graphicFrame>
        <p:nvGraphicFramePr>
          <p:cNvPr id="47" name="グラフ 46">
            <a:extLst>
              <a:ext uri="{FF2B5EF4-FFF2-40B4-BE49-F238E27FC236}">
                <a16:creationId xmlns:a16="http://schemas.microsoft.com/office/drawing/2014/main" id="{CA76612E-8806-BAEF-99DA-40AA29B455F2}"/>
              </a:ext>
            </a:extLst>
          </p:cNvPr>
          <p:cNvGraphicFramePr>
            <a:graphicFrameLocks/>
          </p:cNvGraphicFramePr>
          <p:nvPr>
            <p:extLst>
              <p:ext uri="{D42A27DB-BD31-4B8C-83A1-F6EECF244321}">
                <p14:modId xmlns:p14="http://schemas.microsoft.com/office/powerpoint/2010/main" val="1386942261"/>
              </p:ext>
            </p:extLst>
          </p:nvPr>
        </p:nvGraphicFramePr>
        <p:xfrm>
          <a:off x="1908294" y="3218140"/>
          <a:ext cx="3208629" cy="2353079"/>
        </p:xfrm>
        <a:graphic>
          <a:graphicData uri="http://schemas.openxmlformats.org/drawingml/2006/chart">
            <c:chart xmlns:c="http://schemas.openxmlformats.org/drawingml/2006/chart" xmlns:r="http://schemas.openxmlformats.org/officeDocument/2006/relationships" r:id="rId4"/>
          </a:graphicData>
        </a:graphic>
      </p:graphicFrame>
      <p:sp>
        <p:nvSpPr>
          <p:cNvPr id="49" name="テキスト ボックス 48">
            <a:extLst>
              <a:ext uri="{FF2B5EF4-FFF2-40B4-BE49-F238E27FC236}">
                <a16:creationId xmlns:a16="http://schemas.microsoft.com/office/drawing/2014/main" id="{CF48B603-B96C-82C7-8003-83D5063821FC}"/>
              </a:ext>
            </a:extLst>
          </p:cNvPr>
          <p:cNvSpPr txBox="1"/>
          <p:nvPr/>
        </p:nvSpPr>
        <p:spPr>
          <a:xfrm>
            <a:off x="2208952" y="5571219"/>
            <a:ext cx="1128515" cy="169277"/>
          </a:xfrm>
          <a:prstGeom prst="rect">
            <a:avLst/>
          </a:prstGeom>
          <a:noFill/>
        </p:spPr>
        <p:txBody>
          <a:bodyPr wrap="none" lIns="0" tIns="0" rIns="0" bIns="0" rtlCol="0">
            <a:spAutoFit/>
          </a:bodyPr>
          <a:lstStyle/>
          <a:p>
            <a:pPr algn="ctr"/>
            <a:r>
              <a:rPr lang="ja-JP" altLang="en-US" sz="1100" b="1" dirty="0">
                <a:solidFill>
                  <a:schemeClr val="tx1">
                    <a:lumMod val="50000"/>
                    <a:lumOff val="50000"/>
                  </a:schemeClr>
                </a:solidFill>
                <a:latin typeface="Meiryo" panose="020B0604030504040204" pitchFamily="34" charset="-128"/>
                <a:ea typeface="Meiryo" panose="020B0604030504040204" pitchFamily="34" charset="-128"/>
              </a:rPr>
              <a:t>特集ページ接触者</a:t>
            </a:r>
            <a:endParaRPr kumimoji="1" lang="ja-JP" altLang="en-US" sz="1100" b="1" dirty="0">
              <a:solidFill>
                <a:schemeClr val="tx1">
                  <a:lumMod val="50000"/>
                  <a:lumOff val="50000"/>
                </a:schemeClr>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579BBAC8-B2D9-A4D3-B71C-A9B022E5EFBE}"/>
              </a:ext>
            </a:extLst>
          </p:cNvPr>
          <p:cNvSpPr txBox="1"/>
          <p:nvPr/>
        </p:nvSpPr>
        <p:spPr>
          <a:xfrm>
            <a:off x="3671570" y="5580763"/>
            <a:ext cx="1269578" cy="156581"/>
          </a:xfrm>
          <a:prstGeom prst="rect">
            <a:avLst/>
          </a:prstGeom>
          <a:noFill/>
        </p:spPr>
        <p:txBody>
          <a:bodyPr wrap="none" lIns="0" tIns="0" rIns="0" bIns="0" rtlCol="0">
            <a:spAutoFit/>
          </a:bodyPr>
          <a:lstStyle/>
          <a:p>
            <a:pPr algn="ctr">
              <a:lnSpc>
                <a:spcPct val="90000"/>
              </a:lnSpc>
            </a:pPr>
            <a:r>
              <a:rPr lang="ja-JP" altLang="en-US" sz="1100" b="1" dirty="0">
                <a:solidFill>
                  <a:schemeClr val="tx1">
                    <a:lumMod val="50000"/>
                    <a:lumOff val="50000"/>
                  </a:schemeClr>
                </a:solidFill>
                <a:latin typeface="Meiryo" panose="020B0604030504040204" pitchFamily="34" charset="-128"/>
                <a:ea typeface="Meiryo" panose="020B0604030504040204" pitchFamily="34" charset="-128"/>
              </a:rPr>
              <a:t>関連ニュース閲覧者</a:t>
            </a:r>
            <a:endParaRPr kumimoji="1" lang="ja-JP" altLang="en-US" sz="1100" b="1" dirty="0">
              <a:solidFill>
                <a:schemeClr val="tx1">
                  <a:lumMod val="50000"/>
                  <a:lumOff val="50000"/>
                </a:schemeClr>
              </a:solidFill>
              <a:latin typeface="Meiryo" panose="020B0604030504040204" pitchFamily="34" charset="-128"/>
              <a:ea typeface="Meiryo" panose="020B0604030504040204" pitchFamily="34" charset="-128"/>
            </a:endParaRPr>
          </a:p>
        </p:txBody>
      </p:sp>
      <p:cxnSp>
        <p:nvCxnSpPr>
          <p:cNvPr id="53" name="直線コネクタ 52">
            <a:extLst>
              <a:ext uri="{FF2B5EF4-FFF2-40B4-BE49-F238E27FC236}">
                <a16:creationId xmlns:a16="http://schemas.microsoft.com/office/drawing/2014/main" id="{AE3E09E5-FA13-CE1A-63DE-83B51376C232}"/>
              </a:ext>
            </a:extLst>
          </p:cNvPr>
          <p:cNvCxnSpPr>
            <a:cxnSpLocks/>
          </p:cNvCxnSpPr>
          <p:nvPr/>
        </p:nvCxnSpPr>
        <p:spPr>
          <a:xfrm flipH="1">
            <a:off x="1908294" y="5422631"/>
            <a:ext cx="320257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57" name="図 56">
            <a:extLst>
              <a:ext uri="{FF2B5EF4-FFF2-40B4-BE49-F238E27FC236}">
                <a16:creationId xmlns:a16="http://schemas.microsoft.com/office/drawing/2014/main" id="{742B41D7-BA5E-CE87-94E6-071D76A74C11}"/>
              </a:ext>
            </a:extLst>
          </p:cNvPr>
          <p:cNvPicPr>
            <a:picLocks noChangeAspect="1"/>
          </p:cNvPicPr>
          <p:nvPr/>
        </p:nvPicPr>
        <p:blipFill>
          <a:blip r:embed="rId5"/>
          <a:stretch>
            <a:fillRect/>
          </a:stretch>
        </p:blipFill>
        <p:spPr>
          <a:xfrm>
            <a:off x="7099008" y="3551836"/>
            <a:ext cx="3469156" cy="2177240"/>
          </a:xfrm>
          <a:prstGeom prst="rect">
            <a:avLst/>
          </a:prstGeom>
        </p:spPr>
      </p:pic>
      <p:sp>
        <p:nvSpPr>
          <p:cNvPr id="58" name="テキスト ボックス 57">
            <a:extLst>
              <a:ext uri="{FF2B5EF4-FFF2-40B4-BE49-F238E27FC236}">
                <a16:creationId xmlns:a16="http://schemas.microsoft.com/office/drawing/2014/main" id="{6674E851-6927-60FD-71BE-97F6A1679C24}"/>
              </a:ext>
            </a:extLst>
          </p:cNvPr>
          <p:cNvSpPr txBox="1"/>
          <p:nvPr/>
        </p:nvSpPr>
        <p:spPr>
          <a:xfrm>
            <a:off x="1617277" y="5975632"/>
            <a:ext cx="1949233" cy="461665"/>
          </a:xfrm>
          <a:prstGeom prst="rect">
            <a:avLst/>
          </a:prstGeom>
          <a:noFill/>
        </p:spPr>
        <p:txBody>
          <a:bodyPr wrap="square" rtlCol="0">
            <a:spAutoFit/>
          </a:bodyPr>
          <a:lstStyle/>
          <a:p>
            <a:pPr algn="l"/>
            <a:r>
              <a:rPr kumimoji="1" lang="ja-JP" altLang="en-US" sz="800" dirty="0">
                <a:solidFill>
                  <a:schemeClr val="accent3"/>
                </a:solidFill>
                <a:latin typeface="メイリオ" panose="020B0604030504040204" pitchFamily="50" charset="-128"/>
                <a:ea typeface="メイリオ" panose="020B0604030504040204" pitchFamily="50" charset="-128"/>
              </a:rPr>
              <a:t>参考：ヤフー</a:t>
            </a:r>
            <a:r>
              <a:rPr kumimoji="1" lang="en-US" altLang="ja-JP" sz="800" dirty="0">
                <a:solidFill>
                  <a:schemeClr val="accent3"/>
                </a:solidFill>
                <a:latin typeface="メイリオ" panose="020B0604030504040204" pitchFamily="50" charset="-128"/>
                <a:ea typeface="メイリオ" panose="020B0604030504040204" pitchFamily="50" charset="-128"/>
              </a:rPr>
              <a:t>2023</a:t>
            </a:r>
            <a:r>
              <a:rPr kumimoji="1" lang="ja-JP" altLang="en-US" sz="800" dirty="0">
                <a:solidFill>
                  <a:schemeClr val="accent3"/>
                </a:solidFill>
                <a:latin typeface="メイリオ" panose="020B0604030504040204" pitchFamily="50" charset="-128"/>
                <a:ea typeface="メイリオ" panose="020B0604030504040204" pitchFamily="50" charset="-128"/>
              </a:rPr>
              <a:t>年</a:t>
            </a:r>
            <a:r>
              <a:rPr kumimoji="1" lang="en-US" altLang="ja-JP" sz="800" dirty="0">
                <a:solidFill>
                  <a:schemeClr val="accent3"/>
                </a:solidFill>
                <a:latin typeface="メイリオ" panose="020B0604030504040204" pitchFamily="50" charset="-128"/>
                <a:ea typeface="メイリオ" panose="020B0604030504040204" pitchFamily="50" charset="-128"/>
              </a:rPr>
              <a:t>WBC</a:t>
            </a:r>
            <a:r>
              <a:rPr lang="ja-JP" altLang="en-US" sz="800" dirty="0">
                <a:solidFill>
                  <a:schemeClr val="accent3"/>
                </a:solidFill>
                <a:latin typeface="メイリオ" panose="020B0604030504040204" pitchFamily="50" charset="-128"/>
                <a:ea typeface="メイリオ" panose="020B0604030504040204" pitchFamily="50" charset="-128"/>
              </a:rPr>
              <a:t>開催時実績</a:t>
            </a:r>
            <a:endParaRPr lang="en-US" altLang="ja-JP" sz="800" dirty="0">
              <a:solidFill>
                <a:schemeClr val="accent3"/>
              </a:solidFill>
              <a:latin typeface="メイリオ" panose="020B0604030504040204" pitchFamily="50" charset="-128"/>
              <a:ea typeface="メイリオ" panose="020B0604030504040204" pitchFamily="50" charset="-128"/>
            </a:endParaRPr>
          </a:p>
          <a:p>
            <a:pPr algn="l"/>
            <a:r>
              <a:rPr kumimoji="1" lang="ja-JP" altLang="en-US" sz="800" dirty="0">
                <a:solidFill>
                  <a:schemeClr val="accent3"/>
                </a:solidFill>
                <a:latin typeface="メイリオ" panose="020B0604030504040204" pitchFamily="50" charset="-128"/>
                <a:ea typeface="メイリオ" panose="020B0604030504040204" pitchFamily="50" charset="-128"/>
              </a:rPr>
              <a:t>集計期間：</a:t>
            </a:r>
            <a:r>
              <a:rPr kumimoji="1" lang="en-US" altLang="ja-JP" sz="800" dirty="0">
                <a:solidFill>
                  <a:schemeClr val="accent3"/>
                </a:solidFill>
                <a:latin typeface="メイリオ" panose="020B0604030504040204" pitchFamily="50" charset="-128"/>
                <a:ea typeface="メイリオ" panose="020B0604030504040204" pitchFamily="50" charset="-128"/>
              </a:rPr>
              <a:t>2023</a:t>
            </a:r>
            <a:r>
              <a:rPr kumimoji="1" lang="ja-JP" altLang="en-US" sz="800" dirty="0">
                <a:solidFill>
                  <a:schemeClr val="accent3"/>
                </a:solidFill>
                <a:latin typeface="メイリオ" panose="020B0604030504040204" pitchFamily="50" charset="-128"/>
                <a:ea typeface="メイリオ" panose="020B0604030504040204" pitchFamily="50" charset="-128"/>
              </a:rPr>
              <a:t>年</a:t>
            </a:r>
            <a:r>
              <a:rPr kumimoji="1" lang="en-US" altLang="ja-JP" sz="800" dirty="0">
                <a:solidFill>
                  <a:schemeClr val="accent3"/>
                </a:solidFill>
                <a:latin typeface="メイリオ" panose="020B0604030504040204" pitchFamily="50" charset="-128"/>
                <a:ea typeface="メイリオ" panose="020B0604030504040204" pitchFamily="50" charset="-128"/>
              </a:rPr>
              <a:t>1</a:t>
            </a:r>
            <a:r>
              <a:rPr kumimoji="1"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3</a:t>
            </a:r>
            <a:r>
              <a:rPr lang="ja-JP" altLang="en-US" sz="800" dirty="0">
                <a:solidFill>
                  <a:schemeClr val="accent3"/>
                </a:solidFill>
                <a:latin typeface="メイリオ" panose="020B0604030504040204" pitchFamily="50" charset="-128"/>
                <a:ea typeface="メイリオ" panose="020B0604030504040204" pitchFamily="50" charset="-128"/>
              </a:rPr>
              <a:t>月</a:t>
            </a:r>
            <a:endParaRPr kumimoji="1" lang="en-US" altLang="ja-JP" sz="800" dirty="0">
              <a:solidFill>
                <a:schemeClr val="accent3"/>
              </a:solidFill>
              <a:latin typeface="メイリオ" panose="020B0604030504040204" pitchFamily="50" charset="-128"/>
              <a:ea typeface="メイリオ" panose="020B0604030504040204" pitchFamily="50" charset="-128"/>
            </a:endParaRPr>
          </a:p>
          <a:p>
            <a:pPr algn="l"/>
            <a:r>
              <a:rPr kumimoji="1" lang="ja-JP" altLang="en-US" sz="800" dirty="0">
                <a:solidFill>
                  <a:schemeClr val="accent3"/>
                </a:solidFill>
                <a:latin typeface="メイリオ" panose="020B0604030504040204" pitchFamily="50" charset="-128"/>
                <a:ea typeface="メイリオ" panose="020B0604030504040204" pitchFamily="50" charset="-128"/>
              </a:rPr>
              <a:t>ニュース閲覧は</a:t>
            </a:r>
            <a:r>
              <a:rPr kumimoji="1" lang="en-US" altLang="ja-JP" sz="800" dirty="0">
                <a:solidFill>
                  <a:schemeClr val="accent3"/>
                </a:solidFill>
                <a:latin typeface="メイリオ" panose="020B0604030504040204" pitchFamily="50" charset="-128"/>
                <a:ea typeface="メイリオ" panose="020B0604030504040204" pitchFamily="50" charset="-128"/>
              </a:rPr>
              <a:t>WBC</a:t>
            </a:r>
            <a:r>
              <a:rPr kumimoji="1" lang="ja-JP" altLang="en-US" sz="800" dirty="0">
                <a:solidFill>
                  <a:schemeClr val="accent3"/>
                </a:solidFill>
                <a:latin typeface="メイリオ" panose="020B0604030504040204" pitchFamily="50" charset="-128"/>
                <a:ea typeface="メイリオ" panose="020B0604030504040204" pitchFamily="50" charset="-128"/>
              </a:rPr>
              <a:t>関連記事</a:t>
            </a:r>
          </a:p>
        </p:txBody>
      </p:sp>
      <p:sp>
        <p:nvSpPr>
          <p:cNvPr id="7" name="四角形: 角を丸くする 6">
            <a:extLst>
              <a:ext uri="{FF2B5EF4-FFF2-40B4-BE49-F238E27FC236}">
                <a16:creationId xmlns:a16="http://schemas.microsoft.com/office/drawing/2014/main" id="{D40B3F8B-EE2C-7610-8C91-C987CC12AF3A}"/>
              </a:ext>
            </a:extLst>
          </p:cNvPr>
          <p:cNvSpPr/>
          <p:nvPr/>
        </p:nvSpPr>
        <p:spPr>
          <a:xfrm>
            <a:off x="1612000" y="2930613"/>
            <a:ext cx="3888000" cy="440994"/>
          </a:xfrm>
          <a:prstGeom prst="roundRect">
            <a:avLst>
              <a:gd name="adj" fmla="val 50000"/>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lang="ja-JP" altLang="en-US" sz="1600" dirty="0">
                <a:solidFill>
                  <a:schemeClr val="accent3"/>
                </a:solidFill>
                <a:latin typeface="メイリオ" panose="020B0604030504040204" pitchFamily="50" charset="-128"/>
                <a:ea typeface="メイリオ" panose="020B0604030504040204" pitchFamily="50" charset="-128"/>
              </a:rPr>
              <a:t>①スポーツ関心層に広くリーチ</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9" name="四角形: 角を丸くする 8">
            <a:extLst>
              <a:ext uri="{FF2B5EF4-FFF2-40B4-BE49-F238E27FC236}">
                <a16:creationId xmlns:a16="http://schemas.microsoft.com/office/drawing/2014/main" id="{A716BF67-52F2-182D-9392-E8EACC5117DF}"/>
              </a:ext>
            </a:extLst>
          </p:cNvPr>
          <p:cNvSpPr/>
          <p:nvPr/>
        </p:nvSpPr>
        <p:spPr>
          <a:xfrm>
            <a:off x="6842178" y="2938494"/>
            <a:ext cx="3888000" cy="440994"/>
          </a:xfrm>
          <a:prstGeom prst="roundRect">
            <a:avLst>
              <a:gd name="adj" fmla="val 50000"/>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kumimoji="1" lang="ja-JP" altLang="en-US" sz="1600" dirty="0">
                <a:solidFill>
                  <a:schemeClr val="accent3"/>
                </a:solidFill>
                <a:latin typeface="メイリオ" panose="020B0604030504040204" pitchFamily="50" charset="-128"/>
                <a:ea typeface="メイリオ" panose="020B0604030504040204" pitchFamily="50" charset="-128"/>
              </a:rPr>
              <a:t>②</a:t>
            </a:r>
            <a:r>
              <a:rPr kumimoji="1" lang="en-US" altLang="ja-JP" sz="1600" dirty="0">
                <a:solidFill>
                  <a:schemeClr val="accent3"/>
                </a:solidFill>
                <a:latin typeface="メイリオ" panose="020B0604030504040204" pitchFamily="50" charset="-128"/>
                <a:ea typeface="メイリオ" panose="020B0604030504040204" pitchFamily="50" charset="-128"/>
              </a:rPr>
              <a:t> </a:t>
            </a:r>
            <a:r>
              <a:rPr kumimoji="1" lang="ja-JP" altLang="en-US" sz="1600" dirty="0">
                <a:solidFill>
                  <a:schemeClr val="accent3"/>
                </a:solidFill>
                <a:latin typeface="メイリオ" panose="020B0604030504040204" pitchFamily="50" charset="-128"/>
                <a:ea typeface="メイリオ" panose="020B0604030504040204" pitchFamily="50" charset="-128"/>
              </a:rPr>
              <a:t>マス性の高い接点による認知向上</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9D86DAF7-FF79-728C-26BD-6F2BBCA24397}"/>
              </a:ext>
            </a:extLst>
          </p:cNvPr>
          <p:cNvSpPr txBox="1"/>
          <p:nvPr/>
        </p:nvSpPr>
        <p:spPr>
          <a:xfrm>
            <a:off x="947738" y="2140952"/>
            <a:ext cx="10296525" cy="531199"/>
          </a:xfrm>
          <a:prstGeom prst="roundRect">
            <a:avLst>
              <a:gd name="adj" fmla="val 0"/>
            </a:avLst>
          </a:prstGeom>
          <a:solidFill>
            <a:schemeClr val="accent2"/>
          </a:solidFill>
          <a:effectLst>
            <a:outerShdw dist="38100" dir="2700000" algn="tl" rotWithShape="0">
              <a:schemeClr val="accent6"/>
            </a:outerShdw>
          </a:effectLst>
        </p:spPr>
        <p:txBody>
          <a:bodyPr wrap="square" rtlCol="0" anchor="ctr">
            <a:noAutofit/>
          </a:bodyPr>
          <a:lstStyle/>
          <a:p>
            <a:pPr algn="ctr"/>
            <a:r>
              <a:rPr kumimoji="1" lang="ja-JP" altLang="en-US" b="1" dirty="0">
                <a:solidFill>
                  <a:schemeClr val="accent6"/>
                </a:solidFill>
              </a:rPr>
              <a:t>期待される効果</a:t>
            </a:r>
          </a:p>
        </p:txBody>
      </p:sp>
      <p:sp>
        <p:nvSpPr>
          <p:cNvPr id="16" name="テキスト ボックス 15">
            <a:extLst>
              <a:ext uri="{FF2B5EF4-FFF2-40B4-BE49-F238E27FC236}">
                <a16:creationId xmlns:a16="http://schemas.microsoft.com/office/drawing/2014/main" id="{CD771B90-FF51-7F86-74F7-F66AAF95192D}"/>
              </a:ext>
            </a:extLst>
          </p:cNvPr>
          <p:cNvSpPr txBox="1"/>
          <p:nvPr/>
        </p:nvSpPr>
        <p:spPr>
          <a:xfrm>
            <a:off x="7099008" y="5843414"/>
            <a:ext cx="3235171" cy="338554"/>
          </a:xfrm>
          <a:prstGeom prst="rect">
            <a:avLst/>
          </a:prstGeom>
          <a:noFill/>
        </p:spPr>
        <p:txBody>
          <a:bodyPr wrap="square" rtlCol="0">
            <a:spAutoFit/>
          </a:bodyPr>
          <a:lstStyle/>
          <a:p>
            <a:pPr algn="l"/>
            <a:r>
              <a:rPr kumimoji="1" lang="ja-JP" altLang="en-US" sz="800" dirty="0">
                <a:solidFill>
                  <a:schemeClr val="accent3"/>
                </a:solidFill>
                <a:latin typeface="メイリオ" panose="020B0604030504040204" pitchFamily="50" charset="-128"/>
                <a:ea typeface="メイリオ" panose="020B0604030504040204" pitchFamily="50" charset="-128"/>
              </a:rPr>
              <a:t>参考：ヤフー自社調査</a:t>
            </a:r>
            <a:endParaRPr lang="en-US" altLang="ja-JP" sz="800" dirty="0">
              <a:solidFill>
                <a:schemeClr val="accent3"/>
              </a:solidFill>
              <a:latin typeface="メイリオ" panose="020B0604030504040204" pitchFamily="50" charset="-128"/>
              <a:ea typeface="メイリオ" panose="020B0604030504040204" pitchFamily="50" charset="-128"/>
            </a:endParaRPr>
          </a:p>
          <a:p>
            <a:pPr algn="l"/>
            <a:r>
              <a:rPr lang="en-US" altLang="ja-JP" sz="800" dirty="0">
                <a:solidFill>
                  <a:schemeClr val="accent3"/>
                </a:solidFill>
                <a:latin typeface="メイリオ" panose="020B0604030504040204" pitchFamily="50" charset="-128"/>
                <a:ea typeface="メイリオ" panose="020B0604030504040204" pitchFamily="50" charset="-128"/>
              </a:rPr>
              <a:t>WBC</a:t>
            </a:r>
            <a:r>
              <a:rPr lang="ja-JP" altLang="en-US" sz="800" dirty="0">
                <a:solidFill>
                  <a:schemeClr val="accent3"/>
                </a:solidFill>
                <a:latin typeface="メイリオ" panose="020B0604030504040204" pitchFamily="50" charset="-128"/>
                <a:ea typeface="メイリオ" panose="020B0604030504040204" pitchFamily="50" charset="-128"/>
              </a:rPr>
              <a:t>関連記事</a:t>
            </a:r>
            <a:r>
              <a:rPr kumimoji="1" lang="ja-JP" altLang="en-US" sz="800" dirty="0">
                <a:solidFill>
                  <a:schemeClr val="accent3"/>
                </a:solidFill>
                <a:latin typeface="メイリオ" panose="020B0604030504040204" pitchFamily="50" charset="-128"/>
                <a:ea typeface="メイリオ" panose="020B0604030504040204" pitchFamily="50" charset="-128"/>
              </a:rPr>
              <a:t>のニュース記事接触回数を元にした第一想起率</a:t>
            </a:r>
            <a:endParaRPr kumimoji="1" lang="en-US" altLang="ja-JP" sz="800" dirty="0">
              <a:solidFill>
                <a:schemeClr val="accent3"/>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7EE89C3-117A-00D2-B3CC-0601CEC883E5}"/>
              </a:ext>
            </a:extLst>
          </p:cNvPr>
          <p:cNvSpPr txBox="1"/>
          <p:nvPr/>
        </p:nvSpPr>
        <p:spPr>
          <a:xfrm>
            <a:off x="479426" y="1089025"/>
            <a:ext cx="11233149" cy="699422"/>
          </a:xfrm>
          <a:prstGeom prst="rect">
            <a:avLst/>
          </a:prstGeom>
          <a:noFill/>
        </p:spPr>
        <p:txBody>
          <a:bodyPr wrap="square" lIns="0" tIns="0" rIns="0" bIns="0" rtlCol="0">
            <a:spAutoFit/>
          </a:bodyPr>
          <a:lstStyle/>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潜在層～顕在層までラグビーに興味があるユーザーに広くリーチし</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ブランドへの関心度を高めることが可能</a:t>
            </a:r>
            <a:r>
              <a:rPr lang="en-US" altLang="ja-JP" b="1" dirty="0">
                <a:solidFill>
                  <a:schemeClr val="accent3"/>
                </a:solidFill>
                <a:latin typeface="メイリオ" panose="020B0604030504040204" pitchFamily="50" charset="-128"/>
                <a:ea typeface="メイリオ" panose="020B0604030504040204" pitchFamily="50" charset="-128"/>
              </a:rPr>
              <a:t> </a:t>
            </a:r>
            <a:endParaRPr lang="ja-JP" altLang="en-US" b="1" dirty="0">
              <a:solidFill>
                <a:schemeClr val="accent3"/>
              </a:solidFill>
              <a:latin typeface="メイリオ" panose="020B0604030504040204" pitchFamily="50" charset="-128"/>
              <a:ea typeface="メイリオ" panose="020B0604030504040204" pitchFamily="50" charset="-128"/>
            </a:endParaRPr>
          </a:p>
        </p:txBody>
      </p:sp>
      <p:pic>
        <p:nvPicPr>
          <p:cNvPr id="19" name="グラフィックス 18" descr="矢印: 反時計回りの曲線 単色塗りつぶし">
            <a:extLst>
              <a:ext uri="{FF2B5EF4-FFF2-40B4-BE49-F238E27FC236}">
                <a16:creationId xmlns:a16="http://schemas.microsoft.com/office/drawing/2014/main" id="{B77EFD5B-F0D1-E6DA-6289-FDF2C65E0FD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00000">
            <a:off x="2987378" y="4079201"/>
            <a:ext cx="914400" cy="914400"/>
          </a:xfrm>
          <a:prstGeom prst="rect">
            <a:avLst/>
          </a:prstGeom>
          <a:effectLst>
            <a:outerShdw dist="38100" dir="2700000" algn="tl" rotWithShape="0">
              <a:schemeClr val="bg1"/>
            </a:outerShdw>
          </a:effectLst>
        </p:spPr>
      </p:pic>
      <p:sp>
        <p:nvSpPr>
          <p:cNvPr id="20" name="円/楕円 19">
            <a:extLst>
              <a:ext uri="{FF2B5EF4-FFF2-40B4-BE49-F238E27FC236}">
                <a16:creationId xmlns:a16="http://schemas.microsoft.com/office/drawing/2014/main" id="{B93EF118-2677-3AAD-B227-81C6526077E8}"/>
              </a:ext>
            </a:extLst>
          </p:cNvPr>
          <p:cNvSpPr>
            <a:spLocks noChangeAspect="1"/>
          </p:cNvSpPr>
          <p:nvPr/>
        </p:nvSpPr>
        <p:spPr>
          <a:xfrm>
            <a:off x="4425215" y="3681413"/>
            <a:ext cx="1131902" cy="1036244"/>
          </a:xfrm>
          <a:prstGeom prst="ellipse">
            <a:avLst/>
          </a:prstGeom>
          <a:solidFill>
            <a:srgbClr val="C9002C"/>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44000" tIns="0" rIns="91440" bIns="0" numCol="1" spcCol="0" rtlCol="0" fromWordArt="0" anchor="ctr" anchorCtr="0" forceAA="0" compatLnSpc="1">
            <a:prstTxWarp prst="textNoShape">
              <a:avLst/>
            </a:prstTxWarp>
            <a:noAutofit/>
          </a:bodyPr>
          <a:lstStyle/>
          <a:p>
            <a:pPr lvl="0" algn="ctr">
              <a:lnSpc>
                <a:spcPct val="90000"/>
              </a:lnSpc>
            </a:pPr>
            <a:r>
              <a:rPr lang="ja-JP" altLang="en-US" sz="1200" b="1" dirty="0">
                <a:solidFill>
                  <a:srgbClr val="FFFFFF"/>
                </a:solidFill>
                <a:latin typeface="Segoe UI" panose="020B0502040204020203" pitchFamily="34" charset="0"/>
                <a:cs typeface="Segoe UI" panose="020B0502040204020203" pitchFamily="34" charset="0"/>
              </a:rPr>
              <a:t>増加リーチ</a:t>
            </a:r>
            <a:br>
              <a:rPr lang="en-US" altLang="ja-JP" sz="1100" b="1" dirty="0">
                <a:solidFill>
                  <a:srgbClr val="FFFFFF"/>
                </a:solidFill>
                <a:latin typeface="Segoe UI" panose="020B0502040204020203" pitchFamily="34" charset="0"/>
                <a:cs typeface="Segoe UI" panose="020B0502040204020203" pitchFamily="34" charset="0"/>
              </a:rPr>
            </a:br>
            <a:r>
              <a:rPr lang="ja-JP" altLang="en-US" sz="1400" b="1" dirty="0">
                <a:solidFill>
                  <a:srgbClr val="FFFFFF"/>
                </a:solidFill>
                <a:latin typeface="Segoe UI" panose="020B0502040204020203" pitchFamily="34" charset="0"/>
                <a:cs typeface="Segoe UI" panose="020B0502040204020203" pitchFamily="34" charset="0"/>
              </a:rPr>
              <a:t>＋</a:t>
            </a:r>
            <a:r>
              <a:rPr lang="en-US" altLang="ja-JP" sz="1400" b="1" dirty="0">
                <a:solidFill>
                  <a:srgbClr val="FFFFFF"/>
                </a:solidFill>
                <a:latin typeface="Segoe UI" panose="020B0502040204020203" pitchFamily="34" charset="0"/>
                <a:cs typeface="Segoe UI" panose="020B0502040204020203" pitchFamily="34" charset="0"/>
              </a:rPr>
              <a:t>75</a:t>
            </a:r>
            <a:r>
              <a:rPr lang="ja-JP" altLang="en-US" sz="1600" b="1" dirty="0">
                <a:solidFill>
                  <a:srgbClr val="FFFFFF"/>
                </a:solidFill>
                <a:latin typeface="Segoe UI" panose="020B0502040204020203" pitchFamily="34" charset="0"/>
                <a:cs typeface="Segoe UI" panose="020B0502040204020203" pitchFamily="34" charset="0"/>
              </a:rPr>
              <a:t>％</a:t>
            </a:r>
            <a:endParaRPr lang="ja-JP" altLang="en-US" sz="1600" b="1" dirty="0">
              <a:solidFill>
                <a:srgbClr val="FFFFFF"/>
              </a:solidFill>
              <a:latin typeface="Meiryo" panose="020B0604030504040204" pitchFamily="34" charset="-128"/>
              <a:ea typeface="Meiryo" panose="020B0604030504040204" pitchFamily="34" charset="-128"/>
            </a:endParaRPr>
          </a:p>
        </p:txBody>
      </p:sp>
      <p:grpSp>
        <p:nvGrpSpPr>
          <p:cNvPr id="13" name="グループ化 12">
            <a:extLst>
              <a:ext uri="{FF2B5EF4-FFF2-40B4-BE49-F238E27FC236}">
                <a16:creationId xmlns:a16="http://schemas.microsoft.com/office/drawing/2014/main" id="{CB902C0B-EFEC-F150-823B-C9A4C2D05B9C}"/>
              </a:ext>
            </a:extLst>
          </p:cNvPr>
          <p:cNvGrpSpPr/>
          <p:nvPr/>
        </p:nvGrpSpPr>
        <p:grpSpPr>
          <a:xfrm>
            <a:off x="743560" y="1842040"/>
            <a:ext cx="10737700" cy="110010"/>
            <a:chOff x="665684" y="2157983"/>
            <a:chExt cx="10737700" cy="110010"/>
          </a:xfrm>
        </p:grpSpPr>
        <p:sp>
          <p:nvSpPr>
            <p:cNvPr id="15" name="フローチャート: 処理 14">
              <a:extLst>
                <a:ext uri="{FF2B5EF4-FFF2-40B4-BE49-F238E27FC236}">
                  <a16:creationId xmlns:a16="http://schemas.microsoft.com/office/drawing/2014/main" id="{38E2049D-92F3-307E-EB33-36C8CF515810}"/>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フローチャート: 処理 16">
              <a:extLst>
                <a:ext uri="{FF2B5EF4-FFF2-40B4-BE49-F238E27FC236}">
                  <a16:creationId xmlns:a16="http://schemas.microsoft.com/office/drawing/2014/main" id="{F6A312E2-DAD1-1D31-AE4E-BDB3F9A0EDB1}"/>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平行四辺形 17">
              <a:extLst>
                <a:ext uri="{FF2B5EF4-FFF2-40B4-BE49-F238E27FC236}">
                  <a16:creationId xmlns:a16="http://schemas.microsoft.com/office/drawing/2014/main" id="{0444D277-0444-EACC-DF5B-F9AFBC55ECB2}"/>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343162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31FDB4A-2BBE-314D-4534-50A3F92B7028}"/>
              </a:ext>
            </a:extLst>
          </p:cNvPr>
          <p:cNvSpPr>
            <a:spLocks noGrp="1"/>
          </p:cNvSpPr>
          <p:nvPr>
            <p:ph type="body" sz="quarter" idx="10"/>
          </p:nvPr>
        </p:nvSpPr>
        <p:spPr>
          <a:xfrm>
            <a:off x="479425" y="281980"/>
            <a:ext cx="8640911" cy="335028"/>
          </a:xfrm>
        </p:spPr>
        <p:txBody>
          <a:bodyPr/>
          <a:lstStyle/>
          <a:p>
            <a:r>
              <a:rPr kumimoji="1" lang="ja-JP" altLang="en-US" dirty="0"/>
              <a:t>ラグビー興味関心ターゲティング商品</a:t>
            </a:r>
            <a:r>
              <a:rPr lang="ja-JP" altLang="en-US" dirty="0"/>
              <a:t>（スペシャル商品</a:t>
            </a:r>
            <a:r>
              <a:rPr lang="en-US" altLang="ja-JP" dirty="0"/>
              <a:t>/</a:t>
            </a:r>
            <a:r>
              <a:rPr lang="ja-JP" altLang="en-US" sz="1800" dirty="0">
                <a:latin typeface="+mn-ea"/>
              </a:rPr>
              <a:t> 事前提案可否判断必須商品）</a:t>
            </a:r>
            <a:endParaRPr kumimoji="1" lang="ja-JP" altLang="en-US" dirty="0"/>
          </a:p>
        </p:txBody>
      </p:sp>
      <p:sp>
        <p:nvSpPr>
          <p:cNvPr id="20" name="角丸四角形 17">
            <a:extLst>
              <a:ext uri="{FF2B5EF4-FFF2-40B4-BE49-F238E27FC236}">
                <a16:creationId xmlns:a16="http://schemas.microsoft.com/office/drawing/2014/main" id="{D5379262-A183-AEAD-69F5-0B6DF6EDD4FB}"/>
              </a:ext>
            </a:extLst>
          </p:cNvPr>
          <p:cNvSpPr/>
          <p:nvPr/>
        </p:nvSpPr>
        <p:spPr>
          <a:xfrm>
            <a:off x="795851" y="1572593"/>
            <a:ext cx="2016224" cy="504056"/>
          </a:xfrm>
          <a:prstGeom prst="roundRect">
            <a:avLst>
              <a:gd name="adj" fmla="val 50000"/>
            </a:avLst>
          </a:prstGeom>
          <a:solidFill>
            <a:srgbClr val="D00216">
              <a:alpha val="2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a:cs typeface="+mn-cs"/>
            </a:endParaRPr>
          </a:p>
        </p:txBody>
      </p:sp>
      <p:sp>
        <p:nvSpPr>
          <p:cNvPr id="21" name="テキスト ボックス 1">
            <a:extLst>
              <a:ext uri="{FF2B5EF4-FFF2-40B4-BE49-F238E27FC236}">
                <a16:creationId xmlns:a16="http://schemas.microsoft.com/office/drawing/2014/main" id="{0D7DAFF3-7919-C0D2-9799-85F72F8A30E2}"/>
              </a:ext>
            </a:extLst>
          </p:cNvPr>
          <p:cNvSpPr txBox="1"/>
          <p:nvPr/>
        </p:nvSpPr>
        <p:spPr>
          <a:xfrm>
            <a:off x="930266" y="1673326"/>
            <a:ext cx="1747394"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b="1" dirty="0">
                <a:solidFill>
                  <a:schemeClr val="accent3"/>
                </a:solidFill>
                <a:latin typeface="メイリオ" panose="020B0604030504040204" pitchFamily="50" charset="-128"/>
              </a:rPr>
              <a:t>対象期間</a:t>
            </a:r>
          </a:p>
        </p:txBody>
      </p:sp>
      <p:sp>
        <p:nvSpPr>
          <p:cNvPr id="22" name="テキスト ボックス 21">
            <a:extLst>
              <a:ext uri="{FF2B5EF4-FFF2-40B4-BE49-F238E27FC236}">
                <a16:creationId xmlns:a16="http://schemas.microsoft.com/office/drawing/2014/main" id="{6C42FFCB-B327-3B9A-E710-EA2A07EBC4C9}"/>
              </a:ext>
            </a:extLst>
          </p:cNvPr>
          <p:cNvSpPr txBox="1"/>
          <p:nvPr/>
        </p:nvSpPr>
        <p:spPr>
          <a:xfrm>
            <a:off x="795851" y="2246464"/>
            <a:ext cx="5927600" cy="646331"/>
          </a:xfrm>
          <a:prstGeom prst="rect">
            <a:avLst/>
          </a:prstGeom>
          <a:noFill/>
        </p:spPr>
        <p:txBody>
          <a:bodyPr wrap="square" rtlCol="0">
            <a:spAutoFit/>
          </a:bodyPr>
          <a:lstStyle/>
          <a:p>
            <a:r>
              <a:rPr lang="ja-JP" altLang="en-US" dirty="0">
                <a:solidFill>
                  <a:schemeClr val="accent3"/>
                </a:solidFill>
                <a:latin typeface="メイリオ" panose="020B0604030504040204" pitchFamily="50" charset="-128"/>
                <a:ea typeface="メイリオ" panose="020B0604030504040204" pitchFamily="50" charset="-128"/>
              </a:rPr>
              <a:t>予約開始：</a:t>
            </a:r>
            <a:r>
              <a:rPr lang="en-US" altLang="ja-JP" dirty="0">
                <a:solidFill>
                  <a:schemeClr val="accent3"/>
                </a:solidFill>
                <a:latin typeface="メイリオ" panose="020B0604030504040204" pitchFamily="50" charset="-128"/>
                <a:ea typeface="メイリオ" panose="020B0604030504040204" pitchFamily="50" charset="-128"/>
              </a:rPr>
              <a:t>2023/8/18</a:t>
            </a:r>
            <a:r>
              <a:rPr lang="ja-JP" altLang="en-US" dirty="0">
                <a:solidFill>
                  <a:schemeClr val="accent3"/>
                </a:solidFill>
                <a:latin typeface="メイリオ" panose="020B0604030504040204" pitchFamily="50" charset="-128"/>
                <a:ea typeface="メイリオ" panose="020B0604030504040204" pitchFamily="50" charset="-128"/>
              </a:rPr>
              <a:t>（金）</a:t>
            </a:r>
            <a:r>
              <a:rPr lang="en-US" altLang="ja-JP" dirty="0">
                <a:solidFill>
                  <a:schemeClr val="accent3"/>
                </a:solidFill>
                <a:latin typeface="メイリオ" panose="020B0604030504040204" pitchFamily="50" charset="-128"/>
                <a:ea typeface="メイリオ" panose="020B0604030504040204" pitchFamily="50" charset="-128"/>
              </a:rPr>
              <a:t>12</a:t>
            </a:r>
            <a:r>
              <a:rPr lang="ja-JP" altLang="en-US" dirty="0">
                <a:solidFill>
                  <a:schemeClr val="accent3"/>
                </a:solidFill>
                <a:latin typeface="メイリオ" panose="020B0604030504040204" pitchFamily="50" charset="-128"/>
                <a:ea typeface="メイリオ" panose="020B0604030504040204" pitchFamily="50" charset="-128"/>
              </a:rPr>
              <a:t>時～</a:t>
            </a:r>
            <a:endParaRPr lang="en-US" altLang="ja-JP" dirty="0">
              <a:solidFill>
                <a:schemeClr val="accent3"/>
              </a:solidFill>
              <a:latin typeface="メイリオ" panose="020B0604030504040204" pitchFamily="50" charset="-128"/>
              <a:ea typeface="メイリオ" panose="020B0604030504040204" pitchFamily="50" charset="-128"/>
            </a:endParaRPr>
          </a:p>
          <a:p>
            <a:r>
              <a:rPr lang="ja-JP" altLang="en-US" dirty="0">
                <a:solidFill>
                  <a:schemeClr val="accent3"/>
                </a:solidFill>
                <a:latin typeface="メイリオ" panose="020B0604030504040204" pitchFamily="50" charset="-128"/>
                <a:ea typeface="メイリオ" panose="020B0604030504040204" pitchFamily="50" charset="-128"/>
              </a:rPr>
              <a:t>掲載期間：</a:t>
            </a:r>
            <a:r>
              <a:rPr lang="en-US" altLang="ja-JP" dirty="0">
                <a:solidFill>
                  <a:schemeClr val="accent3"/>
                </a:solidFill>
                <a:latin typeface="メイリオ" panose="020B0604030504040204" pitchFamily="50" charset="-128"/>
                <a:ea typeface="メイリオ" panose="020B0604030504040204" pitchFamily="50" charset="-128"/>
              </a:rPr>
              <a:t>2023/9/4</a:t>
            </a:r>
            <a:r>
              <a:rPr lang="ja-JP" altLang="en-US" dirty="0">
                <a:solidFill>
                  <a:schemeClr val="accent3"/>
                </a:solidFill>
                <a:latin typeface="メイリオ" panose="020B0604030504040204" pitchFamily="50" charset="-128"/>
                <a:ea typeface="メイリオ" panose="020B0604030504040204" pitchFamily="50" charset="-128"/>
              </a:rPr>
              <a:t>（月） ～</a:t>
            </a:r>
            <a:r>
              <a:rPr lang="en-US" altLang="ja-JP" dirty="0">
                <a:solidFill>
                  <a:schemeClr val="accent3"/>
                </a:solidFill>
                <a:latin typeface="メイリオ" panose="020B0604030504040204" pitchFamily="50" charset="-128"/>
                <a:ea typeface="メイリオ" panose="020B0604030504040204" pitchFamily="50" charset="-128"/>
              </a:rPr>
              <a:t>2023/10/29</a:t>
            </a:r>
            <a:r>
              <a:rPr lang="ja-JP" altLang="en-US" dirty="0">
                <a:solidFill>
                  <a:schemeClr val="accent3"/>
                </a:solidFill>
                <a:latin typeface="メイリオ" panose="020B0604030504040204" pitchFamily="50" charset="-128"/>
                <a:ea typeface="メイリオ" panose="020B0604030504040204" pitchFamily="50" charset="-128"/>
              </a:rPr>
              <a:t>（日）</a:t>
            </a:r>
            <a:endParaRPr lang="en-US" altLang="zh-TW" dirty="0">
              <a:solidFill>
                <a:schemeClr val="accent3"/>
              </a:solidFill>
              <a:latin typeface="メイリオ" panose="020B0604030504040204" pitchFamily="50" charset="-128"/>
              <a:ea typeface="メイリオ" panose="020B0604030504040204" pitchFamily="50" charset="-128"/>
            </a:endParaRPr>
          </a:p>
        </p:txBody>
      </p:sp>
      <p:sp>
        <p:nvSpPr>
          <p:cNvPr id="24" name="角丸四角形 41">
            <a:extLst>
              <a:ext uri="{FF2B5EF4-FFF2-40B4-BE49-F238E27FC236}">
                <a16:creationId xmlns:a16="http://schemas.microsoft.com/office/drawing/2014/main" id="{25D5F706-D0AF-8F44-7DA8-B5949D339D6C}"/>
              </a:ext>
            </a:extLst>
          </p:cNvPr>
          <p:cNvSpPr/>
          <p:nvPr/>
        </p:nvSpPr>
        <p:spPr>
          <a:xfrm>
            <a:off x="744841" y="3275060"/>
            <a:ext cx="2016224" cy="530525"/>
          </a:xfrm>
          <a:prstGeom prst="roundRect">
            <a:avLst>
              <a:gd name="adj" fmla="val 50000"/>
            </a:avLst>
          </a:prstGeom>
          <a:solidFill>
            <a:srgbClr val="D00216">
              <a:alpha val="2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a:cs typeface="+mn-cs"/>
            </a:endParaRPr>
          </a:p>
        </p:txBody>
      </p:sp>
      <p:sp>
        <p:nvSpPr>
          <p:cNvPr id="25" name="テキスト ボックス 1">
            <a:extLst>
              <a:ext uri="{FF2B5EF4-FFF2-40B4-BE49-F238E27FC236}">
                <a16:creationId xmlns:a16="http://schemas.microsoft.com/office/drawing/2014/main" id="{75EFB033-6019-C51C-BC49-1507CD0C179C}"/>
              </a:ext>
            </a:extLst>
          </p:cNvPr>
          <p:cNvSpPr txBox="1"/>
          <p:nvPr/>
        </p:nvSpPr>
        <p:spPr>
          <a:xfrm>
            <a:off x="871440" y="3373764"/>
            <a:ext cx="1747394"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b="1" dirty="0">
                <a:solidFill>
                  <a:schemeClr val="accent3"/>
                </a:solidFill>
                <a:latin typeface="メイリオ" panose="020B0604030504040204" pitchFamily="50" charset="-128"/>
              </a:rPr>
              <a:t>対象商品</a:t>
            </a:r>
          </a:p>
        </p:txBody>
      </p:sp>
      <p:graphicFrame>
        <p:nvGraphicFramePr>
          <p:cNvPr id="29" name="表 15">
            <a:extLst>
              <a:ext uri="{FF2B5EF4-FFF2-40B4-BE49-F238E27FC236}">
                <a16:creationId xmlns:a16="http://schemas.microsoft.com/office/drawing/2014/main" id="{B055F0D5-0908-C405-F8BD-CE56A1F38ECF}"/>
              </a:ext>
            </a:extLst>
          </p:cNvPr>
          <p:cNvGraphicFramePr>
            <a:graphicFrameLocks noGrp="1"/>
          </p:cNvGraphicFramePr>
          <p:nvPr>
            <p:extLst>
              <p:ext uri="{D42A27DB-BD31-4B8C-83A1-F6EECF244321}">
                <p14:modId xmlns:p14="http://schemas.microsoft.com/office/powerpoint/2010/main" val="1945182519"/>
              </p:ext>
            </p:extLst>
          </p:nvPr>
        </p:nvGraphicFramePr>
        <p:xfrm>
          <a:off x="795851" y="3968750"/>
          <a:ext cx="10600297" cy="1688039"/>
        </p:xfrm>
        <a:graphic>
          <a:graphicData uri="http://schemas.openxmlformats.org/drawingml/2006/table">
            <a:tbl>
              <a:tblPr firstRow="1" bandRow="1">
                <a:tableStyleId>{21E4AEA4-8DFA-4A89-87EB-49C32662AFE0}</a:tableStyleId>
              </a:tblPr>
              <a:tblGrid>
                <a:gridCol w="7442263">
                  <a:extLst>
                    <a:ext uri="{9D8B030D-6E8A-4147-A177-3AD203B41FA5}">
                      <a16:colId xmlns:a16="http://schemas.microsoft.com/office/drawing/2014/main" val="1483191102"/>
                    </a:ext>
                  </a:extLst>
                </a:gridCol>
                <a:gridCol w="1335471">
                  <a:extLst>
                    <a:ext uri="{9D8B030D-6E8A-4147-A177-3AD203B41FA5}">
                      <a16:colId xmlns:a16="http://schemas.microsoft.com/office/drawing/2014/main" val="2001596557"/>
                    </a:ext>
                  </a:extLst>
                </a:gridCol>
                <a:gridCol w="1822563">
                  <a:extLst>
                    <a:ext uri="{9D8B030D-6E8A-4147-A177-3AD203B41FA5}">
                      <a16:colId xmlns:a16="http://schemas.microsoft.com/office/drawing/2014/main" val="356891468"/>
                    </a:ext>
                  </a:extLst>
                </a:gridCol>
              </a:tblGrid>
              <a:tr h="466535">
                <a:tc>
                  <a:txBody>
                    <a:bodyPr/>
                    <a:lstStyle/>
                    <a:p>
                      <a:pPr algn="ctr"/>
                      <a:r>
                        <a:rPr kumimoji="1" lang="ja-JP" altLang="en-US" sz="1800" dirty="0">
                          <a:solidFill>
                            <a:schemeClr val="bg1"/>
                          </a:solidFill>
                          <a:latin typeface="+mn-ea"/>
                          <a:ea typeface="+mn-ea"/>
                        </a:rPr>
                        <a:t>商品</a:t>
                      </a:r>
                    </a:p>
                  </a:txBody>
                  <a:tcPr anchor="ctr">
                    <a:solidFill>
                      <a:schemeClr val="accent3"/>
                    </a:solidFill>
                  </a:tcPr>
                </a:tc>
                <a:tc>
                  <a:txBody>
                    <a:bodyPr/>
                    <a:lstStyle/>
                    <a:p>
                      <a:pPr algn="ctr"/>
                      <a:r>
                        <a:rPr kumimoji="1" lang="en-US" altLang="ja-JP" sz="1800" dirty="0" err="1">
                          <a:solidFill>
                            <a:schemeClr val="bg1"/>
                          </a:solidFill>
                          <a:latin typeface="+mn-ea"/>
                          <a:ea typeface="+mn-ea"/>
                        </a:rPr>
                        <a:t>vCPM</a:t>
                      </a:r>
                      <a:endParaRPr kumimoji="1" lang="ja-JP" altLang="en-US" sz="1800" dirty="0">
                        <a:solidFill>
                          <a:schemeClr val="bg1"/>
                        </a:solidFill>
                        <a:latin typeface="+mn-ea"/>
                        <a:ea typeface="+mn-ea"/>
                      </a:endParaRPr>
                    </a:p>
                  </a:txBody>
                  <a:tcPr anchor="ctr">
                    <a:solidFill>
                      <a:schemeClr val="accent3"/>
                    </a:solidFill>
                  </a:tcPr>
                </a:tc>
                <a:tc>
                  <a:txBody>
                    <a:bodyPr/>
                    <a:lstStyle/>
                    <a:p>
                      <a:pPr algn="ctr"/>
                      <a:r>
                        <a:rPr kumimoji="1" lang="ja-JP" altLang="en-US" sz="1800" dirty="0">
                          <a:solidFill>
                            <a:schemeClr val="bg1"/>
                          </a:solidFill>
                          <a:latin typeface="+mn-ea"/>
                          <a:ea typeface="+mn-ea"/>
                        </a:rPr>
                        <a:t>最低出稿金額</a:t>
                      </a:r>
                    </a:p>
                  </a:txBody>
                  <a:tcPr anchor="ctr">
                    <a:solidFill>
                      <a:schemeClr val="accent3"/>
                    </a:solidFill>
                  </a:tcPr>
                </a:tc>
                <a:extLst>
                  <a:ext uri="{0D108BD9-81ED-4DB2-BD59-A6C34878D82A}">
                    <a16:rowId xmlns:a16="http://schemas.microsoft.com/office/drawing/2014/main" val="3814362692"/>
                  </a:ext>
                </a:extLst>
              </a:tr>
              <a:tr h="394236">
                <a:tc>
                  <a:txBody>
                    <a:bodyPr/>
                    <a:lstStyle/>
                    <a:p>
                      <a:r>
                        <a:rPr kumimoji="1" lang="ja-JP" altLang="en-US" sz="1600" b="0" i="0" kern="1200" dirty="0">
                          <a:solidFill>
                            <a:schemeClr val="accent3"/>
                          </a:solidFill>
                          <a:effectLst/>
                          <a:latin typeface="+mn-ea"/>
                          <a:ea typeface="+mn-ea"/>
                          <a:cs typeface="+mn-cs"/>
                        </a:rPr>
                        <a:t>ブランドパネル　</a:t>
                      </a:r>
                      <a:r>
                        <a:rPr kumimoji="1" lang="en-US" altLang="ja-JP" sz="1600" b="0" i="0" kern="1200" dirty="0">
                          <a:solidFill>
                            <a:schemeClr val="accent3"/>
                          </a:solidFill>
                          <a:effectLst/>
                          <a:latin typeface="+mn-ea"/>
                          <a:ea typeface="+mn-ea"/>
                          <a:cs typeface="+mn-cs"/>
                        </a:rPr>
                        <a:t>MD</a:t>
                      </a:r>
                      <a:r>
                        <a:rPr kumimoji="1" lang="ja-JP" altLang="en-US" sz="1600" b="0" i="0" kern="1200" dirty="0">
                          <a:solidFill>
                            <a:schemeClr val="accent3"/>
                          </a:solidFill>
                          <a:effectLst/>
                          <a:latin typeface="+mn-ea"/>
                          <a:ea typeface="+mn-ea"/>
                          <a:cs typeface="+mn-cs"/>
                        </a:rPr>
                        <a:t>（</a:t>
                      </a:r>
                      <a:r>
                        <a:rPr kumimoji="1" lang="en-US" altLang="ja-JP" sz="1600" b="0" i="0" kern="1200" dirty="0">
                          <a:solidFill>
                            <a:schemeClr val="accent3"/>
                          </a:solidFill>
                          <a:effectLst/>
                          <a:latin typeface="+mn-ea"/>
                          <a:ea typeface="+mn-ea"/>
                          <a:cs typeface="+mn-cs"/>
                        </a:rPr>
                        <a:t>500</a:t>
                      </a:r>
                      <a:r>
                        <a:rPr kumimoji="1" lang="ja-JP" altLang="en-US" sz="1600" b="0" i="0" kern="1200" dirty="0">
                          <a:solidFill>
                            <a:schemeClr val="accent3"/>
                          </a:solidFill>
                          <a:effectLst/>
                          <a:latin typeface="+mn-ea"/>
                          <a:ea typeface="+mn-ea"/>
                          <a:cs typeface="+mn-cs"/>
                        </a:rPr>
                        <a:t>万円～）</a:t>
                      </a:r>
                      <a:r>
                        <a:rPr kumimoji="1" lang="en-US" altLang="ja-JP" sz="1600" b="0" i="0" kern="1200" dirty="0">
                          <a:solidFill>
                            <a:schemeClr val="accent3"/>
                          </a:solidFill>
                          <a:effectLst/>
                          <a:latin typeface="+mn-ea"/>
                          <a:ea typeface="+mn-ea"/>
                          <a:cs typeface="+mn-cs"/>
                        </a:rPr>
                        <a:t>(</a:t>
                      </a:r>
                      <a:r>
                        <a:rPr lang="en-US" altLang="ja-JP" sz="1600" b="0" i="0" kern="1200" dirty="0" err="1">
                          <a:solidFill>
                            <a:schemeClr val="accent3"/>
                          </a:solidFill>
                          <a:effectLst/>
                          <a:latin typeface="+mn-ea"/>
                          <a:ea typeface="+mn-ea"/>
                          <a:cs typeface="+mn-cs"/>
                        </a:rPr>
                        <a:t>ラグビー興</a:t>
                      </a:r>
                      <a:r>
                        <a:rPr lang="ja-JP" altLang="en-US" sz="1600" b="0" i="0" kern="1200" dirty="0">
                          <a:solidFill>
                            <a:schemeClr val="accent3"/>
                          </a:solidFill>
                          <a:effectLst/>
                          <a:latin typeface="+mn-ea"/>
                          <a:ea typeface="+mn-ea"/>
                          <a:cs typeface="+mn-cs"/>
                        </a:rPr>
                        <a:t>味</a:t>
                      </a:r>
                      <a:r>
                        <a:rPr kumimoji="1" lang="ja-JP" altLang="en-US" sz="1600" b="0" i="0" kern="1200" dirty="0">
                          <a:solidFill>
                            <a:schemeClr val="accent3"/>
                          </a:solidFill>
                          <a:effectLst/>
                          <a:latin typeface="+mn-ea"/>
                          <a:ea typeface="+mn-ea"/>
                          <a:cs typeface="+mn-cs"/>
                        </a:rPr>
                        <a:t>関心ターゲティング指定</a:t>
                      </a:r>
                      <a:r>
                        <a:rPr kumimoji="1" lang="en-US" altLang="ja-JP" sz="1600" b="0" i="0" kern="1200" dirty="0">
                          <a:solidFill>
                            <a:schemeClr val="accent3"/>
                          </a:solidFill>
                          <a:effectLst/>
                          <a:latin typeface="+mn-ea"/>
                          <a:ea typeface="+mn-ea"/>
                          <a:cs typeface="+mn-cs"/>
                        </a:rPr>
                        <a:t>)</a:t>
                      </a:r>
                      <a:endParaRPr kumimoji="1" lang="ja-JP" altLang="en-US" sz="1600" dirty="0">
                        <a:solidFill>
                          <a:schemeClr val="accent3"/>
                        </a:solidFill>
                        <a:latin typeface="+mn-ea"/>
                        <a:ea typeface="+mn-ea"/>
                      </a:endParaRPr>
                    </a:p>
                  </a:txBody>
                  <a:tcPr anchor="ctr">
                    <a:solidFill>
                      <a:schemeClr val="tx2">
                        <a:lumMod val="10000"/>
                        <a:lumOff val="90000"/>
                      </a:schemeClr>
                    </a:solidFill>
                  </a:tcPr>
                </a:tc>
                <a:tc>
                  <a:txBody>
                    <a:bodyPr/>
                    <a:lstStyle/>
                    <a:p>
                      <a:pPr algn="r" fontAlgn="ctr"/>
                      <a:r>
                        <a:rPr lang="en-US" altLang="ja-JP" sz="1600" b="0" i="0" u="none" strike="noStrike" dirty="0">
                          <a:solidFill>
                            <a:schemeClr val="accent3"/>
                          </a:solidFill>
                          <a:effectLst/>
                          <a:latin typeface="+mn-ea"/>
                          <a:ea typeface="+mn-ea"/>
                        </a:rPr>
                        <a:t>1,170</a:t>
                      </a:r>
                      <a:r>
                        <a:rPr lang="ja-JP" altLang="en-US" sz="1600" b="0" i="0" u="none" strike="noStrike" dirty="0">
                          <a:solidFill>
                            <a:schemeClr val="accent3"/>
                          </a:solidFill>
                          <a:effectLst/>
                          <a:latin typeface="+mn-ea"/>
                          <a:ea typeface="+mn-ea"/>
                        </a:rPr>
                        <a:t>円～</a:t>
                      </a:r>
                      <a:r>
                        <a:rPr lang="en-US" altLang="ja-JP" sz="1600" b="0" i="0" u="none" strike="noStrike" dirty="0">
                          <a:solidFill>
                            <a:schemeClr val="accent3"/>
                          </a:solidFill>
                          <a:effectLst/>
                          <a:latin typeface="+mn-ea"/>
                          <a:ea typeface="+mn-ea"/>
                        </a:rPr>
                        <a:t> </a:t>
                      </a:r>
                    </a:p>
                  </a:txBody>
                  <a:tcPr marL="6350" marR="6350" marT="6350" anchor="ctr">
                    <a:solidFill>
                      <a:schemeClr val="tx2">
                        <a:lumMod val="10000"/>
                        <a:lumOff val="90000"/>
                      </a:schemeClr>
                    </a:solidFill>
                  </a:tcPr>
                </a:tc>
                <a:tc>
                  <a:txBody>
                    <a:bodyPr/>
                    <a:lstStyle/>
                    <a:p>
                      <a:pPr algn="r"/>
                      <a:r>
                        <a:rPr kumimoji="1" lang="en-US" altLang="ja-JP" sz="1600" dirty="0">
                          <a:solidFill>
                            <a:schemeClr val="accent3"/>
                          </a:solidFill>
                          <a:latin typeface="+mn-ea"/>
                          <a:ea typeface="+mn-ea"/>
                        </a:rPr>
                        <a:t>5,000,000</a:t>
                      </a:r>
                      <a:r>
                        <a:rPr kumimoji="1" lang="ja-JP" altLang="en-US" sz="1600" dirty="0">
                          <a:solidFill>
                            <a:schemeClr val="accent3"/>
                          </a:solidFill>
                          <a:latin typeface="+mn-ea"/>
                          <a:ea typeface="+mn-ea"/>
                        </a:rPr>
                        <a:t>円</a:t>
                      </a:r>
                    </a:p>
                  </a:txBody>
                  <a:tcPr anchor="ctr">
                    <a:solidFill>
                      <a:schemeClr val="tx2">
                        <a:lumMod val="10000"/>
                        <a:lumOff val="90000"/>
                      </a:schemeClr>
                    </a:solidFill>
                  </a:tcPr>
                </a:tc>
                <a:extLst>
                  <a:ext uri="{0D108BD9-81ED-4DB2-BD59-A6C34878D82A}">
                    <a16:rowId xmlns:a16="http://schemas.microsoft.com/office/drawing/2014/main" val="2402055061"/>
                  </a:ext>
                </a:extLst>
              </a:tr>
              <a:tr h="413634">
                <a:tc>
                  <a:txBody>
                    <a:bodyPr/>
                    <a:lstStyle/>
                    <a:p>
                      <a:r>
                        <a:rPr kumimoji="1" lang="ja-JP" altLang="en-US" sz="1600" b="0" i="0" kern="1200" dirty="0">
                          <a:solidFill>
                            <a:schemeClr val="accent3"/>
                          </a:solidFill>
                          <a:effectLst/>
                          <a:latin typeface="+mn-ea"/>
                          <a:ea typeface="+mn-ea"/>
                          <a:cs typeface="+mn-cs"/>
                        </a:rPr>
                        <a:t>ブランドパネル　</a:t>
                      </a:r>
                      <a:r>
                        <a:rPr kumimoji="1" lang="en-US" altLang="ja-JP" sz="1600" b="0" i="0" kern="1200" dirty="0">
                          <a:solidFill>
                            <a:schemeClr val="accent3"/>
                          </a:solidFill>
                          <a:effectLst/>
                          <a:latin typeface="+mn-ea"/>
                          <a:ea typeface="+mn-ea"/>
                          <a:cs typeface="+mn-cs"/>
                        </a:rPr>
                        <a:t>SP </a:t>
                      </a:r>
                      <a:r>
                        <a:rPr kumimoji="1" lang="ja-JP" altLang="en-US" sz="1600" b="0" i="0" kern="1200" dirty="0">
                          <a:solidFill>
                            <a:schemeClr val="accent3"/>
                          </a:solidFill>
                          <a:effectLst/>
                          <a:latin typeface="+mn-ea"/>
                          <a:ea typeface="+mn-ea"/>
                          <a:cs typeface="+mn-cs"/>
                        </a:rPr>
                        <a:t>（</a:t>
                      </a:r>
                      <a:r>
                        <a:rPr kumimoji="1" lang="en-US" altLang="ja-JP" sz="1600" b="0" i="0" kern="1200" dirty="0">
                          <a:solidFill>
                            <a:schemeClr val="accent3"/>
                          </a:solidFill>
                          <a:effectLst/>
                          <a:latin typeface="+mn-ea"/>
                          <a:ea typeface="+mn-ea"/>
                          <a:cs typeface="+mn-cs"/>
                        </a:rPr>
                        <a:t>500</a:t>
                      </a:r>
                      <a:r>
                        <a:rPr kumimoji="1" lang="ja-JP" altLang="en-US" sz="1600" b="0" i="0" kern="1200" dirty="0">
                          <a:solidFill>
                            <a:schemeClr val="accent3"/>
                          </a:solidFill>
                          <a:effectLst/>
                          <a:latin typeface="+mn-ea"/>
                          <a:ea typeface="+mn-ea"/>
                          <a:cs typeface="+mn-cs"/>
                        </a:rPr>
                        <a:t>万円</a:t>
                      </a:r>
                      <a:r>
                        <a:rPr kumimoji="1" lang="en-US" altLang="ja-JP" sz="1600" b="0" i="0" kern="1200" dirty="0">
                          <a:solidFill>
                            <a:schemeClr val="accent3"/>
                          </a:solidFill>
                          <a:effectLst/>
                          <a:latin typeface="+mn-ea"/>
                          <a:ea typeface="+mn-ea"/>
                          <a:cs typeface="+mn-cs"/>
                        </a:rPr>
                        <a:t>〜</a:t>
                      </a:r>
                      <a:r>
                        <a:rPr kumimoji="1" lang="ja-JP" altLang="en-US" sz="1600" b="0" i="0" kern="1200" dirty="0">
                          <a:solidFill>
                            <a:schemeClr val="accent3"/>
                          </a:solidFill>
                          <a:effectLst/>
                          <a:latin typeface="+mn-ea"/>
                          <a:ea typeface="+mn-ea"/>
                          <a:cs typeface="+mn-cs"/>
                        </a:rPr>
                        <a:t>）</a:t>
                      </a:r>
                      <a:r>
                        <a:rPr kumimoji="1" lang="en-US" sz="1600" b="0" i="0" u="none" strike="noStrike" kern="1200" noProof="0" dirty="0">
                          <a:solidFill>
                            <a:schemeClr val="accent3"/>
                          </a:solidFill>
                          <a:effectLst/>
                          <a:latin typeface="+mn-ea"/>
                          <a:ea typeface="+mn-ea"/>
                        </a:rPr>
                        <a:t>(</a:t>
                      </a:r>
                      <a:r>
                        <a:rPr lang="ja-JP" altLang="en-US" sz="1600" b="0" i="0" u="none" strike="noStrike" kern="1200" noProof="0" dirty="0">
                          <a:solidFill>
                            <a:schemeClr val="accent3"/>
                          </a:solidFill>
                          <a:effectLst/>
                          <a:latin typeface="+mn-ea"/>
                          <a:ea typeface="+mn-ea"/>
                        </a:rPr>
                        <a:t>ラグビー興</a:t>
                      </a:r>
                      <a:r>
                        <a:rPr kumimoji="1" lang="ja-JP" sz="1600" b="0" i="0" u="none" strike="noStrike" kern="1200" noProof="0" dirty="0">
                          <a:solidFill>
                            <a:schemeClr val="accent3"/>
                          </a:solidFill>
                          <a:effectLst/>
                          <a:latin typeface="+mn-ea"/>
                          <a:ea typeface="+mn-ea"/>
                        </a:rPr>
                        <a:t>味関心ターゲティング指定</a:t>
                      </a:r>
                      <a:r>
                        <a:rPr kumimoji="1" lang="en-US" sz="1600" b="0" i="0" u="none" strike="noStrike" kern="1200" noProof="0" dirty="0">
                          <a:solidFill>
                            <a:schemeClr val="accent3"/>
                          </a:solidFill>
                          <a:effectLst/>
                          <a:latin typeface="+mn-ea"/>
                          <a:ea typeface="+mn-ea"/>
                        </a:rPr>
                        <a:t>)</a:t>
                      </a:r>
                      <a:endParaRPr lang="ja-JP" sz="1600" b="0" i="0" u="none" strike="noStrike" kern="1200" noProof="0" dirty="0">
                        <a:solidFill>
                          <a:schemeClr val="accent3"/>
                        </a:solidFill>
                        <a:effectLst/>
                        <a:latin typeface="+mn-ea"/>
                        <a:ea typeface="+mn-ea"/>
                      </a:endParaRPr>
                    </a:p>
                  </a:txBody>
                  <a:tcPr anchor="ctr">
                    <a:solidFill>
                      <a:schemeClr val="tx2">
                        <a:lumMod val="10000"/>
                        <a:lumOff val="90000"/>
                      </a:schemeClr>
                    </a:solidFill>
                  </a:tcPr>
                </a:tc>
                <a:tc>
                  <a:txBody>
                    <a:bodyPr/>
                    <a:lstStyle/>
                    <a:p>
                      <a:pPr algn="r" fontAlgn="ctr"/>
                      <a:r>
                        <a:rPr lang="en-US" altLang="ja-JP" sz="1600" b="0" i="0" u="none" strike="noStrike" dirty="0">
                          <a:solidFill>
                            <a:schemeClr val="accent3"/>
                          </a:solidFill>
                          <a:effectLst/>
                          <a:latin typeface="+mn-ea"/>
                          <a:ea typeface="+mn-ea"/>
                        </a:rPr>
                        <a:t>1,440</a:t>
                      </a:r>
                      <a:r>
                        <a:rPr lang="ja-JP" altLang="en-US" sz="1600" b="0" i="0" u="none" strike="noStrike" dirty="0">
                          <a:solidFill>
                            <a:schemeClr val="accent3"/>
                          </a:solidFill>
                          <a:effectLst/>
                          <a:latin typeface="+mn-ea"/>
                          <a:ea typeface="+mn-ea"/>
                        </a:rPr>
                        <a:t>円～</a:t>
                      </a:r>
                      <a:r>
                        <a:rPr lang="en-US" altLang="ja-JP" sz="1600" b="0" i="0" u="none" strike="noStrike" dirty="0">
                          <a:solidFill>
                            <a:schemeClr val="accent3"/>
                          </a:solidFill>
                          <a:effectLst/>
                          <a:latin typeface="+mn-ea"/>
                          <a:ea typeface="+mn-ea"/>
                        </a:rPr>
                        <a:t> </a:t>
                      </a:r>
                    </a:p>
                  </a:txBody>
                  <a:tcPr marL="6350" marR="6350" marT="6350" anchor="ctr">
                    <a:solidFill>
                      <a:schemeClr val="tx2">
                        <a:lumMod val="10000"/>
                        <a:lumOff val="90000"/>
                      </a:schemeClr>
                    </a:solidFill>
                  </a:tcPr>
                </a:tc>
                <a:tc>
                  <a:txBody>
                    <a:bodyPr/>
                    <a:lstStyle/>
                    <a:p>
                      <a:pPr algn="r"/>
                      <a:r>
                        <a:rPr kumimoji="1" lang="en-US" altLang="ja-JP" sz="1600" dirty="0">
                          <a:solidFill>
                            <a:schemeClr val="accent3"/>
                          </a:solidFill>
                          <a:latin typeface="+mn-ea"/>
                          <a:ea typeface="+mn-ea"/>
                        </a:rPr>
                        <a:t>5,000,000</a:t>
                      </a:r>
                      <a:r>
                        <a:rPr kumimoji="1" lang="ja-JP" altLang="en-US" sz="1600" dirty="0">
                          <a:solidFill>
                            <a:schemeClr val="accent3"/>
                          </a:solidFill>
                          <a:latin typeface="+mn-ea"/>
                          <a:ea typeface="+mn-ea"/>
                        </a:rPr>
                        <a:t>円</a:t>
                      </a:r>
                    </a:p>
                  </a:txBody>
                  <a:tcPr anchor="ctr">
                    <a:solidFill>
                      <a:schemeClr val="tx2">
                        <a:lumMod val="10000"/>
                        <a:lumOff val="90000"/>
                      </a:schemeClr>
                    </a:solidFill>
                  </a:tcPr>
                </a:tc>
                <a:extLst>
                  <a:ext uri="{0D108BD9-81ED-4DB2-BD59-A6C34878D82A}">
                    <a16:rowId xmlns:a16="http://schemas.microsoft.com/office/drawing/2014/main" val="2383606910"/>
                  </a:ext>
                </a:extLst>
              </a:tr>
              <a:tr h="413634">
                <a:tc>
                  <a:txBody>
                    <a:bodyPr/>
                    <a:lstStyle/>
                    <a:p>
                      <a:r>
                        <a:rPr kumimoji="1" lang="ja-JP" altLang="en-US" sz="1600" b="0" i="0" kern="1200" dirty="0">
                          <a:solidFill>
                            <a:schemeClr val="accent3"/>
                          </a:solidFill>
                          <a:effectLst/>
                          <a:latin typeface="+mn-ea"/>
                          <a:ea typeface="+mn-ea"/>
                          <a:cs typeface="+mn-cs"/>
                        </a:rPr>
                        <a:t>ブランドパネル　</a:t>
                      </a:r>
                      <a:r>
                        <a:rPr kumimoji="1" lang="en-US" altLang="ja-JP" sz="1600" b="0" i="0" kern="1200" dirty="0">
                          <a:solidFill>
                            <a:schemeClr val="accent3"/>
                          </a:solidFill>
                          <a:effectLst/>
                          <a:latin typeface="+mn-ea"/>
                          <a:ea typeface="+mn-ea"/>
                          <a:cs typeface="+mn-cs"/>
                        </a:rPr>
                        <a:t>PC </a:t>
                      </a:r>
                      <a:r>
                        <a:rPr kumimoji="1" lang="ja-JP" altLang="en-US" sz="1600" b="0" i="0" kern="1200" dirty="0">
                          <a:solidFill>
                            <a:schemeClr val="accent3"/>
                          </a:solidFill>
                          <a:effectLst/>
                          <a:latin typeface="+mn-ea"/>
                          <a:ea typeface="+mn-ea"/>
                          <a:cs typeface="+mn-cs"/>
                        </a:rPr>
                        <a:t>（</a:t>
                      </a:r>
                      <a:r>
                        <a:rPr kumimoji="1" lang="en-US" altLang="ja-JP" sz="1600" b="0" i="0" kern="1200" dirty="0">
                          <a:solidFill>
                            <a:schemeClr val="accent3"/>
                          </a:solidFill>
                          <a:effectLst/>
                          <a:latin typeface="+mn-ea"/>
                          <a:ea typeface="+mn-ea"/>
                          <a:cs typeface="+mn-cs"/>
                        </a:rPr>
                        <a:t>500</a:t>
                      </a:r>
                      <a:r>
                        <a:rPr kumimoji="1" lang="ja-JP" altLang="en-US" sz="1600" b="0" i="0" kern="1200" dirty="0">
                          <a:solidFill>
                            <a:schemeClr val="accent3"/>
                          </a:solidFill>
                          <a:effectLst/>
                          <a:latin typeface="+mn-ea"/>
                          <a:ea typeface="+mn-ea"/>
                          <a:cs typeface="+mn-cs"/>
                        </a:rPr>
                        <a:t>万円～）</a:t>
                      </a:r>
                      <a:r>
                        <a:rPr kumimoji="1" lang="en-US" altLang="ja-JP" sz="1600" b="0" i="0" u="none" strike="noStrike" kern="1200" noProof="0" dirty="0">
                          <a:solidFill>
                            <a:schemeClr val="accent3"/>
                          </a:solidFill>
                          <a:effectLst/>
                          <a:latin typeface="+mn-ea"/>
                          <a:ea typeface="+mn-ea"/>
                        </a:rPr>
                        <a:t>(</a:t>
                      </a:r>
                      <a:r>
                        <a:rPr lang="ja-JP" altLang="en-US" sz="1600" b="0" i="0" u="none" strike="noStrike" kern="1200" noProof="0" dirty="0">
                          <a:solidFill>
                            <a:schemeClr val="accent3"/>
                          </a:solidFill>
                          <a:effectLst/>
                          <a:latin typeface="+mn-ea"/>
                          <a:ea typeface="+mn-ea"/>
                        </a:rPr>
                        <a:t>ラグビー興</a:t>
                      </a:r>
                      <a:r>
                        <a:rPr kumimoji="1" lang="ja-JP" altLang="ja-JP" sz="1600" b="0" i="0" u="none" strike="noStrike" kern="1200" noProof="0" dirty="0">
                          <a:solidFill>
                            <a:schemeClr val="accent3"/>
                          </a:solidFill>
                          <a:effectLst/>
                          <a:latin typeface="+mn-ea"/>
                          <a:ea typeface="+mn-ea"/>
                        </a:rPr>
                        <a:t>味関心ターゲティング指定</a:t>
                      </a:r>
                      <a:r>
                        <a:rPr kumimoji="1" lang="en-US" altLang="ja-JP" sz="1600" b="0" i="0" u="none" strike="noStrike" kern="1200" noProof="0" dirty="0">
                          <a:solidFill>
                            <a:schemeClr val="accent3"/>
                          </a:solidFill>
                          <a:effectLst/>
                          <a:latin typeface="+mn-ea"/>
                          <a:ea typeface="+mn-ea"/>
                        </a:rPr>
                        <a:t>)</a:t>
                      </a:r>
                      <a:endParaRPr kumimoji="1" lang="ja-JP" altLang="en-US" sz="1600" dirty="0">
                        <a:solidFill>
                          <a:schemeClr val="accent3"/>
                        </a:solidFill>
                        <a:latin typeface="+mn-ea"/>
                        <a:ea typeface="+mn-ea"/>
                      </a:endParaRPr>
                    </a:p>
                  </a:txBody>
                  <a:tcPr anchor="ctr">
                    <a:solidFill>
                      <a:schemeClr val="tx2">
                        <a:lumMod val="10000"/>
                        <a:lumOff val="90000"/>
                      </a:schemeClr>
                    </a:solidFill>
                  </a:tcPr>
                </a:tc>
                <a:tc>
                  <a:txBody>
                    <a:bodyPr/>
                    <a:lstStyle/>
                    <a:p>
                      <a:pPr algn="r" fontAlgn="ctr"/>
                      <a:r>
                        <a:rPr lang="en-US" altLang="ja-JP" sz="1600" b="0" i="0" u="none" strike="noStrike" dirty="0">
                          <a:solidFill>
                            <a:schemeClr val="accent3"/>
                          </a:solidFill>
                          <a:effectLst/>
                          <a:latin typeface="+mn-ea"/>
                          <a:ea typeface="+mn-ea"/>
                        </a:rPr>
                        <a:t>900</a:t>
                      </a:r>
                      <a:r>
                        <a:rPr lang="ja-JP" altLang="en-US" sz="1600" b="0" i="0" u="none" strike="noStrike" dirty="0">
                          <a:solidFill>
                            <a:schemeClr val="accent3"/>
                          </a:solidFill>
                          <a:effectLst/>
                          <a:latin typeface="+mn-ea"/>
                          <a:ea typeface="+mn-ea"/>
                        </a:rPr>
                        <a:t>円～</a:t>
                      </a:r>
                      <a:r>
                        <a:rPr lang="en-US" altLang="ja-JP" sz="1600" b="0" i="0" u="none" strike="noStrike" dirty="0">
                          <a:solidFill>
                            <a:schemeClr val="accent3"/>
                          </a:solidFill>
                          <a:effectLst/>
                          <a:latin typeface="+mn-ea"/>
                          <a:ea typeface="+mn-ea"/>
                        </a:rPr>
                        <a:t> </a:t>
                      </a:r>
                    </a:p>
                  </a:txBody>
                  <a:tcPr marL="6350" marR="6350" marT="6350" anchor="ctr">
                    <a:solidFill>
                      <a:schemeClr val="tx2">
                        <a:lumMod val="10000"/>
                        <a:lumOff val="90000"/>
                      </a:schemeClr>
                    </a:solidFill>
                  </a:tcPr>
                </a:tc>
                <a:tc>
                  <a:txBody>
                    <a:bodyPr/>
                    <a:lstStyle/>
                    <a:p>
                      <a:pPr algn="r"/>
                      <a:r>
                        <a:rPr kumimoji="1" lang="en-US" altLang="ja-JP" sz="1600" dirty="0">
                          <a:solidFill>
                            <a:schemeClr val="accent3"/>
                          </a:solidFill>
                          <a:latin typeface="+mn-ea"/>
                          <a:ea typeface="+mn-ea"/>
                        </a:rPr>
                        <a:t>5,000,000</a:t>
                      </a:r>
                      <a:r>
                        <a:rPr kumimoji="1" lang="ja-JP" altLang="en-US" sz="1600" dirty="0">
                          <a:solidFill>
                            <a:schemeClr val="accent3"/>
                          </a:solidFill>
                          <a:latin typeface="+mn-ea"/>
                          <a:ea typeface="+mn-ea"/>
                        </a:rPr>
                        <a:t>円</a:t>
                      </a:r>
                    </a:p>
                  </a:txBody>
                  <a:tcPr anchor="ctr">
                    <a:solidFill>
                      <a:schemeClr val="tx2">
                        <a:lumMod val="10000"/>
                        <a:lumOff val="90000"/>
                      </a:schemeClr>
                    </a:solidFill>
                  </a:tcPr>
                </a:tc>
                <a:extLst>
                  <a:ext uri="{0D108BD9-81ED-4DB2-BD59-A6C34878D82A}">
                    <a16:rowId xmlns:a16="http://schemas.microsoft.com/office/drawing/2014/main" val="2809901484"/>
                  </a:ext>
                </a:extLst>
              </a:tr>
            </a:tbl>
          </a:graphicData>
        </a:graphic>
      </p:graphicFrame>
      <p:sp>
        <p:nvSpPr>
          <p:cNvPr id="9" name="テキスト ボックス 8">
            <a:extLst>
              <a:ext uri="{FF2B5EF4-FFF2-40B4-BE49-F238E27FC236}">
                <a16:creationId xmlns:a16="http://schemas.microsoft.com/office/drawing/2014/main" id="{BA855F20-5FF9-7D30-8782-64931BC9DA9C}"/>
              </a:ext>
            </a:extLst>
          </p:cNvPr>
          <p:cNvSpPr txBox="1"/>
          <p:nvPr/>
        </p:nvSpPr>
        <p:spPr>
          <a:xfrm>
            <a:off x="4636905" y="5745195"/>
            <a:ext cx="6671462" cy="338554"/>
          </a:xfrm>
          <a:prstGeom prst="rect">
            <a:avLst/>
          </a:prstGeom>
          <a:noFill/>
        </p:spPr>
        <p:txBody>
          <a:bodyPr wrap="square" rtlCol="0">
            <a:spAutoFit/>
          </a:bodyPr>
          <a:lstStyle/>
          <a:p>
            <a:pPr algn="r"/>
            <a:r>
              <a:rPr kumimoji="1" lang="en-US" altLang="ja-JP" sz="1600" dirty="0">
                <a:solidFill>
                  <a:srgbClr val="FF0000"/>
                </a:solidFill>
              </a:rPr>
              <a:t>※</a:t>
            </a:r>
            <a:r>
              <a:rPr kumimoji="1" lang="ja-JP" altLang="en-US" sz="1600" dirty="0">
                <a:solidFill>
                  <a:srgbClr val="FF0000"/>
                </a:solidFill>
              </a:rPr>
              <a:t>事前提案可否が必要な商品になります。</a:t>
            </a:r>
            <a:endParaRPr lang="en-US" altLang="ja-JP" sz="1600" dirty="0">
              <a:solidFill>
                <a:srgbClr val="FF0000"/>
              </a:solidFill>
            </a:endParaRPr>
          </a:p>
        </p:txBody>
      </p:sp>
    </p:spTree>
    <p:extLst>
      <p:ext uri="{BB962C8B-B14F-4D97-AF65-F5344CB8AC3E}">
        <p14:creationId xmlns:p14="http://schemas.microsoft.com/office/powerpoint/2010/main" val="1444980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掲載制限業種</a:t>
            </a:r>
          </a:p>
        </p:txBody>
      </p:sp>
      <p:graphicFrame>
        <p:nvGraphicFramePr>
          <p:cNvPr id="7" name="表 6">
            <a:extLst>
              <a:ext uri="{FF2B5EF4-FFF2-40B4-BE49-F238E27FC236}">
                <a16:creationId xmlns:a16="http://schemas.microsoft.com/office/drawing/2014/main" id="{2EEF8CCE-54FC-44E3-F6B5-D65AA90AF9CE}"/>
              </a:ext>
            </a:extLst>
          </p:cNvPr>
          <p:cNvGraphicFramePr>
            <a:graphicFrameLocks noGrp="1"/>
          </p:cNvGraphicFramePr>
          <p:nvPr>
            <p:extLst>
              <p:ext uri="{D42A27DB-BD31-4B8C-83A1-F6EECF244321}">
                <p14:modId xmlns:p14="http://schemas.microsoft.com/office/powerpoint/2010/main" val="1640203991"/>
              </p:ext>
            </p:extLst>
          </p:nvPr>
        </p:nvGraphicFramePr>
        <p:xfrm>
          <a:off x="479425" y="906131"/>
          <a:ext cx="10208894" cy="5215850"/>
        </p:xfrm>
        <a:graphic>
          <a:graphicData uri="http://schemas.openxmlformats.org/drawingml/2006/table">
            <a:tbl>
              <a:tblPr firstCol="1" bandRow="1"/>
              <a:tblGrid>
                <a:gridCol w="5244041">
                  <a:extLst>
                    <a:ext uri="{9D8B030D-6E8A-4147-A177-3AD203B41FA5}">
                      <a16:colId xmlns:a16="http://schemas.microsoft.com/office/drawing/2014/main" val="792911817"/>
                    </a:ext>
                  </a:extLst>
                </a:gridCol>
                <a:gridCol w="4964853">
                  <a:extLst>
                    <a:ext uri="{9D8B030D-6E8A-4147-A177-3AD203B41FA5}">
                      <a16:colId xmlns:a16="http://schemas.microsoft.com/office/drawing/2014/main" val="862787916"/>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a:t>
                      </a:r>
                      <a:endParaRPr kumimoji="1" lang="en-US" altLang="ja-JP" sz="800" b="1" kern="1200" dirty="0">
                        <a:solidFill>
                          <a:schemeClr val="bg1"/>
                        </a:solidFill>
                      </a:endParaRPr>
                    </a:p>
                    <a:p>
                      <a:pPr algn="ctr"/>
                      <a:r>
                        <a:rPr kumimoji="1" lang="ja-JP" altLang="en-US" sz="800" b="1" kern="1200" dirty="0">
                          <a:solidFill>
                            <a:schemeClr val="bg1"/>
                          </a:solidFill>
                        </a:rPr>
                        <a:t>ラグビー興味関心</a:t>
                      </a:r>
                      <a:endParaRPr kumimoji="1" lang="en-US" altLang="ja-JP" sz="800" b="1" kern="1200" dirty="0">
                        <a:solidFill>
                          <a:schemeClr val="bg1"/>
                        </a:solidFill>
                      </a:endParaRPr>
                    </a:p>
                    <a:p>
                      <a:pPr algn="ctr"/>
                      <a:r>
                        <a:rPr kumimoji="1" lang="ja-JP" altLang="en-US" sz="800" b="1" kern="1200" dirty="0">
                          <a:solidFill>
                            <a:schemeClr val="bg1"/>
                          </a:solidFill>
                        </a:rPr>
                        <a:t>ターゲティング商品</a:t>
                      </a:r>
                      <a:endParaRPr kumimoji="1" lang="en-US" altLang="ja-JP" sz="800" b="1" kern="1200" dirty="0">
                        <a:solidFill>
                          <a:schemeClr val="bg1"/>
                        </a:solidFill>
                      </a:endParaRP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8" name="正方形/長方形 7">
            <a:extLst>
              <a:ext uri="{FF2B5EF4-FFF2-40B4-BE49-F238E27FC236}">
                <a16:creationId xmlns:a16="http://schemas.microsoft.com/office/drawing/2014/main" id="{B7A1A09C-6652-55B0-BBA1-155D0CA58407}"/>
              </a:ext>
            </a:extLst>
          </p:cNvPr>
          <p:cNvSpPr/>
          <p:nvPr/>
        </p:nvSpPr>
        <p:spPr>
          <a:xfrm>
            <a:off x="7414365" y="6227636"/>
            <a:ext cx="4183422" cy="541687"/>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健康・美容食品は一部の商材かつ、ブランディング訴求のみ可。（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対</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健康器具・雑貨はブランディング訴求のみ可。</a:t>
            </a:r>
          </a:p>
        </p:txBody>
      </p:sp>
      <p:sp>
        <p:nvSpPr>
          <p:cNvPr id="9" name="正方形/長方形 8">
            <a:extLst>
              <a:ext uri="{FF2B5EF4-FFF2-40B4-BE49-F238E27FC236}">
                <a16:creationId xmlns:a16="http://schemas.microsoft.com/office/drawing/2014/main" id="{21BAFE53-674F-D956-778A-BFFDBD938835}"/>
              </a:ext>
            </a:extLst>
          </p:cNvPr>
          <p:cNvSpPr/>
          <p:nvPr/>
        </p:nvSpPr>
        <p:spPr>
          <a:xfrm>
            <a:off x="7567621" y="622870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F6DD1932-F7D1-FA24-530A-322926543084}"/>
              </a:ext>
            </a:extLst>
          </p:cNvPr>
          <p:cNvSpPr/>
          <p:nvPr/>
        </p:nvSpPr>
        <p:spPr>
          <a:xfrm>
            <a:off x="479425" y="6430768"/>
            <a:ext cx="4183422" cy="135422"/>
          </a:xfrm>
          <a:prstGeom prst="rect">
            <a:avLst/>
          </a:prstGeom>
        </p:spPr>
        <p:txBody>
          <a:bodyPr wrap="square" lIns="0" tIns="0" rIns="0" bIns="0">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95334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スペシャル商品について</a:t>
            </a:r>
          </a:p>
        </p:txBody>
      </p:sp>
      <p:sp>
        <p:nvSpPr>
          <p:cNvPr id="3" name="片側の 2 つの角を丸めた四角形 17">
            <a:extLst>
              <a:ext uri="{FF2B5EF4-FFF2-40B4-BE49-F238E27FC236}">
                <a16:creationId xmlns:a16="http://schemas.microsoft.com/office/drawing/2014/main" id="{CF855E04-0892-3F8B-F56E-50739EC475BB}"/>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4" name="正方形/長方形 3">
            <a:extLst>
              <a:ext uri="{FF2B5EF4-FFF2-40B4-BE49-F238E27FC236}">
                <a16:creationId xmlns:a16="http://schemas.microsoft.com/office/drawing/2014/main" id="{7FDFF0C6-188A-0749-D536-EB3A3DF277B6}"/>
              </a:ext>
            </a:extLst>
          </p:cNvPr>
          <p:cNvSpPr/>
          <p:nvPr/>
        </p:nvSpPr>
        <p:spPr>
          <a:xfrm>
            <a:off x="479425" y="1285581"/>
            <a:ext cx="11269662" cy="1902059"/>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6" name="片側の 2 つの角を丸めた四角形 19">
            <a:extLst>
              <a:ext uri="{FF2B5EF4-FFF2-40B4-BE49-F238E27FC236}">
                <a16:creationId xmlns:a16="http://schemas.microsoft.com/office/drawing/2014/main" id="{17ACB94A-8F6C-446B-E68F-B8053C4C89BF}"/>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A0FE2E47-40C3-29B6-9294-1E3EE467BF9A}"/>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8" name="正方形/長方形 7">
            <a:extLst>
              <a:ext uri="{FF2B5EF4-FFF2-40B4-BE49-F238E27FC236}">
                <a16:creationId xmlns:a16="http://schemas.microsoft.com/office/drawing/2014/main" id="{5E26B0DF-D89B-2E32-73E3-DD09785A8EC0}"/>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9" name="片側の 2 つの角を丸めた四角形 22">
            <a:extLst>
              <a:ext uri="{FF2B5EF4-FFF2-40B4-BE49-F238E27FC236}">
                <a16:creationId xmlns:a16="http://schemas.microsoft.com/office/drawing/2014/main" id="{BC86C3CF-2D45-1CEF-8EAC-08289DF18FBC}"/>
              </a:ext>
            </a:extLst>
          </p:cNvPr>
          <p:cNvSpPr/>
          <p:nvPr/>
        </p:nvSpPr>
        <p:spPr>
          <a:xfrm>
            <a:off x="6240463" y="3379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0" name="片側の 2 つの角を丸めた四角形 23">
            <a:extLst>
              <a:ext uri="{FF2B5EF4-FFF2-40B4-BE49-F238E27FC236}">
                <a16:creationId xmlns:a16="http://schemas.microsoft.com/office/drawing/2014/main" id="{A9082A0B-C9A2-73C9-47EC-3B379097C6D0}"/>
              </a:ext>
            </a:extLst>
          </p:cNvPr>
          <p:cNvSpPr/>
          <p:nvPr/>
        </p:nvSpPr>
        <p:spPr>
          <a:xfrm>
            <a:off x="6240463" y="3379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1" name="正方形/長方形 10">
            <a:extLst>
              <a:ext uri="{FF2B5EF4-FFF2-40B4-BE49-F238E27FC236}">
                <a16:creationId xmlns:a16="http://schemas.microsoft.com/office/drawing/2014/main" id="{14F86243-2E75-A9F0-1DF3-07B77D3D4F2A}"/>
              </a:ext>
            </a:extLst>
          </p:cNvPr>
          <p:cNvSpPr/>
          <p:nvPr/>
        </p:nvSpPr>
        <p:spPr>
          <a:xfrm>
            <a:off x="7176463" y="4005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2" name="正方形/長方形 11">
            <a:extLst>
              <a:ext uri="{FF2B5EF4-FFF2-40B4-BE49-F238E27FC236}">
                <a16:creationId xmlns:a16="http://schemas.microsoft.com/office/drawing/2014/main" id="{62E5765D-8890-F54D-88BB-5EDA20EFE69C}"/>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3" name="正方形/長方形 12">
            <a:extLst>
              <a:ext uri="{FF2B5EF4-FFF2-40B4-BE49-F238E27FC236}">
                <a16:creationId xmlns:a16="http://schemas.microsoft.com/office/drawing/2014/main" id="{2B63A982-DC12-A1BE-EE02-A7E5519D7753}"/>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4" name="正方形/長方形 13">
            <a:extLst>
              <a:ext uri="{FF2B5EF4-FFF2-40B4-BE49-F238E27FC236}">
                <a16:creationId xmlns:a16="http://schemas.microsoft.com/office/drawing/2014/main" id="{0E0BC447-A7E7-201A-F6B7-32D2DC17E062}"/>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3058210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審査について</a:t>
            </a:r>
          </a:p>
        </p:txBody>
      </p:sp>
      <p:graphicFrame>
        <p:nvGraphicFramePr>
          <p:cNvPr id="4" name="表 3">
            <a:extLst>
              <a:ext uri="{FF2B5EF4-FFF2-40B4-BE49-F238E27FC236}">
                <a16:creationId xmlns:a16="http://schemas.microsoft.com/office/drawing/2014/main" id="{BE166DB9-4A5E-9A9B-04B3-6667EE0672D6}"/>
              </a:ext>
            </a:extLst>
          </p:cNvPr>
          <p:cNvGraphicFramePr>
            <a:graphicFrameLocks noGrp="1"/>
          </p:cNvGraphicFramePr>
          <p:nvPr/>
        </p:nvGraphicFramePr>
        <p:xfrm>
          <a:off x="479427" y="1089025"/>
          <a:ext cx="11233149" cy="548396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3148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889936">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50" b="0" i="0">
                          <a:solidFill>
                            <a:schemeClr val="bg1"/>
                          </a:solidFill>
                          <a:latin typeface="Meiryo" panose="020B0604030504040204" pitchFamily="34" charset="-128"/>
                          <a:ea typeface="Meiryo" panose="020B0604030504040204" pitchFamily="34" charset="-128"/>
                        </a:rPr>
                        <a:t>入稿前</a:t>
                      </a:r>
                      <a:endParaRPr kumimoji="1" lang="en-US" altLang="ja-JP" sz="105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50" b="0" i="0">
                          <a:solidFill>
                            <a:schemeClr val="bg1"/>
                          </a:solidFill>
                          <a:latin typeface="Meiryo" panose="020B0604030504040204" pitchFamily="34" charset="-128"/>
                          <a:ea typeface="Meiryo" panose="020B0604030504040204" pitchFamily="34" charset="-128"/>
                        </a:rPr>
                        <a:t>審査</a:t>
                      </a:r>
                      <a:endParaRPr kumimoji="1" lang="ja-JP" altLang="en-US" sz="105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5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5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hlinkClick r:id="rId3"/>
                        </a:rPr>
                        <a:t>ブランドリフト調査</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hlinkClick r:id="rId3"/>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hlinkClick r:id="rId3"/>
                        </a:rPr>
                        <a:t>入稿前審査依頼フォーム</a:t>
                      </a:r>
                      <a:endParaRPr lang="en-US" altLang="ja-JP" sz="105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57095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50" b="0" dirty="0">
                          <a:solidFill>
                            <a:schemeClr val="accent6"/>
                          </a:solidFill>
                          <a:latin typeface="Meiryo" panose="020B0604030504040204" pitchFamily="34" charset="-128"/>
                          <a:ea typeface="Meiryo" panose="020B0604030504040204" pitchFamily="34" charset="-128"/>
                        </a:rPr>
                        <a:t>11</a:t>
                      </a:r>
                      <a:r>
                        <a:rPr kumimoji="1" lang="ja-JP" altLang="en-US" sz="1050" b="0">
                          <a:solidFill>
                            <a:schemeClr val="accent6"/>
                          </a:solidFill>
                          <a:latin typeface="Meiryo" panose="020B0604030504040204" pitchFamily="34" charset="-128"/>
                          <a:ea typeface="Meiryo" panose="020B0604030504040204" pitchFamily="34" charset="-128"/>
                        </a:rPr>
                        <a:t>営業日前</a:t>
                      </a: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50" b="0" u="none">
                          <a:solidFill>
                            <a:schemeClr val="tx1">
                              <a:lumMod val="65000"/>
                              <a:lumOff val="35000"/>
                            </a:schemeClr>
                          </a:solidFill>
                          <a:latin typeface="Meiryo" panose="020B0604030504040204" pitchFamily="34" charset="-128"/>
                          <a:ea typeface="Meiryo" panose="020B0604030504040204" pitchFamily="34" charset="-128"/>
                          <a:hlinkClick r:id="rId4"/>
                        </a:rPr>
                        <a:t>ディスプレイ</a:t>
                      </a:r>
                      <a:r>
                        <a:rPr kumimoji="1" lang="ja-JP" altLang="en-US" sz="1050" b="0" u="none" dirty="0">
                          <a:solidFill>
                            <a:schemeClr val="tx1">
                              <a:lumMod val="65000"/>
                              <a:lumOff val="35000"/>
                            </a:schemeClr>
                          </a:solidFill>
                          <a:latin typeface="Meiryo" panose="020B0604030504040204" pitchFamily="34" charset="-128"/>
                          <a:ea typeface="Meiryo" panose="020B0604030504040204" pitchFamily="34" charset="-128"/>
                          <a:hlinkClick r:id="rId4"/>
                        </a:rPr>
                        <a:t>広告（予約型）入稿前審査</a:t>
                      </a:r>
                      <a:r>
                        <a:rPr kumimoji="1" lang="ja-JP" altLang="en-US" sz="1050" b="0" u="none">
                          <a:solidFill>
                            <a:schemeClr val="tx1">
                              <a:lumMod val="65000"/>
                              <a:lumOff val="35000"/>
                            </a:schemeClr>
                          </a:solidFill>
                          <a:latin typeface="Meiryo" panose="020B0604030504040204" pitchFamily="34" charset="-128"/>
                          <a:ea typeface="Meiryo" panose="020B0604030504040204" pitchFamily="34" charset="-128"/>
                          <a:hlinkClick r:id="rId4"/>
                        </a:rPr>
                        <a:t>依頼フォーム</a:t>
                      </a:r>
                      <a:endParaRPr kumimoji="1" lang="en-US" altLang="ja-JP" sz="105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19682">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5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1" dirty="0">
                          <a:solidFill>
                            <a:schemeClr val="accent6"/>
                          </a:solidFill>
                          <a:latin typeface="Meiryo" panose="020B0604030504040204" pitchFamily="34" charset="-128"/>
                          <a:ea typeface="Meiryo" panose="020B0604030504040204" pitchFamily="34" charset="-128"/>
                        </a:rPr>
                        <a:t>必須</a:t>
                      </a:r>
                      <a:endParaRPr kumimoji="1" lang="en-US" altLang="ja-JP" sz="105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88993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5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19682">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5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hlinkClick r:id="rId5"/>
                        </a:rPr>
                        <a:t>掲載制限カテゴリー確認　依頼フォーム</a:t>
                      </a:r>
                      <a:br>
                        <a:rPr kumimoji="1" lang="en-US" altLang="ja-JP" sz="1050" b="0" dirty="0">
                          <a:latin typeface="Meiryo" panose="020B0604030504040204" pitchFamily="34" charset="-128"/>
                          <a:ea typeface="Meiryo" panose="020B0604030504040204" pitchFamily="34" charset="-128"/>
                        </a:rPr>
                      </a:br>
                      <a:endParaRPr lang="en-US" altLang="ja-JP" sz="105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233878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免責事項・注意事項</a:t>
            </a:r>
          </a:p>
        </p:txBody>
      </p:sp>
      <p:sp>
        <p:nvSpPr>
          <p:cNvPr id="5" name="テキスト ボックス 4">
            <a:extLst>
              <a:ext uri="{FF2B5EF4-FFF2-40B4-BE49-F238E27FC236}">
                <a16:creationId xmlns:a16="http://schemas.microsoft.com/office/drawing/2014/main" id="{0F8D9BD4-34BD-C97E-3F87-7613C2B66FED}"/>
              </a:ext>
            </a:extLst>
          </p:cNvPr>
          <p:cNvSpPr txBox="1"/>
          <p:nvPr/>
        </p:nvSpPr>
        <p:spPr>
          <a:xfrm>
            <a:off x="479425" y="1289223"/>
            <a:ext cx="11233149" cy="4174989"/>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4"/>
              </a:rPr>
              <a:t>https://ads-help.yahoo.co.jp/yahooads/guideline/articledetail?lan=ja&amp;aid=1493&amp;o=default</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7"/>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p>
        </p:txBody>
      </p:sp>
    </p:spTree>
    <p:extLst>
      <p:ext uri="{BB962C8B-B14F-4D97-AF65-F5344CB8AC3E}">
        <p14:creationId xmlns:p14="http://schemas.microsoft.com/office/powerpoint/2010/main" val="274036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免責事項・注意事項</a:t>
            </a:r>
          </a:p>
        </p:txBody>
      </p:sp>
      <p:sp>
        <p:nvSpPr>
          <p:cNvPr id="3" name="テキスト ボックス 2">
            <a:extLst>
              <a:ext uri="{FF2B5EF4-FFF2-40B4-BE49-F238E27FC236}">
                <a16:creationId xmlns:a16="http://schemas.microsoft.com/office/drawing/2014/main" id="{E7F5FF55-D8BD-CCCC-3AD9-0873D46005DB}"/>
              </a:ext>
            </a:extLst>
          </p:cNvPr>
          <p:cNvSpPr txBox="1"/>
          <p:nvPr/>
        </p:nvSpPr>
        <p:spPr>
          <a:xfrm>
            <a:off x="479425" y="1268413"/>
            <a:ext cx="11233150" cy="280538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94621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広告商品スペック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14849924-A95D-329A-5688-3E3EB3E7B6C6}"/>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938C5D49-02B2-353D-219F-D6F75D0365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13728" y="3681413"/>
            <a:ext cx="288000" cy="520176"/>
          </a:xfrm>
          <a:prstGeom prst="rect">
            <a:avLst/>
          </a:prstGeom>
        </p:spPr>
      </p:pic>
      <p:pic>
        <p:nvPicPr>
          <p:cNvPr id="9" name="図 8">
            <a:extLst>
              <a:ext uri="{FF2B5EF4-FFF2-40B4-BE49-F238E27FC236}">
                <a16:creationId xmlns:a16="http://schemas.microsoft.com/office/drawing/2014/main" id="{ACB775D0-58BD-47DC-E8E1-48AFE8CCFB9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8584" y="5194078"/>
            <a:ext cx="575621" cy="475831"/>
          </a:xfrm>
          <a:prstGeom prst="rect">
            <a:avLst/>
          </a:prstGeom>
        </p:spPr>
      </p:pic>
      <p:pic>
        <p:nvPicPr>
          <p:cNvPr id="14" name="図 13">
            <a:extLst>
              <a:ext uri="{FF2B5EF4-FFF2-40B4-BE49-F238E27FC236}">
                <a16:creationId xmlns:a16="http://schemas.microsoft.com/office/drawing/2014/main" id="{4FFBFB04-0F60-6C92-0610-B8C263EC69E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232081" y="3191096"/>
            <a:ext cx="576000" cy="433107"/>
          </a:xfrm>
          <a:prstGeom prst="rect">
            <a:avLst/>
          </a:prstGeom>
        </p:spPr>
      </p:pic>
      <p:pic>
        <p:nvPicPr>
          <p:cNvPr id="15" name="図 14">
            <a:extLst>
              <a:ext uri="{FF2B5EF4-FFF2-40B4-BE49-F238E27FC236}">
                <a16:creationId xmlns:a16="http://schemas.microsoft.com/office/drawing/2014/main" id="{A4B1B6FA-8586-AAFD-0C48-9F8AECE683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50205" y="4264585"/>
            <a:ext cx="289324" cy="522568"/>
          </a:xfrm>
          <a:prstGeom prst="rect">
            <a:avLst/>
          </a:prstGeom>
        </p:spPr>
      </p:pic>
      <p:pic>
        <p:nvPicPr>
          <p:cNvPr id="16" name="図 15">
            <a:extLst>
              <a:ext uri="{FF2B5EF4-FFF2-40B4-BE49-F238E27FC236}">
                <a16:creationId xmlns:a16="http://schemas.microsoft.com/office/drawing/2014/main" id="{9D208806-3A75-0E24-389D-C2D316766D4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573279" y="5299880"/>
            <a:ext cx="575621" cy="475831"/>
          </a:xfrm>
          <a:prstGeom prst="rect">
            <a:avLst/>
          </a:prstGeom>
        </p:spPr>
      </p:pic>
      <p:graphicFrame>
        <p:nvGraphicFramePr>
          <p:cNvPr id="4" name="表 3">
            <a:extLst>
              <a:ext uri="{FF2B5EF4-FFF2-40B4-BE49-F238E27FC236}">
                <a16:creationId xmlns:a16="http://schemas.microsoft.com/office/drawing/2014/main" id="{335D0FF1-4DF1-C99E-C163-36DCAF0E4499}"/>
              </a:ext>
            </a:extLst>
          </p:cNvPr>
          <p:cNvGraphicFramePr>
            <a:graphicFrameLocks noGrp="1"/>
          </p:cNvGraphicFramePr>
          <p:nvPr>
            <p:extLst>
              <p:ext uri="{D42A27DB-BD31-4B8C-83A1-F6EECF244321}">
                <p14:modId xmlns:p14="http://schemas.microsoft.com/office/powerpoint/2010/main" val="2853810306"/>
              </p:ext>
            </p:extLst>
          </p:nvPr>
        </p:nvGraphicFramePr>
        <p:xfrm>
          <a:off x="499532" y="1825624"/>
          <a:ext cx="10634739" cy="3768153"/>
        </p:xfrm>
        <a:graphic>
          <a:graphicData uri="http://schemas.openxmlformats.org/drawingml/2006/table">
            <a:tbl>
              <a:tblPr firstRow="1" bandRow="1">
                <a:tableStyleId>{21E4AEA4-8DFA-4A89-87EB-49C32662AFE0}</a:tableStyleId>
              </a:tblPr>
              <a:tblGrid>
                <a:gridCol w="2329197">
                  <a:extLst>
                    <a:ext uri="{9D8B030D-6E8A-4147-A177-3AD203B41FA5}">
                      <a16:colId xmlns:a16="http://schemas.microsoft.com/office/drawing/2014/main" val="1964349556"/>
                    </a:ext>
                  </a:extLst>
                </a:gridCol>
                <a:gridCol w="4919964">
                  <a:extLst>
                    <a:ext uri="{9D8B030D-6E8A-4147-A177-3AD203B41FA5}">
                      <a16:colId xmlns:a16="http://schemas.microsoft.com/office/drawing/2014/main" val="3452972134"/>
                    </a:ext>
                  </a:extLst>
                </a:gridCol>
                <a:gridCol w="3385578">
                  <a:extLst>
                    <a:ext uri="{9D8B030D-6E8A-4147-A177-3AD203B41FA5}">
                      <a16:colId xmlns:a16="http://schemas.microsoft.com/office/drawing/2014/main" val="3397765825"/>
                    </a:ext>
                  </a:extLst>
                </a:gridCol>
              </a:tblGrid>
              <a:tr h="549345">
                <a:tc gridSpan="2">
                  <a:txBody>
                    <a:bodyPr/>
                    <a:lstStyle/>
                    <a:p>
                      <a:pPr algn="ctr"/>
                      <a:r>
                        <a:rPr kumimoji="1" lang="ja-JP" altLang="en-US" sz="1600" b="1" spc="300" dirty="0">
                          <a:solidFill>
                            <a:schemeClr val="bg1"/>
                          </a:solidFill>
                          <a:latin typeface="Meiryo" panose="020B0604030504040204" pitchFamily="34" charset="-128"/>
                          <a:ea typeface="Meiryo" panose="020B0604030504040204" pitchFamily="34" charset="-128"/>
                        </a:rPr>
                        <a:t>商品区分</a:t>
                      </a:r>
                      <a:endParaRPr kumimoji="1" lang="ja-JP" altLang="en-US" sz="1600" b="1" i="0" spc="300" dirty="0">
                        <a:solidFill>
                          <a:schemeClr val="bg1"/>
                        </a:solidFill>
                        <a:latin typeface="Meiryo" panose="020B0604030504040204" pitchFamily="34" charset="-128"/>
                        <a:ea typeface="Meiryo" panose="020B0604030504040204" pitchFamily="34" charset="-128"/>
                      </a:endParaRPr>
                    </a:p>
                  </a:txBody>
                  <a:tcPr marL="0" marR="0" anchor="ct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i="0" spc="300" dirty="0">
                          <a:solidFill>
                            <a:schemeClr val="bg1"/>
                          </a:solidFill>
                          <a:latin typeface="Meiryo" panose="020B0604030504040204" pitchFamily="34" charset="-128"/>
                          <a:ea typeface="Meiryo" panose="020B0604030504040204" pitchFamily="34" charset="-128"/>
                        </a:rPr>
                        <a:t>ページ数</a:t>
                      </a:r>
                      <a:endParaRPr kumimoji="1" lang="en-US" altLang="ja-JP" sz="16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875555975"/>
                  </a:ext>
                </a:extLst>
              </a:tr>
              <a:tr h="1032018">
                <a:tc>
                  <a:txBody>
                    <a:bodyPr/>
                    <a:lstStyle/>
                    <a:p>
                      <a:r>
                        <a:rPr kumimoji="1" lang="ja-JP" altLang="en-US" sz="1100" b="1" dirty="0">
                          <a:solidFill>
                            <a:schemeClr val="bg1"/>
                          </a:solidFill>
                        </a:rPr>
                        <a:t>　　　　</a:t>
                      </a:r>
                      <a:r>
                        <a:rPr kumimoji="1" lang="ja-JP" altLang="en-US" sz="1050" b="1" dirty="0">
                          <a:solidFill>
                            <a:schemeClr val="bg1"/>
                          </a:solidFill>
                        </a:rPr>
                        <a:t>マルチデバイス</a:t>
                      </a:r>
                      <a:endParaRPr kumimoji="1" lang="ja-JP" altLang="en-US" sz="1100" b="1" dirty="0">
                        <a:solidFill>
                          <a:schemeClr val="bg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ラグビー興味関心ターゲティング指定</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50" b="1" i="0" dirty="0">
                          <a:solidFill>
                            <a:schemeClr val="accent3"/>
                          </a:solidFill>
                          <a:latin typeface="Meiryo" panose="020B0604030504040204" pitchFamily="34" charset="-128"/>
                          <a:ea typeface="Meiryo" panose="020B0604030504040204" pitchFamily="34" charset="-128"/>
                        </a:rPr>
                        <a:t>P.18</a:t>
                      </a:r>
                      <a:r>
                        <a:rPr kumimoji="1" lang="ja-JP" altLang="en-US" sz="1050" b="1" i="0" dirty="0">
                          <a:solidFill>
                            <a:schemeClr val="accent3"/>
                          </a:solidFill>
                          <a:latin typeface="Meiryo" panose="020B0604030504040204" pitchFamily="34" charset="-128"/>
                          <a:ea typeface="Meiryo" panose="020B0604030504040204" pitchFamily="34" charset="-128"/>
                        </a:rPr>
                        <a:t>～</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2460726057"/>
                  </a:ext>
                </a:extLst>
              </a:tr>
              <a:tr h="104357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en-US" altLang="ja-JP" sz="1000" b="1" dirty="0">
                        <a:solidFill>
                          <a:schemeClr val="bg1"/>
                        </a:solidFill>
                      </a:endParaRPr>
                    </a:p>
                    <a:p>
                      <a:pPr marL="0" marR="0" lvl="0" indent="0" algn="ctr" defTabSz="914423" rtl="0" eaLnBrk="1" fontAlgn="auto" latinLnBrk="0" hangingPunct="1">
                        <a:lnSpc>
                          <a:spcPct val="100000"/>
                        </a:lnSpc>
                        <a:spcBef>
                          <a:spcPts val="0"/>
                        </a:spcBef>
                        <a:spcAft>
                          <a:spcPts val="0"/>
                        </a:spcAft>
                        <a:buClrTx/>
                        <a:buSzTx/>
                        <a:buFontTx/>
                        <a:buNone/>
                        <a:tabLst/>
                        <a:defRPr/>
                      </a:pPr>
                      <a:endParaRPr lang="en-US" altLang="ja-JP" sz="1000" b="1" dirty="0">
                        <a:solidFill>
                          <a:schemeClr val="bg1"/>
                        </a:solidFill>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b="1" dirty="0">
                          <a:solidFill>
                            <a:schemeClr val="bg1"/>
                          </a:solidFill>
                        </a:rPr>
                        <a:t>スマートフォン</a:t>
                      </a:r>
                    </a:p>
                  </a:txBody>
                  <a:tcPr marB="144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　ラグビー興味関心ターゲティング指定　スマートフォン</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50" b="1" i="0" dirty="0">
                          <a:solidFill>
                            <a:schemeClr val="accent3"/>
                          </a:solidFill>
                          <a:latin typeface="Meiryo" panose="020B0604030504040204" pitchFamily="34" charset="-128"/>
                          <a:ea typeface="Meiryo" panose="020B0604030504040204" pitchFamily="34" charset="-128"/>
                        </a:rPr>
                        <a:t>P.19</a:t>
                      </a:r>
                      <a:r>
                        <a:rPr kumimoji="1" lang="ja-JP" altLang="en-US" sz="1050" b="1" i="0" dirty="0">
                          <a:solidFill>
                            <a:schemeClr val="accent3"/>
                          </a:solidFill>
                          <a:latin typeface="Meiryo" panose="020B0604030504040204" pitchFamily="34" charset="-128"/>
                          <a:ea typeface="Meiryo" panose="020B0604030504040204" pitchFamily="34" charset="-128"/>
                        </a:rPr>
                        <a:t>～</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3483787216"/>
                  </a:ext>
                </a:extLst>
              </a:tr>
              <a:tr h="114321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en-US" altLang="ja-JP" sz="1000" b="1" dirty="0">
                        <a:solidFill>
                          <a:schemeClr val="bg1"/>
                        </a:solidFill>
                      </a:endParaRPr>
                    </a:p>
                    <a:p>
                      <a:pPr marL="0" marR="0" lvl="0" indent="0" algn="ctr" defTabSz="914423" rtl="0" eaLnBrk="1" fontAlgn="auto" latinLnBrk="0" hangingPunct="1">
                        <a:lnSpc>
                          <a:spcPct val="100000"/>
                        </a:lnSpc>
                        <a:spcBef>
                          <a:spcPts val="0"/>
                        </a:spcBef>
                        <a:spcAft>
                          <a:spcPts val="0"/>
                        </a:spcAft>
                        <a:buClrTx/>
                        <a:buSzTx/>
                        <a:buFontTx/>
                        <a:buNone/>
                        <a:tabLst/>
                        <a:defRPr/>
                      </a:pPr>
                      <a:endParaRPr lang="en-US" altLang="ja-JP" sz="1000" b="1" dirty="0">
                        <a:solidFill>
                          <a:schemeClr val="bg1"/>
                        </a:solidFill>
                        <a:latin typeface="メイリオ" panose="020B0604030504040204" pitchFamily="50" charset="-128"/>
                        <a:ea typeface="メイリオ" panose="020B0604030504040204" pitchFamily="50"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b="1" dirty="0">
                          <a:solidFill>
                            <a:schemeClr val="bg1"/>
                          </a:solidFill>
                          <a:latin typeface="メイリオ" panose="020B0604030504040204" pitchFamily="50" charset="-128"/>
                          <a:ea typeface="メイリオ" panose="020B0604030504040204" pitchFamily="50" charset="-128"/>
                        </a:rPr>
                        <a:t>PC</a:t>
                      </a:r>
                      <a:endParaRPr lang="ja-JP" altLang="en-US" sz="1000" b="1" dirty="0">
                        <a:solidFill>
                          <a:schemeClr val="bg1"/>
                        </a:solidFill>
                        <a:latin typeface="メイリオ" panose="020B0604030504040204" pitchFamily="50" charset="-128"/>
                        <a:ea typeface="メイリオ" panose="020B0604030504040204" pitchFamily="50" charset="-128"/>
                      </a:endParaRPr>
                    </a:p>
                  </a:txBody>
                  <a:tcPr marB="432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　ラグビー興味関心ターゲティング指定</a:t>
                      </a:r>
                      <a:r>
                        <a:rPr kumimoji="1" lang="en-US" altLang="ja-JP" sz="1050" b="1" i="0" dirty="0">
                          <a:solidFill>
                            <a:schemeClr val="accent3"/>
                          </a:solidFill>
                          <a:latin typeface="Meiryo" panose="020B0604030504040204" pitchFamily="34" charset="-128"/>
                          <a:ea typeface="Meiryo" panose="020B0604030504040204" pitchFamily="34" charset="-128"/>
                        </a:rPr>
                        <a:t>  PC</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50" b="1" i="0" dirty="0">
                          <a:solidFill>
                            <a:schemeClr val="accent3"/>
                          </a:solidFill>
                          <a:latin typeface="Meiryo" panose="020B0604030504040204" pitchFamily="34" charset="-128"/>
                          <a:ea typeface="Meiryo" panose="020B0604030504040204" pitchFamily="34" charset="-128"/>
                        </a:rPr>
                        <a:t>P.20</a:t>
                      </a:r>
                      <a:r>
                        <a:rPr kumimoji="1" lang="ja-JP" altLang="en-US" sz="1050" b="1" i="0" dirty="0">
                          <a:solidFill>
                            <a:schemeClr val="accent3"/>
                          </a:solidFill>
                          <a:latin typeface="Meiryo" panose="020B0604030504040204" pitchFamily="34" charset="-128"/>
                          <a:ea typeface="Meiryo" panose="020B0604030504040204" pitchFamily="34" charset="-128"/>
                        </a:rPr>
                        <a:t>～</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037156484"/>
                  </a:ext>
                </a:extLst>
              </a:tr>
            </a:tbl>
          </a:graphicData>
        </a:graphic>
      </p:graphicFrame>
      <p:pic>
        <p:nvPicPr>
          <p:cNvPr id="6" name="図 5">
            <a:extLst>
              <a:ext uri="{FF2B5EF4-FFF2-40B4-BE49-F238E27FC236}">
                <a16:creationId xmlns:a16="http://schemas.microsoft.com/office/drawing/2014/main" id="{11EB12F9-DCA5-5439-6EE5-32D7D332D7C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3889" y="4739835"/>
            <a:ext cx="575621" cy="475831"/>
          </a:xfrm>
          <a:prstGeom prst="rect">
            <a:avLst/>
          </a:prstGeom>
        </p:spPr>
      </p:pic>
      <p:pic>
        <p:nvPicPr>
          <p:cNvPr id="7" name="図 6">
            <a:extLst>
              <a:ext uri="{FF2B5EF4-FFF2-40B4-BE49-F238E27FC236}">
                <a16:creationId xmlns:a16="http://schemas.microsoft.com/office/drawing/2014/main" id="{8A169175-FD78-A3A2-AF13-86E4B7FDCDF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3055" y="3803548"/>
            <a:ext cx="288000" cy="520176"/>
          </a:xfrm>
          <a:prstGeom prst="rect">
            <a:avLst/>
          </a:prstGeom>
        </p:spPr>
      </p:pic>
      <p:pic>
        <p:nvPicPr>
          <p:cNvPr id="11" name="図 10">
            <a:extLst>
              <a:ext uri="{FF2B5EF4-FFF2-40B4-BE49-F238E27FC236}">
                <a16:creationId xmlns:a16="http://schemas.microsoft.com/office/drawing/2014/main" id="{4023C749-F480-74D4-C82C-34709477CEE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4083" y="2664829"/>
            <a:ext cx="576000" cy="433107"/>
          </a:xfrm>
          <a:prstGeom prst="rect">
            <a:avLst/>
          </a:prstGeom>
        </p:spPr>
      </p:pic>
    </p:spTree>
    <p:extLst>
      <p:ext uri="{BB962C8B-B14F-4D97-AF65-F5344CB8AC3E}">
        <p14:creationId xmlns:p14="http://schemas.microsoft.com/office/powerpoint/2010/main" val="184627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ブランドパネル　マルチデバイス</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 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9">
            <a:extLst>
              <a:ext uri="{FF2B5EF4-FFF2-40B4-BE49-F238E27FC236}">
                <a16:creationId xmlns:a16="http://schemas.microsoft.com/office/drawing/2014/main" id="{B8994801-75F8-8C4D-7408-5699F0DFD0F9}"/>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83F1761E-A7B7-C18D-8F31-A234503F3785}"/>
              </a:ext>
            </a:extLst>
          </p:cNvPr>
          <p:cNvPicPr>
            <a:picLocks noChangeAspect="1"/>
          </p:cNvPicPr>
          <p:nvPr/>
        </p:nvPicPr>
        <p:blipFill rotWithShape="1">
          <a:blip r:embed="rId4">
            <a:extLst>
              <a:ext uri="{28A0092B-C50C-407E-A947-70E740481C1C}">
                <a14:useLocalDpi xmlns:a14="http://schemas.microsoft.com/office/drawing/2010/main"/>
              </a:ext>
            </a:extLst>
          </a:blip>
          <a:srcRect t="-105" b="18249"/>
          <a:stretch/>
        </p:blipFill>
        <p:spPr>
          <a:xfrm>
            <a:off x="3566514" y="3109965"/>
            <a:ext cx="3876964" cy="2176427"/>
          </a:xfrm>
          <a:prstGeom prst="rect">
            <a:avLst/>
          </a:prstGeom>
        </p:spPr>
      </p:pic>
      <p:sp>
        <p:nvSpPr>
          <p:cNvPr id="9" name="角丸四角形 44">
            <a:extLst>
              <a:ext uri="{FF2B5EF4-FFF2-40B4-BE49-F238E27FC236}">
                <a16:creationId xmlns:a16="http://schemas.microsoft.com/office/drawing/2014/main" id="{B710264E-61A9-1517-FCE1-C9771D635421}"/>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45">
            <a:extLst>
              <a:ext uri="{FF2B5EF4-FFF2-40B4-BE49-F238E27FC236}">
                <a16:creationId xmlns:a16="http://schemas.microsoft.com/office/drawing/2014/main" id="{8912E256-ABB5-7285-CD47-420267992DD0}"/>
              </a:ext>
            </a:extLst>
          </p:cNvPr>
          <p:cNvSpPr/>
          <p:nvPr/>
        </p:nvSpPr>
        <p:spPr>
          <a:xfrm>
            <a:off x="3609513" y="1282994"/>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円/楕円 46">
            <a:extLst>
              <a:ext uri="{FF2B5EF4-FFF2-40B4-BE49-F238E27FC236}">
                <a16:creationId xmlns:a16="http://schemas.microsoft.com/office/drawing/2014/main" id="{B4068621-C44D-3905-DEBB-2021AC0E76CB}"/>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7">
            <a:extLst>
              <a:ext uri="{FF2B5EF4-FFF2-40B4-BE49-F238E27FC236}">
                <a16:creationId xmlns:a16="http://schemas.microsoft.com/office/drawing/2014/main" id="{9BE85380-CFD4-0904-5BA3-D1686ADE590E}"/>
              </a:ext>
            </a:extLst>
          </p:cNvPr>
          <p:cNvSpPr/>
          <p:nvPr/>
        </p:nvSpPr>
        <p:spPr>
          <a:xfrm>
            <a:off x="497930" y="1282994"/>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3" name="角丸四角形 48">
            <a:extLst>
              <a:ext uri="{FF2B5EF4-FFF2-40B4-BE49-F238E27FC236}">
                <a16:creationId xmlns:a16="http://schemas.microsoft.com/office/drawing/2014/main" id="{1CC75821-0B57-66A4-1FD3-B488F3B26D03}"/>
              </a:ext>
            </a:extLst>
          </p:cNvPr>
          <p:cNvSpPr/>
          <p:nvPr/>
        </p:nvSpPr>
        <p:spPr>
          <a:xfrm>
            <a:off x="749930"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B9B11B24-F324-9DFD-CA78-4471B4E3951B}"/>
              </a:ext>
            </a:extLst>
          </p:cNvPr>
          <p:cNvSpPr>
            <a:spLocks noChangeAspect="1"/>
          </p:cNvSpPr>
          <p:nvPr/>
        </p:nvSpPr>
        <p:spPr>
          <a:xfrm>
            <a:off x="497930"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61C4878C-DC5C-78D4-4314-28DBBB6F1BA0}"/>
              </a:ext>
            </a:extLst>
          </p:cNvPr>
          <p:cNvSpPr txBox="1"/>
          <p:nvPr/>
        </p:nvSpPr>
        <p:spPr>
          <a:xfrm>
            <a:off x="1661888" y="2599260"/>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P24</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CF99134B-0634-6BE3-B1BF-09F8466CC787}"/>
              </a:ext>
            </a:extLst>
          </p:cNvPr>
          <p:cNvPicPr>
            <a:picLocks noChangeAspect="1"/>
          </p:cNvPicPr>
          <p:nvPr/>
        </p:nvPicPr>
        <p:blipFill rotWithShape="1">
          <a:blip r:embed="rId5">
            <a:extLst>
              <a:ext uri="{28A0092B-C50C-407E-A947-70E740481C1C}">
                <a14:useLocalDpi xmlns:a14="http://schemas.microsoft.com/office/drawing/2010/main"/>
              </a:ext>
            </a:extLst>
          </a:blip>
          <a:srcRect t="15" b="15"/>
          <a:stretch/>
        </p:blipFill>
        <p:spPr>
          <a:xfrm>
            <a:off x="7660664" y="2892264"/>
            <a:ext cx="4379844" cy="2458731"/>
          </a:xfrm>
          <a:prstGeom prst="rect">
            <a:avLst/>
          </a:prstGeom>
        </p:spPr>
      </p:pic>
      <p:grpSp>
        <p:nvGrpSpPr>
          <p:cNvPr id="28" name="グループ化 27">
            <a:extLst>
              <a:ext uri="{FF2B5EF4-FFF2-40B4-BE49-F238E27FC236}">
                <a16:creationId xmlns:a16="http://schemas.microsoft.com/office/drawing/2014/main" id="{5EC1E5A2-B3BC-C1CA-05E9-E7C25DCF1977}"/>
              </a:ext>
            </a:extLst>
          </p:cNvPr>
          <p:cNvGrpSpPr/>
          <p:nvPr/>
        </p:nvGrpSpPr>
        <p:grpSpPr>
          <a:xfrm>
            <a:off x="534905" y="2894074"/>
            <a:ext cx="1322156" cy="2410962"/>
            <a:chOff x="513033" y="432674"/>
            <a:chExt cx="2115990" cy="3618219"/>
          </a:xfrm>
        </p:grpSpPr>
        <p:grpSp>
          <p:nvGrpSpPr>
            <p:cNvPr id="29" name="グループ化 28">
              <a:extLst>
                <a:ext uri="{FF2B5EF4-FFF2-40B4-BE49-F238E27FC236}">
                  <a16:creationId xmlns:a16="http://schemas.microsoft.com/office/drawing/2014/main" id="{9E03958B-DD56-AA3A-1D88-BE6EC92034E5}"/>
                </a:ext>
              </a:extLst>
            </p:cNvPr>
            <p:cNvGrpSpPr/>
            <p:nvPr/>
          </p:nvGrpSpPr>
          <p:grpSpPr>
            <a:xfrm>
              <a:off x="513033" y="432674"/>
              <a:ext cx="2115990" cy="3618219"/>
              <a:chOff x="513033" y="446485"/>
              <a:chExt cx="2115990" cy="3618219"/>
            </a:xfrm>
          </p:grpSpPr>
          <p:pic>
            <p:nvPicPr>
              <p:cNvPr id="31" name="図 30">
                <a:extLst>
                  <a:ext uri="{FF2B5EF4-FFF2-40B4-BE49-F238E27FC236}">
                    <a16:creationId xmlns:a16="http://schemas.microsoft.com/office/drawing/2014/main" id="{F1B7D97F-CF59-45B2-DC3F-9CD350C6A19E}"/>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2" name="図 31">
                <a:extLst>
                  <a:ext uri="{FF2B5EF4-FFF2-40B4-BE49-F238E27FC236}">
                    <a16:creationId xmlns:a16="http://schemas.microsoft.com/office/drawing/2014/main" id="{E70FCCAF-5FD8-A735-D775-134EC95AC313}"/>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3" name="図 32">
                <a:extLst>
                  <a:ext uri="{FF2B5EF4-FFF2-40B4-BE49-F238E27FC236}">
                    <a16:creationId xmlns:a16="http://schemas.microsoft.com/office/drawing/2014/main" id="{84BA0278-0C91-3FC3-9D96-CF80FA5C749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B8551F42-96D9-F20A-95AB-0330960D6514}"/>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80011CA-8F7F-5FA2-7D41-88AF8D197A79}"/>
              </a:ext>
            </a:extLst>
          </p:cNvPr>
          <p:cNvGrpSpPr/>
          <p:nvPr/>
        </p:nvGrpSpPr>
        <p:grpSpPr>
          <a:xfrm>
            <a:off x="1916910" y="2938226"/>
            <a:ext cx="1322156" cy="2366809"/>
            <a:chOff x="7241733" y="1270074"/>
            <a:chExt cx="2016626" cy="3609988"/>
          </a:xfrm>
        </p:grpSpPr>
        <p:grpSp>
          <p:nvGrpSpPr>
            <p:cNvPr id="37" name="グループ化 36">
              <a:extLst>
                <a:ext uri="{FF2B5EF4-FFF2-40B4-BE49-F238E27FC236}">
                  <a16:creationId xmlns:a16="http://schemas.microsoft.com/office/drawing/2014/main" id="{5D0272CD-A4E3-46CC-6337-0938ED9F418A}"/>
                </a:ext>
              </a:extLst>
            </p:cNvPr>
            <p:cNvGrpSpPr/>
            <p:nvPr/>
          </p:nvGrpSpPr>
          <p:grpSpPr>
            <a:xfrm>
              <a:off x="7241733" y="1270074"/>
              <a:ext cx="2016626" cy="3609988"/>
              <a:chOff x="513033" y="432676"/>
              <a:chExt cx="2115990" cy="3551959"/>
            </a:xfrm>
          </p:grpSpPr>
          <p:grpSp>
            <p:nvGrpSpPr>
              <p:cNvPr id="46" name="グループ化 45">
                <a:extLst>
                  <a:ext uri="{FF2B5EF4-FFF2-40B4-BE49-F238E27FC236}">
                    <a16:creationId xmlns:a16="http://schemas.microsoft.com/office/drawing/2014/main" id="{9CB23BD9-2917-072C-0B67-4B55A749D382}"/>
                  </a:ext>
                </a:extLst>
              </p:cNvPr>
              <p:cNvGrpSpPr/>
              <p:nvPr/>
            </p:nvGrpSpPr>
            <p:grpSpPr>
              <a:xfrm>
                <a:off x="513033" y="432676"/>
                <a:ext cx="2115990" cy="3551959"/>
                <a:chOff x="513033" y="446487"/>
                <a:chExt cx="2115990" cy="3551959"/>
              </a:xfrm>
            </p:grpSpPr>
            <p:pic>
              <p:nvPicPr>
                <p:cNvPr id="50" name="図 49">
                  <a:extLst>
                    <a:ext uri="{FF2B5EF4-FFF2-40B4-BE49-F238E27FC236}">
                      <a16:creationId xmlns:a16="http://schemas.microsoft.com/office/drawing/2014/main" id="{8FCB0FC5-CEA0-5B0A-FCD1-7DE71C9AA19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1" name="図 50">
                  <a:extLst>
                    <a:ext uri="{FF2B5EF4-FFF2-40B4-BE49-F238E27FC236}">
                      <a16:creationId xmlns:a16="http://schemas.microsoft.com/office/drawing/2014/main" id="{36B02B43-FB58-3363-B908-B1EF58DC08D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9" name="図 48">
                <a:extLst>
                  <a:ext uri="{FF2B5EF4-FFF2-40B4-BE49-F238E27FC236}">
                    <a16:creationId xmlns:a16="http://schemas.microsoft.com/office/drawing/2014/main" id="{4A72F7DD-BC5D-A36A-99C4-60F47581DDAB}"/>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0147A5D3-AF05-7230-86F2-4D99D1887F2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4AE9770B-7635-E1FC-F9D4-6928FD70A4E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52" name="角丸四角形 20">
            <a:extLst>
              <a:ext uri="{FF2B5EF4-FFF2-40B4-BE49-F238E27FC236}">
                <a16:creationId xmlns:a16="http://schemas.microsoft.com/office/drawing/2014/main" id="{46DA2903-9AFC-CD61-4DF6-DA8D2C1AAFF9}"/>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3" name="角丸四角形 21">
            <a:extLst>
              <a:ext uri="{FF2B5EF4-FFF2-40B4-BE49-F238E27FC236}">
                <a16:creationId xmlns:a16="http://schemas.microsoft.com/office/drawing/2014/main" id="{70AE6EDD-74EF-7316-F4EB-DA7CB3ADFEBA}"/>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11" cstate="print">
            <a:extLst>
              <a:ext uri="{28A0092B-C50C-407E-A947-70E740481C1C}">
                <a14:useLocalDpi xmlns:a14="http://schemas.microsoft.com/office/drawing/2010/main" val="0"/>
              </a:ext>
            </a:extLst>
          </a:blip>
          <a:srcRect/>
          <a:stretch>
            <a:fillRect/>
          </a:stretch>
        </p:blipFill>
        <p:spPr/>
      </p:pic>
      <p:sp>
        <p:nvSpPr>
          <p:cNvPr id="16" name="フリーフォーム 62">
            <a:extLst>
              <a:ext uri="{FF2B5EF4-FFF2-40B4-BE49-F238E27FC236}">
                <a16:creationId xmlns:a16="http://schemas.microsoft.com/office/drawing/2014/main" id="{B7CAE3FD-6D6E-C831-81E9-7D75065F160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65">
            <a:extLst>
              <a:ext uri="{FF2B5EF4-FFF2-40B4-BE49-F238E27FC236}">
                <a16:creationId xmlns:a16="http://schemas.microsoft.com/office/drawing/2014/main" id="{2A7B0A5E-F800-7F1E-D269-5D5BE30A0EFB}"/>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円/楕円 66">
            <a:extLst>
              <a:ext uri="{FF2B5EF4-FFF2-40B4-BE49-F238E27FC236}">
                <a16:creationId xmlns:a16="http://schemas.microsoft.com/office/drawing/2014/main" id="{15FB3C71-8B8A-043A-6ABE-18C227E51C5D}"/>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40557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00453E17-0900-94F3-72F6-AFA4E1A9E876}"/>
              </a:ext>
            </a:extLst>
          </p:cNvPr>
          <p:cNvSpPr>
            <a:spLocks noGrp="1"/>
          </p:cNvSpPr>
          <p:nvPr>
            <p:ph type="body" sz="quarter" idx="15"/>
          </p:nvPr>
        </p:nvSpPr>
        <p:spPr>
          <a:xfrm>
            <a:off x="1848388" y="2247076"/>
            <a:ext cx="5414600" cy="360040"/>
          </a:xfrm>
        </p:spPr>
        <p:txBody>
          <a:bodyPr>
            <a:normAutofit lnSpcReduction="10000"/>
          </a:bodyPr>
          <a:lstStyle/>
          <a:p>
            <a:r>
              <a:rPr lang="ja-JP" altLang="en-US" dirty="0"/>
              <a:t>ラグビーワールドカップみどころ</a:t>
            </a:r>
          </a:p>
        </p:txBody>
      </p:sp>
      <p:sp>
        <p:nvSpPr>
          <p:cNvPr id="3" name="テキスト プレースホルダー 14">
            <a:extLst>
              <a:ext uri="{FF2B5EF4-FFF2-40B4-BE49-F238E27FC236}">
                <a16:creationId xmlns:a16="http://schemas.microsoft.com/office/drawing/2014/main" id="{328D4980-A5B3-20D2-33E1-40C24065CD10}"/>
              </a:ext>
            </a:extLst>
          </p:cNvPr>
          <p:cNvSpPr txBox="1">
            <a:spLocks/>
          </p:cNvSpPr>
          <p:nvPr/>
        </p:nvSpPr>
        <p:spPr>
          <a:xfrm>
            <a:off x="1842322" y="3968750"/>
            <a:ext cx="6349776" cy="360040"/>
          </a:xfrm>
          <a:prstGeom prst="rect">
            <a:avLst/>
          </a:prstGeom>
        </p:spPr>
        <p:txBody>
          <a:bodyPr>
            <a:no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広告商品スペック</a:t>
            </a:r>
          </a:p>
        </p:txBody>
      </p:sp>
      <p:sp>
        <p:nvSpPr>
          <p:cNvPr id="5" name="テキスト プレースホルダー 14">
            <a:extLst>
              <a:ext uri="{FF2B5EF4-FFF2-40B4-BE49-F238E27FC236}">
                <a16:creationId xmlns:a16="http://schemas.microsoft.com/office/drawing/2014/main" id="{7ED2EAFB-70A2-1149-D10B-2512A3DBB9E4}"/>
              </a:ext>
            </a:extLst>
          </p:cNvPr>
          <p:cNvSpPr txBox="1">
            <a:spLocks/>
          </p:cNvSpPr>
          <p:nvPr/>
        </p:nvSpPr>
        <p:spPr>
          <a:xfrm>
            <a:off x="1854792" y="3120447"/>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広告商品概要</a:t>
            </a:r>
            <a:endParaRPr kumimoji="1" lang="ja-JP" altLang="en-US" dirty="0"/>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ブランドパネル　スマートフォン</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 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grpSp>
        <p:nvGrpSpPr>
          <p:cNvPr id="27" name="グループ化 26">
            <a:extLst>
              <a:ext uri="{FF2B5EF4-FFF2-40B4-BE49-F238E27FC236}">
                <a16:creationId xmlns:a16="http://schemas.microsoft.com/office/drawing/2014/main" id="{76428E72-9A7B-3B0A-DDBB-93DF01C48DFC}"/>
              </a:ext>
            </a:extLst>
          </p:cNvPr>
          <p:cNvGrpSpPr/>
          <p:nvPr/>
        </p:nvGrpSpPr>
        <p:grpSpPr>
          <a:xfrm>
            <a:off x="4470558" y="2048940"/>
            <a:ext cx="2729780" cy="3839620"/>
            <a:chOff x="513033" y="432676"/>
            <a:chExt cx="2115990" cy="2790926"/>
          </a:xfrm>
        </p:grpSpPr>
        <p:grpSp>
          <p:nvGrpSpPr>
            <p:cNvPr id="28" name="グループ化 27">
              <a:extLst>
                <a:ext uri="{FF2B5EF4-FFF2-40B4-BE49-F238E27FC236}">
                  <a16:creationId xmlns:a16="http://schemas.microsoft.com/office/drawing/2014/main" id="{F8CA4313-84FB-DEE3-49E1-57BD221DEB7D}"/>
                </a:ext>
              </a:extLst>
            </p:cNvPr>
            <p:cNvGrpSpPr/>
            <p:nvPr/>
          </p:nvGrpSpPr>
          <p:grpSpPr>
            <a:xfrm>
              <a:off x="513033" y="432676"/>
              <a:ext cx="2115990" cy="2790926"/>
              <a:chOff x="513033" y="446487"/>
              <a:chExt cx="2115990" cy="2790926"/>
            </a:xfrm>
          </p:grpSpPr>
          <p:pic>
            <p:nvPicPr>
              <p:cNvPr id="30" name="図 29">
                <a:extLst>
                  <a:ext uri="{FF2B5EF4-FFF2-40B4-BE49-F238E27FC236}">
                    <a16:creationId xmlns:a16="http://schemas.microsoft.com/office/drawing/2014/main" id="{6C27F976-730E-B571-7962-90C6DE05FF5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31" name="図 30">
                <a:extLst>
                  <a:ext uri="{FF2B5EF4-FFF2-40B4-BE49-F238E27FC236}">
                    <a16:creationId xmlns:a16="http://schemas.microsoft.com/office/drawing/2014/main" id="{F756E8AA-482D-BF61-5C0B-945B665603D6}"/>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32" name="図 31">
                <a:extLst>
                  <a:ext uri="{FF2B5EF4-FFF2-40B4-BE49-F238E27FC236}">
                    <a16:creationId xmlns:a16="http://schemas.microsoft.com/office/drawing/2014/main" id="{18132392-27AA-6F81-1F3E-0A702BB287B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9" name="図 28">
              <a:extLst>
                <a:ext uri="{FF2B5EF4-FFF2-40B4-BE49-F238E27FC236}">
                  <a16:creationId xmlns:a16="http://schemas.microsoft.com/office/drawing/2014/main" id="{0475E9F5-1C1C-D59E-5E2D-1652D7C51992}"/>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33" name="角丸四角形 37">
            <a:extLst>
              <a:ext uri="{FF2B5EF4-FFF2-40B4-BE49-F238E27FC236}">
                <a16:creationId xmlns:a16="http://schemas.microsoft.com/office/drawing/2014/main" id="{43F59BF0-8D51-E740-39A3-ABDDC1E66C75}"/>
              </a:ext>
            </a:extLst>
          </p:cNvPr>
          <p:cNvSpPr/>
          <p:nvPr/>
        </p:nvSpPr>
        <p:spPr>
          <a:xfrm>
            <a:off x="1350503" y="191925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38">
            <a:extLst>
              <a:ext uri="{FF2B5EF4-FFF2-40B4-BE49-F238E27FC236}">
                <a16:creationId xmlns:a16="http://schemas.microsoft.com/office/drawing/2014/main" id="{6BDEEB7F-ED76-5AE9-1048-971CFA525834}"/>
              </a:ext>
            </a:extLst>
          </p:cNvPr>
          <p:cNvSpPr>
            <a:spLocks noChangeAspect="1"/>
          </p:cNvSpPr>
          <p:nvPr/>
        </p:nvSpPr>
        <p:spPr>
          <a:xfrm>
            <a:off x="1119129" y="2041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5" name="テキスト ボックス 34">
            <a:extLst>
              <a:ext uri="{FF2B5EF4-FFF2-40B4-BE49-F238E27FC236}">
                <a16:creationId xmlns:a16="http://schemas.microsoft.com/office/drawing/2014/main" id="{D74DEBEB-4BBA-27FA-DB31-57773C7850B1}"/>
              </a:ext>
            </a:extLst>
          </p:cNvPr>
          <p:cNvSpPr txBox="1"/>
          <p:nvPr/>
        </p:nvSpPr>
        <p:spPr>
          <a:xfrm>
            <a:off x="1815574" y="2667132"/>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P24</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D78F67EF-5B7D-692A-182A-E875EFDBF574}"/>
              </a:ext>
            </a:extLst>
          </p:cNvPr>
          <p:cNvGrpSpPr/>
          <p:nvPr/>
        </p:nvGrpSpPr>
        <p:grpSpPr>
          <a:xfrm>
            <a:off x="7574905" y="2049982"/>
            <a:ext cx="2729780" cy="3838594"/>
            <a:chOff x="7241733" y="1270074"/>
            <a:chExt cx="2016626" cy="2835765"/>
          </a:xfrm>
        </p:grpSpPr>
        <p:grpSp>
          <p:nvGrpSpPr>
            <p:cNvPr id="40" name="グループ化 39">
              <a:extLst>
                <a:ext uri="{FF2B5EF4-FFF2-40B4-BE49-F238E27FC236}">
                  <a16:creationId xmlns:a16="http://schemas.microsoft.com/office/drawing/2014/main" id="{8AAB3E5B-D418-603D-5F62-F4518E4A49A0}"/>
                </a:ext>
              </a:extLst>
            </p:cNvPr>
            <p:cNvGrpSpPr/>
            <p:nvPr/>
          </p:nvGrpSpPr>
          <p:grpSpPr>
            <a:xfrm>
              <a:off x="7241733" y="1270074"/>
              <a:ext cx="2016626" cy="2835764"/>
              <a:chOff x="513033" y="432676"/>
              <a:chExt cx="2115990" cy="2790180"/>
            </a:xfrm>
          </p:grpSpPr>
          <p:grpSp>
            <p:nvGrpSpPr>
              <p:cNvPr id="45" name="グループ化 44">
                <a:extLst>
                  <a:ext uri="{FF2B5EF4-FFF2-40B4-BE49-F238E27FC236}">
                    <a16:creationId xmlns:a16="http://schemas.microsoft.com/office/drawing/2014/main" id="{7FA9F3EF-EABA-E39E-47FB-29152FF6A084}"/>
                  </a:ext>
                </a:extLst>
              </p:cNvPr>
              <p:cNvGrpSpPr/>
              <p:nvPr/>
            </p:nvGrpSpPr>
            <p:grpSpPr>
              <a:xfrm>
                <a:off x="513033" y="432676"/>
                <a:ext cx="2115990" cy="2790180"/>
                <a:chOff x="513033" y="446487"/>
                <a:chExt cx="2115990" cy="2790180"/>
              </a:xfrm>
            </p:grpSpPr>
            <p:pic>
              <p:nvPicPr>
                <p:cNvPr id="47" name="図 46">
                  <a:extLst>
                    <a:ext uri="{FF2B5EF4-FFF2-40B4-BE49-F238E27FC236}">
                      <a16:creationId xmlns:a16="http://schemas.microsoft.com/office/drawing/2014/main" id="{7194D107-3C4F-3DCA-E31E-06865AED810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49" name="図 48">
                  <a:extLst>
                    <a:ext uri="{FF2B5EF4-FFF2-40B4-BE49-F238E27FC236}">
                      <a16:creationId xmlns:a16="http://schemas.microsoft.com/office/drawing/2014/main" id="{FFD10488-7F59-DC52-B3DA-A4173014655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63877A6D-A96D-1454-430C-6F6CC077C568}"/>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B9CC78A5-F262-1BF4-4D86-BCDDD8601285}"/>
                </a:ext>
              </a:extLst>
            </p:cNvPr>
            <p:cNvPicPr>
              <a:picLocks noChangeAspect="1"/>
            </p:cNvPicPr>
            <p:nvPr/>
          </p:nvPicPr>
          <p:blipFill rotWithShape="1">
            <a:blip r:embed="rId9">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6B337EBC-D037-8A9E-C8F3-3BDCB3D4B474}"/>
                </a:ext>
              </a:extLst>
            </p:cNvPr>
            <p:cNvPicPr>
              <a:picLocks noChangeAspect="1"/>
            </p:cNvPicPr>
            <p:nvPr/>
          </p:nvPicPr>
          <p:blipFill rotWithShape="1">
            <a:blip r:embed="rId9">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50" name="角丸四角形 46">
            <a:extLst>
              <a:ext uri="{FF2B5EF4-FFF2-40B4-BE49-F238E27FC236}">
                <a16:creationId xmlns:a16="http://schemas.microsoft.com/office/drawing/2014/main" id="{05F34034-B092-BB83-BCA6-6AF4F39DD257}"/>
              </a:ext>
            </a:extLst>
          </p:cNvPr>
          <p:cNvSpPr/>
          <p:nvPr/>
        </p:nvSpPr>
        <p:spPr>
          <a:xfrm>
            <a:off x="4561197" y="1575718"/>
            <a:ext cx="2629586" cy="387204"/>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1" name="角丸四角形 47">
            <a:extLst>
              <a:ext uri="{FF2B5EF4-FFF2-40B4-BE49-F238E27FC236}">
                <a16:creationId xmlns:a16="http://schemas.microsoft.com/office/drawing/2014/main" id="{39B644AB-68A8-32D4-84DF-01DAA1FD953A}"/>
              </a:ext>
            </a:extLst>
          </p:cNvPr>
          <p:cNvSpPr/>
          <p:nvPr/>
        </p:nvSpPr>
        <p:spPr>
          <a:xfrm>
            <a:off x="7642318" y="1566470"/>
            <a:ext cx="2629586" cy="387204"/>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28203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 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6" name="フリーフォーム 19">
            <a:extLst>
              <a:ext uri="{FF2B5EF4-FFF2-40B4-BE49-F238E27FC236}">
                <a16:creationId xmlns:a16="http://schemas.microsoft.com/office/drawing/2014/main" id="{11362A22-2867-352E-73E5-E304F15C8160}"/>
              </a:ext>
            </a:extLst>
          </p:cNvPr>
          <p:cNvSpPr/>
          <p:nvPr/>
        </p:nvSpPr>
        <p:spPr>
          <a:xfrm>
            <a:off x="4975758" y="1581676"/>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7BCBEE41-CEC0-D296-1B15-382125F9D9EE}"/>
              </a:ext>
            </a:extLst>
          </p:cNvPr>
          <p:cNvPicPr>
            <a:picLocks noChangeAspect="1"/>
          </p:cNvPicPr>
          <p:nvPr/>
        </p:nvPicPr>
        <p:blipFill rotWithShape="1">
          <a:blip r:embed="rId4">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187DA8F3-3C28-480D-839D-2D80E1340FA1}"/>
              </a:ext>
            </a:extLst>
          </p:cNvPr>
          <p:cNvSpPr/>
          <p:nvPr/>
        </p:nvSpPr>
        <p:spPr>
          <a:xfrm>
            <a:off x="2217534" y="1257998"/>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円/楕円 23">
            <a:extLst>
              <a:ext uri="{FF2B5EF4-FFF2-40B4-BE49-F238E27FC236}">
                <a16:creationId xmlns:a16="http://schemas.microsoft.com/office/drawing/2014/main" id="{1987921A-5762-FF16-1EB9-84EB7576A973}"/>
              </a:ext>
            </a:extLst>
          </p:cNvPr>
          <p:cNvSpPr>
            <a:spLocks noChangeAspect="1"/>
          </p:cNvSpPr>
          <p:nvPr/>
        </p:nvSpPr>
        <p:spPr>
          <a:xfrm>
            <a:off x="1969170" y="135245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1" name="図 30">
            <a:extLst>
              <a:ext uri="{FF2B5EF4-FFF2-40B4-BE49-F238E27FC236}">
                <a16:creationId xmlns:a16="http://schemas.microsoft.com/office/drawing/2014/main" id="{0FD996B7-3C7B-BD86-A957-EC035E19A006}"/>
              </a:ext>
            </a:extLst>
          </p:cNvPr>
          <p:cNvPicPr>
            <a:picLocks noChangeAspect="1"/>
          </p:cNvPicPr>
          <p:nvPr/>
        </p:nvPicPr>
        <p:blipFill rotWithShape="1">
          <a:blip r:embed="rId5">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98F096FC-3170-4C28-5061-414B26326FC4}"/>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23" name="フリーフォーム 24">
            <a:extLst>
              <a:ext uri="{FF2B5EF4-FFF2-40B4-BE49-F238E27FC236}">
                <a16:creationId xmlns:a16="http://schemas.microsoft.com/office/drawing/2014/main" id="{6CEEDC3F-BDC7-ED8C-F264-6FF191404A91}"/>
              </a:ext>
            </a:extLst>
          </p:cNvPr>
          <p:cNvSpPr/>
          <p:nvPr/>
        </p:nvSpPr>
        <p:spPr>
          <a:xfrm>
            <a:off x="9272583" y="158868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8B9ED5B4-DFBE-C9C9-8BCE-95133CC088FA}"/>
              </a:ext>
            </a:extLst>
          </p:cNvPr>
          <p:cNvSpPr/>
          <p:nvPr/>
        </p:nvSpPr>
        <p:spPr>
          <a:xfrm>
            <a:off x="6514359" y="126500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accent6"/>
                </a:solidFill>
                <a:latin typeface="Meiryo" panose="020B0604030504040204" pitchFamily="34" charset="-128"/>
                <a:ea typeface="Meiryo" panose="020B0604030504040204" pitchFamily="34" charset="-128"/>
              </a:rPr>
              <a:t>バナー</a:t>
            </a:r>
            <a:r>
              <a:rPr lang="en-US" altLang="ja-JP" sz="1200" b="1" dirty="0">
                <a:solidFill>
                  <a:schemeClr val="accent6"/>
                </a:solidFill>
                <a:latin typeface="Meiryo" panose="020B0604030504040204" pitchFamily="34" charset="-128"/>
                <a:ea typeface="Meiryo" panose="020B0604030504040204" pitchFamily="34" charset="-128"/>
              </a:rPr>
              <a:t>/</a:t>
            </a:r>
            <a:r>
              <a:rPr lang="ja-JP" altLang="en-US" sz="1200" b="1" dirty="0">
                <a:solidFill>
                  <a:schemeClr val="accent6"/>
                </a:solidFill>
                <a:latin typeface="Meiryo" panose="020B0604030504040204" pitchFamily="34" charset="-128"/>
                <a:ea typeface="Meiryo" panose="020B0604030504040204" pitchFamily="34" charset="-128"/>
              </a:rPr>
              <a:t>画像</a:t>
            </a:r>
            <a:r>
              <a:rPr lang="en-US" altLang="ja-JP" sz="1200" b="1" dirty="0">
                <a:solidFill>
                  <a:schemeClr val="accent6"/>
                </a:solidFill>
                <a:latin typeface="Meiryo" panose="020B0604030504040204" pitchFamily="34" charset="-128"/>
                <a:ea typeface="Meiryo" panose="020B0604030504040204" pitchFamily="34" charset="-128"/>
              </a:rPr>
              <a:t>/1</a:t>
            </a:r>
            <a:r>
              <a:rPr lang="ja-JP" altLang="en-US" sz="1200" b="1" dirty="0">
                <a:solidFill>
                  <a:schemeClr val="accent6"/>
                </a:solidFill>
                <a:latin typeface="Meiryo" panose="020B0604030504040204" pitchFamily="34" charset="-128"/>
                <a:ea typeface="Meiryo" panose="020B0604030504040204" pitchFamily="34" charset="-128"/>
              </a:rPr>
              <a:t>：</a:t>
            </a:r>
            <a:r>
              <a:rPr lang="en-US" altLang="ja-JP" sz="1200" b="1" dirty="0">
                <a:solidFill>
                  <a:schemeClr val="accent6"/>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9EE90E64-41B2-08EB-27C8-8AA4DFEE57A7}"/>
              </a:ext>
            </a:extLst>
          </p:cNvPr>
          <p:cNvSpPr>
            <a:spLocks noChangeAspect="1"/>
          </p:cNvSpPr>
          <p:nvPr/>
        </p:nvSpPr>
        <p:spPr>
          <a:xfrm>
            <a:off x="6240463" y="13594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角丸四角形 4">
            <a:extLst>
              <a:ext uri="{FF2B5EF4-FFF2-40B4-BE49-F238E27FC236}">
                <a16:creationId xmlns:a16="http://schemas.microsoft.com/office/drawing/2014/main" id="{F3E5D794-DB0A-DFD1-F0DA-5681D5B475DF}"/>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Tree>
    <p:extLst>
      <p:ext uri="{BB962C8B-B14F-4D97-AF65-F5344CB8AC3E}">
        <p14:creationId xmlns:p14="http://schemas.microsoft.com/office/powerpoint/2010/main" val="1387160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774485" y="228566"/>
            <a:ext cx="5325181" cy="335028"/>
          </a:xfrm>
        </p:spPr>
        <p:txBody>
          <a:bodyPr/>
          <a:lstStyle/>
          <a:p>
            <a:r>
              <a:rPr lang="ja-JP" altLang="en-US" sz="1800" dirty="0"/>
              <a:t>ブランドパネル　ラグビー興味関心ターゲティング指定</a:t>
            </a:r>
          </a:p>
        </p:txBody>
      </p:sp>
      <p:pic>
        <p:nvPicPr>
          <p:cNvPr id="15" name="図プレースホルダー 14" descr="アイコン&#10;&#10;自動的に生成された説明">
            <a:extLst>
              <a:ext uri="{FF2B5EF4-FFF2-40B4-BE49-F238E27FC236}">
                <a16:creationId xmlns:a16="http://schemas.microsoft.com/office/drawing/2014/main" id="{16EB12F5-A454-8DC9-173A-F6DE4F1C62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149" b="1149"/>
          <a:stretch>
            <a:fillRect/>
          </a:stretch>
        </p:blipFill>
        <p:spPr/>
      </p:pic>
      <p:sp>
        <p:nvSpPr>
          <p:cNvPr id="7" name="正方形/長方形 6">
            <a:extLst>
              <a:ext uri="{FF2B5EF4-FFF2-40B4-BE49-F238E27FC236}">
                <a16:creationId xmlns:a16="http://schemas.microsoft.com/office/drawing/2014/main" id="{7E676B5F-9E0E-560E-C0B2-B19927752F4C}"/>
              </a:ext>
            </a:extLst>
          </p:cNvPr>
          <p:cNvSpPr/>
          <p:nvPr/>
        </p:nvSpPr>
        <p:spPr>
          <a:xfrm>
            <a:off x="479425" y="6378922"/>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9" name="表 8">
            <a:extLst>
              <a:ext uri="{FF2B5EF4-FFF2-40B4-BE49-F238E27FC236}">
                <a16:creationId xmlns:a16="http://schemas.microsoft.com/office/drawing/2014/main" id="{85DE96A2-10E0-D173-82E8-E023CBE44A64}"/>
              </a:ext>
            </a:extLst>
          </p:cNvPr>
          <p:cNvGraphicFramePr>
            <a:graphicFrameLocks noGrp="1"/>
          </p:cNvGraphicFramePr>
          <p:nvPr>
            <p:extLst>
              <p:ext uri="{D42A27DB-BD31-4B8C-83A1-F6EECF244321}">
                <p14:modId xmlns:p14="http://schemas.microsoft.com/office/powerpoint/2010/main" val="3304466169"/>
              </p:ext>
            </p:extLst>
          </p:nvPr>
        </p:nvGraphicFramePr>
        <p:xfrm>
          <a:off x="479424" y="871259"/>
          <a:ext cx="10716896" cy="5275782"/>
        </p:xfrm>
        <a:graphic>
          <a:graphicData uri="http://schemas.openxmlformats.org/drawingml/2006/table">
            <a:tbl>
              <a:tblPr/>
              <a:tblGrid>
                <a:gridCol w="3125123">
                  <a:extLst>
                    <a:ext uri="{9D8B030D-6E8A-4147-A177-3AD203B41FA5}">
                      <a16:colId xmlns:a16="http://schemas.microsoft.com/office/drawing/2014/main" val="1880479245"/>
                    </a:ext>
                  </a:extLst>
                </a:gridCol>
                <a:gridCol w="2820234">
                  <a:extLst>
                    <a:ext uri="{9D8B030D-6E8A-4147-A177-3AD203B41FA5}">
                      <a16:colId xmlns:a16="http://schemas.microsoft.com/office/drawing/2014/main" val="1755413834"/>
                    </a:ext>
                  </a:extLst>
                </a:gridCol>
                <a:gridCol w="2458180">
                  <a:extLst>
                    <a:ext uri="{9D8B030D-6E8A-4147-A177-3AD203B41FA5}">
                      <a16:colId xmlns:a16="http://schemas.microsoft.com/office/drawing/2014/main" val="2204761095"/>
                    </a:ext>
                  </a:extLst>
                </a:gridCol>
                <a:gridCol w="2313359">
                  <a:extLst>
                    <a:ext uri="{9D8B030D-6E8A-4147-A177-3AD203B41FA5}">
                      <a16:colId xmlns:a16="http://schemas.microsoft.com/office/drawing/2014/main" val="1206239899"/>
                    </a:ext>
                  </a:extLst>
                </a:gridCol>
              </a:tblGrid>
              <a:tr h="547909">
                <a:tc>
                  <a:txBody>
                    <a:bodyPr/>
                    <a:lstStyle/>
                    <a:p>
                      <a:pPr algn="ctr" rtl="0" fontAlgn="ctr"/>
                      <a:r>
                        <a:rPr lang="ja-JP" altLang="en-US" sz="900" b="1" i="0" u="none" strike="noStrike" dirty="0">
                          <a:solidFill>
                            <a:srgbClr val="545454"/>
                          </a:solidFill>
                          <a:effectLst/>
                          <a:latin typeface="メイリオ" panose="020B0604030504040204" pitchFamily="50" charset="-128"/>
                          <a:ea typeface="メイリオ" panose="020B0604030504040204" pitchFamily="50" charset="-128"/>
                        </a:rPr>
                        <a:t>商品名</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ブランドパネル　</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MD</a:t>
                      </a:r>
                    </a:p>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500</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万円～）</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algn="ctr" rtl="0" fontAlgn="ct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ラグビー興味関心ターゲティング指定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rtl="0" fontAlgn="ctr"/>
                      <a:r>
                        <a:rPr lang="ja-JP" altLang="en-US" sz="800" b="1" i="0" u="none" strike="noStrike" dirty="0">
                          <a:solidFill>
                            <a:srgbClr val="FFFFFF"/>
                          </a:solidFill>
                          <a:effectLst/>
                          <a:latin typeface="メイリオ"/>
                          <a:ea typeface="メイリオ"/>
                        </a:rPr>
                        <a:t>ブランドパネル　</a:t>
                      </a:r>
                      <a:r>
                        <a:rPr lang="en-US" altLang="ja-JP" sz="800" b="1" i="0" u="none" strike="noStrike" dirty="0">
                          <a:solidFill>
                            <a:srgbClr val="FFFFFF"/>
                          </a:solidFill>
                          <a:effectLst/>
                          <a:latin typeface="メイリオ"/>
                          <a:ea typeface="メイリオ"/>
                        </a:rPr>
                        <a:t>PC</a:t>
                      </a:r>
                    </a:p>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500</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万円～）</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ラグビー興味関心ターゲティング指定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rtl="0" fontAlgn="ctr"/>
                      <a:r>
                        <a:rPr lang="ja-JP" altLang="en-US" sz="800" b="1" i="0" u="none" strike="noStrike" dirty="0">
                          <a:solidFill>
                            <a:srgbClr val="FFFFFF"/>
                          </a:solidFill>
                          <a:effectLst/>
                          <a:latin typeface="メイリオ"/>
                          <a:ea typeface="メイリオ"/>
                        </a:rPr>
                        <a:t>ブランドパネル  </a:t>
                      </a:r>
                      <a:r>
                        <a:rPr lang="en-US" altLang="ja-JP" sz="800" b="1" i="0" u="none" strike="noStrike" dirty="0">
                          <a:solidFill>
                            <a:srgbClr val="FFFFFF"/>
                          </a:solidFill>
                          <a:effectLst/>
                          <a:latin typeface="メイリオ"/>
                          <a:ea typeface="メイリオ"/>
                        </a:rPr>
                        <a:t>SP</a:t>
                      </a:r>
                    </a:p>
                    <a:p>
                      <a:pPr algn="ctr"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500</a:t>
                      </a: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万円～）</a:t>
                      </a:r>
                      <a:endParaRPr lang="en-US" altLang="ja-JP" sz="800" b="1" i="0" u="none" strike="noStrike" dirty="0">
                        <a:solidFill>
                          <a:srgbClr val="FFFFFF"/>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FFFFFF"/>
                          </a:solidFill>
                          <a:effectLst/>
                          <a:latin typeface="メイリオ" panose="020B0604030504040204" pitchFamily="50" charset="-128"/>
                          <a:ea typeface="+mn-ea"/>
                        </a:rPr>
                        <a:t>(</a:t>
                      </a:r>
                      <a:r>
                        <a:rPr lang="ja-JP" altLang="en-US" sz="800" b="1" i="0" u="none" strike="noStrike" dirty="0">
                          <a:solidFill>
                            <a:srgbClr val="FFFFFF"/>
                          </a:solidFill>
                          <a:effectLst/>
                          <a:latin typeface="メイリオ" panose="020B0604030504040204" pitchFamily="50" charset="-128"/>
                          <a:ea typeface="+mn-ea"/>
                        </a:rPr>
                        <a:t>ラグビー興味関心ターゲティング指定</a:t>
                      </a:r>
                      <a:r>
                        <a:rPr lang="en-US" altLang="ja-JP" sz="800" b="1" i="0" u="none" strike="noStrike" dirty="0">
                          <a:solidFill>
                            <a:srgbClr val="FFFFFF"/>
                          </a:solidFill>
                          <a:effectLst/>
                          <a:latin typeface="メイリオ" panose="020B0604030504040204" pitchFamily="50" charset="-128"/>
                          <a:ea typeface="+mn-ea"/>
                        </a:rPr>
                        <a:t>)</a:t>
                      </a:r>
                      <a:endParaRPr lang="ja-JP" altLang="en-US" sz="800" b="1" i="0" u="none" strike="noStrike" dirty="0">
                        <a:solidFill>
                          <a:srgbClr val="FFFFFF"/>
                        </a:solidFill>
                        <a:effectLst/>
                        <a:latin typeface="メイリオ" panose="020B0604030504040204" pitchFamily="50" charset="-128"/>
                        <a:ea typeface="+mn-ea"/>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631087508"/>
                  </a:ext>
                </a:extLst>
              </a:tr>
              <a:tr h="279326">
                <a:tc>
                  <a:txBody>
                    <a:bodyPr/>
                    <a:lstStyle/>
                    <a:p>
                      <a:pPr algn="ctr" rtl="0" fontAlgn="ctr"/>
                      <a:r>
                        <a:rPr lang="ja-JP" altLang="en-US" sz="900" b="0" i="0" u="none" strike="noStrike" dirty="0">
                          <a:solidFill>
                            <a:srgbClr val="FFFFFF"/>
                          </a:solidFill>
                          <a:effectLst/>
                          <a:latin typeface="メイリオ"/>
                          <a:ea typeface="メイリオ"/>
                        </a:rPr>
                        <a:t>リリース種別</a:t>
                      </a:r>
                      <a:r>
                        <a:rPr lang="en-US" altLang="ja-JP" sz="900" b="0" i="0" u="none" strike="noStrike" dirty="0">
                          <a:solidFill>
                            <a:srgbClr val="FFFFFF"/>
                          </a:solidFill>
                          <a:effectLst/>
                          <a:latin typeface="メイリオ"/>
                          <a:ea typeface="メイリオ"/>
                        </a:rPr>
                        <a:t>/</a:t>
                      </a:r>
                      <a:r>
                        <a:rPr lang="ja-JP" altLang="en-US" sz="900" b="0" i="0" u="none" strike="noStrike" dirty="0">
                          <a:solidFill>
                            <a:srgbClr val="FFFFFF"/>
                          </a:solidFill>
                          <a:effectLst/>
                          <a:latin typeface="メイリオ"/>
                          <a:ea typeface="メイリオ"/>
                        </a:rPr>
                        <a:t>商品</a:t>
                      </a:r>
                      <a:r>
                        <a:rPr lang="en-US" altLang="ja-JP" sz="900" b="0" i="0" u="none" strike="noStrike" dirty="0">
                          <a:solidFill>
                            <a:srgbClr val="FFFFFF"/>
                          </a:solidFill>
                          <a:effectLst/>
                          <a:latin typeface="メイリオ"/>
                          <a:ea typeface="メイリオ"/>
                        </a:rPr>
                        <a:t>ID</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新規</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新規</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新規</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0662118"/>
                  </a:ext>
                </a:extLst>
              </a:tr>
              <a:tr h="489293">
                <a:tc>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予約開始日</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dirty="0">
                          <a:solidFill>
                            <a:schemeClr val="accent3"/>
                          </a:solidFill>
                          <a:latin typeface="メイリオ" panose="020B0604030504040204" pitchFamily="50" charset="-128"/>
                          <a:ea typeface="+mn-ea"/>
                        </a:rPr>
                        <a:t>2023</a:t>
                      </a:r>
                      <a:r>
                        <a:rPr lang="ja-JP" altLang="en-US" sz="800" dirty="0">
                          <a:solidFill>
                            <a:schemeClr val="accent3"/>
                          </a:solidFill>
                          <a:latin typeface="メイリオ" panose="020B0604030504040204" pitchFamily="50" charset="-128"/>
                          <a:ea typeface="+mn-ea"/>
                        </a:rPr>
                        <a:t>年</a:t>
                      </a:r>
                      <a:r>
                        <a:rPr lang="en-US" altLang="ja-JP" sz="800" dirty="0">
                          <a:solidFill>
                            <a:schemeClr val="accent3"/>
                          </a:solidFill>
                          <a:latin typeface="メイリオ" panose="020B0604030504040204" pitchFamily="50" charset="-128"/>
                          <a:ea typeface="+mn-ea"/>
                        </a:rPr>
                        <a:t>8</a:t>
                      </a:r>
                      <a:r>
                        <a:rPr lang="ja-JP" altLang="en-US" sz="800" dirty="0">
                          <a:solidFill>
                            <a:schemeClr val="accent3"/>
                          </a:solidFill>
                          <a:latin typeface="メイリオ" panose="020B0604030504040204" pitchFamily="50" charset="-128"/>
                          <a:ea typeface="+mn-ea"/>
                        </a:rPr>
                        <a:t>月</a:t>
                      </a:r>
                      <a:r>
                        <a:rPr lang="en-US" altLang="ja-JP" sz="800" dirty="0">
                          <a:solidFill>
                            <a:schemeClr val="accent3"/>
                          </a:solidFill>
                          <a:latin typeface="メイリオ" panose="020B0604030504040204" pitchFamily="50" charset="-128"/>
                          <a:ea typeface="+mn-ea"/>
                        </a:rPr>
                        <a:t>18</a:t>
                      </a:r>
                      <a:r>
                        <a:rPr lang="ja-JP" altLang="en-US" sz="800" dirty="0">
                          <a:solidFill>
                            <a:schemeClr val="accent3"/>
                          </a:solidFill>
                          <a:latin typeface="メイリオ" panose="020B0604030504040204" pitchFamily="50" charset="-128"/>
                          <a:ea typeface="+mn-ea"/>
                        </a:rPr>
                        <a:t>日（金</a:t>
                      </a:r>
                      <a:r>
                        <a:rPr lang="en-US" altLang="ja-JP" sz="800" dirty="0">
                          <a:solidFill>
                            <a:schemeClr val="accent3"/>
                          </a:solidFill>
                          <a:latin typeface="メイリオ" panose="020B0604030504040204" pitchFamily="50" charset="-128"/>
                          <a:ea typeface="+mn-ea"/>
                        </a:rPr>
                        <a:t>) </a:t>
                      </a:r>
                      <a:r>
                        <a:rPr lang="ja-JP" altLang="en-US" sz="800" dirty="0">
                          <a:solidFill>
                            <a:schemeClr val="accent3"/>
                          </a:solidFill>
                          <a:latin typeface="メイリオ" panose="020B0604030504040204" pitchFamily="50" charset="-128"/>
                          <a:ea typeface="+mn-ea"/>
                        </a:rPr>
                        <a:t>正午</a:t>
                      </a:r>
                      <a:endParaRPr lang="en-US" altLang="ja-JP" sz="800" dirty="0">
                        <a:solidFill>
                          <a:schemeClr val="accent3"/>
                        </a:solidFill>
                        <a:latin typeface="メイリオ" panose="020B0604030504040204" pitchFamily="50" charset="-128"/>
                        <a:ea typeface="+mn-ea"/>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dirty="0">
                          <a:solidFill>
                            <a:schemeClr val="accent3"/>
                          </a:solidFill>
                          <a:latin typeface="メイリオ" panose="020B0604030504040204" pitchFamily="50" charset="-128"/>
                          <a:ea typeface="+mn-ea"/>
                        </a:rPr>
                        <a:t>2023</a:t>
                      </a:r>
                      <a:r>
                        <a:rPr lang="ja-JP" altLang="en-US" sz="800" dirty="0">
                          <a:solidFill>
                            <a:schemeClr val="accent3"/>
                          </a:solidFill>
                          <a:latin typeface="メイリオ" panose="020B0604030504040204" pitchFamily="50" charset="-128"/>
                          <a:ea typeface="+mn-ea"/>
                        </a:rPr>
                        <a:t>年</a:t>
                      </a:r>
                      <a:r>
                        <a:rPr lang="en-US" altLang="ja-JP" sz="800" dirty="0">
                          <a:solidFill>
                            <a:schemeClr val="accent3"/>
                          </a:solidFill>
                          <a:latin typeface="メイリオ" panose="020B0604030504040204" pitchFamily="50" charset="-128"/>
                          <a:ea typeface="+mn-ea"/>
                        </a:rPr>
                        <a:t>8</a:t>
                      </a:r>
                      <a:r>
                        <a:rPr lang="ja-JP" altLang="en-US" sz="800" dirty="0">
                          <a:solidFill>
                            <a:schemeClr val="accent3"/>
                          </a:solidFill>
                          <a:latin typeface="メイリオ" panose="020B0604030504040204" pitchFamily="50" charset="-128"/>
                          <a:ea typeface="+mn-ea"/>
                        </a:rPr>
                        <a:t>月</a:t>
                      </a:r>
                      <a:r>
                        <a:rPr lang="en-US" altLang="ja-JP" sz="800" dirty="0">
                          <a:solidFill>
                            <a:schemeClr val="accent3"/>
                          </a:solidFill>
                          <a:latin typeface="メイリオ" panose="020B0604030504040204" pitchFamily="50" charset="-128"/>
                          <a:ea typeface="+mn-ea"/>
                        </a:rPr>
                        <a:t>18</a:t>
                      </a:r>
                      <a:r>
                        <a:rPr lang="ja-JP" altLang="en-US" sz="800" dirty="0">
                          <a:solidFill>
                            <a:schemeClr val="accent3"/>
                          </a:solidFill>
                          <a:latin typeface="メイリオ" panose="020B0604030504040204" pitchFamily="50" charset="-128"/>
                          <a:ea typeface="+mn-ea"/>
                        </a:rPr>
                        <a:t>日（金</a:t>
                      </a:r>
                      <a:r>
                        <a:rPr lang="en-US" altLang="ja-JP" sz="800" dirty="0">
                          <a:solidFill>
                            <a:schemeClr val="accent3"/>
                          </a:solidFill>
                          <a:latin typeface="メイリオ" panose="020B0604030504040204" pitchFamily="50" charset="-128"/>
                          <a:ea typeface="+mn-ea"/>
                        </a:rPr>
                        <a:t>) </a:t>
                      </a:r>
                      <a:r>
                        <a:rPr lang="ja-JP" altLang="en-US" sz="800" dirty="0">
                          <a:solidFill>
                            <a:schemeClr val="accent3"/>
                          </a:solidFill>
                          <a:latin typeface="メイリオ" panose="020B0604030504040204" pitchFamily="50" charset="-128"/>
                          <a:ea typeface="+mn-ea"/>
                        </a:rPr>
                        <a:t>正午</a:t>
                      </a:r>
                      <a:endParaRPr lang="en-US" altLang="ja-JP" sz="800" dirty="0">
                        <a:solidFill>
                          <a:schemeClr val="accent3"/>
                        </a:solidFill>
                        <a:latin typeface="メイリオ" panose="020B0604030504040204" pitchFamily="50" charset="-128"/>
                        <a:ea typeface="+mn-ea"/>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dirty="0">
                          <a:solidFill>
                            <a:schemeClr val="accent3"/>
                          </a:solidFill>
                          <a:latin typeface="メイリオ" panose="020B0604030504040204" pitchFamily="50" charset="-128"/>
                          <a:ea typeface="+mn-ea"/>
                        </a:rPr>
                        <a:t>2023</a:t>
                      </a:r>
                      <a:r>
                        <a:rPr lang="ja-JP" altLang="en-US" sz="800" dirty="0">
                          <a:solidFill>
                            <a:schemeClr val="accent3"/>
                          </a:solidFill>
                          <a:latin typeface="メイリオ" panose="020B0604030504040204" pitchFamily="50" charset="-128"/>
                          <a:ea typeface="+mn-ea"/>
                        </a:rPr>
                        <a:t>年</a:t>
                      </a:r>
                      <a:r>
                        <a:rPr lang="en-US" altLang="ja-JP" sz="800" dirty="0">
                          <a:solidFill>
                            <a:schemeClr val="accent3"/>
                          </a:solidFill>
                          <a:latin typeface="メイリオ" panose="020B0604030504040204" pitchFamily="50" charset="-128"/>
                          <a:ea typeface="+mn-ea"/>
                        </a:rPr>
                        <a:t>8</a:t>
                      </a:r>
                      <a:r>
                        <a:rPr lang="ja-JP" altLang="en-US" sz="800" dirty="0">
                          <a:solidFill>
                            <a:schemeClr val="accent3"/>
                          </a:solidFill>
                          <a:latin typeface="メイリオ" panose="020B0604030504040204" pitchFamily="50" charset="-128"/>
                          <a:ea typeface="+mn-ea"/>
                        </a:rPr>
                        <a:t>月</a:t>
                      </a:r>
                      <a:r>
                        <a:rPr lang="en-US" altLang="ja-JP" sz="800" dirty="0">
                          <a:solidFill>
                            <a:schemeClr val="accent3"/>
                          </a:solidFill>
                          <a:latin typeface="メイリオ" panose="020B0604030504040204" pitchFamily="50" charset="-128"/>
                          <a:ea typeface="+mn-ea"/>
                        </a:rPr>
                        <a:t>18</a:t>
                      </a:r>
                      <a:r>
                        <a:rPr lang="ja-JP" altLang="en-US" sz="800" dirty="0">
                          <a:solidFill>
                            <a:schemeClr val="accent3"/>
                          </a:solidFill>
                          <a:latin typeface="メイリオ" panose="020B0604030504040204" pitchFamily="50" charset="-128"/>
                          <a:ea typeface="+mn-ea"/>
                        </a:rPr>
                        <a:t>日（金</a:t>
                      </a:r>
                      <a:r>
                        <a:rPr lang="en-US" altLang="ja-JP" sz="800" dirty="0">
                          <a:solidFill>
                            <a:schemeClr val="accent3"/>
                          </a:solidFill>
                          <a:latin typeface="メイリオ" panose="020B0604030504040204" pitchFamily="50" charset="-128"/>
                          <a:ea typeface="+mn-ea"/>
                        </a:rPr>
                        <a:t>) </a:t>
                      </a:r>
                      <a:r>
                        <a:rPr lang="ja-JP" altLang="en-US" sz="800" dirty="0">
                          <a:solidFill>
                            <a:schemeClr val="accent3"/>
                          </a:solidFill>
                          <a:latin typeface="メイリオ" panose="020B0604030504040204" pitchFamily="50" charset="-128"/>
                          <a:ea typeface="+mn-ea"/>
                        </a:rPr>
                        <a:t>正午</a:t>
                      </a:r>
                      <a:endParaRPr lang="en-US" altLang="ja-JP" sz="800" dirty="0">
                        <a:solidFill>
                          <a:schemeClr val="accent3"/>
                        </a:solidFill>
                        <a:latin typeface="メイリオ" panose="020B0604030504040204" pitchFamily="50" charset="-128"/>
                        <a:ea typeface="+mn-ea"/>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586105126"/>
                  </a:ext>
                </a:extLst>
              </a:tr>
              <a:tr h="250613">
                <a:tc>
                  <a:txBody>
                    <a:bodyPr/>
                    <a:lstStyle/>
                    <a:p>
                      <a:pPr algn="ctr" rtl="0" fontAlgn="ctr"/>
                      <a:r>
                        <a:rPr lang="zh-TW" altLang="en-US" sz="900" b="0" i="0" u="none" strike="noStrike" dirty="0">
                          <a:solidFill>
                            <a:srgbClr val="FFFFFF"/>
                          </a:solidFill>
                          <a:effectLst/>
                          <a:latin typeface="メイリオ" panose="020B0604030504040204" pitchFamily="50" charset="-128"/>
                          <a:ea typeface="メイリオ" panose="020B0604030504040204" pitchFamily="50" charset="-128"/>
                        </a:rPr>
                        <a:t>入稿前審査対象</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en-US" altLang="ja-JP" sz="800" b="0" i="0" u="none" strike="noStrike" dirty="0">
                          <a:solidFill>
                            <a:srgbClr val="545454"/>
                          </a:solidFill>
                          <a:effectLst/>
                          <a:latin typeface="メイリオ"/>
                          <a:ea typeface="メイリオ"/>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rtl="0" fontAlgn="ctr"/>
                      <a:r>
                        <a:rPr lang="en-US" altLang="ja-JP" sz="800" b="0" i="0" u="none" strike="noStrike" dirty="0">
                          <a:solidFill>
                            <a:srgbClr val="545454"/>
                          </a:solidFill>
                          <a:effectLst/>
                          <a:latin typeface="メイリオ"/>
                          <a:ea typeface="メイリオ"/>
                        </a:rPr>
                        <a:t>-</a:t>
                      </a:r>
                    </a:p>
                    <a:p>
                      <a:pPr algn="ctr" rtl="0" fontAlgn="ctr"/>
                      <a:endParaRPr lang="ja-JP" altLang="en-US" sz="800" b="0" i="0" u="none" strike="noStrike" dirty="0">
                        <a:solidFill>
                          <a:srgbClr val="545454"/>
                        </a:solidFill>
                        <a:effectLst/>
                        <a:latin typeface="メイリオ"/>
                        <a:ea typeface="メイリオ"/>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653909990"/>
                  </a:ext>
                </a:extLst>
              </a:tr>
              <a:tr h="279326">
                <a:tc rowSpan="3">
                  <a:txBody>
                    <a:bodyPr/>
                    <a:lstStyle/>
                    <a:p>
                      <a:pPr algn="ctr" rtl="0" fontAlgn="ct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広告タイプ</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メインメディアの形式</a:t>
                      </a:r>
                      <a:r>
                        <a:rPr lang="en-US" altLang="ja-JP" sz="9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900" b="0" i="0" u="none" strike="noStrike" dirty="0">
                          <a:solidFill>
                            <a:srgbClr val="FFFFFF"/>
                          </a:solidFill>
                          <a:effectLst/>
                          <a:latin typeface="メイリオ" panose="020B0604030504040204" pitchFamily="50" charset="-128"/>
                          <a:ea typeface="メイリオ" panose="020B0604030504040204" pitchFamily="50" charset="-128"/>
                        </a:rPr>
                        <a:t>アスペクト比</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スマートフォン</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80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80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3">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545454"/>
                          </a:solidFill>
                          <a:effectLst/>
                          <a:latin typeface="メイリオ" panose="020B0604030504040204" pitchFamily="50" charset="-128"/>
                          <a:ea typeface="+mn-ea"/>
                        </a:rPr>
                        <a:t>バナー</a:t>
                      </a:r>
                      <a:r>
                        <a:rPr lang="en-US" altLang="ja-JP" sz="800" b="0" i="0" u="none" strike="noStrike" dirty="0">
                          <a:solidFill>
                            <a:srgbClr val="545454"/>
                          </a:solidFill>
                          <a:effectLst/>
                          <a:latin typeface="メイリオ" panose="020B0604030504040204" pitchFamily="50" charset="-128"/>
                          <a:ea typeface="+mn-ea"/>
                        </a:rPr>
                        <a:t>/</a:t>
                      </a:r>
                      <a:r>
                        <a:rPr lang="ja-JP" altLang="en-US" sz="800" b="0" i="0" u="none" strike="noStrike" dirty="0">
                          <a:solidFill>
                            <a:srgbClr val="545454"/>
                          </a:solidFill>
                          <a:effectLst/>
                          <a:latin typeface="メイリオ" panose="020B0604030504040204" pitchFamily="50" charset="-128"/>
                          <a:ea typeface="+mn-ea"/>
                        </a:rPr>
                        <a:t>動画</a:t>
                      </a:r>
                      <a:r>
                        <a:rPr lang="en-US" altLang="ja-JP" sz="800" b="0" i="0" u="none" strike="noStrike" dirty="0">
                          <a:solidFill>
                            <a:srgbClr val="545454"/>
                          </a:solidFill>
                          <a:effectLst/>
                          <a:latin typeface="メイリオ" panose="020B0604030504040204" pitchFamily="50" charset="-128"/>
                          <a:ea typeface="+mn-ea"/>
                        </a:rPr>
                        <a:t>/16</a:t>
                      </a:r>
                      <a:r>
                        <a:rPr lang="ja-JP" altLang="en-US" sz="800" b="0" i="0" u="none" strike="noStrike" dirty="0">
                          <a:solidFill>
                            <a:srgbClr val="545454"/>
                          </a:solidFill>
                          <a:effectLst/>
                          <a:latin typeface="メイリオ" panose="020B0604030504040204" pitchFamily="50" charset="-128"/>
                          <a:ea typeface="+mn-ea"/>
                        </a:rPr>
                        <a:t>：</a:t>
                      </a:r>
                      <a:r>
                        <a:rPr lang="en-US" altLang="ja-JP" sz="800" b="0" i="0" u="none" strike="noStrike" dirty="0">
                          <a:solidFill>
                            <a:srgbClr val="545454"/>
                          </a:solidFill>
                          <a:effectLst/>
                          <a:latin typeface="メイリオ" panose="020B0604030504040204" pitchFamily="50" charset="-128"/>
                          <a:ea typeface="+mn-ea"/>
                        </a:rPr>
                        <a:t>9</a:t>
                      </a:r>
                      <a:r>
                        <a:rPr lang="ja-JP" altLang="en-US" sz="800" b="0" i="0" u="none" strike="noStrike" dirty="0">
                          <a:solidFill>
                            <a:srgbClr val="545454"/>
                          </a:solidFill>
                          <a:effectLst/>
                          <a:latin typeface="メイリオ" panose="020B0604030504040204" pitchFamily="50" charset="-128"/>
                          <a:ea typeface="+mn-ea"/>
                        </a:rPr>
                        <a:t>　</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549249548"/>
                  </a:ext>
                </a:extLst>
              </a:tr>
              <a:tr h="263101">
                <a:tc vMerge="1">
                  <a:txBody>
                    <a:bodyPr/>
                    <a:lstStyle/>
                    <a:p>
                      <a:endParaRPr kumimoji="1" lang="ja-JP" altLang="en-US"/>
                    </a:p>
                  </a:txBody>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【PC】</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80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ブランドパネル クインティ</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/16</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9</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endParaRPr lang="en-US" altLang="ja-JP"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画像</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バナー</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1</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vMerge="1">
                  <a:txBody>
                    <a:bodyPr/>
                    <a:lstStyle/>
                    <a:p>
                      <a:pPr algn="ctr" rtl="0" fontAlgn="ctr"/>
                      <a:endParaRPr lang="ja-JP" altLang="en-US" sz="7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E9E9E9"/>
                    </a:solidFill>
                  </a:tcPr>
                </a:tc>
                <a:extLst>
                  <a:ext uri="{0D108BD9-81ED-4DB2-BD59-A6C34878D82A}">
                    <a16:rowId xmlns:a16="http://schemas.microsoft.com/office/drawing/2014/main" val="711859099"/>
                  </a:ext>
                </a:extLst>
              </a:tr>
              <a:tr h="263101">
                <a:tc vMerge="1">
                  <a:txBody>
                    <a:bodyPr/>
                    <a:lstStyle/>
                    <a:p>
                      <a:endParaRPr kumimoji="1" lang="ja-JP" altLang="en-US"/>
                    </a:p>
                  </a:txBody>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545454"/>
                          </a:solidFill>
                          <a:effectLst/>
                          <a:latin typeface="メイリオ" panose="020B0604030504040204" pitchFamily="50" charset="-128"/>
                          <a:ea typeface="+mn-ea"/>
                        </a:rPr>
                        <a:t>【PC】</a:t>
                      </a:r>
                      <a:r>
                        <a:rPr lang="ja-JP" altLang="en-US" sz="800" b="0" i="0" u="none" strike="noStrike" dirty="0">
                          <a:solidFill>
                            <a:srgbClr val="545454"/>
                          </a:solidFill>
                          <a:effectLst/>
                          <a:latin typeface="メイリオ" panose="020B0604030504040204" pitchFamily="50" charset="-128"/>
                          <a:ea typeface="+mn-ea"/>
                        </a:rPr>
                        <a:t>バナー</a:t>
                      </a:r>
                      <a:r>
                        <a:rPr lang="en-US" altLang="ja-JP" sz="800" b="0" i="0" u="none" strike="noStrike" dirty="0">
                          <a:solidFill>
                            <a:srgbClr val="545454"/>
                          </a:solidFill>
                          <a:effectLst/>
                          <a:latin typeface="メイリオ" panose="020B0604030504040204" pitchFamily="50" charset="-128"/>
                          <a:ea typeface="+mn-ea"/>
                        </a:rPr>
                        <a:t>/</a:t>
                      </a:r>
                      <a:r>
                        <a:rPr lang="ja-JP" altLang="en-US" sz="800" b="0" i="0" u="none" strike="noStrike" dirty="0">
                          <a:solidFill>
                            <a:srgbClr val="545454"/>
                          </a:solidFill>
                          <a:effectLst/>
                          <a:latin typeface="メイリオ" panose="020B0604030504040204" pitchFamily="50" charset="-128"/>
                          <a:ea typeface="+mn-ea"/>
                        </a:rPr>
                        <a:t>画像</a:t>
                      </a:r>
                      <a:r>
                        <a:rPr lang="en-US" altLang="ja-JP" sz="800" b="0" i="0" u="none" strike="noStrike" dirty="0">
                          <a:solidFill>
                            <a:srgbClr val="545454"/>
                          </a:solidFill>
                          <a:effectLst/>
                          <a:latin typeface="メイリオ" panose="020B0604030504040204" pitchFamily="50" charset="-128"/>
                          <a:ea typeface="+mn-ea"/>
                        </a:rPr>
                        <a:t>/1</a:t>
                      </a:r>
                      <a:r>
                        <a:rPr lang="ja-JP" altLang="en-US" sz="800" b="0" i="0" u="none" strike="noStrike" dirty="0">
                          <a:solidFill>
                            <a:srgbClr val="545454"/>
                          </a:solidFill>
                          <a:effectLst/>
                          <a:latin typeface="メイリオ" panose="020B0604030504040204" pitchFamily="50" charset="-128"/>
                          <a:ea typeface="+mn-ea"/>
                        </a:rPr>
                        <a:t>：</a:t>
                      </a:r>
                      <a:r>
                        <a:rPr lang="en-US" altLang="ja-JP" sz="800" b="0" i="0" u="none" strike="noStrike" dirty="0">
                          <a:solidFill>
                            <a:srgbClr val="545454"/>
                          </a:solidFill>
                          <a:effectLst/>
                          <a:latin typeface="メイリオ" panose="020B0604030504040204" pitchFamily="50" charset="-128"/>
                          <a:ea typeface="+mn-ea"/>
                        </a:rPr>
                        <a:t>1 </a:t>
                      </a:r>
                      <a:r>
                        <a:rPr lang="ja-JP" altLang="en-US" sz="800" b="0" i="0" u="none" strike="noStrike" dirty="0">
                          <a:solidFill>
                            <a:srgbClr val="545454"/>
                          </a:solidFill>
                          <a:effectLst/>
                          <a:latin typeface="メイリオ" panose="020B0604030504040204" pitchFamily="50" charset="-128"/>
                          <a:ea typeface="+mn-ea"/>
                        </a:rPr>
                        <a:t>　バナー</a:t>
                      </a:r>
                      <a:r>
                        <a:rPr lang="en-US" altLang="ja-JP" sz="800" b="0" i="0" u="none" strike="noStrike" dirty="0">
                          <a:solidFill>
                            <a:srgbClr val="545454"/>
                          </a:solidFill>
                          <a:effectLst/>
                          <a:latin typeface="メイリオ" panose="020B0604030504040204" pitchFamily="50" charset="-128"/>
                          <a:ea typeface="+mn-ea"/>
                        </a:rPr>
                        <a:t>/</a:t>
                      </a:r>
                      <a:r>
                        <a:rPr lang="ja-JP" altLang="en-US" sz="800" b="0" i="0" u="none" strike="noStrike" dirty="0">
                          <a:solidFill>
                            <a:srgbClr val="545454"/>
                          </a:solidFill>
                          <a:effectLst/>
                          <a:latin typeface="メイリオ" panose="020B0604030504040204" pitchFamily="50" charset="-128"/>
                          <a:ea typeface="+mn-ea"/>
                        </a:rPr>
                        <a:t>動画</a:t>
                      </a:r>
                      <a:r>
                        <a:rPr lang="en-US" altLang="ja-JP" sz="800" b="0" i="0" u="none" strike="noStrike" dirty="0">
                          <a:solidFill>
                            <a:srgbClr val="545454"/>
                          </a:solidFill>
                          <a:effectLst/>
                          <a:latin typeface="メイリオ" panose="020B0604030504040204" pitchFamily="50" charset="-128"/>
                          <a:ea typeface="+mn-ea"/>
                        </a:rPr>
                        <a:t>/1</a:t>
                      </a:r>
                      <a:r>
                        <a:rPr lang="ja-JP" altLang="en-US" sz="800" b="0" i="0" u="none" strike="noStrike" dirty="0">
                          <a:solidFill>
                            <a:srgbClr val="545454"/>
                          </a:solidFill>
                          <a:effectLst/>
                          <a:latin typeface="メイリオ" panose="020B0604030504040204" pitchFamily="50" charset="-128"/>
                          <a:ea typeface="+mn-ea"/>
                        </a:rPr>
                        <a:t>：</a:t>
                      </a:r>
                      <a:r>
                        <a:rPr lang="en-US" altLang="ja-JP" sz="800" b="0" i="0" u="none" strike="noStrike" dirty="0">
                          <a:solidFill>
                            <a:srgbClr val="545454"/>
                          </a:solidFill>
                          <a:effectLst/>
                          <a:latin typeface="メイリオ" panose="020B0604030504040204" pitchFamily="50" charset="-128"/>
                          <a:ea typeface="+mn-ea"/>
                        </a:rPr>
                        <a:t>1</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44626344"/>
                  </a:ext>
                </a:extLst>
              </a:tr>
              <a:tr h="279326">
                <a:tc>
                  <a:txBody>
                    <a:bodyPr/>
                    <a:lstStyle/>
                    <a:p>
                      <a:pPr algn="ctr" rtl="0" fontAlgn="ctr"/>
                      <a:r>
                        <a:rPr lang="ja-JP" altLang="en-US" sz="900" b="0" i="0" u="none" strike="noStrike">
                          <a:solidFill>
                            <a:srgbClr val="FFFFFF"/>
                          </a:solidFill>
                          <a:effectLst/>
                          <a:latin typeface="メイリオ"/>
                          <a:ea typeface="メイリオ"/>
                        </a:rPr>
                        <a:t>バナー</a:t>
                      </a:r>
                      <a:r>
                        <a:rPr lang="en-US" altLang="ja-JP" sz="900" b="0" i="0" u="none" strike="noStrike" dirty="0">
                          <a:solidFill>
                            <a:srgbClr val="FFFFFF"/>
                          </a:solidFill>
                          <a:effectLst/>
                          <a:latin typeface="メイリオ"/>
                          <a:ea typeface="メイリオ"/>
                        </a:rPr>
                        <a:t>/</a:t>
                      </a:r>
                      <a:r>
                        <a:rPr lang="ja-JP" altLang="en-US" sz="900" b="0" i="0" u="none" strike="noStrike">
                          <a:solidFill>
                            <a:srgbClr val="FFFFFF"/>
                          </a:solidFill>
                          <a:effectLst/>
                          <a:latin typeface="メイリオ"/>
                          <a:ea typeface="メイリオ"/>
                        </a:rPr>
                        <a:t>動画</a:t>
                      </a:r>
                      <a:r>
                        <a:rPr lang="en-US" altLang="ja-JP" sz="900" b="0" i="0" u="none" strike="noStrike" dirty="0">
                          <a:solidFill>
                            <a:srgbClr val="FFFFFF"/>
                          </a:solidFill>
                          <a:effectLst/>
                          <a:latin typeface="メイリオ"/>
                          <a:ea typeface="メイリオ"/>
                        </a:rPr>
                        <a:t>/16</a:t>
                      </a:r>
                      <a:r>
                        <a:rPr lang="ja-JP" altLang="en-US" sz="900" b="0" i="0" u="none" strike="noStrike">
                          <a:solidFill>
                            <a:srgbClr val="FFFFFF"/>
                          </a:solidFill>
                          <a:effectLst/>
                          <a:latin typeface="メイリオ"/>
                          <a:ea typeface="メイリオ"/>
                        </a:rPr>
                        <a:t>：</a:t>
                      </a:r>
                      <a:r>
                        <a:rPr lang="en-US" altLang="ja-JP" sz="900" b="0" i="0" u="none" strike="noStrike" dirty="0">
                          <a:solidFill>
                            <a:srgbClr val="FFFFFF"/>
                          </a:solidFill>
                          <a:effectLst/>
                          <a:latin typeface="メイリオ"/>
                          <a:ea typeface="メイリオ"/>
                        </a:rPr>
                        <a:t>9</a:t>
                      </a:r>
                      <a:r>
                        <a:rPr lang="ja-JP" altLang="en-US" sz="900" b="0" i="0" u="none" strike="noStrike">
                          <a:solidFill>
                            <a:srgbClr val="FFFFFF"/>
                          </a:solidFill>
                          <a:effectLst/>
                          <a:latin typeface="メイリオ"/>
                          <a:ea typeface="メイリオ"/>
                        </a:rPr>
                        <a:t>広告</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a:txBody>
                    <a:bodyPr/>
                    <a:lstStyle/>
                    <a:p>
                      <a:pPr algn="ctr" rtl="0" fontAlgn="ctr"/>
                      <a:r>
                        <a:rPr lang="ja-JP" altLang="en-US" sz="800" b="0" i="0" u="none" strike="noStrike" dirty="0">
                          <a:solidFill>
                            <a:srgbClr val="545454"/>
                          </a:solidFill>
                          <a:effectLst/>
                          <a:latin typeface="メイリオ"/>
                          <a:ea typeface="メイリオ"/>
                        </a:rPr>
                        <a:t>動画をフルスクリーンで再生する（</a:t>
                      </a:r>
                      <a:r>
                        <a:rPr lang="en-US" altLang="ja-JP" sz="800" b="0" i="0" u="none" strike="noStrike" dirty="0">
                          <a:solidFill>
                            <a:srgbClr val="545454"/>
                          </a:solidFill>
                          <a:effectLst/>
                          <a:latin typeface="メイリオ"/>
                          <a:ea typeface="メイリオ"/>
                        </a:rPr>
                        <a:t>for view</a:t>
                      </a:r>
                      <a:r>
                        <a:rPr lang="ja-JP" altLang="en-US" sz="800" b="0" i="0" u="none" strike="noStrike" dirty="0">
                          <a:solidFill>
                            <a:srgbClr val="545454"/>
                          </a:solidFill>
                          <a:effectLst/>
                          <a:latin typeface="メイリオ"/>
                          <a:ea typeface="メイリオ"/>
                        </a:rPr>
                        <a:t>）　</a:t>
                      </a:r>
                      <a:br>
                        <a:rPr lang="ja-JP" altLang="en-US" sz="800" b="0" i="0" u="none" strike="noStrike" dirty="0">
                          <a:solidFill>
                            <a:srgbClr val="545454"/>
                          </a:solidFill>
                          <a:effectLst/>
                          <a:latin typeface="メイリオ"/>
                          <a:ea typeface="メイリオ"/>
                        </a:rPr>
                      </a:br>
                      <a:r>
                        <a:rPr lang="ja-JP" altLang="en-US" sz="800" b="0" i="0" u="none" strike="noStrike" dirty="0">
                          <a:solidFill>
                            <a:srgbClr val="545454"/>
                          </a:solidFill>
                          <a:effectLst/>
                          <a:latin typeface="メイリオ"/>
                          <a:ea typeface="メイリオ"/>
                        </a:rPr>
                        <a:t>　ランディングページを表示する（</a:t>
                      </a:r>
                      <a:r>
                        <a:rPr lang="en-US" altLang="ja-JP" sz="800" b="0" i="0" u="none" strike="noStrike" dirty="0">
                          <a:solidFill>
                            <a:srgbClr val="545454"/>
                          </a:solidFill>
                          <a:effectLst/>
                          <a:latin typeface="メイリオ"/>
                          <a:ea typeface="メイリオ"/>
                        </a:rPr>
                        <a:t>for click</a:t>
                      </a:r>
                      <a:r>
                        <a:rPr lang="ja-JP" altLang="en-US" sz="800" b="0" i="0" u="none" strike="noStrike" dirty="0">
                          <a:solidFill>
                            <a:srgbClr val="545454"/>
                          </a:solidFill>
                          <a:effectLst/>
                          <a:latin typeface="メイリオ"/>
                          <a:ea typeface="メイリオ"/>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2">
                  <a:txBody>
                    <a:bodyPr/>
                    <a:lstStyle/>
                    <a:p>
                      <a:pPr algn="ctr" rtl="0" fontAlgn="ctr"/>
                      <a:r>
                        <a:rPr lang="en-US" altLang="ja-JP" sz="800" b="0" i="0" u="none" strike="noStrike" dirty="0">
                          <a:solidFill>
                            <a:srgbClr val="595959"/>
                          </a:solidFill>
                          <a:effectLst/>
                          <a:latin typeface="メイリオ"/>
                          <a:ea typeface="メイリオ"/>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2">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動画をフルスクリーンで再生する（</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for view</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a:t>
                      </a:r>
                      <a:b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ランディングページを表示する（</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for click</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42919678"/>
                  </a:ext>
                </a:extLst>
              </a:tr>
              <a:tr h="279326">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タップ後の動作</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vMerge="1">
                  <a:txBody>
                    <a:bodyPr/>
                    <a:lstStyle/>
                    <a:p>
                      <a:endParaRPr kumimoji="1" lang="ja-JP" altLang="en-US"/>
                    </a:p>
                  </a:txBody>
                  <a:tcPr>
                    <a:lnT>
                      <a:noFill/>
                    </a:lnT>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524957488"/>
                  </a:ext>
                </a:extLst>
              </a:tr>
              <a:tr h="279326">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デバイス</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ja-JP" altLang="en-US" sz="800" b="0" i="0" u="none" strike="noStrike">
                          <a:solidFill>
                            <a:srgbClr val="545454"/>
                          </a:solidFill>
                          <a:effectLst/>
                          <a:latin typeface="メイリオ"/>
                          <a:ea typeface="メイリオ"/>
                        </a:rPr>
                        <a:t>スマートフォン（ウェブ</a:t>
                      </a:r>
                      <a:r>
                        <a:rPr lang="en-US" altLang="ja-JP" sz="800" b="0" i="0" u="none" strike="noStrike" dirty="0">
                          <a:solidFill>
                            <a:srgbClr val="545454"/>
                          </a:solidFill>
                          <a:effectLst/>
                          <a:latin typeface="メイリオ"/>
                          <a:ea typeface="メイリオ"/>
                        </a:rPr>
                        <a:t>/</a:t>
                      </a:r>
                      <a:r>
                        <a:rPr lang="ja-JP" altLang="en-US" sz="800" b="0" i="0" u="none" strike="noStrike">
                          <a:solidFill>
                            <a:srgbClr val="545454"/>
                          </a:solidFill>
                          <a:effectLst/>
                          <a:latin typeface="メイリオ"/>
                          <a:ea typeface="メイリオ"/>
                        </a:rPr>
                        <a:t>アプリ）　</a:t>
                      </a:r>
                      <a:r>
                        <a:rPr lang="en-US" altLang="ja-JP" sz="800" b="0" i="0" u="none" strike="noStrike" dirty="0">
                          <a:solidFill>
                            <a:srgbClr val="545454"/>
                          </a:solidFill>
                          <a:effectLst/>
                          <a:latin typeface="メイリオ"/>
                          <a:ea typeface="メイリオ"/>
                        </a:rPr>
                        <a:t>/</a:t>
                      </a:r>
                      <a:r>
                        <a:rPr lang="ja-JP" altLang="en-US" sz="800" b="0" i="0" u="none" strike="noStrike" dirty="0">
                          <a:solidFill>
                            <a:srgbClr val="545454"/>
                          </a:solidFill>
                          <a:effectLst/>
                          <a:latin typeface="メイリオ"/>
                          <a:ea typeface="メイリオ"/>
                        </a:rPr>
                        <a:t>　</a:t>
                      </a:r>
                      <a:r>
                        <a:rPr lang="en-US" altLang="ja-JP" sz="800" b="0" i="0" u="none" strike="noStrike" dirty="0">
                          <a:solidFill>
                            <a:srgbClr val="545454"/>
                          </a:solidFill>
                          <a:effectLst/>
                          <a:latin typeface="メイリオ"/>
                          <a:ea typeface="メイリオ"/>
                        </a:rPr>
                        <a:t>PC</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rtl="0" fontAlgn="ctr"/>
                      <a:r>
                        <a:rPr lang="en-US" sz="800" b="0" i="0" u="none" strike="noStrike" dirty="0">
                          <a:solidFill>
                            <a:srgbClr val="545454"/>
                          </a:solidFill>
                          <a:effectLst/>
                          <a:latin typeface="メイリオ"/>
                          <a:ea typeface="メイリオ"/>
                        </a:rPr>
                        <a:t>PC</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rtl="0" fontAlgn="ct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スマートフォン（ウェブ</a:t>
                      </a: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アプリ）</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507521577"/>
                  </a:ext>
                </a:extLst>
              </a:tr>
              <a:tr h="389179">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掲載面</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3">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dirty="0">
                          <a:solidFill>
                            <a:srgbClr val="545454"/>
                          </a:solidFill>
                          <a:effectLst/>
                          <a:latin typeface="メイリオ"/>
                          <a:ea typeface="メイリオ"/>
                        </a:rPr>
                        <a:t>　トップページ</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dirty="0">
                          <a:solidFill>
                            <a:srgbClr val="545454"/>
                          </a:solidFill>
                          <a:effectLst/>
                          <a:latin typeface="メイリオ"/>
                          <a:ea typeface="メイリオ"/>
                        </a:rPr>
                        <a:t>　トップページ</a:t>
                      </a:r>
                    </a:p>
                  </a:txBody>
                  <a:tcPr marL="3218" marR="3218" marT="3218" marB="0" anchor="ctr">
                    <a:lnL w="12700" cmpd="sng">
                      <a:noFill/>
                      <a:prstDash val="soli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tc hMerge="1">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dirty="0">
                          <a:solidFill>
                            <a:srgbClr val="545454"/>
                          </a:solidFill>
                          <a:effectLst/>
                          <a:latin typeface="メイリオ"/>
                          <a:ea typeface="メイリオ"/>
                        </a:rPr>
                        <a:t>　トップページ</a:t>
                      </a:r>
                    </a:p>
                  </a:txBody>
                  <a:tcPr marL="3218" marR="3218" marT="3218" marB="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5F5F5"/>
                    </a:solidFill>
                  </a:tcPr>
                </a:tc>
                <a:extLst>
                  <a:ext uri="{0D108BD9-81ED-4DB2-BD59-A6C34878D82A}">
                    <a16:rowId xmlns:a16="http://schemas.microsoft.com/office/drawing/2014/main" val="1349478787"/>
                  </a:ext>
                </a:extLst>
              </a:tr>
              <a:tr h="279326">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掲載場所</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dirty="0">
                          <a:solidFill>
                            <a:srgbClr val="545454"/>
                          </a:solidFill>
                          <a:effectLst/>
                          <a:latin typeface="メイリオ"/>
                          <a:ea typeface="メイリオ"/>
                        </a:rPr>
                        <a:t>　トップページ　および　</a:t>
                      </a:r>
                      <a:endParaRPr lang="en-US" altLang="ja-JP" sz="800" b="0" i="0" u="none" strike="noStrike" dirty="0">
                        <a:solidFill>
                          <a:srgbClr val="545454"/>
                        </a:solidFill>
                        <a:effectLst/>
                        <a:latin typeface="メイリオ"/>
                        <a:ea typeface="メイリオ"/>
                      </a:endParaRPr>
                    </a:p>
                    <a:p>
                      <a:pPr algn="ctr" rtl="0" fontAlgn="ctr"/>
                      <a:r>
                        <a:rPr lang="en-US" altLang="ja-JP" sz="800" b="0" i="0" u="none" strike="noStrike" dirty="0">
                          <a:solidFill>
                            <a:srgbClr val="545454"/>
                          </a:solidFill>
                          <a:effectLst/>
                          <a:latin typeface="メイリオ"/>
                          <a:ea typeface="メイリオ"/>
                        </a:rPr>
                        <a:t>Yahoo! JAPAN</a:t>
                      </a:r>
                      <a:r>
                        <a:rPr lang="ja-JP" altLang="en-US" sz="800" b="0" i="0" u="none" strike="noStrike" dirty="0">
                          <a:solidFill>
                            <a:srgbClr val="545454"/>
                          </a:solidFill>
                          <a:effectLst/>
                          <a:latin typeface="メイリオ"/>
                          <a:ea typeface="メイリオ"/>
                        </a:rPr>
                        <a:t>アプリのファーストビュー　</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rtl="0" fontAlgn="ctr"/>
                      <a:r>
                        <a:rPr lang="en-US" altLang="ja-JP" sz="800" b="0" i="0" u="none" strike="noStrike" dirty="0">
                          <a:solidFill>
                            <a:srgbClr val="545454"/>
                          </a:solidFill>
                          <a:effectLst/>
                          <a:latin typeface="メイリオ"/>
                          <a:ea typeface="メイリオ"/>
                        </a:rPr>
                        <a:t>Yahoo! JAPAN  </a:t>
                      </a:r>
                      <a:r>
                        <a:rPr lang="ja-JP" altLang="en-US" sz="800" b="0" i="0" u="none" strike="noStrike" dirty="0">
                          <a:solidFill>
                            <a:srgbClr val="545454"/>
                          </a:solidFill>
                          <a:effectLst/>
                          <a:latin typeface="メイリオ"/>
                          <a:ea typeface="メイリオ"/>
                        </a:rPr>
                        <a:t>トップページのファーストビュー　</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Yahoo! JAPAN</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　トップページ　および　</a:t>
                      </a:r>
                      <a:endParaRPr lang="en-US" altLang="ja-JP" sz="80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lang="en-US" altLang="ja-JP" sz="800" b="0" i="0" u="none" strike="noStrike" dirty="0">
                          <a:solidFill>
                            <a:srgbClr val="545454"/>
                          </a:solidFill>
                          <a:effectLst/>
                          <a:latin typeface="メイリオ" panose="020B0604030504040204" pitchFamily="50" charset="-128"/>
                          <a:ea typeface="メイリオ" panose="020B0604030504040204" pitchFamily="50" charset="-128"/>
                        </a:rPr>
                        <a:t>Yahoo! JAPAN</a:t>
                      </a:r>
                      <a:r>
                        <a:rPr lang="ja-JP" altLang="en-US" sz="800" b="0" i="0" u="none" strike="noStrike" dirty="0">
                          <a:solidFill>
                            <a:srgbClr val="545454"/>
                          </a:solidFill>
                          <a:effectLst/>
                          <a:latin typeface="メイリオ" panose="020B0604030504040204" pitchFamily="50" charset="-128"/>
                          <a:ea typeface="メイリオ" panose="020B0604030504040204" pitchFamily="50" charset="-128"/>
                        </a:rPr>
                        <a:t>アプリのファーストビュー　</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350961809"/>
                  </a:ext>
                </a:extLst>
              </a:tr>
              <a:tr h="279326">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掲載期間</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3">
                  <a:txBody>
                    <a:bodyPr/>
                    <a:lstStyle/>
                    <a:p>
                      <a:pPr algn="ctr" rtl="0" fontAlgn="ctr"/>
                      <a:r>
                        <a:rPr lang="en-US" altLang="ja-JP" sz="800" dirty="0">
                          <a:solidFill>
                            <a:srgbClr val="000000">
                              <a:lumMod val="75000"/>
                              <a:lumOff val="25000"/>
                            </a:srgbClr>
                          </a:solidFill>
                          <a:latin typeface="メイリオ"/>
                        </a:rPr>
                        <a:t>2023</a:t>
                      </a:r>
                      <a:r>
                        <a:rPr lang="ja-JP" altLang="en-US" sz="800" dirty="0">
                          <a:solidFill>
                            <a:srgbClr val="000000">
                              <a:lumMod val="75000"/>
                              <a:lumOff val="25000"/>
                            </a:srgbClr>
                          </a:solidFill>
                          <a:latin typeface="メイリオ"/>
                        </a:rPr>
                        <a:t>年</a:t>
                      </a:r>
                      <a:r>
                        <a:rPr lang="en-US" altLang="ja-JP" sz="800" dirty="0">
                          <a:solidFill>
                            <a:srgbClr val="000000">
                              <a:lumMod val="75000"/>
                              <a:lumOff val="25000"/>
                            </a:srgbClr>
                          </a:solidFill>
                          <a:latin typeface="メイリオ"/>
                        </a:rPr>
                        <a:t>9</a:t>
                      </a:r>
                      <a:r>
                        <a:rPr lang="ja-JP" altLang="en-US" sz="800" dirty="0">
                          <a:solidFill>
                            <a:srgbClr val="000000">
                              <a:lumMod val="75000"/>
                              <a:lumOff val="25000"/>
                            </a:srgbClr>
                          </a:solidFill>
                          <a:latin typeface="メイリオ"/>
                        </a:rPr>
                        <a:t>月</a:t>
                      </a:r>
                      <a:r>
                        <a:rPr lang="en-US" altLang="ja-JP" sz="800" dirty="0">
                          <a:solidFill>
                            <a:srgbClr val="000000">
                              <a:lumMod val="75000"/>
                              <a:lumOff val="25000"/>
                            </a:srgbClr>
                          </a:solidFill>
                          <a:latin typeface="メイリオ"/>
                        </a:rPr>
                        <a:t>4</a:t>
                      </a:r>
                      <a:r>
                        <a:rPr lang="ja-JP" altLang="en-US" sz="800" dirty="0">
                          <a:solidFill>
                            <a:srgbClr val="000000">
                              <a:lumMod val="75000"/>
                              <a:lumOff val="25000"/>
                            </a:srgbClr>
                          </a:solidFill>
                          <a:latin typeface="メイリオ"/>
                        </a:rPr>
                        <a:t>日（月） ～</a:t>
                      </a:r>
                      <a:r>
                        <a:rPr lang="en-US" altLang="ja-JP" sz="800" dirty="0">
                          <a:solidFill>
                            <a:srgbClr val="000000">
                              <a:lumMod val="75000"/>
                              <a:lumOff val="25000"/>
                            </a:srgbClr>
                          </a:solidFill>
                          <a:latin typeface="メイリオ"/>
                        </a:rPr>
                        <a:t>2023</a:t>
                      </a:r>
                      <a:r>
                        <a:rPr lang="ja-JP" altLang="en-US" sz="800" dirty="0">
                          <a:solidFill>
                            <a:srgbClr val="000000">
                              <a:lumMod val="75000"/>
                              <a:lumOff val="25000"/>
                            </a:srgbClr>
                          </a:solidFill>
                          <a:latin typeface="メイリオ"/>
                        </a:rPr>
                        <a:t>年</a:t>
                      </a:r>
                      <a:r>
                        <a:rPr lang="en-US" altLang="ja-JP" sz="800" dirty="0">
                          <a:solidFill>
                            <a:srgbClr val="000000">
                              <a:lumMod val="75000"/>
                              <a:lumOff val="25000"/>
                            </a:srgbClr>
                          </a:solidFill>
                          <a:latin typeface="メイリオ"/>
                        </a:rPr>
                        <a:t>10</a:t>
                      </a:r>
                      <a:r>
                        <a:rPr lang="ja-JP" altLang="en-US" sz="800" dirty="0">
                          <a:solidFill>
                            <a:srgbClr val="000000">
                              <a:lumMod val="75000"/>
                              <a:lumOff val="25000"/>
                            </a:srgbClr>
                          </a:solidFill>
                          <a:latin typeface="メイリオ"/>
                        </a:rPr>
                        <a:t>月</a:t>
                      </a:r>
                      <a:r>
                        <a:rPr lang="en-US" altLang="ja-JP" sz="800" dirty="0">
                          <a:solidFill>
                            <a:srgbClr val="000000">
                              <a:lumMod val="75000"/>
                              <a:lumOff val="25000"/>
                            </a:srgbClr>
                          </a:solidFill>
                          <a:latin typeface="メイリオ"/>
                        </a:rPr>
                        <a:t>29</a:t>
                      </a:r>
                      <a:r>
                        <a:rPr lang="ja-JP" altLang="en-US" sz="800" dirty="0">
                          <a:solidFill>
                            <a:srgbClr val="000000">
                              <a:lumMod val="75000"/>
                              <a:lumOff val="25000"/>
                            </a:srgbClr>
                          </a:solidFill>
                          <a:latin typeface="メイリオ"/>
                        </a:rPr>
                        <a:t>日（日）</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2700" cmpd="sng">
                      <a:noFill/>
                      <a:prstDash val="solid"/>
                    </a:lnL>
                    <a:lnT w="19050" cap="flat" cmpd="sng" algn="ctr">
                      <a:noFill/>
                      <a:prstDash val="solid"/>
                      <a:round/>
                      <a:headEnd type="none" w="med" len="med"/>
                      <a:tailEnd type="none" w="med" len="med"/>
                    </a:lnT>
                  </a:tcPr>
                </a:tc>
                <a:tc hMerge="1">
                  <a:txBody>
                    <a:bodyPr/>
                    <a:lstStyle/>
                    <a:p>
                      <a:endParaRPr kumimoji="1" lang="ja-JP" altLang="en-US"/>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extLst>
                  <a:ext uri="{0D108BD9-81ED-4DB2-BD59-A6C34878D82A}">
                    <a16:rowId xmlns:a16="http://schemas.microsoft.com/office/drawing/2014/main" val="828641508"/>
                  </a:ext>
                </a:extLst>
              </a:tr>
              <a:tr h="279326">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購入期間</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3">
                  <a:txBody>
                    <a:bodyPr/>
                    <a:lstStyle/>
                    <a:p>
                      <a:pPr algn="ctr" rtl="0" fontAlgn="ctr"/>
                      <a:r>
                        <a:rPr lang="en-US" altLang="zh-TW" sz="800" b="0" i="0" u="none" strike="noStrike" dirty="0">
                          <a:solidFill>
                            <a:srgbClr val="545454"/>
                          </a:solidFill>
                          <a:effectLst/>
                          <a:latin typeface="メイリオ"/>
                          <a:ea typeface="メイリオ"/>
                        </a:rPr>
                        <a:t>5</a:t>
                      </a:r>
                      <a:r>
                        <a:rPr lang="zh-TW" altLang="en-US" sz="800" b="0" i="0" u="none" strike="noStrike" dirty="0">
                          <a:solidFill>
                            <a:srgbClr val="545454"/>
                          </a:solidFill>
                          <a:effectLst/>
                          <a:latin typeface="メイリオ"/>
                          <a:ea typeface="メイリオ"/>
                        </a:rPr>
                        <a:t>日間～</a:t>
                      </a:r>
                      <a:r>
                        <a:rPr lang="en-US" altLang="zh-TW" sz="800" b="0" i="0" u="none" strike="noStrike" dirty="0">
                          <a:solidFill>
                            <a:srgbClr val="545454"/>
                          </a:solidFill>
                          <a:effectLst/>
                          <a:latin typeface="メイリオ"/>
                          <a:ea typeface="メイリオ"/>
                        </a:rPr>
                        <a:t>31</a:t>
                      </a:r>
                      <a:r>
                        <a:rPr lang="zh-TW" altLang="en-US" sz="800" b="0" i="0" u="none" strike="noStrike" dirty="0">
                          <a:solidFill>
                            <a:srgbClr val="545454"/>
                          </a:solidFill>
                          <a:effectLst/>
                          <a:latin typeface="メイリオ"/>
                          <a:ea typeface="メイリオ"/>
                        </a:rPr>
                        <a:t>日間  </a:t>
                      </a:r>
                      <a:r>
                        <a:rPr lang="en-US" altLang="zh-TW" sz="800" b="0" i="0" u="none" strike="noStrike" dirty="0">
                          <a:solidFill>
                            <a:srgbClr val="C9002C"/>
                          </a:solidFill>
                          <a:effectLst/>
                          <a:latin typeface="メイリオ"/>
                          <a:ea typeface="メイリオ"/>
                        </a:rPr>
                        <a:t>※1</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rtl="0" fontAlgn="ctr"/>
                      <a:r>
                        <a:rPr lang="en-US" altLang="zh-TW" sz="800" b="0" i="0" u="none" strike="noStrike" dirty="0">
                          <a:solidFill>
                            <a:srgbClr val="545454"/>
                          </a:solidFill>
                          <a:effectLst/>
                          <a:latin typeface="メイリオ"/>
                          <a:ea typeface="メイリオ"/>
                        </a:rPr>
                        <a:t>5</a:t>
                      </a:r>
                      <a:r>
                        <a:rPr lang="zh-TW" altLang="en-US" sz="800" b="0" i="0" u="none" strike="noStrike" dirty="0">
                          <a:solidFill>
                            <a:srgbClr val="545454"/>
                          </a:solidFill>
                          <a:effectLst/>
                          <a:latin typeface="メイリオ"/>
                          <a:ea typeface="メイリオ"/>
                        </a:rPr>
                        <a:t>日間～</a:t>
                      </a:r>
                      <a:r>
                        <a:rPr lang="en-US" altLang="zh-TW" sz="800" b="0" i="0" u="none" strike="noStrike" dirty="0">
                          <a:solidFill>
                            <a:srgbClr val="545454"/>
                          </a:solidFill>
                          <a:effectLst/>
                          <a:latin typeface="メイリオ"/>
                          <a:ea typeface="メイリオ"/>
                        </a:rPr>
                        <a:t>31</a:t>
                      </a:r>
                      <a:r>
                        <a:rPr lang="zh-TW" altLang="en-US" sz="800" b="0" i="0" u="none" strike="noStrike" dirty="0">
                          <a:solidFill>
                            <a:srgbClr val="545454"/>
                          </a:solidFill>
                          <a:effectLst/>
                          <a:latin typeface="メイリオ"/>
                          <a:ea typeface="メイリオ"/>
                        </a:rPr>
                        <a:t>日間 </a:t>
                      </a:r>
                      <a:r>
                        <a:rPr lang="en-US" altLang="zh-TW" sz="800" b="0" i="0" u="none" strike="noStrike" dirty="0">
                          <a:solidFill>
                            <a:srgbClr val="C9002C"/>
                          </a:solidFill>
                          <a:effectLst/>
                          <a:latin typeface="メイリオ"/>
                          <a:ea typeface="メイリオ"/>
                        </a:rPr>
                        <a:t>※1</a:t>
                      </a:r>
                      <a:endParaRPr lang="zh-TW" altLang="en-US" sz="800" b="0" i="0" u="none" strike="noStrike" dirty="0">
                        <a:solidFill>
                          <a:srgbClr val="545454"/>
                        </a:solidFill>
                        <a:effectLst/>
                        <a:latin typeface="メイリオ"/>
                        <a:ea typeface="メイリオ"/>
                      </a:endParaRPr>
                    </a:p>
                  </a:txBody>
                  <a:tcPr marL="3218" marR="3218" marT="3218" marB="0" anchor="ctr">
                    <a:lnL w="12700" cmpd="sng">
                      <a:noFill/>
                      <a:prstDash val="soli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rgbClr val="E9E9E9"/>
                    </a:solidFill>
                  </a:tcPr>
                </a:tc>
                <a:tc hMerge="1">
                  <a:txBody>
                    <a:bodyPr/>
                    <a:lstStyle/>
                    <a:p>
                      <a:pPr algn="ctr" rtl="0" fontAlgn="ctr"/>
                      <a:r>
                        <a:rPr lang="en-US" altLang="zh-TW" sz="800" b="0" i="0" u="none" strike="noStrike" dirty="0">
                          <a:solidFill>
                            <a:srgbClr val="545454"/>
                          </a:solidFill>
                          <a:effectLst/>
                          <a:latin typeface="メイリオ"/>
                          <a:ea typeface="メイリオ"/>
                        </a:rPr>
                        <a:t>5</a:t>
                      </a:r>
                      <a:r>
                        <a:rPr lang="zh-TW" altLang="en-US" sz="800" b="0" i="0" u="none" strike="noStrike" dirty="0">
                          <a:solidFill>
                            <a:srgbClr val="545454"/>
                          </a:solidFill>
                          <a:effectLst/>
                          <a:latin typeface="メイリオ"/>
                          <a:ea typeface="メイリオ"/>
                        </a:rPr>
                        <a:t>日間～</a:t>
                      </a:r>
                      <a:r>
                        <a:rPr lang="en-US" altLang="zh-TW" sz="800" b="0" i="0" u="none" strike="noStrike" dirty="0">
                          <a:solidFill>
                            <a:srgbClr val="545454"/>
                          </a:solidFill>
                          <a:effectLst/>
                          <a:latin typeface="メイリオ"/>
                          <a:ea typeface="メイリオ"/>
                        </a:rPr>
                        <a:t>31</a:t>
                      </a:r>
                      <a:r>
                        <a:rPr lang="zh-TW" altLang="en-US" sz="800" b="0" i="0" u="none" strike="noStrike" dirty="0">
                          <a:solidFill>
                            <a:srgbClr val="545454"/>
                          </a:solidFill>
                          <a:effectLst/>
                          <a:latin typeface="メイリオ"/>
                          <a:ea typeface="メイリオ"/>
                        </a:rPr>
                        <a:t>日間 </a:t>
                      </a:r>
                      <a:r>
                        <a:rPr lang="en-US" altLang="zh-TW" sz="800" b="0" i="0" u="none" strike="noStrike" dirty="0">
                          <a:solidFill>
                            <a:srgbClr val="C9002C"/>
                          </a:solidFill>
                          <a:effectLst/>
                          <a:latin typeface="メイリオ"/>
                          <a:ea typeface="メイリオ"/>
                        </a:rPr>
                        <a:t>※1</a:t>
                      </a:r>
                      <a:endParaRPr lang="zh-TW" altLang="en-US" sz="800" b="0" i="0" u="none" strike="noStrike" dirty="0">
                        <a:solidFill>
                          <a:srgbClr val="545454"/>
                        </a:solidFill>
                        <a:effectLst/>
                        <a:latin typeface="メイリオ"/>
                        <a:ea typeface="メイリオ"/>
                      </a:endParaRPr>
                    </a:p>
                  </a:txBody>
                  <a:tcPr marL="3218" marR="3218" marT="3218" marB="0" anchor="ctr">
                    <a:lnL w="12700" cap="flat" cmpd="sng" algn="ctr">
                      <a:noFill/>
                      <a:prstDash val="solid"/>
                      <a:round/>
                      <a:headEnd type="none" w="med" len="med"/>
                      <a:tailEnd type="none" w="med" len="med"/>
                    </a:lnL>
                    <a:lnR w="1270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rgbClr val="E9E9E9"/>
                    </a:solidFill>
                  </a:tcPr>
                </a:tc>
                <a:extLst>
                  <a:ext uri="{0D108BD9-81ED-4DB2-BD59-A6C34878D82A}">
                    <a16:rowId xmlns:a16="http://schemas.microsoft.com/office/drawing/2014/main" val="621593106"/>
                  </a:ext>
                </a:extLst>
              </a:tr>
              <a:tr h="279326">
                <a:tc>
                  <a:txBody>
                    <a:bodyPr/>
                    <a:lstStyle/>
                    <a:p>
                      <a:pPr algn="ctr" rtl="0" fontAlgn="ctr"/>
                      <a:r>
                        <a:rPr lang="ja-JP" altLang="en-US" sz="900" b="0" i="0" u="none" strike="noStrike">
                          <a:solidFill>
                            <a:srgbClr val="FFFFFF"/>
                          </a:solidFill>
                          <a:effectLst/>
                          <a:latin typeface="メイリオ" panose="020B0604030504040204" pitchFamily="50" charset="-128"/>
                          <a:ea typeface="メイリオ" panose="020B0604030504040204" pitchFamily="50" charset="-128"/>
                        </a:rPr>
                        <a:t>料金タイプ</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3">
                  <a:txBody>
                    <a:bodyPr/>
                    <a:lstStyle/>
                    <a:p>
                      <a:pPr algn="ctr" rtl="0" fontAlgn="ctr"/>
                      <a:r>
                        <a:rPr lang="en-US" sz="800" b="0" i="0" u="none" strike="noStrike" dirty="0" err="1">
                          <a:solidFill>
                            <a:srgbClr val="545454"/>
                          </a:solidFill>
                          <a:effectLst/>
                          <a:latin typeface="メイリオ"/>
                          <a:ea typeface="メイリオ"/>
                        </a:rPr>
                        <a:t>vimps</a:t>
                      </a:r>
                      <a:r>
                        <a:rPr lang="ja-JP" altLang="en-US" sz="800" b="0" i="0" u="none" strike="noStrike" dirty="0">
                          <a:solidFill>
                            <a:srgbClr val="545454"/>
                          </a:solidFill>
                          <a:effectLst/>
                          <a:latin typeface="メイリオ"/>
                          <a:ea typeface="メイリオ"/>
                        </a:rPr>
                        <a:t>購入型</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2700" cmpd="sng">
                      <a:noFill/>
                      <a:prstDash val="soli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2700" cap="flat" cmpd="sng" algn="ctr">
                      <a:no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4137234423"/>
                  </a:ext>
                </a:extLst>
              </a:tr>
              <a:tr h="279326">
                <a:tc>
                  <a:txBody>
                    <a:bodyPr/>
                    <a:lstStyle/>
                    <a:p>
                      <a:pPr algn="ctr" rtl="0" fontAlgn="ctr"/>
                      <a:r>
                        <a:rPr lang="zh-TW" altLang="en-US" sz="900" b="0" i="0" u="none" strike="noStrike">
                          <a:solidFill>
                            <a:srgbClr val="FFFFFF"/>
                          </a:solidFill>
                          <a:effectLst/>
                          <a:latin typeface="メイリオ" panose="020B0604030504040204" pitchFamily="50" charset="-128"/>
                          <a:ea typeface="メイリオ" panose="020B0604030504040204" pitchFamily="50" charset="-128"/>
                        </a:rPr>
                        <a:t>最低購入価格</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3">
                  <a:txBody>
                    <a:bodyPr/>
                    <a:lstStyle/>
                    <a:p>
                      <a:pPr algn="ctr" rtl="0" fontAlgn="ctr"/>
                      <a:r>
                        <a:rPr lang="en-US" altLang="ja-JP" sz="800" b="0" i="0" u="none" strike="noStrike" dirty="0">
                          <a:solidFill>
                            <a:srgbClr val="545454"/>
                          </a:solidFill>
                          <a:effectLst/>
                          <a:latin typeface="メイリオ"/>
                          <a:ea typeface="メイリオ"/>
                        </a:rPr>
                        <a:t>5,000,000</a:t>
                      </a:r>
                      <a:r>
                        <a:rPr lang="ja-JP" altLang="en-US" sz="800" b="0" i="0" u="none" strike="noStrike" dirty="0">
                          <a:solidFill>
                            <a:srgbClr val="545454"/>
                          </a:solidFill>
                          <a:effectLst/>
                          <a:latin typeface="メイリオ"/>
                          <a:ea typeface="メイリオ"/>
                        </a:rPr>
                        <a:t>円</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endParaRPr kumimoji="1" lang="ja-JP" altLang="en-US"/>
                    </a:p>
                  </a:txBody>
                  <a:tcPr>
                    <a:lnL w="12700" cap="flat" cmpd="sng" algn="ctr">
                      <a:noFill/>
                      <a:prstDash val="solid"/>
                      <a:round/>
                      <a:headEnd type="none" w="med" len="med"/>
                      <a:tailEnd type="none" w="med" len="med"/>
                    </a:lnL>
                  </a:tcPr>
                </a:tc>
                <a:extLst>
                  <a:ext uri="{0D108BD9-81ED-4DB2-BD59-A6C34878D82A}">
                    <a16:rowId xmlns:a16="http://schemas.microsoft.com/office/drawing/2014/main" val="3847351384"/>
                  </a:ext>
                </a:extLst>
              </a:tr>
              <a:tr h="279326">
                <a:tc>
                  <a:txBody>
                    <a:bodyPr/>
                    <a:lstStyle/>
                    <a:p>
                      <a:pPr algn="ctr" rtl="0" fontAlgn="ctr"/>
                      <a:r>
                        <a:rPr lang="ja-JP" altLang="en-US" sz="900" b="0" i="0" u="none" strike="noStrike">
                          <a:solidFill>
                            <a:srgbClr val="FFFFFF"/>
                          </a:solidFill>
                          <a:effectLst/>
                          <a:latin typeface="メイリオ"/>
                          <a:ea typeface="メイリオ"/>
                        </a:rPr>
                        <a:t>基本料金（</a:t>
                      </a:r>
                      <a:r>
                        <a:rPr lang="en-US" sz="900" b="0" i="0" u="none" strike="noStrike" dirty="0" err="1">
                          <a:solidFill>
                            <a:srgbClr val="FFFFFF"/>
                          </a:solidFill>
                          <a:effectLst/>
                          <a:latin typeface="メイリオ"/>
                          <a:ea typeface="メイリオ"/>
                        </a:rPr>
                        <a:t>vCPM</a:t>
                      </a:r>
                      <a:r>
                        <a:rPr lang="en-US" sz="900" b="0" i="0" u="none" strike="noStrike" dirty="0">
                          <a:solidFill>
                            <a:srgbClr val="FFFFFF"/>
                          </a:solidFill>
                          <a:effectLst/>
                          <a:latin typeface="メイリオ"/>
                          <a:ea typeface="メイリオ"/>
                        </a:rPr>
                        <a:t>）</a:t>
                      </a: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1,170</a:t>
                      </a:r>
                      <a:r>
                        <a:rPr lang="ja-JP" altLang="en-US" sz="800" b="0" i="0" u="none" strike="noStrike" dirty="0">
                          <a:solidFill>
                            <a:srgbClr val="545454"/>
                          </a:solidFill>
                          <a:effectLst/>
                          <a:latin typeface="メイリオ" panose="020B0604030504040204" pitchFamily="50" charset="-128"/>
                          <a:ea typeface="+mn-ea"/>
                        </a:rPr>
                        <a:t>円</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1,440</a:t>
                      </a:r>
                      <a:r>
                        <a:rPr lang="ja-JP" altLang="en-US" sz="800" b="0" i="0" u="none" strike="noStrike" dirty="0">
                          <a:solidFill>
                            <a:srgbClr val="545454"/>
                          </a:solidFill>
                          <a:effectLst/>
                          <a:latin typeface="メイリオ" panose="020B0604030504040204" pitchFamily="50" charset="-128"/>
                          <a:ea typeface="+mn-ea"/>
                        </a:rPr>
                        <a:t>円</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rtl="0" fontAlgn="ctr"/>
                      <a:r>
                        <a:rPr lang="en-US" altLang="ja-JP" sz="800" b="0" i="0" u="none" strike="noStrike" dirty="0">
                          <a:solidFill>
                            <a:srgbClr val="545454"/>
                          </a:solidFill>
                          <a:effectLst/>
                          <a:latin typeface="メイリオ" panose="020B0604030504040204" pitchFamily="50" charset="-128"/>
                          <a:ea typeface="+mn-ea"/>
                        </a:rPr>
                        <a:t>900</a:t>
                      </a:r>
                      <a:r>
                        <a:rPr lang="ja-JP" altLang="en-US" sz="800" b="0" i="0" u="none" strike="noStrike" dirty="0">
                          <a:solidFill>
                            <a:srgbClr val="545454"/>
                          </a:solidFill>
                          <a:effectLst/>
                          <a:latin typeface="メイリオ" panose="020B0604030504040204" pitchFamily="50" charset="-128"/>
                          <a:ea typeface="+mn-ea"/>
                        </a:rPr>
                        <a:t>円</a:t>
                      </a:r>
                      <a:endParaRPr lang="ja-JP" altLang="en-US" sz="800" b="0" i="0" u="none" strike="noStrike" dirty="0">
                        <a:solidFill>
                          <a:srgbClr val="545454"/>
                        </a:solidFill>
                        <a:effectLst/>
                        <a:latin typeface="メイリオ" panose="020B0604030504040204" pitchFamily="50" charset="-128"/>
                        <a:ea typeface="メイリオ" panose="020B0604030504040204" pitchFamily="50" charset="-128"/>
                      </a:endParaRPr>
                    </a:p>
                  </a:txBody>
                  <a:tcPr marL="3218" marR="3218" marT="321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94609452"/>
                  </a:ext>
                </a:extLst>
              </a:tr>
            </a:tbl>
          </a:graphicData>
        </a:graphic>
      </p:graphicFrame>
      <p:sp>
        <p:nvSpPr>
          <p:cNvPr id="10" name="正方形/長方形 9">
            <a:extLst>
              <a:ext uri="{FF2B5EF4-FFF2-40B4-BE49-F238E27FC236}">
                <a16:creationId xmlns:a16="http://schemas.microsoft.com/office/drawing/2014/main" id="{203BF811-D78D-7844-F47C-9A958B0396E7}"/>
              </a:ext>
            </a:extLst>
          </p:cNvPr>
          <p:cNvSpPr/>
          <p:nvPr/>
        </p:nvSpPr>
        <p:spPr>
          <a:xfrm>
            <a:off x="6538304" y="6425716"/>
            <a:ext cx="5369822" cy="270843"/>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2" name="円/楕円 38">
            <a:extLst>
              <a:ext uri="{FF2B5EF4-FFF2-40B4-BE49-F238E27FC236}">
                <a16:creationId xmlns:a16="http://schemas.microsoft.com/office/drawing/2014/main" id="{EFE87EFA-40EE-BCAC-EE5D-2014D1E5536A}"/>
              </a:ext>
            </a:extLst>
          </p:cNvPr>
          <p:cNvSpPr>
            <a:spLocks noChangeAspect="1"/>
          </p:cNvSpPr>
          <p:nvPr/>
        </p:nvSpPr>
        <p:spPr>
          <a:xfrm>
            <a:off x="3698767" y="2443554"/>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38">
            <a:extLst>
              <a:ext uri="{FF2B5EF4-FFF2-40B4-BE49-F238E27FC236}">
                <a16:creationId xmlns:a16="http://schemas.microsoft.com/office/drawing/2014/main" id="{09BC23E0-F839-13C2-266C-CF34C2B6CDB3}"/>
              </a:ext>
            </a:extLst>
          </p:cNvPr>
          <p:cNvSpPr>
            <a:spLocks noChangeAspect="1"/>
          </p:cNvSpPr>
          <p:nvPr/>
        </p:nvSpPr>
        <p:spPr>
          <a:xfrm>
            <a:off x="9360084" y="2739184"/>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円/楕円 38">
            <a:extLst>
              <a:ext uri="{FF2B5EF4-FFF2-40B4-BE49-F238E27FC236}">
                <a16:creationId xmlns:a16="http://schemas.microsoft.com/office/drawing/2014/main" id="{591FAD9F-AFCD-D720-3EAD-08E590A13FB6}"/>
              </a:ext>
            </a:extLst>
          </p:cNvPr>
          <p:cNvSpPr>
            <a:spLocks noChangeAspect="1"/>
          </p:cNvSpPr>
          <p:nvPr/>
        </p:nvSpPr>
        <p:spPr>
          <a:xfrm>
            <a:off x="3698768" y="2732411"/>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38">
            <a:extLst>
              <a:ext uri="{FF2B5EF4-FFF2-40B4-BE49-F238E27FC236}">
                <a16:creationId xmlns:a16="http://schemas.microsoft.com/office/drawing/2014/main" id="{D78E1448-37EC-3493-879B-A0CF26C42D67}"/>
              </a:ext>
            </a:extLst>
          </p:cNvPr>
          <p:cNvSpPr>
            <a:spLocks noChangeAspect="1"/>
          </p:cNvSpPr>
          <p:nvPr/>
        </p:nvSpPr>
        <p:spPr>
          <a:xfrm>
            <a:off x="3692195" y="3027032"/>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1B72D91B-B81C-747E-70E3-336F9E062243}"/>
              </a:ext>
            </a:extLst>
          </p:cNvPr>
          <p:cNvSpPr>
            <a:spLocks noChangeAspect="1"/>
          </p:cNvSpPr>
          <p:nvPr/>
        </p:nvSpPr>
        <p:spPr>
          <a:xfrm>
            <a:off x="6483542" y="2499066"/>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円/楕円 38">
            <a:extLst>
              <a:ext uri="{FF2B5EF4-FFF2-40B4-BE49-F238E27FC236}">
                <a16:creationId xmlns:a16="http://schemas.microsoft.com/office/drawing/2014/main" id="{4295E6C9-F63E-B1A4-D4BF-912F6063641A}"/>
              </a:ext>
            </a:extLst>
          </p:cNvPr>
          <p:cNvSpPr>
            <a:spLocks noChangeAspect="1"/>
          </p:cNvSpPr>
          <p:nvPr/>
        </p:nvSpPr>
        <p:spPr>
          <a:xfrm>
            <a:off x="6483542" y="2895860"/>
            <a:ext cx="206256" cy="206256"/>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9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112894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90693" y="16621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ラグビー興味関心ターゲティング指定商品</a:t>
            </a:r>
          </a:p>
        </p:txBody>
      </p:sp>
      <p:graphicFrame>
        <p:nvGraphicFramePr>
          <p:cNvPr id="6" name="表 5">
            <a:extLst>
              <a:ext uri="{FF2B5EF4-FFF2-40B4-BE49-F238E27FC236}">
                <a16:creationId xmlns:a16="http://schemas.microsoft.com/office/drawing/2014/main" id="{AADAC7A1-C6FE-DB04-CE49-3E3889DA91CF}"/>
              </a:ext>
            </a:extLst>
          </p:cNvPr>
          <p:cNvGraphicFramePr>
            <a:graphicFrameLocks noGrp="1"/>
          </p:cNvGraphicFramePr>
          <p:nvPr>
            <p:extLst>
              <p:ext uri="{D42A27DB-BD31-4B8C-83A1-F6EECF244321}">
                <p14:modId xmlns:p14="http://schemas.microsoft.com/office/powerpoint/2010/main" val="2510666818"/>
              </p:ext>
            </p:extLst>
          </p:nvPr>
        </p:nvGraphicFramePr>
        <p:xfrm>
          <a:off x="320580" y="1089025"/>
          <a:ext cx="10923683" cy="3891977"/>
        </p:xfrm>
        <a:graphic>
          <a:graphicData uri="http://schemas.openxmlformats.org/drawingml/2006/table">
            <a:tbl>
              <a:tblPr bandRow="1"/>
              <a:tblGrid>
                <a:gridCol w="1920878">
                  <a:extLst>
                    <a:ext uri="{9D8B030D-6E8A-4147-A177-3AD203B41FA5}">
                      <a16:colId xmlns:a16="http://schemas.microsoft.com/office/drawing/2014/main" val="792911817"/>
                    </a:ext>
                  </a:extLst>
                </a:gridCol>
                <a:gridCol w="2171700">
                  <a:extLst>
                    <a:ext uri="{9D8B030D-6E8A-4147-A177-3AD203B41FA5}">
                      <a16:colId xmlns:a16="http://schemas.microsoft.com/office/drawing/2014/main" val="2515137241"/>
                    </a:ext>
                  </a:extLst>
                </a:gridCol>
                <a:gridCol w="2373406">
                  <a:extLst>
                    <a:ext uri="{9D8B030D-6E8A-4147-A177-3AD203B41FA5}">
                      <a16:colId xmlns:a16="http://schemas.microsoft.com/office/drawing/2014/main" val="3975462488"/>
                    </a:ext>
                  </a:extLst>
                </a:gridCol>
                <a:gridCol w="2281742">
                  <a:extLst>
                    <a:ext uri="{9D8B030D-6E8A-4147-A177-3AD203B41FA5}">
                      <a16:colId xmlns:a16="http://schemas.microsoft.com/office/drawing/2014/main" val="3538542244"/>
                    </a:ext>
                  </a:extLst>
                </a:gridCol>
                <a:gridCol w="2175957">
                  <a:extLst>
                    <a:ext uri="{9D8B030D-6E8A-4147-A177-3AD203B41FA5}">
                      <a16:colId xmlns:a16="http://schemas.microsoft.com/office/drawing/2014/main" val="366950481"/>
                    </a:ext>
                  </a:extLst>
                </a:gridCol>
              </a:tblGrid>
              <a:tr h="51792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p>
                      <a:pPr algn="ctr"/>
                      <a:r>
                        <a:rPr kumimoji="1" lang="ja-JP" altLang="en-US" sz="9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900" b="1" kern="1200" dirty="0">
                          <a:solidFill>
                            <a:schemeClr val="bg1"/>
                          </a:solidFill>
                          <a:latin typeface="Meiryo" panose="020B0604030504040204" pitchFamily="34" charset="-128"/>
                          <a:ea typeface="Meiryo" panose="020B0604030504040204" pitchFamily="34" charset="-128"/>
                        </a:rPr>
                        <a:t>MD</a:t>
                      </a:r>
                    </a:p>
                    <a:p>
                      <a:pPr algn="ctr"/>
                      <a:r>
                        <a:rPr kumimoji="1" lang="ja-JP" altLang="en-US" sz="900" b="1" kern="1200" dirty="0">
                          <a:solidFill>
                            <a:schemeClr val="bg1"/>
                          </a:solidFill>
                          <a:latin typeface="Meiryo" panose="020B0604030504040204" pitchFamily="34" charset="-128"/>
                          <a:ea typeface="Meiryo" panose="020B0604030504040204" pitchFamily="34" charset="-128"/>
                        </a:rPr>
                        <a:t>　（</a:t>
                      </a:r>
                      <a:r>
                        <a:rPr kumimoji="1" lang="en-US" altLang="ja-JP" sz="900" b="1" kern="1200" dirty="0">
                          <a:solidFill>
                            <a:schemeClr val="bg1"/>
                          </a:solidFill>
                          <a:latin typeface="Meiryo" panose="020B0604030504040204" pitchFamily="34" charset="-128"/>
                          <a:ea typeface="Meiryo" panose="020B0604030504040204" pitchFamily="34" charset="-128"/>
                        </a:rPr>
                        <a:t>500</a:t>
                      </a:r>
                      <a:r>
                        <a:rPr kumimoji="1" lang="ja-JP" altLang="en-US" sz="900" b="1" kern="1200" dirty="0">
                          <a:solidFill>
                            <a:schemeClr val="bg1"/>
                          </a:solidFill>
                          <a:latin typeface="Meiryo" panose="020B0604030504040204" pitchFamily="34" charset="-128"/>
                          <a:ea typeface="Meiryo" panose="020B0604030504040204" pitchFamily="34" charset="-128"/>
                        </a:rPr>
                        <a:t>万円～）</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ラグビー興味関心ターゲティング指定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ja-JP" altLang="en-US" sz="9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900" b="1" kern="1200" dirty="0">
                          <a:solidFill>
                            <a:schemeClr val="bg1"/>
                          </a:solidFill>
                          <a:latin typeface="Meiryo" panose="020B0604030504040204" pitchFamily="34" charset="-128"/>
                          <a:ea typeface="Meiryo" panose="020B0604030504040204" pitchFamily="34" charset="-128"/>
                        </a:rPr>
                        <a:t>SP</a:t>
                      </a:r>
                    </a:p>
                    <a:p>
                      <a:pPr algn="ctr"/>
                      <a:r>
                        <a:rPr kumimoji="1" lang="ja-JP" altLang="en-US" sz="900" b="1" kern="1200" dirty="0">
                          <a:solidFill>
                            <a:schemeClr val="bg1"/>
                          </a:solidFill>
                          <a:latin typeface="Meiryo" panose="020B0604030504040204" pitchFamily="34" charset="-128"/>
                          <a:ea typeface="Meiryo" panose="020B0604030504040204" pitchFamily="34" charset="-128"/>
                        </a:rPr>
                        <a:t>（</a:t>
                      </a:r>
                      <a:r>
                        <a:rPr kumimoji="1" lang="en-US" altLang="ja-JP" sz="900" b="1" kern="1200" dirty="0">
                          <a:solidFill>
                            <a:schemeClr val="bg1"/>
                          </a:solidFill>
                          <a:latin typeface="Meiryo" panose="020B0604030504040204" pitchFamily="34" charset="-128"/>
                          <a:ea typeface="Meiryo" panose="020B0604030504040204" pitchFamily="34" charset="-128"/>
                        </a:rPr>
                        <a:t>500</a:t>
                      </a:r>
                      <a:r>
                        <a:rPr kumimoji="1" lang="ja-JP" altLang="en-US" sz="900" b="1" kern="1200" dirty="0">
                          <a:solidFill>
                            <a:schemeClr val="bg1"/>
                          </a:solidFill>
                          <a:latin typeface="Meiryo" panose="020B0604030504040204" pitchFamily="34" charset="-128"/>
                          <a:ea typeface="Meiryo" panose="020B0604030504040204" pitchFamily="34" charset="-128"/>
                        </a:rPr>
                        <a:t>万円</a:t>
                      </a: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ラグビー興味関心ターゲティング指定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ja-JP" altLang="en-US" sz="900" b="1" kern="1200" dirty="0">
                          <a:solidFill>
                            <a:schemeClr val="bg1"/>
                          </a:solidFill>
                          <a:latin typeface="Meiryo" panose="020B0604030504040204" pitchFamily="34" charset="-128"/>
                          <a:ea typeface="Meiryo" panose="020B0604030504040204" pitchFamily="34" charset="-128"/>
                        </a:rPr>
                        <a:t>ブランドパネル　</a:t>
                      </a:r>
                      <a:r>
                        <a:rPr kumimoji="1" lang="en-US" altLang="ja-JP" sz="900" b="1" kern="1200" dirty="0">
                          <a:solidFill>
                            <a:schemeClr val="bg1"/>
                          </a:solidFill>
                          <a:latin typeface="Meiryo" panose="020B0604030504040204" pitchFamily="34" charset="-128"/>
                          <a:ea typeface="Meiryo" panose="020B0604030504040204" pitchFamily="34" charset="-128"/>
                        </a:rPr>
                        <a:t>PC </a:t>
                      </a:r>
                    </a:p>
                    <a:p>
                      <a:pPr algn="ctr"/>
                      <a:r>
                        <a:rPr kumimoji="1" lang="ja-JP" altLang="en-US" sz="900" b="1" kern="1200" dirty="0">
                          <a:solidFill>
                            <a:schemeClr val="bg1"/>
                          </a:solidFill>
                          <a:latin typeface="Meiryo" panose="020B0604030504040204" pitchFamily="34" charset="-128"/>
                          <a:ea typeface="Meiryo" panose="020B0604030504040204" pitchFamily="34" charset="-128"/>
                        </a:rPr>
                        <a:t>（</a:t>
                      </a:r>
                      <a:r>
                        <a:rPr kumimoji="1" lang="en-US" altLang="ja-JP" sz="900" b="1" kern="1200" dirty="0">
                          <a:solidFill>
                            <a:schemeClr val="bg1"/>
                          </a:solidFill>
                          <a:latin typeface="Meiryo" panose="020B0604030504040204" pitchFamily="34" charset="-128"/>
                          <a:ea typeface="Meiryo" panose="020B0604030504040204" pitchFamily="34" charset="-128"/>
                        </a:rPr>
                        <a:t>500</a:t>
                      </a:r>
                      <a:r>
                        <a:rPr kumimoji="1" lang="ja-JP" altLang="en-US" sz="900" b="1" kern="1200" dirty="0">
                          <a:solidFill>
                            <a:schemeClr val="bg1"/>
                          </a:solidFill>
                          <a:latin typeface="Meiryo" panose="020B0604030504040204" pitchFamily="34" charset="-128"/>
                          <a:ea typeface="Meiryo" panose="020B0604030504040204" pitchFamily="34" charset="-128"/>
                        </a:rPr>
                        <a:t>万円～）</a:t>
                      </a:r>
                      <a:endParaRPr kumimoji="1" lang="en-US" altLang="ja-JP" sz="900" b="1" kern="1200" dirty="0">
                        <a:solidFill>
                          <a:schemeClr val="bg1"/>
                        </a:solidFill>
                        <a:latin typeface="Meiryo" panose="020B0604030504040204" pitchFamily="34" charset="-128"/>
                        <a:ea typeface="Meiryo" panose="020B0604030504040204" pitchFamily="34" charset="-128"/>
                      </a:endParaRPr>
                    </a:p>
                    <a:p>
                      <a:pPr algn="ctr"/>
                      <a:r>
                        <a:rPr kumimoji="1" lang="en-US" altLang="ja-JP" sz="900" b="1" kern="1200" dirty="0">
                          <a:solidFill>
                            <a:schemeClr val="bg1"/>
                          </a:solidFill>
                          <a:latin typeface="Meiryo" panose="020B0604030504040204" pitchFamily="34" charset="-128"/>
                          <a:ea typeface="Meiryo" panose="020B0604030504040204" pitchFamily="34" charset="-128"/>
                        </a:rPr>
                        <a:t>(</a:t>
                      </a:r>
                      <a:r>
                        <a:rPr kumimoji="1" lang="ja-JP" altLang="en-US" sz="900" b="1" kern="1200" dirty="0">
                          <a:solidFill>
                            <a:schemeClr val="bg1"/>
                          </a:solidFill>
                          <a:latin typeface="Meiryo" panose="020B0604030504040204" pitchFamily="34" charset="-128"/>
                          <a:ea typeface="Meiryo" panose="020B0604030504040204" pitchFamily="34" charset="-128"/>
                        </a:rPr>
                        <a:t>ラグビー興味関心ターゲティング指定</a:t>
                      </a:r>
                      <a:r>
                        <a:rPr kumimoji="1" lang="en-US" altLang="ja-JP" sz="900" b="1" kern="1200" dirty="0">
                          <a:solidFill>
                            <a:schemeClr val="bg1"/>
                          </a:solidFill>
                          <a:latin typeface="Meiryo" panose="020B0604030504040204" pitchFamily="34" charset="-128"/>
                          <a:ea typeface="Meiryo" panose="020B0604030504040204" pitchFamily="34" charset="-128"/>
                        </a:rPr>
                        <a:t>)</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10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a:t>
                      </a:r>
                      <a:r>
                        <a:rPr kumimoji="1" lang="ja-JP" altLang="en-US" sz="1100" b="0" dirty="0">
                          <a:solidFill>
                            <a:schemeClr val="bg1"/>
                          </a:solidFill>
                          <a:latin typeface="Meiryo" panose="020B0604030504040204" pitchFamily="34" charset="-128"/>
                          <a:ea typeface="Meiryo" panose="020B0604030504040204" pitchFamily="34" charset="-128"/>
                        </a:rPr>
                        <a:t>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4459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曜日・</a:t>
                      </a:r>
                      <a:r>
                        <a:rPr kumimoji="1" lang="ja-JP" altLang="en-US" sz="1100" b="0" dirty="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6108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282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cs typeface="+mn-cs"/>
                        </a:rPr>
                        <a:t>ラグビー興味関心ターゲティング指定</a:t>
                      </a:r>
                      <a:r>
                        <a:rPr kumimoji="1" lang="en-US" altLang="ja-JP" sz="1100" b="0" kern="1200" dirty="0">
                          <a:solidFill>
                            <a:schemeClr val="bg1"/>
                          </a:solidFill>
                          <a:latin typeface="Meiryo" panose="020B0604030504040204" pitchFamily="34" charset="-128"/>
                          <a:ea typeface="Meiryo" panose="020B0604030504040204" pitchFamily="34" charset="-128"/>
                          <a:cs typeface="+mn-cs"/>
                        </a:rPr>
                        <a:t>※</a:t>
                      </a:r>
                      <a:r>
                        <a:rPr kumimoji="1" lang="ja-JP" altLang="en-US" sz="1100" b="0" kern="1200" dirty="0">
                          <a:solidFill>
                            <a:schemeClr val="bg1"/>
                          </a:solidFill>
                          <a:latin typeface="Meiryo" panose="020B0604030504040204" pitchFamily="34" charset="-128"/>
                          <a:ea typeface="Meiryo" panose="020B0604030504040204" pitchFamily="34" charset="-128"/>
                          <a:cs typeface="+mn-cs"/>
                        </a:rPr>
                        <a:t>２</a:t>
                      </a:r>
                      <a:endParaRPr kumimoji="1" lang="en-US" altLang="ja-JP" sz="110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cs typeface="+mn-cs"/>
                        </a:rPr>
                        <a:t>1.5</a:t>
                      </a:r>
                      <a:r>
                        <a:rPr kumimoji="1" lang="ja-JP" altLang="en-US" sz="110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478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B0B245B-1446-8F87-861F-A7BBDBDE7C7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DB221A4E-F2EF-22CD-707D-AF5DA5B42864}"/>
              </a:ext>
            </a:extLst>
          </p:cNvPr>
          <p:cNvSpPr txBox="1"/>
          <p:nvPr/>
        </p:nvSpPr>
        <p:spPr>
          <a:xfrm>
            <a:off x="513056" y="5189993"/>
            <a:ext cx="11199519" cy="1218795"/>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lumMod val="50000"/>
                  </a:schemeClr>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2373652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
        <p:nvSpPr>
          <p:cNvPr id="2" name="正方形/長方形 1">
            <a:extLst>
              <a:ext uri="{FF2B5EF4-FFF2-40B4-BE49-F238E27FC236}">
                <a16:creationId xmlns:a16="http://schemas.microsoft.com/office/drawing/2014/main" id="{3BFBAC16-4FB4-8B40-104E-F8C9D7E857CE}"/>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3" name="テキスト ボックス 2">
            <a:extLst>
              <a:ext uri="{FF2B5EF4-FFF2-40B4-BE49-F238E27FC236}">
                <a16:creationId xmlns:a16="http://schemas.microsoft.com/office/drawing/2014/main" id="{3534E505-5FC6-CB09-1FB4-AE2E34705FFB}"/>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4" name="片側の 2 つの角を丸めた四角形 17">
            <a:extLst>
              <a:ext uri="{FF2B5EF4-FFF2-40B4-BE49-F238E27FC236}">
                <a16:creationId xmlns:a16="http://schemas.microsoft.com/office/drawing/2014/main" id="{FCD9EBD7-16F7-35BF-6DB5-4F387D195135}"/>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 name="片側の 2 つの角を丸めた四角形 18">
            <a:extLst>
              <a:ext uri="{FF2B5EF4-FFF2-40B4-BE49-F238E27FC236}">
                <a16:creationId xmlns:a16="http://schemas.microsoft.com/office/drawing/2014/main" id="{813325E5-46D4-FF56-49C3-C37BD0DC57A8}"/>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6" name="片側の 2 つの角を丸めた四角形 19">
            <a:extLst>
              <a:ext uri="{FF2B5EF4-FFF2-40B4-BE49-F238E27FC236}">
                <a16:creationId xmlns:a16="http://schemas.microsoft.com/office/drawing/2014/main" id="{21957F67-126F-0346-27E8-509173FB99D1}"/>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片側の 2 つの角を丸めた四角形 20">
            <a:extLst>
              <a:ext uri="{FF2B5EF4-FFF2-40B4-BE49-F238E27FC236}">
                <a16:creationId xmlns:a16="http://schemas.microsoft.com/office/drawing/2014/main" id="{D8EDA4B9-E906-C0EE-5492-50C126DBDA4E}"/>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8" name="グループ化 7">
            <a:extLst>
              <a:ext uri="{FF2B5EF4-FFF2-40B4-BE49-F238E27FC236}">
                <a16:creationId xmlns:a16="http://schemas.microsoft.com/office/drawing/2014/main" id="{A22F728D-42A1-D93E-7C5F-65EABDD0C72F}"/>
              </a:ext>
            </a:extLst>
          </p:cNvPr>
          <p:cNvGrpSpPr/>
          <p:nvPr/>
        </p:nvGrpSpPr>
        <p:grpSpPr>
          <a:xfrm>
            <a:off x="919365" y="2715632"/>
            <a:ext cx="1384006" cy="3002489"/>
            <a:chOff x="513033" y="432674"/>
            <a:chExt cx="2115990" cy="4304579"/>
          </a:xfrm>
        </p:grpSpPr>
        <p:grpSp>
          <p:nvGrpSpPr>
            <p:cNvPr id="9" name="グループ化 8">
              <a:extLst>
                <a:ext uri="{FF2B5EF4-FFF2-40B4-BE49-F238E27FC236}">
                  <a16:creationId xmlns:a16="http://schemas.microsoft.com/office/drawing/2014/main" id="{E0544AB9-8999-EED0-D635-DC22010898EC}"/>
                </a:ext>
              </a:extLst>
            </p:cNvPr>
            <p:cNvGrpSpPr/>
            <p:nvPr/>
          </p:nvGrpSpPr>
          <p:grpSpPr>
            <a:xfrm>
              <a:off x="513033" y="432674"/>
              <a:ext cx="2115990" cy="4304579"/>
              <a:chOff x="513033" y="446485"/>
              <a:chExt cx="2115990" cy="4304579"/>
            </a:xfrm>
          </p:grpSpPr>
          <p:pic>
            <p:nvPicPr>
              <p:cNvPr id="11" name="図 10">
                <a:extLst>
                  <a:ext uri="{FF2B5EF4-FFF2-40B4-BE49-F238E27FC236}">
                    <a16:creationId xmlns:a16="http://schemas.microsoft.com/office/drawing/2014/main" id="{C7909886-E7E9-68ED-6B30-81F51269565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14" name="図 13">
                <a:extLst>
                  <a:ext uri="{FF2B5EF4-FFF2-40B4-BE49-F238E27FC236}">
                    <a16:creationId xmlns:a16="http://schemas.microsoft.com/office/drawing/2014/main" id="{491B3E70-A4B7-9021-B3D3-C07BC723214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20" name="図 19">
                <a:extLst>
                  <a:ext uri="{FF2B5EF4-FFF2-40B4-BE49-F238E27FC236}">
                    <a16:creationId xmlns:a16="http://schemas.microsoft.com/office/drawing/2014/main" id="{597709B9-903E-4087-FE08-CF135C59047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0" name="図 9">
              <a:extLst>
                <a:ext uri="{FF2B5EF4-FFF2-40B4-BE49-F238E27FC236}">
                  <a16:creationId xmlns:a16="http://schemas.microsoft.com/office/drawing/2014/main" id="{C329BA4A-92F4-0207-DDC1-80ECC0FF239E}"/>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21" name="グループ化 20">
            <a:extLst>
              <a:ext uri="{FF2B5EF4-FFF2-40B4-BE49-F238E27FC236}">
                <a16:creationId xmlns:a16="http://schemas.microsoft.com/office/drawing/2014/main" id="{A82AD217-F711-23EC-94FF-63DE9C8EA7A8}"/>
              </a:ext>
            </a:extLst>
          </p:cNvPr>
          <p:cNvGrpSpPr/>
          <p:nvPr/>
        </p:nvGrpSpPr>
        <p:grpSpPr>
          <a:xfrm>
            <a:off x="6670887" y="2757316"/>
            <a:ext cx="1384006" cy="3002489"/>
            <a:chOff x="513033" y="432674"/>
            <a:chExt cx="2115990" cy="4304579"/>
          </a:xfrm>
        </p:grpSpPr>
        <p:grpSp>
          <p:nvGrpSpPr>
            <p:cNvPr id="23" name="グループ化 22">
              <a:extLst>
                <a:ext uri="{FF2B5EF4-FFF2-40B4-BE49-F238E27FC236}">
                  <a16:creationId xmlns:a16="http://schemas.microsoft.com/office/drawing/2014/main" id="{9C967FDE-49C4-B7CC-CA12-302A18A44747}"/>
                </a:ext>
              </a:extLst>
            </p:cNvPr>
            <p:cNvGrpSpPr/>
            <p:nvPr/>
          </p:nvGrpSpPr>
          <p:grpSpPr>
            <a:xfrm>
              <a:off x="513033" y="432674"/>
              <a:ext cx="2115990" cy="4304579"/>
              <a:chOff x="513033" y="446485"/>
              <a:chExt cx="2115990" cy="4304579"/>
            </a:xfrm>
          </p:grpSpPr>
          <p:pic>
            <p:nvPicPr>
              <p:cNvPr id="29" name="図 28">
                <a:extLst>
                  <a:ext uri="{FF2B5EF4-FFF2-40B4-BE49-F238E27FC236}">
                    <a16:creationId xmlns:a16="http://schemas.microsoft.com/office/drawing/2014/main" id="{B7E97F56-78C1-3621-603F-A2217390675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30" name="図 29">
                <a:extLst>
                  <a:ext uri="{FF2B5EF4-FFF2-40B4-BE49-F238E27FC236}">
                    <a16:creationId xmlns:a16="http://schemas.microsoft.com/office/drawing/2014/main" id="{26276576-A2C4-33B4-F7AE-D2E60CD63AE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31" name="図 30">
                <a:extLst>
                  <a:ext uri="{FF2B5EF4-FFF2-40B4-BE49-F238E27FC236}">
                    <a16:creationId xmlns:a16="http://schemas.microsoft.com/office/drawing/2014/main" id="{F1CCD3DF-319A-6A03-CF5B-594ACEFD096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8" name="図 27">
              <a:extLst>
                <a:ext uri="{FF2B5EF4-FFF2-40B4-BE49-F238E27FC236}">
                  <a16:creationId xmlns:a16="http://schemas.microsoft.com/office/drawing/2014/main" id="{E9685CD3-D01C-AC44-06E8-B61EA9B213BC}"/>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32" name="図 31">
            <a:extLst>
              <a:ext uri="{FF2B5EF4-FFF2-40B4-BE49-F238E27FC236}">
                <a16:creationId xmlns:a16="http://schemas.microsoft.com/office/drawing/2014/main" id="{C9E86046-2FF3-66E3-D3C2-5E8C2F12EB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33" name="図 32">
            <a:extLst>
              <a:ext uri="{FF2B5EF4-FFF2-40B4-BE49-F238E27FC236}">
                <a16:creationId xmlns:a16="http://schemas.microsoft.com/office/drawing/2014/main" id="{E0C4735C-97E3-AEA6-C4F5-B6C59015A9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34" name="テキスト ボックス 33">
            <a:extLst>
              <a:ext uri="{FF2B5EF4-FFF2-40B4-BE49-F238E27FC236}">
                <a16:creationId xmlns:a16="http://schemas.microsoft.com/office/drawing/2014/main" id="{75FB3CB6-1132-B278-DE72-7D4C3E938B1B}"/>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3EB22CEB-307B-65B0-1BB6-9E39E9F2007C}"/>
              </a:ext>
            </a:extLst>
          </p:cNvPr>
          <p:cNvSpPr txBox="1"/>
          <p:nvPr/>
        </p:nvSpPr>
        <p:spPr>
          <a:xfrm>
            <a:off x="9428621" y="3646547"/>
            <a:ext cx="2125781" cy="1815882"/>
          </a:xfrm>
          <a:prstGeom prst="rect">
            <a:avLst/>
          </a:prstGeom>
          <a:noFill/>
        </p:spPr>
        <p:txBody>
          <a:bodyPr wrap="square" rtlCol="0">
            <a:spAutoFit/>
          </a:bodyPr>
          <a:lstStyle/>
          <a:p>
            <a:pPr algn="l"/>
            <a:r>
              <a:rPr lang="ja-JP" altLang="en-US" sz="1400" b="0" i="0" dirty="0">
                <a:solidFill>
                  <a:srgbClr val="1D1C1D"/>
                </a:solidFill>
                <a:effectLst/>
                <a:latin typeface="NotoSansJP"/>
              </a:rPr>
              <a:t>バナーをタップするとランディングページが表示される</a:t>
            </a:r>
            <a:endParaRPr lang="en-US" altLang="ja-JP" sz="1400" b="0" i="0" dirty="0">
              <a:solidFill>
                <a:srgbClr val="1D1C1D"/>
              </a:solidFill>
              <a:effectLst/>
              <a:latin typeface="NotoSansJP"/>
            </a:endParaRPr>
          </a:p>
          <a:p>
            <a:pPr algn="l"/>
            <a:br>
              <a:rPr lang="ja-JP" altLang="en-US" sz="1400" dirty="0"/>
            </a:br>
            <a:r>
              <a:rPr lang="ja-JP" altLang="en-US" sz="1400" b="0" i="0" dirty="0">
                <a:solidFill>
                  <a:srgbClr val="1D1C1D"/>
                </a:solidFill>
                <a:effectLst/>
                <a:latin typeface="NotoSansJP"/>
              </a:rPr>
              <a:t>スマートフォンアプリの場合は再生している動画の下にランディングページが表示される</a:t>
            </a:r>
            <a:endParaRPr kumimoji="1" lang="en-US" altLang="ja-JP" sz="1400" dirty="0"/>
          </a:p>
        </p:txBody>
      </p:sp>
    </p:spTree>
    <p:extLst>
      <p:ext uri="{BB962C8B-B14F-4D97-AF65-F5344CB8AC3E}">
        <p14:creationId xmlns:p14="http://schemas.microsoft.com/office/powerpoint/2010/main" val="397607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276202A-247C-9B8D-3061-38DB4F0AD0BB}"/>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ラグビー ボール 単色塗りつぶし">
            <a:extLst>
              <a:ext uri="{FF2B5EF4-FFF2-40B4-BE49-F238E27FC236}">
                <a16:creationId xmlns:a16="http://schemas.microsoft.com/office/drawing/2014/main" id="{3FDE3F36-256C-BF29-77C0-FA196AFF8A9D}"/>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3804" b="3804"/>
          <a:stretch>
            <a:fillRect/>
          </a:stretch>
        </p:blipFill>
        <p:spPr>
          <a:xfrm rot="19652261">
            <a:off x="2217066" y="2794178"/>
            <a:ext cx="1587870" cy="1465951"/>
          </a:xfrm>
        </p:spPr>
      </p:pic>
      <p:sp>
        <p:nvSpPr>
          <p:cNvPr id="4" name="テキスト プレースホルダー 3">
            <a:extLst>
              <a:ext uri="{FF2B5EF4-FFF2-40B4-BE49-F238E27FC236}">
                <a16:creationId xmlns:a16="http://schemas.microsoft.com/office/drawing/2014/main" id="{FB559E4A-00DE-466E-C00A-55C8164C3AA7}"/>
              </a:ext>
            </a:extLst>
          </p:cNvPr>
          <p:cNvSpPr>
            <a:spLocks noGrp="1"/>
          </p:cNvSpPr>
          <p:nvPr>
            <p:ph type="body" sz="quarter" idx="18"/>
          </p:nvPr>
        </p:nvSpPr>
        <p:spPr/>
        <p:txBody>
          <a:bodyPr/>
          <a:lstStyle/>
          <a:p>
            <a:r>
              <a:rPr kumimoji="1" lang="en-US" altLang="ja-JP" dirty="0"/>
              <a:t>01</a:t>
            </a:r>
            <a:endParaRPr kumimoji="1" lang="ja-JP" altLang="en-US" dirty="0"/>
          </a:p>
        </p:txBody>
      </p:sp>
      <p:sp>
        <p:nvSpPr>
          <p:cNvPr id="5" name="テキスト プレースホルダー 4">
            <a:extLst>
              <a:ext uri="{FF2B5EF4-FFF2-40B4-BE49-F238E27FC236}">
                <a16:creationId xmlns:a16="http://schemas.microsoft.com/office/drawing/2014/main" id="{F7BB2724-FBD2-6E66-550D-1FAF6DB2A1F0}"/>
              </a:ext>
            </a:extLst>
          </p:cNvPr>
          <p:cNvSpPr>
            <a:spLocks noGrp="1"/>
          </p:cNvSpPr>
          <p:nvPr>
            <p:ph type="body" sz="quarter" idx="19"/>
          </p:nvPr>
        </p:nvSpPr>
        <p:spPr>
          <a:xfrm>
            <a:off x="1014302" y="4409296"/>
            <a:ext cx="3993401" cy="904863"/>
          </a:xfrm>
        </p:spPr>
        <p:txBody>
          <a:bodyPr wrap="none">
            <a:spAutoFit/>
          </a:bodyPr>
          <a:lstStyle/>
          <a:p>
            <a:r>
              <a:rPr kumimoji="1" lang="ja-JP" altLang="en-US" dirty="0"/>
              <a:t>ラグビーワールドカップ</a:t>
            </a:r>
            <a:endParaRPr lang="en-US" altLang="ja-JP" dirty="0"/>
          </a:p>
          <a:p>
            <a:r>
              <a:rPr kumimoji="1" lang="en-US" altLang="ja-JP" dirty="0"/>
              <a:t>2023</a:t>
            </a:r>
            <a:r>
              <a:rPr kumimoji="1" lang="ja-JP" altLang="en-US" dirty="0"/>
              <a:t>みどころ</a:t>
            </a:r>
          </a:p>
        </p:txBody>
      </p:sp>
    </p:spTree>
    <p:extLst>
      <p:ext uri="{BB962C8B-B14F-4D97-AF65-F5344CB8AC3E}">
        <p14:creationId xmlns:p14="http://schemas.microsoft.com/office/powerpoint/2010/main" val="1882683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ラグビーワールドカップ</a:t>
            </a:r>
            <a:r>
              <a:rPr lang="en-US" altLang="ja-JP" dirty="0"/>
              <a:t>2023</a:t>
            </a:r>
            <a:r>
              <a:rPr lang="ja-JP" altLang="en-US" dirty="0"/>
              <a:t>　大会概要</a:t>
            </a:r>
          </a:p>
        </p:txBody>
      </p:sp>
      <p:sp>
        <p:nvSpPr>
          <p:cNvPr id="4" name="テキスト ボックス 3">
            <a:extLst>
              <a:ext uri="{FF2B5EF4-FFF2-40B4-BE49-F238E27FC236}">
                <a16:creationId xmlns:a16="http://schemas.microsoft.com/office/drawing/2014/main" id="{9193DF46-F344-B079-09CE-B304A63D1480}"/>
              </a:ext>
            </a:extLst>
          </p:cNvPr>
          <p:cNvSpPr txBox="1"/>
          <p:nvPr/>
        </p:nvSpPr>
        <p:spPr>
          <a:xfrm>
            <a:off x="743561" y="1179462"/>
            <a:ext cx="10729192" cy="646331"/>
          </a:xfrm>
          <a:prstGeom prst="rect">
            <a:avLst/>
          </a:prstGeom>
          <a:noFill/>
        </p:spPr>
        <p:txBody>
          <a:bodyPr wrap="square" rtlCol="0" anchor="ctr">
            <a:spAutoFit/>
          </a:bodyPr>
          <a:lstStyle/>
          <a:p>
            <a:pPr algn="ctr"/>
            <a:r>
              <a:rPr lang="ja-JP" altLang="en-US" b="1" dirty="0">
                <a:solidFill>
                  <a:schemeClr val="accent3"/>
                </a:solidFill>
                <a:latin typeface="メイリオ" panose="020B0604030504040204" pitchFamily="50" charset="-128"/>
                <a:ea typeface="メイリオ" panose="020B0604030504040204" pitchFamily="50" charset="-128"/>
              </a:rPr>
              <a:t>フランスで開催予定の第</a:t>
            </a:r>
            <a:r>
              <a:rPr lang="en-US" altLang="ja-JP" b="1" dirty="0">
                <a:solidFill>
                  <a:schemeClr val="accent3"/>
                </a:solidFill>
                <a:latin typeface="メイリオ" panose="020B0604030504040204" pitchFamily="50" charset="-128"/>
                <a:ea typeface="メイリオ" panose="020B0604030504040204" pitchFamily="50" charset="-128"/>
              </a:rPr>
              <a:t>10</a:t>
            </a:r>
            <a:r>
              <a:rPr lang="ja-JP" altLang="en-US" b="1" dirty="0">
                <a:solidFill>
                  <a:schemeClr val="accent3"/>
                </a:solidFill>
                <a:latin typeface="メイリオ" panose="020B0604030504040204" pitchFamily="50" charset="-128"/>
                <a:ea typeface="メイリオ" panose="020B0604030504040204" pitchFamily="50" charset="-128"/>
              </a:rPr>
              <a:t>回ラグビーワールドカップ</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dirty="0">
                <a:solidFill>
                  <a:schemeClr val="accent3"/>
                </a:solidFill>
                <a:latin typeface="メイリオ" panose="020B0604030504040204" pitchFamily="50" charset="-128"/>
                <a:ea typeface="メイリオ" panose="020B0604030504040204" pitchFamily="50" charset="-128"/>
              </a:rPr>
              <a:t>史上初のベスト</a:t>
            </a:r>
            <a:r>
              <a:rPr kumimoji="1" lang="en-US" altLang="ja-JP" dirty="0">
                <a:solidFill>
                  <a:schemeClr val="accent3"/>
                </a:solidFill>
                <a:latin typeface="メイリオ" panose="020B0604030504040204" pitchFamily="50" charset="-128"/>
                <a:ea typeface="メイリオ" panose="020B0604030504040204" pitchFamily="50" charset="-128"/>
              </a:rPr>
              <a:t>4</a:t>
            </a:r>
            <a:r>
              <a:rPr kumimoji="1" lang="ja-JP" altLang="en-US" dirty="0">
                <a:solidFill>
                  <a:schemeClr val="accent3"/>
                </a:solidFill>
                <a:latin typeface="メイリオ" panose="020B0604030504040204" pitchFamily="50" charset="-128"/>
                <a:ea typeface="メイリオ" panose="020B0604030504040204" pitchFamily="50" charset="-128"/>
              </a:rPr>
              <a:t>以上を目指し、予選リーグから熾烈な争いが予想される今大会</a:t>
            </a:r>
          </a:p>
        </p:txBody>
      </p:sp>
      <p:pic>
        <p:nvPicPr>
          <p:cNvPr id="6" name="図 5">
            <a:extLst>
              <a:ext uri="{FF2B5EF4-FFF2-40B4-BE49-F238E27FC236}">
                <a16:creationId xmlns:a16="http://schemas.microsoft.com/office/drawing/2014/main" id="{E4EA5AD6-21A1-4059-6933-EE4CF5068855}"/>
              </a:ext>
            </a:extLst>
          </p:cNvPr>
          <p:cNvPicPr>
            <a:picLocks noChangeAspect="1"/>
          </p:cNvPicPr>
          <p:nvPr/>
        </p:nvPicPr>
        <p:blipFill>
          <a:blip r:embed="rId3" cstate="print">
            <a:extLst>
              <a:ext uri="{28A0092B-C50C-407E-A947-70E740481C1C}">
                <a14:useLocalDpi xmlns:a14="http://schemas.microsoft.com/office/drawing/2010/main" val="0"/>
              </a:ext>
            </a:extLst>
          </a:blip>
          <a:srcRect l="3460" r="3460"/>
          <a:stretch/>
        </p:blipFill>
        <p:spPr>
          <a:xfrm>
            <a:off x="5796043" y="2099496"/>
            <a:ext cx="6203031" cy="4448206"/>
          </a:xfrm>
          <a:custGeom>
            <a:avLst/>
            <a:gdLst>
              <a:gd name="connsiteX0" fmla="*/ 4074668 w 6539848"/>
              <a:gd name="connsiteY0" fmla="*/ 3384912 h 4689738"/>
              <a:gd name="connsiteX1" fmla="*/ 4945468 w 6539848"/>
              <a:gd name="connsiteY1" fmla="*/ 3384912 h 4689738"/>
              <a:gd name="connsiteX2" fmla="*/ 5273758 w 6539848"/>
              <a:gd name="connsiteY2" fmla="*/ 4041493 h 4689738"/>
              <a:gd name="connsiteX3" fmla="*/ 4949635 w 6539848"/>
              <a:gd name="connsiteY3" fmla="*/ 4689738 h 4689738"/>
              <a:gd name="connsiteX4" fmla="*/ 4070501 w 6539848"/>
              <a:gd name="connsiteY4" fmla="*/ 4689738 h 4689738"/>
              <a:gd name="connsiteX5" fmla="*/ 3746378 w 6539848"/>
              <a:gd name="connsiteY5" fmla="*/ 4041493 h 4689738"/>
              <a:gd name="connsiteX6" fmla="*/ 1580043 w 6539848"/>
              <a:gd name="connsiteY6" fmla="*/ 3384912 h 4689738"/>
              <a:gd name="connsiteX7" fmla="*/ 2450843 w 6539848"/>
              <a:gd name="connsiteY7" fmla="*/ 3384912 h 4689738"/>
              <a:gd name="connsiteX8" fmla="*/ 2779133 w 6539848"/>
              <a:gd name="connsiteY8" fmla="*/ 4041493 h 4689738"/>
              <a:gd name="connsiteX9" fmla="*/ 2455011 w 6539848"/>
              <a:gd name="connsiteY9" fmla="*/ 4689738 h 4689738"/>
              <a:gd name="connsiteX10" fmla="*/ 1575876 w 6539848"/>
              <a:gd name="connsiteY10" fmla="*/ 4689738 h 4689738"/>
              <a:gd name="connsiteX11" fmla="*/ 1251753 w 6539848"/>
              <a:gd name="connsiteY11" fmla="*/ 4041493 h 4689738"/>
              <a:gd name="connsiteX12" fmla="*/ 328290 w 6539848"/>
              <a:gd name="connsiteY12" fmla="*/ 2745721 h 4689738"/>
              <a:gd name="connsiteX13" fmla="*/ 1199090 w 6539848"/>
              <a:gd name="connsiteY13" fmla="*/ 2745721 h 4689738"/>
              <a:gd name="connsiteX14" fmla="*/ 1527380 w 6539848"/>
              <a:gd name="connsiteY14" fmla="*/ 3402302 h 4689738"/>
              <a:gd name="connsiteX15" fmla="*/ 1199090 w 6539848"/>
              <a:gd name="connsiteY15" fmla="*/ 4058882 h 4689738"/>
              <a:gd name="connsiteX16" fmla="*/ 328290 w 6539848"/>
              <a:gd name="connsiteY16" fmla="*/ 4058882 h 4689738"/>
              <a:gd name="connsiteX17" fmla="*/ 0 w 6539848"/>
              <a:gd name="connsiteY17" fmla="*/ 3402302 h 4689738"/>
              <a:gd name="connsiteX18" fmla="*/ 5323002 w 6539848"/>
              <a:gd name="connsiteY18" fmla="*/ 2701331 h 4689738"/>
              <a:gd name="connsiteX19" fmla="*/ 6193802 w 6539848"/>
              <a:gd name="connsiteY19" fmla="*/ 2701331 h 4689738"/>
              <a:gd name="connsiteX20" fmla="*/ 6522092 w 6539848"/>
              <a:gd name="connsiteY20" fmla="*/ 3357912 h 4689738"/>
              <a:gd name="connsiteX21" fmla="*/ 6193802 w 6539848"/>
              <a:gd name="connsiteY21" fmla="*/ 4014492 h 4689738"/>
              <a:gd name="connsiteX22" fmla="*/ 5323002 w 6539848"/>
              <a:gd name="connsiteY22" fmla="*/ 4014492 h 4689738"/>
              <a:gd name="connsiteX23" fmla="*/ 4994712 w 6539848"/>
              <a:gd name="connsiteY23" fmla="*/ 3357912 h 4689738"/>
              <a:gd name="connsiteX24" fmla="*/ 2822915 w 6539848"/>
              <a:gd name="connsiteY24" fmla="*/ 2701331 h 4689738"/>
              <a:gd name="connsiteX25" fmla="*/ 3693715 w 6539848"/>
              <a:gd name="connsiteY25" fmla="*/ 2701331 h 4689738"/>
              <a:gd name="connsiteX26" fmla="*/ 4022005 w 6539848"/>
              <a:gd name="connsiteY26" fmla="*/ 3357912 h 4689738"/>
              <a:gd name="connsiteX27" fmla="*/ 3693715 w 6539848"/>
              <a:gd name="connsiteY27" fmla="*/ 4014492 h 4689738"/>
              <a:gd name="connsiteX28" fmla="*/ 2822915 w 6539848"/>
              <a:gd name="connsiteY28" fmla="*/ 4014492 h 4689738"/>
              <a:gd name="connsiteX29" fmla="*/ 2494625 w 6539848"/>
              <a:gd name="connsiteY29" fmla="*/ 3357912 h 4689738"/>
              <a:gd name="connsiteX30" fmla="*/ 4092424 w 6539848"/>
              <a:gd name="connsiteY30" fmla="*/ 2023030 h 4689738"/>
              <a:gd name="connsiteX31" fmla="*/ 4963224 w 6539848"/>
              <a:gd name="connsiteY31" fmla="*/ 2023030 h 4689738"/>
              <a:gd name="connsiteX32" fmla="*/ 5291514 w 6539848"/>
              <a:gd name="connsiteY32" fmla="*/ 2679611 h 4689738"/>
              <a:gd name="connsiteX33" fmla="*/ 4963224 w 6539848"/>
              <a:gd name="connsiteY33" fmla="*/ 3336191 h 4689738"/>
              <a:gd name="connsiteX34" fmla="*/ 4092424 w 6539848"/>
              <a:gd name="connsiteY34" fmla="*/ 3336191 h 4689738"/>
              <a:gd name="connsiteX35" fmla="*/ 3764134 w 6539848"/>
              <a:gd name="connsiteY35" fmla="*/ 2679611 h 4689738"/>
              <a:gd name="connsiteX36" fmla="*/ 1597799 w 6539848"/>
              <a:gd name="connsiteY36" fmla="*/ 2023030 h 4689738"/>
              <a:gd name="connsiteX37" fmla="*/ 2468599 w 6539848"/>
              <a:gd name="connsiteY37" fmla="*/ 2023030 h 4689738"/>
              <a:gd name="connsiteX38" fmla="*/ 2796889 w 6539848"/>
              <a:gd name="connsiteY38" fmla="*/ 2679611 h 4689738"/>
              <a:gd name="connsiteX39" fmla="*/ 2468599 w 6539848"/>
              <a:gd name="connsiteY39" fmla="*/ 3336191 h 4689738"/>
              <a:gd name="connsiteX40" fmla="*/ 1597799 w 6539848"/>
              <a:gd name="connsiteY40" fmla="*/ 3336191 h 4689738"/>
              <a:gd name="connsiteX41" fmla="*/ 1269509 w 6539848"/>
              <a:gd name="connsiteY41" fmla="*/ 2679611 h 4689738"/>
              <a:gd name="connsiteX42" fmla="*/ 346046 w 6539848"/>
              <a:gd name="connsiteY42" fmla="*/ 1383839 h 4689738"/>
              <a:gd name="connsiteX43" fmla="*/ 1216846 w 6539848"/>
              <a:gd name="connsiteY43" fmla="*/ 1383839 h 4689738"/>
              <a:gd name="connsiteX44" fmla="*/ 1545136 w 6539848"/>
              <a:gd name="connsiteY44" fmla="*/ 2040420 h 4689738"/>
              <a:gd name="connsiteX45" fmla="*/ 1216846 w 6539848"/>
              <a:gd name="connsiteY45" fmla="*/ 2697000 h 4689738"/>
              <a:gd name="connsiteX46" fmla="*/ 346046 w 6539848"/>
              <a:gd name="connsiteY46" fmla="*/ 2697000 h 4689738"/>
              <a:gd name="connsiteX47" fmla="*/ 17756 w 6539848"/>
              <a:gd name="connsiteY47" fmla="*/ 2040420 h 4689738"/>
              <a:gd name="connsiteX48" fmla="*/ 5340758 w 6539848"/>
              <a:gd name="connsiteY48" fmla="*/ 1339449 h 4689738"/>
              <a:gd name="connsiteX49" fmla="*/ 6211558 w 6539848"/>
              <a:gd name="connsiteY49" fmla="*/ 1339449 h 4689738"/>
              <a:gd name="connsiteX50" fmla="*/ 6539848 w 6539848"/>
              <a:gd name="connsiteY50" fmla="*/ 1996030 h 4689738"/>
              <a:gd name="connsiteX51" fmla="*/ 6211558 w 6539848"/>
              <a:gd name="connsiteY51" fmla="*/ 2652610 h 4689738"/>
              <a:gd name="connsiteX52" fmla="*/ 5340758 w 6539848"/>
              <a:gd name="connsiteY52" fmla="*/ 2652610 h 4689738"/>
              <a:gd name="connsiteX53" fmla="*/ 5012468 w 6539848"/>
              <a:gd name="connsiteY53" fmla="*/ 1996030 h 4689738"/>
              <a:gd name="connsiteX54" fmla="*/ 2840671 w 6539848"/>
              <a:gd name="connsiteY54" fmla="*/ 1339449 h 4689738"/>
              <a:gd name="connsiteX55" fmla="*/ 3711471 w 6539848"/>
              <a:gd name="connsiteY55" fmla="*/ 1339449 h 4689738"/>
              <a:gd name="connsiteX56" fmla="*/ 4039761 w 6539848"/>
              <a:gd name="connsiteY56" fmla="*/ 1996030 h 4689738"/>
              <a:gd name="connsiteX57" fmla="*/ 3711471 w 6539848"/>
              <a:gd name="connsiteY57" fmla="*/ 2652610 h 4689738"/>
              <a:gd name="connsiteX58" fmla="*/ 2840671 w 6539848"/>
              <a:gd name="connsiteY58" fmla="*/ 2652610 h 4689738"/>
              <a:gd name="connsiteX59" fmla="*/ 2512381 w 6539848"/>
              <a:gd name="connsiteY59" fmla="*/ 1996030 h 4689738"/>
              <a:gd name="connsiteX60" fmla="*/ 4074668 w 6539848"/>
              <a:gd name="connsiteY60" fmla="*/ 670826 h 4689738"/>
              <a:gd name="connsiteX61" fmla="*/ 4945468 w 6539848"/>
              <a:gd name="connsiteY61" fmla="*/ 670826 h 4689738"/>
              <a:gd name="connsiteX62" fmla="*/ 5273758 w 6539848"/>
              <a:gd name="connsiteY62" fmla="*/ 1327407 h 4689738"/>
              <a:gd name="connsiteX63" fmla="*/ 4945468 w 6539848"/>
              <a:gd name="connsiteY63" fmla="*/ 1983987 h 4689738"/>
              <a:gd name="connsiteX64" fmla="*/ 4074668 w 6539848"/>
              <a:gd name="connsiteY64" fmla="*/ 1983987 h 4689738"/>
              <a:gd name="connsiteX65" fmla="*/ 3746378 w 6539848"/>
              <a:gd name="connsiteY65" fmla="*/ 1327407 h 4689738"/>
              <a:gd name="connsiteX66" fmla="*/ 1580043 w 6539848"/>
              <a:gd name="connsiteY66" fmla="*/ 670826 h 4689738"/>
              <a:gd name="connsiteX67" fmla="*/ 2450843 w 6539848"/>
              <a:gd name="connsiteY67" fmla="*/ 670826 h 4689738"/>
              <a:gd name="connsiteX68" fmla="*/ 2779133 w 6539848"/>
              <a:gd name="connsiteY68" fmla="*/ 1327407 h 4689738"/>
              <a:gd name="connsiteX69" fmla="*/ 2450843 w 6539848"/>
              <a:gd name="connsiteY69" fmla="*/ 1983987 h 4689738"/>
              <a:gd name="connsiteX70" fmla="*/ 1580043 w 6539848"/>
              <a:gd name="connsiteY70" fmla="*/ 1983987 h 4689738"/>
              <a:gd name="connsiteX71" fmla="*/ 1251753 w 6539848"/>
              <a:gd name="connsiteY71" fmla="*/ 1327407 h 4689738"/>
              <a:gd name="connsiteX72" fmla="*/ 328290 w 6539848"/>
              <a:gd name="connsiteY72" fmla="*/ 31635 h 4689738"/>
              <a:gd name="connsiteX73" fmla="*/ 1199090 w 6539848"/>
              <a:gd name="connsiteY73" fmla="*/ 31635 h 4689738"/>
              <a:gd name="connsiteX74" fmla="*/ 1527380 w 6539848"/>
              <a:gd name="connsiteY74" fmla="*/ 688216 h 4689738"/>
              <a:gd name="connsiteX75" fmla="*/ 1199090 w 6539848"/>
              <a:gd name="connsiteY75" fmla="*/ 1344796 h 4689738"/>
              <a:gd name="connsiteX76" fmla="*/ 328290 w 6539848"/>
              <a:gd name="connsiteY76" fmla="*/ 1344796 h 4689738"/>
              <a:gd name="connsiteX77" fmla="*/ 0 w 6539848"/>
              <a:gd name="connsiteY77" fmla="*/ 688216 h 4689738"/>
              <a:gd name="connsiteX78" fmla="*/ 5316624 w 6539848"/>
              <a:gd name="connsiteY78" fmla="*/ 0 h 4689738"/>
              <a:gd name="connsiteX79" fmla="*/ 6200179 w 6539848"/>
              <a:gd name="connsiteY79" fmla="*/ 0 h 4689738"/>
              <a:gd name="connsiteX80" fmla="*/ 6522092 w 6539848"/>
              <a:gd name="connsiteY80" fmla="*/ 643826 h 4689738"/>
              <a:gd name="connsiteX81" fmla="*/ 6193802 w 6539848"/>
              <a:gd name="connsiteY81" fmla="*/ 1300406 h 4689738"/>
              <a:gd name="connsiteX82" fmla="*/ 5323002 w 6539848"/>
              <a:gd name="connsiteY82" fmla="*/ 1300406 h 4689738"/>
              <a:gd name="connsiteX83" fmla="*/ 4994712 w 6539848"/>
              <a:gd name="connsiteY83" fmla="*/ 643826 h 4689738"/>
              <a:gd name="connsiteX84" fmla="*/ 2816538 w 6539848"/>
              <a:gd name="connsiteY84" fmla="*/ 0 h 4689738"/>
              <a:gd name="connsiteX85" fmla="*/ 3700093 w 6539848"/>
              <a:gd name="connsiteY85" fmla="*/ 0 h 4689738"/>
              <a:gd name="connsiteX86" fmla="*/ 4022005 w 6539848"/>
              <a:gd name="connsiteY86" fmla="*/ 643826 h 4689738"/>
              <a:gd name="connsiteX87" fmla="*/ 3693715 w 6539848"/>
              <a:gd name="connsiteY87" fmla="*/ 1300406 h 4689738"/>
              <a:gd name="connsiteX88" fmla="*/ 2822915 w 6539848"/>
              <a:gd name="connsiteY88" fmla="*/ 1300406 h 4689738"/>
              <a:gd name="connsiteX89" fmla="*/ 2494625 w 6539848"/>
              <a:gd name="connsiteY89" fmla="*/ 643826 h 468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539848" h="4689738">
                <a:moveTo>
                  <a:pt x="4074668" y="3384912"/>
                </a:moveTo>
                <a:lnTo>
                  <a:pt x="4945468" y="3384912"/>
                </a:lnTo>
                <a:lnTo>
                  <a:pt x="5273758" y="4041493"/>
                </a:lnTo>
                <a:lnTo>
                  <a:pt x="4949635" y="4689738"/>
                </a:lnTo>
                <a:lnTo>
                  <a:pt x="4070501" y="4689738"/>
                </a:lnTo>
                <a:lnTo>
                  <a:pt x="3746378" y="4041493"/>
                </a:lnTo>
                <a:close/>
                <a:moveTo>
                  <a:pt x="1580043" y="3384912"/>
                </a:moveTo>
                <a:lnTo>
                  <a:pt x="2450843" y="3384912"/>
                </a:lnTo>
                <a:lnTo>
                  <a:pt x="2779133" y="4041493"/>
                </a:lnTo>
                <a:lnTo>
                  <a:pt x="2455011" y="4689738"/>
                </a:lnTo>
                <a:lnTo>
                  <a:pt x="1575876" y="4689738"/>
                </a:lnTo>
                <a:lnTo>
                  <a:pt x="1251753" y="4041493"/>
                </a:lnTo>
                <a:close/>
                <a:moveTo>
                  <a:pt x="328290" y="2745721"/>
                </a:moveTo>
                <a:lnTo>
                  <a:pt x="1199090" y="2745721"/>
                </a:lnTo>
                <a:lnTo>
                  <a:pt x="1527380" y="3402302"/>
                </a:lnTo>
                <a:lnTo>
                  <a:pt x="1199090" y="4058882"/>
                </a:lnTo>
                <a:lnTo>
                  <a:pt x="328290" y="4058882"/>
                </a:lnTo>
                <a:lnTo>
                  <a:pt x="0" y="3402302"/>
                </a:lnTo>
                <a:close/>
                <a:moveTo>
                  <a:pt x="5323002" y="2701331"/>
                </a:moveTo>
                <a:lnTo>
                  <a:pt x="6193802" y="2701331"/>
                </a:lnTo>
                <a:lnTo>
                  <a:pt x="6522092" y="3357912"/>
                </a:lnTo>
                <a:lnTo>
                  <a:pt x="6193802" y="4014492"/>
                </a:lnTo>
                <a:lnTo>
                  <a:pt x="5323002" y="4014492"/>
                </a:lnTo>
                <a:lnTo>
                  <a:pt x="4994712" y="3357912"/>
                </a:lnTo>
                <a:close/>
                <a:moveTo>
                  <a:pt x="2822915" y="2701331"/>
                </a:moveTo>
                <a:lnTo>
                  <a:pt x="3693715" y="2701331"/>
                </a:lnTo>
                <a:lnTo>
                  <a:pt x="4022005" y="3357912"/>
                </a:lnTo>
                <a:lnTo>
                  <a:pt x="3693715" y="4014492"/>
                </a:lnTo>
                <a:lnTo>
                  <a:pt x="2822915" y="4014492"/>
                </a:lnTo>
                <a:lnTo>
                  <a:pt x="2494625" y="3357912"/>
                </a:lnTo>
                <a:close/>
                <a:moveTo>
                  <a:pt x="4092424" y="2023030"/>
                </a:moveTo>
                <a:lnTo>
                  <a:pt x="4963224" y="2023030"/>
                </a:lnTo>
                <a:lnTo>
                  <a:pt x="5291514" y="2679611"/>
                </a:lnTo>
                <a:lnTo>
                  <a:pt x="4963224" y="3336191"/>
                </a:lnTo>
                <a:lnTo>
                  <a:pt x="4092424" y="3336191"/>
                </a:lnTo>
                <a:lnTo>
                  <a:pt x="3764134" y="2679611"/>
                </a:lnTo>
                <a:close/>
                <a:moveTo>
                  <a:pt x="1597799" y="2023030"/>
                </a:moveTo>
                <a:lnTo>
                  <a:pt x="2468599" y="2023030"/>
                </a:lnTo>
                <a:lnTo>
                  <a:pt x="2796889" y="2679611"/>
                </a:lnTo>
                <a:lnTo>
                  <a:pt x="2468599" y="3336191"/>
                </a:lnTo>
                <a:lnTo>
                  <a:pt x="1597799" y="3336191"/>
                </a:lnTo>
                <a:lnTo>
                  <a:pt x="1269509" y="2679611"/>
                </a:lnTo>
                <a:close/>
                <a:moveTo>
                  <a:pt x="346046" y="1383839"/>
                </a:moveTo>
                <a:lnTo>
                  <a:pt x="1216846" y="1383839"/>
                </a:lnTo>
                <a:lnTo>
                  <a:pt x="1545136" y="2040420"/>
                </a:lnTo>
                <a:lnTo>
                  <a:pt x="1216846" y="2697000"/>
                </a:lnTo>
                <a:lnTo>
                  <a:pt x="346046" y="2697000"/>
                </a:lnTo>
                <a:lnTo>
                  <a:pt x="17756" y="2040420"/>
                </a:lnTo>
                <a:close/>
                <a:moveTo>
                  <a:pt x="5340758" y="1339449"/>
                </a:moveTo>
                <a:lnTo>
                  <a:pt x="6211558" y="1339449"/>
                </a:lnTo>
                <a:lnTo>
                  <a:pt x="6539848" y="1996030"/>
                </a:lnTo>
                <a:lnTo>
                  <a:pt x="6211558" y="2652610"/>
                </a:lnTo>
                <a:lnTo>
                  <a:pt x="5340758" y="2652610"/>
                </a:lnTo>
                <a:lnTo>
                  <a:pt x="5012468" y="1996030"/>
                </a:lnTo>
                <a:close/>
                <a:moveTo>
                  <a:pt x="2840671" y="1339449"/>
                </a:moveTo>
                <a:lnTo>
                  <a:pt x="3711471" y="1339449"/>
                </a:lnTo>
                <a:lnTo>
                  <a:pt x="4039761" y="1996030"/>
                </a:lnTo>
                <a:lnTo>
                  <a:pt x="3711471" y="2652610"/>
                </a:lnTo>
                <a:lnTo>
                  <a:pt x="2840671" y="2652610"/>
                </a:lnTo>
                <a:lnTo>
                  <a:pt x="2512381" y="1996030"/>
                </a:lnTo>
                <a:close/>
                <a:moveTo>
                  <a:pt x="4074668" y="670826"/>
                </a:moveTo>
                <a:lnTo>
                  <a:pt x="4945468" y="670826"/>
                </a:lnTo>
                <a:lnTo>
                  <a:pt x="5273758" y="1327407"/>
                </a:lnTo>
                <a:lnTo>
                  <a:pt x="4945468" y="1983987"/>
                </a:lnTo>
                <a:lnTo>
                  <a:pt x="4074668" y="1983987"/>
                </a:lnTo>
                <a:lnTo>
                  <a:pt x="3746378" y="1327407"/>
                </a:lnTo>
                <a:close/>
                <a:moveTo>
                  <a:pt x="1580043" y="670826"/>
                </a:moveTo>
                <a:lnTo>
                  <a:pt x="2450843" y="670826"/>
                </a:lnTo>
                <a:lnTo>
                  <a:pt x="2779133" y="1327407"/>
                </a:lnTo>
                <a:lnTo>
                  <a:pt x="2450843" y="1983987"/>
                </a:lnTo>
                <a:lnTo>
                  <a:pt x="1580043" y="1983987"/>
                </a:lnTo>
                <a:lnTo>
                  <a:pt x="1251753" y="1327407"/>
                </a:lnTo>
                <a:close/>
                <a:moveTo>
                  <a:pt x="328290" y="31635"/>
                </a:moveTo>
                <a:lnTo>
                  <a:pt x="1199090" y="31635"/>
                </a:lnTo>
                <a:lnTo>
                  <a:pt x="1527380" y="688216"/>
                </a:lnTo>
                <a:lnTo>
                  <a:pt x="1199090" y="1344796"/>
                </a:lnTo>
                <a:lnTo>
                  <a:pt x="328290" y="1344796"/>
                </a:lnTo>
                <a:lnTo>
                  <a:pt x="0" y="688216"/>
                </a:lnTo>
                <a:close/>
                <a:moveTo>
                  <a:pt x="5316624" y="0"/>
                </a:moveTo>
                <a:lnTo>
                  <a:pt x="6200179" y="0"/>
                </a:lnTo>
                <a:lnTo>
                  <a:pt x="6522092" y="643826"/>
                </a:lnTo>
                <a:lnTo>
                  <a:pt x="6193802" y="1300406"/>
                </a:lnTo>
                <a:lnTo>
                  <a:pt x="5323002" y="1300406"/>
                </a:lnTo>
                <a:lnTo>
                  <a:pt x="4994712" y="643826"/>
                </a:lnTo>
                <a:close/>
                <a:moveTo>
                  <a:pt x="2816538" y="0"/>
                </a:moveTo>
                <a:lnTo>
                  <a:pt x="3700093" y="0"/>
                </a:lnTo>
                <a:lnTo>
                  <a:pt x="4022005" y="643826"/>
                </a:lnTo>
                <a:lnTo>
                  <a:pt x="3693715" y="1300406"/>
                </a:lnTo>
                <a:lnTo>
                  <a:pt x="2822915" y="1300406"/>
                </a:lnTo>
                <a:lnTo>
                  <a:pt x="2494625" y="643826"/>
                </a:lnTo>
                <a:close/>
              </a:path>
            </a:pathLst>
          </a:custGeom>
        </p:spPr>
      </p:pic>
      <p:cxnSp>
        <p:nvCxnSpPr>
          <p:cNvPr id="7" name="直線コネクタ 6">
            <a:extLst>
              <a:ext uri="{FF2B5EF4-FFF2-40B4-BE49-F238E27FC236}">
                <a16:creationId xmlns:a16="http://schemas.microsoft.com/office/drawing/2014/main" id="{EBD408B2-F127-F4B6-6F5F-F8F1BCDD711E}"/>
              </a:ext>
            </a:extLst>
          </p:cNvPr>
          <p:cNvCxnSpPr>
            <a:cxnSpLocks/>
          </p:cNvCxnSpPr>
          <p:nvPr/>
        </p:nvCxnSpPr>
        <p:spPr>
          <a:xfrm>
            <a:off x="566244" y="2124325"/>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D6629175-A12D-113E-5E99-676E16730564}"/>
              </a:ext>
            </a:extLst>
          </p:cNvPr>
          <p:cNvSpPr txBox="1"/>
          <p:nvPr/>
        </p:nvSpPr>
        <p:spPr>
          <a:xfrm>
            <a:off x="623393" y="2146365"/>
            <a:ext cx="1107996" cy="369332"/>
          </a:xfrm>
          <a:prstGeom prst="rect">
            <a:avLst/>
          </a:prstGeom>
          <a:noFill/>
        </p:spPr>
        <p:txBody>
          <a:bodyPr wrap="none" rtlCol="0">
            <a:spAutoFit/>
          </a:bodyPr>
          <a:lstStyle/>
          <a:p>
            <a:r>
              <a:rPr lang="ja-JP" altLang="en-US" b="1" dirty="0">
                <a:solidFill>
                  <a:schemeClr val="accent3"/>
                </a:solidFill>
                <a:latin typeface="メイリオ" panose="020B0604030504040204" pitchFamily="50" charset="-128"/>
                <a:ea typeface="メイリオ" panose="020B0604030504040204" pitchFamily="50" charset="-128"/>
              </a:rPr>
              <a:t>開催期間</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2535D0E7-0131-091A-AE01-03BAFA1B7A07}"/>
              </a:ext>
            </a:extLst>
          </p:cNvPr>
          <p:cNvSpPr txBox="1"/>
          <p:nvPr/>
        </p:nvSpPr>
        <p:spPr>
          <a:xfrm>
            <a:off x="554203" y="2596642"/>
            <a:ext cx="5084314" cy="338554"/>
          </a:xfrm>
          <a:prstGeom prst="rect">
            <a:avLst/>
          </a:prstGeom>
          <a:noFill/>
        </p:spPr>
        <p:txBody>
          <a:bodyPr wrap="square" lIns="91440" tIns="45720" rIns="91440" bIns="45720" rtlCol="0" anchor="t">
            <a:spAutoFit/>
          </a:bodyPr>
          <a:lstStyle/>
          <a:p>
            <a:r>
              <a:rPr lang="ja-JP" altLang="en-US" sz="1600" dirty="0">
                <a:solidFill>
                  <a:schemeClr val="tx1">
                    <a:lumMod val="75000"/>
                    <a:lumOff val="25000"/>
                  </a:schemeClr>
                </a:solidFill>
              </a:rPr>
              <a:t>　</a:t>
            </a:r>
            <a:r>
              <a:rPr lang="en-US" altLang="zh-TW" sz="1600" dirty="0">
                <a:solidFill>
                  <a:schemeClr val="accent3"/>
                </a:solidFill>
                <a:latin typeface="Meiryo" panose="020B0604030504040204" pitchFamily="34" charset="-128"/>
                <a:ea typeface="Meiryo" panose="020B0604030504040204" pitchFamily="34" charset="-128"/>
              </a:rPr>
              <a:t>2023</a:t>
            </a:r>
            <a:r>
              <a:rPr lang="zh-TW" altLang="en-US" sz="1600" dirty="0">
                <a:solidFill>
                  <a:schemeClr val="accent3"/>
                </a:solidFill>
                <a:latin typeface="Meiryo" panose="020B0604030504040204" pitchFamily="34" charset="-128"/>
                <a:ea typeface="Meiryo" panose="020B0604030504040204" pitchFamily="34" charset="-128"/>
              </a:rPr>
              <a:t>年</a:t>
            </a:r>
            <a:r>
              <a:rPr lang="en-US" altLang="zh-TW" sz="1600" dirty="0">
                <a:solidFill>
                  <a:schemeClr val="accent3"/>
                </a:solidFill>
                <a:latin typeface="Meiryo" panose="020B0604030504040204" pitchFamily="34" charset="-128"/>
                <a:ea typeface="Meiryo" panose="020B0604030504040204" pitchFamily="34" charset="-128"/>
              </a:rPr>
              <a:t>9</a:t>
            </a:r>
            <a:r>
              <a:rPr lang="zh-TW" altLang="en-US" sz="1600" dirty="0">
                <a:solidFill>
                  <a:schemeClr val="accent3"/>
                </a:solidFill>
                <a:latin typeface="Meiryo" panose="020B0604030504040204" pitchFamily="34" charset="-128"/>
                <a:ea typeface="Meiryo" panose="020B0604030504040204" pitchFamily="34" charset="-128"/>
              </a:rPr>
              <a:t>月</a:t>
            </a:r>
            <a:r>
              <a:rPr lang="en-US" altLang="zh-TW" sz="1600" dirty="0">
                <a:solidFill>
                  <a:schemeClr val="accent3"/>
                </a:solidFill>
                <a:latin typeface="Meiryo" panose="020B0604030504040204" pitchFamily="34" charset="-128"/>
                <a:ea typeface="Meiryo" panose="020B0604030504040204" pitchFamily="34" charset="-128"/>
              </a:rPr>
              <a:t>8</a:t>
            </a:r>
            <a:r>
              <a:rPr lang="zh-TW" altLang="en-US" sz="1600" dirty="0">
                <a:solidFill>
                  <a:schemeClr val="accent3"/>
                </a:solidFill>
                <a:latin typeface="Meiryo" panose="020B0604030504040204" pitchFamily="34" charset="-128"/>
                <a:ea typeface="Meiryo" panose="020B0604030504040204" pitchFamily="34" charset="-128"/>
              </a:rPr>
              <a:t>日</a:t>
            </a:r>
            <a:r>
              <a:rPr lang="ja-JP" altLang="en-US" sz="1600" dirty="0">
                <a:solidFill>
                  <a:schemeClr val="accent3"/>
                </a:solidFill>
                <a:latin typeface="Meiryo" panose="020B0604030504040204" pitchFamily="34" charset="-128"/>
                <a:ea typeface="Meiryo" panose="020B0604030504040204" pitchFamily="34" charset="-128"/>
              </a:rPr>
              <a:t>（金）</a:t>
            </a:r>
            <a:r>
              <a:rPr lang="en-US" altLang="zh-TW" sz="1600" dirty="0">
                <a:solidFill>
                  <a:schemeClr val="accent3"/>
                </a:solidFill>
                <a:latin typeface="Meiryo" panose="020B0604030504040204" pitchFamily="34" charset="-128"/>
                <a:ea typeface="Meiryo" panose="020B0604030504040204" pitchFamily="34" charset="-128"/>
              </a:rPr>
              <a:t>〜10</a:t>
            </a:r>
            <a:r>
              <a:rPr lang="zh-TW" altLang="en-US" sz="1600" dirty="0">
                <a:solidFill>
                  <a:schemeClr val="accent3"/>
                </a:solidFill>
                <a:latin typeface="Meiryo" panose="020B0604030504040204" pitchFamily="34" charset="-128"/>
                <a:ea typeface="Meiryo" panose="020B0604030504040204" pitchFamily="34" charset="-128"/>
              </a:rPr>
              <a:t>月</a:t>
            </a:r>
            <a:r>
              <a:rPr lang="en-US" altLang="zh-TW" sz="1600" dirty="0">
                <a:solidFill>
                  <a:schemeClr val="accent3"/>
                </a:solidFill>
                <a:latin typeface="Meiryo" panose="020B0604030504040204" pitchFamily="34" charset="-128"/>
                <a:ea typeface="Meiryo" panose="020B0604030504040204" pitchFamily="34" charset="-128"/>
              </a:rPr>
              <a:t>28</a:t>
            </a:r>
            <a:r>
              <a:rPr lang="zh-TW" altLang="en-US" sz="1600" dirty="0">
                <a:solidFill>
                  <a:schemeClr val="accent3"/>
                </a:solidFill>
                <a:latin typeface="Meiryo" panose="020B0604030504040204" pitchFamily="34" charset="-128"/>
                <a:ea typeface="Meiryo" panose="020B0604030504040204" pitchFamily="34" charset="-128"/>
              </a:rPr>
              <a:t>日</a:t>
            </a:r>
            <a:r>
              <a:rPr lang="ja-JP" altLang="en-US" sz="1600" dirty="0">
                <a:solidFill>
                  <a:schemeClr val="accent3"/>
                </a:solidFill>
                <a:latin typeface="Meiryo" panose="020B0604030504040204" pitchFamily="34" charset="-128"/>
                <a:ea typeface="Meiryo" panose="020B0604030504040204" pitchFamily="34" charset="-128"/>
              </a:rPr>
              <a:t>（土）</a:t>
            </a:r>
            <a:endParaRPr lang="zh-TW" altLang="en-US" sz="1600" dirty="0">
              <a:solidFill>
                <a:schemeClr val="accent3"/>
              </a:solidFill>
            </a:endParaRPr>
          </a:p>
        </p:txBody>
      </p:sp>
      <p:cxnSp>
        <p:nvCxnSpPr>
          <p:cNvPr id="11" name="直線コネクタ 10">
            <a:extLst>
              <a:ext uri="{FF2B5EF4-FFF2-40B4-BE49-F238E27FC236}">
                <a16:creationId xmlns:a16="http://schemas.microsoft.com/office/drawing/2014/main" id="{EA08D3D0-E2B2-B79E-FC2B-B6F096F49A20}"/>
              </a:ext>
            </a:extLst>
          </p:cNvPr>
          <p:cNvCxnSpPr>
            <a:cxnSpLocks/>
          </p:cNvCxnSpPr>
          <p:nvPr/>
        </p:nvCxnSpPr>
        <p:spPr>
          <a:xfrm>
            <a:off x="566244" y="2977973"/>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11EA77D-B7D3-683C-53CB-BFB9AC77239B}"/>
              </a:ext>
            </a:extLst>
          </p:cNvPr>
          <p:cNvSpPr txBox="1"/>
          <p:nvPr/>
        </p:nvSpPr>
        <p:spPr>
          <a:xfrm>
            <a:off x="623393" y="3000014"/>
            <a:ext cx="1569660" cy="369332"/>
          </a:xfrm>
          <a:prstGeom prst="rect">
            <a:avLst/>
          </a:prstGeom>
          <a:noFill/>
        </p:spPr>
        <p:txBody>
          <a:bodyPr wrap="none" rtlCol="0">
            <a:spAutoFit/>
          </a:bodyPr>
          <a:lstStyle/>
          <a:p>
            <a:r>
              <a:rPr kumimoji="1" lang="ja-JP" altLang="en-US" b="1" dirty="0">
                <a:solidFill>
                  <a:schemeClr val="accent3"/>
                </a:solidFill>
                <a:latin typeface="メイリオ" panose="020B0604030504040204" pitchFamily="50" charset="-128"/>
                <a:ea typeface="メイリオ" panose="020B0604030504040204" pitchFamily="50" charset="-128"/>
              </a:rPr>
              <a:t>予選ラウンド</a:t>
            </a:r>
          </a:p>
        </p:txBody>
      </p:sp>
      <p:cxnSp>
        <p:nvCxnSpPr>
          <p:cNvPr id="13" name="直線コネクタ 12">
            <a:extLst>
              <a:ext uri="{FF2B5EF4-FFF2-40B4-BE49-F238E27FC236}">
                <a16:creationId xmlns:a16="http://schemas.microsoft.com/office/drawing/2014/main" id="{E516507F-D3A8-6547-DC30-447DADBE10ED}"/>
              </a:ext>
            </a:extLst>
          </p:cNvPr>
          <p:cNvCxnSpPr>
            <a:cxnSpLocks/>
          </p:cNvCxnSpPr>
          <p:nvPr/>
        </p:nvCxnSpPr>
        <p:spPr>
          <a:xfrm>
            <a:off x="566244" y="4730401"/>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297C8648-AFCD-BD76-5552-5BD4E7A4315B}"/>
              </a:ext>
            </a:extLst>
          </p:cNvPr>
          <p:cNvSpPr txBox="1"/>
          <p:nvPr/>
        </p:nvSpPr>
        <p:spPr>
          <a:xfrm>
            <a:off x="623393" y="4752442"/>
            <a:ext cx="1569660" cy="369332"/>
          </a:xfrm>
          <a:prstGeom prst="rect">
            <a:avLst/>
          </a:prstGeom>
          <a:noFill/>
        </p:spPr>
        <p:txBody>
          <a:bodyPr wrap="none" rtlCol="0">
            <a:spAutoFit/>
          </a:bodyPr>
          <a:lstStyle/>
          <a:p>
            <a:r>
              <a:rPr kumimoji="1" lang="ja-JP" altLang="en-US" b="1" dirty="0">
                <a:solidFill>
                  <a:schemeClr val="accent3"/>
                </a:solidFill>
                <a:latin typeface="メイリオ" panose="020B0604030504040204" pitchFamily="50" charset="-128"/>
                <a:ea typeface="メイリオ" panose="020B0604030504040204" pitchFamily="50" charset="-128"/>
              </a:rPr>
              <a:t>準々決勝以降</a:t>
            </a:r>
          </a:p>
        </p:txBody>
      </p:sp>
      <p:sp>
        <p:nvSpPr>
          <p:cNvPr id="15" name="テキスト ボックス 14">
            <a:extLst>
              <a:ext uri="{FF2B5EF4-FFF2-40B4-BE49-F238E27FC236}">
                <a16:creationId xmlns:a16="http://schemas.microsoft.com/office/drawing/2014/main" id="{69176215-CBAA-EE04-6D26-F66F53BB2F7C}"/>
              </a:ext>
            </a:extLst>
          </p:cNvPr>
          <p:cNvSpPr txBox="1"/>
          <p:nvPr/>
        </p:nvSpPr>
        <p:spPr>
          <a:xfrm>
            <a:off x="688595" y="3373152"/>
            <a:ext cx="5101419" cy="1261884"/>
          </a:xfrm>
          <a:prstGeom prst="rect">
            <a:avLst/>
          </a:prstGeom>
          <a:noFill/>
        </p:spPr>
        <p:txBody>
          <a:bodyPr wrap="square" lIns="91440" tIns="45720" rIns="91440" bIns="45720" rtlCol="0" anchor="t">
            <a:spAutoFit/>
          </a:bodyPr>
          <a:lstStyle/>
          <a:p>
            <a:pPr>
              <a:lnSpc>
                <a:spcPct val="120000"/>
              </a:lnSpc>
            </a:pPr>
            <a:r>
              <a:rPr lang="en-US" altLang="ja-JP" sz="1600" dirty="0">
                <a:solidFill>
                  <a:schemeClr val="accent3"/>
                </a:solidFill>
                <a:latin typeface="メイリオ" panose="020B0604030504040204" pitchFamily="50" charset="-128"/>
                <a:ea typeface="メイリオ" panose="020B0604030504040204" pitchFamily="50" charset="-128"/>
              </a:rPr>
              <a:t>9</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10</a:t>
            </a:r>
            <a:r>
              <a:rPr lang="ja-JP" altLang="en-US" sz="1600" dirty="0">
                <a:solidFill>
                  <a:schemeClr val="accent3"/>
                </a:solidFill>
                <a:latin typeface="メイリオ" panose="020B0604030504040204" pitchFamily="50" charset="-128"/>
                <a:ea typeface="メイリオ" panose="020B0604030504040204" pitchFamily="50" charset="-128"/>
              </a:rPr>
              <a:t>日（日） </a:t>
            </a:r>
            <a:r>
              <a:rPr lang="en-US" altLang="ja-JP" sz="1600" dirty="0">
                <a:solidFill>
                  <a:schemeClr val="accent3"/>
                </a:solidFill>
                <a:latin typeface="メイリオ" panose="020B0604030504040204" pitchFamily="50" charset="-128"/>
                <a:ea typeface="メイリオ" panose="020B0604030504040204" pitchFamily="50" charset="-128"/>
              </a:rPr>
              <a:t>20:00</a:t>
            </a:r>
            <a:r>
              <a:rPr lang="ja-JP" altLang="en-US" sz="1600" dirty="0">
                <a:solidFill>
                  <a:schemeClr val="accent3"/>
                </a:solidFill>
                <a:latin typeface="メイリオ" panose="020B0604030504040204" pitchFamily="50" charset="-128"/>
                <a:ea typeface="メイリオ" panose="020B0604030504040204" pitchFamily="50" charset="-128"/>
              </a:rPr>
              <a:t>　</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6"/>
                </a:solidFill>
                <a:latin typeface="メイリオ" panose="020B0604030504040204" pitchFamily="50" charset="-128"/>
                <a:ea typeface="メイリオ" panose="020B0604030504040204" pitchFamily="50" charset="-128"/>
              </a:rPr>
              <a:t>日本</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チリ</a:t>
            </a:r>
            <a:r>
              <a:rPr lang="en-US" altLang="ja-JP" sz="1600" b="1" dirty="0">
                <a:solidFill>
                  <a:schemeClr val="accent3"/>
                </a:solidFill>
                <a:latin typeface="メイリオ" panose="020B0604030504040204" pitchFamily="50" charset="-128"/>
                <a:ea typeface="メイリオ" panose="020B0604030504040204" pitchFamily="50" charset="-128"/>
              </a:rPr>
              <a:t>】</a:t>
            </a:r>
            <a:endParaRPr lang="ja-JP" altLang="en-US" sz="1600" b="1" dirty="0">
              <a:solidFill>
                <a:schemeClr val="accent3"/>
              </a:solidFill>
              <a:latin typeface="メイリオ" panose="020B0604030504040204" pitchFamily="50" charset="-128"/>
              <a:ea typeface="メイリオ" panose="020B0604030504040204" pitchFamily="50" charset="-128"/>
            </a:endParaRPr>
          </a:p>
          <a:p>
            <a:pPr>
              <a:lnSpc>
                <a:spcPct val="120000"/>
              </a:lnSpc>
            </a:pPr>
            <a:r>
              <a:rPr lang="en-US" altLang="ja-JP" sz="1600" dirty="0">
                <a:solidFill>
                  <a:schemeClr val="accent3"/>
                </a:solidFill>
                <a:latin typeface="メイリオ" panose="020B0604030504040204" pitchFamily="50" charset="-128"/>
                <a:ea typeface="メイリオ" panose="020B0604030504040204" pitchFamily="50" charset="-128"/>
              </a:rPr>
              <a:t>9</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18</a:t>
            </a:r>
            <a:r>
              <a:rPr lang="ja-JP" altLang="en-US" sz="1600" dirty="0">
                <a:solidFill>
                  <a:schemeClr val="accent3"/>
                </a:solidFill>
                <a:latin typeface="メイリオ" panose="020B0604030504040204" pitchFamily="50" charset="-128"/>
                <a:ea typeface="メイリオ" panose="020B0604030504040204" pitchFamily="50" charset="-128"/>
              </a:rPr>
              <a:t>日（月） </a:t>
            </a:r>
            <a:r>
              <a:rPr lang="en-US" altLang="ja-JP" sz="1600" dirty="0">
                <a:solidFill>
                  <a:schemeClr val="accent3"/>
                </a:solidFill>
                <a:latin typeface="メイリオ" panose="020B0604030504040204" pitchFamily="50" charset="-128"/>
                <a:ea typeface="メイリオ" panose="020B0604030504040204" pitchFamily="50" charset="-128"/>
              </a:rPr>
              <a:t>04:00</a:t>
            </a:r>
            <a:r>
              <a:rPr lang="ja-JP" altLang="en-US" sz="1600" dirty="0">
                <a:solidFill>
                  <a:schemeClr val="accent3"/>
                </a:solidFill>
                <a:latin typeface="メイリオ" panose="020B0604030504040204" pitchFamily="50" charset="-128"/>
                <a:ea typeface="メイリオ" panose="020B0604030504040204" pitchFamily="50" charset="-128"/>
              </a:rPr>
              <a:t>　</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6"/>
                </a:solidFill>
                <a:latin typeface="メイリオ" panose="020B0604030504040204" pitchFamily="50" charset="-128"/>
                <a:ea typeface="メイリオ" panose="020B0604030504040204" pitchFamily="50" charset="-128"/>
              </a:rPr>
              <a:t>日本</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イングランド</a:t>
            </a:r>
            <a:r>
              <a:rPr lang="en-US" altLang="ja-JP" sz="1600" b="1" dirty="0">
                <a:solidFill>
                  <a:schemeClr val="accent3"/>
                </a:solidFill>
                <a:latin typeface="メイリオ" panose="020B0604030504040204" pitchFamily="50" charset="-128"/>
                <a:ea typeface="メイリオ" panose="020B0604030504040204" pitchFamily="50" charset="-128"/>
              </a:rPr>
              <a:t>】</a:t>
            </a:r>
            <a:endParaRPr lang="ja-JP" altLang="en-US" sz="1600" b="1" dirty="0">
              <a:solidFill>
                <a:schemeClr val="accent3"/>
              </a:solidFill>
              <a:latin typeface="メイリオ" panose="020B0604030504040204" pitchFamily="50" charset="-128"/>
              <a:ea typeface="メイリオ" panose="020B0604030504040204" pitchFamily="50" charset="-128"/>
            </a:endParaRPr>
          </a:p>
          <a:p>
            <a:pPr>
              <a:lnSpc>
                <a:spcPct val="120000"/>
              </a:lnSpc>
            </a:pPr>
            <a:r>
              <a:rPr lang="en-US" altLang="ja-JP" sz="1600" dirty="0">
                <a:solidFill>
                  <a:schemeClr val="accent3"/>
                </a:solidFill>
                <a:latin typeface="メイリオ" panose="020B0604030504040204" pitchFamily="50" charset="-128"/>
                <a:ea typeface="メイリオ" panose="020B0604030504040204" pitchFamily="50" charset="-128"/>
              </a:rPr>
              <a:t>9</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29</a:t>
            </a:r>
            <a:r>
              <a:rPr lang="ja-JP" altLang="en-US" sz="1600" dirty="0">
                <a:solidFill>
                  <a:schemeClr val="accent3"/>
                </a:solidFill>
                <a:latin typeface="メイリオ" panose="020B0604030504040204" pitchFamily="50" charset="-128"/>
                <a:ea typeface="メイリオ" panose="020B0604030504040204" pitchFamily="50" charset="-128"/>
              </a:rPr>
              <a:t>日（金） </a:t>
            </a:r>
            <a:r>
              <a:rPr lang="en-US" altLang="ja-JP" sz="1600" dirty="0">
                <a:solidFill>
                  <a:schemeClr val="accent3"/>
                </a:solidFill>
                <a:latin typeface="メイリオ" panose="020B0604030504040204" pitchFamily="50" charset="-128"/>
                <a:ea typeface="メイリオ" panose="020B0604030504040204" pitchFamily="50" charset="-128"/>
              </a:rPr>
              <a:t>04:00</a:t>
            </a:r>
            <a:r>
              <a:rPr lang="ja-JP" altLang="en-US" sz="1600" dirty="0">
                <a:solidFill>
                  <a:schemeClr val="accent3"/>
                </a:solidFill>
                <a:latin typeface="メイリオ" panose="020B0604030504040204" pitchFamily="50" charset="-128"/>
                <a:ea typeface="メイリオ" panose="020B0604030504040204" pitchFamily="50" charset="-128"/>
              </a:rPr>
              <a:t>　</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6"/>
                </a:solidFill>
                <a:latin typeface="メイリオ" panose="020B0604030504040204" pitchFamily="50" charset="-128"/>
                <a:ea typeface="メイリオ" panose="020B0604030504040204" pitchFamily="50" charset="-128"/>
              </a:rPr>
              <a:t>日本</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サモア</a:t>
            </a:r>
            <a:r>
              <a:rPr lang="en-US" altLang="ja-JP" sz="1600" b="1" dirty="0">
                <a:solidFill>
                  <a:schemeClr val="accent3"/>
                </a:solidFill>
                <a:latin typeface="メイリオ" panose="020B0604030504040204" pitchFamily="50" charset="-128"/>
                <a:ea typeface="メイリオ" panose="020B0604030504040204" pitchFamily="50" charset="-128"/>
              </a:rPr>
              <a:t>】</a:t>
            </a:r>
            <a:endParaRPr lang="ja-JP" altLang="en-US" sz="1600" b="1" dirty="0">
              <a:solidFill>
                <a:schemeClr val="accent3"/>
              </a:solidFill>
              <a:latin typeface="メイリオ" panose="020B0604030504040204" pitchFamily="50" charset="-128"/>
              <a:ea typeface="メイリオ" panose="020B0604030504040204" pitchFamily="50" charset="-128"/>
            </a:endParaRPr>
          </a:p>
          <a:p>
            <a:pPr>
              <a:lnSpc>
                <a:spcPct val="120000"/>
              </a:lnSpc>
            </a:pPr>
            <a:r>
              <a:rPr lang="en-US" altLang="ja-JP" sz="1600" dirty="0">
                <a:solidFill>
                  <a:schemeClr val="accent3"/>
                </a:solidFill>
                <a:latin typeface="メイリオ" panose="020B0604030504040204" pitchFamily="50" charset="-128"/>
                <a:ea typeface="メイリオ" panose="020B0604030504040204" pitchFamily="50" charset="-128"/>
              </a:rPr>
              <a:t>10</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8</a:t>
            </a:r>
            <a:r>
              <a:rPr lang="ja-JP" altLang="en-US" sz="1600" dirty="0">
                <a:solidFill>
                  <a:schemeClr val="accent3"/>
                </a:solidFill>
                <a:latin typeface="メイリオ" panose="020B0604030504040204" pitchFamily="50" charset="-128"/>
                <a:ea typeface="メイリオ" panose="020B0604030504040204" pitchFamily="50" charset="-128"/>
              </a:rPr>
              <a:t>日（日） </a:t>
            </a:r>
            <a:r>
              <a:rPr lang="en-US" altLang="ja-JP" sz="1600" dirty="0">
                <a:solidFill>
                  <a:schemeClr val="accent3"/>
                </a:solidFill>
                <a:latin typeface="メイリオ" panose="020B0604030504040204" pitchFamily="50" charset="-128"/>
                <a:ea typeface="メイリオ" panose="020B0604030504040204" pitchFamily="50" charset="-128"/>
              </a:rPr>
              <a:t>20:00</a:t>
            </a:r>
            <a:r>
              <a:rPr lang="ja-JP" altLang="en-US" sz="1600" dirty="0">
                <a:solidFill>
                  <a:schemeClr val="accent3"/>
                </a:solidFill>
                <a:latin typeface="メイリオ" panose="020B0604030504040204" pitchFamily="50" charset="-128"/>
                <a:ea typeface="メイリオ" panose="020B0604030504040204" pitchFamily="50" charset="-128"/>
              </a:rPr>
              <a:t>　</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6"/>
                </a:solidFill>
                <a:latin typeface="メイリオ" panose="020B0604030504040204" pitchFamily="50" charset="-128"/>
                <a:ea typeface="メイリオ" panose="020B0604030504040204" pitchFamily="50" charset="-128"/>
              </a:rPr>
              <a:t>日本</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アルゼンチン</a:t>
            </a:r>
            <a:r>
              <a:rPr lang="en-US" altLang="ja-JP" sz="1600" b="1" dirty="0">
                <a:solidFill>
                  <a:schemeClr val="accent3"/>
                </a:solidFill>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76DAD5D5-201A-E129-F238-CAF335C21FF0}"/>
              </a:ext>
            </a:extLst>
          </p:cNvPr>
          <p:cNvSpPr txBox="1"/>
          <p:nvPr/>
        </p:nvSpPr>
        <p:spPr>
          <a:xfrm>
            <a:off x="575003" y="5184186"/>
            <a:ext cx="5084314" cy="1261884"/>
          </a:xfrm>
          <a:prstGeom prst="rect">
            <a:avLst/>
          </a:prstGeom>
          <a:noFill/>
        </p:spPr>
        <p:txBody>
          <a:bodyPr wrap="square" lIns="91440" tIns="45720" rIns="91440" bIns="45720" rtlCol="0" anchor="t">
            <a:spAutoFit/>
          </a:bodyPr>
          <a:lstStyle/>
          <a:p>
            <a:pPr>
              <a:lnSpc>
                <a:spcPct val="120000"/>
              </a:lnSpc>
            </a:pPr>
            <a:r>
              <a:rPr lang="zh-TW" altLang="en-US" sz="1600" dirty="0">
                <a:solidFill>
                  <a:schemeClr val="accent3"/>
                </a:solidFill>
                <a:latin typeface="メイリオ" panose="020B0604030504040204" pitchFamily="50" charset="-128"/>
                <a:ea typeface="メイリオ" panose="020B0604030504040204" pitchFamily="50" charset="-128"/>
              </a:rPr>
              <a:t>＜準々決勝＞  </a:t>
            </a:r>
            <a:r>
              <a:rPr lang="en-US" altLang="zh-TW" sz="1600" dirty="0">
                <a:solidFill>
                  <a:schemeClr val="accent3"/>
                </a:solidFill>
                <a:latin typeface="メイリオ" panose="020B0604030504040204" pitchFamily="50" charset="-128"/>
                <a:ea typeface="メイリオ" panose="020B0604030504040204" pitchFamily="50" charset="-128"/>
              </a:rPr>
              <a:t>10</a:t>
            </a:r>
            <a:r>
              <a:rPr lang="zh-TW" altLang="en-US" sz="1600" dirty="0">
                <a:solidFill>
                  <a:schemeClr val="accent3"/>
                </a:solidFill>
                <a:latin typeface="メイリオ" panose="020B0604030504040204" pitchFamily="50" charset="-128"/>
                <a:ea typeface="メイリオ" panose="020B0604030504040204" pitchFamily="50" charset="-128"/>
              </a:rPr>
              <a:t>月</a:t>
            </a:r>
            <a:r>
              <a:rPr lang="en-US" altLang="zh-TW" sz="1600" dirty="0">
                <a:solidFill>
                  <a:schemeClr val="accent3"/>
                </a:solidFill>
                <a:latin typeface="メイリオ" panose="020B0604030504040204" pitchFamily="50" charset="-128"/>
                <a:ea typeface="メイリオ" panose="020B0604030504040204" pitchFamily="50" charset="-128"/>
              </a:rPr>
              <a:t>14</a:t>
            </a:r>
            <a:r>
              <a:rPr lang="zh-TW" altLang="en-US" sz="1600" dirty="0">
                <a:solidFill>
                  <a:schemeClr val="accent3"/>
                </a:solidFill>
                <a:latin typeface="メイリオ" panose="020B0604030504040204" pitchFamily="50" charset="-128"/>
                <a:ea typeface="メイリオ" panose="020B0604030504040204" pitchFamily="50" charset="-128"/>
              </a:rPr>
              <a:t>日（土）、</a:t>
            </a:r>
            <a:r>
              <a:rPr lang="en-US" altLang="zh-TW" sz="1600" dirty="0">
                <a:solidFill>
                  <a:schemeClr val="accent3"/>
                </a:solidFill>
                <a:latin typeface="メイリオ" panose="020B0604030504040204" pitchFamily="50" charset="-128"/>
                <a:ea typeface="メイリオ" panose="020B0604030504040204" pitchFamily="50" charset="-128"/>
              </a:rPr>
              <a:t>10</a:t>
            </a:r>
            <a:r>
              <a:rPr lang="zh-TW" altLang="en-US" sz="1600" dirty="0">
                <a:solidFill>
                  <a:schemeClr val="accent3"/>
                </a:solidFill>
                <a:latin typeface="メイリオ" panose="020B0604030504040204" pitchFamily="50" charset="-128"/>
                <a:ea typeface="メイリオ" panose="020B0604030504040204" pitchFamily="50" charset="-128"/>
              </a:rPr>
              <a:t>月</a:t>
            </a:r>
            <a:r>
              <a:rPr lang="en-US" altLang="zh-TW" sz="1600" dirty="0">
                <a:solidFill>
                  <a:schemeClr val="accent3"/>
                </a:solidFill>
                <a:latin typeface="メイリオ" panose="020B0604030504040204" pitchFamily="50" charset="-128"/>
                <a:ea typeface="メイリオ" panose="020B0604030504040204" pitchFamily="50" charset="-128"/>
              </a:rPr>
              <a:t>15</a:t>
            </a:r>
            <a:r>
              <a:rPr lang="zh-TW" altLang="en-US" sz="1600" dirty="0">
                <a:solidFill>
                  <a:schemeClr val="accent3"/>
                </a:solidFill>
                <a:latin typeface="メイリオ" panose="020B0604030504040204" pitchFamily="50" charset="-128"/>
                <a:ea typeface="メイリオ" panose="020B0604030504040204" pitchFamily="50" charset="-128"/>
              </a:rPr>
              <a:t>日（日）</a:t>
            </a:r>
          </a:p>
          <a:p>
            <a:pPr>
              <a:lnSpc>
                <a:spcPct val="120000"/>
              </a:lnSpc>
            </a:pPr>
            <a:r>
              <a:rPr lang="zh-TW" altLang="en-US" sz="1600" dirty="0">
                <a:solidFill>
                  <a:schemeClr val="accent3"/>
                </a:solidFill>
                <a:latin typeface="メイリオ" panose="020B0604030504040204" pitchFamily="50" charset="-128"/>
                <a:ea typeface="メイリオ" panose="020B0604030504040204" pitchFamily="50" charset="-128"/>
              </a:rPr>
              <a:t>＜準決勝＞  </a:t>
            </a:r>
            <a:r>
              <a:rPr lang="ja-JP" altLang="en-US" sz="1600" dirty="0">
                <a:solidFill>
                  <a:schemeClr val="accent3"/>
                </a:solidFill>
                <a:latin typeface="メイリオ" panose="020B0604030504040204" pitchFamily="50" charset="-128"/>
                <a:ea typeface="メイリオ" panose="020B0604030504040204" pitchFamily="50" charset="-128"/>
              </a:rPr>
              <a:t>　</a:t>
            </a:r>
            <a:r>
              <a:rPr lang="en-US" altLang="zh-TW" sz="1600" dirty="0">
                <a:solidFill>
                  <a:schemeClr val="accent3"/>
                </a:solidFill>
                <a:latin typeface="メイリオ" panose="020B0604030504040204" pitchFamily="50" charset="-128"/>
                <a:ea typeface="メイリオ" panose="020B0604030504040204" pitchFamily="50" charset="-128"/>
              </a:rPr>
              <a:t>10</a:t>
            </a:r>
            <a:r>
              <a:rPr lang="zh-TW" altLang="en-US" sz="1600" dirty="0">
                <a:solidFill>
                  <a:schemeClr val="accent3"/>
                </a:solidFill>
                <a:latin typeface="メイリオ" panose="020B0604030504040204" pitchFamily="50" charset="-128"/>
                <a:ea typeface="メイリオ" panose="020B0604030504040204" pitchFamily="50" charset="-128"/>
              </a:rPr>
              <a:t>月</a:t>
            </a:r>
            <a:r>
              <a:rPr lang="en-US" altLang="zh-TW" sz="1600" dirty="0">
                <a:solidFill>
                  <a:schemeClr val="accent3"/>
                </a:solidFill>
                <a:latin typeface="メイリオ" panose="020B0604030504040204" pitchFamily="50" charset="-128"/>
                <a:ea typeface="メイリオ" panose="020B0604030504040204" pitchFamily="50" charset="-128"/>
              </a:rPr>
              <a:t>20</a:t>
            </a:r>
            <a:r>
              <a:rPr lang="zh-TW" altLang="en-US" sz="1600" dirty="0">
                <a:solidFill>
                  <a:schemeClr val="accent3"/>
                </a:solidFill>
                <a:latin typeface="メイリオ" panose="020B0604030504040204" pitchFamily="50" charset="-128"/>
                <a:ea typeface="メイリオ" panose="020B0604030504040204" pitchFamily="50" charset="-128"/>
              </a:rPr>
              <a:t>日（金）、</a:t>
            </a:r>
            <a:r>
              <a:rPr lang="en-US" altLang="zh-TW" sz="1600" dirty="0">
                <a:solidFill>
                  <a:schemeClr val="accent3"/>
                </a:solidFill>
                <a:latin typeface="メイリオ" panose="020B0604030504040204" pitchFamily="50" charset="-128"/>
                <a:ea typeface="メイリオ" panose="020B0604030504040204" pitchFamily="50" charset="-128"/>
              </a:rPr>
              <a:t>10</a:t>
            </a:r>
            <a:r>
              <a:rPr lang="zh-TW" altLang="en-US" sz="1600" dirty="0">
                <a:solidFill>
                  <a:schemeClr val="accent3"/>
                </a:solidFill>
                <a:latin typeface="メイリオ" panose="020B0604030504040204" pitchFamily="50" charset="-128"/>
                <a:ea typeface="メイリオ" panose="020B0604030504040204" pitchFamily="50" charset="-128"/>
              </a:rPr>
              <a:t>月</a:t>
            </a:r>
            <a:r>
              <a:rPr lang="en-US" altLang="zh-TW" sz="1600" dirty="0">
                <a:solidFill>
                  <a:schemeClr val="accent3"/>
                </a:solidFill>
                <a:latin typeface="メイリオ" panose="020B0604030504040204" pitchFamily="50" charset="-128"/>
                <a:ea typeface="メイリオ" panose="020B0604030504040204" pitchFamily="50" charset="-128"/>
              </a:rPr>
              <a:t>21</a:t>
            </a:r>
            <a:r>
              <a:rPr lang="zh-TW" altLang="en-US" sz="1600" dirty="0">
                <a:solidFill>
                  <a:schemeClr val="accent3"/>
                </a:solidFill>
                <a:latin typeface="メイリオ" panose="020B0604030504040204" pitchFamily="50" charset="-128"/>
                <a:ea typeface="メイリオ" panose="020B0604030504040204" pitchFamily="50" charset="-128"/>
              </a:rPr>
              <a:t>日（土）</a:t>
            </a:r>
          </a:p>
          <a:p>
            <a:pPr>
              <a:lnSpc>
                <a:spcPct val="120000"/>
              </a:lnSpc>
            </a:pPr>
            <a:r>
              <a:rPr lang="zh-TW" altLang="en-US" sz="1600" dirty="0">
                <a:solidFill>
                  <a:schemeClr val="accent3"/>
                </a:solidFill>
                <a:latin typeface="メイリオ" panose="020B0604030504040204" pitchFamily="50" charset="-128"/>
                <a:ea typeface="メイリオ" panose="020B0604030504040204" pitchFamily="50" charset="-128"/>
              </a:rPr>
              <a:t>＜</a:t>
            </a:r>
            <a:r>
              <a:rPr lang="en-US" altLang="zh-TW" sz="1600" dirty="0">
                <a:solidFill>
                  <a:schemeClr val="accent3"/>
                </a:solidFill>
                <a:latin typeface="メイリオ" panose="020B0604030504040204" pitchFamily="50" charset="-128"/>
                <a:ea typeface="メイリオ" panose="020B0604030504040204" pitchFamily="50" charset="-128"/>
              </a:rPr>
              <a:t>3</a:t>
            </a:r>
            <a:r>
              <a:rPr lang="zh-TW" altLang="en-US" sz="1600" dirty="0">
                <a:solidFill>
                  <a:schemeClr val="accent3"/>
                </a:solidFill>
                <a:latin typeface="メイリオ" panose="020B0604030504040204" pitchFamily="50" charset="-128"/>
                <a:ea typeface="メイリオ" panose="020B0604030504040204" pitchFamily="50" charset="-128"/>
              </a:rPr>
              <a:t>位決定戦＞</a:t>
            </a:r>
            <a:r>
              <a:rPr lang="en-US" altLang="zh-TW" sz="1600" dirty="0">
                <a:solidFill>
                  <a:schemeClr val="accent3"/>
                </a:solidFill>
                <a:latin typeface="メイリオ" panose="020B0604030504040204" pitchFamily="50" charset="-128"/>
                <a:ea typeface="メイリオ" panose="020B0604030504040204" pitchFamily="50" charset="-128"/>
              </a:rPr>
              <a:t>10</a:t>
            </a:r>
            <a:r>
              <a:rPr lang="zh-TW" altLang="en-US" sz="1600" dirty="0">
                <a:solidFill>
                  <a:schemeClr val="accent3"/>
                </a:solidFill>
                <a:latin typeface="メイリオ" panose="020B0604030504040204" pitchFamily="50" charset="-128"/>
                <a:ea typeface="メイリオ" panose="020B0604030504040204" pitchFamily="50" charset="-128"/>
              </a:rPr>
              <a:t>月</a:t>
            </a:r>
            <a:r>
              <a:rPr lang="en-US" altLang="zh-TW" sz="1600" dirty="0">
                <a:solidFill>
                  <a:schemeClr val="accent3"/>
                </a:solidFill>
                <a:latin typeface="メイリオ" panose="020B0604030504040204" pitchFamily="50" charset="-128"/>
                <a:ea typeface="メイリオ" panose="020B0604030504040204" pitchFamily="50" charset="-128"/>
              </a:rPr>
              <a:t>27</a:t>
            </a:r>
            <a:r>
              <a:rPr lang="zh-TW" altLang="en-US" sz="1600" dirty="0">
                <a:solidFill>
                  <a:schemeClr val="accent3"/>
                </a:solidFill>
                <a:latin typeface="メイリオ" panose="020B0604030504040204" pitchFamily="50" charset="-128"/>
                <a:ea typeface="メイリオ" panose="020B0604030504040204" pitchFamily="50" charset="-128"/>
              </a:rPr>
              <a:t>日（金）</a:t>
            </a:r>
          </a:p>
          <a:p>
            <a:pPr>
              <a:lnSpc>
                <a:spcPct val="120000"/>
              </a:lnSpc>
            </a:pPr>
            <a:r>
              <a:rPr lang="zh-TW" altLang="en-US" sz="1600" dirty="0">
                <a:solidFill>
                  <a:schemeClr val="accent3"/>
                </a:solidFill>
                <a:latin typeface="メイリオ" panose="020B0604030504040204" pitchFamily="50" charset="-128"/>
                <a:ea typeface="メイリオ" panose="020B0604030504040204" pitchFamily="50" charset="-128"/>
              </a:rPr>
              <a:t>＜決勝＞</a:t>
            </a:r>
            <a:r>
              <a:rPr lang="ja-JP" altLang="en-US" sz="1600" dirty="0">
                <a:solidFill>
                  <a:schemeClr val="accent3"/>
                </a:solidFill>
                <a:latin typeface="メイリオ" panose="020B0604030504040204" pitchFamily="50" charset="-128"/>
                <a:ea typeface="メイリオ" panose="020B0604030504040204" pitchFamily="50" charset="-128"/>
              </a:rPr>
              <a:t>　  </a:t>
            </a:r>
            <a:r>
              <a:rPr lang="zh-TW" altLang="en-US" sz="1600" dirty="0">
                <a:solidFill>
                  <a:schemeClr val="accent3"/>
                </a:solidFill>
                <a:latin typeface="メイリオ" panose="020B0604030504040204" pitchFamily="50" charset="-128"/>
                <a:ea typeface="メイリオ" panose="020B0604030504040204" pitchFamily="50" charset="-128"/>
              </a:rPr>
              <a:t>　</a:t>
            </a:r>
            <a:r>
              <a:rPr lang="en-US" altLang="zh-TW" sz="1600" dirty="0">
                <a:solidFill>
                  <a:schemeClr val="accent3"/>
                </a:solidFill>
                <a:latin typeface="メイリオ" panose="020B0604030504040204" pitchFamily="50" charset="-128"/>
                <a:ea typeface="メイリオ" panose="020B0604030504040204" pitchFamily="50" charset="-128"/>
              </a:rPr>
              <a:t>10</a:t>
            </a:r>
            <a:r>
              <a:rPr lang="zh-TW" altLang="en-US" sz="1600" dirty="0">
                <a:solidFill>
                  <a:schemeClr val="accent3"/>
                </a:solidFill>
                <a:latin typeface="メイリオ" panose="020B0604030504040204" pitchFamily="50" charset="-128"/>
                <a:ea typeface="メイリオ" panose="020B0604030504040204" pitchFamily="50" charset="-128"/>
              </a:rPr>
              <a:t>月</a:t>
            </a:r>
            <a:r>
              <a:rPr lang="en-US" altLang="zh-TW" sz="1600" dirty="0">
                <a:solidFill>
                  <a:schemeClr val="accent3"/>
                </a:solidFill>
                <a:latin typeface="メイリオ" panose="020B0604030504040204" pitchFamily="50" charset="-128"/>
                <a:ea typeface="メイリオ" panose="020B0604030504040204" pitchFamily="50" charset="-128"/>
              </a:rPr>
              <a:t>28</a:t>
            </a:r>
            <a:r>
              <a:rPr lang="zh-TW" altLang="en-US" sz="1600" dirty="0">
                <a:solidFill>
                  <a:schemeClr val="accent3"/>
                </a:solidFill>
                <a:latin typeface="メイリオ" panose="020B0604030504040204" pitchFamily="50" charset="-128"/>
                <a:ea typeface="メイリオ" panose="020B0604030504040204" pitchFamily="50" charset="-128"/>
              </a:rPr>
              <a:t>日（土）</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1DD79FC-6DCA-681B-9BF5-863BDBD65E7E}"/>
              </a:ext>
            </a:extLst>
          </p:cNvPr>
          <p:cNvSpPr txBox="1"/>
          <p:nvPr/>
        </p:nvSpPr>
        <p:spPr>
          <a:xfrm>
            <a:off x="2074484" y="3033741"/>
            <a:ext cx="1571109" cy="307777"/>
          </a:xfrm>
          <a:prstGeom prst="rect">
            <a:avLst/>
          </a:prstGeom>
          <a:noFill/>
        </p:spPr>
        <p:txBody>
          <a:bodyPr wrap="square" lIns="91440" tIns="45720" rIns="91440" bIns="45720" rtlCol="0" anchor="t">
            <a:spAutoFit/>
          </a:bodyPr>
          <a:lstStyle/>
          <a:p>
            <a:r>
              <a:rPr lang="en-US" altLang="ja-JP" sz="1400" dirty="0">
                <a:solidFill>
                  <a:schemeClr val="accent3"/>
                </a:solidFill>
                <a:latin typeface="+mn-ea"/>
              </a:rPr>
              <a:t>※</a:t>
            </a:r>
            <a:r>
              <a:rPr lang="ja-JP" altLang="en-US" sz="1400" dirty="0">
                <a:solidFill>
                  <a:schemeClr val="accent3"/>
                </a:solidFill>
                <a:latin typeface="+mn-ea"/>
              </a:rPr>
              <a:t>日本時間</a:t>
            </a:r>
            <a:endParaRPr lang="zh-TW" altLang="en-US" sz="1000" dirty="0">
              <a:solidFill>
                <a:schemeClr val="accent3"/>
              </a:solidFill>
              <a:latin typeface="+mn-ea"/>
            </a:endParaRPr>
          </a:p>
        </p:txBody>
      </p:sp>
      <p:sp>
        <p:nvSpPr>
          <p:cNvPr id="18" name="テキスト ボックス 17">
            <a:extLst>
              <a:ext uri="{FF2B5EF4-FFF2-40B4-BE49-F238E27FC236}">
                <a16:creationId xmlns:a16="http://schemas.microsoft.com/office/drawing/2014/main" id="{B88DE6F3-27D8-7836-B5AF-E2AA018EF771}"/>
              </a:ext>
            </a:extLst>
          </p:cNvPr>
          <p:cNvSpPr txBox="1"/>
          <p:nvPr/>
        </p:nvSpPr>
        <p:spPr>
          <a:xfrm>
            <a:off x="2185587" y="4785040"/>
            <a:ext cx="1571109" cy="307777"/>
          </a:xfrm>
          <a:prstGeom prst="rect">
            <a:avLst/>
          </a:prstGeom>
          <a:noFill/>
        </p:spPr>
        <p:txBody>
          <a:bodyPr wrap="square" lIns="91440" tIns="45720" rIns="91440" bIns="45720" rtlCol="0" anchor="t">
            <a:spAutoFit/>
          </a:bodyPr>
          <a:lstStyle/>
          <a:p>
            <a:r>
              <a:rPr lang="en-US" altLang="ja-JP" sz="1400" dirty="0">
                <a:solidFill>
                  <a:schemeClr val="accent3"/>
                </a:solidFill>
                <a:latin typeface="+mn-ea"/>
              </a:rPr>
              <a:t>※</a:t>
            </a:r>
            <a:r>
              <a:rPr lang="ja-JP" altLang="en-US" sz="1400" dirty="0">
                <a:solidFill>
                  <a:schemeClr val="accent3"/>
                </a:solidFill>
                <a:latin typeface="+mn-ea"/>
              </a:rPr>
              <a:t>現地時間</a:t>
            </a:r>
            <a:endParaRPr lang="zh-TW" altLang="en-US" sz="1000" dirty="0">
              <a:solidFill>
                <a:schemeClr val="accent3"/>
              </a:solidFill>
              <a:latin typeface="+mn-ea"/>
            </a:endParaRPr>
          </a:p>
        </p:txBody>
      </p:sp>
      <p:sp>
        <p:nvSpPr>
          <p:cNvPr id="19" name="テキスト ボックス 18">
            <a:extLst>
              <a:ext uri="{FF2B5EF4-FFF2-40B4-BE49-F238E27FC236}">
                <a16:creationId xmlns:a16="http://schemas.microsoft.com/office/drawing/2014/main" id="{9A316C7D-6377-D72E-CD60-3C5A911FDB2C}"/>
              </a:ext>
            </a:extLst>
          </p:cNvPr>
          <p:cNvSpPr txBox="1"/>
          <p:nvPr/>
        </p:nvSpPr>
        <p:spPr>
          <a:xfrm>
            <a:off x="1699120" y="2179277"/>
            <a:ext cx="1571109" cy="307777"/>
          </a:xfrm>
          <a:prstGeom prst="rect">
            <a:avLst/>
          </a:prstGeom>
          <a:noFill/>
        </p:spPr>
        <p:txBody>
          <a:bodyPr wrap="square" lIns="91440" tIns="45720" rIns="91440" bIns="45720" rtlCol="0" anchor="t">
            <a:spAutoFit/>
          </a:bodyPr>
          <a:lstStyle/>
          <a:p>
            <a:r>
              <a:rPr lang="en-US" altLang="ja-JP" sz="1400" dirty="0">
                <a:solidFill>
                  <a:schemeClr val="accent3"/>
                </a:solidFill>
              </a:rPr>
              <a:t>※</a:t>
            </a:r>
            <a:r>
              <a:rPr lang="ja-JP" altLang="en-US" sz="1400" dirty="0">
                <a:solidFill>
                  <a:schemeClr val="accent3"/>
                </a:solidFill>
              </a:rPr>
              <a:t>現地時間</a:t>
            </a:r>
            <a:endParaRPr lang="zh-TW" altLang="en-US" sz="1400" dirty="0">
              <a:solidFill>
                <a:schemeClr val="accent3"/>
              </a:solidFill>
            </a:endParaRPr>
          </a:p>
        </p:txBody>
      </p:sp>
      <p:sp>
        <p:nvSpPr>
          <p:cNvPr id="20" name="テキスト ボックス 19">
            <a:extLst>
              <a:ext uri="{FF2B5EF4-FFF2-40B4-BE49-F238E27FC236}">
                <a16:creationId xmlns:a16="http://schemas.microsoft.com/office/drawing/2014/main" id="{9E7808CE-7391-2A59-A1E0-B879587A4D6C}"/>
              </a:ext>
            </a:extLst>
          </p:cNvPr>
          <p:cNvSpPr txBox="1"/>
          <p:nvPr/>
        </p:nvSpPr>
        <p:spPr>
          <a:xfrm>
            <a:off x="6773662" y="4733281"/>
            <a:ext cx="4470601" cy="1446550"/>
          </a:xfrm>
          <a:prstGeom prst="rect">
            <a:avLst/>
          </a:prstGeom>
          <a:noFill/>
        </p:spPr>
        <p:txBody>
          <a:bodyPr wrap="square" rtlCol="0">
            <a:spAutoFit/>
          </a:bodyPr>
          <a:lstStyle/>
          <a:p>
            <a:pPr algn="ctr"/>
            <a:r>
              <a:rPr kumimoji="1" lang="en-US" altLang="ja-JP" sz="8800" dirty="0">
                <a:solidFill>
                  <a:schemeClr val="bg1"/>
                </a:solidFill>
                <a:latin typeface="Arial Black" panose="020B0A04020102020204" pitchFamily="34" charset="0"/>
              </a:rPr>
              <a:t>2023</a:t>
            </a:r>
            <a:endParaRPr kumimoji="1" lang="ja-JP" altLang="en-US" sz="8800" dirty="0">
              <a:solidFill>
                <a:schemeClr val="bg1"/>
              </a:solidFill>
              <a:latin typeface="Arial Black" panose="020B0A04020102020204" pitchFamily="34" charset="0"/>
            </a:endParaRPr>
          </a:p>
        </p:txBody>
      </p:sp>
      <p:grpSp>
        <p:nvGrpSpPr>
          <p:cNvPr id="26" name="グループ化 25">
            <a:extLst>
              <a:ext uri="{FF2B5EF4-FFF2-40B4-BE49-F238E27FC236}">
                <a16:creationId xmlns:a16="http://schemas.microsoft.com/office/drawing/2014/main" id="{0B6DB25C-D497-7A77-03C6-7224EF0FC683}"/>
              </a:ext>
            </a:extLst>
          </p:cNvPr>
          <p:cNvGrpSpPr/>
          <p:nvPr/>
        </p:nvGrpSpPr>
        <p:grpSpPr>
          <a:xfrm>
            <a:off x="743560" y="1842040"/>
            <a:ext cx="10737700" cy="110010"/>
            <a:chOff x="665684" y="2157983"/>
            <a:chExt cx="10737700" cy="110010"/>
          </a:xfrm>
        </p:grpSpPr>
        <p:sp>
          <p:nvSpPr>
            <p:cNvPr id="27" name="フローチャート: 処理 26">
              <a:extLst>
                <a:ext uri="{FF2B5EF4-FFF2-40B4-BE49-F238E27FC236}">
                  <a16:creationId xmlns:a16="http://schemas.microsoft.com/office/drawing/2014/main" id="{1C069A43-F891-9352-D386-953D8E1861AA}"/>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フローチャート: 処理 27">
              <a:extLst>
                <a:ext uri="{FF2B5EF4-FFF2-40B4-BE49-F238E27FC236}">
                  <a16:creationId xmlns:a16="http://schemas.microsoft.com/office/drawing/2014/main" id="{CCC8B2D2-12A6-F00E-D263-59D3B54A32A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平行四辺形 28">
              <a:extLst>
                <a:ext uri="{FF2B5EF4-FFF2-40B4-BE49-F238E27FC236}">
                  <a16:creationId xmlns:a16="http://schemas.microsoft.com/office/drawing/2014/main" id="{632A06DA-899C-5ABC-2D89-F185727EAB8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071827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ラグビーワールドカップ</a:t>
            </a:r>
            <a:r>
              <a:rPr lang="en-US" altLang="ja-JP" dirty="0"/>
              <a:t>2023</a:t>
            </a:r>
            <a:r>
              <a:rPr lang="ja-JP" altLang="en-US" dirty="0"/>
              <a:t>　大会の見どころ</a:t>
            </a:r>
          </a:p>
        </p:txBody>
      </p:sp>
      <p:sp>
        <p:nvSpPr>
          <p:cNvPr id="41" name="正方形/長方形 40">
            <a:extLst>
              <a:ext uri="{FF2B5EF4-FFF2-40B4-BE49-F238E27FC236}">
                <a16:creationId xmlns:a16="http://schemas.microsoft.com/office/drawing/2014/main" id="{A3A49CF7-1FBF-46A1-A22F-A6C445C82EAA}"/>
              </a:ext>
            </a:extLst>
          </p:cNvPr>
          <p:cNvSpPr/>
          <p:nvPr/>
        </p:nvSpPr>
        <p:spPr>
          <a:xfrm>
            <a:off x="947738" y="1176617"/>
            <a:ext cx="5148262" cy="2504795"/>
          </a:xfrm>
          <a:prstGeom prst="rect">
            <a:avLst/>
          </a:prstGeom>
          <a:solidFill>
            <a:srgbClr val="92D050">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正方形/長方形 41">
            <a:extLst>
              <a:ext uri="{FF2B5EF4-FFF2-40B4-BE49-F238E27FC236}">
                <a16:creationId xmlns:a16="http://schemas.microsoft.com/office/drawing/2014/main" id="{62A9CE78-60EC-3557-A15A-30E3D295A6C8}"/>
              </a:ext>
            </a:extLst>
          </p:cNvPr>
          <p:cNvSpPr/>
          <p:nvPr/>
        </p:nvSpPr>
        <p:spPr>
          <a:xfrm>
            <a:off x="947738" y="3681413"/>
            <a:ext cx="5148262" cy="2504795"/>
          </a:xfrm>
          <a:prstGeom prst="rect">
            <a:avLst/>
          </a:prstGeom>
          <a:solidFill>
            <a:schemeClr val="accent5">
              <a:lumMod val="40000"/>
              <a:lumOff val="60000"/>
              <a:alpha val="6902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正方形/長方形 42">
            <a:extLst>
              <a:ext uri="{FF2B5EF4-FFF2-40B4-BE49-F238E27FC236}">
                <a16:creationId xmlns:a16="http://schemas.microsoft.com/office/drawing/2014/main" id="{3F38A6C3-A519-B6F1-BF28-F4220FA779CC}"/>
              </a:ext>
            </a:extLst>
          </p:cNvPr>
          <p:cNvSpPr/>
          <p:nvPr/>
        </p:nvSpPr>
        <p:spPr>
          <a:xfrm>
            <a:off x="6096000" y="3681413"/>
            <a:ext cx="5148262" cy="2504795"/>
          </a:xfrm>
          <a:prstGeom prst="rect">
            <a:avLst/>
          </a:prstGeom>
          <a:solidFill>
            <a:srgbClr val="FFCC99">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正方形/長方形 43">
            <a:extLst>
              <a:ext uri="{FF2B5EF4-FFF2-40B4-BE49-F238E27FC236}">
                <a16:creationId xmlns:a16="http://schemas.microsoft.com/office/drawing/2014/main" id="{0C0A13EE-A74D-DF89-9E0A-5DEAE1952731}"/>
              </a:ext>
            </a:extLst>
          </p:cNvPr>
          <p:cNvSpPr/>
          <p:nvPr/>
        </p:nvSpPr>
        <p:spPr>
          <a:xfrm>
            <a:off x="6096000" y="1176618"/>
            <a:ext cx="5148262" cy="2504795"/>
          </a:xfrm>
          <a:prstGeom prst="rect">
            <a:avLst/>
          </a:prstGeom>
          <a:solidFill>
            <a:srgbClr val="6699FF">
              <a:alpha val="4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テキスト ボックス 45">
            <a:extLst>
              <a:ext uri="{FF2B5EF4-FFF2-40B4-BE49-F238E27FC236}">
                <a16:creationId xmlns:a16="http://schemas.microsoft.com/office/drawing/2014/main" id="{D8B99F9B-CD60-C83F-85F9-444A75E4930F}"/>
              </a:ext>
            </a:extLst>
          </p:cNvPr>
          <p:cNvSpPr txBox="1"/>
          <p:nvPr/>
        </p:nvSpPr>
        <p:spPr>
          <a:xfrm>
            <a:off x="982373" y="1216959"/>
            <a:ext cx="901233" cy="3154710"/>
          </a:xfrm>
          <a:prstGeom prst="rect">
            <a:avLst/>
          </a:prstGeom>
          <a:noFill/>
        </p:spPr>
        <p:txBody>
          <a:bodyPr wrap="square" rtlCol="0">
            <a:spAutoFit/>
          </a:bodyPr>
          <a:lstStyle/>
          <a:p>
            <a:pPr algn="ctr"/>
            <a:r>
              <a:rPr kumimoji="1" lang="ja-JP" altLang="en-US" sz="19900" b="1" dirty="0">
                <a:solidFill>
                  <a:schemeClr val="bg1"/>
                </a:solidFill>
              </a:rPr>
              <a:t>１</a:t>
            </a:r>
          </a:p>
        </p:txBody>
      </p:sp>
      <p:sp>
        <p:nvSpPr>
          <p:cNvPr id="47" name="テキスト ボックス 46">
            <a:extLst>
              <a:ext uri="{FF2B5EF4-FFF2-40B4-BE49-F238E27FC236}">
                <a16:creationId xmlns:a16="http://schemas.microsoft.com/office/drawing/2014/main" id="{D3948F57-B56C-4781-A45C-0E9F5B7A66E5}"/>
              </a:ext>
            </a:extLst>
          </p:cNvPr>
          <p:cNvSpPr txBox="1"/>
          <p:nvPr/>
        </p:nvSpPr>
        <p:spPr>
          <a:xfrm>
            <a:off x="10140229" y="1182322"/>
            <a:ext cx="901233" cy="3154710"/>
          </a:xfrm>
          <a:prstGeom prst="rect">
            <a:avLst/>
          </a:prstGeom>
          <a:noFill/>
        </p:spPr>
        <p:txBody>
          <a:bodyPr wrap="square" rtlCol="0">
            <a:spAutoFit/>
          </a:bodyPr>
          <a:lstStyle/>
          <a:p>
            <a:pPr algn="ctr"/>
            <a:r>
              <a:rPr kumimoji="1" lang="en-US" altLang="ja-JP" sz="19900" b="1" dirty="0">
                <a:solidFill>
                  <a:schemeClr val="bg1"/>
                </a:solidFill>
                <a:latin typeface="+mj-ea"/>
                <a:ea typeface="+mj-ea"/>
              </a:rPr>
              <a:t>2</a:t>
            </a:r>
            <a:endParaRPr kumimoji="1" lang="ja-JP" altLang="en-US" sz="19900" b="1" dirty="0">
              <a:solidFill>
                <a:schemeClr val="bg1"/>
              </a:solidFill>
              <a:latin typeface="+mj-ea"/>
              <a:ea typeface="+mj-ea"/>
            </a:endParaRPr>
          </a:p>
        </p:txBody>
      </p:sp>
      <p:sp>
        <p:nvSpPr>
          <p:cNvPr id="48" name="テキスト ボックス 47">
            <a:extLst>
              <a:ext uri="{FF2B5EF4-FFF2-40B4-BE49-F238E27FC236}">
                <a16:creationId xmlns:a16="http://schemas.microsoft.com/office/drawing/2014/main" id="{20BFC0B1-8ED6-95E0-D98D-F2C4DFA12564}"/>
              </a:ext>
            </a:extLst>
          </p:cNvPr>
          <p:cNvSpPr txBox="1"/>
          <p:nvPr/>
        </p:nvSpPr>
        <p:spPr>
          <a:xfrm>
            <a:off x="1196739" y="3664527"/>
            <a:ext cx="472265" cy="3171596"/>
          </a:xfrm>
          <a:prstGeom prst="rect">
            <a:avLst/>
          </a:prstGeom>
          <a:noFill/>
        </p:spPr>
        <p:txBody>
          <a:bodyPr wrap="square" rtlCol="0">
            <a:spAutoFit/>
          </a:bodyPr>
          <a:lstStyle/>
          <a:p>
            <a:pPr algn="ctr"/>
            <a:r>
              <a:rPr kumimoji="1" lang="en-US" altLang="ja-JP" sz="19900" b="1" dirty="0">
                <a:solidFill>
                  <a:schemeClr val="bg1"/>
                </a:solidFill>
                <a:latin typeface="+mj-ea"/>
                <a:ea typeface="+mj-ea"/>
              </a:rPr>
              <a:t>3</a:t>
            </a:r>
            <a:endParaRPr kumimoji="1" lang="ja-JP" altLang="en-US" sz="19900" b="1" dirty="0">
              <a:solidFill>
                <a:schemeClr val="bg1"/>
              </a:solidFill>
              <a:latin typeface="+mj-ea"/>
              <a:ea typeface="+mj-ea"/>
            </a:endParaRPr>
          </a:p>
        </p:txBody>
      </p:sp>
      <p:sp>
        <p:nvSpPr>
          <p:cNvPr id="49" name="テキスト ボックス 48">
            <a:extLst>
              <a:ext uri="{FF2B5EF4-FFF2-40B4-BE49-F238E27FC236}">
                <a16:creationId xmlns:a16="http://schemas.microsoft.com/office/drawing/2014/main" id="{F124439B-1E88-FB33-6682-0C58F24B1B5B}"/>
              </a:ext>
            </a:extLst>
          </p:cNvPr>
          <p:cNvSpPr txBox="1"/>
          <p:nvPr/>
        </p:nvSpPr>
        <p:spPr>
          <a:xfrm>
            <a:off x="10147155" y="3759268"/>
            <a:ext cx="901233" cy="3154710"/>
          </a:xfrm>
          <a:prstGeom prst="rect">
            <a:avLst/>
          </a:prstGeom>
          <a:noFill/>
        </p:spPr>
        <p:txBody>
          <a:bodyPr wrap="square" rtlCol="0">
            <a:spAutoFit/>
          </a:bodyPr>
          <a:lstStyle/>
          <a:p>
            <a:pPr algn="ctr"/>
            <a:r>
              <a:rPr lang="en-US" altLang="ja-JP" sz="19900" b="1" dirty="0">
                <a:solidFill>
                  <a:schemeClr val="bg1"/>
                </a:solidFill>
                <a:latin typeface="+mj-ea"/>
                <a:ea typeface="+mj-ea"/>
              </a:rPr>
              <a:t>4</a:t>
            </a:r>
            <a:endParaRPr kumimoji="1" lang="ja-JP" altLang="en-US" sz="19900" b="1" dirty="0">
              <a:solidFill>
                <a:schemeClr val="bg1"/>
              </a:solidFill>
              <a:latin typeface="+mj-ea"/>
              <a:ea typeface="+mj-ea"/>
            </a:endParaRPr>
          </a:p>
        </p:txBody>
      </p:sp>
      <p:sp>
        <p:nvSpPr>
          <p:cNvPr id="50" name="テキスト ボックス 49">
            <a:extLst>
              <a:ext uri="{FF2B5EF4-FFF2-40B4-BE49-F238E27FC236}">
                <a16:creationId xmlns:a16="http://schemas.microsoft.com/office/drawing/2014/main" id="{AB076676-36C1-4D01-6403-89843FDC4C9D}"/>
              </a:ext>
            </a:extLst>
          </p:cNvPr>
          <p:cNvSpPr txBox="1"/>
          <p:nvPr/>
        </p:nvSpPr>
        <p:spPr>
          <a:xfrm>
            <a:off x="1669473" y="1628632"/>
            <a:ext cx="4668982" cy="461665"/>
          </a:xfrm>
          <a:prstGeom prst="rect">
            <a:avLst/>
          </a:prstGeom>
          <a:noFill/>
        </p:spPr>
        <p:txBody>
          <a:bodyPr wrap="square" rtlCol="0">
            <a:spAutoFit/>
          </a:bodyPr>
          <a:lstStyle/>
          <a:p>
            <a:r>
              <a:rPr lang="ja-JP" altLang="en-US" sz="2400" b="1" dirty="0">
                <a:solidFill>
                  <a:schemeClr val="bg1"/>
                </a:solidFill>
                <a:latin typeface="Meiryo" panose="020B0604030504040204" pitchFamily="34" charset="-128"/>
                <a:ea typeface="Meiryo" panose="020B0604030504040204" pitchFamily="34" charset="-128"/>
              </a:rPr>
              <a:t>史上初のベスト</a:t>
            </a:r>
            <a:r>
              <a:rPr lang="en-US" altLang="ja-JP" sz="2400" b="1" dirty="0">
                <a:solidFill>
                  <a:schemeClr val="bg1"/>
                </a:solidFill>
                <a:latin typeface="Meiryo" panose="020B0604030504040204" pitchFamily="34" charset="-128"/>
                <a:ea typeface="Meiryo" panose="020B0604030504040204" pitchFamily="34" charset="-128"/>
              </a:rPr>
              <a:t>4</a:t>
            </a:r>
            <a:r>
              <a:rPr lang="ja-JP" altLang="en-US" sz="2400" b="1" dirty="0">
                <a:solidFill>
                  <a:schemeClr val="bg1"/>
                </a:solidFill>
                <a:latin typeface="Meiryo" panose="020B0604030504040204" pitchFamily="34" charset="-128"/>
                <a:ea typeface="Meiryo" panose="020B0604030504040204" pitchFamily="34" charset="-128"/>
              </a:rPr>
              <a:t>以上を目指す</a:t>
            </a:r>
            <a:endParaRPr kumimoji="1" lang="ja-JP" altLang="en-US" sz="2400" b="1" dirty="0">
              <a:solidFill>
                <a:schemeClr val="bg1"/>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5363AF9F-C78E-0AC0-0183-03765818D016}"/>
              </a:ext>
            </a:extLst>
          </p:cNvPr>
          <p:cNvSpPr txBox="1"/>
          <p:nvPr/>
        </p:nvSpPr>
        <p:spPr>
          <a:xfrm>
            <a:off x="6172200" y="1628632"/>
            <a:ext cx="4668982" cy="461665"/>
          </a:xfrm>
          <a:prstGeom prst="rect">
            <a:avLst/>
          </a:prstGeom>
          <a:noFill/>
        </p:spPr>
        <p:txBody>
          <a:bodyPr wrap="square" rtlCol="0">
            <a:spAutoFit/>
          </a:bodyPr>
          <a:lstStyle/>
          <a:p>
            <a:r>
              <a:rPr lang="ja-JP" altLang="en-US" sz="2400" b="1" dirty="0">
                <a:solidFill>
                  <a:schemeClr val="bg1"/>
                </a:solidFill>
                <a:latin typeface="Meiryo" panose="020B0604030504040204" pitchFamily="34" charset="-128"/>
                <a:ea typeface="Meiryo" panose="020B0604030504040204" pitchFamily="34" charset="-128"/>
              </a:rPr>
              <a:t>予選リーグから熾烈な争い</a:t>
            </a:r>
            <a:endParaRPr kumimoji="1" lang="ja-JP" altLang="en-US" sz="2400" b="1" dirty="0">
              <a:solidFill>
                <a:schemeClr val="bg1"/>
              </a:solidFill>
              <a:latin typeface="Meiryo" panose="020B0604030504040204" pitchFamily="34" charset="-128"/>
              <a:ea typeface="Meiryo" panose="020B0604030504040204" pitchFamily="34" charset="-128"/>
            </a:endParaRPr>
          </a:p>
        </p:txBody>
      </p:sp>
      <p:sp>
        <p:nvSpPr>
          <p:cNvPr id="52" name="テキスト ボックス 51">
            <a:extLst>
              <a:ext uri="{FF2B5EF4-FFF2-40B4-BE49-F238E27FC236}">
                <a16:creationId xmlns:a16="http://schemas.microsoft.com/office/drawing/2014/main" id="{624FEAF0-0424-5933-2ADF-8CF2DA1839A0}"/>
              </a:ext>
            </a:extLst>
          </p:cNvPr>
          <p:cNvSpPr txBox="1"/>
          <p:nvPr/>
        </p:nvSpPr>
        <p:spPr>
          <a:xfrm>
            <a:off x="5951538" y="5480195"/>
            <a:ext cx="4668982" cy="461665"/>
          </a:xfrm>
          <a:prstGeom prst="rect">
            <a:avLst/>
          </a:prstGeom>
          <a:noFill/>
        </p:spPr>
        <p:txBody>
          <a:bodyPr wrap="square" rtlCol="0">
            <a:spAutoFit/>
          </a:bodyPr>
          <a:lstStyle/>
          <a:p>
            <a:pPr algn="ctr"/>
            <a:r>
              <a:rPr kumimoji="1" lang="ja-JP" altLang="en-US" sz="2400" b="1" dirty="0">
                <a:solidFill>
                  <a:schemeClr val="bg1"/>
                </a:solidFill>
                <a:latin typeface="Meiryo" panose="020B0604030504040204" pitchFamily="34" charset="-128"/>
                <a:ea typeface="Meiryo" panose="020B0604030504040204" pitchFamily="34" charset="-128"/>
              </a:rPr>
              <a:t>若きスター候補たちの台頭</a:t>
            </a:r>
          </a:p>
        </p:txBody>
      </p:sp>
      <p:sp>
        <p:nvSpPr>
          <p:cNvPr id="53" name="テキスト ボックス 52">
            <a:extLst>
              <a:ext uri="{FF2B5EF4-FFF2-40B4-BE49-F238E27FC236}">
                <a16:creationId xmlns:a16="http://schemas.microsoft.com/office/drawing/2014/main" id="{CA6455A2-18CB-9934-B303-0B129F675B32}"/>
              </a:ext>
            </a:extLst>
          </p:cNvPr>
          <p:cNvSpPr txBox="1"/>
          <p:nvPr/>
        </p:nvSpPr>
        <p:spPr>
          <a:xfrm>
            <a:off x="1065790" y="5473269"/>
            <a:ext cx="4668982" cy="461665"/>
          </a:xfrm>
          <a:prstGeom prst="rect">
            <a:avLst/>
          </a:prstGeom>
          <a:noFill/>
        </p:spPr>
        <p:txBody>
          <a:bodyPr wrap="square" rtlCol="0">
            <a:spAutoFit/>
          </a:bodyPr>
          <a:lstStyle/>
          <a:p>
            <a:pPr algn="ctr"/>
            <a:r>
              <a:rPr lang="ja-JP" altLang="en-US" sz="2400" b="1" dirty="0">
                <a:solidFill>
                  <a:schemeClr val="bg1"/>
                </a:solidFill>
                <a:latin typeface="Meiryo" panose="020B0604030504040204" pitchFamily="34" charset="-128"/>
                <a:ea typeface="Meiryo" panose="020B0604030504040204" pitchFamily="34" charset="-128"/>
              </a:rPr>
              <a:t>ベテラン勢の挑戦</a:t>
            </a:r>
            <a:endParaRPr kumimoji="1" lang="ja-JP" altLang="en-US" sz="24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9C21A104-3A81-6BC9-30EE-408EE4AD83BF}"/>
              </a:ext>
            </a:extLst>
          </p:cNvPr>
          <p:cNvSpPr txBox="1"/>
          <p:nvPr/>
        </p:nvSpPr>
        <p:spPr>
          <a:xfrm>
            <a:off x="1995055" y="2140529"/>
            <a:ext cx="3900054" cy="1383584"/>
          </a:xfrm>
          <a:prstGeom prst="rect">
            <a:avLst/>
          </a:prstGeom>
          <a:noFill/>
        </p:spPr>
        <p:txBody>
          <a:bodyPr wrap="square" rtlCol="0">
            <a:spAutoFit/>
          </a:bodyPr>
          <a:lstStyle/>
          <a:p>
            <a:pPr algn="ctr">
              <a:lnSpc>
                <a:spcPct val="130000"/>
              </a:lnSpc>
            </a:pPr>
            <a:r>
              <a:rPr lang="ja-JP" altLang="en-US" sz="1600" dirty="0">
                <a:solidFill>
                  <a:schemeClr val="accent3"/>
                </a:solidFill>
                <a:latin typeface="Meiryo" panose="020B0604030504040204" pitchFamily="34" charset="-128"/>
                <a:ea typeface="Meiryo" panose="020B0604030504040204" pitchFamily="34" charset="-128"/>
              </a:rPr>
              <a:t>開催国として臨んだ前回大会は史上初のベスト</a:t>
            </a:r>
            <a:r>
              <a:rPr lang="en-US" altLang="ja-JP" sz="1600" dirty="0">
                <a:solidFill>
                  <a:schemeClr val="accent3"/>
                </a:solidFill>
                <a:latin typeface="Meiryo" panose="020B0604030504040204" pitchFamily="34" charset="-128"/>
                <a:ea typeface="Meiryo" panose="020B0604030504040204" pitchFamily="34" charset="-128"/>
              </a:rPr>
              <a:t>8</a:t>
            </a:r>
            <a:r>
              <a:rPr lang="ja-JP" altLang="en-US" sz="1600" dirty="0">
                <a:solidFill>
                  <a:schemeClr val="accent3"/>
                </a:solidFill>
                <a:latin typeface="Meiryo" panose="020B0604030504040204" pitchFamily="34" charset="-128"/>
                <a:ea typeface="Meiryo" panose="020B0604030504040204" pitchFamily="34" charset="-128"/>
              </a:rPr>
              <a:t>進出を果たした</a:t>
            </a:r>
            <a:endParaRPr lang="en-US" altLang="ja-JP" sz="1600" dirty="0">
              <a:solidFill>
                <a:schemeClr val="accent3"/>
              </a:solidFill>
              <a:latin typeface="Meiryo" panose="020B0604030504040204" pitchFamily="34" charset="-128"/>
              <a:ea typeface="Meiryo" panose="020B0604030504040204" pitchFamily="34" charset="-128"/>
            </a:endParaRPr>
          </a:p>
          <a:p>
            <a:pPr algn="ctr">
              <a:lnSpc>
                <a:spcPct val="130000"/>
              </a:lnSpc>
            </a:pPr>
            <a:r>
              <a:rPr lang="ja-JP" altLang="en-US" sz="1600" b="1" u="sng" dirty="0">
                <a:solidFill>
                  <a:schemeClr val="accent3"/>
                </a:solidFill>
                <a:latin typeface="Meiryo" panose="020B0604030504040204" pitchFamily="34" charset="-128"/>
                <a:ea typeface="Meiryo" panose="020B0604030504040204" pitchFamily="34" charset="-128"/>
              </a:rPr>
              <a:t>今大会は「ベスト</a:t>
            </a:r>
            <a:r>
              <a:rPr lang="en-US" altLang="ja-JP" sz="1600" b="1" u="sng" dirty="0">
                <a:solidFill>
                  <a:schemeClr val="accent3"/>
                </a:solidFill>
                <a:latin typeface="Meiryo" panose="020B0604030504040204" pitchFamily="34" charset="-128"/>
                <a:ea typeface="Meiryo" panose="020B0604030504040204" pitchFamily="34" charset="-128"/>
              </a:rPr>
              <a:t>4</a:t>
            </a:r>
            <a:r>
              <a:rPr lang="ja-JP" altLang="en-US" sz="1600" b="1" u="sng" dirty="0">
                <a:solidFill>
                  <a:schemeClr val="accent3"/>
                </a:solidFill>
                <a:latin typeface="Meiryo" panose="020B0604030504040204" pitchFamily="34" charset="-128"/>
                <a:ea typeface="Meiryo" panose="020B0604030504040204" pitchFamily="34" charset="-128"/>
              </a:rPr>
              <a:t>以上」を目指す</a:t>
            </a:r>
            <a:endParaRPr lang="en-US" altLang="ja-JP" sz="1600" dirty="0">
              <a:solidFill>
                <a:schemeClr val="accent3"/>
              </a:solidFill>
              <a:latin typeface="Meiryo" panose="020B0604030504040204" pitchFamily="34" charset="-128"/>
              <a:ea typeface="Meiryo" panose="020B0604030504040204" pitchFamily="34" charset="-128"/>
            </a:endParaRPr>
          </a:p>
          <a:p>
            <a:pPr algn="ctr">
              <a:lnSpc>
                <a:spcPct val="130000"/>
              </a:lnSpc>
            </a:pPr>
            <a:endParaRPr kumimoji="1" lang="ja-JP" altLang="en-US" sz="1600" dirty="0"/>
          </a:p>
        </p:txBody>
      </p:sp>
      <p:sp>
        <p:nvSpPr>
          <p:cNvPr id="55" name="テキスト ボックス 54">
            <a:extLst>
              <a:ext uri="{FF2B5EF4-FFF2-40B4-BE49-F238E27FC236}">
                <a16:creationId xmlns:a16="http://schemas.microsoft.com/office/drawing/2014/main" id="{052F80C2-8EA7-9CD1-9E21-FA44F16118FA}"/>
              </a:ext>
            </a:extLst>
          </p:cNvPr>
          <p:cNvSpPr txBox="1"/>
          <p:nvPr/>
        </p:nvSpPr>
        <p:spPr>
          <a:xfrm>
            <a:off x="6406718" y="2174554"/>
            <a:ext cx="3872346" cy="1254446"/>
          </a:xfrm>
          <a:prstGeom prst="rect">
            <a:avLst/>
          </a:prstGeom>
          <a:noFill/>
        </p:spPr>
        <p:txBody>
          <a:bodyPr wrap="square" rtlCol="0">
            <a:spAutoFit/>
          </a:bodyPr>
          <a:lstStyle/>
          <a:p>
            <a:pPr algn="ctr">
              <a:lnSpc>
                <a:spcPct val="120000"/>
              </a:lnSpc>
            </a:pPr>
            <a:r>
              <a:rPr lang="ja-JP" altLang="en-US" sz="1600" dirty="0">
                <a:solidFill>
                  <a:schemeClr val="accent3"/>
                </a:solidFill>
                <a:latin typeface="Meiryo" panose="020B0604030504040204" pitchFamily="34" charset="-128"/>
                <a:ea typeface="Meiryo" panose="020B0604030504040204" pitchFamily="34" charset="-128"/>
              </a:rPr>
              <a:t>予選リーグは強豪イングランド、アルゼンチンと同組になり、</a:t>
            </a:r>
            <a:r>
              <a:rPr lang="ja-JP" altLang="en-US" sz="1600" b="1" u="sng" dirty="0">
                <a:solidFill>
                  <a:schemeClr val="accent3"/>
                </a:solidFill>
                <a:latin typeface="Meiryo" panose="020B0604030504040204" pitchFamily="34" charset="-128"/>
                <a:ea typeface="Meiryo" panose="020B0604030504040204" pitchFamily="34" charset="-128"/>
              </a:rPr>
              <a:t>一度たりとも</a:t>
            </a:r>
            <a:endParaRPr lang="en-US" altLang="ja-JP" sz="1600" b="1" u="sng" dirty="0">
              <a:solidFill>
                <a:schemeClr val="accent3"/>
              </a:solidFill>
              <a:latin typeface="Meiryo" panose="020B0604030504040204" pitchFamily="34" charset="-128"/>
              <a:ea typeface="Meiryo" panose="020B0604030504040204" pitchFamily="34" charset="-128"/>
            </a:endParaRPr>
          </a:p>
          <a:p>
            <a:pPr algn="ctr">
              <a:lnSpc>
                <a:spcPct val="120000"/>
              </a:lnSpc>
            </a:pPr>
            <a:r>
              <a:rPr lang="ja-JP" altLang="en-US" sz="1600" b="1" u="sng" dirty="0">
                <a:solidFill>
                  <a:schemeClr val="accent3"/>
                </a:solidFill>
                <a:latin typeface="Meiryo" panose="020B0604030504040204" pitchFamily="34" charset="-128"/>
                <a:ea typeface="Meiryo" panose="020B0604030504040204" pitchFamily="34" charset="-128"/>
              </a:rPr>
              <a:t>目が離せない激戦が予想される</a:t>
            </a:r>
            <a:endParaRPr lang="en-US" altLang="ja-JP" sz="1600" b="1" u="sng" dirty="0">
              <a:solidFill>
                <a:schemeClr val="accent3"/>
              </a:solidFill>
              <a:latin typeface="Meiryo" panose="020B0604030504040204" pitchFamily="34" charset="-128"/>
              <a:ea typeface="Meiryo" panose="020B0604030504040204" pitchFamily="34" charset="-128"/>
            </a:endParaRPr>
          </a:p>
          <a:p>
            <a:pPr algn="ctr">
              <a:lnSpc>
                <a:spcPct val="120000"/>
              </a:lnSpc>
            </a:pPr>
            <a:endParaRPr kumimoji="1" lang="ja-JP" altLang="en-US" sz="1600" dirty="0"/>
          </a:p>
        </p:txBody>
      </p:sp>
      <p:sp>
        <p:nvSpPr>
          <p:cNvPr id="56" name="テキスト ボックス 55">
            <a:extLst>
              <a:ext uri="{FF2B5EF4-FFF2-40B4-BE49-F238E27FC236}">
                <a16:creationId xmlns:a16="http://schemas.microsoft.com/office/drawing/2014/main" id="{08469042-485C-56AA-EE5E-DD0A81627ED1}"/>
              </a:ext>
            </a:extLst>
          </p:cNvPr>
          <p:cNvSpPr txBox="1"/>
          <p:nvPr/>
        </p:nvSpPr>
        <p:spPr>
          <a:xfrm>
            <a:off x="1892155" y="4322042"/>
            <a:ext cx="4141500" cy="1346779"/>
          </a:xfrm>
          <a:prstGeom prst="rect">
            <a:avLst/>
          </a:prstGeom>
          <a:noFill/>
        </p:spPr>
        <p:txBody>
          <a:bodyPr wrap="square" rtlCol="0">
            <a:spAutoFit/>
          </a:bodyPr>
          <a:lstStyle/>
          <a:p>
            <a:pPr algn="ctr">
              <a:lnSpc>
                <a:spcPct val="130000"/>
              </a:lnSpc>
            </a:pPr>
            <a:r>
              <a:rPr lang="ja-JP" altLang="en-US" sz="1600" dirty="0">
                <a:solidFill>
                  <a:schemeClr val="accent3"/>
                </a:solidFill>
                <a:latin typeface="Meiryo" panose="020B0604030504040204" pitchFamily="34" charset="-128"/>
                <a:ea typeface="Meiryo" panose="020B0604030504040204" pitchFamily="34" charset="-128"/>
              </a:rPr>
              <a:t>リーチマイケルや稲垣啓太</a:t>
            </a:r>
            <a:endParaRPr lang="en-US" altLang="ja-JP" sz="1600" dirty="0">
              <a:solidFill>
                <a:schemeClr val="accent3"/>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chemeClr val="accent3"/>
                </a:solidFill>
                <a:latin typeface="Meiryo" panose="020B0604030504040204" pitchFamily="34" charset="-128"/>
                <a:ea typeface="Meiryo" panose="020B0604030504040204" pitchFamily="34" charset="-128"/>
              </a:rPr>
              <a:t>といった</a:t>
            </a:r>
            <a:r>
              <a:rPr lang="ja-JP" altLang="en-US" sz="1600" b="1" u="sng" dirty="0">
                <a:solidFill>
                  <a:schemeClr val="accent3"/>
                </a:solidFill>
                <a:latin typeface="Meiryo" panose="020B0604030504040204" pitchFamily="34" charset="-128"/>
                <a:ea typeface="Meiryo" panose="020B0604030504040204" pitchFamily="34" charset="-128"/>
              </a:rPr>
              <a:t>ベテラン勢が</a:t>
            </a:r>
          </a:p>
          <a:p>
            <a:pPr algn="ctr">
              <a:lnSpc>
                <a:spcPct val="130000"/>
              </a:lnSpc>
            </a:pPr>
            <a:r>
              <a:rPr lang="ja-JP" altLang="en-US" sz="1600" b="1" u="sng" dirty="0">
                <a:solidFill>
                  <a:schemeClr val="accent3"/>
                </a:solidFill>
                <a:latin typeface="Meiryo" panose="020B0604030504040204" pitchFamily="34" charset="-128"/>
                <a:ea typeface="Meiryo" panose="020B0604030504040204" pitchFamily="34" charset="-128"/>
              </a:rPr>
              <a:t>再度歴史を塗り替えるため、世界に挑む</a:t>
            </a:r>
          </a:p>
          <a:p>
            <a:pPr algn="ctr">
              <a:lnSpc>
                <a:spcPct val="130000"/>
              </a:lnSpc>
            </a:pPr>
            <a:endParaRPr kumimoji="1" lang="ja-JP" altLang="en-US" sz="1600" dirty="0"/>
          </a:p>
        </p:txBody>
      </p:sp>
      <p:sp>
        <p:nvSpPr>
          <p:cNvPr id="57" name="テキスト ボックス 56">
            <a:extLst>
              <a:ext uri="{FF2B5EF4-FFF2-40B4-BE49-F238E27FC236}">
                <a16:creationId xmlns:a16="http://schemas.microsoft.com/office/drawing/2014/main" id="{94C38F9D-1A97-AC08-6836-7C392182FEA2}"/>
              </a:ext>
            </a:extLst>
          </p:cNvPr>
          <p:cNvSpPr txBox="1"/>
          <p:nvPr/>
        </p:nvSpPr>
        <p:spPr>
          <a:xfrm>
            <a:off x="6240463" y="4425950"/>
            <a:ext cx="4245409" cy="1272913"/>
          </a:xfrm>
          <a:prstGeom prst="rect">
            <a:avLst/>
          </a:prstGeom>
          <a:noFill/>
        </p:spPr>
        <p:txBody>
          <a:bodyPr wrap="square" rtlCol="0">
            <a:spAutoFit/>
          </a:bodyPr>
          <a:lstStyle/>
          <a:p>
            <a:pPr algn="ctr">
              <a:lnSpc>
                <a:spcPct val="120000"/>
              </a:lnSpc>
            </a:pPr>
            <a:r>
              <a:rPr lang="en-US" altLang="ja-JP" sz="1600" dirty="0">
                <a:solidFill>
                  <a:schemeClr val="accent3"/>
                </a:solidFill>
                <a:latin typeface="Meiryo" panose="020B0604030504040204" pitchFamily="34" charset="-128"/>
                <a:ea typeface="Meiryo" panose="020B0604030504040204" pitchFamily="34" charset="-128"/>
              </a:rPr>
              <a:t>NZ</a:t>
            </a:r>
            <a:r>
              <a:rPr lang="ja-JP" altLang="en-US" sz="1600" dirty="0">
                <a:solidFill>
                  <a:schemeClr val="accent3"/>
                </a:solidFill>
                <a:latin typeface="Meiryo" panose="020B0604030504040204" pitchFamily="34" charset="-128"/>
                <a:ea typeface="Meiryo" panose="020B0604030504040204" pitchFamily="34" charset="-128"/>
              </a:rPr>
              <a:t>出身</a:t>
            </a:r>
            <a:r>
              <a:rPr lang="en-US" altLang="ja-JP" sz="1600" dirty="0">
                <a:solidFill>
                  <a:schemeClr val="accent3"/>
                </a:solidFill>
                <a:latin typeface="Meiryo" panose="020B0604030504040204" pitchFamily="34" charset="-128"/>
                <a:ea typeface="Meiryo" panose="020B0604030504040204" pitchFamily="34" charset="-128"/>
              </a:rPr>
              <a:t>21</a:t>
            </a:r>
            <a:r>
              <a:rPr lang="ja-JP" altLang="en-US" sz="1600" dirty="0">
                <a:solidFill>
                  <a:schemeClr val="accent3"/>
                </a:solidFill>
                <a:latin typeface="Meiryo" panose="020B0604030504040204" pitchFamily="34" charset="-128"/>
                <a:ea typeface="Meiryo" panose="020B0604030504040204" pitchFamily="34" charset="-128"/>
              </a:rPr>
              <a:t>歳ワーナー・ディアンズが</a:t>
            </a:r>
            <a:endParaRPr lang="en-US" altLang="ja-JP" sz="1600" dirty="0">
              <a:solidFill>
                <a:schemeClr val="accent3"/>
              </a:solidFill>
              <a:latin typeface="Meiryo" panose="020B0604030504040204" pitchFamily="34" charset="-128"/>
              <a:ea typeface="Meiryo" panose="020B0604030504040204" pitchFamily="34" charset="-128"/>
            </a:endParaRPr>
          </a:p>
          <a:p>
            <a:pPr algn="ctr">
              <a:lnSpc>
                <a:spcPct val="120000"/>
              </a:lnSpc>
            </a:pPr>
            <a:r>
              <a:rPr lang="ja-JP" altLang="en-US" sz="1600" dirty="0">
                <a:solidFill>
                  <a:schemeClr val="accent3"/>
                </a:solidFill>
                <a:latin typeface="Meiryo" panose="020B0604030504040204" pitchFamily="34" charset="-128"/>
                <a:ea typeface="Meiryo" panose="020B0604030504040204" pitchFamily="34" charset="-128"/>
              </a:rPr>
              <a:t>日本代表で台頭</a:t>
            </a:r>
          </a:p>
          <a:p>
            <a:pPr algn="ctr">
              <a:lnSpc>
                <a:spcPct val="120000"/>
              </a:lnSpc>
            </a:pPr>
            <a:r>
              <a:rPr lang="ja-JP" altLang="en-US" sz="1600" b="1" u="sng" dirty="0">
                <a:solidFill>
                  <a:schemeClr val="accent3"/>
                </a:solidFill>
                <a:latin typeface="Meiryo" panose="020B0604030504040204" pitchFamily="34" charset="-128"/>
                <a:ea typeface="Meiryo" panose="020B0604030504040204" pitchFamily="34" charset="-128"/>
              </a:rPr>
              <a:t>桜のジャージーへの想いをプレーに込める</a:t>
            </a:r>
          </a:p>
          <a:p>
            <a:pPr algn="ctr">
              <a:lnSpc>
                <a:spcPct val="130000"/>
              </a:lnSpc>
            </a:pPr>
            <a:endParaRPr kumimoji="1" lang="ja-JP" altLang="en-US" sz="1600" dirty="0"/>
          </a:p>
        </p:txBody>
      </p:sp>
      <p:pic>
        <p:nvPicPr>
          <p:cNvPr id="58" name="図 57">
            <a:extLst>
              <a:ext uri="{FF2B5EF4-FFF2-40B4-BE49-F238E27FC236}">
                <a16:creationId xmlns:a16="http://schemas.microsoft.com/office/drawing/2014/main" id="{156208B8-40D4-91F2-4771-9DE4F680A33E}"/>
              </a:ext>
            </a:extLst>
          </p:cNvPr>
          <p:cNvPicPr>
            <a:picLocks noChangeAspect="1"/>
          </p:cNvPicPr>
          <p:nvPr/>
        </p:nvPicPr>
        <p:blipFill>
          <a:blip r:embed="rId3" cstate="print">
            <a:extLst>
              <a:ext uri="{28A0092B-C50C-407E-A947-70E740481C1C}">
                <a14:useLocalDpi xmlns:a14="http://schemas.microsoft.com/office/drawing/2010/main" val="0"/>
              </a:ext>
            </a:extLst>
          </a:blip>
          <a:srcRect l="11370" r="11370"/>
          <a:stretch/>
        </p:blipFill>
        <p:spPr>
          <a:xfrm>
            <a:off x="4877365" y="2614682"/>
            <a:ext cx="2472782" cy="2133461"/>
          </a:xfrm>
          <a:custGeom>
            <a:avLst/>
            <a:gdLst>
              <a:gd name="connsiteX0" fmla="*/ 1236391 w 2472782"/>
              <a:gd name="connsiteY0" fmla="*/ 0 h 2133461"/>
              <a:gd name="connsiteX1" fmla="*/ 2472782 w 2472782"/>
              <a:gd name="connsiteY1" fmla="*/ 1066731 h 2133461"/>
              <a:gd name="connsiteX2" fmla="*/ 1236391 w 2472782"/>
              <a:gd name="connsiteY2" fmla="*/ 2133461 h 2133461"/>
              <a:gd name="connsiteX3" fmla="*/ 0 w 2472782"/>
              <a:gd name="connsiteY3" fmla="*/ 1066731 h 2133461"/>
            </a:gdLst>
            <a:ahLst/>
            <a:cxnLst>
              <a:cxn ang="0">
                <a:pos x="connsiteX0" y="connsiteY0"/>
              </a:cxn>
              <a:cxn ang="0">
                <a:pos x="connsiteX1" y="connsiteY1"/>
              </a:cxn>
              <a:cxn ang="0">
                <a:pos x="connsiteX2" y="connsiteY2"/>
              </a:cxn>
              <a:cxn ang="0">
                <a:pos x="connsiteX3" y="connsiteY3"/>
              </a:cxn>
            </a:cxnLst>
            <a:rect l="l" t="t" r="r" b="b"/>
            <a:pathLst>
              <a:path w="2472782" h="2133461">
                <a:moveTo>
                  <a:pt x="1236391" y="0"/>
                </a:moveTo>
                <a:lnTo>
                  <a:pt x="2472782" y="1066731"/>
                </a:lnTo>
                <a:lnTo>
                  <a:pt x="1236391" y="2133461"/>
                </a:lnTo>
                <a:lnTo>
                  <a:pt x="0" y="1066731"/>
                </a:lnTo>
                <a:close/>
              </a:path>
            </a:pathLst>
          </a:custGeom>
        </p:spPr>
      </p:pic>
    </p:spTree>
    <p:extLst>
      <p:ext uri="{BB962C8B-B14F-4D97-AF65-F5344CB8AC3E}">
        <p14:creationId xmlns:p14="http://schemas.microsoft.com/office/powerpoint/2010/main" val="1713011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a:extLst>
              <a:ext uri="{FF2B5EF4-FFF2-40B4-BE49-F238E27FC236}">
                <a16:creationId xmlns:a16="http://schemas.microsoft.com/office/drawing/2014/main" id="{C64C9871-A147-F600-1F8E-24555B15FEE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39" b="3839"/>
          <a:stretch/>
        </p:blipFill>
        <p:spPr/>
      </p:pic>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広告商品概要</a:t>
            </a:r>
            <a:endParaRPr kumimoji="1" lang="ja-JP" altLang="en-US" dirty="0"/>
          </a:p>
        </p:txBody>
      </p:sp>
    </p:spTree>
    <p:extLst>
      <p:ext uri="{BB962C8B-B14F-4D97-AF65-F5344CB8AC3E}">
        <p14:creationId xmlns:p14="http://schemas.microsoft.com/office/powerpoint/2010/main" val="255253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31FDB4A-2BBE-314D-4534-50A3F92B7028}"/>
              </a:ext>
            </a:extLst>
          </p:cNvPr>
          <p:cNvSpPr>
            <a:spLocks noGrp="1"/>
          </p:cNvSpPr>
          <p:nvPr>
            <p:ph type="body" sz="quarter" idx="10"/>
          </p:nvPr>
        </p:nvSpPr>
        <p:spPr>
          <a:xfrm>
            <a:off x="479425" y="281980"/>
            <a:ext cx="8640911" cy="335028"/>
          </a:xfrm>
        </p:spPr>
        <p:txBody>
          <a:bodyPr/>
          <a:lstStyle/>
          <a:p>
            <a:r>
              <a:rPr kumimoji="1" lang="ja-JP" altLang="en-US" dirty="0"/>
              <a:t>ラグビー興味関心ターゲティング商品とは</a:t>
            </a:r>
          </a:p>
        </p:txBody>
      </p:sp>
      <p:sp>
        <p:nvSpPr>
          <p:cNvPr id="13" name="テキスト ボックス 12">
            <a:extLst>
              <a:ext uri="{FF2B5EF4-FFF2-40B4-BE49-F238E27FC236}">
                <a16:creationId xmlns:a16="http://schemas.microsoft.com/office/drawing/2014/main" id="{D974E8A3-B113-4A73-D3A5-F3B06B9423AC}"/>
              </a:ext>
            </a:extLst>
          </p:cNvPr>
          <p:cNvSpPr txBox="1"/>
          <p:nvPr/>
        </p:nvSpPr>
        <p:spPr>
          <a:xfrm>
            <a:off x="526676" y="1150384"/>
            <a:ext cx="11185899" cy="646331"/>
          </a:xfrm>
          <a:prstGeom prst="rect">
            <a:avLst/>
          </a:prstGeom>
          <a:noFill/>
        </p:spPr>
        <p:txBody>
          <a:bodyPr wrap="square" rtlCol="0">
            <a:spAutoFit/>
          </a:bodyPr>
          <a:lstStyle/>
          <a:p>
            <a:pPr algn="ctr"/>
            <a:r>
              <a:rPr lang="ja-JP" altLang="en-US" dirty="0">
                <a:solidFill>
                  <a:schemeClr val="tx1">
                    <a:lumMod val="65000"/>
                    <a:lumOff val="35000"/>
                  </a:schemeClr>
                </a:solidFill>
                <a:latin typeface="メイリオ" panose="020B0604030504040204" pitchFamily="50" charset="-128"/>
                <a:ea typeface="メイリオ" panose="020B0604030504040204" pitchFamily="50" charset="-128"/>
              </a:rPr>
              <a:t>ラグビーワールドカップ</a:t>
            </a:r>
            <a:r>
              <a:rPr lang="en-US" altLang="ja-JP" dirty="0">
                <a:solidFill>
                  <a:schemeClr val="tx1">
                    <a:lumMod val="65000"/>
                    <a:lumOff val="35000"/>
                  </a:schemeClr>
                </a:solidFill>
                <a:latin typeface="メイリオ" panose="020B0604030504040204" pitchFamily="50" charset="-128"/>
                <a:ea typeface="メイリオ" panose="020B0604030504040204" pitchFamily="50" charset="-128"/>
              </a:rPr>
              <a:t>2023</a:t>
            </a:r>
            <a:r>
              <a:rPr lang="ja-JP" altLang="en-US" dirty="0">
                <a:solidFill>
                  <a:schemeClr val="tx1">
                    <a:lumMod val="65000"/>
                    <a:lumOff val="35000"/>
                  </a:schemeClr>
                </a:solidFill>
                <a:latin typeface="メイリオ" panose="020B0604030504040204" pitchFamily="50" charset="-128"/>
                <a:ea typeface="メイリオ" panose="020B0604030504040204" pitchFamily="50" charset="-128"/>
              </a:rPr>
              <a:t>開催期間中に</a:t>
            </a:r>
            <a:endParaRPr lang="en-US" altLang="ja-JP"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lang="en-US" altLang="ja-JP" b="1" dirty="0">
                <a:solidFill>
                  <a:schemeClr val="tx1">
                    <a:lumMod val="65000"/>
                    <a:lumOff val="35000"/>
                  </a:schemeClr>
                </a:solidFill>
                <a:latin typeface="メイリオ" panose="020B0604030504040204" pitchFamily="50" charset="-128"/>
                <a:ea typeface="メイリオ" panose="020B0604030504040204" pitchFamily="50" charset="-128"/>
              </a:rPr>
              <a:t>Yahoo! JAPAN</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トップ面でラグビー興味関心ユーザーに広告接触可能なターゲティング商品</a:t>
            </a:r>
            <a:endParaRPr lang="en-US" altLang="ja-JP"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BA855F20-5FF9-7D30-8782-64931BC9DA9C}"/>
              </a:ext>
            </a:extLst>
          </p:cNvPr>
          <p:cNvSpPr txBox="1"/>
          <p:nvPr/>
        </p:nvSpPr>
        <p:spPr>
          <a:xfrm>
            <a:off x="4762196" y="6381750"/>
            <a:ext cx="6671462" cy="276999"/>
          </a:xfrm>
          <a:prstGeom prst="rect">
            <a:avLst/>
          </a:prstGeom>
          <a:noFill/>
        </p:spPr>
        <p:txBody>
          <a:bodyPr wrap="square" rtlCol="0">
            <a:spAutoFit/>
          </a:bodyPr>
          <a:lstStyle/>
          <a:p>
            <a:pPr algn="r"/>
            <a:r>
              <a:rPr kumimoji="1" lang="en-US" altLang="ja-JP" sz="1200" dirty="0">
                <a:solidFill>
                  <a:schemeClr val="tx1">
                    <a:lumMod val="50000"/>
                    <a:lumOff val="50000"/>
                  </a:schemeClr>
                </a:solidFill>
              </a:rPr>
              <a:t>※</a:t>
            </a:r>
            <a:r>
              <a:rPr kumimoji="1" lang="ja-JP" altLang="en-US" sz="1200" dirty="0">
                <a:solidFill>
                  <a:schemeClr val="tx1">
                    <a:lumMod val="50000"/>
                    <a:lumOff val="50000"/>
                  </a:schemeClr>
                </a:solidFill>
              </a:rPr>
              <a:t>特集バナーの事前提案可否とは別に必要となります</a:t>
            </a:r>
          </a:p>
        </p:txBody>
      </p:sp>
      <p:pic>
        <p:nvPicPr>
          <p:cNvPr id="11" name="図 10">
            <a:extLst>
              <a:ext uri="{FF2B5EF4-FFF2-40B4-BE49-F238E27FC236}">
                <a16:creationId xmlns:a16="http://schemas.microsoft.com/office/drawing/2014/main" id="{3E12A26F-3D15-5476-5D26-DCA8E3430CCE}"/>
              </a:ext>
            </a:extLst>
          </p:cNvPr>
          <p:cNvPicPr>
            <a:picLocks noChangeAspect="1"/>
          </p:cNvPicPr>
          <p:nvPr/>
        </p:nvPicPr>
        <p:blipFill>
          <a:blip r:embed="rId3"/>
          <a:stretch>
            <a:fillRect/>
          </a:stretch>
        </p:blipFill>
        <p:spPr>
          <a:xfrm>
            <a:off x="6096000" y="2887583"/>
            <a:ext cx="2320354" cy="406788"/>
          </a:xfrm>
          <a:prstGeom prst="rect">
            <a:avLst/>
          </a:prstGeom>
        </p:spPr>
      </p:pic>
      <p:pic>
        <p:nvPicPr>
          <p:cNvPr id="12" name="図 11">
            <a:extLst>
              <a:ext uri="{FF2B5EF4-FFF2-40B4-BE49-F238E27FC236}">
                <a16:creationId xmlns:a16="http://schemas.microsoft.com/office/drawing/2014/main" id="{924CAA87-4D6A-2F69-3BA6-7DCD1C30C74C}"/>
              </a:ext>
            </a:extLst>
          </p:cNvPr>
          <p:cNvPicPr>
            <a:picLocks noChangeAspect="1"/>
          </p:cNvPicPr>
          <p:nvPr/>
        </p:nvPicPr>
        <p:blipFill>
          <a:blip r:embed="rId4"/>
          <a:stretch>
            <a:fillRect/>
          </a:stretch>
        </p:blipFill>
        <p:spPr>
          <a:xfrm>
            <a:off x="6260782" y="3329179"/>
            <a:ext cx="2124604" cy="340096"/>
          </a:xfrm>
          <a:prstGeom prst="rect">
            <a:avLst/>
          </a:prstGeom>
        </p:spPr>
      </p:pic>
      <p:grpSp>
        <p:nvGrpSpPr>
          <p:cNvPr id="42" name="グループ化 41">
            <a:extLst>
              <a:ext uri="{FF2B5EF4-FFF2-40B4-BE49-F238E27FC236}">
                <a16:creationId xmlns:a16="http://schemas.microsoft.com/office/drawing/2014/main" id="{3FB1693A-DA50-BBB6-6C9F-1DF5DF992F27}"/>
              </a:ext>
            </a:extLst>
          </p:cNvPr>
          <p:cNvGrpSpPr/>
          <p:nvPr/>
        </p:nvGrpSpPr>
        <p:grpSpPr>
          <a:xfrm>
            <a:off x="8500535" y="2877133"/>
            <a:ext cx="2065865" cy="1302014"/>
            <a:chOff x="7769015" y="3092133"/>
            <a:chExt cx="2939332" cy="2170756"/>
          </a:xfrm>
        </p:grpSpPr>
        <p:pic>
          <p:nvPicPr>
            <p:cNvPr id="14" name="図 13">
              <a:extLst>
                <a:ext uri="{FF2B5EF4-FFF2-40B4-BE49-F238E27FC236}">
                  <a16:creationId xmlns:a16="http://schemas.microsoft.com/office/drawing/2014/main" id="{DDB53BFA-6A02-D8F0-6156-5F3A9EC08FE3}"/>
                </a:ext>
              </a:extLst>
            </p:cNvPr>
            <p:cNvPicPr>
              <a:picLocks noChangeAspect="1"/>
            </p:cNvPicPr>
            <p:nvPr/>
          </p:nvPicPr>
          <p:blipFill>
            <a:blip r:embed="rId5"/>
            <a:stretch>
              <a:fillRect/>
            </a:stretch>
          </p:blipFill>
          <p:spPr>
            <a:xfrm>
              <a:off x="7769015" y="3092133"/>
              <a:ext cx="2939332" cy="2170756"/>
            </a:xfrm>
            <a:prstGeom prst="rect">
              <a:avLst/>
            </a:prstGeom>
          </p:spPr>
        </p:pic>
        <p:sp>
          <p:nvSpPr>
            <p:cNvPr id="15" name="正方形/長方形 14">
              <a:extLst>
                <a:ext uri="{FF2B5EF4-FFF2-40B4-BE49-F238E27FC236}">
                  <a16:creationId xmlns:a16="http://schemas.microsoft.com/office/drawing/2014/main" id="{44ECA164-8950-DEDC-D1AA-1B452F799BB7}"/>
                </a:ext>
              </a:extLst>
            </p:cNvPr>
            <p:cNvSpPr/>
            <p:nvPr/>
          </p:nvSpPr>
          <p:spPr>
            <a:xfrm>
              <a:off x="9736152" y="3681412"/>
              <a:ext cx="925075" cy="1195387"/>
            </a:xfrm>
            <a:prstGeom prst="rect">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16" name="図 15">
            <a:extLst>
              <a:ext uri="{FF2B5EF4-FFF2-40B4-BE49-F238E27FC236}">
                <a16:creationId xmlns:a16="http://schemas.microsoft.com/office/drawing/2014/main" id="{5B4DA7DC-3ED0-9636-30B6-54F4278BEA19}"/>
              </a:ext>
            </a:extLst>
          </p:cNvPr>
          <p:cNvPicPr>
            <a:picLocks noChangeAspect="1"/>
          </p:cNvPicPr>
          <p:nvPr/>
        </p:nvPicPr>
        <p:blipFill>
          <a:blip r:embed="rId6"/>
          <a:stretch>
            <a:fillRect/>
          </a:stretch>
        </p:blipFill>
        <p:spPr>
          <a:xfrm>
            <a:off x="6240463" y="3681413"/>
            <a:ext cx="2165244" cy="403690"/>
          </a:xfrm>
          <a:prstGeom prst="rect">
            <a:avLst/>
          </a:prstGeom>
        </p:spPr>
      </p:pic>
      <p:sp>
        <p:nvSpPr>
          <p:cNvPr id="31" name="テキスト ボックス 30">
            <a:extLst>
              <a:ext uri="{FF2B5EF4-FFF2-40B4-BE49-F238E27FC236}">
                <a16:creationId xmlns:a16="http://schemas.microsoft.com/office/drawing/2014/main" id="{EC187386-5A4C-0036-AA53-9FEF616BF1D7}"/>
              </a:ext>
            </a:extLst>
          </p:cNvPr>
          <p:cNvSpPr txBox="1"/>
          <p:nvPr/>
        </p:nvSpPr>
        <p:spPr>
          <a:xfrm>
            <a:off x="147250" y="5836378"/>
            <a:ext cx="1477282" cy="253916"/>
          </a:xfrm>
          <a:prstGeom prst="rect">
            <a:avLst/>
          </a:prstGeom>
          <a:noFill/>
        </p:spPr>
        <p:txBody>
          <a:bodyPr wrap="square" rtlCol="0">
            <a:spAutoFit/>
          </a:bodyPr>
          <a:lstStyle/>
          <a:p>
            <a:pPr algn="l"/>
            <a:r>
              <a:rPr kumimoji="1" lang="en-US" altLang="ja-JP" sz="1050" dirty="0">
                <a:solidFill>
                  <a:schemeClr val="accent3"/>
                </a:solidFill>
                <a:latin typeface="メイリオ" panose="020B0604030504040204" pitchFamily="50" charset="-128"/>
                <a:ea typeface="メイリオ" panose="020B0604030504040204" pitchFamily="50" charset="-128"/>
              </a:rPr>
              <a:t>※</a:t>
            </a:r>
            <a:r>
              <a:rPr kumimoji="1" lang="ja-JP" altLang="en-US" sz="1050" dirty="0">
                <a:solidFill>
                  <a:schemeClr val="accent3"/>
                </a:solidFill>
                <a:latin typeface="メイリオ" panose="020B0604030504040204" pitchFamily="50" charset="-128"/>
                <a:ea typeface="メイリオ" panose="020B0604030504040204" pitchFamily="50" charset="-128"/>
              </a:rPr>
              <a:t>イメージ図です</a:t>
            </a:r>
          </a:p>
        </p:txBody>
      </p:sp>
      <p:pic>
        <p:nvPicPr>
          <p:cNvPr id="33" name="図 32">
            <a:extLst>
              <a:ext uri="{FF2B5EF4-FFF2-40B4-BE49-F238E27FC236}">
                <a16:creationId xmlns:a16="http://schemas.microsoft.com/office/drawing/2014/main" id="{84B138F7-1CE7-7C4F-AD80-CC4337D8D84A}"/>
              </a:ext>
            </a:extLst>
          </p:cNvPr>
          <p:cNvPicPr>
            <a:picLocks noChangeAspect="1"/>
          </p:cNvPicPr>
          <p:nvPr/>
        </p:nvPicPr>
        <p:blipFill>
          <a:blip r:embed="rId7"/>
          <a:stretch>
            <a:fillRect/>
          </a:stretch>
        </p:blipFill>
        <p:spPr>
          <a:xfrm>
            <a:off x="1543987" y="2547860"/>
            <a:ext cx="2349803" cy="3833889"/>
          </a:xfrm>
          <a:prstGeom prst="rect">
            <a:avLst/>
          </a:prstGeom>
        </p:spPr>
      </p:pic>
      <p:pic>
        <p:nvPicPr>
          <p:cNvPr id="34" name="図 33" descr="グラフィカル ユーザー インターフェイス が含まれている画像&#10;&#10;自動的に生成された説明">
            <a:extLst>
              <a:ext uri="{FF2B5EF4-FFF2-40B4-BE49-F238E27FC236}">
                <a16:creationId xmlns:a16="http://schemas.microsoft.com/office/drawing/2014/main" id="{B8AD23C2-9556-903E-7767-4396035229D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5325"/>
          <a:stretch/>
        </p:blipFill>
        <p:spPr>
          <a:xfrm>
            <a:off x="1489395" y="2533226"/>
            <a:ext cx="2581866" cy="3848523"/>
          </a:xfrm>
          <a:prstGeom prst="rect">
            <a:avLst/>
          </a:prstGeom>
          <a:effectLst/>
        </p:spPr>
      </p:pic>
      <p:sp>
        <p:nvSpPr>
          <p:cNvPr id="39" name="四角形: 角を丸くする 38">
            <a:extLst>
              <a:ext uri="{FF2B5EF4-FFF2-40B4-BE49-F238E27FC236}">
                <a16:creationId xmlns:a16="http://schemas.microsoft.com/office/drawing/2014/main" id="{1C4ECF14-6BD0-1142-C4E6-C00608DFCD1C}"/>
              </a:ext>
            </a:extLst>
          </p:cNvPr>
          <p:cNvSpPr/>
          <p:nvPr/>
        </p:nvSpPr>
        <p:spPr>
          <a:xfrm>
            <a:off x="6528495" y="2194478"/>
            <a:ext cx="3600400" cy="648072"/>
          </a:xfrm>
          <a:prstGeom prst="roundRect">
            <a:avLst/>
          </a:prstGeom>
          <a:noFill/>
          <a:ln w="28575">
            <a:solidFill>
              <a:srgbClr val="C00000"/>
            </a:solid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テキスト ボックス 39">
            <a:extLst>
              <a:ext uri="{FF2B5EF4-FFF2-40B4-BE49-F238E27FC236}">
                <a16:creationId xmlns:a16="http://schemas.microsoft.com/office/drawing/2014/main" id="{005267EC-469A-2660-D6C7-74711E83A0C5}"/>
              </a:ext>
            </a:extLst>
          </p:cNvPr>
          <p:cNvSpPr txBox="1"/>
          <p:nvPr/>
        </p:nvSpPr>
        <p:spPr>
          <a:xfrm>
            <a:off x="6888535" y="2275689"/>
            <a:ext cx="2952328" cy="523220"/>
          </a:xfrm>
          <a:prstGeom prst="rect">
            <a:avLst/>
          </a:prstGeom>
          <a:noFill/>
        </p:spPr>
        <p:txBody>
          <a:bodyPr wrap="square" rtlCol="0">
            <a:spAutoFit/>
          </a:bodyPr>
          <a:lstStyle/>
          <a:p>
            <a:pPr algn="ctr"/>
            <a:r>
              <a:rPr lang="ja-JP" altLang="en-US" sz="1400" b="1" dirty="0"/>
              <a:t>ニュース閲覧</a:t>
            </a:r>
            <a:endParaRPr lang="en-US" altLang="ja-JP" sz="1400" b="1" dirty="0"/>
          </a:p>
          <a:p>
            <a:pPr algn="ctr"/>
            <a:r>
              <a:rPr kumimoji="1" lang="ja-JP" altLang="en-US" sz="1400" b="1" dirty="0"/>
              <a:t>ラグビー関連記事閲覧ユーザー</a:t>
            </a:r>
          </a:p>
        </p:txBody>
      </p:sp>
      <p:sp>
        <p:nvSpPr>
          <p:cNvPr id="41" name="楕円 40">
            <a:extLst>
              <a:ext uri="{FF2B5EF4-FFF2-40B4-BE49-F238E27FC236}">
                <a16:creationId xmlns:a16="http://schemas.microsoft.com/office/drawing/2014/main" id="{F58966D8-F6DD-C5A4-FCDD-996C8CC364B7}"/>
              </a:ext>
            </a:extLst>
          </p:cNvPr>
          <p:cNvSpPr/>
          <p:nvPr/>
        </p:nvSpPr>
        <p:spPr>
          <a:xfrm>
            <a:off x="6240463" y="2194478"/>
            <a:ext cx="648072" cy="648072"/>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400" b="1" dirty="0">
                <a:solidFill>
                  <a:schemeClr val="bg1"/>
                </a:solidFill>
              </a:rPr>
              <a:t>１</a:t>
            </a:r>
          </a:p>
        </p:txBody>
      </p:sp>
      <p:sp>
        <p:nvSpPr>
          <p:cNvPr id="43" name="四角形: 角を丸くする 42">
            <a:extLst>
              <a:ext uri="{FF2B5EF4-FFF2-40B4-BE49-F238E27FC236}">
                <a16:creationId xmlns:a16="http://schemas.microsoft.com/office/drawing/2014/main" id="{7B7BDE22-4A70-745B-BF49-A2979BAE2034}"/>
              </a:ext>
            </a:extLst>
          </p:cNvPr>
          <p:cNvSpPr/>
          <p:nvPr/>
        </p:nvSpPr>
        <p:spPr>
          <a:xfrm>
            <a:off x="6592842" y="4358558"/>
            <a:ext cx="3600400" cy="648072"/>
          </a:xfrm>
          <a:prstGeom prst="roundRect">
            <a:avLst/>
          </a:prstGeom>
          <a:noFill/>
          <a:ln w="28575">
            <a:solidFill>
              <a:srgbClr val="C00000"/>
            </a:solid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テキスト ボックス 43">
            <a:extLst>
              <a:ext uri="{FF2B5EF4-FFF2-40B4-BE49-F238E27FC236}">
                <a16:creationId xmlns:a16="http://schemas.microsoft.com/office/drawing/2014/main" id="{5F597745-B0AA-2F0B-A771-185F9741B445}"/>
              </a:ext>
            </a:extLst>
          </p:cNvPr>
          <p:cNvSpPr txBox="1"/>
          <p:nvPr/>
        </p:nvSpPr>
        <p:spPr>
          <a:xfrm>
            <a:off x="6952882" y="4439769"/>
            <a:ext cx="2952328" cy="738664"/>
          </a:xfrm>
          <a:prstGeom prst="rect">
            <a:avLst/>
          </a:prstGeom>
          <a:noFill/>
        </p:spPr>
        <p:txBody>
          <a:bodyPr wrap="square" rtlCol="0">
            <a:spAutoFit/>
          </a:bodyPr>
          <a:lstStyle/>
          <a:p>
            <a:pPr algn="ctr"/>
            <a:r>
              <a:rPr kumimoji="1" lang="ja-JP" altLang="en-US" sz="1400" b="1" dirty="0"/>
              <a:t>検索</a:t>
            </a:r>
            <a:endParaRPr kumimoji="1" lang="en-US" altLang="ja-JP" sz="1400" b="1" dirty="0"/>
          </a:p>
          <a:p>
            <a:pPr algn="ctr"/>
            <a:r>
              <a:rPr kumimoji="1" lang="ja-JP" altLang="en-US" sz="1400" b="1" dirty="0"/>
              <a:t>ラグビー関連キーワード</a:t>
            </a:r>
            <a:endParaRPr kumimoji="1" lang="en-US" altLang="ja-JP" sz="1400" b="1" dirty="0"/>
          </a:p>
          <a:p>
            <a:pPr algn="ctr"/>
            <a:endParaRPr kumimoji="1" lang="ja-JP" altLang="en-US" sz="1400" b="1" dirty="0"/>
          </a:p>
        </p:txBody>
      </p:sp>
      <p:sp>
        <p:nvSpPr>
          <p:cNvPr id="45" name="楕円 44">
            <a:extLst>
              <a:ext uri="{FF2B5EF4-FFF2-40B4-BE49-F238E27FC236}">
                <a16:creationId xmlns:a16="http://schemas.microsoft.com/office/drawing/2014/main" id="{A543B60F-D16E-D1CD-ECB3-5A7D707C43BC}"/>
              </a:ext>
            </a:extLst>
          </p:cNvPr>
          <p:cNvSpPr/>
          <p:nvPr/>
        </p:nvSpPr>
        <p:spPr>
          <a:xfrm>
            <a:off x="6304810" y="4358558"/>
            <a:ext cx="648072" cy="648072"/>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400" b="1" dirty="0">
                <a:solidFill>
                  <a:schemeClr val="bg1"/>
                </a:solidFill>
              </a:rPr>
              <a:t>２</a:t>
            </a:r>
            <a:endParaRPr kumimoji="1" lang="ja-JP" altLang="en-US" sz="2400" b="1" dirty="0">
              <a:solidFill>
                <a:schemeClr val="bg1"/>
              </a:solidFill>
            </a:endParaRPr>
          </a:p>
        </p:txBody>
      </p:sp>
      <p:pic>
        <p:nvPicPr>
          <p:cNvPr id="47" name="図 46">
            <a:extLst>
              <a:ext uri="{FF2B5EF4-FFF2-40B4-BE49-F238E27FC236}">
                <a16:creationId xmlns:a16="http://schemas.microsoft.com/office/drawing/2014/main" id="{F1DE4EB5-EDA7-3847-C7BD-DCDB42D6CC3B}"/>
              </a:ext>
            </a:extLst>
          </p:cNvPr>
          <p:cNvPicPr>
            <a:picLocks noChangeAspect="1"/>
          </p:cNvPicPr>
          <p:nvPr/>
        </p:nvPicPr>
        <p:blipFill>
          <a:blip r:embed="rId9"/>
          <a:stretch>
            <a:fillRect/>
          </a:stretch>
        </p:blipFill>
        <p:spPr>
          <a:xfrm>
            <a:off x="6339840" y="5254532"/>
            <a:ext cx="3996267" cy="805927"/>
          </a:xfrm>
          <a:prstGeom prst="rect">
            <a:avLst/>
          </a:prstGeom>
        </p:spPr>
      </p:pic>
      <p:cxnSp>
        <p:nvCxnSpPr>
          <p:cNvPr id="48" name="直線コネクタ 47">
            <a:extLst>
              <a:ext uri="{FF2B5EF4-FFF2-40B4-BE49-F238E27FC236}">
                <a16:creationId xmlns:a16="http://schemas.microsoft.com/office/drawing/2014/main" id="{F3DE3510-FCA1-0031-E14D-13B55A6E806B}"/>
              </a:ext>
            </a:extLst>
          </p:cNvPr>
          <p:cNvCxnSpPr>
            <a:cxnSpLocks/>
          </p:cNvCxnSpPr>
          <p:nvPr/>
        </p:nvCxnSpPr>
        <p:spPr>
          <a:xfrm>
            <a:off x="4030134" y="3602938"/>
            <a:ext cx="1143309" cy="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1E649102-3F51-E3DF-CE03-3E20E8C89AE7}"/>
              </a:ext>
            </a:extLst>
          </p:cNvPr>
          <p:cNvCxnSpPr>
            <a:cxnSpLocks/>
          </p:cNvCxnSpPr>
          <p:nvPr/>
        </p:nvCxnSpPr>
        <p:spPr>
          <a:xfrm>
            <a:off x="5159896" y="4616648"/>
            <a:ext cx="936104" cy="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56D8117A-CBA4-0B65-5879-8D70DD5CD3D8}"/>
              </a:ext>
            </a:extLst>
          </p:cNvPr>
          <p:cNvCxnSpPr>
            <a:cxnSpLocks/>
          </p:cNvCxnSpPr>
          <p:nvPr/>
        </p:nvCxnSpPr>
        <p:spPr>
          <a:xfrm>
            <a:off x="5159896" y="2550243"/>
            <a:ext cx="936104" cy="0"/>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12D9D07D-FE50-7037-0BAF-E74A4B9F9433}"/>
              </a:ext>
            </a:extLst>
          </p:cNvPr>
          <p:cNvCxnSpPr>
            <a:cxnSpLocks/>
          </p:cNvCxnSpPr>
          <p:nvPr/>
        </p:nvCxnSpPr>
        <p:spPr>
          <a:xfrm flipV="1">
            <a:off x="5159896" y="2546773"/>
            <a:ext cx="0" cy="2086043"/>
          </a:xfrm>
          <a:prstGeom prst="line">
            <a:avLst/>
          </a:prstGeom>
          <a:ln w="381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58" name="グループ化 57">
            <a:extLst>
              <a:ext uri="{FF2B5EF4-FFF2-40B4-BE49-F238E27FC236}">
                <a16:creationId xmlns:a16="http://schemas.microsoft.com/office/drawing/2014/main" id="{7DEAAD6C-DBFB-13A6-0F3D-F9F772865B7D}"/>
              </a:ext>
            </a:extLst>
          </p:cNvPr>
          <p:cNvGrpSpPr/>
          <p:nvPr/>
        </p:nvGrpSpPr>
        <p:grpSpPr>
          <a:xfrm>
            <a:off x="743560" y="1842040"/>
            <a:ext cx="10737700" cy="110010"/>
            <a:chOff x="665684" y="2157983"/>
            <a:chExt cx="10737700" cy="110010"/>
          </a:xfrm>
        </p:grpSpPr>
        <p:sp>
          <p:nvSpPr>
            <p:cNvPr id="59" name="フローチャート: 処理 58">
              <a:extLst>
                <a:ext uri="{FF2B5EF4-FFF2-40B4-BE49-F238E27FC236}">
                  <a16:creationId xmlns:a16="http://schemas.microsoft.com/office/drawing/2014/main" id="{1C2C46A7-6ACA-CEE7-F1F4-E38EE17C3F85}"/>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0" name="フローチャート: 処理 59">
              <a:extLst>
                <a:ext uri="{FF2B5EF4-FFF2-40B4-BE49-F238E27FC236}">
                  <a16:creationId xmlns:a16="http://schemas.microsoft.com/office/drawing/2014/main" id="{0A14DBF2-AA28-E43A-2E44-ACAF0381B015}"/>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1" name="平行四辺形 60">
              <a:extLst>
                <a:ext uri="{FF2B5EF4-FFF2-40B4-BE49-F238E27FC236}">
                  <a16:creationId xmlns:a16="http://schemas.microsoft.com/office/drawing/2014/main" id="{25BAE6F4-117B-9369-2C49-4A5A2BB5551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3" name="テキスト ボックス 62">
            <a:extLst>
              <a:ext uri="{FF2B5EF4-FFF2-40B4-BE49-F238E27FC236}">
                <a16:creationId xmlns:a16="http://schemas.microsoft.com/office/drawing/2014/main" id="{A3BDC9BB-C5D1-43C9-A801-BDE555208F73}"/>
              </a:ext>
            </a:extLst>
          </p:cNvPr>
          <p:cNvSpPr txBox="1"/>
          <p:nvPr/>
        </p:nvSpPr>
        <p:spPr>
          <a:xfrm>
            <a:off x="611293" y="2169067"/>
            <a:ext cx="4421294" cy="276999"/>
          </a:xfrm>
          <a:prstGeom prst="rect">
            <a:avLst/>
          </a:prstGeom>
          <a:noFill/>
        </p:spPr>
        <p:txBody>
          <a:bodyPr wrap="square">
            <a:spAutoFit/>
          </a:bodyPr>
          <a:lstStyle/>
          <a:p>
            <a:pPr algn="ctr"/>
            <a:r>
              <a:rPr lang="ja-JP" altLang="en-US" sz="1200" b="1" dirty="0">
                <a:solidFill>
                  <a:schemeClr val="accent2">
                    <a:lumMod val="50000"/>
                  </a:schemeClr>
                </a:solidFill>
                <a:latin typeface="メイリオ" panose="020B0604030504040204" pitchFamily="50" charset="-128"/>
                <a:ea typeface="メイリオ" panose="020B0604030504040204" pitchFamily="50" charset="-128"/>
              </a:rPr>
              <a:t>掲載可能期間：</a:t>
            </a:r>
            <a:r>
              <a:rPr lang="en-US" altLang="ja-JP" sz="1200" b="1" dirty="0">
                <a:solidFill>
                  <a:schemeClr val="accent2">
                    <a:lumMod val="50000"/>
                  </a:schemeClr>
                </a:solidFill>
                <a:latin typeface="メイリオ" panose="020B0604030504040204" pitchFamily="50" charset="-128"/>
                <a:ea typeface="メイリオ" panose="020B0604030504040204" pitchFamily="50" charset="-128"/>
              </a:rPr>
              <a:t>2023/9/4</a:t>
            </a:r>
            <a:r>
              <a:rPr lang="ja-JP" altLang="en-US" sz="1200" b="1" dirty="0">
                <a:solidFill>
                  <a:schemeClr val="accent2">
                    <a:lumMod val="50000"/>
                  </a:schemeClr>
                </a:solidFill>
                <a:latin typeface="メイリオ" panose="020B0604030504040204" pitchFamily="50" charset="-128"/>
                <a:ea typeface="メイリオ" panose="020B0604030504040204" pitchFamily="50" charset="-128"/>
              </a:rPr>
              <a:t>（月） ～</a:t>
            </a:r>
            <a:r>
              <a:rPr lang="en-US" altLang="ja-JP" sz="1200" b="1" dirty="0">
                <a:solidFill>
                  <a:schemeClr val="accent2">
                    <a:lumMod val="50000"/>
                  </a:schemeClr>
                </a:solidFill>
                <a:latin typeface="メイリオ" panose="020B0604030504040204" pitchFamily="50" charset="-128"/>
                <a:ea typeface="メイリオ" panose="020B0604030504040204" pitchFamily="50" charset="-128"/>
              </a:rPr>
              <a:t>2023/10/29</a:t>
            </a:r>
            <a:r>
              <a:rPr lang="ja-JP" altLang="en-US" sz="1200" b="1" dirty="0">
                <a:solidFill>
                  <a:schemeClr val="accent2">
                    <a:lumMod val="50000"/>
                  </a:schemeClr>
                </a:solidFill>
                <a:latin typeface="メイリオ" panose="020B0604030504040204" pitchFamily="50" charset="-128"/>
                <a:ea typeface="メイリオ" panose="020B0604030504040204" pitchFamily="50" charset="-128"/>
              </a:rPr>
              <a:t>（日）</a:t>
            </a:r>
            <a:endParaRPr lang="en-US" altLang="zh-TW" sz="1200" b="1" dirty="0">
              <a:solidFill>
                <a:schemeClr val="accent2">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9512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四角形: 上の 2 つの角を丸める 14">
            <a:extLst>
              <a:ext uri="{FF2B5EF4-FFF2-40B4-BE49-F238E27FC236}">
                <a16:creationId xmlns:a16="http://schemas.microsoft.com/office/drawing/2014/main" id="{D059F56E-6913-336C-77E8-00DBA8D53F0F}"/>
              </a:ext>
            </a:extLst>
          </p:cNvPr>
          <p:cNvSpPr/>
          <p:nvPr/>
        </p:nvSpPr>
        <p:spPr>
          <a:xfrm>
            <a:off x="623887" y="2253070"/>
            <a:ext cx="5472113" cy="4254538"/>
          </a:xfrm>
          <a:prstGeom prst="roundRect">
            <a:avLst>
              <a:gd name="adj" fmla="val 0"/>
            </a:avLst>
          </a:prstGeom>
          <a:solidFill>
            <a:schemeClr val="accent1"/>
          </a:solidFill>
          <a:ln w="3175">
            <a:noFill/>
          </a:ln>
          <a:effectLst>
            <a:outerShdw blurRad="254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en"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Y!TOP</a:t>
            </a:r>
            <a:r>
              <a:rPr kumimoji="1" lang="ja-JP" altLang="en-US"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面からニュース閲覧</a:t>
            </a:r>
            <a:r>
              <a:rPr kumimoji="1" lang="en-US"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a:t>
            </a:r>
            <a:r>
              <a:rPr kumimoji="1" lang="ja-JP" altLang="en-US"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キーワードで検索</a:t>
            </a:r>
            <a:endParaRPr kumimoji="1" lang="en-US"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endParaRPr>
          </a:p>
          <a:p>
            <a:pPr algn="ctr">
              <a:lnSpc>
                <a:spcPct val="130000"/>
              </a:lnSpc>
              <a:defRPr/>
            </a:pPr>
            <a:r>
              <a:rPr kumimoji="1" lang="ja-JP" altLang="en-US" sz="1600" dirty="0">
                <a:solidFill>
                  <a:schemeClr val="accent3"/>
                </a:solidFill>
                <a:latin typeface="メイリオ" panose="020B0604030504040204" pitchFamily="50" charset="-128"/>
                <a:ea typeface="メイリオ" panose="020B0604030504040204" pitchFamily="50" charset="-128"/>
              </a:rPr>
              <a:t>試合結果が気になり確認する</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2" name="テキスト プレースホルダー 1">
            <a:extLst>
              <a:ext uri="{FF2B5EF4-FFF2-40B4-BE49-F238E27FC236}">
                <a16:creationId xmlns:a16="http://schemas.microsoft.com/office/drawing/2014/main" id="{F82A0C6B-9AA6-BEC2-5D46-AB378D2EE37A}"/>
              </a:ext>
            </a:extLst>
          </p:cNvPr>
          <p:cNvSpPr>
            <a:spLocks noGrp="1"/>
          </p:cNvSpPr>
          <p:nvPr>
            <p:ph type="body" sz="quarter" idx="10"/>
          </p:nvPr>
        </p:nvSpPr>
        <p:spPr/>
        <p:txBody>
          <a:bodyPr/>
          <a:lstStyle/>
          <a:p>
            <a:r>
              <a:rPr kumimoji="1" lang="ja-JP" altLang="en-US" dirty="0"/>
              <a:t>大型スポーツイベントへのユーザー情報取得傾向</a:t>
            </a:r>
          </a:p>
        </p:txBody>
      </p:sp>
      <p:sp>
        <p:nvSpPr>
          <p:cNvPr id="48" name="テキスト ボックス 47">
            <a:extLst>
              <a:ext uri="{FF2B5EF4-FFF2-40B4-BE49-F238E27FC236}">
                <a16:creationId xmlns:a16="http://schemas.microsoft.com/office/drawing/2014/main" id="{62FE9DD0-9FFC-4AC5-056C-DF08EC7CBA6E}"/>
              </a:ext>
            </a:extLst>
          </p:cNvPr>
          <p:cNvSpPr txBox="1"/>
          <p:nvPr/>
        </p:nvSpPr>
        <p:spPr>
          <a:xfrm>
            <a:off x="479425" y="1089025"/>
            <a:ext cx="11233149" cy="791755"/>
          </a:xfrm>
          <a:prstGeom prst="rect">
            <a:avLst/>
          </a:prstGeom>
          <a:noFill/>
        </p:spPr>
        <p:txBody>
          <a:bodyPr wrap="square"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ラグビーワールドカップなど話題性のある大型スポーツイベントは</a:t>
            </a:r>
            <a:endParaRPr lang="en-US" altLang="ja-JP"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世の中ゴトとして多くのユーザーの興味関心を集める</a:t>
            </a:r>
            <a:endParaRPr lang="en-US" altLang="ja-JP" b="1" dirty="0">
              <a:solidFill>
                <a:schemeClr val="accent3"/>
              </a:solidFill>
              <a:latin typeface="メイリオ" panose="020B0604030504040204" pitchFamily="50" charset="-128"/>
              <a:ea typeface="メイリオ" panose="020B0604030504040204" pitchFamily="50" charset="-128"/>
            </a:endParaRPr>
          </a:p>
        </p:txBody>
      </p:sp>
      <p:pic>
        <p:nvPicPr>
          <p:cNvPr id="47" name="図 46">
            <a:extLst>
              <a:ext uri="{FF2B5EF4-FFF2-40B4-BE49-F238E27FC236}">
                <a16:creationId xmlns:a16="http://schemas.microsoft.com/office/drawing/2014/main" id="{EB4A4D05-DE72-A66E-B8A7-F225FE54B2F3}"/>
              </a:ext>
            </a:extLst>
          </p:cNvPr>
          <p:cNvPicPr>
            <a:picLocks noChangeAspect="1"/>
          </p:cNvPicPr>
          <p:nvPr/>
        </p:nvPicPr>
        <p:blipFill rotWithShape="1">
          <a:blip r:embed="rId3">
            <a:extLst>
              <a:ext uri="{28A0092B-C50C-407E-A947-70E740481C1C}">
                <a14:useLocalDpi xmlns:a14="http://schemas.microsoft.com/office/drawing/2010/main"/>
              </a:ext>
            </a:extLst>
          </a:blip>
          <a:srcRect l="10715" t="-18" b="18249"/>
          <a:stretch/>
        </p:blipFill>
        <p:spPr>
          <a:xfrm>
            <a:off x="1139047" y="4237964"/>
            <a:ext cx="2983832" cy="1874089"/>
          </a:xfrm>
          <a:prstGeom prst="rect">
            <a:avLst/>
          </a:prstGeom>
          <a:effectLst>
            <a:outerShdw blurRad="38100" dist="25400" dir="2700000" algn="tl" rotWithShape="0">
              <a:schemeClr val="accent3">
                <a:alpha val="40000"/>
              </a:schemeClr>
            </a:outerShdw>
          </a:effectLst>
        </p:spPr>
      </p:pic>
      <p:sp>
        <p:nvSpPr>
          <p:cNvPr id="17" name="四角形: 上の 2 つの角を丸める 14">
            <a:extLst>
              <a:ext uri="{FF2B5EF4-FFF2-40B4-BE49-F238E27FC236}">
                <a16:creationId xmlns:a16="http://schemas.microsoft.com/office/drawing/2014/main" id="{D351DE96-F51A-D32F-C836-EA21D3EF93B4}"/>
              </a:ext>
            </a:extLst>
          </p:cNvPr>
          <p:cNvSpPr/>
          <p:nvPr/>
        </p:nvSpPr>
        <p:spPr>
          <a:xfrm>
            <a:off x="623887" y="2253070"/>
            <a:ext cx="5472113" cy="704478"/>
          </a:xfrm>
          <a:prstGeom prst="rect">
            <a:avLst/>
          </a:prstGeom>
          <a:solidFill>
            <a:schemeClr val="bg2">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0" tIns="0" rIns="0" bIns="0" rtlCol="0" anchor="ctr"/>
          <a:lstStyle/>
          <a:p>
            <a:pPr>
              <a:lnSpc>
                <a:spcPct val="120000"/>
              </a:lnSpc>
            </a:pPr>
            <a:r>
              <a:rPr lang="ja-JP" altLang="en-US" b="1">
                <a:solidFill>
                  <a:schemeClr val="bg1"/>
                </a:solidFill>
                <a:latin typeface="メイリオ" panose="020B0604030504040204" pitchFamily="50" charset="-128"/>
                <a:ea typeface="メイリオ" panose="020B0604030504040204" pitchFamily="50" charset="-128"/>
              </a:rPr>
              <a:t>世の中ゴト</a:t>
            </a:r>
            <a:endParaRPr kumimoji="1" lang="ja-JP" altLang="en-US" sz="1400" b="1" u="sng">
              <a:solidFill>
                <a:schemeClr val="bg1"/>
              </a:solidFill>
            </a:endParaRPr>
          </a:p>
        </p:txBody>
      </p:sp>
      <p:sp>
        <p:nvSpPr>
          <p:cNvPr id="21" name="四角形: 上の 2 つの角を丸める 14">
            <a:extLst>
              <a:ext uri="{FF2B5EF4-FFF2-40B4-BE49-F238E27FC236}">
                <a16:creationId xmlns:a16="http://schemas.microsoft.com/office/drawing/2014/main" id="{D0DEB137-4AD8-983E-B2BE-941F314B506A}"/>
              </a:ext>
            </a:extLst>
          </p:cNvPr>
          <p:cNvSpPr/>
          <p:nvPr/>
        </p:nvSpPr>
        <p:spPr>
          <a:xfrm>
            <a:off x="2965545" y="244690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chemeClr val="accent3"/>
                </a:solidFill>
              </a:rPr>
              <a:t>スポーツ関心層</a:t>
            </a:r>
            <a:endParaRPr kumimoji="1" lang="ja-JP" altLang="en-US" sz="1400" dirty="0">
              <a:solidFill>
                <a:schemeClr val="accent3"/>
              </a:solidFill>
            </a:endParaRPr>
          </a:p>
        </p:txBody>
      </p:sp>
      <p:grpSp>
        <p:nvGrpSpPr>
          <p:cNvPr id="38" name="グループ化 37">
            <a:extLst>
              <a:ext uri="{FF2B5EF4-FFF2-40B4-BE49-F238E27FC236}">
                <a16:creationId xmlns:a16="http://schemas.microsoft.com/office/drawing/2014/main" id="{765C3632-85DC-A6F8-CEE8-EABDE05CE559}"/>
              </a:ext>
            </a:extLst>
          </p:cNvPr>
          <p:cNvGrpSpPr/>
          <p:nvPr/>
        </p:nvGrpSpPr>
        <p:grpSpPr>
          <a:xfrm>
            <a:off x="4040839" y="4383328"/>
            <a:ext cx="1097950" cy="1940379"/>
            <a:chOff x="7376335" y="1572570"/>
            <a:chExt cx="1756646" cy="3307492"/>
          </a:xfrm>
          <a:effectLst>
            <a:outerShdw blurRad="38100" dist="25400" dir="2700000" algn="tl" rotWithShape="0">
              <a:schemeClr val="accent3">
                <a:alpha val="40000"/>
              </a:schemeClr>
            </a:outerShdw>
          </a:effectLst>
        </p:grpSpPr>
        <p:pic>
          <p:nvPicPr>
            <p:cNvPr id="44" name="図 43">
              <a:extLst>
                <a:ext uri="{FF2B5EF4-FFF2-40B4-BE49-F238E27FC236}">
                  <a16:creationId xmlns:a16="http://schemas.microsoft.com/office/drawing/2014/main" id="{90DC70A1-9C08-5BA6-341F-44BED700C9BB}"/>
                </a:ext>
              </a:extLst>
            </p:cNvPr>
            <p:cNvPicPr>
              <a:picLocks noChangeAspect="1"/>
            </p:cNvPicPr>
            <p:nvPr/>
          </p:nvPicPr>
          <p:blipFill rotWithShape="1">
            <a:blip r:embed="rId4">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41" name="図 40">
              <a:extLst>
                <a:ext uri="{FF2B5EF4-FFF2-40B4-BE49-F238E27FC236}">
                  <a16:creationId xmlns:a16="http://schemas.microsoft.com/office/drawing/2014/main" id="{A36CDD0F-857A-23C0-E2D7-6A3B6D240A7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a:ln>
              <a:solidFill>
                <a:schemeClr val="bg2"/>
              </a:solidFill>
            </a:ln>
          </p:spPr>
        </p:pic>
        <p:pic>
          <p:nvPicPr>
            <p:cNvPr id="42" name="図 41">
              <a:extLst>
                <a:ext uri="{FF2B5EF4-FFF2-40B4-BE49-F238E27FC236}">
                  <a16:creationId xmlns:a16="http://schemas.microsoft.com/office/drawing/2014/main" id="{836493E7-0C34-06E7-3372-A0674AEFBAD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a:ln>
              <a:solidFill>
                <a:schemeClr val="bg2"/>
              </a:solidFill>
            </a:ln>
          </p:spPr>
        </p:pic>
      </p:grpSp>
      <p:grpSp>
        <p:nvGrpSpPr>
          <p:cNvPr id="14" name="グループ化 13">
            <a:extLst>
              <a:ext uri="{FF2B5EF4-FFF2-40B4-BE49-F238E27FC236}">
                <a16:creationId xmlns:a16="http://schemas.microsoft.com/office/drawing/2014/main" id="{D5F23E17-F18F-7BDC-3A62-EDB445C9E303}"/>
              </a:ext>
            </a:extLst>
          </p:cNvPr>
          <p:cNvGrpSpPr/>
          <p:nvPr/>
        </p:nvGrpSpPr>
        <p:grpSpPr>
          <a:xfrm>
            <a:off x="743560" y="1842040"/>
            <a:ext cx="10737700" cy="110010"/>
            <a:chOff x="665684" y="2157983"/>
            <a:chExt cx="10737700" cy="110010"/>
          </a:xfrm>
        </p:grpSpPr>
        <p:sp>
          <p:nvSpPr>
            <p:cNvPr id="16" name="フローチャート: 処理 15">
              <a:extLst>
                <a:ext uri="{FF2B5EF4-FFF2-40B4-BE49-F238E27FC236}">
                  <a16:creationId xmlns:a16="http://schemas.microsoft.com/office/drawing/2014/main" id="{AD3CB3F7-6381-E00D-C2D3-D09E1DFF1224}"/>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フローチャート: 処理 17">
              <a:extLst>
                <a:ext uri="{FF2B5EF4-FFF2-40B4-BE49-F238E27FC236}">
                  <a16:creationId xmlns:a16="http://schemas.microsoft.com/office/drawing/2014/main" id="{CAFA267F-0C65-5D1E-B8FF-040ECEB211D9}"/>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平行四辺形 21">
              <a:extLst>
                <a:ext uri="{FF2B5EF4-FFF2-40B4-BE49-F238E27FC236}">
                  <a16:creationId xmlns:a16="http://schemas.microsoft.com/office/drawing/2014/main" id="{74EBB880-FA11-599B-2A9B-BAFE9153D042}"/>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32" name="図 31">
            <a:extLst>
              <a:ext uri="{FF2B5EF4-FFF2-40B4-BE49-F238E27FC236}">
                <a16:creationId xmlns:a16="http://schemas.microsoft.com/office/drawing/2014/main" id="{1EE89562-E8DD-A48E-B84A-E832191821ED}"/>
              </a:ext>
            </a:extLst>
          </p:cNvPr>
          <p:cNvPicPr>
            <a:picLocks noChangeAspect="1"/>
          </p:cNvPicPr>
          <p:nvPr/>
        </p:nvPicPr>
        <p:blipFill rotWithShape="1">
          <a:blip r:embed="rId6"/>
          <a:srcRect l="29659" t="1409" r="31035" b="4719"/>
          <a:stretch/>
        </p:blipFill>
        <p:spPr>
          <a:xfrm>
            <a:off x="6969759" y="3285513"/>
            <a:ext cx="4422482" cy="2641785"/>
          </a:xfrm>
          <a:prstGeom prst="rect">
            <a:avLst/>
          </a:prstGeom>
        </p:spPr>
      </p:pic>
      <p:sp>
        <p:nvSpPr>
          <p:cNvPr id="33" name="左右矢印 5">
            <a:extLst>
              <a:ext uri="{FF2B5EF4-FFF2-40B4-BE49-F238E27FC236}">
                <a16:creationId xmlns:a16="http://schemas.microsoft.com/office/drawing/2014/main" id="{597A2415-E6C8-24D4-A466-5B1E275599C5}"/>
              </a:ext>
            </a:extLst>
          </p:cNvPr>
          <p:cNvSpPr/>
          <p:nvPr/>
        </p:nvSpPr>
        <p:spPr>
          <a:xfrm>
            <a:off x="7890934" y="3837199"/>
            <a:ext cx="1885330" cy="275699"/>
          </a:xfrm>
          <a:prstGeom prst="leftRightArrow">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88D12EAB-C0C5-053C-4B59-AC402D5A15D0}"/>
              </a:ext>
            </a:extLst>
          </p:cNvPr>
          <p:cNvSpPr txBox="1"/>
          <p:nvPr/>
        </p:nvSpPr>
        <p:spPr>
          <a:xfrm>
            <a:off x="6378519" y="3351338"/>
            <a:ext cx="4952144" cy="523220"/>
          </a:xfrm>
          <a:prstGeom prst="rect">
            <a:avLst/>
          </a:prstGeom>
          <a:noFill/>
        </p:spPr>
        <p:txBody>
          <a:bodyPr wrap="square" rtlCol="0">
            <a:spAutoFit/>
          </a:bodyPr>
          <a:lstStyle/>
          <a:p>
            <a:pPr algn="ctr"/>
            <a:r>
              <a:rPr lang="ja-JP" altLang="en-US" sz="1400" b="1" dirty="0">
                <a:solidFill>
                  <a:srgbClr val="C00000"/>
                </a:solidFill>
              </a:rPr>
              <a:t>大会開催期間</a:t>
            </a:r>
            <a:endParaRPr lang="en-US" altLang="ja-JP" sz="1400" b="1" dirty="0">
              <a:solidFill>
                <a:srgbClr val="C00000"/>
              </a:solidFill>
            </a:endParaRPr>
          </a:p>
          <a:p>
            <a:pPr algn="ctr"/>
            <a:r>
              <a:rPr lang="ja-JP" altLang="en-US" sz="1400" b="1" dirty="0">
                <a:solidFill>
                  <a:srgbClr val="C00000"/>
                </a:solidFill>
              </a:rPr>
              <a:t>検索数</a:t>
            </a:r>
            <a:endParaRPr lang="en-US" altLang="ja-JP" sz="1400" b="1" dirty="0">
              <a:solidFill>
                <a:srgbClr val="C00000"/>
              </a:solidFill>
            </a:endParaRPr>
          </a:p>
        </p:txBody>
      </p:sp>
      <p:sp>
        <p:nvSpPr>
          <p:cNvPr id="35" name="正方形/長方形 34">
            <a:extLst>
              <a:ext uri="{FF2B5EF4-FFF2-40B4-BE49-F238E27FC236}">
                <a16:creationId xmlns:a16="http://schemas.microsoft.com/office/drawing/2014/main" id="{8B325033-C4AB-5BBA-2912-A90237CA531D}"/>
              </a:ext>
            </a:extLst>
          </p:cNvPr>
          <p:cNvSpPr/>
          <p:nvPr/>
        </p:nvSpPr>
        <p:spPr>
          <a:xfrm>
            <a:off x="6678507" y="3242966"/>
            <a:ext cx="4924213" cy="2812393"/>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6" name="直線コネクタ 35">
            <a:extLst>
              <a:ext uri="{FF2B5EF4-FFF2-40B4-BE49-F238E27FC236}">
                <a16:creationId xmlns:a16="http://schemas.microsoft.com/office/drawing/2014/main" id="{85123083-B5EC-1D36-98F4-0701CF7CD0A2}"/>
              </a:ext>
            </a:extLst>
          </p:cNvPr>
          <p:cNvCxnSpPr>
            <a:cxnSpLocks/>
          </p:cNvCxnSpPr>
          <p:nvPr/>
        </p:nvCxnSpPr>
        <p:spPr>
          <a:xfrm>
            <a:off x="7888229" y="3644354"/>
            <a:ext cx="435" cy="2234298"/>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89CBDDFD-FD02-5046-DEC1-F480EF78BA97}"/>
              </a:ext>
            </a:extLst>
          </p:cNvPr>
          <p:cNvCxnSpPr>
            <a:cxnSpLocks/>
          </p:cNvCxnSpPr>
          <p:nvPr/>
        </p:nvCxnSpPr>
        <p:spPr>
          <a:xfrm>
            <a:off x="9806374" y="3663017"/>
            <a:ext cx="13770" cy="2206274"/>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39" name="図 38">
            <a:extLst>
              <a:ext uri="{FF2B5EF4-FFF2-40B4-BE49-F238E27FC236}">
                <a16:creationId xmlns:a16="http://schemas.microsoft.com/office/drawing/2014/main" id="{17D3DC7F-97FF-811A-6833-E117A5E2871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5783" y="3312026"/>
            <a:ext cx="519080" cy="519080"/>
          </a:xfrm>
          <a:prstGeom prst="rect">
            <a:avLst/>
          </a:prstGeom>
        </p:spPr>
      </p:pic>
      <p:sp>
        <p:nvSpPr>
          <p:cNvPr id="45" name="テキスト ボックス 44">
            <a:extLst>
              <a:ext uri="{FF2B5EF4-FFF2-40B4-BE49-F238E27FC236}">
                <a16:creationId xmlns:a16="http://schemas.microsoft.com/office/drawing/2014/main" id="{30968199-2685-AD5E-F248-ECC6961267BA}"/>
              </a:ext>
            </a:extLst>
          </p:cNvPr>
          <p:cNvSpPr txBox="1"/>
          <p:nvPr/>
        </p:nvSpPr>
        <p:spPr>
          <a:xfrm>
            <a:off x="6762934" y="2492572"/>
            <a:ext cx="4949641" cy="646331"/>
          </a:xfrm>
          <a:prstGeom prst="rect">
            <a:avLst/>
          </a:prstGeom>
          <a:noFill/>
        </p:spPr>
        <p:txBody>
          <a:bodyPr wrap="square" rtlCol="0">
            <a:spAutoFit/>
          </a:bodyPr>
          <a:lstStyle/>
          <a:p>
            <a:pPr algn="ctr"/>
            <a:r>
              <a:rPr lang="ja-JP" altLang="en-US" dirty="0">
                <a:solidFill>
                  <a:schemeClr val="tx1">
                    <a:lumMod val="50000"/>
                    <a:lumOff val="50000"/>
                  </a:schemeClr>
                </a:solidFill>
              </a:rPr>
              <a:t>大会期間中は盛り上がりに比例し</a:t>
            </a:r>
            <a:endParaRPr lang="en-US" altLang="ja-JP" dirty="0">
              <a:solidFill>
                <a:schemeClr val="tx1">
                  <a:lumMod val="50000"/>
                  <a:lumOff val="50000"/>
                </a:schemeClr>
              </a:solidFill>
            </a:endParaRPr>
          </a:p>
          <a:p>
            <a:pPr algn="ctr"/>
            <a:r>
              <a:rPr lang="ja-JP" altLang="en-US" dirty="0">
                <a:solidFill>
                  <a:schemeClr val="tx1">
                    <a:lumMod val="50000"/>
                    <a:lumOff val="50000"/>
                  </a:schemeClr>
                </a:solidFill>
              </a:rPr>
              <a:t>検索</a:t>
            </a:r>
            <a:r>
              <a:rPr lang="en-US" altLang="ja-JP" dirty="0">
                <a:solidFill>
                  <a:schemeClr val="tx1">
                    <a:lumMod val="50000"/>
                    <a:lumOff val="50000"/>
                  </a:schemeClr>
                </a:solidFill>
              </a:rPr>
              <a:t>UB</a:t>
            </a:r>
            <a:r>
              <a:rPr lang="ja-JP" altLang="en-US" dirty="0">
                <a:solidFill>
                  <a:schemeClr val="tx1">
                    <a:lumMod val="50000"/>
                    <a:lumOff val="50000"/>
                  </a:schemeClr>
                </a:solidFill>
              </a:rPr>
              <a:t>数推移も増加傾向</a:t>
            </a:r>
          </a:p>
        </p:txBody>
      </p:sp>
      <p:sp>
        <p:nvSpPr>
          <p:cNvPr id="46" name="正方形/長方形 45">
            <a:extLst>
              <a:ext uri="{FF2B5EF4-FFF2-40B4-BE49-F238E27FC236}">
                <a16:creationId xmlns:a16="http://schemas.microsoft.com/office/drawing/2014/main" id="{16F3CA6C-F929-D230-99D7-79ADF610754D}"/>
              </a:ext>
            </a:extLst>
          </p:cNvPr>
          <p:cNvSpPr/>
          <p:nvPr/>
        </p:nvSpPr>
        <p:spPr>
          <a:xfrm>
            <a:off x="6524396" y="6327228"/>
            <a:ext cx="2851379" cy="233910"/>
          </a:xfrm>
          <a:prstGeom prst="rect">
            <a:avLst/>
          </a:prstGeom>
        </p:spPr>
        <p:txBody>
          <a:bodyPr wrap="square">
            <a:spAutoFit/>
          </a:bodyPr>
          <a:lstStyle/>
          <a:p>
            <a:pPr defTabSz="1131757">
              <a:lnSpc>
                <a:spcPct val="120000"/>
              </a:lnSpc>
              <a:defRPr/>
            </a:pPr>
            <a:r>
              <a:rPr lang="en-US" altLang="ja-JP" sz="800" dirty="0">
                <a:solidFill>
                  <a:schemeClr val="accent3"/>
                </a:solidFill>
              </a:rPr>
              <a:t>※2023</a:t>
            </a:r>
            <a:r>
              <a:rPr lang="ja-JP" altLang="en-US" sz="800" dirty="0">
                <a:solidFill>
                  <a:schemeClr val="accent3"/>
                </a:solidFill>
              </a:rPr>
              <a:t>年</a:t>
            </a:r>
            <a:r>
              <a:rPr lang="en-US" altLang="ja-JP" sz="800" dirty="0">
                <a:solidFill>
                  <a:schemeClr val="accent3"/>
                </a:solidFill>
              </a:rPr>
              <a:t>2023</a:t>
            </a:r>
            <a:r>
              <a:rPr lang="ja-JP" altLang="en-US" sz="800" dirty="0">
                <a:solidFill>
                  <a:schemeClr val="accent3"/>
                </a:solidFill>
              </a:rPr>
              <a:t>年</a:t>
            </a:r>
            <a:r>
              <a:rPr lang="en-US" altLang="ja-JP" sz="800" dirty="0">
                <a:solidFill>
                  <a:schemeClr val="accent3"/>
                </a:solidFill>
              </a:rPr>
              <a:t>3</a:t>
            </a:r>
            <a:r>
              <a:rPr lang="ja-JP" altLang="en-US" sz="800" dirty="0">
                <a:solidFill>
                  <a:schemeClr val="accent3"/>
                </a:solidFill>
              </a:rPr>
              <a:t>月 </a:t>
            </a:r>
            <a:r>
              <a:rPr lang="en-US" altLang="ja-JP" sz="800" dirty="0">
                <a:solidFill>
                  <a:schemeClr val="accent3"/>
                </a:solidFill>
              </a:rPr>
              <a:t>Yahoo!</a:t>
            </a:r>
            <a:r>
              <a:rPr lang="ja-JP" altLang="en-US" sz="800" dirty="0">
                <a:solidFill>
                  <a:schemeClr val="accent3"/>
                </a:solidFill>
              </a:rPr>
              <a:t>検索 自然検索の</a:t>
            </a:r>
            <a:r>
              <a:rPr lang="en-US" altLang="ja-JP" sz="800" dirty="0">
                <a:solidFill>
                  <a:schemeClr val="accent3"/>
                </a:solidFill>
              </a:rPr>
              <a:t>UB</a:t>
            </a:r>
            <a:r>
              <a:rPr lang="ja-JP" altLang="en-US" sz="800" dirty="0">
                <a:solidFill>
                  <a:schemeClr val="accent3"/>
                </a:solidFill>
              </a:rPr>
              <a:t>数推移</a:t>
            </a:r>
            <a:endParaRPr lang="en-US" altLang="ja-JP" sz="800" dirty="0">
              <a:solidFill>
                <a:schemeClr val="accent3"/>
              </a:solidFill>
            </a:endParaRPr>
          </a:p>
        </p:txBody>
      </p:sp>
      <p:sp>
        <p:nvSpPr>
          <p:cNvPr id="49" name="フローチャート: 処理 48">
            <a:extLst>
              <a:ext uri="{FF2B5EF4-FFF2-40B4-BE49-F238E27FC236}">
                <a16:creationId xmlns:a16="http://schemas.microsoft.com/office/drawing/2014/main" id="{BA342A4F-247A-01F5-B2A3-7588329832C7}"/>
              </a:ext>
            </a:extLst>
          </p:cNvPr>
          <p:cNvSpPr/>
          <p:nvPr/>
        </p:nvSpPr>
        <p:spPr>
          <a:xfrm flipV="1">
            <a:off x="6662432" y="6157258"/>
            <a:ext cx="432563" cy="181517"/>
          </a:xfrm>
          <a:prstGeom prst="flowChartProcess">
            <a:avLst/>
          </a:prstGeom>
          <a:solidFill>
            <a:srgbClr val="92D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0" name="テキスト ボックス 49">
            <a:extLst>
              <a:ext uri="{FF2B5EF4-FFF2-40B4-BE49-F238E27FC236}">
                <a16:creationId xmlns:a16="http://schemas.microsoft.com/office/drawing/2014/main" id="{466ACC0C-2E4F-C39E-F606-9A30D962CC86}"/>
              </a:ext>
            </a:extLst>
          </p:cNvPr>
          <p:cNvSpPr txBox="1"/>
          <p:nvPr/>
        </p:nvSpPr>
        <p:spPr>
          <a:xfrm>
            <a:off x="7037611" y="6120140"/>
            <a:ext cx="1516492" cy="261610"/>
          </a:xfrm>
          <a:prstGeom prst="rect">
            <a:avLst/>
          </a:prstGeom>
          <a:noFill/>
        </p:spPr>
        <p:txBody>
          <a:bodyPr wrap="square" rtlCol="0">
            <a:spAutoFit/>
          </a:bodyPr>
          <a:lstStyle/>
          <a:p>
            <a:r>
              <a:rPr lang="ja-JP" altLang="en-US" sz="1100" dirty="0"/>
              <a:t>「</a:t>
            </a:r>
            <a:r>
              <a:rPr lang="en-US" altLang="ja-JP" sz="1100" dirty="0"/>
              <a:t>WBC</a:t>
            </a:r>
            <a:r>
              <a:rPr lang="ja-JP" altLang="en-US" sz="1100" dirty="0"/>
              <a:t>」検索</a:t>
            </a:r>
            <a:r>
              <a:rPr lang="en-US" altLang="ja-JP" sz="1100" dirty="0"/>
              <a:t>UB</a:t>
            </a:r>
            <a:r>
              <a:rPr lang="ja-JP" altLang="en-US" sz="1100" dirty="0"/>
              <a:t>数</a:t>
            </a:r>
          </a:p>
        </p:txBody>
      </p:sp>
    </p:spTree>
    <p:extLst>
      <p:ext uri="{BB962C8B-B14F-4D97-AF65-F5344CB8AC3E}">
        <p14:creationId xmlns:p14="http://schemas.microsoft.com/office/powerpoint/2010/main" val="3568651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82A0C6B-9AA6-BEC2-5D46-AB378D2EE37A}"/>
              </a:ext>
            </a:extLst>
          </p:cNvPr>
          <p:cNvSpPr>
            <a:spLocks noGrp="1"/>
          </p:cNvSpPr>
          <p:nvPr>
            <p:ph type="body" sz="quarter" idx="10"/>
          </p:nvPr>
        </p:nvSpPr>
        <p:spPr/>
        <p:txBody>
          <a:bodyPr/>
          <a:lstStyle/>
          <a:p>
            <a:r>
              <a:rPr kumimoji="1" lang="ja-JP" altLang="en-US" dirty="0"/>
              <a:t>ラグビー興味関心層へのアプローチ</a:t>
            </a:r>
          </a:p>
        </p:txBody>
      </p:sp>
      <p:sp>
        <p:nvSpPr>
          <p:cNvPr id="48" name="テキスト ボックス 47">
            <a:extLst>
              <a:ext uri="{FF2B5EF4-FFF2-40B4-BE49-F238E27FC236}">
                <a16:creationId xmlns:a16="http://schemas.microsoft.com/office/drawing/2014/main" id="{62FE9DD0-9FFC-4AC5-056C-DF08EC7CBA6E}"/>
              </a:ext>
            </a:extLst>
          </p:cNvPr>
          <p:cNvSpPr txBox="1"/>
          <p:nvPr/>
        </p:nvSpPr>
        <p:spPr>
          <a:xfrm>
            <a:off x="479426" y="1089025"/>
            <a:ext cx="11233149" cy="791755"/>
          </a:xfrm>
          <a:prstGeom prst="rect">
            <a:avLst/>
          </a:prstGeom>
          <a:noFill/>
        </p:spPr>
        <p:txBody>
          <a:bodyPr wrap="square" rtlCol="0">
            <a:spAutoFit/>
          </a:bodyPr>
          <a:lstStyle/>
          <a:p>
            <a:pPr algn="ctr">
              <a:lnSpc>
                <a:spcPct val="130000"/>
              </a:lnSpc>
            </a:pPr>
            <a:r>
              <a:rPr lang="en-US" altLang="ja-JP" b="1" dirty="0">
                <a:solidFill>
                  <a:schemeClr val="accent3"/>
                </a:solidFill>
                <a:latin typeface="メイリオ" panose="020B0604030504040204" pitchFamily="50" charset="-128"/>
                <a:ea typeface="メイリオ" panose="020B0604030504040204" pitchFamily="50" charset="-128"/>
              </a:rPr>
              <a:t>Yahoo! JAPAN</a:t>
            </a:r>
            <a:r>
              <a:rPr lang="ja-JP" altLang="en-US" b="1" dirty="0">
                <a:solidFill>
                  <a:schemeClr val="accent3"/>
                </a:solidFill>
                <a:latin typeface="メイリオ" panose="020B0604030504040204" pitchFamily="50" charset="-128"/>
                <a:ea typeface="メイリオ" panose="020B0604030504040204" pitchFamily="50" charset="-128"/>
              </a:rPr>
              <a:t>トップページでの広告接触により</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世の中ゴトを生み出す話題性に敏感なユーザーに広告接触が可能</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3" name="円/楕円 12">
            <a:extLst>
              <a:ext uri="{FF2B5EF4-FFF2-40B4-BE49-F238E27FC236}">
                <a16:creationId xmlns:a16="http://schemas.microsoft.com/office/drawing/2014/main" id="{36318947-13F1-BDE2-3C98-353F57A65791}"/>
              </a:ext>
            </a:extLst>
          </p:cNvPr>
          <p:cNvSpPr/>
          <p:nvPr/>
        </p:nvSpPr>
        <p:spPr>
          <a:xfrm>
            <a:off x="2154033" y="2899408"/>
            <a:ext cx="2998033" cy="2998033"/>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四角形: 上の 2 つの角を丸める 14">
            <a:extLst>
              <a:ext uri="{FF2B5EF4-FFF2-40B4-BE49-F238E27FC236}">
                <a16:creationId xmlns:a16="http://schemas.microsoft.com/office/drawing/2014/main" id="{E57EE005-FD21-FF11-56F8-EF28B1B8DF0D}"/>
              </a:ext>
            </a:extLst>
          </p:cNvPr>
          <p:cNvSpPr/>
          <p:nvPr/>
        </p:nvSpPr>
        <p:spPr>
          <a:xfrm>
            <a:off x="828815" y="2618517"/>
            <a:ext cx="5472113" cy="704478"/>
          </a:xfrm>
          <a:prstGeom prst="roundRect">
            <a:avLst>
              <a:gd name="adj" fmla="val 50000"/>
            </a:avLst>
          </a:prstGeom>
          <a:solidFill>
            <a:schemeClr val="accent2"/>
          </a:solidFill>
          <a:ln w="317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chemeClr val="accent6"/>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dirty="0">
                <a:ln>
                  <a:noFill/>
                </a:ln>
                <a:solidFill>
                  <a:schemeClr val="accent6"/>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chemeClr val="accent6"/>
              </a:solidFill>
              <a:effectLst/>
              <a:uLnTx/>
              <a:uFillTx/>
              <a:latin typeface="メイリオ" panose="020B0604030504040204" pitchFamily="50" charset="-128"/>
              <a:ea typeface="メイリオ" panose="020B0604030504040204" pitchFamily="50" charset="-128"/>
              <a:cs typeface="+mn-cs"/>
            </a:endParaRPr>
          </a:p>
        </p:txBody>
      </p:sp>
      <p:grpSp>
        <p:nvGrpSpPr>
          <p:cNvPr id="5" name="グループ化 4">
            <a:extLst>
              <a:ext uri="{FF2B5EF4-FFF2-40B4-BE49-F238E27FC236}">
                <a16:creationId xmlns:a16="http://schemas.microsoft.com/office/drawing/2014/main" id="{43A1566A-7258-E207-D08D-D28520BD5F3A}"/>
              </a:ext>
            </a:extLst>
          </p:cNvPr>
          <p:cNvGrpSpPr/>
          <p:nvPr/>
        </p:nvGrpSpPr>
        <p:grpSpPr>
          <a:xfrm>
            <a:off x="1689974" y="3722192"/>
            <a:ext cx="3160369" cy="1648036"/>
            <a:chOff x="6874730" y="3327828"/>
            <a:chExt cx="3999742" cy="2085743"/>
          </a:xfrm>
        </p:grpSpPr>
        <p:pic>
          <p:nvPicPr>
            <p:cNvPr id="6" name="図 5">
              <a:extLst>
                <a:ext uri="{FF2B5EF4-FFF2-40B4-BE49-F238E27FC236}">
                  <a16:creationId xmlns:a16="http://schemas.microsoft.com/office/drawing/2014/main" id="{A0333677-38A8-88FF-6A10-0B0F886C7017}"/>
                </a:ext>
              </a:extLst>
            </p:cNvPr>
            <p:cNvPicPr>
              <a:picLocks noChangeAspect="1"/>
            </p:cNvPicPr>
            <p:nvPr/>
          </p:nvPicPr>
          <p:blipFill rotWithShape="1">
            <a:blip r:embed="rId3">
              <a:extLst>
                <a:ext uri="{28A0092B-C50C-407E-A947-70E740481C1C}">
                  <a14:useLocalDpi xmlns:a14="http://schemas.microsoft.com/office/drawing/2010/main"/>
                </a:ext>
              </a:extLst>
            </a:blip>
            <a:srcRect l="10715" t="-18" b="18249"/>
            <a:stretch/>
          </p:blipFill>
          <p:spPr>
            <a:xfrm>
              <a:off x="6874730" y="3327828"/>
              <a:ext cx="2983832" cy="1874089"/>
            </a:xfrm>
            <a:prstGeom prst="rect">
              <a:avLst/>
            </a:prstGeom>
            <a:effectLst>
              <a:outerShdw blurRad="38100" dist="25400" dir="2700000" algn="tl" rotWithShape="0">
                <a:schemeClr val="accent3">
                  <a:alpha val="40000"/>
                </a:schemeClr>
              </a:outerShdw>
            </a:effectLst>
          </p:spPr>
        </p:pic>
        <p:grpSp>
          <p:nvGrpSpPr>
            <p:cNvPr id="8" name="グループ化 7">
              <a:extLst>
                <a:ext uri="{FF2B5EF4-FFF2-40B4-BE49-F238E27FC236}">
                  <a16:creationId xmlns:a16="http://schemas.microsoft.com/office/drawing/2014/main" id="{4BB63BF5-E827-9B1B-F01F-1D8F754C00F0}"/>
                </a:ext>
              </a:extLst>
            </p:cNvPr>
            <p:cNvGrpSpPr/>
            <p:nvPr/>
          </p:nvGrpSpPr>
          <p:grpSpPr>
            <a:xfrm>
              <a:off x="9776522" y="3473192"/>
              <a:ext cx="1097950" cy="1940379"/>
              <a:chOff x="7376335" y="1572570"/>
              <a:chExt cx="1756646" cy="3307492"/>
            </a:xfrm>
            <a:effectLst>
              <a:outerShdw blurRad="38100" dist="25400" dir="2700000" algn="tl" rotWithShape="0">
                <a:schemeClr val="accent3">
                  <a:alpha val="40000"/>
                </a:schemeClr>
              </a:outerShdw>
            </a:effectLst>
          </p:grpSpPr>
          <p:pic>
            <p:nvPicPr>
              <p:cNvPr id="9" name="図 8">
                <a:extLst>
                  <a:ext uri="{FF2B5EF4-FFF2-40B4-BE49-F238E27FC236}">
                    <a16:creationId xmlns:a16="http://schemas.microsoft.com/office/drawing/2014/main" id="{E6B4DF18-9B00-6914-71CD-142D72E133CB}"/>
                  </a:ext>
                </a:extLst>
              </p:cNvPr>
              <p:cNvPicPr>
                <a:picLocks noChangeAspect="1"/>
              </p:cNvPicPr>
              <p:nvPr/>
            </p:nvPicPr>
            <p:blipFill rotWithShape="1">
              <a:blip r:embed="rId4">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10" name="図 9">
                <a:extLst>
                  <a:ext uri="{FF2B5EF4-FFF2-40B4-BE49-F238E27FC236}">
                    <a16:creationId xmlns:a16="http://schemas.microsoft.com/office/drawing/2014/main" id="{52C302E0-A900-4448-9339-DAC091D5F3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a:ln>
                <a:solidFill>
                  <a:schemeClr val="bg2"/>
                </a:solidFill>
              </a:ln>
            </p:spPr>
          </p:pic>
          <p:pic>
            <p:nvPicPr>
              <p:cNvPr id="11" name="図 10">
                <a:extLst>
                  <a:ext uri="{FF2B5EF4-FFF2-40B4-BE49-F238E27FC236}">
                    <a16:creationId xmlns:a16="http://schemas.microsoft.com/office/drawing/2014/main" id="{1234935D-4B96-64A2-4F06-4913D69A536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a:ln>
                <a:solidFill>
                  <a:schemeClr val="bg2"/>
                </a:solidFill>
              </a:ln>
            </p:spPr>
          </p:pic>
        </p:grpSp>
      </p:grpSp>
      <p:sp>
        <p:nvSpPr>
          <p:cNvPr id="12" name="テキスト ボックス 11">
            <a:extLst>
              <a:ext uri="{FF2B5EF4-FFF2-40B4-BE49-F238E27FC236}">
                <a16:creationId xmlns:a16="http://schemas.microsoft.com/office/drawing/2014/main" id="{AB53FF98-DBC7-39C9-08FB-506BE0722D2B}"/>
              </a:ext>
            </a:extLst>
          </p:cNvPr>
          <p:cNvSpPr txBox="1"/>
          <p:nvPr/>
        </p:nvSpPr>
        <p:spPr>
          <a:xfrm>
            <a:off x="6050384" y="3633732"/>
            <a:ext cx="5662191" cy="1592744"/>
          </a:xfrm>
          <a:prstGeom prst="rect">
            <a:avLst/>
          </a:prstGeom>
          <a:noFill/>
        </p:spPr>
        <p:txBody>
          <a:bodyPr wrap="none" lIns="0" tIns="0" rIns="0" bIns="0" rtlCol="0">
            <a:spAutoFit/>
          </a:bodyPr>
          <a:lstStyle/>
          <a:p>
            <a:pPr marL="285750" indent="-285750">
              <a:lnSpc>
                <a:spcPct val="200000"/>
              </a:lnSpc>
              <a:buFont typeface="Wingdings" panose="05000000000000000000" pitchFamily="2" charset="2"/>
              <a:buChar char="ü"/>
            </a:pPr>
            <a:r>
              <a:rPr kumimoji="1" lang="ja-JP" altLang="en-US" b="1" dirty="0">
                <a:solidFill>
                  <a:schemeClr val="accent6"/>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b="1" dirty="0">
              <a:solidFill>
                <a:schemeClr val="accent6"/>
              </a:solidFill>
              <a:latin typeface="メイリオ" panose="020B0604030504040204" pitchFamily="50" charset="-128"/>
              <a:ea typeface="メイリオ" panose="020B0604030504040204" pitchFamily="50" charset="-128"/>
            </a:endParaRPr>
          </a:p>
          <a:p>
            <a:pPr marL="285750" indent="-285750">
              <a:lnSpc>
                <a:spcPct val="200000"/>
              </a:lnSpc>
              <a:buFont typeface="Wingdings" panose="05000000000000000000" pitchFamily="2" charset="2"/>
              <a:buChar char="ü"/>
            </a:pPr>
            <a:r>
              <a:rPr lang="ja-JP" altLang="en-US" b="1" dirty="0">
                <a:solidFill>
                  <a:schemeClr val="accent6"/>
                </a:solidFill>
                <a:latin typeface="メイリオ" panose="020B0604030504040204" pitchFamily="50" charset="-128"/>
                <a:ea typeface="メイリオ" panose="020B0604030504040204" pitchFamily="50" charset="-128"/>
              </a:rPr>
              <a:t>スポーツ</a:t>
            </a:r>
            <a:r>
              <a:rPr kumimoji="1" lang="ja-JP" altLang="en-US" b="1" dirty="0">
                <a:solidFill>
                  <a:schemeClr val="accent6"/>
                </a:solidFill>
                <a:latin typeface="メイリオ" panose="020B0604030504040204" pitchFamily="50" charset="-128"/>
                <a:ea typeface="メイリオ" panose="020B0604030504040204" pitchFamily="50" charset="-128"/>
              </a:rPr>
              <a:t>関心層へ広くリーチすることが可能</a:t>
            </a:r>
          </a:p>
          <a:p>
            <a:pPr marL="285750" indent="-285750">
              <a:lnSpc>
                <a:spcPct val="200000"/>
              </a:lnSpc>
              <a:buFont typeface="Wingdings" panose="05000000000000000000" pitchFamily="2" charset="2"/>
              <a:buChar char="ü"/>
            </a:pPr>
            <a:r>
              <a:rPr lang="en-US" altLang="ja-JP" b="1" dirty="0">
                <a:solidFill>
                  <a:schemeClr val="accent6"/>
                </a:solidFill>
                <a:latin typeface="メイリオ" panose="020B0604030504040204" pitchFamily="50" charset="-128"/>
                <a:ea typeface="メイリオ" panose="020B0604030504040204" pitchFamily="50" charset="-128"/>
              </a:rPr>
              <a:t>Yahoo!</a:t>
            </a:r>
            <a:r>
              <a:rPr lang="ja-JP" altLang="en-US" b="1" dirty="0">
                <a:solidFill>
                  <a:schemeClr val="accent6"/>
                </a:solidFill>
                <a:latin typeface="メイリオ" panose="020B0604030504040204" pitchFamily="50" charset="-128"/>
                <a:ea typeface="メイリオ" panose="020B0604030504040204" pitchFamily="50" charset="-128"/>
              </a:rPr>
              <a:t>トップの</a:t>
            </a:r>
            <a:r>
              <a:rPr lang="en-US" altLang="ja-JP" b="1" dirty="0">
                <a:solidFill>
                  <a:schemeClr val="accent6"/>
                </a:solidFill>
                <a:latin typeface="メイリオ" panose="020B0604030504040204" pitchFamily="50" charset="-128"/>
                <a:ea typeface="メイリオ" panose="020B0604030504040204" pitchFamily="50" charset="-128"/>
              </a:rPr>
              <a:t>1st</a:t>
            </a:r>
            <a:r>
              <a:rPr lang="ja-JP" altLang="en-US" b="1" dirty="0">
                <a:solidFill>
                  <a:schemeClr val="accent6"/>
                </a:solidFill>
                <a:latin typeface="メイリオ" panose="020B0604030504040204" pitchFamily="50" charset="-128"/>
                <a:ea typeface="メイリオ" panose="020B0604030504040204" pitchFamily="50" charset="-128"/>
              </a:rPr>
              <a:t>ビューに掲載され注目度が高い</a:t>
            </a:r>
            <a:endParaRPr lang="en-US" altLang="ja-JP" b="1" dirty="0">
              <a:solidFill>
                <a:schemeClr val="accent6"/>
              </a:solidFill>
              <a:latin typeface="メイリオ" panose="020B0604030504040204" pitchFamily="50" charset="-128"/>
              <a:ea typeface="メイリオ" panose="020B0604030504040204" pitchFamily="50" charset="-128"/>
            </a:endParaRPr>
          </a:p>
        </p:txBody>
      </p:sp>
      <p:grpSp>
        <p:nvGrpSpPr>
          <p:cNvPr id="14" name="グループ化 13">
            <a:extLst>
              <a:ext uri="{FF2B5EF4-FFF2-40B4-BE49-F238E27FC236}">
                <a16:creationId xmlns:a16="http://schemas.microsoft.com/office/drawing/2014/main" id="{D5F23E17-F18F-7BDC-3A62-EDB445C9E303}"/>
              </a:ext>
            </a:extLst>
          </p:cNvPr>
          <p:cNvGrpSpPr/>
          <p:nvPr/>
        </p:nvGrpSpPr>
        <p:grpSpPr>
          <a:xfrm>
            <a:off x="743560" y="1842040"/>
            <a:ext cx="10737700" cy="110010"/>
            <a:chOff x="665684" y="2157983"/>
            <a:chExt cx="10737700" cy="110010"/>
          </a:xfrm>
        </p:grpSpPr>
        <p:sp>
          <p:nvSpPr>
            <p:cNvPr id="16" name="フローチャート: 処理 15">
              <a:extLst>
                <a:ext uri="{FF2B5EF4-FFF2-40B4-BE49-F238E27FC236}">
                  <a16:creationId xmlns:a16="http://schemas.microsoft.com/office/drawing/2014/main" id="{AD3CB3F7-6381-E00D-C2D3-D09E1DFF1224}"/>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フローチャート: 処理 17">
              <a:extLst>
                <a:ext uri="{FF2B5EF4-FFF2-40B4-BE49-F238E27FC236}">
                  <a16:creationId xmlns:a16="http://schemas.microsoft.com/office/drawing/2014/main" id="{CAFA267F-0C65-5D1E-B8FF-040ECEB211D9}"/>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平行四辺形 21">
              <a:extLst>
                <a:ext uri="{FF2B5EF4-FFF2-40B4-BE49-F238E27FC236}">
                  <a16:creationId xmlns:a16="http://schemas.microsoft.com/office/drawing/2014/main" id="{74EBB880-FA11-599B-2A9B-BAFE9153D042}"/>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91799833"/>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51088</TotalTime>
  <Words>3248</Words>
  <Application>Microsoft Office PowerPoint</Application>
  <PresentationFormat>ワイド画面</PresentationFormat>
  <Paragraphs>504</Paragraphs>
  <Slides>25</Slides>
  <Notes>22</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25</vt:i4>
      </vt:variant>
    </vt:vector>
  </HeadingPairs>
  <TitlesOfParts>
    <vt:vector size="36" baseType="lpstr">
      <vt:lpstr>NotoSansJP</vt:lpstr>
      <vt:lpstr>新細明體</vt:lpstr>
      <vt:lpstr>Meiryo</vt:lpstr>
      <vt:lpstr>Meiryo</vt:lpstr>
      <vt:lpstr>Yu Gothic</vt:lpstr>
      <vt:lpstr>Arial</vt:lpstr>
      <vt:lpstr>Arial Black</vt:lpstr>
      <vt:lpstr>Calibri</vt:lpstr>
      <vt:lpstr>Segoe UI</vt:lpstr>
      <vt:lpstr>Wingdings</vt:lpstr>
      <vt:lpstr>表紙</vt:lpstr>
      <vt:lpstr>【 スポーツナビ 】 ラグビー興味関心ターゲティング商品 広告メニューのご案内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不殿 理那</cp:lastModifiedBy>
  <cp:revision>783</cp:revision>
  <dcterms:created xsi:type="dcterms:W3CDTF">2020-02-26T07:28:11Z</dcterms:created>
  <dcterms:modified xsi:type="dcterms:W3CDTF">2023-08-03T05:12:58Z</dcterms:modified>
  <cp:category/>
</cp:coreProperties>
</file>