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26"/>
  </p:notesMasterIdLst>
  <p:sldIdLst>
    <p:sldId id="469" r:id="rId2"/>
    <p:sldId id="572" r:id="rId3"/>
    <p:sldId id="544" r:id="rId4"/>
    <p:sldId id="702" r:id="rId5"/>
    <p:sldId id="695" r:id="rId6"/>
    <p:sldId id="559" r:id="rId7"/>
    <p:sldId id="553" r:id="rId8"/>
    <p:sldId id="575" r:id="rId9"/>
    <p:sldId id="615" r:id="rId10"/>
    <p:sldId id="576" r:id="rId11"/>
    <p:sldId id="562" r:id="rId12"/>
    <p:sldId id="514" r:id="rId13"/>
    <p:sldId id="701" r:id="rId14"/>
    <p:sldId id="577" r:id="rId15"/>
    <p:sldId id="654" r:id="rId16"/>
    <p:sldId id="655" r:id="rId17"/>
    <p:sldId id="569" r:id="rId18"/>
    <p:sldId id="570" r:id="rId19"/>
    <p:sldId id="632" r:id="rId20"/>
    <p:sldId id="633" r:id="rId21"/>
    <p:sldId id="634" r:id="rId22"/>
    <p:sldId id="635" r:id="rId23"/>
    <p:sldId id="636" r:id="rId24"/>
    <p:sldId id="512" r:id="rId2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EDED"/>
    <a:srgbClr val="FF0033"/>
    <a:srgbClr val="00003E"/>
    <a:srgbClr val="0D0D0D"/>
    <a:srgbClr val="0D0C0D"/>
    <a:srgbClr val="FFFFFF"/>
    <a:srgbClr val="252525"/>
    <a:srgbClr val="F2F2F5"/>
    <a:srgbClr val="F5F5F5"/>
    <a:srgbClr val="E9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F44D91-5997-450A-8DF9-D42E76A34168}" v="3" dt="2025-07-02T06:44:07.80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6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rai Yuko （平井祐子）" userId="VsiU9i8g09RQ+ndrd6v8dqy4ZmWXFOrvZFLmzwNn404=" providerId="None" clId="Web-{41F44D91-5997-450A-8DF9-D42E76A34168}"/>
    <pc:docChg chg="modSld">
      <pc:chgData name="Hirai Yuko （平井祐子）" userId="VsiU9i8g09RQ+ndrd6v8dqy4ZmWXFOrvZFLmzwNn404=" providerId="None" clId="Web-{41F44D91-5997-450A-8DF9-D42E76A34168}" dt="2025-07-02T06:44:03.840" v="1" actId="20577"/>
      <pc:docMkLst>
        <pc:docMk/>
      </pc:docMkLst>
      <pc:sldChg chg="modSp">
        <pc:chgData name="Hirai Yuko （平井祐子）" userId="VsiU9i8g09RQ+ndrd6v8dqy4ZmWXFOrvZFLmzwNn404=" providerId="None" clId="Web-{41F44D91-5997-450A-8DF9-D42E76A34168}" dt="2025-07-02T06:44:03.840" v="1" actId="20577"/>
        <pc:sldMkLst>
          <pc:docMk/>
          <pc:sldMk cId="3274969392" sldId="469"/>
        </pc:sldMkLst>
        <pc:spChg chg="mod">
          <ac:chgData name="Hirai Yuko （平井祐子）" userId="VsiU9i8g09RQ+ndrd6v8dqy4ZmWXFOrvZFLmzwNn404=" providerId="None" clId="Web-{41F44D91-5997-450A-8DF9-D42E76A34168}" dt="2025-07-02T06:44:03.840" v="1" actId="20577"/>
          <ac:spMkLst>
            <pc:docMk/>
            <pc:sldMk cId="3274969392" sldId="469"/>
            <ac:spMk id="3" creationId="{FEBB5ED4-C486-2825-FC79-B427C58180A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8620B2-0E91-4F44-9E7D-8B5EAB0CF3E2}" type="datetimeFigureOut">
              <a:rPr kumimoji="1" lang="ja-JP" altLang="en-US" smtClean="0"/>
              <a:pPr/>
              <a:t>2025/7/2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6725D-9DF2-415C-AB8C-875BE31779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1210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885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8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48344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6973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6025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600" kern="12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076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090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4083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　</a:t>
            </a:r>
            <a:endParaRPr kumimoji="1" lang="en-US" altLang="ja-JP"/>
          </a:p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26725D-9DF2-415C-AB8C-875BE3177909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panose="020B0600070205080204" pitchFamily="34" charset="-128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30310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4427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985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419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1146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26725D-9DF2-415C-AB8C-875BE3177909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3013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sv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表紙（広告主・代理店限定）">
    <p:bg>
      <p:bgPr>
        <a:gradFill>
          <a:gsLst>
            <a:gs pos="0">
              <a:srgbClr val="030053"/>
            </a:gs>
            <a:gs pos="23000">
              <a:srgbClr val="030053"/>
            </a:gs>
            <a:gs pos="69000">
              <a:srgbClr val="03003D"/>
            </a:gs>
            <a:gs pos="99000">
              <a:srgbClr val="03003D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>
            <a:extLst>
              <a:ext uri="{FF2B5EF4-FFF2-40B4-BE49-F238E27FC236}">
                <a16:creationId xmlns:a16="http://schemas.microsoft.com/office/drawing/2014/main" id="{B13D0A09-E438-357C-C528-970CFBA6F259}"/>
              </a:ext>
            </a:extLst>
          </p:cNvPr>
          <p:cNvSpPr/>
          <p:nvPr userDrawn="1"/>
        </p:nvSpPr>
        <p:spPr>
          <a:xfrm flipH="1">
            <a:off x="10017125" y="2768600"/>
            <a:ext cx="2174875" cy="4089400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3" name="直角三角形 2">
            <a:extLst>
              <a:ext uri="{FF2B5EF4-FFF2-40B4-BE49-F238E27FC236}">
                <a16:creationId xmlns:a16="http://schemas.microsoft.com/office/drawing/2014/main" id="{E0EA9DFF-8D6C-8B30-25B6-10D7A4AE220A}"/>
              </a:ext>
            </a:extLst>
          </p:cNvPr>
          <p:cNvSpPr/>
          <p:nvPr userDrawn="1"/>
        </p:nvSpPr>
        <p:spPr>
          <a:xfrm flipH="1">
            <a:off x="10456863" y="3595688"/>
            <a:ext cx="1735137" cy="3262312"/>
          </a:xfrm>
          <a:prstGeom prst="rtTriangle">
            <a:avLst/>
          </a:prstGeom>
          <a:solidFill>
            <a:srgbClr val="FFFFFF">
              <a:alpha val="1215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5" name="直角三角形 4">
            <a:extLst>
              <a:ext uri="{FF2B5EF4-FFF2-40B4-BE49-F238E27FC236}">
                <a16:creationId xmlns:a16="http://schemas.microsoft.com/office/drawing/2014/main" id="{9FEB9977-1C8A-86AD-D7AA-F9FBA152FB55}"/>
              </a:ext>
            </a:extLst>
          </p:cNvPr>
          <p:cNvSpPr/>
          <p:nvPr userDrawn="1"/>
        </p:nvSpPr>
        <p:spPr>
          <a:xfrm rot="10800000" flipH="1">
            <a:off x="0" y="0"/>
            <a:ext cx="962025" cy="1806575"/>
          </a:xfrm>
          <a:prstGeom prst="rtTriangle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8" name="図 4">
            <a:extLst>
              <a:ext uri="{FF2B5EF4-FFF2-40B4-BE49-F238E27FC236}">
                <a16:creationId xmlns:a16="http://schemas.microsoft.com/office/drawing/2014/main" id="{63C9BE4C-8DFE-CC2F-3F00-AD21311113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" y="6116638"/>
            <a:ext cx="889000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直角三角形 8">
            <a:extLst>
              <a:ext uri="{FF2B5EF4-FFF2-40B4-BE49-F238E27FC236}">
                <a16:creationId xmlns:a16="http://schemas.microsoft.com/office/drawing/2014/main" id="{5A0132A7-64BD-1980-D8DE-4EE3D57AF1BC}"/>
              </a:ext>
            </a:extLst>
          </p:cNvPr>
          <p:cNvSpPr/>
          <p:nvPr userDrawn="1"/>
        </p:nvSpPr>
        <p:spPr>
          <a:xfrm flipH="1">
            <a:off x="11707813" y="5946775"/>
            <a:ext cx="484187" cy="911225"/>
          </a:xfrm>
          <a:prstGeom prst="rtTriangle">
            <a:avLst/>
          </a:prstGeom>
          <a:solidFill>
            <a:srgbClr val="FF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8A7ED678-FE93-3D20-D8B9-B4A99C37C8CC}"/>
              </a:ext>
            </a:extLst>
          </p:cNvPr>
          <p:cNvSpPr/>
          <p:nvPr userDrawn="1"/>
        </p:nvSpPr>
        <p:spPr>
          <a:xfrm rot="10800000" flipH="1">
            <a:off x="0" y="0"/>
            <a:ext cx="363538" cy="68262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Arial" panose="020B0604020202020204" pitchFamily="34" charset="0"/>
            </a:endParaRPr>
          </a:p>
        </p:txBody>
      </p:sp>
      <p:pic>
        <p:nvPicPr>
          <p:cNvPr id="11" name="グラフィックス 7">
            <a:extLst>
              <a:ext uri="{FF2B5EF4-FFF2-40B4-BE49-F238E27FC236}">
                <a16:creationId xmlns:a16="http://schemas.microsoft.com/office/drawing/2014/main" id="{CC3171FB-EAE6-45D7-234B-A9BFEECD786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1638954"/>
            <a:ext cx="11017250" cy="1693209"/>
          </a:xfrm>
          <a:prstGeom prst="rect">
            <a:avLst/>
          </a:prstGeom>
        </p:spPr>
        <p:txBody>
          <a:bodyPr lIns="0" tIns="36000" rIns="0" bIns="0" anchor="b">
            <a:noAutofit/>
          </a:bodyPr>
          <a:lstStyle>
            <a:lvl1pPr marL="0" indent="0" algn="l">
              <a:lnSpc>
                <a:spcPct val="120000"/>
              </a:lnSpc>
              <a:buNone/>
              <a:defRPr sz="40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サービス名</a:t>
            </a:r>
            <a:endParaRPr kumimoji="1" lang="en-US" altLang="ja-JP" sz="40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月～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YYYY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年</a:t>
            </a: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M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月　</a:t>
            </a:r>
            <a:r>
              <a:rPr kumimoji="1" lang="ja-JP" altLang="en-US" dirty="0"/>
              <a:t>セールスシート</a:t>
            </a:r>
            <a:endParaRPr lang="ja-JP" alt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87375" y="5278296"/>
            <a:ext cx="1349375" cy="22715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00" b="1" i="0" baseline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400"/>
            </a:lvl2pPr>
          </a:lstStyle>
          <a:p>
            <a:pPr lvl="0" algn="r"/>
            <a:r>
              <a:rPr kumimoji="1" lang="en-US" altLang="ja-JP" sz="1200" b="0" i="0" spc="300">
                <a:solidFill>
                  <a:schemeClr val="bg1"/>
                </a:solidFill>
                <a:latin typeface="Segoe UI" panose="020B0502040204020203" pitchFamily="34" charset="0"/>
                <a:ea typeface="Yu Gothic" panose="020B0400000000000000" pitchFamily="34" charset="-128"/>
                <a:cs typeface="Segoe UI" panose="020B0502040204020203" pitchFamily="34" charset="0"/>
              </a:rPr>
              <a:t>YYYY/MM/DD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87375" y="4409440"/>
            <a:ext cx="8871585" cy="660399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>
              <a:lnSpc>
                <a:spcPct val="12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algn="l"/>
            <a:r>
              <a:rPr kumimoji="1" lang="en-US" altLang="ja-JP" sz="1600" b="0" i="0" spc="0">
                <a:solidFill>
                  <a:schemeClr val="bg1"/>
                </a:solidFill>
                <a:latin typeface="+mn-ea"/>
                <a:ea typeface="+mn-ea"/>
              </a:rPr>
              <a:t>LINE</a:t>
            </a:r>
            <a:r>
              <a:rPr kumimoji="1" lang="ja-JP" altLang="en-US" sz="1600" b="0" i="0" spc="0">
                <a:solidFill>
                  <a:schemeClr val="bg1"/>
                </a:solidFill>
                <a:latin typeface="+mn-ea"/>
                <a:ea typeface="+mn-ea"/>
              </a:rPr>
              <a:t>ヤフー株式会社</a:t>
            </a:r>
          </a:p>
        </p:txBody>
      </p:sp>
      <p:sp>
        <p:nvSpPr>
          <p:cNvPr id="12" name="角丸四角形 3">
            <a:extLst>
              <a:ext uri="{FF2B5EF4-FFF2-40B4-BE49-F238E27FC236}">
                <a16:creationId xmlns:a16="http://schemas.microsoft.com/office/drawing/2014/main" id="{6E03E592-54DF-9AE1-D95D-BBCAF50DFCCA}"/>
              </a:ext>
            </a:extLst>
          </p:cNvPr>
          <p:cNvSpPr/>
          <p:nvPr userDrawn="1"/>
        </p:nvSpPr>
        <p:spPr>
          <a:xfrm>
            <a:off x="587375" y="897384"/>
            <a:ext cx="5077812" cy="432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400" b="1" i="0">
              <a:solidFill>
                <a:schemeClr val="accent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98BB00D-AB64-6D28-4900-C37FA357BA8B}"/>
              </a:ext>
            </a:extLst>
          </p:cNvPr>
          <p:cNvSpPr txBox="1"/>
          <p:nvPr userDrawn="1"/>
        </p:nvSpPr>
        <p:spPr>
          <a:xfrm>
            <a:off x="1100138" y="990878"/>
            <a:ext cx="43889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Yahoo!</a:t>
            </a:r>
            <a:r>
              <a:rPr lang="ja-JP" altLang="en-US" sz="1600" b="1" dirty="0">
                <a:solidFill>
                  <a:srgbClr val="00003E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広告　ディスプレイ広告（予約型）</a:t>
            </a:r>
          </a:p>
        </p:txBody>
      </p:sp>
    </p:spTree>
    <p:extLst>
      <p:ext uri="{BB962C8B-B14F-4D97-AF65-F5344CB8AC3E}">
        <p14:creationId xmlns:p14="http://schemas.microsoft.com/office/powerpoint/2010/main" val="2963398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SC_プロダクト資料中表紙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AEE4CA93-3A95-09C5-4D0E-DA619D4D5A1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85001656-D58C-C5B9-05E0-ACB0FBF825E6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7EE6910-BC09-1444-B5E2-6D9FAB2770D5}" type="slidenum">
              <a:rPr lang="ja-JP" altLang="en-US" sz="700" smtClean="0">
                <a:solidFill>
                  <a:schemeClr val="bg1"/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/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3">
            <a:extLst>
              <a:ext uri="{FF2B5EF4-FFF2-40B4-BE49-F238E27FC236}">
                <a16:creationId xmlns:a16="http://schemas.microsoft.com/office/drawing/2014/main" id="{491092EA-4E3B-D5A9-44A7-7A7B8230CC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6451600"/>
            <a:ext cx="9652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角丸四角形 46">
            <a:extLst>
              <a:ext uri="{FF2B5EF4-FFF2-40B4-BE49-F238E27FC236}">
                <a16:creationId xmlns:a16="http://schemas.microsoft.com/office/drawing/2014/main" id="{0EC75B3D-5093-B928-EE25-E1119F4FD4CE}"/>
              </a:ext>
            </a:extLst>
          </p:cNvPr>
          <p:cNvSpPr/>
          <p:nvPr userDrawn="1"/>
        </p:nvSpPr>
        <p:spPr>
          <a:xfrm>
            <a:off x="230388" y="201358"/>
            <a:ext cx="1949123" cy="461665"/>
          </a:xfrm>
          <a:prstGeom prst="roundRect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kumimoji="1" lang="en-US" altLang="ja-JP" sz="2400" b="1" i="0">
                <a:solidFill>
                  <a:srgbClr val="00003E"/>
                </a:solidFill>
                <a:latin typeface="+mn-ea"/>
                <a:ea typeface="+mn-ea"/>
                <a:cs typeface="Segoe UI" panose="020B0502040204020203" pitchFamily="34" charset="0"/>
              </a:rPr>
              <a:t>CONTENTS</a:t>
            </a:r>
            <a:endParaRPr kumimoji="1" lang="ja-JP" altLang="en-US" sz="2400" b="1" i="0">
              <a:solidFill>
                <a:srgbClr val="00003E"/>
              </a:solidFill>
              <a:latin typeface="+mn-ea"/>
              <a:ea typeface="+mn-ea"/>
              <a:cs typeface="Segoe UI" panose="020B0502040204020203" pitchFamily="34" charset="0"/>
            </a:endParaRPr>
          </a:p>
        </p:txBody>
      </p:sp>
      <p:sp>
        <p:nvSpPr>
          <p:cNvPr id="9" name="二等辺三角形 8">
            <a:extLst>
              <a:ext uri="{FF2B5EF4-FFF2-40B4-BE49-F238E27FC236}">
                <a16:creationId xmlns:a16="http://schemas.microsoft.com/office/drawing/2014/main" id="{9EAB3296-28FB-7131-645F-8DCD737E8756}"/>
              </a:ext>
            </a:extLst>
          </p:cNvPr>
          <p:cNvSpPr/>
          <p:nvPr userDrawn="1"/>
        </p:nvSpPr>
        <p:spPr>
          <a:xfrm rot="5400000">
            <a:off x="-26991" y="279927"/>
            <a:ext cx="260350" cy="212730"/>
          </a:xfrm>
          <a:prstGeom prst="triangle">
            <a:avLst>
              <a:gd name="adj" fmla="val 44351"/>
            </a:avLst>
          </a:prstGeom>
          <a:solidFill>
            <a:srgbClr val="0000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48">
            <a:extLst>
              <a:ext uri="{FF2B5EF4-FFF2-40B4-BE49-F238E27FC236}">
                <a16:creationId xmlns:a16="http://schemas.microsoft.com/office/drawing/2014/main" id="{59C52CA7-AA50-D438-CDF6-E0F1DA431204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1971952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01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1" name="円/楕円 49">
            <a:extLst>
              <a:ext uri="{FF2B5EF4-FFF2-40B4-BE49-F238E27FC236}">
                <a16:creationId xmlns:a16="http://schemas.microsoft.com/office/drawing/2014/main" id="{BD2621C4-93E5-E892-8F12-093AA4E5C7B3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2890054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000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02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sp>
        <p:nvSpPr>
          <p:cNvPr id="12" name="円/楕円 50">
            <a:extLst>
              <a:ext uri="{FF2B5EF4-FFF2-40B4-BE49-F238E27FC236}">
                <a16:creationId xmlns:a16="http://schemas.microsoft.com/office/drawing/2014/main" id="{EB408040-EB06-F6CD-97C6-A4D0704AE957}"/>
              </a:ext>
            </a:extLst>
          </p:cNvPr>
          <p:cNvSpPr>
            <a:spLocks noChangeAspect="1"/>
          </p:cNvSpPr>
          <p:nvPr userDrawn="1"/>
        </p:nvSpPr>
        <p:spPr>
          <a:xfrm>
            <a:off x="962348" y="3808156"/>
            <a:ext cx="540000" cy="540000"/>
          </a:xfrm>
          <a:prstGeom prst="ellipse">
            <a:avLst/>
          </a:prstGeom>
          <a:solidFill>
            <a:srgbClr val="00003E"/>
          </a:solidFill>
          <a:ln w="9525">
            <a:solidFill>
              <a:srgbClr val="03004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1800" b="1" i="0">
                <a:solidFill>
                  <a:schemeClr val="bg1"/>
                </a:solidFill>
                <a:latin typeface="+mj-ea"/>
                <a:ea typeface="+mj-ea"/>
                <a:cs typeface="Segoe UI" panose="020B0502040204020203" pitchFamily="34" charset="0"/>
              </a:rPr>
              <a:t>03</a:t>
            </a:r>
            <a:endParaRPr kumimoji="1" lang="ja-JP" altLang="en-US" sz="1800" b="1" i="0">
              <a:solidFill>
                <a:schemeClr val="bg1"/>
              </a:solidFill>
              <a:latin typeface="+mj-ea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40E90F5F-46E8-8028-8F16-37C6E7B87813}"/>
              </a:ext>
            </a:extLst>
          </p:cNvPr>
          <p:cNvCxnSpPr>
            <a:cxnSpLocks/>
            <a:stCxn id="10" idx="4"/>
            <a:endCxn id="11" idx="0"/>
          </p:cNvCxnSpPr>
          <p:nvPr userDrawn="1"/>
        </p:nvCxnSpPr>
        <p:spPr>
          <a:xfrm>
            <a:off x="1232348" y="2511952"/>
            <a:ext cx="0" cy="378102"/>
          </a:xfrm>
          <a:prstGeom prst="line">
            <a:avLst/>
          </a:prstGeom>
          <a:ln w="25400">
            <a:solidFill>
              <a:srgbClr val="00003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7DDD69DD-EFA7-C1E6-28C4-B922E61809D5}"/>
              </a:ext>
            </a:extLst>
          </p:cNvPr>
          <p:cNvCxnSpPr>
            <a:stCxn id="11" idx="4"/>
            <a:endCxn id="12" idx="0"/>
          </p:cNvCxnSpPr>
          <p:nvPr userDrawn="1"/>
        </p:nvCxnSpPr>
        <p:spPr>
          <a:xfrm>
            <a:off x="1232348" y="3430054"/>
            <a:ext cx="0" cy="378102"/>
          </a:xfrm>
          <a:prstGeom prst="line">
            <a:avLst/>
          </a:prstGeom>
          <a:ln w="25400">
            <a:solidFill>
              <a:srgbClr val="0300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プレースホルダー 4">
            <a:extLst>
              <a:ext uri="{FF2B5EF4-FFF2-40B4-BE49-F238E27FC236}">
                <a16:creationId xmlns:a16="http://schemas.microsoft.com/office/drawing/2014/main" id="{3AD6D90C-3ED1-9A66-F6D1-E44A7AFF0C8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848388" y="2061932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6" name="テキスト プレースホルダー 4">
            <a:extLst>
              <a:ext uri="{FF2B5EF4-FFF2-40B4-BE49-F238E27FC236}">
                <a16:creationId xmlns:a16="http://schemas.microsoft.com/office/drawing/2014/main" id="{1C58FBBF-C7F9-EA7D-64E9-2D0288CEA83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48388" y="3016526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  <p:sp>
        <p:nvSpPr>
          <p:cNvPr id="17" name="テキスト プレースホルダー 4">
            <a:extLst>
              <a:ext uri="{FF2B5EF4-FFF2-40B4-BE49-F238E27FC236}">
                <a16:creationId xmlns:a16="http://schemas.microsoft.com/office/drawing/2014/main" id="{0E05881E-A4C7-0864-4C1B-D6EFA1CD0D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88" y="3940975"/>
            <a:ext cx="5414600" cy="360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 b="1">
                <a:solidFill>
                  <a:srgbClr val="00003E"/>
                </a:solidFill>
              </a:defRPr>
            </a:lvl1pPr>
          </a:lstStyle>
          <a:p>
            <a:pPr lvl="0"/>
            <a:r>
              <a:rPr kumimoji="1" lang="ja-JP" altLang="en-US"/>
              <a:t>コンテンツが５つ以下の時の目次</a:t>
            </a:r>
          </a:p>
        </p:txBody>
      </p:sp>
    </p:spTree>
    <p:extLst>
      <p:ext uri="{BB962C8B-B14F-4D97-AF65-F5344CB8AC3E}">
        <p14:creationId xmlns:p14="http://schemas.microsoft.com/office/powerpoint/2010/main" val="8662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4">
            <a:extLst>
              <a:ext uri="{FF2B5EF4-FFF2-40B4-BE49-F238E27FC236}">
                <a16:creationId xmlns:a16="http://schemas.microsoft.com/office/drawing/2014/main" id="{4ACEFEC2-0420-AB97-AAD7-A18026F840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7963" y="3427413"/>
            <a:ext cx="1824037" cy="343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49A8A82-CB7D-3834-72FE-F0103BC59479}"/>
              </a:ext>
            </a:extLst>
          </p:cNvPr>
          <p:cNvCxnSpPr>
            <a:cxnSpLocks/>
          </p:cNvCxnSpPr>
          <p:nvPr userDrawn="1"/>
        </p:nvCxnSpPr>
        <p:spPr>
          <a:xfrm>
            <a:off x="1727128" y="2621757"/>
            <a:ext cx="9050940" cy="0"/>
          </a:xfrm>
          <a:prstGeom prst="line">
            <a:avLst/>
          </a:prstGeom>
          <a:ln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図プレースホルダー 4">
            <a:extLst>
              <a:ext uri="{FF2B5EF4-FFF2-40B4-BE49-F238E27FC236}">
                <a16:creationId xmlns:a16="http://schemas.microsoft.com/office/drawing/2014/main" id="{9ECDF7A2-7224-0E1C-A550-0E183AB6CFC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42523" y="3019035"/>
            <a:ext cx="1586282" cy="146448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rgbClr val="00003E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8" name="テキスト プレースホルダー 23">
            <a:extLst>
              <a:ext uri="{FF2B5EF4-FFF2-40B4-BE49-F238E27FC236}">
                <a16:creationId xmlns:a16="http://schemas.microsoft.com/office/drawing/2014/main" id="{9BB0D80A-1BCF-A8E5-9698-8458938BE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35867" y="4786187"/>
            <a:ext cx="5943600" cy="54370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spc="300">
                <a:solidFill>
                  <a:srgbClr val="00003E"/>
                </a:solidFill>
                <a:latin typeface="メイリオ 本文"/>
                <a:ea typeface="+mn-ea"/>
              </a:defRPr>
            </a:lvl1pPr>
            <a:lvl2pPr marL="457212" indent="0">
              <a:buNone/>
              <a:defRPr/>
            </a:lvl2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/>
              <a:t>テキストテキスト</a:t>
            </a:r>
          </a:p>
        </p:txBody>
      </p:sp>
      <p:sp>
        <p:nvSpPr>
          <p:cNvPr id="10" name="テキスト プレースホルダー 19">
            <a:extLst>
              <a:ext uri="{FF2B5EF4-FFF2-40B4-BE49-F238E27FC236}">
                <a16:creationId xmlns:a16="http://schemas.microsoft.com/office/drawing/2014/main" id="{BBE8B47C-E3DF-7454-A3FA-093FD29B321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51588" y="1210966"/>
            <a:ext cx="1368152" cy="1057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00" b="1" i="0">
                <a:solidFill>
                  <a:srgbClr val="00003E"/>
                </a:solidFill>
                <a:latin typeface="+mj-ea"/>
                <a:ea typeface="+mj-ea"/>
                <a:cs typeface="Segoe UI" panose="020B0502040204020203" pitchFamily="34" charset="0"/>
              </a:defRPr>
            </a:lvl1pPr>
          </a:lstStyle>
          <a:p>
            <a:pPr lvl="0"/>
            <a:r>
              <a:rPr kumimoji="1" lang="en-US" altLang="ja-JP"/>
              <a:t>01</a:t>
            </a:r>
            <a:endParaRPr kumimoji="1" lang="ja-JP" altLang="en-US"/>
          </a:p>
        </p:txBody>
      </p:sp>
      <p:pic>
        <p:nvPicPr>
          <p:cNvPr id="2" name="グラフィックス 7">
            <a:extLst>
              <a:ext uri="{FF2B5EF4-FFF2-40B4-BE49-F238E27FC236}">
                <a16:creationId xmlns:a16="http://schemas.microsoft.com/office/drawing/2014/main" id="{3B967D41-98D0-C253-8D0F-4F5B9AEA6E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7167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</p:spTree>
    <p:extLst>
      <p:ext uri="{BB962C8B-B14F-4D97-AF65-F5344CB8AC3E}">
        <p14:creationId xmlns:p14="http://schemas.microsoft.com/office/powerpoint/2010/main" val="215899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3E31476-1A82-F0B6-CD36-03F7D983E5D8}"/>
              </a:ext>
            </a:extLst>
          </p:cNvPr>
          <p:cNvSpPr/>
          <p:nvPr userDrawn="1"/>
        </p:nvSpPr>
        <p:spPr>
          <a:xfrm>
            <a:off x="0" y="5877272"/>
            <a:ext cx="12192000" cy="980728"/>
          </a:xfrm>
          <a:prstGeom prst="rect">
            <a:avLst/>
          </a:prstGeom>
          <a:solidFill>
            <a:srgbClr val="00003E">
              <a:alpha val="5098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6000" tIns="45720" rIns="91440" bIns="28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9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8927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+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7740BB5E-F14C-A974-FA5E-29695CFEB58E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D4AE058-6DC5-FD4E-B3C4-3F8E9F744DFB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769488F7-6EE4-944A-F06F-45E6EC8CAD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9">
            <a:extLst>
              <a:ext uri="{FF2B5EF4-FFF2-40B4-BE49-F238E27FC236}">
                <a16:creationId xmlns:a16="http://schemas.microsoft.com/office/drawing/2014/main" id="{42D8C0EA-1F7B-0F84-058E-069A9319E43A}"/>
              </a:ext>
            </a:extLst>
          </p:cNvPr>
          <p:cNvSpPr/>
          <p:nvPr userDrawn="1"/>
        </p:nvSpPr>
        <p:spPr>
          <a:xfrm>
            <a:off x="0" y="0"/>
            <a:ext cx="9984432" cy="777600"/>
          </a:xfrm>
          <a:custGeom>
            <a:avLst/>
            <a:gdLst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984432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443519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229777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  <a:gd name="connsiteX0" fmla="*/ 0 w 9984432"/>
              <a:gd name="connsiteY0" fmla="*/ 0 h 1052736"/>
              <a:gd name="connsiteX1" fmla="*/ 9984432 w 9984432"/>
              <a:gd name="connsiteY1" fmla="*/ 0 h 1052736"/>
              <a:gd name="connsiteX2" fmla="*/ 9689080 w 9984432"/>
              <a:gd name="connsiteY2" fmla="*/ 1052736 h 1052736"/>
              <a:gd name="connsiteX3" fmla="*/ 0 w 9984432"/>
              <a:gd name="connsiteY3" fmla="*/ 1052736 h 1052736"/>
              <a:gd name="connsiteX4" fmla="*/ 0 w 9984432"/>
              <a:gd name="connsiteY4" fmla="*/ 0 h 1052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84432" h="1052736">
                <a:moveTo>
                  <a:pt x="0" y="0"/>
                </a:moveTo>
                <a:lnTo>
                  <a:pt x="9984432" y="0"/>
                </a:lnTo>
                <a:lnTo>
                  <a:pt x="9689080" y="1052736"/>
                </a:lnTo>
                <a:lnTo>
                  <a:pt x="0" y="1052736"/>
                </a:lnTo>
                <a:lnTo>
                  <a:pt x="0" y="0"/>
                </a:lnTo>
                <a:close/>
              </a:path>
            </a:pathLst>
          </a:custGeom>
          <a:solidFill>
            <a:srgbClr val="00003E">
              <a:alpha val="5098"/>
            </a:srgbClr>
          </a:solidFill>
          <a:ln>
            <a:noFill/>
          </a:ln>
          <a:effectLst>
            <a:outerShdw dist="25400" dir="2700000" algn="tl" rotWithShape="0">
              <a:prstClr val="black">
                <a:alpha val="10875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 17">
            <a:extLst>
              <a:ext uri="{FF2B5EF4-FFF2-40B4-BE49-F238E27FC236}">
                <a16:creationId xmlns:a16="http://schemas.microsoft.com/office/drawing/2014/main" id="{981D720B-36BE-26D1-5A53-D269FE26C373}"/>
              </a:ext>
            </a:extLst>
          </p:cNvPr>
          <p:cNvSpPr/>
          <p:nvPr userDrawn="1"/>
        </p:nvSpPr>
        <p:spPr>
          <a:xfrm>
            <a:off x="0" y="-5818"/>
            <a:ext cx="1726717" cy="565422"/>
          </a:xfrm>
          <a:custGeom>
            <a:avLst/>
            <a:gdLst>
              <a:gd name="connsiteX0" fmla="*/ 0 w 1726717"/>
              <a:gd name="connsiteY0" fmla="*/ 0 h 565422"/>
              <a:gd name="connsiteX1" fmla="*/ 1726717 w 1726717"/>
              <a:gd name="connsiteY1" fmla="*/ 0 h 565422"/>
              <a:gd name="connsiteX2" fmla="*/ 1511956 w 1726717"/>
              <a:gd name="connsiteY2" fmla="*/ 565422 h 565422"/>
              <a:gd name="connsiteX3" fmla="*/ 0 w 1726717"/>
              <a:gd name="connsiteY3" fmla="*/ 565422 h 565422"/>
              <a:gd name="connsiteX4" fmla="*/ 0 w 1726717"/>
              <a:gd name="connsiteY4" fmla="*/ 0 h 565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6717" h="565422">
                <a:moveTo>
                  <a:pt x="0" y="0"/>
                </a:moveTo>
                <a:lnTo>
                  <a:pt x="1726717" y="0"/>
                </a:lnTo>
                <a:lnTo>
                  <a:pt x="1511956" y="565422"/>
                </a:lnTo>
                <a:lnTo>
                  <a:pt x="0" y="565422"/>
                </a:lnTo>
                <a:lnTo>
                  <a:pt x="0" y="0"/>
                </a:lnTo>
                <a:close/>
              </a:path>
            </a:pathLst>
          </a:custGeom>
          <a:solidFill>
            <a:srgbClr val="03004A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EC948CC-9297-A832-A700-37C4AAF9DE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5671" y="81412"/>
            <a:ext cx="866756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>
              <a:buFont typeface="Arial" panose="020B0604020202020204" pitchFamily="34" charset="0"/>
              <a:buChar char="•"/>
              <a:defRPr sz="900" spc="-150">
                <a:solidFill>
                  <a:schemeClr val="bg1"/>
                </a:solidFill>
              </a:defRPr>
            </a:lvl1pPr>
          </a:lstStyle>
          <a:p>
            <a:pPr lvl="0"/>
            <a:r>
              <a:rPr kumimoji="1" lang="ja-JP" altLang="en-US"/>
              <a:t>商品スペック</a:t>
            </a:r>
          </a:p>
        </p:txBody>
      </p:sp>
      <p:sp>
        <p:nvSpPr>
          <p:cNvPr id="8" name="図プレースホルダー 11">
            <a:extLst>
              <a:ext uri="{FF2B5EF4-FFF2-40B4-BE49-F238E27FC236}">
                <a16:creationId xmlns:a16="http://schemas.microsoft.com/office/drawing/2014/main" id="{4892F178-E14F-E0FA-108A-ECE30D123E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609" y="31805"/>
            <a:ext cx="498782" cy="497680"/>
          </a:xfrm>
          <a:prstGeom prst="rect">
            <a:avLst/>
          </a:prstGeom>
        </p:spPr>
        <p:txBody>
          <a:bodyPr/>
          <a:lstStyle>
            <a:lvl1pPr>
              <a:defRPr sz="700">
                <a:solidFill>
                  <a:schemeClr val="bg1"/>
                </a:solidFill>
              </a:defRPr>
            </a:lvl1pPr>
          </a:lstStyle>
          <a:p>
            <a:r>
              <a:rPr kumimoji="1" lang="ja-JP" altLang="en-US"/>
              <a:t>アイコン</a:t>
            </a:r>
          </a:p>
        </p:txBody>
      </p:sp>
      <p:sp>
        <p:nvSpPr>
          <p:cNvPr id="9" name="テキスト プレースホルダー 10">
            <a:extLst>
              <a:ext uri="{FF2B5EF4-FFF2-40B4-BE49-F238E27FC236}">
                <a16:creationId xmlns:a16="http://schemas.microsoft.com/office/drawing/2014/main" id="{C654E360-FB66-3113-7049-0119BE4706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>
              <a:buNone/>
              <a:defRPr sz="2000" b="1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kumimoji="1" lang="ja-JP" altLang="en-US"/>
              <a:t>タイトルを入れる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4D9EAAA-15C7-9E4F-FE6B-744A8780BC0F}"/>
              </a:ext>
            </a:extLst>
          </p:cNvPr>
          <p:cNvSpPr/>
          <p:nvPr userDrawn="1"/>
        </p:nvSpPr>
        <p:spPr>
          <a:xfrm>
            <a:off x="-1200" y="5058000"/>
            <a:ext cx="12193200" cy="1800000"/>
          </a:xfrm>
          <a:prstGeom prst="rect">
            <a:avLst/>
          </a:prstGeom>
          <a:solidFill>
            <a:srgbClr val="00003E">
              <a:alpha val="4706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284400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u="none" strike="noStrike" kern="120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0" name="グラフィックス 9" descr="警告 単色塗りつぶし">
            <a:extLst>
              <a:ext uri="{FF2B5EF4-FFF2-40B4-BE49-F238E27FC236}">
                <a16:creationId xmlns:a16="http://schemas.microsoft.com/office/drawing/2014/main" id="{1C78B13D-B2DF-C425-BD6B-88E545500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00673" y="5527546"/>
            <a:ext cx="860908" cy="860908"/>
          </a:xfrm>
          <a:prstGeom prst="rect">
            <a:avLst/>
          </a:prstGeom>
        </p:spPr>
      </p:pic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05048F5-64BC-EDDD-95C7-8655D692181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40339" y="5346000"/>
            <a:ext cx="9172235" cy="1224000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>
              <a:buNone/>
              <a:defRPr sz="1200" b="0" i="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>
              <a:lnSpc>
                <a:spcPct val="120000"/>
              </a:lnSpc>
            </a:pPr>
            <a:r>
              <a:rPr lang="ja-JP" altLang="en-US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メイリオ　</a:t>
            </a:r>
            <a:r>
              <a:rPr lang="en-US" altLang="ja-JP" sz="1200">
                <a:solidFill>
                  <a:schemeClr val="accent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12pt</a:t>
            </a:r>
          </a:p>
        </p:txBody>
      </p:sp>
    </p:spTree>
    <p:extLst>
      <p:ext uri="{BB962C8B-B14F-4D97-AF65-F5344CB8AC3E}">
        <p14:creationId xmlns:p14="http://schemas.microsoft.com/office/powerpoint/2010/main" val="393686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+説明文＋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5">
            <a:extLst>
              <a:ext uri="{FF2B5EF4-FFF2-40B4-BE49-F238E27FC236}">
                <a16:creationId xmlns:a16="http://schemas.microsoft.com/office/drawing/2014/main" id="{090C2CBE-191C-2B04-FF28-259373223C9C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F53CC99-617C-9D4C-A945-752E02862BAF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6C0A904-B03E-C047-85DE-7E260D315E6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7376" y="583184"/>
            <a:ext cx="11014607" cy="564262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algn="l">
              <a:lnSpc>
                <a:spcPct val="100000"/>
              </a:lnSpc>
              <a:defRPr sz="2800" b="1" i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5" name="テキスト プレースホルダー 10"/>
          <p:cNvSpPr>
            <a:spLocks noGrp="1"/>
          </p:cNvSpPr>
          <p:nvPr>
            <p:ph type="body" sz="quarter" idx="10"/>
          </p:nvPr>
        </p:nvSpPr>
        <p:spPr>
          <a:xfrm>
            <a:off x="587374" y="1098189"/>
            <a:ext cx="11014609" cy="7920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400">
                <a:solidFill>
                  <a:schemeClr val="tx1">
                    <a:lumMod val="95000"/>
                    <a:lumOff val="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defRPr>
            </a:lvl1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68913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ピーライト+ページ番号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5">
            <a:extLst>
              <a:ext uri="{FF2B5EF4-FFF2-40B4-BE49-F238E27FC236}">
                <a16:creationId xmlns:a16="http://schemas.microsoft.com/office/drawing/2014/main" id="{1441C66C-52AD-E815-4BDC-35E07381A881}"/>
              </a:ext>
            </a:extLst>
          </p:cNvPr>
          <p:cNvSpPr txBox="1">
            <a:spLocks/>
          </p:cNvSpPr>
          <p:nvPr userDrawn="1"/>
        </p:nvSpPr>
        <p:spPr>
          <a:xfrm>
            <a:off x="11160125" y="6389688"/>
            <a:ext cx="728663" cy="365125"/>
          </a:xfrm>
          <a:prstGeom prst="rect">
            <a:avLst/>
          </a:prstGeom>
        </p:spPr>
        <p:txBody>
          <a:bodyPr lIns="0" rIns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4A1921C-3EA0-D049-9136-C46F969810C0}" type="slidenum">
              <a:rPr lang="ja-JP" altLang="en-US" sz="700" smtClean="0">
                <a:solidFill>
                  <a:schemeClr val="bg1">
                    <a:lumMod val="75000"/>
                  </a:schemeClr>
                </a:solidFill>
                <a:latin typeface="Meiryo" panose="020B0604030504040204" pitchFamily="34" charset="-128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ja-JP" altLang="en-US" sz="700">
              <a:solidFill>
                <a:schemeClr val="bg1">
                  <a:lumMod val="75000"/>
                </a:schemeClr>
              </a:solidFill>
              <a:latin typeface="Meiryo" panose="020B0604030504040204" pitchFamily="34" charset="-128"/>
            </a:endParaRPr>
          </a:p>
        </p:txBody>
      </p:sp>
      <p:pic>
        <p:nvPicPr>
          <p:cNvPr id="3" name="グラフィックス 2">
            <a:extLst>
              <a:ext uri="{FF2B5EF4-FFF2-40B4-BE49-F238E27FC236}">
                <a16:creationId xmlns:a16="http://schemas.microsoft.com/office/drawing/2014/main" id="{8335857D-2E96-C524-0C03-F2E636ADEC2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5">
            <a:extLst>
              <a:ext uri="{FF2B5EF4-FFF2-40B4-BE49-F238E27FC236}">
                <a16:creationId xmlns:a16="http://schemas.microsoft.com/office/drawing/2014/main" id="{9956ECE2-E1F1-9FCA-6EAA-755B72DA9A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336088" y="6356350"/>
            <a:ext cx="2743200" cy="365125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EE02821-449B-7445-B8E6-ADA6770F910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324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最終ページ（広告主・代理店限定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4">
            <a:extLst>
              <a:ext uri="{FF2B5EF4-FFF2-40B4-BE49-F238E27FC236}">
                <a16:creationId xmlns:a16="http://schemas.microsoft.com/office/drawing/2014/main" id="{1B350541-A980-7849-328F-D82ABE93D0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グラフィックス 2">
            <a:extLst>
              <a:ext uri="{FF2B5EF4-FFF2-40B4-BE49-F238E27FC236}">
                <a16:creationId xmlns:a16="http://schemas.microsoft.com/office/drawing/2014/main" id="{00E82F5C-CE51-18BE-B776-8294EA2F46E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6534150"/>
            <a:ext cx="814388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120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CB5F5847-9726-D6C0-67F5-7527AF7AABC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2664088933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12" imgW="7772400" imgH="10058400" progId="TCLayout.ActiveDocument.1">
                  <p:embed/>
                </p:oleObj>
              </mc:Choice>
              <mc:Fallback>
                <p:oleObj name="think-cell スライド" r:id="rId12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CB5F5847-9726-D6C0-67F5-7527AF7AAB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角丸四角形 5">
            <a:extLst>
              <a:ext uri="{FF2B5EF4-FFF2-40B4-BE49-F238E27FC236}">
                <a16:creationId xmlns:a16="http://schemas.microsoft.com/office/drawing/2014/main" id="{51A55CBA-B7FC-A04E-64BD-FB3AE8BF292C}"/>
              </a:ext>
            </a:extLst>
          </p:cNvPr>
          <p:cNvSpPr/>
          <p:nvPr userDrawn="1"/>
        </p:nvSpPr>
        <p:spPr>
          <a:xfrm>
            <a:off x="10143913" y="226800"/>
            <a:ext cx="1833164" cy="324000"/>
          </a:xfrm>
          <a:prstGeom prst="roundRect">
            <a:avLst>
              <a:gd name="adj" fmla="val 9836"/>
            </a:avLst>
          </a:prstGeom>
          <a:noFill/>
          <a:ln w="6350" cap="flat" cmpd="sng" algn="ctr">
            <a:solidFill>
              <a:srgbClr val="CCCCCC">
                <a:lumMod val="90000"/>
              </a:srgbClr>
            </a:solidFill>
            <a:prstDash val="solid"/>
          </a:ln>
          <a:effectLst/>
        </p:spPr>
        <p:txBody>
          <a:bodyPr wrap="none" lIns="144000" tIns="90000" rIns="108000" bIns="72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広告</a:t>
            </a:r>
            <a:r>
              <a:rPr kumimoji="0" lang="ja-JP" altLang="en-US" sz="950" b="1" i="0" u="none" strike="noStrike" kern="0" cap="none" spc="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主・</a:t>
            </a:r>
            <a:r>
              <a:rPr kumimoji="0" lang="ja-JP" altLang="en-US" sz="950" b="1" i="0" u="none" strike="noStrike" kern="0" cap="none" spc="300" normalizeH="0" baseline="0" noProof="0">
                <a:ln>
                  <a:noFill/>
                </a:ln>
                <a:solidFill>
                  <a:srgbClr val="CCCCCC">
                    <a:lumMod val="9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メイリオ" panose="020B0604030504040204" pitchFamily="34" charset="-128"/>
                <a:cs typeface="メイリオ" pitchFamily="50" charset="-128"/>
              </a:rPr>
              <a:t>代理店限定</a:t>
            </a:r>
          </a:p>
        </p:txBody>
      </p:sp>
    </p:spTree>
    <p:extLst>
      <p:ext uri="{BB962C8B-B14F-4D97-AF65-F5344CB8AC3E}">
        <p14:creationId xmlns:p14="http://schemas.microsoft.com/office/powerpoint/2010/main" val="404999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906" r:id="rId5"/>
    <p:sldLayoutId id="2147483907" r:id="rId6"/>
    <p:sldLayoutId id="2147483890" r:id="rId7"/>
    <p:sldLayoutId id="2147483891" r:id="rId8"/>
    <p:sldLayoutId id="2147483892" r:id="rId9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anose="020F0502020204030204" pitchFamily="34" charset="0"/>
          <a:ea typeface="メイリオ" panose="020B0604030504040204" pitchFamily="34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ads-help.yahoo-net.jp/s/article/H000044833?language=ja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hyperlink" Target="https://ads-help.yahoo-net.jp/s/article/H000044930?language=ja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ads-help.yahoo-net.jp/s/article/H000044833?language=j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form-business.yahoo.co.jp/claris/enqueteForm?inquiry_type=guaranteed_review" TargetMode="External"/><Relationship Id="rId5" Type="http://schemas.openxmlformats.org/officeDocument/2006/relationships/hyperlink" Target="https://ads-help.yahoo-net.jp/s/article/H000044534" TargetMode="External"/><Relationship Id="rId4" Type="http://schemas.openxmlformats.org/officeDocument/2006/relationships/hyperlink" Target="https://form-business.yahoo.co.jp/claris/enqueteForm?inquiry_type=bls_review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ds-help.yahoo-net.jp/" TargetMode="External"/><Relationship Id="rId5" Type="http://schemas.openxmlformats.org/officeDocument/2006/relationships/hyperlink" Target="https://www.lycbiz.com/jp/terms-and-policies/yahoo/" TargetMode="External"/><Relationship Id="rId4" Type="http://schemas.openxmlformats.org/officeDocument/2006/relationships/hyperlink" Target="https://www.lycbiz.com/jp/download/yahoo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form-business.yahoo.co.jp/claris/enqueteForm?inquiry_type=guaranteed_review" TargetMode="External"/><Relationship Id="rId3" Type="http://schemas.openxmlformats.org/officeDocument/2006/relationships/image" Target="../media/image29.png"/><Relationship Id="rId7" Type="http://schemas.openxmlformats.org/officeDocument/2006/relationships/hyperlink" Target="https://form-business.yahoo.co.jp/claris/enqueteForm?inquiry_type=placement_restrictions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ortal.yadui.business.yahoo.co.jp/agencyportal/30335704/" TargetMode="External"/><Relationship Id="rId5" Type="http://schemas.openxmlformats.org/officeDocument/2006/relationships/hyperlink" Target="https://portal.yadui.business.yahoo.co.jp/agencyportal/873315/" TargetMode="External"/><Relationship Id="rId4" Type="http://schemas.openxmlformats.org/officeDocument/2006/relationships/hyperlink" Target="https://ads-help.yahoo-net.jp/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lycbiz.com/jp/download/" TargetMode="External"/><Relationship Id="rId5" Type="http://schemas.openxmlformats.org/officeDocument/2006/relationships/hyperlink" Target="https://portal.yadui.business.yahoo.co.jp/agencyportal/30335704/" TargetMode="External"/><Relationship Id="rId4" Type="http://schemas.openxmlformats.org/officeDocument/2006/relationships/hyperlink" Target="https://portal.yadui.business.yahoo.co.jp/agencyportal/873240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ads-help.yahoo-net.jp/s/article/H000044930?language=ja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EBB5ED4-C486-2825-FC79-B427C58180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Yahoo!</a:t>
            </a:r>
            <a:r>
              <a:rPr kumimoji="1" lang="ja-JP" altLang="en-US" sz="4000" b="1" i="0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ニュース</a:t>
            </a:r>
            <a:endParaRPr kumimoji="1" lang="en-US" altLang="ja-JP" sz="4000" b="1" i="0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sz="4000" b="1" i="0" dirty="0">
                <a:latin typeface="Meiryo"/>
                <a:ea typeface="Meiryo"/>
                <a:cs typeface="Segoe UI"/>
              </a:rPr>
              <a:t>2025</a:t>
            </a:r>
            <a:r>
              <a:rPr kumimoji="1" lang="ja-JP" altLang="en-US" sz="4000" b="1" i="0">
                <a:latin typeface="Meiryo"/>
                <a:ea typeface="Meiryo"/>
                <a:cs typeface="Segoe UI"/>
              </a:rPr>
              <a:t>年</a:t>
            </a:r>
            <a:r>
              <a:rPr lang="ja-JP" altLang="en-US">
                <a:latin typeface="Meiryo"/>
                <a:ea typeface="Meiryo"/>
                <a:cs typeface="Segoe UI"/>
              </a:rPr>
              <a:t>9</a:t>
            </a:r>
            <a:r>
              <a:rPr kumimoji="1" lang="ja-JP" altLang="en-US" sz="4000" b="1" i="0">
                <a:latin typeface="Meiryo"/>
                <a:ea typeface="Meiryo"/>
                <a:cs typeface="Segoe UI"/>
              </a:rPr>
              <a:t>月～</a:t>
            </a:r>
            <a:r>
              <a:rPr kumimoji="1" lang="en-US" altLang="ja-JP" sz="4000" b="1" i="0" dirty="0">
                <a:latin typeface="Meiryo"/>
                <a:ea typeface="Meiryo"/>
                <a:cs typeface="Segoe UI"/>
              </a:rPr>
              <a:t>2026</a:t>
            </a:r>
            <a:r>
              <a:rPr kumimoji="1" lang="ja-JP" altLang="en-US" sz="4000" b="1" i="0">
                <a:latin typeface="Meiryo"/>
                <a:ea typeface="Meiryo"/>
                <a:cs typeface="Segoe UI"/>
              </a:rPr>
              <a:t>年</a:t>
            </a:r>
            <a:r>
              <a:rPr kumimoji="1" lang="en-US" altLang="ja-JP" sz="4000" b="1" i="0" dirty="0">
                <a:latin typeface="Meiryo"/>
                <a:ea typeface="Meiryo"/>
                <a:cs typeface="Segoe UI"/>
              </a:rPr>
              <a:t>3</a:t>
            </a:r>
            <a:r>
              <a:rPr kumimoji="1" lang="ja-JP" altLang="en-US" sz="4000" b="1" i="0">
                <a:latin typeface="Meiryo"/>
                <a:ea typeface="Meiryo"/>
                <a:cs typeface="Segoe UI"/>
              </a:rPr>
              <a:t>月　</a:t>
            </a:r>
            <a:r>
              <a:rPr kumimoji="1" lang="ja-JP" altLang="en-US">
                <a:latin typeface="Meiryo"/>
                <a:ea typeface="Meiryo"/>
              </a:rPr>
              <a:t>セールスシート</a:t>
            </a:r>
            <a:endParaRPr lang="ja-JP" altLang="en-US">
              <a:latin typeface="Meiryo"/>
              <a:ea typeface="Meiryo"/>
            </a:endParaRP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6100150-09F2-0FD5-FF4E-60A49DDF0E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87375" y="5278295"/>
            <a:ext cx="1196349" cy="220983"/>
          </a:xfrm>
        </p:spPr>
        <p:txBody>
          <a:bodyPr/>
          <a:lstStyle/>
          <a:p>
            <a:r>
              <a:rPr lang="en-US" altLang="ja-JP" sz="1200" dirty="0"/>
              <a:t>2025/7/23</a:t>
            </a:r>
            <a:endParaRPr lang="ja-JP" altLang="en-US" sz="1200" dirty="0"/>
          </a:p>
          <a:p>
            <a:endParaRPr lang="ja-JP" altLang="en-US" sz="600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D788480-331B-3F7D-2310-31677A1A19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ja-JP"/>
              <a:t>LINE</a:t>
            </a:r>
            <a:r>
              <a:rPr lang="ja-JP" altLang="en-US"/>
              <a:t>ヤフー株式会社</a:t>
            </a:r>
          </a:p>
        </p:txBody>
      </p:sp>
    </p:spTree>
    <p:extLst>
      <p:ext uri="{BB962C8B-B14F-4D97-AF65-F5344CB8AC3E}">
        <p14:creationId xmlns:p14="http://schemas.microsoft.com/office/powerpoint/2010/main" val="3274969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4" name="図プレースホルダー 13" descr="アイコン&#10;&#10;自動的に生成された説明">
            <a:extLst>
              <a:ext uri="{FF2B5EF4-FFF2-40B4-BE49-F238E27FC236}">
                <a16:creationId xmlns:a16="http://schemas.microsoft.com/office/drawing/2014/main" id="{6D0922E5-498B-B907-D970-6AD0917D5DC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角丸四角形 3">
            <a:extLst>
              <a:ext uri="{FF2B5EF4-FFF2-40B4-BE49-F238E27FC236}">
                <a16:creationId xmlns:a16="http://schemas.microsoft.com/office/drawing/2014/main" id="{ED9B0697-1FAE-849C-8A95-06BB95B26B5D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sp>
        <p:nvSpPr>
          <p:cNvPr id="7" name="テキスト プレースホルダー 35">
            <a:extLst>
              <a:ext uri="{FF2B5EF4-FFF2-40B4-BE49-F238E27FC236}">
                <a16:creationId xmlns:a16="http://schemas.microsoft.com/office/drawing/2014/main" id="{F7EB7768-783E-D0F2-C3EF-182C334A563E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>
                <a:solidFill>
                  <a:srgbClr val="00003E"/>
                </a:solidFill>
              </a:rPr>
              <a:t>スマートフォン商品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4A535343-8EA0-FF09-5882-B903E20AC2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675071"/>
              </p:ext>
            </p:extLst>
          </p:nvPr>
        </p:nvGraphicFramePr>
        <p:xfrm>
          <a:off x="479426" y="970216"/>
          <a:ext cx="11233149" cy="5077994"/>
        </p:xfrm>
        <a:graphic>
          <a:graphicData uri="http://schemas.openxmlformats.org/drawingml/2006/table">
            <a:tbl>
              <a:tblPr firstCol="1" bandRow="1"/>
              <a:tblGrid>
                <a:gridCol w="2006175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157301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1348573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449960">
                  <a:extLst>
                    <a:ext uri="{9D8B030D-6E8A-4147-A177-3AD203B41FA5}">
                      <a16:colId xmlns:a16="http://schemas.microsoft.com/office/drawing/2014/main" val="4269922740"/>
                    </a:ext>
                  </a:extLst>
                </a:gridCol>
                <a:gridCol w="2330032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  <a:gridCol w="1659272">
                  <a:extLst>
                    <a:ext uri="{9D8B030D-6E8A-4147-A177-3AD203B41FA5}">
                      <a16:colId xmlns:a16="http://schemas.microsoft.com/office/drawing/2014/main" val="2320183110"/>
                    </a:ext>
                  </a:extLst>
                </a:gridCol>
                <a:gridCol w="1281836">
                  <a:extLst>
                    <a:ext uri="{9D8B030D-6E8A-4147-A177-3AD203B41FA5}">
                      <a16:colId xmlns:a16="http://schemas.microsoft.com/office/drawing/2014/main" val="3201855149"/>
                    </a:ext>
                  </a:extLst>
                </a:gridCol>
              </a:tblGrid>
              <a:tr h="42787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　プライムカバー　</a:t>
                      </a:r>
                      <a:r>
                        <a:rPr kumimoji="1" lang="en-US" altLang="ja-JP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カテゴリー指定　</a:t>
                      </a:r>
                    </a:p>
                    <a:p>
                      <a:pPr algn="ctr"/>
                      <a:r>
                        <a:rPr kumimoji="1" lang="ja-JP" altLang="en-US" sz="900" b="1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プライムカバー　</a:t>
                      </a:r>
                      <a:r>
                        <a:rPr kumimoji="1" lang="en-US" altLang="ja-JP" sz="900" b="1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トップ　スマートパネル　</a:t>
                      </a:r>
                      <a:r>
                        <a:rPr kumimoji="1" lang="en-US" altLang="ja-JP" sz="900" b="1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</a:p>
                  </a:txBody>
                  <a:tcPr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1000011146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1000011145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メイリオ"/>
                          <a:ea typeface="メイリオ"/>
                          <a:cs typeface="+mn-cs"/>
                        </a:rPr>
                        <a:t>1000005749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T="7200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日（木）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6930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6316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動画をフルスクリーンで再生する（</a:t>
                      </a:r>
                      <a:r>
                        <a:rPr kumimoji="1" lang="en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view</a:t>
                      </a:r>
                      <a:r>
                        <a:rPr kumimoji="1" lang="ja-JP" altLang="en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ランディングページを表示する（</a:t>
                      </a:r>
                      <a:r>
                        <a:rPr kumimoji="1" lang="en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for click</a:t>
                      </a:r>
                      <a:r>
                        <a:rPr kumimoji="1" lang="ja-JP" altLang="en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）</a:t>
                      </a:r>
                      <a:endParaRPr kumimoji="1" lang="ja-JP" altLang="en" sz="90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0" marR="0" marT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スマートフォン（ウェブ）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スマートフォン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（アプリ）</a:t>
                      </a:r>
                      <a:endParaRPr kumimoji="1" lang="ja-JP" altLang="en-US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106053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ニュース（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プライムカバー）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経済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エンタメ</a:t>
                      </a: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　ゴルフ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　野球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　サッカー</a:t>
                      </a:r>
                    </a:p>
                    <a:p>
                      <a:pPr algn="ctr"/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800" kern="1200" dirty="0">
                        <a:solidFill>
                          <a:srgbClr val="FF003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+mn-ea"/>
                          <a:ea typeface="+mn-ea"/>
                          <a:cs typeface="+mn-cs"/>
                        </a:rPr>
                        <a:t>ニュース　トップ（アプリ）</a:t>
                      </a:r>
                      <a:endParaRPr kumimoji="1" lang="ja-JP" altLang="en-US" sz="800" kern="1200">
                        <a:solidFill>
                          <a:srgbClr val="0D0D0D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79855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ニュースの記事詳細ページ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ニュース内の各カテゴリーの記事詳細ページ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ニュースのアプリのトップページの</a:t>
                      </a:r>
                      <a:endParaRPr kumimoji="1" lang="en-US" altLang="ja-JP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+mn-ea"/>
                          <a:ea typeface="+mn-ea"/>
                          <a:cs typeface="+mn-cs"/>
                        </a:rPr>
                        <a:t>トピックス以下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※5</a:t>
                      </a:r>
                      <a:endParaRPr kumimoji="1" lang="ja-JP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日（月）～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80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  <a:endParaRPr kumimoji="1" lang="ja-JP" altLang="en-US" sz="900" b="0" i="0" kern="1200" dirty="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 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※4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6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err="1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購入型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8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j-lt"/>
                        <a:ea typeface="+mj-ea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4E4EC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500,000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300,000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500,000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330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円</a:t>
                      </a:r>
                      <a:endParaRPr kumimoji="1" lang="en-US" altLang="ja-JP" sz="900" b="0" i="0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480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240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4357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-</a:t>
                      </a:r>
                      <a:endParaRPr kumimoji="1" lang="ja-JP" altLang="en-US" sz="900" b="0" i="0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5" name="円/楕円 19">
            <a:extLst>
              <a:ext uri="{FF2B5EF4-FFF2-40B4-BE49-F238E27FC236}">
                <a16:creationId xmlns:a16="http://schemas.microsoft.com/office/drawing/2014/main" id="{FCEEC063-CAC6-1D79-C26F-F4A61AD1CBBD}"/>
              </a:ext>
            </a:extLst>
          </p:cNvPr>
          <p:cNvSpPr>
            <a:spLocks noChangeAspect="1"/>
          </p:cNvSpPr>
          <p:nvPr/>
        </p:nvSpPr>
        <p:spPr>
          <a:xfrm>
            <a:off x="6261846" y="222624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52FA2F8-0F3C-E2F1-B02A-DF142AD06D90}"/>
              </a:ext>
            </a:extLst>
          </p:cNvPr>
          <p:cNvSpPr/>
          <p:nvPr/>
        </p:nvSpPr>
        <p:spPr>
          <a:xfrm>
            <a:off x="479425" y="6091367"/>
            <a:ext cx="4158652" cy="35548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en-US" altLang="ja-JP" sz="7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7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7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円/楕円 19">
            <a:extLst>
              <a:ext uri="{FF2B5EF4-FFF2-40B4-BE49-F238E27FC236}">
                <a16:creationId xmlns:a16="http://schemas.microsoft.com/office/drawing/2014/main" id="{704933A8-885C-5BEA-F358-F0F0271B3742}"/>
              </a:ext>
            </a:extLst>
          </p:cNvPr>
          <p:cNvSpPr>
            <a:spLocks noChangeAspect="1"/>
          </p:cNvSpPr>
          <p:nvPr/>
        </p:nvSpPr>
        <p:spPr>
          <a:xfrm>
            <a:off x="10859709" y="222624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F16907E-A42E-79A4-FE43-B4DEF4C5EAAE}"/>
              </a:ext>
            </a:extLst>
          </p:cNvPr>
          <p:cNvSpPr/>
          <p:nvPr/>
        </p:nvSpPr>
        <p:spPr>
          <a:xfrm>
            <a:off x="5305297" y="6091367"/>
            <a:ext cx="7228667" cy="677108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800" b="0" i="0" dirty="0">
                <a:solidFill>
                  <a:srgbClr val="FF0033"/>
                </a:solidFill>
                <a:effectLst/>
                <a:latin typeface="NotoSansJP"/>
              </a:rPr>
              <a:t>アプリでコンテンツが表示された場合にも広告が表示されます。</a:t>
            </a:r>
            <a:endParaRPr kumimoji="0" lang="en-US" altLang="ja-JP" sz="800" kern="0" dirty="0">
              <a:solidFill>
                <a:srgbClr val="FF0033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いずれかのカテゴリーひとつを選択してください。</a:t>
            </a: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※3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FF0033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※4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日間～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日間での掲載も可能ですが、予約時のシミュレーション</a:t>
            </a:r>
            <a:r>
              <a:rPr kumimoji="0" lang="en-US" altLang="ja-JP" sz="800" kern="0" dirty="0" err="1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を下回る場合がありますので、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日間以上の掲載を推奨します。</a:t>
            </a:r>
            <a:endParaRPr kumimoji="0" lang="en-US" altLang="ja-JP" sz="800" kern="0" dirty="0">
              <a:solidFill>
                <a:srgbClr val="FF0033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※5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ニュースアプリのコンテンツ表示テストを行う頻度が高く、掲載場所が変更になる可能性があります。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29583021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224C6378-E42A-FE31-4BF7-1C06A386A4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447347"/>
              </p:ext>
            </p:extLst>
          </p:nvPr>
        </p:nvGraphicFramePr>
        <p:xfrm>
          <a:off x="479425" y="956963"/>
          <a:ext cx="5472113" cy="5035192"/>
        </p:xfrm>
        <a:graphic>
          <a:graphicData uri="http://schemas.openxmlformats.org/drawingml/2006/table">
            <a:tbl>
              <a:tblPr firstCol="1" bandRow="1"/>
              <a:tblGrid>
                <a:gridCol w="2064202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389897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018014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</a:tblGrid>
              <a:tr h="60996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　プライムカバー　</a:t>
                      </a:r>
                      <a:r>
                        <a:rPr kumimoji="1" lang="en-US" altLang="ja-JP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r>
                        <a:rPr kumimoji="1" lang="ja-JP" altLang="en-US" sz="900" b="1" i="0" dirty="0">
                          <a:solidFill>
                            <a:srgbClr val="FFFFFF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リリース種別</a:t>
                      </a:r>
                      <a:r>
                        <a:rPr kumimoji="1" lang="en-US" altLang="ja-JP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</a:t>
                      </a:r>
                      <a:r>
                        <a:rPr kumimoji="1" lang="en-US" altLang="ja-JP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ID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継続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effectLst/>
                          <a:latin typeface="メイリオ" panose="020B0604030504040204" pitchFamily="50" charset="-128"/>
                          <a:ea typeface="+mn-ea"/>
                          <a:cs typeface="+mn-cs"/>
                        </a:rPr>
                        <a:t>1000011165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8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7</a:t>
                      </a:r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日（木）</a:t>
                      </a:r>
                      <a:endParaRPr kumimoji="1" lang="ja-JP" dirty="0"/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</a:p>
                    <a:p>
                      <a:pPr algn="r"/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endParaRPr kumimoji="1" lang="zh-CN" altLang="en-US" sz="900" b="0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R="1188000"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9130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</a:p>
                    <a:p>
                      <a:pPr algn="ctr"/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動画をフルスクリーンで再生する（</a:t>
                      </a:r>
                      <a:r>
                        <a:rPr kumimoji="1" lang="en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view</a:t>
                      </a:r>
                      <a:r>
                        <a:rPr kumimoji="1" lang="ja-JP" altLang="en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L="0" marR="0" marT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94562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スマートフォン（ウェブ）</a:t>
                      </a:r>
                      <a:r>
                        <a:rPr kumimoji="1" lang="en-US" altLang="ja-JP" sz="900" b="0" i="0" kern="120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ニュース（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SP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プライムカバー）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ニュースの記事詳細ページ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日（月）～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日（火）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 err="1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100,000</a:t>
                      </a:r>
                      <a:r>
                        <a:rPr kumimoji="1" lang="ja-JP" altLang="en-US" sz="900" b="0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endParaRPr kumimoji="1" lang="en-US" altLang="ja-JP" sz="900" b="0" i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32287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1000" b="0" i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b="0" i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356064"/>
                  </a:ext>
                </a:extLst>
              </a:tr>
            </a:tbl>
          </a:graphicData>
        </a:graphic>
      </p:graphicFrame>
      <p:sp>
        <p:nvSpPr>
          <p:cNvPr id="3" name="円/楕円 19">
            <a:extLst>
              <a:ext uri="{FF2B5EF4-FFF2-40B4-BE49-F238E27FC236}">
                <a16:creationId xmlns:a16="http://schemas.microsoft.com/office/drawing/2014/main" id="{15418466-AAA8-593F-A7BC-03AA4EC87D23}"/>
              </a:ext>
            </a:extLst>
          </p:cNvPr>
          <p:cNvSpPr>
            <a:spLocks noChangeAspect="1"/>
          </p:cNvSpPr>
          <p:nvPr/>
        </p:nvSpPr>
        <p:spPr>
          <a:xfrm>
            <a:off x="4795338" y="2594835"/>
            <a:ext cx="236642" cy="236642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3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0" lang="ja-JP" altLang="en-US" sz="1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C2CD7316-FD22-EA5C-9F3F-1961B17AC7A6}"/>
              </a:ext>
            </a:extLst>
          </p:cNvPr>
          <p:cNvSpPr/>
          <p:nvPr/>
        </p:nvSpPr>
        <p:spPr>
          <a:xfrm>
            <a:off x="479425" y="6031414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481F7FD5-FF52-F4A9-BB4B-154AE7170D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037427"/>
              </p:ext>
            </p:extLst>
          </p:nvPr>
        </p:nvGraphicFramePr>
        <p:xfrm>
          <a:off x="6240464" y="2691501"/>
          <a:ext cx="5472111" cy="3277781"/>
        </p:xfrm>
        <a:graphic>
          <a:graphicData uri="http://schemas.openxmlformats.org/drawingml/2006/table">
            <a:tbl>
              <a:tblPr firstCol="1" bandRow="1"/>
              <a:tblGrid>
                <a:gridCol w="1666828">
                  <a:extLst>
                    <a:ext uri="{9D8B030D-6E8A-4147-A177-3AD203B41FA5}">
                      <a16:colId xmlns:a16="http://schemas.microsoft.com/office/drawing/2014/main" val="1016059451"/>
                    </a:ext>
                  </a:extLst>
                </a:gridCol>
                <a:gridCol w="3805283">
                  <a:extLst>
                    <a:ext uri="{9D8B030D-6E8A-4147-A177-3AD203B41FA5}">
                      <a16:colId xmlns:a16="http://schemas.microsoft.com/office/drawing/2014/main" val="82726464"/>
                    </a:ext>
                  </a:extLst>
                </a:gridCol>
              </a:tblGrid>
              <a:tr h="3277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i="0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r>
                        <a:rPr kumimoji="1" lang="ja-JP" altLang="en-US" sz="9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endParaRPr kumimoji="1" lang="en-US" altLang="ja-JP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この商品に限り、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市区郡とその他ターゲティングを掛け合わせる場合は、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表内の</a:t>
                      </a:r>
                      <a:r>
                        <a:rPr kumimoji="1" lang="en-US" altLang="ja-JP" sz="900" b="0" kern="1200" err="1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になります。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endParaRPr kumimoji="1" lang="en-US" altLang="ja-JP" sz="900" b="0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市区郡とその他ターゲティングを掛け合わせる場合は</a:t>
                      </a:r>
                    </a:p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上限値が２倍を超える商品設計です。</a:t>
                      </a:r>
                      <a:endParaRPr kumimoji="1" lang="ja-JP" altLang="en-US" sz="9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72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zh-CN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市区郡：</a:t>
                      </a:r>
                      <a:r>
                        <a:rPr kumimoji="1" lang="en-US" altLang="zh-CN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514</a:t>
                      </a:r>
                      <a:r>
                        <a:rPr kumimoji="1" lang="zh-CN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円（</a:t>
                      </a:r>
                      <a:r>
                        <a:rPr kumimoji="1" lang="en-US" altLang="zh-CN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330</a:t>
                      </a:r>
                      <a:r>
                        <a:rPr kumimoji="1" lang="zh-CN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円</a:t>
                      </a:r>
                      <a:r>
                        <a:rPr kumimoji="1" lang="en-US" altLang="zh-CN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×1.56</a:t>
                      </a:r>
                      <a:r>
                        <a:rPr kumimoji="1" lang="zh-CN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倍）</a:t>
                      </a:r>
                      <a:endParaRPr kumimoji="1" lang="en-US" altLang="zh-CN" sz="900" b="0" i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endParaRPr kumimoji="1" lang="en-US" altLang="ja-JP" sz="900" b="0" i="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617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617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741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0" lang="en-US" altLang="ja-JP" sz="900" kern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en-US" altLang="ja-JP" sz="900" kern="1200" dirty="0">
                        <a:solidFill>
                          <a:srgbClr val="FF0033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or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0" lang="en-US" altLang="ja-JP" sz="900" kern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en-US" altLang="ja-JP" sz="900" kern="1200" dirty="0">
                        <a:solidFill>
                          <a:srgbClr val="FF0033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×BT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0" lang="en-US" altLang="ja-JP" sz="900" kern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en-US" altLang="ja-JP" sz="900" kern="1200" dirty="0">
                        <a:solidFill>
                          <a:srgbClr val="FF0033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endParaRPr kumimoji="1" lang="en-US" altLang="ja-JP" sz="900" b="0" i="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617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b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</a:b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741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741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endParaRPr kumimoji="1" lang="en-US" altLang="ja-JP" sz="900" kern="1200" dirty="0">
                        <a:solidFill>
                          <a:srgbClr val="0D0D0D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0" lang="en-US" altLang="ja-JP" sz="900" kern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en-US" altLang="ja-JP" sz="900" kern="1200" dirty="0">
                        <a:solidFill>
                          <a:srgbClr val="FF0033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or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0" lang="en-US" altLang="ja-JP" sz="900" kern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en-US" altLang="ja-JP" sz="900" kern="1200" dirty="0">
                        <a:solidFill>
                          <a:srgbClr val="FF0033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市区郡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年齢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性別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×BT×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チラシ非閲覧ターゲティング：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792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Calibri" panose="020F0502020204030204"/>
                          <a:ea typeface="+mn-ea"/>
                          <a:cs typeface="+mn-cs"/>
                        </a:rPr>
                        <a:t>円</a:t>
                      </a:r>
                      <a:r>
                        <a:rPr kumimoji="1" lang="ja-JP" altLang="en-US" sz="9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r>
                        <a:rPr kumimoji="0" lang="en-US" altLang="ja-JP" sz="900" kern="0" dirty="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en-US" altLang="ja-JP" sz="900" kern="1200" dirty="0">
                        <a:solidFill>
                          <a:srgbClr val="FF0033"/>
                        </a:solidFill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marT="72000" marB="36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014740"/>
                  </a:ext>
                </a:extLst>
              </a:tr>
            </a:tbl>
          </a:graphicData>
        </a:graphic>
      </p:graphicFrame>
      <p:sp>
        <p:nvSpPr>
          <p:cNvPr id="19" name="テキスト プレースホルダー 35">
            <a:extLst>
              <a:ext uri="{FF2B5EF4-FFF2-40B4-BE49-F238E27FC236}">
                <a16:creationId xmlns:a16="http://schemas.microsoft.com/office/drawing/2014/main" id="{099A0A20-E58C-EF40-227C-E31A06C95076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>
                <a:solidFill>
                  <a:srgbClr val="00003E"/>
                </a:solidFill>
              </a:rPr>
              <a:t>スマートフォン商品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DF98635-1104-A4B2-D722-8ECB5206902F}"/>
              </a:ext>
            </a:extLst>
          </p:cNvPr>
          <p:cNvSpPr/>
          <p:nvPr/>
        </p:nvSpPr>
        <p:spPr>
          <a:xfrm>
            <a:off x="6281601" y="6099124"/>
            <a:ext cx="5430974" cy="270843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※1</a:t>
            </a:r>
            <a:r>
              <a:rPr kumimoji="0" lang="ja-JP" altLang="en-US" sz="800" kern="0" dirty="0">
                <a:solidFill>
                  <a:srgbClr val="FF00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800" b="0" i="0" dirty="0">
                <a:solidFill>
                  <a:srgbClr val="FF0033"/>
                </a:solidFill>
                <a:effectLst/>
                <a:latin typeface="NotoSansJP"/>
              </a:rPr>
              <a:t>アプリでコンテンツが表示された場合にも広告が表示されます。</a:t>
            </a:r>
            <a:endParaRPr kumimoji="0" lang="en-US" altLang="ja-JP" sz="800" kern="0" dirty="0">
              <a:solidFill>
                <a:srgbClr val="FF000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※2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kumimoji="0" lang="en-US" altLang="ja-JP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BT</a:t>
            </a:r>
            <a:r>
              <a:rPr kumimoji="0" lang="ja-JP" altLang="en-US" sz="800" kern="0" dirty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とは「オーディエンスリスト（興味関心、購買意向、属性・ライフイベント）」ターゲティングを指します。</a:t>
            </a:r>
            <a:endParaRPr kumimoji="0" lang="en-US" altLang="ja-JP" sz="800" kern="0" dirty="0">
              <a:solidFill>
                <a:srgbClr val="FF0033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2894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6F252F87-B7B6-54A6-604E-2DC324966F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001187"/>
              </p:ext>
            </p:extLst>
          </p:nvPr>
        </p:nvGraphicFramePr>
        <p:xfrm>
          <a:off x="479423" y="939761"/>
          <a:ext cx="11233150" cy="3904861"/>
        </p:xfrm>
        <a:graphic>
          <a:graphicData uri="http://schemas.openxmlformats.org/drawingml/2006/table">
            <a:tbl>
              <a:tblPr bandRow="1"/>
              <a:tblGrid>
                <a:gridCol w="1767591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588658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2375436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2323336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217812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</a:tblGrid>
              <a:tr h="55068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vCPM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掛け率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　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プライムカバー　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　カテゴリー指定　</a:t>
                      </a:r>
                    </a:p>
                    <a:p>
                      <a:pPr algn="ctr"/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プライムカバー　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　トップ　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スマートパネル　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1.3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1.56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428312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1.8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20665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オーディエンスリスト（ヤフー提供）　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※2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リスト参照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9747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2.0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5-100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回</a:t>
                      </a: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通期</a:t>
                      </a: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6FB8788-460B-0415-AC22-49EE9F8F5224}"/>
              </a:ext>
            </a:extLst>
          </p:cNvPr>
          <p:cNvSpPr txBox="1"/>
          <p:nvPr/>
        </p:nvSpPr>
        <p:spPr>
          <a:xfrm>
            <a:off x="479423" y="4831879"/>
            <a:ext cx="10767371" cy="1768176"/>
          </a:xfrm>
          <a:prstGeom prst="rect">
            <a:avLst/>
          </a:prstGeom>
          <a:noFill/>
        </p:spPr>
        <p:txBody>
          <a:bodyPr wrap="none" lIns="0" tIns="45720" rIns="0" bIns="4572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>
              <a:lnSpc>
                <a:spcPct val="110000"/>
              </a:lnSpc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/>
              </a:rPr>
              <a:t>https://ads-help.yahoo-net.jp/s/article/H000044833?language=ja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2" name="テキスト プレースホルダー 35">
            <a:extLst>
              <a:ext uri="{FF2B5EF4-FFF2-40B4-BE49-F238E27FC236}">
                <a16:creationId xmlns:a16="http://schemas.microsoft.com/office/drawing/2014/main" id="{39059DFF-0934-5A65-F68B-5C44A282DDE7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>
                <a:solidFill>
                  <a:srgbClr val="00003E"/>
                </a:solidFill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3400282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5">
            <a:extLst>
              <a:ext uri="{FF2B5EF4-FFF2-40B4-BE49-F238E27FC236}">
                <a16:creationId xmlns:a16="http://schemas.microsoft.com/office/drawing/2014/main" id="{6235C4F9-FF1B-4579-BE06-80A7C2DC1A69}"/>
              </a:ext>
            </a:extLst>
          </p:cNvPr>
          <p:cNvSpPr txBox="1"/>
          <p:nvPr/>
        </p:nvSpPr>
        <p:spPr>
          <a:xfrm>
            <a:off x="6286558" y="3892195"/>
            <a:ext cx="5426016" cy="10833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en-US" altLang="ja-JP" sz="80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lang="ja-JP" altLang="en-US" sz="800">
                <a:solidFill>
                  <a:srgbClr val="0D0D0D"/>
                </a:solidFill>
                <a:latin typeface="Meiryo"/>
                <a:ea typeface="Meiryo"/>
              </a:rPr>
              <a:t>左記表の「●」がターゲティング設定可になります。</a:t>
            </a:r>
            <a:endParaRPr lang="en-US" altLang="ja-JP" sz="800">
              <a:solidFill>
                <a:srgbClr val="0D0D0D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</a:pPr>
            <a:r>
              <a:rPr lang="en-US" altLang="ja-JP" sz="800">
                <a:solidFill>
                  <a:srgbClr val="0D0D0D"/>
                </a:solidFill>
                <a:latin typeface="Meiryo"/>
                <a:ea typeface="Meiryo"/>
              </a:rPr>
              <a:t>※</a:t>
            </a:r>
            <a:r>
              <a:rPr lang="ja-JP" altLang="en-US" sz="800">
                <a:solidFill>
                  <a:srgbClr val="0D0D0D"/>
                </a:solidFill>
                <a:latin typeface="Meiryo"/>
                <a:ea typeface="Meiryo"/>
              </a:rPr>
              <a:t>年齢は以下の区分で指定が可能です。</a:t>
            </a:r>
            <a:endParaRPr lang="en-US" altLang="ja-JP" sz="800">
              <a:solidFill>
                <a:srgbClr val="0D0D0D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</a:pP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18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19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20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24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25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29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30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34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35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39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40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44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45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49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50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54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55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59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60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64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65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歳～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69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 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/ 70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歳以上</a:t>
            </a:r>
            <a:endParaRPr lang="en-US" altLang="ja-JP" sz="8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</a:pP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lang="en-US" altLang="ja-JP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lang="ja-JP" altLang="en-US" sz="8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lang="en-US" altLang="ja-JP" sz="8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</a:pPr>
            <a:endParaRPr lang="en-US" altLang="ja-JP" sz="8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8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2"/>
              </a:rPr>
              <a:t>https://ads-help.yahoo-net.jp/s/article/H000044833?language=ja</a:t>
            </a:r>
            <a:endParaRPr kumimoji="1" lang="en-US" altLang="ja-JP" sz="8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9DFF42B-A68A-8848-03E8-061C2F039E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8944292"/>
              </p:ext>
            </p:extLst>
          </p:nvPr>
        </p:nvGraphicFramePr>
        <p:xfrm>
          <a:off x="479423" y="889521"/>
          <a:ext cx="5472116" cy="4090966"/>
        </p:xfrm>
        <a:graphic>
          <a:graphicData uri="http://schemas.openxmlformats.org/drawingml/2006/table">
            <a:tbl>
              <a:tblPr bandRow="1"/>
              <a:tblGrid>
                <a:gridCol w="127849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952945">
                  <a:extLst>
                    <a:ext uri="{9D8B030D-6E8A-4147-A177-3AD203B41FA5}">
                      <a16:colId xmlns:a16="http://schemas.microsoft.com/office/drawing/2014/main" val="3992178879"/>
                    </a:ext>
                  </a:extLst>
                </a:gridCol>
                <a:gridCol w="2240678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</a:tblGrid>
              <a:tr h="5682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1">
                        <a:solidFill>
                          <a:schemeClr val="accent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Yahoo!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ニュース　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プライムカバー　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SP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　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地域（都道府県）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地域（市区郡）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曜日・</a:t>
                      </a: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1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2112"/>
                  </a:ext>
                </a:extLst>
              </a:tr>
              <a:tr h="513099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オーディエンス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リスト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ja-JP" altLang="en-US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2409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●</a:t>
                      </a:r>
                      <a:endParaRPr kumimoji="1" lang="en-US" altLang="ja-JP" sz="1000" b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チラシ非閲覧ターゲティング</a:t>
                      </a:r>
                      <a:endParaRPr kumimoji="1" lang="en-US" altLang="ja-JP" sz="1000" b="0" kern="1200" noProof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のみ可</a:t>
                      </a:r>
                      <a:endParaRPr kumimoji="1" lang="ja-JP" altLang="en-US"/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3712356"/>
                  </a:ext>
                </a:extLst>
              </a:tr>
              <a:tr h="410161"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-</a:t>
                      </a:r>
                      <a:endParaRPr kumimoji="1" lang="ja-JP" altLang="en-US" sz="1000" b="1" i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B95B5023-B370-441A-6D3D-444B0BB3F38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2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C8A46B92-9422-1292-DD86-05466FCED6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3" name="角丸四角形 4">
            <a:extLst>
              <a:ext uri="{FF2B5EF4-FFF2-40B4-BE49-F238E27FC236}">
                <a16:creationId xmlns:a16="http://schemas.microsoft.com/office/drawing/2014/main" id="{6B120CFE-AAA5-89B1-F006-0B5FC8D638D7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sp>
        <p:nvSpPr>
          <p:cNvPr id="14" name="テキスト プレースホルダー 35">
            <a:extLst>
              <a:ext uri="{FF2B5EF4-FFF2-40B4-BE49-F238E27FC236}">
                <a16:creationId xmlns:a16="http://schemas.microsoft.com/office/drawing/2014/main" id="{EB05AAA7-9190-34A9-0CF3-7776163A6952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>
                <a:solidFill>
                  <a:srgbClr val="00003E"/>
                </a:solidFill>
              </a:rPr>
              <a:t>スマートフォン商品</a:t>
            </a:r>
          </a:p>
        </p:txBody>
      </p:sp>
      <p:sp>
        <p:nvSpPr>
          <p:cNvPr id="15" name="テキスト プレースホルダー 35">
            <a:extLst>
              <a:ext uri="{FF2B5EF4-FFF2-40B4-BE49-F238E27FC236}">
                <a16:creationId xmlns:a16="http://schemas.microsoft.com/office/drawing/2014/main" id="{98E8DD18-C489-378B-8DC3-4DCBD17F6E27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2540000" y="5346700"/>
            <a:ext cx="9172575" cy="122396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200">
                <a:solidFill>
                  <a:srgbClr val="0D0D0D"/>
                </a:solidFill>
                <a:latin typeface="メイリオ"/>
                <a:ea typeface="Meiryo"/>
              </a:rPr>
              <a:t>こちらの商品における、各ターゲティングを掛け合わせた際の</a:t>
            </a:r>
            <a:r>
              <a:rPr lang="en-US" altLang="ja-JP" sz="1200" err="1">
                <a:solidFill>
                  <a:srgbClr val="0D0D0D"/>
                </a:solidFill>
                <a:latin typeface="メイリオ"/>
                <a:ea typeface="Meiryo"/>
              </a:rPr>
              <a:t>vCPM</a:t>
            </a:r>
            <a:r>
              <a:rPr lang="ja-JP" altLang="en-US" sz="1200">
                <a:solidFill>
                  <a:srgbClr val="0D0D0D"/>
                </a:solidFill>
                <a:latin typeface="メイリオ"/>
                <a:ea typeface="Meiryo"/>
              </a:rPr>
              <a:t>は、</a:t>
            </a:r>
            <a:r>
              <a:rPr lang="en-US" altLang="ja-JP" sz="1200">
                <a:solidFill>
                  <a:srgbClr val="0D0D0D"/>
                </a:solidFill>
                <a:latin typeface="メイリオ"/>
                <a:ea typeface="Meiryo"/>
              </a:rPr>
              <a:t>P.11</a:t>
            </a:r>
            <a:r>
              <a:rPr lang="ja-JP" altLang="en-US" sz="1200">
                <a:solidFill>
                  <a:srgbClr val="0D0D0D"/>
                </a:solidFill>
                <a:latin typeface="メイリオ"/>
                <a:ea typeface="Meiryo"/>
              </a:rPr>
              <a:t>「商品一覧」ページの</a:t>
            </a:r>
            <a:endParaRPr lang="en-US" altLang="ja-JP" sz="1200">
              <a:solidFill>
                <a:srgbClr val="0D0D0D"/>
              </a:solidFill>
              <a:latin typeface="メイリオ"/>
              <a:ea typeface="Meiryo"/>
            </a:endParaRPr>
          </a:p>
          <a:p>
            <a:pPr marL="0" indent="0">
              <a:buNone/>
            </a:pPr>
            <a:r>
              <a:rPr lang="ja-JP" altLang="en-US" sz="1200">
                <a:solidFill>
                  <a:srgbClr val="0D0D0D"/>
                </a:solidFill>
                <a:latin typeface="メイリオ"/>
                <a:ea typeface="Meiryo"/>
              </a:rPr>
              <a:t>「基本料金（</a:t>
            </a:r>
            <a:r>
              <a:rPr lang="en-US" altLang="ja-JP" sz="1200" err="1">
                <a:solidFill>
                  <a:srgbClr val="0D0D0D"/>
                </a:solidFill>
                <a:latin typeface="メイリオ"/>
                <a:ea typeface="Meiryo"/>
              </a:rPr>
              <a:t>vCPM</a:t>
            </a:r>
            <a:r>
              <a:rPr lang="ja-JP" altLang="en-US" sz="1200">
                <a:solidFill>
                  <a:srgbClr val="0D0D0D"/>
                </a:solidFill>
                <a:latin typeface="メイリオ"/>
                <a:ea typeface="Meiryo"/>
              </a:rPr>
              <a:t>） 」欄をご確認ください。</a:t>
            </a:r>
            <a:endParaRPr lang="en-US" altLang="ja-JP" sz="1200">
              <a:solidFill>
                <a:srgbClr val="0D0D0D"/>
              </a:solidFill>
              <a:latin typeface="メイリオ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448974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プレースホルダー 35">
            <a:extLst>
              <a:ext uri="{FF2B5EF4-FFF2-40B4-BE49-F238E27FC236}">
                <a16:creationId xmlns:a16="http://schemas.microsoft.com/office/drawing/2014/main" id="{0AEAC557-B5DD-191F-2BE2-10A68D09D2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285C42D-E470-8AB9-DBD7-6476BD01126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AC1EB36-41D2-6CC3-B114-F8CE71F29CD2}"/>
              </a:ext>
            </a:extLst>
          </p:cNvPr>
          <p:cNvSpPr/>
          <p:nvPr/>
        </p:nvSpPr>
        <p:spPr>
          <a:xfrm>
            <a:off x="1717542" y="186644"/>
            <a:ext cx="1556095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03D6A00-127C-4F1B-05A5-DD6FE366ED46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3DF3AF1-05E3-9E70-42DA-6FD62F015315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web</a:t>
            </a: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）：</a:t>
            </a:r>
            <a:r>
              <a:rPr kumimoji="0" lang="ja-JP" altLang="en-US" sz="900" kern="0">
                <a:solidFill>
                  <a:srgbClr val="0D0D0D"/>
                </a:solidFill>
                <a:latin typeface="Meiryo"/>
                <a:ea typeface="Meiryo"/>
                <a:cs typeface="+mn-lt"/>
                <a:hlinkClick r:id="rId4"/>
              </a:rPr>
              <a:t>https://ads-help.yahoo-net.jp/s/article/H000044930?language=ja</a:t>
            </a:r>
            <a:endParaRPr lang="en-US" altLang="ja-JP" sz="900" b="0" i="0" u="none" strike="noStrike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Meiryo"/>
            </a:endParaRPr>
          </a:p>
        </p:txBody>
      </p:sp>
      <p:cxnSp>
        <p:nvCxnSpPr>
          <p:cNvPr id="25" name="コネクタ: カギ線 24">
            <a:extLst>
              <a:ext uri="{FF2B5EF4-FFF2-40B4-BE49-F238E27FC236}">
                <a16:creationId xmlns:a16="http://schemas.microsoft.com/office/drawing/2014/main" id="{5351868E-D3B6-9AE1-EE6F-7E6C08F8E56E}"/>
              </a:ext>
            </a:extLst>
          </p:cNvPr>
          <p:cNvCxnSpPr>
            <a:cxnSpLocks/>
          </p:cNvCxnSpPr>
          <p:nvPr/>
        </p:nvCxnSpPr>
        <p:spPr>
          <a:xfrm flipH="1">
            <a:off x="11469735" y="1780579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角丸四角形 27">
            <a:extLst>
              <a:ext uri="{FF2B5EF4-FFF2-40B4-BE49-F238E27FC236}">
                <a16:creationId xmlns:a16="http://schemas.microsoft.com/office/drawing/2014/main" id="{A79E2576-A326-C50B-7A22-6C42C4634347}"/>
              </a:ext>
            </a:extLst>
          </p:cNvPr>
          <p:cNvSpPr/>
          <p:nvPr/>
        </p:nvSpPr>
        <p:spPr>
          <a:xfrm>
            <a:off x="73106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5</a:t>
            </a:r>
            <a:endParaRPr kumimoji="1" lang="en-US" altLang="ja-JP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3" name="円/楕円 28">
            <a:extLst>
              <a:ext uri="{FF2B5EF4-FFF2-40B4-BE49-F238E27FC236}">
                <a16:creationId xmlns:a16="http://schemas.microsoft.com/office/drawing/2014/main" id="{E7D44588-4302-0F72-CFF2-08E1CA937D16}"/>
              </a:ext>
            </a:extLst>
          </p:cNvPr>
          <p:cNvSpPr>
            <a:spLocks noChangeAspect="1"/>
          </p:cNvSpPr>
          <p:nvPr/>
        </p:nvSpPr>
        <p:spPr>
          <a:xfrm>
            <a:off x="452985" y="1528452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C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6" name="角丸四角形 27">
            <a:extLst>
              <a:ext uri="{FF2B5EF4-FFF2-40B4-BE49-F238E27FC236}">
                <a16:creationId xmlns:a16="http://schemas.microsoft.com/office/drawing/2014/main" id="{FBD6D430-58E2-43CD-787E-F936A2A7000A}"/>
              </a:ext>
            </a:extLst>
          </p:cNvPr>
          <p:cNvSpPr/>
          <p:nvPr/>
        </p:nvSpPr>
        <p:spPr>
          <a:xfrm>
            <a:off x="4704026" y="1489234"/>
            <a:ext cx="2985824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en-US" altLang="ja-JP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7" name="円/楕円 28">
            <a:extLst>
              <a:ext uri="{FF2B5EF4-FFF2-40B4-BE49-F238E27FC236}">
                <a16:creationId xmlns:a16="http://schemas.microsoft.com/office/drawing/2014/main" id="{0B375983-C5B4-8D1B-E229-70AF81446CE4}"/>
              </a:ext>
            </a:extLst>
          </p:cNvPr>
          <p:cNvSpPr>
            <a:spLocks noChangeAspect="1"/>
          </p:cNvSpPr>
          <p:nvPr/>
        </p:nvSpPr>
        <p:spPr>
          <a:xfrm>
            <a:off x="4521199" y="1517631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D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0" name="角丸四角形 27">
            <a:extLst>
              <a:ext uri="{FF2B5EF4-FFF2-40B4-BE49-F238E27FC236}">
                <a16:creationId xmlns:a16="http://schemas.microsoft.com/office/drawing/2014/main" id="{EAE7CB4C-953E-5E8B-1C87-0F44008A2191}"/>
              </a:ext>
            </a:extLst>
          </p:cNvPr>
          <p:cNvSpPr/>
          <p:nvPr/>
        </p:nvSpPr>
        <p:spPr>
          <a:xfrm>
            <a:off x="8702234" y="1517631"/>
            <a:ext cx="2789235" cy="544698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en-US" altLang="ja-JP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/1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2</a:t>
            </a:r>
            <a:endParaRPr kumimoji="1" lang="ja-JP" altLang="en-US" sz="1200" b="1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23" name="円/楕円 28">
            <a:extLst>
              <a:ext uri="{FF2B5EF4-FFF2-40B4-BE49-F238E27FC236}">
                <a16:creationId xmlns:a16="http://schemas.microsoft.com/office/drawing/2014/main" id="{A351B57E-0988-0878-8E0C-94F8DC8859F7}"/>
              </a:ext>
            </a:extLst>
          </p:cNvPr>
          <p:cNvSpPr>
            <a:spLocks noChangeAspect="1"/>
          </p:cNvSpPr>
          <p:nvPr/>
        </p:nvSpPr>
        <p:spPr>
          <a:xfrm>
            <a:off x="8469103" y="1524817"/>
            <a:ext cx="466262" cy="466262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E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EB537A76-78AB-5EC5-0C0E-EFB6404EC6C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905" y="2327711"/>
            <a:ext cx="3104913" cy="3104914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3BBF4133-47DF-EF5D-CA83-389C4171B95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13" y="2302936"/>
            <a:ext cx="3193310" cy="3193310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6DA374C5-7197-039C-D68A-5A3975DC5E7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920" y="2336804"/>
            <a:ext cx="3087305" cy="3104914"/>
          </a:xfrm>
          <a:prstGeom prst="rect">
            <a:avLst/>
          </a:prstGeom>
        </p:spPr>
      </p:pic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B7B8BBA1-72A1-EE09-C114-6A5774A4E914}"/>
              </a:ext>
            </a:extLst>
          </p:cNvPr>
          <p:cNvSpPr/>
          <p:nvPr/>
        </p:nvSpPr>
        <p:spPr>
          <a:xfrm>
            <a:off x="8625127" y="2943376"/>
            <a:ext cx="1975645" cy="866624"/>
          </a:xfrm>
          <a:prstGeom prst="rect">
            <a:avLst/>
          </a:prstGeom>
          <a:solidFill>
            <a:schemeClr val="bg1">
              <a:alpha val="63369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5B5309BB-4106-6D57-5B8A-DCEB5380A974}"/>
              </a:ext>
            </a:extLst>
          </p:cNvPr>
          <p:cNvSpPr/>
          <p:nvPr/>
        </p:nvSpPr>
        <p:spPr>
          <a:xfrm>
            <a:off x="4692131" y="2958497"/>
            <a:ext cx="1865075" cy="775303"/>
          </a:xfrm>
          <a:prstGeom prst="rect">
            <a:avLst/>
          </a:prstGeom>
          <a:solidFill>
            <a:schemeClr val="bg1">
              <a:alpha val="63369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B7D85DE-9717-E109-10BA-38F3B664A548}"/>
              </a:ext>
            </a:extLst>
          </p:cNvPr>
          <p:cNvSpPr/>
          <p:nvPr/>
        </p:nvSpPr>
        <p:spPr>
          <a:xfrm>
            <a:off x="608596" y="2994812"/>
            <a:ext cx="2049937" cy="815188"/>
          </a:xfrm>
          <a:prstGeom prst="rect">
            <a:avLst/>
          </a:prstGeom>
          <a:solidFill>
            <a:schemeClr val="bg1">
              <a:alpha val="63369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34" name="コネクタ: カギ線 33">
            <a:extLst>
              <a:ext uri="{FF2B5EF4-FFF2-40B4-BE49-F238E27FC236}">
                <a16:creationId xmlns:a16="http://schemas.microsoft.com/office/drawing/2014/main" id="{1A813497-F50C-0E78-55ED-CCEBC2CAB2B6}"/>
              </a:ext>
            </a:extLst>
          </p:cNvPr>
          <p:cNvCxnSpPr>
            <a:cxnSpLocks/>
          </p:cNvCxnSpPr>
          <p:nvPr/>
        </p:nvCxnSpPr>
        <p:spPr>
          <a:xfrm flipH="1">
            <a:off x="7659731" y="1773955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コネクタ: カギ線 34">
            <a:extLst>
              <a:ext uri="{FF2B5EF4-FFF2-40B4-BE49-F238E27FC236}">
                <a16:creationId xmlns:a16="http://schemas.microsoft.com/office/drawing/2014/main" id="{32E6FFD6-CEE3-A565-78FA-4EC293E9F3A5}"/>
              </a:ext>
            </a:extLst>
          </p:cNvPr>
          <p:cNvCxnSpPr>
            <a:cxnSpLocks/>
          </p:cNvCxnSpPr>
          <p:nvPr/>
        </p:nvCxnSpPr>
        <p:spPr>
          <a:xfrm flipH="1">
            <a:off x="3696929" y="1789980"/>
            <a:ext cx="43467" cy="2038486"/>
          </a:xfrm>
          <a:prstGeom prst="bentConnector3">
            <a:avLst>
              <a:gd name="adj1" fmla="val -525916"/>
            </a:avLst>
          </a:prstGeom>
          <a:ln w="12700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プレースホルダー 35">
            <a:extLst>
              <a:ext uri="{FF2B5EF4-FFF2-40B4-BE49-F238E27FC236}">
                <a16:creationId xmlns:a16="http://schemas.microsoft.com/office/drawing/2014/main" id="{5CF9DFA9-CE34-1BF0-DC5A-C37BD684B7DF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>
                <a:solidFill>
                  <a:srgbClr val="00003E"/>
                </a:solidFill>
                <a:latin typeface="+mj-ea"/>
                <a:ea typeface="+mj-ea"/>
              </a:rPr>
              <a:t>PC</a:t>
            </a:r>
            <a:r>
              <a:rPr lang="ja-JP" altLang="en-US" sz="2000">
                <a:solidFill>
                  <a:srgbClr val="00003E"/>
                </a:solidFill>
              </a:rPr>
              <a:t>商品</a:t>
            </a:r>
          </a:p>
        </p:txBody>
      </p:sp>
    </p:spTree>
    <p:extLst>
      <p:ext uri="{BB962C8B-B14F-4D97-AF65-F5344CB8AC3E}">
        <p14:creationId xmlns:p14="http://schemas.microsoft.com/office/powerpoint/2010/main" val="1885277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35">
            <a:extLst>
              <a:ext uri="{FF2B5EF4-FFF2-40B4-BE49-F238E27FC236}">
                <a16:creationId xmlns:a16="http://schemas.microsoft.com/office/drawing/2014/main" id="{5E09BA84-4225-9249-BCED-21B4B740DE2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7" name="図プレースホルダー 6" descr="アイコン&#10;&#10;自動的に生成された説明">
            <a:extLst>
              <a:ext uri="{FF2B5EF4-FFF2-40B4-BE49-F238E27FC236}">
                <a16:creationId xmlns:a16="http://schemas.microsoft.com/office/drawing/2014/main" id="{370B9532-55F8-C627-89A5-9C413973E4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" name="角丸四角形 3">
            <a:extLst>
              <a:ext uri="{FF2B5EF4-FFF2-40B4-BE49-F238E27FC236}">
                <a16:creationId xmlns:a16="http://schemas.microsoft.com/office/drawing/2014/main" id="{8B094D99-2C9A-87B3-9337-CEB1A4537738}"/>
              </a:ext>
            </a:extLst>
          </p:cNvPr>
          <p:cNvSpPr/>
          <p:nvPr/>
        </p:nvSpPr>
        <p:spPr>
          <a:xfrm>
            <a:off x="1792443" y="186644"/>
            <a:ext cx="1484157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商品一覧</a:t>
            </a: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1B1A6A9C-B8BD-8765-F8A4-FC71EB79B9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8252960"/>
              </p:ext>
            </p:extLst>
          </p:nvPr>
        </p:nvGraphicFramePr>
        <p:xfrm>
          <a:off x="479426" y="903497"/>
          <a:ext cx="11233151" cy="4888074"/>
        </p:xfrm>
        <a:graphic>
          <a:graphicData uri="http://schemas.openxmlformats.org/drawingml/2006/table">
            <a:tbl>
              <a:tblPr firstCol="1" bandRow="1"/>
              <a:tblGrid>
                <a:gridCol w="2866633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567596">
                  <a:extLst>
                    <a:ext uri="{9D8B030D-6E8A-4147-A177-3AD203B41FA5}">
                      <a16:colId xmlns:a16="http://schemas.microsoft.com/office/drawing/2014/main" val="1525620392"/>
                    </a:ext>
                  </a:extLst>
                </a:gridCol>
                <a:gridCol w="2314918">
                  <a:extLst>
                    <a:ext uri="{9D8B030D-6E8A-4147-A177-3AD203B41FA5}">
                      <a16:colId xmlns:a16="http://schemas.microsoft.com/office/drawing/2014/main" val="3835180974"/>
                    </a:ext>
                  </a:extLst>
                </a:gridCol>
                <a:gridCol w="1868341">
                  <a:extLst>
                    <a:ext uri="{9D8B030D-6E8A-4147-A177-3AD203B41FA5}">
                      <a16:colId xmlns:a16="http://schemas.microsoft.com/office/drawing/2014/main" val="3615895197"/>
                    </a:ext>
                  </a:extLst>
                </a:gridCol>
                <a:gridCol w="2615663">
                  <a:extLst>
                    <a:ext uri="{9D8B030D-6E8A-4147-A177-3AD203B41FA5}">
                      <a16:colId xmlns:a16="http://schemas.microsoft.com/office/drawing/2014/main" val="360912566"/>
                    </a:ext>
                  </a:extLst>
                </a:gridCol>
              </a:tblGrid>
              <a:tr h="39313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85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商品名</a:t>
                      </a:r>
                    </a:p>
                  </a:txBody>
                  <a:tcPr marT="7200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プライムディスプレイ　</a:t>
                      </a:r>
                      <a:r>
                        <a:rPr kumimoji="1" lang="en-US" altLang="ja-JP" sz="900" b="1" kern="1200" dirty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カテゴリー指定　プライムディスプレイ　</a:t>
                      </a:r>
                      <a:r>
                        <a:rPr kumimoji="1" lang="en-US" altLang="ja-JP" sz="9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リリース種別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商品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ID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  <a:cs typeface="+mn-cs"/>
                        </a:rPr>
                        <a:t>1000005748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effectLst/>
                        <a:latin typeface="Meiryo"/>
                        <a:ea typeface="Meiryo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継続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1000001211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075111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予約開始日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2026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年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8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月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7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日（木）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77446988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入稿前審査対象</a:t>
                      </a:r>
                      <a:endParaRPr kumimoji="1" lang="en-US" altLang="ja-JP" sz="9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‐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‐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112060797"/>
                  </a:ext>
                </a:extLst>
              </a:tr>
              <a:tr h="36022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広告タイプ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メインメディアの形式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</a:p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アスペクト比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/6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5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　　　　バナー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1 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　バナー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バナー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画像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2 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　バナー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動画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/1</a:t>
                      </a:r>
                      <a:r>
                        <a:rPr kumimoji="1" lang="ja-JP" altLang="en-US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：</a:t>
                      </a:r>
                      <a:r>
                        <a:rPr kumimoji="1" lang="en-US" altLang="ja-JP" sz="9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メイリオ"/>
                          <a:ea typeface="メイリオ"/>
                          <a:cs typeface="+mn-cs"/>
                        </a:rPr>
                        <a:t>2</a:t>
                      </a:r>
                      <a:endParaRPr kumimoji="1" lang="ja-JP" altLang="en-US" sz="9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9313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/16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</a:p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タップ後の動作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‐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85508883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デバイス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589706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掲載面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ニュース（</a:t>
                      </a: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  <a:r>
                        <a:rPr kumimoji="1" lang="ja-JP" altLang="en-US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経済／　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エンタメ</a:t>
                      </a:r>
                    </a:p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スポーツ／　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　ゴルフ／</a:t>
                      </a:r>
                    </a:p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　野球／　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スポーツ　サッカー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ja-JP" sz="900" kern="120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※1</a:t>
                      </a:r>
                      <a:endParaRPr kumimoji="1" lang="ja-JP" altLang="en-US" sz="900" kern="120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787314208"/>
                  </a:ext>
                </a:extLst>
              </a:tr>
              <a:tr h="29485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掲載場所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ニュースのトップページのトピックス以下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ニュースのトップページ以下の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各カテゴリー詳細ページ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066738162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2025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9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日（月）～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2026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年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月</a:t>
                      </a:r>
                      <a:r>
                        <a:rPr kumimoji="1" lang="en-US" altLang="ja-JP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b="0" i="0" kern="1200" noProof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日（火）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購入期間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 </a:t>
                      </a:r>
                      <a:r>
                        <a:rPr kumimoji="1" lang="en-US" altLang="ja-JP" sz="900" kern="120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zh-TW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zh-TW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日間～</a:t>
                      </a:r>
                      <a:r>
                        <a:rPr kumimoji="1" lang="en-US" altLang="zh-TW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</a:t>
                      </a:r>
                      <a:r>
                        <a:rPr kumimoji="1" lang="zh-TW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日間  </a:t>
                      </a:r>
                      <a:r>
                        <a:rPr kumimoji="1" lang="en-US" altLang="zh-TW" sz="900" kern="120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※3</a:t>
                      </a:r>
                      <a:endParaRPr kumimoji="1" lang="en-US" altLang="ja-JP" sz="900" kern="120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料金タイプ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err="1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vimps</a:t>
                      </a:r>
                      <a:r>
                        <a:rPr kumimoji="1" lang="ja-JP" altLang="en-US" sz="900">
                          <a:solidFill>
                            <a:srgbClr val="0D0D0D"/>
                          </a:solidFill>
                          <a:latin typeface="Meiryo"/>
                          <a:ea typeface="Meiryo"/>
                        </a:rPr>
                        <a:t>購入型</a:t>
                      </a: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最低購入価格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500,000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300,000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381913646"/>
                  </a:ext>
                </a:extLst>
              </a:tr>
              <a:tr h="630398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基本料金（</a:t>
                      </a:r>
                      <a:r>
                        <a:rPr kumimoji="1" lang="en-US" altLang="ja-JP" sz="900" b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vCPM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 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310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 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372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zh-TW" sz="900" kern="120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※4</a:t>
                      </a:r>
                      <a:endParaRPr kumimoji="1" lang="ja-JP" altLang="en-US" sz="900" kern="120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/6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380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 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380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</a:p>
                    <a:p>
                      <a:pPr algn="ctr"/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画像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 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バナー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動画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/1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：</a:t>
                      </a: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456</a:t>
                      </a:r>
                      <a:r>
                        <a:rPr kumimoji="1" lang="ja-JP" altLang="en-US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円</a:t>
                      </a:r>
                      <a:endParaRPr kumimoji="1" lang="en-US" altLang="ja-JP" sz="90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en-US" altLang="zh-TW" sz="900" kern="1200">
                          <a:solidFill>
                            <a:srgbClr val="FF0033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※4</a:t>
                      </a:r>
                      <a:endParaRPr kumimoji="1" lang="ja-JP" altLang="en-US" sz="900" kern="1200">
                        <a:solidFill>
                          <a:srgbClr val="FF0033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014462905"/>
                  </a:ext>
                </a:extLst>
              </a:tr>
              <a:tr h="24571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想定</a:t>
                      </a:r>
                      <a:r>
                        <a:rPr kumimoji="1" lang="en-US" altLang="ja-JP" sz="900" b="0" kern="1200" err="1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vimps</a:t>
                      </a:r>
                      <a:r>
                        <a:rPr kumimoji="1" lang="ja-JP" altLang="en-US" sz="900" b="0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（枠配信のみ）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90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88352744"/>
                  </a:ext>
                </a:extLst>
              </a:tr>
            </a:tbl>
          </a:graphicData>
        </a:graphic>
      </p:graphicFrame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DFAC456-9F0D-B0C9-A86B-C9C297EE7FA3}"/>
              </a:ext>
            </a:extLst>
          </p:cNvPr>
          <p:cNvSpPr/>
          <p:nvPr/>
        </p:nvSpPr>
        <p:spPr>
          <a:xfrm>
            <a:off x="479423" y="5969345"/>
            <a:ext cx="4190250" cy="4062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※SP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　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vCPM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1,000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回あたりにかかる見込み広告費用です。 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en-US" altLang="ja-JP" sz="800" kern="0" err="1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vimps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はビューアブルインプレッションの略称です。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円/楕円 23">
            <a:extLst>
              <a:ext uri="{FF2B5EF4-FFF2-40B4-BE49-F238E27FC236}">
                <a16:creationId xmlns:a16="http://schemas.microsoft.com/office/drawing/2014/main" id="{0E433BA5-378A-BDDE-C1FC-254DDCD8A99E}"/>
              </a:ext>
            </a:extLst>
          </p:cNvPr>
          <p:cNvSpPr>
            <a:spLocks noChangeAspect="1"/>
          </p:cNvSpPr>
          <p:nvPr/>
        </p:nvSpPr>
        <p:spPr>
          <a:xfrm>
            <a:off x="9294765" y="2042535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D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4" name="円/楕円 24">
            <a:extLst>
              <a:ext uri="{FF2B5EF4-FFF2-40B4-BE49-F238E27FC236}">
                <a16:creationId xmlns:a16="http://schemas.microsoft.com/office/drawing/2014/main" id="{E3D4C8A6-C8A1-FC84-4AC9-E670A8B42ED6}"/>
              </a:ext>
            </a:extLst>
          </p:cNvPr>
          <p:cNvSpPr>
            <a:spLocks noChangeAspect="1"/>
          </p:cNvSpPr>
          <p:nvPr/>
        </p:nvSpPr>
        <p:spPr>
          <a:xfrm>
            <a:off x="8634202" y="2200590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E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5" name="円/楕円 23">
            <a:extLst>
              <a:ext uri="{FF2B5EF4-FFF2-40B4-BE49-F238E27FC236}">
                <a16:creationId xmlns:a16="http://schemas.microsoft.com/office/drawing/2014/main" id="{8C3EF394-1F1A-07F0-EE25-5B0213028035}"/>
              </a:ext>
            </a:extLst>
          </p:cNvPr>
          <p:cNvSpPr>
            <a:spLocks noChangeAspect="1"/>
          </p:cNvSpPr>
          <p:nvPr/>
        </p:nvSpPr>
        <p:spPr>
          <a:xfrm>
            <a:off x="6819983" y="2042535"/>
            <a:ext cx="180000" cy="180000"/>
          </a:xfrm>
          <a:prstGeom prst="ellipse">
            <a:avLst/>
          </a:prstGeom>
          <a:solidFill>
            <a:srgbClr val="00003E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900" b="1" kern="0">
                <a:solidFill>
                  <a:srgbClr val="FFFFFF"/>
                </a:solidFill>
                <a:latin typeface="Segoe UI" panose="020B0502040204020203" pitchFamily="34" charset="0"/>
                <a:ea typeface="メイリオ" panose="020B0604030504040204" pitchFamily="34" charset="-128"/>
                <a:cs typeface="Segoe UI" panose="020B0502040204020203" pitchFamily="34" charset="0"/>
              </a:rPr>
              <a:t>C</a:t>
            </a:r>
            <a:endParaRPr kumimoji="0" lang="ja-JP" altLang="en-US" sz="9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 panose="020B0502040204020203" pitchFamily="34" charset="0"/>
              <a:ea typeface="メイリオ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273C176D-86B6-5DDA-4250-FB08E6BE258A}"/>
              </a:ext>
            </a:extLst>
          </p:cNvPr>
          <p:cNvSpPr/>
          <p:nvPr/>
        </p:nvSpPr>
        <p:spPr>
          <a:xfrm>
            <a:off x="5276335" y="5833923"/>
            <a:ext cx="6436242" cy="5416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※1</a:t>
            </a:r>
            <a:r>
              <a:rPr kumimoji="0" lang="ja-JP" altLang="en-US" sz="800" kern="0">
                <a:solidFill>
                  <a:srgbClr val="FF0033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いずれかのカテゴリーひとつを選択してください。</a:t>
            </a:r>
            <a:endParaRPr kumimoji="0" lang="en-US" altLang="ja-JP" sz="800" kern="0">
              <a:solidFill>
                <a:srgbClr val="FF0033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FF0033"/>
                </a:solidFill>
                <a:latin typeface="Meiryo"/>
                <a:ea typeface="Meiryo"/>
              </a:rPr>
              <a:t>※2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　</a:t>
            </a:r>
            <a:r>
              <a:rPr kumimoji="0" lang="en-US" altLang="ja-JP" sz="800" kern="0">
                <a:solidFill>
                  <a:srgbClr val="FF0033"/>
                </a:solidFill>
                <a:latin typeface="Meiryo"/>
                <a:ea typeface="Meiryo"/>
              </a:rPr>
              <a:t>1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日間～</a:t>
            </a:r>
            <a:r>
              <a:rPr kumimoji="0" lang="en-US" altLang="ja-JP" sz="800" kern="0">
                <a:solidFill>
                  <a:srgbClr val="FF0033"/>
                </a:solidFill>
                <a:latin typeface="Meiryo"/>
                <a:ea typeface="Meiryo"/>
              </a:rPr>
              <a:t>4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日間での掲載も可能ですが、予約時のシミュレーション</a:t>
            </a:r>
            <a:r>
              <a:rPr kumimoji="0" lang="en-US" altLang="ja-JP" sz="800" kern="0" err="1">
                <a:solidFill>
                  <a:srgbClr val="FF0033"/>
                </a:solidFill>
                <a:latin typeface="Meiryo"/>
                <a:ea typeface="Meiryo"/>
              </a:rPr>
              <a:t>vimps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を下回る場合がありますので、</a:t>
            </a:r>
            <a:r>
              <a:rPr kumimoji="0" lang="en-US" altLang="ja-JP" sz="800" kern="0">
                <a:solidFill>
                  <a:srgbClr val="FF0033"/>
                </a:solidFill>
                <a:latin typeface="Meiryo"/>
                <a:ea typeface="Meiryo"/>
              </a:rPr>
              <a:t>5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日間以上の掲載を推奨します。</a:t>
            </a:r>
            <a:endParaRPr kumimoji="0" lang="en-US" altLang="ja-JP" sz="800" kern="0">
              <a:solidFill>
                <a:srgbClr val="FF0033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FF0033"/>
                </a:solidFill>
                <a:latin typeface="Meiryo"/>
                <a:ea typeface="Meiryo"/>
              </a:rPr>
              <a:t>※3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　</a:t>
            </a:r>
            <a:r>
              <a:rPr kumimoji="0" lang="en-US" altLang="ja-JP" sz="800" kern="0">
                <a:solidFill>
                  <a:srgbClr val="FF0033"/>
                </a:solidFill>
                <a:latin typeface="Meiryo"/>
                <a:ea typeface="Meiryo"/>
              </a:rPr>
              <a:t>3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日間～</a:t>
            </a:r>
            <a:r>
              <a:rPr kumimoji="0" lang="en-US" altLang="ja-JP" sz="800" kern="0">
                <a:solidFill>
                  <a:srgbClr val="FF0033"/>
                </a:solidFill>
                <a:latin typeface="Meiryo"/>
                <a:ea typeface="Meiryo"/>
              </a:rPr>
              <a:t>4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日間での掲載も可能ですが、予約時のシミュレーション</a:t>
            </a:r>
            <a:r>
              <a:rPr kumimoji="0" lang="en-US" altLang="ja-JP" sz="800" kern="0" err="1">
                <a:solidFill>
                  <a:srgbClr val="FF0033"/>
                </a:solidFill>
                <a:latin typeface="Meiryo"/>
                <a:ea typeface="Meiryo"/>
              </a:rPr>
              <a:t>vimps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を下回る場合がありますので、</a:t>
            </a:r>
            <a:r>
              <a:rPr kumimoji="0" lang="en-US" altLang="ja-JP" sz="800" kern="0">
                <a:solidFill>
                  <a:srgbClr val="FF0033"/>
                </a:solidFill>
                <a:latin typeface="Meiryo"/>
                <a:ea typeface="Meiryo"/>
              </a:rPr>
              <a:t>5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日間以上の掲載を推奨します。</a:t>
            </a:r>
            <a:endParaRPr lang="ja-JP" altLang="en-US" sz="800" kern="0">
              <a:solidFill>
                <a:srgbClr val="FF0033"/>
              </a:solidFill>
              <a:latin typeface="Meiryo"/>
              <a:ea typeface="Meiryo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srgbClr val="FF0033"/>
                </a:solidFill>
                <a:latin typeface="Meiryo"/>
                <a:ea typeface="Meiryo"/>
              </a:rPr>
              <a:t>※4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　キャンペーン予約時に複数のアスペクト比を選択した場合は、金額の高い</a:t>
            </a:r>
            <a:r>
              <a:rPr kumimoji="0" lang="en-US" altLang="ja-JP" sz="800" kern="0" err="1">
                <a:solidFill>
                  <a:srgbClr val="FF0033"/>
                </a:solidFill>
                <a:latin typeface="Meiryo"/>
                <a:ea typeface="Meiryo"/>
              </a:rPr>
              <a:t>vCPM</a:t>
            </a:r>
            <a:r>
              <a:rPr kumimoji="0" lang="ja-JP" altLang="en-US" sz="800" kern="0">
                <a:solidFill>
                  <a:srgbClr val="FF0033"/>
                </a:solidFill>
                <a:latin typeface="Meiryo"/>
                <a:ea typeface="Meiryo"/>
              </a:rPr>
              <a:t>を適用します。</a:t>
            </a:r>
            <a:endParaRPr kumimoji="0" lang="en-US" altLang="ja-JP" sz="800" kern="0">
              <a:solidFill>
                <a:srgbClr val="FF0033"/>
              </a:solidFill>
              <a:latin typeface="Meiryo"/>
              <a:ea typeface="Meiryo"/>
            </a:endParaRPr>
          </a:p>
        </p:txBody>
      </p:sp>
      <p:sp>
        <p:nvSpPr>
          <p:cNvPr id="20" name="テキスト プレースホルダー 35">
            <a:extLst>
              <a:ext uri="{FF2B5EF4-FFF2-40B4-BE49-F238E27FC236}">
                <a16:creationId xmlns:a16="http://schemas.microsoft.com/office/drawing/2014/main" id="{C9B9E2BF-09AE-2779-E69A-B57397EEFE1C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>
                <a:solidFill>
                  <a:srgbClr val="00003E"/>
                </a:solidFill>
                <a:latin typeface="+mj-ea"/>
                <a:ea typeface="+mj-ea"/>
              </a:rPr>
              <a:t>PC</a:t>
            </a:r>
            <a:r>
              <a:rPr lang="ja-JP" altLang="en-US" sz="2000">
                <a:solidFill>
                  <a:srgbClr val="00003E"/>
                </a:solidFill>
              </a:rPr>
              <a:t>商品</a:t>
            </a:r>
          </a:p>
        </p:txBody>
      </p:sp>
    </p:spTree>
    <p:extLst>
      <p:ext uri="{BB962C8B-B14F-4D97-AF65-F5344CB8AC3E}">
        <p14:creationId xmlns:p14="http://schemas.microsoft.com/office/powerpoint/2010/main" val="33471309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5">
            <a:extLst>
              <a:ext uri="{FF2B5EF4-FFF2-40B4-BE49-F238E27FC236}">
                <a16:creationId xmlns:a16="http://schemas.microsoft.com/office/drawing/2014/main" id="{D030F671-8DFA-870D-597F-FFA7AC6922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i="0">
                <a:latin typeface="Meiryo" panose="020B0604030504040204" pitchFamily="34" charset="-128"/>
                <a:ea typeface="Meiryo" panose="020B0604030504040204" pitchFamily="34" charset="-128"/>
              </a:rPr>
              <a:t>商品スペック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4A4FDA2-7534-76BA-A9CB-D155CC40FEC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5" name="角丸四角形 4">
            <a:extLst>
              <a:ext uri="{FF2B5EF4-FFF2-40B4-BE49-F238E27FC236}">
                <a16:creationId xmlns:a16="http://schemas.microsoft.com/office/drawing/2014/main" id="{3EEE774C-01F1-C4F0-B967-EECA0B958B2C}"/>
              </a:ext>
            </a:extLst>
          </p:cNvPr>
          <p:cNvSpPr/>
          <p:nvPr/>
        </p:nvSpPr>
        <p:spPr>
          <a:xfrm>
            <a:off x="1717542" y="202787"/>
            <a:ext cx="1724158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ターゲティング設定</a:t>
            </a:r>
          </a:p>
        </p:txBody>
      </p:sp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35D0C8B6-BCCA-192A-CA0D-C52ABCC4D2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100663"/>
              </p:ext>
            </p:extLst>
          </p:nvPr>
        </p:nvGraphicFramePr>
        <p:xfrm>
          <a:off x="479425" y="878907"/>
          <a:ext cx="11233148" cy="3890333"/>
        </p:xfrm>
        <a:graphic>
          <a:graphicData uri="http://schemas.openxmlformats.org/drawingml/2006/table">
            <a:tbl>
              <a:tblPr firstCol="1" bandRow="1"/>
              <a:tblGrid>
                <a:gridCol w="1949668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2950698">
                  <a:extLst>
                    <a:ext uri="{9D8B030D-6E8A-4147-A177-3AD203B41FA5}">
                      <a16:colId xmlns:a16="http://schemas.microsoft.com/office/drawing/2014/main" val="2515137241"/>
                    </a:ext>
                  </a:extLst>
                </a:gridCol>
                <a:gridCol w="3166391">
                  <a:extLst>
                    <a:ext uri="{9D8B030D-6E8A-4147-A177-3AD203B41FA5}">
                      <a16:colId xmlns:a16="http://schemas.microsoft.com/office/drawing/2014/main" val="598637953"/>
                    </a:ext>
                  </a:extLst>
                </a:gridCol>
                <a:gridCol w="3166391">
                  <a:extLst>
                    <a:ext uri="{9D8B030D-6E8A-4147-A177-3AD203B41FA5}">
                      <a16:colId xmlns:a16="http://schemas.microsoft.com/office/drawing/2014/main" val="56015879"/>
                    </a:ext>
                  </a:extLst>
                </a:gridCol>
              </a:tblGrid>
              <a:tr h="57115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ターゲティング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 err="1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vCPM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/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掛け率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プライムディスプレイ　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カテゴリー指定　</a:t>
                      </a:r>
                    </a:p>
                    <a:p>
                      <a:pPr algn="ctr"/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プライムディスプレイ　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PC</a:t>
                      </a:r>
                    </a:p>
                  </a:txBody>
                  <a:tcPr marL="45720" marR="4572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3832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性別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1.2</a:t>
                      </a: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3832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年齢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407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地域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（都道府県）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1.3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40759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地域</a:t>
                      </a:r>
                      <a:endParaRPr kumimoji="1" lang="en-US" altLang="ja-JP" sz="1000" b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ctr"/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（市区郡）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1.56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  <a:tr h="3832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曜日・</a:t>
                      </a: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時間帯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1.2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559465"/>
                  </a:ext>
                </a:extLst>
              </a:tr>
              <a:tr h="563511">
                <a:tc rowSpan="2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（興味関心、購買意向、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属性・ライフイベント）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１</a:t>
                      </a:r>
                      <a:endParaRPr kumimoji="1" lang="en-US" altLang="ja-JP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1.8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7014782"/>
                  </a:ext>
                </a:extLst>
              </a:tr>
              <a:tr h="407594">
                <a:tc vMerge="1"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オーディエンスリスト</a:t>
                      </a:r>
                      <a:b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</a:b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※2</a:t>
                      </a:r>
                      <a:endParaRPr kumimoji="1" lang="ja-JP" altLang="en-US" sz="1000" b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9999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（ヤフー提供）</a:t>
                      </a: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※1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リスト参照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●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1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38939"/>
                  </a:ext>
                </a:extLst>
              </a:tr>
              <a:tr h="38322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フリークエンシー</a:t>
                      </a:r>
                    </a:p>
                  </a:txBody>
                  <a:tcPr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2.0</a:t>
                      </a:r>
                      <a:r>
                        <a:rPr kumimoji="1" lang="ja-JP" altLang="en-US" sz="1000" b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倍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5-100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回</a:t>
                      </a: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/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通期</a:t>
                      </a: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-</a:t>
                      </a:r>
                      <a:endParaRPr kumimoji="1" lang="ja-JP" altLang="en-US" sz="10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63440" marR="163440" marT="46800" marB="468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6108755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583793-165E-AD03-6965-ADA33DCD4BD2}"/>
              </a:ext>
            </a:extLst>
          </p:cNvPr>
          <p:cNvSpPr txBox="1"/>
          <p:nvPr/>
        </p:nvSpPr>
        <p:spPr>
          <a:xfrm>
            <a:off x="479424" y="4766158"/>
            <a:ext cx="11233147" cy="1768176"/>
          </a:xfrm>
          <a:prstGeom prst="rect">
            <a:avLst/>
          </a:prstGeom>
          <a:noFill/>
        </p:spPr>
        <p:txBody>
          <a:bodyPr wrap="square" lIns="0" tIns="45720" rIns="0" bIns="45720" rtlCol="0" anchor="t">
            <a:spAutoFit/>
          </a:bodyPr>
          <a:lstStyle>
            <a:defPPr lvl="0">
              <a:defRPr lang="ja-JP"/>
            </a:defPPr>
            <a:lvl1pPr marL="0" lvl="1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2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3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4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上記表の「●」がターゲティング設定可になります。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年齢は以下の区分で指定が可能です。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18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25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35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39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45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49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55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59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64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65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歳～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69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/ 70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歳以上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は「基本料金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ターゲティングごとに設定されている掛け率」（小数点以下切り捨て）によって決定されます。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掛け率の最大値は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倍になります。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例：性別、年齢、オーディエンスリスト（興味関心、購買意向、属性・ライフイベント）を設定した場合、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1.2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1.2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× 1.8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=2.59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倍となりますが、最大値が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倍のため、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2.0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倍で設定可能となります。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オーディエンスリストを複数選択した場合、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掛け率は高い方が選択されます。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例：「メディア視聴ターゲティング」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1.5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倍と「ファンターゲティング」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倍を選択した場合、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掛け率は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1.8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倍が適用されます。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「枠購入型」や「時間帯ジャック購入型」配信商品の場合は、ターゲティング項目ごとの「</a:t>
            </a:r>
            <a:r>
              <a:rPr kumimoji="1" lang="en-US" altLang="ja-JP" sz="9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vCPM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掛け率」を含んだ金額を記載しています。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※SP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はスマートフォン、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PC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はパソコン、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MD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はマルチデバイスの略称です。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※1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　オーディエンスリストの詳細は、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Yahoo!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広告ヘルプを参照してください。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</a:rPr>
              <a:t> </a:t>
            </a: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+mn-cs"/>
                <a:hlinkClick r:id="rId3"/>
              </a:rPr>
              <a:t>https://ads-help.yahoo-net.jp/s/article/H000044833?language=ja</a:t>
            </a:r>
            <a:endParaRPr kumimoji="1" lang="en-US" altLang="ja-JP" sz="9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+mn-cs"/>
            </a:endParaRPr>
          </a:p>
        </p:txBody>
      </p:sp>
      <p:sp>
        <p:nvSpPr>
          <p:cNvPr id="12" name="テキスト プレースホルダー 35">
            <a:extLst>
              <a:ext uri="{FF2B5EF4-FFF2-40B4-BE49-F238E27FC236}">
                <a16:creationId xmlns:a16="http://schemas.microsoft.com/office/drawing/2014/main" id="{BD1D3F5B-C352-CE73-BBD3-49B5000A0113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000">
                <a:solidFill>
                  <a:srgbClr val="00003E"/>
                </a:solidFill>
                <a:latin typeface="+mj-ea"/>
                <a:ea typeface="+mj-ea"/>
              </a:rPr>
              <a:t>PC</a:t>
            </a:r>
            <a:r>
              <a:rPr lang="ja-JP" altLang="en-US" sz="2000">
                <a:solidFill>
                  <a:srgbClr val="00003E"/>
                </a:solidFill>
              </a:rPr>
              <a:t>商品</a:t>
            </a:r>
          </a:p>
        </p:txBody>
      </p:sp>
    </p:spTree>
    <p:extLst>
      <p:ext uri="{BB962C8B-B14F-4D97-AF65-F5344CB8AC3E}">
        <p14:creationId xmlns:p14="http://schemas.microsoft.com/office/powerpoint/2010/main" val="3708620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B6C3403B-C870-F947-1166-099BB1E68DF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060C559-B652-029C-6B25-63FBBD5573F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その他・注意事項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FEC2A57-3E72-9C16-3FC9-E1D903256AB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03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741E7C21-B615-B9A8-0BD5-48B5321400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86192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2E75082-C062-5B00-DD7E-4FAE8703A59D}"/>
              </a:ext>
            </a:extLst>
          </p:cNvPr>
          <p:cNvSpPr/>
          <p:nvPr/>
        </p:nvSpPr>
        <p:spPr>
          <a:xfrm>
            <a:off x="7795943" y="6213824"/>
            <a:ext cx="4183422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　  の枠はホワイトリストで一部プロモーションで掲載可となる場合があります。</a:t>
            </a:r>
            <a:b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印のないカテゴリーは制限なしとなります。</a:t>
            </a:r>
            <a:endParaRPr kumimoji="0" lang="en-US" altLang="ja-JP" sz="800" kern="0">
              <a:solidFill>
                <a:prstClr val="black">
                  <a:lumMod val="65000"/>
                  <a:lumOff val="35000"/>
                </a:prst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10000"/>
              </a:lnSpc>
              <a:defRPr/>
            </a:pP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※ SP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はスマートフォン、 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PC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はパソコン、</a:t>
            </a:r>
            <a:r>
              <a:rPr kumimoji="0" lang="en-US" altLang="ja-JP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MD</a:t>
            </a:r>
            <a:r>
              <a:rPr kumimoji="0" lang="ja-JP" altLang="en-US" sz="800" kern="0">
                <a:solidFill>
                  <a:prstClr val="black">
                    <a:lumMod val="65000"/>
                    <a:lumOff val="35000"/>
                  </a:prst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はマルチデバイスの略称です。</a:t>
            </a:r>
            <a:endParaRPr kumimoji="0" lang="en-US" altLang="ja-JP" sz="800" kern="0">
              <a:solidFill>
                <a:prstClr val="black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4AD1FD2-67A4-BC49-3811-05708DDACA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C635152A-5674-BD19-B42B-844F21AA0A1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掲載制限カテゴリー</a:t>
            </a:r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D8A78C4-3E0A-0988-6366-892C7ACCCCF8}"/>
              </a:ext>
            </a:extLst>
          </p:cNvPr>
          <p:cNvSpPr/>
          <p:nvPr/>
        </p:nvSpPr>
        <p:spPr>
          <a:xfrm>
            <a:off x="7956452" y="6213334"/>
            <a:ext cx="190338" cy="115018"/>
          </a:xfrm>
          <a:prstGeom prst="rect">
            <a:avLst/>
          </a:prstGeom>
          <a:solidFill>
            <a:srgbClr val="FCEDED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97E230F5-2C3C-FBE8-F222-7391A6C65E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699175"/>
              </p:ext>
            </p:extLst>
          </p:nvPr>
        </p:nvGraphicFramePr>
        <p:xfrm>
          <a:off x="439669" y="817358"/>
          <a:ext cx="11233149" cy="5381625"/>
        </p:xfrm>
        <a:graphic>
          <a:graphicData uri="http://schemas.openxmlformats.org/drawingml/2006/table">
            <a:tbl>
              <a:tblPr firstCol="1" bandRow="1"/>
              <a:tblGrid>
                <a:gridCol w="3889036">
                  <a:extLst>
                    <a:ext uri="{9D8B030D-6E8A-4147-A177-3AD203B41FA5}">
                      <a16:colId xmlns:a16="http://schemas.microsoft.com/office/drawing/2014/main" val="792911817"/>
                    </a:ext>
                  </a:extLst>
                </a:gridCol>
                <a:gridCol w="1162327">
                  <a:extLst>
                    <a:ext uri="{9D8B030D-6E8A-4147-A177-3AD203B41FA5}">
                      <a16:colId xmlns:a16="http://schemas.microsoft.com/office/drawing/2014/main" val="3057805663"/>
                    </a:ext>
                  </a:extLst>
                </a:gridCol>
                <a:gridCol w="1200212">
                  <a:extLst>
                    <a:ext uri="{9D8B030D-6E8A-4147-A177-3AD203B41FA5}">
                      <a16:colId xmlns:a16="http://schemas.microsoft.com/office/drawing/2014/main" val="862787916"/>
                    </a:ext>
                  </a:extLst>
                </a:gridCol>
                <a:gridCol w="1196759">
                  <a:extLst>
                    <a:ext uri="{9D8B030D-6E8A-4147-A177-3AD203B41FA5}">
                      <a16:colId xmlns:a16="http://schemas.microsoft.com/office/drawing/2014/main" val="2598357217"/>
                    </a:ext>
                  </a:extLst>
                </a:gridCol>
                <a:gridCol w="1251752">
                  <a:extLst>
                    <a:ext uri="{9D8B030D-6E8A-4147-A177-3AD203B41FA5}">
                      <a16:colId xmlns:a16="http://schemas.microsoft.com/office/drawing/2014/main" val="3548876828"/>
                    </a:ext>
                  </a:extLst>
                </a:gridCol>
                <a:gridCol w="1216240">
                  <a:extLst>
                    <a:ext uri="{9D8B030D-6E8A-4147-A177-3AD203B41FA5}">
                      <a16:colId xmlns:a16="http://schemas.microsoft.com/office/drawing/2014/main" val="2910572198"/>
                    </a:ext>
                  </a:extLst>
                </a:gridCol>
                <a:gridCol w="1316823">
                  <a:extLst>
                    <a:ext uri="{9D8B030D-6E8A-4147-A177-3AD203B41FA5}">
                      <a16:colId xmlns:a16="http://schemas.microsoft.com/office/drawing/2014/main" val="1308425223"/>
                    </a:ext>
                  </a:extLst>
                </a:gridCol>
              </a:tblGrid>
              <a:tr h="587347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ctr"/>
                      <a:r>
                        <a:rPr kumimoji="1" lang="ja-JP" altLang="en-US" sz="900" b="1">
                          <a:solidFill>
                            <a:schemeClr val="bg1"/>
                          </a:solidFill>
                        </a:rPr>
                        <a:t>カテゴリー名</a:t>
                      </a:r>
                      <a:endParaRPr kumimoji="1" lang="ja-JP" altLang="en-US" sz="900" b="1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T="3600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ニュース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プライムカバー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SP</a:t>
                      </a:r>
                      <a:endParaRPr kumimoji="1" lang="ja-JP" altLang="en-US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ニュース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プライムカバー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SP</a:t>
                      </a: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（市区郡）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ニュース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カテゴリー指定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プライムカバー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SP</a:t>
                      </a:r>
                      <a:endParaRPr kumimoji="1" lang="ja-JP" altLang="en-US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ニュース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トップ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スマートパネル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SP</a:t>
                      </a:r>
                      <a:endParaRPr kumimoji="1" lang="ja-JP" altLang="en-US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ニュース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ディスプレイ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PC</a:t>
                      </a:r>
                      <a:endParaRPr kumimoji="1" lang="ja-JP" altLang="en-US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23" rtl="0" eaLnBrk="1" latinLnBrk="0" hangingPunct="1"/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Yahoo!</a:t>
                      </a:r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ニュース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カテゴリー指定　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プライム</a:t>
                      </a:r>
                      <a:endParaRPr kumimoji="1" lang="en-US" altLang="ja-JP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  <a:p>
                      <a:pPr marL="0" algn="ctr" defTabSz="914423" rtl="0" eaLnBrk="1" latinLnBrk="0" hangingPunct="1"/>
                      <a:r>
                        <a:rPr kumimoji="1" lang="ja-JP" altLang="en-US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ディスプレイ　</a:t>
                      </a:r>
                      <a:r>
                        <a:rPr kumimoji="1" lang="en-US" altLang="ja-JP" sz="800" b="1" kern="1200">
                          <a:solidFill>
                            <a:schemeClr val="bg1"/>
                          </a:solidFill>
                          <a:latin typeface="メイリオ"/>
                          <a:ea typeface="メイリオ"/>
                          <a:cs typeface="+mn-cs"/>
                        </a:rPr>
                        <a:t>PC</a:t>
                      </a:r>
                      <a:endParaRPr kumimoji="1" lang="ja-JP" altLang="en-US" sz="800" b="1" kern="1200">
                        <a:solidFill>
                          <a:schemeClr val="bg1"/>
                        </a:solidFill>
                        <a:latin typeface="メイリオ"/>
                        <a:ea typeface="メイリオ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アルコール飲料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/>
                          <a:ea typeface="Meiryo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047038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宝くじ（国内）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067978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公営ギャンブル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6567869"/>
                  </a:ext>
                </a:extLst>
              </a:tr>
              <a:tr h="14554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ギャンブル（公営競技除く）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26869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パチンコ・スロット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8964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銀行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/>
                          <a:ea typeface="Meiryo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117590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金融サービス・情報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7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ja-JP" altLang="en-US" sz="900" b="1" u="none" strike="noStrike">
                          <a:solidFill>
                            <a:schemeClr val="accent3"/>
                          </a:solidFill>
                          <a:effectLst/>
                          <a:latin typeface="Meiryo"/>
                          <a:ea typeface="Meiryo"/>
                        </a:rPr>
                        <a:t>　</a:t>
                      </a:r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113810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クレジットカード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7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366260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4750592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消費者金融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219410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消費者向無担保貸金業者（銀行グループ・上場企業を除く）、商工ローン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7840892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保険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202597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証券・投資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66996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法務・税務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516483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医療（保険外治療）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1199972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レーシック・美容整形・美容外科・美容皮膚科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615484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美容エステティックサロン（医療脱毛・増毛育毛サービス除く）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959637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発毛・育毛・増毛・かつらサービス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95167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 dirty="0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妊娠・不妊情報</a:t>
                      </a:r>
                      <a:endParaRPr lang="ja-JP" altLang="en-US" sz="850" b="0" i="0" u="none" strike="noStrike" dirty="0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 dirty="0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8304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治験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585847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性に関する薬・商品・情報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597813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健康・美容食品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16256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健康器具・雑貨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296829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/>
                          <a:ea typeface="Meiryo"/>
                        </a:rPr>
                        <a:t>恋愛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/>
                          <a:ea typeface="Meiryo"/>
                        </a:rPr>
                        <a:t>/</a:t>
                      </a:r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/>
                          <a:ea typeface="Meiryo"/>
                        </a:rPr>
                        <a:t>結婚情報・サービス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/>
                        <a:ea typeface="Meiryo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7458966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恋愛・結婚情報（出会い系サイト、結婚紹介、インターネット異性紹介業</a:t>
                      </a:r>
                      <a:r>
                        <a:rPr lang="en-US" altLang="ja-JP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)</a:t>
                      </a:r>
                      <a:endParaRPr lang="en-US" altLang="ja-JP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99200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占い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zh-TW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能力開発関連商品</a:t>
                      </a:r>
                      <a:endParaRPr lang="zh-TW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FF0033"/>
                          </a:solidFill>
                          <a:effectLst/>
                          <a:latin typeface="Meiryo"/>
                          <a:ea typeface="Meiryo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2486826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探偵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4464143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葬祭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41065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宗教団体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08094"/>
                  </a:ext>
                </a:extLst>
              </a:tr>
              <a:tr h="149959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1pPr>
                      <a:lvl2pPr marL="457212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2pPr>
                      <a:lvl3pPr marL="914423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3pPr>
                      <a:lvl4pPr marL="1371634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4pPr>
                      <a:lvl5pPr marL="1828846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5pPr>
                      <a:lvl6pPr marL="2286057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6pPr>
                      <a:lvl7pPr marL="2743269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7pPr>
                      <a:lvl8pPr marL="3200480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8pPr>
                      <a:lvl9pPr marL="3657691" algn="l" defTabSz="914423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メイリオ"/>
                          <a:ea typeface="メイリオ"/>
                        </a:defRPr>
                      </a:lvl9pPr>
                    </a:lstStyle>
                    <a:p>
                      <a:pPr algn="l" fontAlgn="ctr"/>
                      <a:r>
                        <a:rPr lang="ja-JP" altLang="en-US" sz="850" b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団体による意見広告、主観的な意見を強く伝えるもの</a:t>
                      </a:r>
                      <a:endParaRPr lang="ja-JP" altLang="en-US" sz="850" b="0" i="0" u="none" strike="noStrike">
                        <a:solidFill>
                          <a:schemeClr val="bg1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1" i="0" u="none" strike="noStrike">
                          <a:solidFill>
                            <a:srgbClr val="0D0D0D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×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65094"/>
                  </a:ext>
                </a:extLst>
              </a:tr>
              <a:tr h="149959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850" b="0" i="0" u="none" strike="noStrike">
                          <a:solidFill>
                            <a:schemeClr val="bg1"/>
                          </a:solidFill>
                          <a:effectLst/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加熱式たばこ</a:t>
                      </a:r>
                    </a:p>
                  </a:txBody>
                  <a:tcPr marL="180000" marR="5260" marT="5260" marB="0" anchor="ctr">
                    <a:lnL w="12700" cmpd="sng">
                      <a:solidFill>
                        <a:srgbClr val="FFFFFF"/>
                      </a:solidFill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rgbClr val="0D0D0D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900" b="1" i="0" u="none" strike="noStrike" dirty="0">
                        <a:solidFill>
                          <a:schemeClr val="accent3"/>
                        </a:solidFill>
                        <a:effectLst/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7665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6091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611F7AF-2F79-8263-D1CB-A7593B36063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3799B9DD-EFA6-97AC-9188-B0E425FC70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入稿前審査</a:t>
            </a:r>
            <a:endParaRPr kumimoji="1" lang="ja-JP" altLang="en-US" sz="1600">
              <a:solidFill>
                <a:schemeClr val="accent6"/>
              </a:solidFill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659FCFC1-B066-B7EB-C44D-516ACDFDB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09648"/>
              </p:ext>
            </p:extLst>
          </p:nvPr>
        </p:nvGraphicFramePr>
        <p:xfrm>
          <a:off x="479425" y="1800164"/>
          <a:ext cx="11248747" cy="4478082"/>
        </p:xfrm>
        <a:graphic>
          <a:graphicData uri="http://schemas.openxmlformats.org/drawingml/2006/table">
            <a:tbl>
              <a:tblPr firstCol="1" bandRow="1"/>
              <a:tblGrid>
                <a:gridCol w="865192">
                  <a:extLst>
                    <a:ext uri="{9D8B030D-6E8A-4147-A177-3AD203B41FA5}">
                      <a16:colId xmlns:a16="http://schemas.microsoft.com/office/drawing/2014/main" val="3608287535"/>
                    </a:ext>
                  </a:extLst>
                </a:gridCol>
                <a:gridCol w="1240642">
                  <a:extLst>
                    <a:ext uri="{9D8B030D-6E8A-4147-A177-3AD203B41FA5}">
                      <a16:colId xmlns:a16="http://schemas.microsoft.com/office/drawing/2014/main" val="135909385"/>
                    </a:ext>
                  </a:extLst>
                </a:gridCol>
                <a:gridCol w="4839269">
                  <a:extLst>
                    <a:ext uri="{9D8B030D-6E8A-4147-A177-3AD203B41FA5}">
                      <a16:colId xmlns:a16="http://schemas.microsoft.com/office/drawing/2014/main" val="2591893762"/>
                    </a:ext>
                  </a:extLst>
                </a:gridCol>
                <a:gridCol w="1211472">
                  <a:extLst>
                    <a:ext uri="{9D8B030D-6E8A-4147-A177-3AD203B41FA5}">
                      <a16:colId xmlns:a16="http://schemas.microsoft.com/office/drawing/2014/main" val="664908994"/>
                    </a:ext>
                  </a:extLst>
                </a:gridCol>
                <a:gridCol w="1233555">
                  <a:extLst>
                    <a:ext uri="{9D8B030D-6E8A-4147-A177-3AD203B41FA5}">
                      <a16:colId xmlns:a16="http://schemas.microsoft.com/office/drawing/2014/main" val="1931427765"/>
                    </a:ext>
                  </a:extLst>
                </a:gridCol>
                <a:gridCol w="1858617">
                  <a:extLst>
                    <a:ext uri="{9D8B030D-6E8A-4147-A177-3AD203B41FA5}">
                      <a16:colId xmlns:a16="http://schemas.microsoft.com/office/drawing/2014/main" val="2760754859"/>
                    </a:ext>
                  </a:extLst>
                </a:gridCol>
              </a:tblGrid>
              <a:tr h="467050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問い合わせ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内容</a:t>
                      </a:r>
                      <a:endParaRPr kumimoji="1" lang="en-US" altLang="ja-JP" sz="1000" b="1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項目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詳細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  <a:r>
                        <a:rPr kumimoji="1" lang="en-US" altLang="ja-JP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/</a:t>
                      </a: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/>
                          <a:ea typeface="Meiryo"/>
                          <a:cs typeface="+mn-cs"/>
                        </a:rPr>
                        <a:t>任意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期日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審査依頼フォーム</a:t>
                      </a:r>
                    </a:p>
                  </a:txBody>
                  <a:tcPr marL="45720" marR="45720" marT="0" marB="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7335041"/>
                  </a:ext>
                </a:extLst>
              </a:tr>
              <a:tr h="615498"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広告掲載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基準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ブランドリフト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調査種別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・ブランドリフト調査（調査種別：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比較検討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1" i="0" kern="1200" dirty="0">
                          <a:solidFill>
                            <a:srgbClr val="0D0D0D"/>
                          </a:solidFill>
                          <a:effectLst/>
                          <a:latin typeface="Calibri" panose="020F0502020204030204"/>
                          <a:ea typeface="+mn-ea"/>
                          <a:cs typeface="+mn-cs"/>
                        </a:rPr>
                        <a:t>ブランドパネルが対象です。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紐づく広告が分からないと判断できない部分もあるため、任意で一緒に設問文もつけてください。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「比較検討」</a:t>
                      </a:r>
                      <a:endParaRPr kumimoji="1" lang="en-US" altLang="ja-JP" sz="1000" b="0" kern="1200">
                        <a:solidFill>
                          <a:srgbClr val="0D0D0D"/>
                        </a:solidFill>
                        <a:latin typeface="Meiryo"/>
                        <a:ea typeface="Meiryo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以外は任意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ブランドリフト調査</a:t>
                      </a:r>
                      <a:br>
                        <a:rPr kumimoji="1" lang="en-US" altLang="ja-JP" sz="1000" b="0" dirty="0">
                          <a:solidFill>
                            <a:srgbClr val="595959"/>
                          </a:solidFill>
                          <a:latin typeface="Meiryo"/>
                          <a:ea typeface="Meiryo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</a:b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入稿前審査依頼フォーム</a:t>
                      </a:r>
                      <a:endParaRPr lang="en-US" altLang="ja-JP" sz="1000" b="0" dirty="0"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6591261"/>
                  </a:ext>
                </a:extLst>
              </a:tr>
              <a:tr h="913384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フォーマット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・</a:t>
                      </a:r>
                      <a:r>
                        <a:rPr kumimoji="1" lang="ja-JP" altLang="en-US" sz="1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広告タイプ：予約型専用広告（ブランドパネル クインティを除く）</a:t>
                      </a:r>
                      <a:endParaRPr kumimoji="1" lang="en-US" altLang="ja-JP" sz="1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/>
                        <a:ea typeface="Meiryo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ブランドパネル　トップインパクト、パノラマ、トピックス</a:t>
                      </a:r>
                      <a:r>
                        <a:rPr kumimoji="1" lang="en-US" altLang="ja-JP" sz="1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PR</a:t>
                      </a:r>
                      <a:r>
                        <a:rPr kumimoji="1" lang="ja-JP" altLang="en-US" sz="1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/>
                          <a:ea typeface="Meiryo"/>
                          <a:cs typeface="+mn-cs"/>
                        </a:rPr>
                        <a:t>などの予約型専用広告が対象です。予約型専用広告の詳細は入稿規定をご確認ください。</a:t>
                      </a:r>
                      <a:r>
                        <a:rPr kumimoji="1" lang="en-US" altLang="ja-JP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5"/>
                        </a:rPr>
                        <a:t>https://ads-help.yahoo-net.jp/s/article/H000044534</a:t>
                      </a:r>
                      <a:endParaRPr kumimoji="1" lang="en-US" altLang="ja-JP" sz="10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  <a:endParaRPr kumimoji="1" lang="en-US" altLang="ja-JP" sz="1000" b="1" kern="1200">
                        <a:solidFill>
                          <a:srgbClr val="FF0000"/>
                        </a:solidFill>
                        <a:latin typeface="Meiryo"/>
                        <a:ea typeface="Meiryo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掲載反映日の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algn="l" defTabSz="914423" rtl="0" eaLnBrk="1" latinLnBrk="0" hangingPunct="1">
                        <a:lnSpc>
                          <a:spcPct val="110000"/>
                        </a:lnSpc>
                      </a:pPr>
                      <a:r>
                        <a:rPr kumimoji="1" lang="en-US" altLang="ja-JP" sz="1000" b="0" dirty="0">
                          <a:solidFill>
                            <a:srgbClr val="FF0000"/>
                          </a:solidFill>
                          <a:latin typeface="Meiryo"/>
                          <a:ea typeface="Meiryo"/>
                        </a:rPr>
                        <a:t>11</a:t>
                      </a:r>
                      <a:r>
                        <a:rPr kumimoji="1" lang="ja-JP" altLang="en-US" sz="1000" b="0" dirty="0">
                          <a:solidFill>
                            <a:srgbClr val="FF0000"/>
                          </a:solidFill>
                          <a:latin typeface="Meiryo"/>
                          <a:ea typeface="Meiryo"/>
                        </a:rPr>
                        <a:t>営業日前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まで</a:t>
                      </a:r>
                      <a:endParaRPr kumimoji="1" lang="en-US" altLang="ja-JP" sz="1000" b="0" kern="1200" dirty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algn="l" defTabSz="914423" rtl="0" eaLnBrk="1" latinLnBrk="0" hangingPunct="1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（トピックス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PR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は</a:t>
                      </a:r>
                      <a:r>
                        <a:rPr kumimoji="1" lang="en-US" altLang="ja-JP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7</a:t>
                      </a:r>
                      <a:r>
                        <a:rPr kumimoji="1" lang="ja-JP" altLang="en-US" sz="1000" b="0" kern="120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営業日前まで）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indent="-171450">
                        <a:lnSpc>
                          <a:spcPct val="110000"/>
                        </a:lnSpc>
                        <a:buClr>
                          <a:schemeClr val="accent5"/>
                        </a:buClr>
                        <a:buFont typeface="Wingdings" pitchFamily="2" charset="2"/>
                        <a:buChar char="n"/>
                      </a:pPr>
                      <a:r>
                        <a:rPr kumimoji="1" lang="ja-JP" altLang="en-US" sz="1000" b="0" u="none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6"/>
                        </a:rPr>
                        <a:t>ディスプレイ広告（予約型）入稿前審査依頼フォーム</a:t>
                      </a:r>
                      <a:endParaRPr kumimoji="1" lang="en-US" altLang="ja-JP" sz="1000" b="0" u="none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34171"/>
                  </a:ext>
                </a:extLst>
              </a:tr>
              <a:tr h="632432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訴求する</a:t>
                      </a:r>
                      <a:endParaRPr kumimoji="1" lang="en-US" altLang="ja-JP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23" rtl="0" eaLnBrk="1" fontAlgn="base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1" lang="ja-JP" altLang="en-US" sz="1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商品・サービス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薬機、医療、宗教・選挙・政党・意見広告・募金・寄付金の募集</a:t>
                      </a:r>
                      <a:endParaRPr kumimoji="1" lang="en-US" altLang="ja-JP" sz="1000" b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広告フォーマットを問わず、</a:t>
                      </a:r>
                      <a:r>
                        <a:rPr kumimoji="1" lang="ja-JP" altLang="en-US" sz="1000" b="0" kern="120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リンク先・クリエイティブすべて審査対象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>
                          <a:solidFill>
                            <a:srgbClr val="FF0000"/>
                          </a:solidFill>
                          <a:latin typeface="Meiryo"/>
                          <a:ea typeface="Meiryo"/>
                        </a:rPr>
                        <a:t>必須</a:t>
                      </a:r>
                      <a:endParaRPr kumimoji="1" lang="en-US" altLang="ja-JP" sz="1000" b="1">
                        <a:solidFill>
                          <a:srgbClr val="FF0000"/>
                        </a:solidFill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掲載に間に合うよう適宜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9388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ja-JP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>
                            <a:lumMod val="65000"/>
                            <a:lumOff val="35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31917948"/>
                  </a:ext>
                </a:extLst>
              </a:tr>
              <a:tr h="782044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</a:t>
                      </a:r>
                      <a:endParaRPr kumimoji="1" lang="en-US" altLang="ja-JP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審査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サイト状況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公開前サイト</a:t>
                      </a:r>
                      <a:endParaRPr kumimoji="1" lang="en-US" altLang="ja-JP" sz="1000" b="0" kern="120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l">
                        <a:lnSpc>
                          <a:spcPct val="110000"/>
                        </a:lnSpc>
                      </a:pP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広告管理ツールに広告を入稿する時点で、リンク先</a:t>
                      </a:r>
                      <a:r>
                        <a:rPr kumimoji="1" lang="en-US" altLang="ja-JP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URL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が未公開または未完成の場合に必要な審査です。</a:t>
                      </a:r>
                      <a:r>
                        <a:rPr kumimoji="1" lang="ja-JP" altLang="en-US" sz="1000" b="0" kern="120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審査には更新後のテストサイトまたはキャプチャ、掲載開始日とリンク先更新日時が必要</a:t>
                      </a:r>
                      <a:r>
                        <a:rPr kumimoji="1" lang="ja-JP" altLang="en-US" sz="1000" b="0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です。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1" kern="120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必須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kern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66098080"/>
                  </a:ext>
                </a:extLst>
              </a:tr>
              <a:tr h="632432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掲載制限</a:t>
                      </a:r>
                      <a:endParaRPr kumimoji="1" lang="en-US" altLang="ja-JP" sz="1000" b="0" i="0" kern="1200" noProof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0" i="0" kern="1200" noProof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カテゴリー</a:t>
                      </a:r>
                      <a:endParaRPr kumimoji="1" lang="ja-JP" altLang="en-US" sz="1000" b="0" i="0" kern="12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「掲載制限に該当する広告内容」の判断</a:t>
                      </a:r>
                      <a:endParaRPr kumimoji="1" lang="en-US" altLang="ja-JP" sz="1000" b="0" kern="1200" noProof="0">
                        <a:solidFill>
                          <a:srgbClr val="0D0D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noProof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※</a:t>
                      </a: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掲載制限カテゴリーの確認の場合に選択。</a:t>
                      </a:r>
                      <a:r>
                        <a:rPr kumimoji="1" lang="ja-JP" altLang="en-US" sz="1000" b="0" kern="1200" noProof="0">
                          <a:solidFill>
                            <a:srgbClr val="FF0000"/>
                          </a:solidFill>
                          <a:latin typeface="Meiryo"/>
                          <a:ea typeface="Meiryo"/>
                          <a:cs typeface="+mn-cs"/>
                        </a:rPr>
                        <a:t>判断にはリンク先サイトが必要</a:t>
                      </a:r>
                      <a:r>
                        <a:rPr kumimoji="1" lang="ja-JP" altLang="en-US" sz="1000" b="0" kern="1200" noProof="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となり、クリエイティブのみでは判断できかねます。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5098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0000"/>
                        </a:lnSpc>
                      </a:pPr>
                      <a:r>
                        <a:rPr kumimoji="1" lang="ja-JP" altLang="en-US" sz="1000" b="1" kern="1200">
                          <a:solidFill>
                            <a:srgbClr val="0D0D0D"/>
                          </a:solidFill>
                          <a:latin typeface="Meiryo"/>
                          <a:ea typeface="Meiryo"/>
                          <a:cs typeface="+mn-cs"/>
                        </a:rPr>
                        <a:t>任意</a:t>
                      </a: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33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b="0" kern="1200" noProof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63440" marR="163440" anchor="ctr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71450" marR="0" lvl="0" indent="-171450" algn="l" defTabSz="914423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5"/>
                        </a:buClr>
                        <a:buSzTx/>
                        <a:buFont typeface="Wingdings" pitchFamily="2" charset="2"/>
                        <a:buChar char="n"/>
                        <a:tabLst/>
                        <a:defRPr/>
                      </a:pPr>
                      <a:r>
                        <a:rPr kumimoji="1" lang="ja-JP" altLang="en-US" sz="10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Meiryo"/>
                          <a:ea typeface="Meiryo"/>
                          <a:hlinkClick r:id="rId7"/>
                        </a:rPr>
                        <a:t>掲載制限カテゴリー確認　依頼フォーム</a:t>
                      </a:r>
                      <a:br>
                        <a:rPr kumimoji="1" lang="en-US" altLang="ja-JP" sz="1000" b="0" dirty="0">
                          <a:latin typeface="Meiryo"/>
                          <a:ea typeface="Meiryo"/>
                        </a:rPr>
                      </a:br>
                      <a:endParaRPr lang="en-US" altLang="ja-JP" sz="1000" b="0" dirty="0">
                        <a:latin typeface="Meiryo"/>
                        <a:ea typeface="Meiryo"/>
                      </a:endParaRPr>
                    </a:p>
                  </a:txBody>
                  <a:tcPr marL="108000" marR="108000" marT="108000" marB="108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7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668774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7ABCAA-0EA2-0E56-55B9-D26B279646CF}"/>
              </a:ext>
            </a:extLst>
          </p:cNvPr>
          <p:cNvSpPr txBox="1"/>
          <p:nvPr/>
        </p:nvSpPr>
        <p:spPr>
          <a:xfrm>
            <a:off x="479425" y="1089025"/>
            <a:ext cx="11233150" cy="543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広告掲載内容により入稿前審査が必須となる場合があります。掲載予定の内容に応じてフォームよりご依頼ください。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なお、審査には</a:t>
            </a:r>
            <a:r>
              <a:rPr lang="en-US" altLang="ja-JP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3</a:t>
            </a:r>
            <a:r>
              <a:rPr lang="ja-JP" altLang="en-US" sz="1400" dirty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営業日程度かかります。</a:t>
            </a:r>
            <a:endParaRPr lang="en-US" altLang="ja-JP" sz="1400" dirty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1972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4E73C6-A603-DEA1-4F70-BF1BDA52E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概要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898267-9CDA-D036-B18D-27F330663A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商品スペック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02D939B-6F95-479A-D14B-2B24204DE80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15246816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表 53">
            <a:extLst>
              <a:ext uri="{FF2B5EF4-FFF2-40B4-BE49-F238E27FC236}">
                <a16:creationId xmlns:a16="http://schemas.microsoft.com/office/drawing/2014/main" id="{141A91E3-8B91-DFE2-B30F-9775B676A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778928"/>
              </p:ext>
            </p:extLst>
          </p:nvPr>
        </p:nvGraphicFramePr>
        <p:xfrm>
          <a:off x="1142999" y="4587870"/>
          <a:ext cx="10569576" cy="1728466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864233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65993D-FAA5-CC30-C802-28A86A51A9D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8" name="図プレースホルダー 7" descr="アイコン&#10;&#10;自動的に生成された説明">
            <a:extLst>
              <a:ext uri="{FF2B5EF4-FFF2-40B4-BE49-F238E27FC236}">
                <a16:creationId xmlns:a16="http://schemas.microsoft.com/office/drawing/2014/main" id="{9CEFE3F4-E92C-D328-FF27-10DF9A46BF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>
                <a:latin typeface="+mn-ea"/>
              </a:rPr>
              <a:t>既存リリース商品と掲載期間が重複している場合</a:t>
            </a:r>
          </a:p>
        </p:txBody>
      </p:sp>
      <p:graphicFrame>
        <p:nvGraphicFramePr>
          <p:cNvPr id="42" name="表 53">
            <a:extLst>
              <a:ext uri="{FF2B5EF4-FFF2-40B4-BE49-F238E27FC236}">
                <a16:creationId xmlns:a16="http://schemas.microsoft.com/office/drawing/2014/main" id="{00E2FCC9-FB3B-CB8D-EB26-43176CB69B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221883"/>
              </p:ext>
            </p:extLst>
          </p:nvPr>
        </p:nvGraphicFramePr>
        <p:xfrm>
          <a:off x="1142999" y="2180441"/>
          <a:ext cx="10569576" cy="2303562"/>
        </p:xfrm>
        <a:graphic>
          <a:graphicData uri="http://schemas.openxmlformats.org/drawingml/2006/table">
            <a:tbl>
              <a:tblPr/>
              <a:tblGrid>
                <a:gridCol w="1761596">
                  <a:extLst>
                    <a:ext uri="{9D8B030D-6E8A-4147-A177-3AD203B41FA5}">
                      <a16:colId xmlns:a16="http://schemas.microsoft.com/office/drawing/2014/main" val="3007989207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28238216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30142892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3920659603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2765025768"/>
                    </a:ext>
                  </a:extLst>
                </a:gridCol>
                <a:gridCol w="1761596">
                  <a:extLst>
                    <a:ext uri="{9D8B030D-6E8A-4147-A177-3AD203B41FA5}">
                      <a16:colId xmlns:a16="http://schemas.microsoft.com/office/drawing/2014/main" val="1569845138"/>
                    </a:ext>
                  </a:extLst>
                </a:gridCol>
              </a:tblGrid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80638"/>
                  </a:ext>
                </a:extLst>
              </a:tr>
              <a:tr h="1151781"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CEDED"/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12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23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34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46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57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69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80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91" algn="l" defTabSz="914423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kumimoji="1" lang="ja-JP" altLang="en-US" b="1" i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36000" marB="0"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571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453627"/>
                  </a:ext>
                </a:extLst>
              </a:tr>
            </a:tbl>
          </a:graphicData>
        </a:graphic>
      </p:graphicFrame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2BB0683-0904-43D1-F9F7-B65A7C54D3B8}"/>
              </a:ext>
            </a:extLst>
          </p:cNvPr>
          <p:cNvSpPr txBox="1"/>
          <p:nvPr/>
        </p:nvSpPr>
        <p:spPr>
          <a:xfrm>
            <a:off x="479425" y="1089025"/>
            <a:ext cx="11233150" cy="8240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既存リリース商品から商品スペックに変更がない場合など、既存リリース期間から続けて広告掲載できるよう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商品掲載期間を</a:t>
            </a:r>
            <a:r>
              <a:rPr lang="en-US" altLang="ja-JP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カ月間重複して商品をリリースする場合があります。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>
              <a:lnSpc>
                <a:spcPct val="130000"/>
              </a:lnSpc>
            </a:pPr>
            <a:r>
              <a:rPr lang="ja-JP" altLang="en-US" sz="140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広告掲載できる商品スペックに違いはありませんので、広告掲載期間に応じた商品をご利用ください。</a:t>
            </a:r>
            <a:endParaRPr lang="en-US" altLang="ja-JP" sz="140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5" name="ホームベース 44">
            <a:extLst>
              <a:ext uri="{FF2B5EF4-FFF2-40B4-BE49-F238E27FC236}">
                <a16:creationId xmlns:a16="http://schemas.microsoft.com/office/drawing/2014/main" id="{75A5B4F0-45AD-3387-E65E-BA85E55A8C7D}"/>
              </a:ext>
            </a:extLst>
          </p:cNvPr>
          <p:cNvSpPr/>
          <p:nvPr/>
        </p:nvSpPr>
        <p:spPr>
          <a:xfrm>
            <a:off x="4652717" y="3530276"/>
            <a:ext cx="7059848" cy="792000"/>
          </a:xfrm>
          <a:prstGeom prst="homePlate">
            <a:avLst/>
          </a:prstGeom>
          <a:solidFill>
            <a:srgbClr val="00003E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角丸四角形 45">
            <a:extLst>
              <a:ext uri="{FF2B5EF4-FFF2-40B4-BE49-F238E27FC236}">
                <a16:creationId xmlns:a16="http://schemas.microsoft.com/office/drawing/2014/main" id="{8A9C289E-5AC3-76F8-C308-754645F2ACDD}"/>
              </a:ext>
            </a:extLst>
          </p:cNvPr>
          <p:cNvSpPr/>
          <p:nvPr/>
        </p:nvSpPr>
        <p:spPr>
          <a:xfrm>
            <a:off x="6745349" y="3743183"/>
            <a:ext cx="2874584" cy="36618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最新リリース商品掲載期間</a:t>
            </a:r>
          </a:p>
        </p:txBody>
      </p:sp>
      <p:sp>
        <p:nvSpPr>
          <p:cNvPr id="50" name="ホームベース 49">
            <a:extLst>
              <a:ext uri="{FF2B5EF4-FFF2-40B4-BE49-F238E27FC236}">
                <a16:creationId xmlns:a16="http://schemas.microsoft.com/office/drawing/2014/main" id="{BF5BE84F-A917-BD10-3914-3473FFCCCD6D}"/>
              </a:ext>
            </a:extLst>
          </p:cNvPr>
          <p:cNvSpPr/>
          <p:nvPr/>
        </p:nvSpPr>
        <p:spPr>
          <a:xfrm>
            <a:off x="1142998" y="2616100"/>
            <a:ext cx="5284787" cy="792000"/>
          </a:xfrm>
          <a:prstGeom prst="homePlat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0" tIns="0" rIns="0" bIns="108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400" b="1" i="0" u="none" strike="noStrike" kern="0" cap="none" spc="0" normalizeH="0" baseline="0" noProof="0">
              <a:ln>
                <a:noFill/>
              </a:ln>
              <a:solidFill>
                <a:srgbClr val="545454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角丸四角形 50">
            <a:extLst>
              <a:ext uri="{FF2B5EF4-FFF2-40B4-BE49-F238E27FC236}">
                <a16:creationId xmlns:a16="http://schemas.microsoft.com/office/drawing/2014/main" id="{31822A12-133F-DD99-154D-97E66BCC4B9B}"/>
              </a:ext>
            </a:extLst>
          </p:cNvPr>
          <p:cNvSpPr/>
          <p:nvPr/>
        </p:nvSpPr>
        <p:spPr>
          <a:xfrm>
            <a:off x="1529740" y="2830534"/>
            <a:ext cx="2798158" cy="366186"/>
          </a:xfrm>
          <a:prstGeom prst="roundRect">
            <a:avLst>
              <a:gd name="adj" fmla="val 50000"/>
            </a:avLst>
          </a:prstGeom>
          <a:solidFill>
            <a:srgbClr val="999999"/>
          </a:solidFill>
          <a:ln w="1587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none" lIns="0" tIns="36000" rIns="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1" i="0" u="none" strike="noStrike" kern="0" cap="none" spc="3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既存リリース商品掲載期間</a:t>
            </a:r>
          </a:p>
        </p:txBody>
      </p:sp>
      <p:sp>
        <p:nvSpPr>
          <p:cNvPr id="53" name="三角形 52">
            <a:extLst>
              <a:ext uri="{FF2B5EF4-FFF2-40B4-BE49-F238E27FC236}">
                <a16:creationId xmlns:a16="http://schemas.microsoft.com/office/drawing/2014/main" id="{D54E4386-9824-9042-392B-0EB0F71D0213}"/>
              </a:ext>
            </a:extLst>
          </p:cNvPr>
          <p:cNvSpPr>
            <a:spLocks noChangeAspect="1"/>
          </p:cNvSpPr>
          <p:nvPr/>
        </p:nvSpPr>
        <p:spPr>
          <a:xfrm rot="10800000">
            <a:off x="6337785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291DC1A5-5EDE-C90C-00FF-ED1DD2A1A4F2}"/>
              </a:ext>
            </a:extLst>
          </p:cNvPr>
          <p:cNvCxnSpPr>
            <a:cxnSpLocks/>
          </p:cNvCxnSpPr>
          <p:nvPr/>
        </p:nvCxnSpPr>
        <p:spPr>
          <a:xfrm>
            <a:off x="4652717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1" name="三角形 52">
            <a:extLst>
              <a:ext uri="{FF2B5EF4-FFF2-40B4-BE49-F238E27FC236}">
                <a16:creationId xmlns:a16="http://schemas.microsoft.com/office/drawing/2014/main" id="{6D118FB0-877B-3234-ACE3-2C9D38E0C187}"/>
              </a:ext>
            </a:extLst>
          </p:cNvPr>
          <p:cNvSpPr>
            <a:spLocks noChangeAspect="1"/>
          </p:cNvSpPr>
          <p:nvPr/>
        </p:nvSpPr>
        <p:spPr>
          <a:xfrm rot="10800000">
            <a:off x="4562717" y="2016200"/>
            <a:ext cx="180000" cy="155173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DE71A84-A620-EECC-70E1-235522634CAD}"/>
              </a:ext>
            </a:extLst>
          </p:cNvPr>
          <p:cNvSpPr txBox="1"/>
          <p:nvPr/>
        </p:nvSpPr>
        <p:spPr>
          <a:xfrm>
            <a:off x="4572656" y="2277546"/>
            <a:ext cx="2016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>
                <a:solidFill>
                  <a:srgbClr val="FF0000"/>
                </a:solidFill>
              </a:rPr>
              <a:t>重複期間</a:t>
            </a:r>
            <a:r>
              <a:rPr lang="ja-JP" altLang="en-US" sz="1200" b="1">
                <a:solidFill>
                  <a:srgbClr val="FF0000"/>
                </a:solidFill>
              </a:rPr>
              <a:t>（</a:t>
            </a:r>
            <a:r>
              <a:rPr lang="en-US" altLang="ja-JP" sz="1200" b="1">
                <a:solidFill>
                  <a:srgbClr val="FF0000"/>
                </a:solidFill>
              </a:rPr>
              <a:t>1</a:t>
            </a:r>
            <a:r>
              <a:rPr lang="ja-JP" altLang="en-US" sz="1200" b="1">
                <a:solidFill>
                  <a:srgbClr val="FF0000"/>
                </a:solidFill>
              </a:rPr>
              <a:t>カ月間）</a:t>
            </a:r>
            <a:endParaRPr kumimoji="1" lang="ja-JP" altLang="en-US" sz="1200" b="1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303A285-8EA9-A026-2E6A-9D903814EA3D}"/>
              </a:ext>
            </a:extLst>
          </p:cNvPr>
          <p:cNvSpPr txBox="1"/>
          <p:nvPr/>
        </p:nvSpPr>
        <p:spPr>
          <a:xfrm>
            <a:off x="3170583" y="4676428"/>
            <a:ext cx="2067339" cy="461665"/>
          </a:xfrm>
          <a:prstGeom prst="homePlate">
            <a:avLst/>
          </a:prstGeom>
          <a:solidFill>
            <a:srgbClr val="999999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重複期間より前に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広告掲載を開始する場合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DF037D-B038-9FF6-0666-EF19D558BABF}"/>
              </a:ext>
            </a:extLst>
          </p:cNvPr>
          <p:cNvSpPr txBox="1"/>
          <p:nvPr/>
        </p:nvSpPr>
        <p:spPr>
          <a:xfrm>
            <a:off x="4805118" y="5226650"/>
            <a:ext cx="1551929" cy="461665"/>
          </a:xfrm>
          <a:prstGeom prst="homePlate">
            <a:avLst/>
          </a:prstGeom>
          <a:solidFill>
            <a:srgbClr val="FF0033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重複期間内で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広告掲載する場合</a:t>
            </a:r>
          </a:p>
        </p:txBody>
      </p:sp>
      <p:sp>
        <p:nvSpPr>
          <p:cNvPr id="28" name="三角形 52">
            <a:extLst>
              <a:ext uri="{FF2B5EF4-FFF2-40B4-BE49-F238E27FC236}">
                <a16:creationId xmlns:a16="http://schemas.microsoft.com/office/drawing/2014/main" id="{6595496A-5EEA-F73C-118F-B5207794B2A4}"/>
              </a:ext>
            </a:extLst>
          </p:cNvPr>
          <p:cNvSpPr>
            <a:spLocks noChangeAspect="1"/>
          </p:cNvSpPr>
          <p:nvPr/>
        </p:nvSpPr>
        <p:spPr>
          <a:xfrm>
            <a:off x="4562717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29" name="三角形 52">
            <a:extLst>
              <a:ext uri="{FF2B5EF4-FFF2-40B4-BE49-F238E27FC236}">
                <a16:creationId xmlns:a16="http://schemas.microsoft.com/office/drawing/2014/main" id="{43D08C0A-2D85-C089-DE09-EABA754A8204}"/>
              </a:ext>
            </a:extLst>
          </p:cNvPr>
          <p:cNvSpPr>
            <a:spLocks noChangeAspect="1"/>
          </p:cNvSpPr>
          <p:nvPr/>
        </p:nvSpPr>
        <p:spPr>
          <a:xfrm>
            <a:off x="6337785" y="6334687"/>
            <a:ext cx="180000" cy="155173"/>
          </a:xfrm>
          <a:prstGeom prst="triangle">
            <a:avLst/>
          </a:prstGeom>
          <a:solidFill>
            <a:srgbClr val="FF0033"/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メイリオ" panose="020B0604030504040204" pitchFamily="34" charset="-128"/>
              <a:cs typeface="+mn-cs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36D721A-966B-13DE-8B6C-3FCF0EAE4137}"/>
              </a:ext>
            </a:extLst>
          </p:cNvPr>
          <p:cNvSpPr/>
          <p:nvPr/>
        </p:nvSpPr>
        <p:spPr>
          <a:xfrm>
            <a:off x="479424" y="4587870"/>
            <a:ext cx="553694" cy="1726939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>
                <a:solidFill>
                  <a:schemeClr val="bg1"/>
                </a:solidFill>
              </a:rPr>
              <a:t>広告掲載期間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CEB067C-A9F4-DFE7-EB25-26D4AB59FAD8}"/>
              </a:ext>
            </a:extLst>
          </p:cNvPr>
          <p:cNvCxnSpPr>
            <a:cxnSpLocks/>
          </p:cNvCxnSpPr>
          <p:nvPr/>
        </p:nvCxnSpPr>
        <p:spPr>
          <a:xfrm>
            <a:off x="6427785" y="2202017"/>
            <a:ext cx="0" cy="4112792"/>
          </a:xfrm>
          <a:prstGeom prst="line">
            <a:avLst/>
          </a:prstGeom>
          <a:noFill/>
          <a:ln w="31750" cap="flat" cmpd="sng" algn="ctr">
            <a:solidFill>
              <a:srgbClr val="FF0033"/>
            </a:solidFill>
            <a:prstDash val="sysDash"/>
          </a:ln>
          <a:effectLst/>
        </p:spPr>
      </p:cxn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17DC0DF-54F4-6EBE-5C32-43387C97B100}"/>
              </a:ext>
            </a:extLst>
          </p:cNvPr>
          <p:cNvSpPr/>
          <p:nvPr/>
        </p:nvSpPr>
        <p:spPr>
          <a:xfrm>
            <a:off x="479423" y="2202017"/>
            <a:ext cx="553695" cy="2281986"/>
          </a:xfrm>
          <a:prstGeom prst="rect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>
                <a:solidFill>
                  <a:schemeClr val="bg1"/>
                </a:solidFill>
              </a:rPr>
              <a:t>商品掲載期間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743C06D-8E29-9498-7B16-F7E691C6AC01}"/>
              </a:ext>
            </a:extLst>
          </p:cNvPr>
          <p:cNvSpPr txBox="1"/>
          <p:nvPr/>
        </p:nvSpPr>
        <p:spPr>
          <a:xfrm>
            <a:off x="5430625" y="5785098"/>
            <a:ext cx="2067339" cy="461665"/>
          </a:xfrm>
          <a:prstGeom prst="homePlate">
            <a:avLst/>
          </a:prstGeom>
          <a:solidFill>
            <a:srgbClr val="00003E"/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重複期間より後に</a:t>
            </a:r>
            <a:endParaRPr kumimoji="1" lang="en-US" altLang="ja-JP" sz="1200">
              <a:solidFill>
                <a:schemeClr val="bg1"/>
              </a:solidFill>
            </a:endParaRPr>
          </a:p>
          <a:p>
            <a:pPr algn="l"/>
            <a:r>
              <a:rPr kumimoji="1" lang="ja-JP" altLang="en-US" sz="1200">
                <a:solidFill>
                  <a:schemeClr val="bg1"/>
                </a:solidFill>
              </a:rPr>
              <a:t>広告掲載を終了する場合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71DDE5F-9E9B-56D1-05FC-FCB76059538C}"/>
              </a:ext>
            </a:extLst>
          </p:cNvPr>
          <p:cNvSpPr txBox="1"/>
          <p:nvPr/>
        </p:nvSpPr>
        <p:spPr>
          <a:xfrm>
            <a:off x="5257801" y="4753371"/>
            <a:ext cx="3089308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既存リリース商品をご利用ください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14A8531-1501-5773-BD94-0B00B1515487}"/>
              </a:ext>
            </a:extLst>
          </p:cNvPr>
          <p:cNvSpPr txBox="1"/>
          <p:nvPr/>
        </p:nvSpPr>
        <p:spPr>
          <a:xfrm>
            <a:off x="6390862" y="5222465"/>
            <a:ext cx="5731565" cy="52322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lang="ja-JP" altLang="en-US" sz="1400">
                <a:solidFill>
                  <a:srgbClr val="0D0D0D"/>
                </a:solidFill>
              </a:rPr>
              <a:t>既存</a:t>
            </a:r>
            <a:r>
              <a:rPr kumimoji="1" lang="ja-JP" altLang="en-US" sz="1400">
                <a:solidFill>
                  <a:srgbClr val="0D0D0D"/>
                </a:solidFill>
              </a:rPr>
              <a:t>リリース商品、最新リリース商品のどちらもご利用いただけます</a:t>
            </a:r>
            <a:endParaRPr kumimoji="1" lang="en-US" altLang="ja-JP" sz="1400">
              <a:solidFill>
                <a:srgbClr val="0D0D0D"/>
              </a:solidFill>
            </a:endParaRPr>
          </a:p>
          <a:p>
            <a:pPr algn="l"/>
            <a:r>
              <a:rPr lang="ja-JP" altLang="en-US" sz="1400">
                <a:solidFill>
                  <a:srgbClr val="0D0D0D"/>
                </a:solidFill>
              </a:rPr>
              <a:t>（広告掲載できる商品スペックに違いはありません）</a:t>
            </a:r>
            <a:endParaRPr kumimoji="1" lang="ja-JP" altLang="en-US" sz="1400">
              <a:solidFill>
                <a:srgbClr val="0D0D0D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AD1BD45-DCF7-9CA4-7D31-4C9591E43040}"/>
              </a:ext>
            </a:extLst>
          </p:cNvPr>
          <p:cNvSpPr txBox="1"/>
          <p:nvPr/>
        </p:nvSpPr>
        <p:spPr>
          <a:xfrm>
            <a:off x="7517842" y="5862041"/>
            <a:ext cx="3077271" cy="307777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>
                <a:solidFill>
                  <a:srgbClr val="0D0D0D"/>
                </a:solidFill>
              </a:rPr>
              <a:t>最新リリース商品をご利用ください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16566307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A3803B-87FE-8DD5-03AE-84DC7D32FC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247AFF8F-EC87-71A1-4CDB-A0CA2667237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6E0E95-E775-9071-94D6-1E24A11C2D48}"/>
              </a:ext>
            </a:extLst>
          </p:cNvPr>
          <p:cNvSpPr txBox="1"/>
          <p:nvPr/>
        </p:nvSpPr>
        <p:spPr>
          <a:xfrm>
            <a:off x="479425" y="1089025"/>
            <a:ext cx="11233149" cy="5230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おもな免責事項・注意事項のみ記載しております。本資料に記載のほか、広告取扱基本規定、広告掲載基準、入稿規定など各種規約、ガイドライン、ヘルプにもディスプレイ広告（予約型）に関する免責事項・注意事項があります。併せてご確認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+mn-ea"/>
              </a:rPr>
              <a:t>ガイドライン・規約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4"/>
              </a:rPr>
              <a:t>https://www.lycbiz.com/jp/download/yahoo/</a:t>
            </a:r>
            <a:br>
              <a:rPr lang="en-US" altLang="ja-JP" sz="1400">
                <a:latin typeface="+mn-ea"/>
              </a:rPr>
            </a:br>
            <a:r>
              <a:rPr lang="ja-JP" altLang="en-US" sz="1400" b="0" i="0">
                <a:solidFill>
                  <a:srgbClr val="1D1C1D"/>
                </a:solidFill>
                <a:effectLst/>
                <a:latin typeface="+mn-ea"/>
              </a:rPr>
              <a:t>　　　　　　　　　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lang="en-US" altLang="ja-JP" sz="1400" b="0" i="0" u="none" strike="noStrike">
                <a:effectLst/>
                <a:latin typeface="+mn-ea"/>
                <a:hlinkClick r:id="rId5"/>
              </a:rPr>
              <a:t>https://www.lycbiz.com/jp/terms-and-policies/yahoo/</a:t>
            </a:r>
            <a:endParaRPr lang="en-US" altLang="ja-JP" sz="1400" b="0" i="0" u="none" strike="noStrike">
              <a:effectLst/>
              <a:latin typeface="+mn-ea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+mn-ea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+mn-ea"/>
              </a:rPr>
              <a:t>広告 ヘルプ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+mn-ea"/>
                <a:hlinkClick r:id="rId6"/>
              </a:rPr>
              <a:t>https://ads-help.yahoo-net.jp/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+mn-ea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defRPr/>
            </a:pP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広告の掲載内容や販売内容が変更になる場合があります。あらかじめご了承ください。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広告が掲載されるウェブサイトやアプリケーション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の内容・構成は、予告なく変更になる場合や、災害時、通信障害時、他プロモーション時等、特別編成になる場合があります。また、それらに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伴い広告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掲載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位置</a:t>
            </a:r>
            <a:r>
              <a:rPr kumimoji="0" lang="ja-JP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が変更になる場合があります。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弊社サービスによる特別演出に伴い、演出期間を含めた掲載期間の販売を停止する場合があります。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市区郡合併などでターゲティング対象のエリアが変更・廃止になる場合があります。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セールスシートの「商品一覧」ページに記載の「掲載場所」が複数のサービスやサービス内の階層、記事・種目などのカテゴリーを包含する場合、一部のサービス、サービス内の階層、カテゴリーで広告掲載されない場合があります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商品によってはセールスシートの「商品一覧」ページに記載の「購入期間」より短期間で購入可能ですが、予約時のシミュレーションビューアブルインプレッションを下回る場合があります。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7371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ディスプレイ広告（予約型）　共通免責事項・注意事項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0F8B774-797B-3F02-CD78-33F61D8A9E55}"/>
              </a:ext>
            </a:extLst>
          </p:cNvPr>
          <p:cNvSpPr txBox="1"/>
          <p:nvPr/>
        </p:nvSpPr>
        <p:spPr>
          <a:xfrm>
            <a:off x="479425" y="1089025"/>
            <a:ext cx="11233150" cy="40703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広告掲載調整時間について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次に定める時間は「広告掲載調整時間」とし、広告掲載調整時間内に発生した不具合について、LINEヤフーは免責されます。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広告掲載開始日、および広告内容を変更した後の掲載開始日において、掲載開始から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時間を広告掲載調整時間とします。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　　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ただし、以下の（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）に該当する場合は、その定めに従います。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広告掲載開始日が営業日以外の場合、当該広告の掲載開始時間から、翌営業日の正午までを広告掲載調整時間とします。</a:t>
            </a:r>
            <a:br>
              <a:rPr lang="en-US" altLang="ja-JP" sz="1400" kern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（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3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）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	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広告の総掲載予定時間が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12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時間未満の場合、総掲載予定時間の</a:t>
            </a:r>
            <a:r>
              <a:rPr kumimoji="0" lang="en-US" altLang="ja-JP" sz="1400" kern="0">
                <a:solidFill>
                  <a:srgbClr val="0D0D0D"/>
                </a:solidFill>
                <a:latin typeface="Meiryo"/>
                <a:ea typeface="Meiryo"/>
              </a:rPr>
              <a:t>10</a:t>
            </a:r>
            <a:r>
              <a:rPr kumimoji="0" lang="ja-JP" altLang="en-US" sz="1400" kern="0">
                <a:solidFill>
                  <a:srgbClr val="0D0D0D"/>
                </a:solidFill>
                <a:latin typeface="Meiryo"/>
                <a:ea typeface="Meiryo"/>
              </a:rPr>
              <a:t>％にあたる時間を上限に広告掲載調整時間とします。</a:t>
            </a:r>
            <a:endParaRPr kumimoji="0" lang="en-US" altLang="ja-JP" sz="1400" kern="0">
              <a:solidFill>
                <a:srgbClr val="0D0D0D"/>
              </a:solidFill>
              <a:latin typeface="Meiryo"/>
              <a:ea typeface="Meiryo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枠購入型、時間帯ジャック購入型の商品について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lang="ja-JP" altLang="en-US" sz="1400" b="0" i="0">
                <a:solidFill>
                  <a:srgbClr val="0D0D0D"/>
                </a:solidFill>
                <a:effectLst/>
                <a:latin typeface="Hiragino Kaku Gothic Pro"/>
              </a:rPr>
              <a:t>セールスシートの「商品一覧」ページ、「時間帯ジャック価格表」ページに記載の「想定ビューアブルインプレッション」は広告視聴数の目安です。結果として下回る場合があります。</a:t>
            </a:r>
            <a:endParaRPr lang="en-US" altLang="ja-JP" sz="1400" b="0" i="0">
              <a:solidFill>
                <a:srgbClr val="0D0D0D"/>
              </a:solidFill>
              <a:effectLst/>
              <a:latin typeface="Hiragino Kaku Gothic Pro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ユーザーが当該広告の非表示設定を実施した場合など、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ディスプレイ広告（運用型）を含めた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他社の広告配信設定の状況により、</a:t>
            </a:r>
            <a:r>
              <a:rPr kumimoji="0" lang="en-US" altLang="ja-JP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SOV100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％</a:t>
            </a: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配信の購入の場合でも他社の広告が配信される場合があります。</a:t>
            </a:r>
            <a:endParaRPr kumimoji="0" lang="en-US" altLang="ja-JP" sz="1400" b="0" i="0" u="none" strike="noStrike" kern="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n"/>
              <a:defRPr/>
            </a:pP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n"/>
              <a:tabLst/>
              <a:defRPr/>
            </a:pPr>
            <a:r>
              <a:rPr kumimoji="0" lang="ja-JP" altLang="en-US" sz="14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資料やツールに明示されている場合を除き、表示金額は消費税を含んでおりません。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3">
            <a:extLst>
              <a:ext uri="{FF2B5EF4-FFF2-40B4-BE49-F238E27FC236}">
                <a16:creationId xmlns:a16="http://schemas.microsoft.com/office/drawing/2014/main" id="{658FFB66-D33F-6E89-0974-9599BC7E1F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7399548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B732959F-B856-AD2E-A2B6-1BA0908F9E2A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6486B363-8A60-7EB7-29F3-D45CCF22E2F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ja-JP" altLang="en-US"/>
              <a:t>よくあるお問い合わせ</a:t>
            </a:r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91951F-F2F6-AB55-BB4C-91A476AACCFD}"/>
              </a:ext>
            </a:extLst>
          </p:cNvPr>
          <p:cNvSpPr txBox="1"/>
          <p:nvPr/>
        </p:nvSpPr>
        <p:spPr>
          <a:xfrm>
            <a:off x="479425" y="1089025"/>
            <a:ext cx="11233150" cy="9187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よくあるお問い合わせのみ記載しております。ヘルプ、サポート窓口も併せてご利用ください。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ヘルプ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4"/>
              </a:rPr>
              <a:t>https://ads-help.yahoo-net.jp/</a:t>
            </a:r>
            <a:endParaRPr kumimoji="0" lang="en-US" altLang="ja-JP" sz="1400" kern="0">
              <a:solidFill>
                <a:srgbClr val="0D0D0D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742950" lvl="1" indent="-285750">
              <a:lnSpc>
                <a:spcPct val="120000"/>
              </a:lnSpc>
              <a:spcAft>
                <a:spcPts val="600"/>
              </a:spcAft>
              <a:buFont typeface="Wingdings" panose="05000000000000000000" pitchFamily="2" charset="2"/>
              <a:buChar char="n"/>
              <a:defRPr/>
            </a:pP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0" lang="ja-JP" altLang="en-US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広告 パートナーサポート</a:t>
            </a:r>
            <a:r>
              <a:rPr kumimoji="0" lang="en-US" altLang="ja-JP" sz="1400" kern="0">
                <a:solidFill>
                  <a:srgbClr val="0D0D0D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	</a:t>
            </a:r>
            <a:r>
              <a:rPr kumimoji="0" lang="en-US" altLang="ja-JP" sz="1400" kern="0">
                <a:solidFill>
                  <a:srgbClr val="000000">
                    <a:lumMod val="65000"/>
                    <a:lumOff val="35000"/>
                  </a:srgbClr>
                </a:solidFill>
                <a:latin typeface="Meiryo" panose="020B0604030504040204" pitchFamily="34" charset="-128"/>
                <a:ea typeface="Meiryo" panose="020B0604030504040204" pitchFamily="34" charset="-128"/>
                <a:hlinkClick r:id="rId5"/>
              </a:rPr>
              <a:t>https://portal.yadui.business.yahoo.co.jp/agencyportal/873315/</a:t>
            </a:r>
            <a:endParaRPr kumimoji="0" lang="en-US" altLang="ja-JP" sz="1400" kern="0">
              <a:solidFill>
                <a:srgbClr val="000000">
                  <a:lumMod val="65000"/>
                  <a:lumOff val="35000"/>
                </a:srgb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B008CDA1-43ED-8299-12A4-CC1497BA7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99571"/>
              </p:ext>
            </p:extLst>
          </p:nvPr>
        </p:nvGraphicFramePr>
        <p:xfrm>
          <a:off x="479425" y="2567278"/>
          <a:ext cx="11233150" cy="373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530">
                  <a:extLst>
                    <a:ext uri="{9D8B030D-6E8A-4147-A177-3AD203B41FA5}">
                      <a16:colId xmlns:a16="http://schemas.microsoft.com/office/drawing/2014/main" val="4185285779"/>
                    </a:ext>
                  </a:extLst>
                </a:gridCol>
                <a:gridCol w="10838620">
                  <a:extLst>
                    <a:ext uri="{9D8B030D-6E8A-4147-A177-3AD203B41FA5}">
                      <a16:colId xmlns:a16="http://schemas.microsoft.com/office/drawing/2014/main" val="1625250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ディスプレイ広告（予約型）の導入事例を教えてください。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991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エージェンシーポータルに資料をご用意しております。広告活用のための資料もご用意しておりますのでご確認ください。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ディスプレイ広告（予約型）販促情報一覧</a:t>
                      </a:r>
                      <a:b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6"/>
                        </a:rPr>
                        <a:t>https://portal.yadui.business.yahoo.co.jp/agencyportal/30335704/</a:t>
                      </a:r>
                      <a:endParaRPr kumimoji="1" lang="ja-JP" altLang="en-US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953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○○という内容の広告は掲載できますか？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8023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プロモーション内容や広告リンク先も含めて掲載制限、販売制限、広告掲載基準に該当、違反しないかご確認ください。判断に迷う場合は依頼フォームよりご確認ください。</a:t>
                      </a:r>
                      <a:endParaRPr kumimoji="1" lang="en-US" altLang="ja-JP" sz="1400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掲載制限カテゴリー確認依頼フォーム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7"/>
                        </a:rPr>
                        <a:t>https://form-business.yahoo.co.jp/claris/enqueteForm?inquiry_type=placement_restrictions</a:t>
                      </a:r>
                      <a:endParaRPr kumimoji="1" lang="en-US" altLang="ja-JP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+mn-ea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n"/>
                      </a:pP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+mn-ea"/>
                        </a:rPr>
                        <a:t>ディスプレイ広告（予約型） 入稿前審査依頼フォーム</a:t>
                      </a:r>
                      <a:b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</a:rPr>
                      </a:br>
                      <a:r>
                        <a:rPr kumimoji="1" lang="en-US" altLang="ja-JP" sz="1400">
                          <a:solidFill>
                            <a:srgbClr val="595959"/>
                          </a:solidFill>
                          <a:latin typeface="メイリオ" panose="020B0604030504040204" pitchFamily="50" charset="-128"/>
                          <a:ea typeface="+mn-ea"/>
                          <a:hlinkClick r:id="rId8"/>
                        </a:rPr>
                        <a:t>https://form-business.yahoo.co.jp/claris/enqueteForm?inquiry_type=guaranteed_review</a:t>
                      </a:r>
                      <a:endParaRPr kumimoji="1" lang="ja-JP" altLang="en-US" sz="1400">
                        <a:solidFill>
                          <a:srgbClr val="595959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573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Q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キャンペーン作成で商品の掲載期間の途中から先の日付が選択できません。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9265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</a:t>
                      </a:r>
                      <a:endParaRPr kumimoji="1" lang="ja-JP" altLang="en-US" b="1">
                        <a:solidFill>
                          <a:srgbClr val="0D0D0D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T="468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商品の掲載期間が半年の場合、在庫確認・シミュレーションの実行日から起算して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日目以降の日付は指定できず、在庫は確認できません。また、</a:t>
                      </a:r>
                      <a:r>
                        <a:rPr kumimoji="1" lang="en-US" altLang="ja-JP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181</a:t>
                      </a:r>
                      <a:r>
                        <a:rPr kumimoji="1" lang="ja-JP" altLang="en-US" sz="1400">
                          <a:solidFill>
                            <a:srgbClr val="0D0D0D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日目以降の予約もできません。在庫確認・シミュレーションと予約のタイミングにご注意ください。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4763252"/>
                  </a:ext>
                </a:extLst>
              </a:tr>
            </a:tbl>
          </a:graphicData>
        </a:graphic>
      </p:graphicFrame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8C248DF-2E44-15F5-F47D-58284CB64CAD}"/>
              </a:ext>
            </a:extLst>
          </p:cNvPr>
          <p:cNvCxnSpPr/>
          <p:nvPr/>
        </p:nvCxnSpPr>
        <p:spPr>
          <a:xfrm>
            <a:off x="479425" y="36830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E61B0998-DB37-55E6-3D6D-16485DC64BAC}"/>
              </a:ext>
            </a:extLst>
          </p:cNvPr>
          <p:cNvCxnSpPr/>
          <p:nvPr/>
        </p:nvCxnSpPr>
        <p:spPr>
          <a:xfrm>
            <a:off x="492125" y="5384800"/>
            <a:ext cx="11233150" cy="0"/>
          </a:xfrm>
          <a:prstGeom prst="line">
            <a:avLst/>
          </a:prstGeom>
          <a:ln w="6350">
            <a:solidFill>
              <a:srgbClr val="00003E">
                <a:alpha val="10196"/>
              </a:srgb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プレースホルダー 3">
            <a:extLst>
              <a:ext uri="{FF2B5EF4-FFF2-40B4-BE49-F238E27FC236}">
                <a16:creationId xmlns:a16="http://schemas.microsoft.com/office/drawing/2014/main" id="{14622854-41A4-C850-FECA-59D2CF5AB7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>
              <a:buNone/>
            </a:pPr>
            <a:r>
              <a:rPr lang="ja-JP" altLang="en-US"/>
              <a:t>その他・注意事項</a:t>
            </a:r>
          </a:p>
        </p:txBody>
      </p:sp>
    </p:spTree>
    <p:extLst>
      <p:ext uri="{BB962C8B-B14F-4D97-AF65-F5344CB8AC3E}">
        <p14:creationId xmlns:p14="http://schemas.microsoft.com/office/powerpoint/2010/main" val="5333087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8197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プレースホルダー 10" descr="アイコン&#10;&#10;自動的に生成された説明">
            <a:extLst>
              <a:ext uri="{FF2B5EF4-FFF2-40B4-BE49-F238E27FC236}">
                <a16:creationId xmlns:a16="http://schemas.microsoft.com/office/drawing/2014/main" id="{DB148616-3C2D-44EE-8E14-67974394E35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>
          <a:solidFill>
            <a:srgbClr val="FFFFFF"/>
          </a:solidFill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ja-JP" altLang="en-US"/>
              <a:t>概要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01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70419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D28E2B0-2954-21B5-946F-8F46E02BC6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498782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概要</a:t>
            </a:r>
          </a:p>
        </p:txBody>
      </p:sp>
      <p:pic>
        <p:nvPicPr>
          <p:cNvPr id="9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E5BD744-DD6C-A28F-3F37-9B33FC8D295B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この資料について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680C12-A9D7-A0F7-0F35-203F6D5511C1}"/>
              </a:ext>
            </a:extLst>
          </p:cNvPr>
          <p:cNvSpPr txBox="1"/>
          <p:nvPr/>
        </p:nvSpPr>
        <p:spPr>
          <a:xfrm>
            <a:off x="557172" y="1063276"/>
            <a:ext cx="10798175" cy="3016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</a:rPr>
              <a:t>本資料は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Yahoo!</a:t>
            </a:r>
            <a:r>
              <a:rPr kumimoji="1" lang="ja-JP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ニュース</a:t>
            </a:r>
            <a:r>
              <a:rPr lang="ja-JP" altLang="en-US" sz="1600" dirty="0">
                <a:solidFill>
                  <a:srgbClr val="0D0D0D"/>
                </a:solidFill>
                <a:latin typeface="Meiryo" panose="020B0604030504040204" pitchFamily="34" charset="-128"/>
              </a:rPr>
              <a:t>のセールスシートです。その他商品のセールスシートや販促資料は下記をご覧ください</a:t>
            </a:r>
            <a:endParaRPr lang="en-US" altLang="ja-JP" sz="1600" dirty="0">
              <a:solidFill>
                <a:srgbClr val="0D0D0D"/>
              </a:solidFill>
              <a:latin typeface="Meiryo" panose="020B0604030504040204" pitchFamily="34" charset="-128"/>
            </a:endParaRPr>
          </a:p>
        </p:txBody>
      </p:sp>
      <p:graphicFrame>
        <p:nvGraphicFramePr>
          <p:cNvPr id="11" name="表 4">
            <a:extLst>
              <a:ext uri="{FF2B5EF4-FFF2-40B4-BE49-F238E27FC236}">
                <a16:creationId xmlns:a16="http://schemas.microsoft.com/office/drawing/2014/main" id="{C24C45D3-2D8D-807A-49FA-A91C05C6AA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9950039"/>
              </p:ext>
            </p:extLst>
          </p:nvPr>
        </p:nvGraphicFramePr>
        <p:xfrm>
          <a:off x="356050" y="1661538"/>
          <a:ext cx="11494397" cy="3520546"/>
        </p:xfrm>
        <a:graphic>
          <a:graphicData uri="http://schemas.openxmlformats.org/drawingml/2006/table">
            <a:tbl>
              <a:tblPr/>
              <a:tblGrid>
                <a:gridCol w="4742724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6751673">
                  <a:extLst>
                    <a:ext uri="{9D8B030D-6E8A-4147-A177-3AD203B41FA5}">
                      <a16:colId xmlns:a16="http://schemas.microsoft.com/office/drawing/2014/main" val="687840856"/>
                    </a:ext>
                  </a:extLst>
                </a:gridCol>
              </a:tblGrid>
              <a:tr h="50569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ドキュメント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URL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ニュース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セールスシート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ja-JP" altLang="en-US" sz="1000" b="1" i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こちらの資料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50459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</a:t>
                      </a:r>
                      <a:r>
                        <a:rPr kumimoji="1" lang="ja-JP" altLang="en-US" sz="1000" b="1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その他商品セールスシート一覧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kumimoji="1" lang="en-US" altLang="ja-JP" sz="1000" b="0" i="0" dirty="0">
                          <a:solidFill>
                            <a:srgbClr val="0D0D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  <a:hlinkClick r:id="rId4"/>
                        </a:rPr>
                        <a:t>https://portal.yadui.business.yahoo.co.jp/agencyportal/873240/</a:t>
                      </a:r>
                      <a:r>
                        <a:rPr kumimoji="1" lang="en-US" altLang="ja-JP" sz="10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11322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フォーマットガイド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5"/>
                        </a:rPr>
                        <a:t>https://portal.yadui.business.yahoo.co.jp/agencyportal/30335704/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エージェンシーポータル）</a:t>
                      </a: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0708088"/>
                  </a:ext>
                </a:extLst>
              </a:tr>
              <a:tr h="498233">
                <a:tc>
                  <a:txBody>
                    <a:bodyPr/>
                    <a:lstStyle/>
                    <a:p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広告　ディスプレイ広告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(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予約型</a:t>
                      </a: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)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　事例カタログ</a:t>
                      </a:r>
                      <a:endParaRPr kumimoji="1" lang="ja-JP" altLang="en-US" dirty="0"/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7975986"/>
                  </a:ext>
                </a:extLst>
              </a:tr>
              <a:tr h="1009194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LINE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媒体資料</a:t>
                      </a:r>
                    </a:p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Yahoo! JAPAN </a:t>
                      </a:r>
                      <a:r>
                        <a:rPr kumimoji="1" lang="ja-JP" altLang="en-US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サービス媒体資料</a:t>
                      </a:r>
                      <a:endParaRPr kumimoji="1" lang="en-US" altLang="ja-JP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  <a:hlinkClick r:id="rId6"/>
                        </a:rPr>
                        <a:t>https://www.lycbiz.com/jp/download/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 (LINE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ヤフー </a:t>
                      </a:r>
                      <a:r>
                        <a:rPr kumimoji="1" lang="en-US" altLang="ja-JP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for Business</a:t>
                      </a:r>
                      <a:r>
                        <a:rPr kumimoji="1" lang="ja-JP" alt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）</a:t>
                      </a:r>
                      <a:endParaRPr kumimoji="1" lang="en-US" altLang="ja-JP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123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4594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プレースホルダー 1">
            <a:extLst>
              <a:ext uri="{FF2B5EF4-FFF2-40B4-BE49-F238E27FC236}">
                <a16:creationId xmlns:a16="http://schemas.microsoft.com/office/drawing/2014/main" id="{38916859-BC69-D624-AE3C-8D3C93726024}"/>
              </a:ext>
            </a:extLst>
          </p:cNvPr>
          <p:cNvSpPr txBox="1">
            <a:spLocks/>
          </p:cNvSpPr>
          <p:nvPr/>
        </p:nvSpPr>
        <p:spPr>
          <a:xfrm>
            <a:off x="1887808" y="252000"/>
            <a:ext cx="8136904" cy="335028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1" sz="2000" b="1" i="0" kern="1200">
                <a:solidFill>
                  <a:srgbClr val="00003E"/>
                </a:solidFill>
                <a:latin typeface="Meiryo" panose="020B0604030504040204" pitchFamily="34" charset="-128"/>
                <a:ea typeface="Meiryo" panose="020B0604030504040204" pitchFamily="34" charset="-128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>
                <a:latin typeface="Meiryo"/>
                <a:ea typeface="Meiryo"/>
              </a:rPr>
              <a:t>Yahoo!</a:t>
            </a:r>
            <a:r>
              <a:rPr lang="ja-JP" altLang="en-US" dirty="0">
                <a:latin typeface="Meiryo"/>
                <a:ea typeface="Meiryo"/>
              </a:rPr>
              <a:t>ニュース</a:t>
            </a:r>
            <a:r>
              <a:rPr lang="en-US" altLang="ja-JP" dirty="0">
                <a:latin typeface="Meiryo"/>
                <a:ea typeface="Meiryo"/>
              </a:rPr>
              <a:t>2025</a:t>
            </a:r>
            <a:r>
              <a:rPr lang="ja-JP" altLang="en-US" dirty="0">
                <a:latin typeface="Meiryo"/>
                <a:ea typeface="Meiryo"/>
              </a:rPr>
              <a:t>年</a:t>
            </a:r>
            <a:r>
              <a:rPr lang="en-US" altLang="ja-JP" dirty="0">
                <a:latin typeface="Meiryo"/>
                <a:ea typeface="Meiryo"/>
              </a:rPr>
              <a:t>9</a:t>
            </a:r>
            <a:r>
              <a:rPr lang="ja-JP" altLang="en-US" dirty="0">
                <a:latin typeface="Meiryo"/>
                <a:ea typeface="Meiryo"/>
              </a:rPr>
              <a:t>月</a:t>
            </a:r>
            <a:r>
              <a:rPr lang="en-US" altLang="ja-JP" dirty="0">
                <a:latin typeface="Meiryo"/>
                <a:ea typeface="Meiryo"/>
              </a:rPr>
              <a:t>~2026</a:t>
            </a:r>
            <a:r>
              <a:rPr lang="ja-JP" altLang="en-US" dirty="0">
                <a:latin typeface="Meiryo"/>
                <a:ea typeface="Meiryo"/>
              </a:rPr>
              <a:t>年</a:t>
            </a:r>
            <a:r>
              <a:rPr lang="en-US" altLang="ja-JP" dirty="0">
                <a:latin typeface="Meiryo"/>
                <a:ea typeface="Meiryo"/>
              </a:rPr>
              <a:t>3</a:t>
            </a:r>
            <a:r>
              <a:rPr lang="ja-JP" altLang="en-US" dirty="0">
                <a:latin typeface="Meiryo"/>
                <a:ea typeface="Meiryo"/>
              </a:rPr>
              <a:t>月商品 変更点</a:t>
            </a:r>
          </a:p>
        </p:txBody>
      </p:sp>
      <p:sp>
        <p:nvSpPr>
          <p:cNvPr id="12" name="テキスト プレースホルダー 5">
            <a:extLst>
              <a:ext uri="{FF2B5EF4-FFF2-40B4-BE49-F238E27FC236}">
                <a16:creationId xmlns:a16="http://schemas.microsoft.com/office/drawing/2014/main" id="{51C7BCF8-1EFC-A02C-197B-521B57E30841}"/>
              </a:ext>
            </a:extLst>
          </p:cNvPr>
          <p:cNvSpPr txBox="1">
            <a:spLocks/>
          </p:cNvSpPr>
          <p:nvPr/>
        </p:nvSpPr>
        <p:spPr>
          <a:xfrm>
            <a:off x="595671" y="81412"/>
            <a:ext cx="498782" cy="410840"/>
          </a:xfrm>
          <a:prstGeom prst="rect">
            <a:avLst/>
          </a:prstGeom>
        </p:spPr>
        <p:txBody>
          <a:bodyPr lIns="0" tIns="36000" rIns="0" bIns="0" anchor="ctr"/>
          <a:lstStyle>
            <a:lvl1pPr marL="171450" indent="-171450" algn="ctr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900" kern="1200" spc="-1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/>
              <a:t>概要</a:t>
            </a:r>
          </a:p>
        </p:txBody>
      </p:sp>
      <p:pic>
        <p:nvPicPr>
          <p:cNvPr id="13" name="図プレースホルダー 8" descr="アイコン&#10;&#10;自動的に生成された説明">
            <a:extLst>
              <a:ext uri="{FF2B5EF4-FFF2-40B4-BE49-F238E27FC236}">
                <a16:creationId xmlns:a16="http://schemas.microsoft.com/office/drawing/2014/main" id="{E7F87398-B608-704D-8000-0B57783AD1E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609" y="31805"/>
            <a:ext cx="498782" cy="497680"/>
          </a:xfr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034CE45-2D45-24D0-6C23-268210BA74A2}"/>
              </a:ext>
            </a:extLst>
          </p:cNvPr>
          <p:cNvSpPr txBox="1"/>
          <p:nvPr/>
        </p:nvSpPr>
        <p:spPr>
          <a:xfrm>
            <a:off x="8213482" y="190990"/>
            <a:ext cx="1529265" cy="457048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※Yahoo!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ニュース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C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/>
                <a:ea typeface="Meiryo"/>
              </a:rPr>
              <a:t>（</a:t>
            </a:r>
            <a:r>
              <a:rPr lang="en-US" altLang="ja-JP" sz="900" dirty="0">
                <a:solidFill>
                  <a:srgbClr val="0D0C0D"/>
                </a:solidFill>
                <a:latin typeface="Meiryo"/>
                <a:ea typeface="Meiryo"/>
              </a:rPr>
              <a:t>2025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/>
                <a:ea typeface="Meiryo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/>
                <a:ea typeface="Meiryo"/>
              </a:rPr>
              <a:t>3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/>
                <a:ea typeface="Meiryo"/>
              </a:rPr>
              <a:t>月～</a:t>
            </a:r>
            <a:r>
              <a:rPr lang="en-US" altLang="ja-JP" sz="900" dirty="0">
                <a:solidFill>
                  <a:srgbClr val="0D0C0D"/>
                </a:solidFill>
                <a:latin typeface="Meiryo"/>
                <a:ea typeface="Meiryo"/>
              </a:rPr>
              <a:t>2025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/>
                <a:ea typeface="Meiryo"/>
              </a:rPr>
              <a:t>年</a:t>
            </a:r>
            <a:r>
              <a:rPr kumimoji="1" lang="en-US" altLang="ja-JP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/>
                <a:ea typeface="Meiryo"/>
              </a:rPr>
              <a:t>9</a:t>
            </a: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/>
                <a:ea typeface="Meiryo"/>
              </a:rPr>
              <a:t>月）</a:t>
            </a:r>
            <a:endParaRPr kumimoji="1" lang="en-US" altLang="ja-JP" sz="900" b="0" i="0" u="none" strike="noStrike" kern="1200" cap="none" spc="0" normalizeH="0" baseline="0" noProof="0" dirty="0">
              <a:ln>
                <a:noFill/>
              </a:ln>
              <a:solidFill>
                <a:srgbClr val="0D0C0D"/>
              </a:solidFill>
              <a:effectLst/>
              <a:uLnTx/>
              <a:uFillTx/>
              <a:latin typeface="Meiryo"/>
              <a:ea typeface="Meiryo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からの変更点</a:t>
            </a:r>
          </a:p>
        </p:txBody>
      </p:sp>
      <p:sp>
        <p:nvSpPr>
          <p:cNvPr id="22" name="角丸四角形 3">
            <a:extLst>
              <a:ext uri="{FF2B5EF4-FFF2-40B4-BE49-F238E27FC236}">
                <a16:creationId xmlns:a16="http://schemas.microsoft.com/office/drawing/2014/main" id="{9069D4A6-63BC-FA86-7A7F-260F1546ECED}"/>
              </a:ext>
            </a:extLst>
          </p:cNvPr>
          <p:cNvSpPr/>
          <p:nvPr/>
        </p:nvSpPr>
        <p:spPr>
          <a:xfrm>
            <a:off x="479425" y="3429000"/>
            <a:ext cx="11233150" cy="645319"/>
          </a:xfrm>
          <a:prstGeom prst="roundRect">
            <a:avLst>
              <a:gd name="adj" fmla="val 8047"/>
            </a:avLst>
          </a:prstGeom>
          <a:noFill/>
          <a:ln w="15875">
            <a:noFill/>
          </a:ln>
        </p:spPr>
        <p:txBody>
          <a:bodyPr wrap="square" lIns="0" tIns="0" rIns="0" bIns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掲載期間</a:t>
            </a:r>
            <a:r>
              <a:rPr lang="en-US" altLang="ja-JP" sz="2000" b="1" spc="300" dirty="0">
                <a:solidFill>
                  <a:srgbClr val="0D0C0D"/>
                </a:solidFill>
                <a:latin typeface="Meiryo"/>
                <a:ea typeface="Meiryo"/>
              </a:rPr>
              <a:t>2025年9月30日</a:t>
            </a: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までの商品がご好評につき、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掲載期間のみ変更した商品を</a:t>
            </a:r>
            <a:r>
              <a:rPr lang="en-US" altLang="ja-JP" sz="2000" b="1" spc="300" dirty="0">
                <a:solidFill>
                  <a:srgbClr val="0D0C0D"/>
                </a:solidFill>
                <a:latin typeface="Meiryo"/>
                <a:ea typeface="Meiryo"/>
              </a:rPr>
              <a:t>2025年7月23日</a:t>
            </a:r>
            <a:r>
              <a:rPr lang="ja-JP" altLang="en-US" sz="2000" b="1" spc="300" dirty="0">
                <a:solidFill>
                  <a:srgbClr val="0D0C0D"/>
                </a:solidFill>
                <a:latin typeface="Meiryo"/>
                <a:ea typeface="Meiryo"/>
              </a:rPr>
              <a:t>に新たにリリースしました。</a:t>
            </a:r>
            <a:endParaRPr lang="en-US" altLang="ja-JP" sz="2000" b="1" spc="300" dirty="0">
              <a:solidFill>
                <a:srgbClr val="0D0C0D"/>
              </a:solidFill>
              <a:latin typeface="Meiryo"/>
              <a:ea typeface="Meiryo"/>
            </a:endParaRPr>
          </a:p>
        </p:txBody>
      </p:sp>
    </p:spTree>
    <p:extLst>
      <p:ext uri="{BB962C8B-B14F-4D97-AF65-F5344CB8AC3E}">
        <p14:creationId xmlns:p14="http://schemas.microsoft.com/office/powerpoint/2010/main" val="1177084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プレースホルダー 9" descr="アイコン&#10;&#10;自動的に生成された説明">
            <a:extLst>
              <a:ext uri="{FF2B5EF4-FFF2-40B4-BE49-F238E27FC236}">
                <a16:creationId xmlns:a16="http://schemas.microsoft.com/office/drawing/2014/main" id="{6C9B6182-D6CE-A962-8928-56E322954890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00" b="3900"/>
          <a:stretch/>
        </p:blipFill>
        <p:spPr/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7AE3B12E-4FD2-DE63-3E76-1C9DD351EB3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ja-JP" altLang="en-US"/>
              <a:t>商品スペック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0267D85-0E80-479C-9AB0-9230C12E3B7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/>
              <a:t>02</a:t>
            </a:r>
            <a:endParaRPr kumimoji="1" lang="ja-JP" altLang="en-US"/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16C40ABE-1BE6-107C-13AD-D714B148CB2C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0"/>
            <a:ext cx="0" cy="0"/>
          </a:xfrm>
        </p:spPr>
        <p:txBody>
          <a:bodyPr/>
          <a:lstStyle/>
          <a:p>
            <a:pPr>
              <a:defRPr/>
            </a:pPr>
            <a:r>
              <a:rPr lang="en" altLang="ja-JP" sz="80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7002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233F11F-CD18-2F7E-F1B7-265A8FF5319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13" name="図プレースホルダー 12" descr="アイコン&#10;&#10;自動的に生成された説明">
            <a:extLst>
              <a:ext uri="{FF2B5EF4-FFF2-40B4-BE49-F238E27FC236}">
                <a16:creationId xmlns:a16="http://schemas.microsoft.com/office/drawing/2014/main" id="{9C170B1A-18AB-BD9F-9567-74FC723E55D9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C755DDC7-1962-58DA-7155-F708E48B24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商品一覧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AE2F7EE-83F3-556C-6619-9F651F868918}"/>
              </a:ext>
            </a:extLst>
          </p:cNvPr>
          <p:cNvSpPr txBox="1"/>
          <p:nvPr/>
        </p:nvSpPr>
        <p:spPr>
          <a:xfrm>
            <a:off x="447648" y="1069716"/>
            <a:ext cx="9577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この資料に掲載している商品一覧</a:t>
            </a:r>
            <a:endParaRPr kumimoji="1" lang="en-US" altLang="ja-JP" sz="1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6F07FE91-1CD5-843A-4A7F-2E1A4DFCBB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385926"/>
              </p:ext>
            </p:extLst>
          </p:nvPr>
        </p:nvGraphicFramePr>
        <p:xfrm>
          <a:off x="479425" y="1816674"/>
          <a:ext cx="11233150" cy="35311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93084">
                  <a:extLst>
                    <a:ext uri="{9D8B030D-6E8A-4147-A177-3AD203B41FA5}">
                      <a16:colId xmlns:a16="http://schemas.microsoft.com/office/drawing/2014/main" val="984914608"/>
                    </a:ext>
                  </a:extLst>
                </a:gridCol>
                <a:gridCol w="6899203">
                  <a:extLst>
                    <a:ext uri="{9D8B030D-6E8A-4147-A177-3AD203B41FA5}">
                      <a16:colId xmlns:a16="http://schemas.microsoft.com/office/drawing/2014/main" val="606051176"/>
                    </a:ext>
                  </a:extLst>
                </a:gridCol>
                <a:gridCol w="1940863">
                  <a:extLst>
                    <a:ext uri="{9D8B030D-6E8A-4147-A177-3AD203B41FA5}">
                      <a16:colId xmlns:a16="http://schemas.microsoft.com/office/drawing/2014/main" val="3805149580"/>
                    </a:ext>
                  </a:extLst>
                </a:gridCol>
              </a:tblGrid>
              <a:tr h="537246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商品区分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0" marR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003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i="0">
                          <a:solidFill>
                            <a:schemeClr val="accent3"/>
                          </a:solidFill>
                          <a:latin typeface="Yu Gothic" panose="020B0400000000000000" pitchFamily="34" charset="-128"/>
                          <a:ea typeface="Yu Gothic" panose="020B0400000000000000" pitchFamily="34" charset="-128"/>
                        </a:rPr>
                        <a:t>商品区分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1" spc="30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ページ数</a:t>
                      </a:r>
                      <a:endParaRPr kumimoji="1" lang="ja-JP" altLang="en-US" sz="1000" b="1" i="0" spc="30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350027"/>
                  </a:ext>
                </a:extLst>
              </a:tr>
              <a:tr h="997978">
                <a:tc rowSpan="2">
                  <a:txBody>
                    <a:bodyPr/>
                    <a:lstStyle/>
                    <a:p>
                      <a:pPr algn="l"/>
                      <a:r>
                        <a:rPr kumimoji="1" lang="ja-JP" altLang="en-US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スマートフォン</a:t>
                      </a:r>
                    </a:p>
                  </a:txBody>
                  <a:tcPr marL="1007999" marR="0" marT="0" marB="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プライムカバー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50" b="0" i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P.8</a:t>
                      </a:r>
                      <a:endParaRPr kumimoji="1" lang="ja-JP" altLang="en-US" sz="1050" b="0" i="0">
                        <a:solidFill>
                          <a:srgbClr val="0D0C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320354"/>
                  </a:ext>
                </a:extLst>
              </a:tr>
              <a:tr h="997978">
                <a:tc vMerge="1">
                  <a:txBody>
                    <a:bodyPr/>
                    <a:lstStyle/>
                    <a:p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スマートパネル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P.8</a:t>
                      </a:r>
                      <a:endParaRPr kumimoji="1" lang="ja-JP" altLang="en-US" sz="10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D0C0D"/>
                        </a:solidFill>
                        <a:effectLst/>
                        <a:uLnTx/>
                        <a:uFillTx/>
                        <a:latin typeface="Meiryo" panose="020B0604030504040204" pitchFamily="34" charset="-128"/>
                        <a:ea typeface="Meiryo" panose="020B0604030504040204" pitchFamily="34" charset="-128"/>
                        <a:cs typeface="+mn-cs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8767192"/>
                  </a:ext>
                </a:extLst>
              </a:tr>
              <a:tr h="99797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b="1" i="0">
                          <a:solidFill>
                            <a:schemeClr val="bg1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PC</a:t>
                      </a:r>
                      <a:endParaRPr kumimoji="1" lang="ja-JP" altLang="en-US" sz="1000" b="1" i="0">
                        <a:solidFill>
                          <a:schemeClr val="bg1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368000" marR="0" marT="216000" marB="144000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50" b="1" i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プライムディスプレイ</a:t>
                      </a:r>
                      <a:r>
                        <a:rPr kumimoji="1" lang="en-US" altLang="ja-JP" sz="1050" b="1" i="0">
                          <a:solidFill>
                            <a:srgbClr val="0D0C0D"/>
                          </a:solidFill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 </a:t>
                      </a:r>
                      <a:endParaRPr kumimoji="1" lang="ja-JP" altLang="en-US" sz="1050" b="1" i="0">
                        <a:solidFill>
                          <a:srgbClr val="0D0C0D"/>
                        </a:solidFill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D0C0D"/>
                          </a:solidFill>
                          <a:effectLst/>
                          <a:uLnTx/>
                          <a:uFillTx/>
                          <a:latin typeface="Meiryo" panose="020B0604030504040204" pitchFamily="34" charset="-128"/>
                          <a:ea typeface="Meiryo" panose="020B0604030504040204" pitchFamily="34" charset="-128"/>
                          <a:cs typeface="+mn-cs"/>
                        </a:rPr>
                        <a:t>P.14</a:t>
                      </a:r>
                    </a:p>
                  </a:txBody>
                  <a:tcPr marL="14400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3E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39763"/>
                  </a:ext>
                </a:extLst>
              </a:tr>
            </a:tbl>
          </a:graphicData>
        </a:graphic>
      </p:graphicFrame>
      <p:pic>
        <p:nvPicPr>
          <p:cNvPr id="5" name="図 4">
            <a:extLst>
              <a:ext uri="{FF2B5EF4-FFF2-40B4-BE49-F238E27FC236}">
                <a16:creationId xmlns:a16="http://schemas.microsoft.com/office/drawing/2014/main" id="{ED48E9BF-4205-30EB-BE05-155EB9C0E2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226" y="3062088"/>
            <a:ext cx="288000" cy="520176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CD299336-66BC-3483-8AF2-331AB1407E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071" y="4589762"/>
            <a:ext cx="575621" cy="47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27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プレースホルダー 18" descr="アイコン&#10;&#10;自動的に生成された説明">
            <a:extLst>
              <a:ext uri="{FF2B5EF4-FFF2-40B4-BE49-F238E27FC236}">
                <a16:creationId xmlns:a16="http://schemas.microsoft.com/office/drawing/2014/main" id="{0AEEDD63-B9E7-613A-56CD-98D886165DC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5B96794B-D175-406A-600F-C215E839B860}"/>
              </a:ext>
            </a:extLst>
          </p:cNvPr>
          <p:cNvSpPr/>
          <p:nvPr/>
        </p:nvSpPr>
        <p:spPr>
          <a:xfrm>
            <a:off x="8519905" y="6298387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1F3C55C-E266-9FA8-061C-02AEAC5E4197}"/>
              </a:ext>
            </a:extLst>
          </p:cNvPr>
          <p:cNvSpPr txBox="1"/>
          <p:nvPr/>
        </p:nvSpPr>
        <p:spPr>
          <a:xfrm>
            <a:off x="623154" y="5990974"/>
            <a:ext cx="8989036" cy="25160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・入稿規定（</a:t>
            </a:r>
            <a:r>
              <a:rPr kumimoji="0" lang="en-US" altLang="ja-JP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web</a:t>
            </a:r>
            <a:r>
              <a:rPr kumimoji="0" lang="ja-JP" altLang="en-US" sz="900" b="0" i="0" u="none" strike="noStrike" kern="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/>
                <a:ea typeface="Meiryo"/>
              </a:rPr>
              <a:t>）：</a:t>
            </a:r>
            <a:r>
              <a:rPr kumimoji="0" lang="ja-JP" altLang="en-US" sz="900" kern="0">
                <a:solidFill>
                  <a:srgbClr val="0D0D0D"/>
                </a:solidFill>
                <a:latin typeface="Meiryo"/>
                <a:ea typeface="Meiryo"/>
                <a:cs typeface="+mn-lt"/>
                <a:hlinkClick r:id="rId4"/>
              </a:rPr>
              <a:t>https://ads-help.yahoo-net.jp/s/article/H000044930?language=ja</a:t>
            </a:r>
            <a:endParaRPr lang="en-US" altLang="ja-JP" sz="900" b="0" i="0" u="none" strike="noStrike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"/>
              <a:ea typeface="Meiryo"/>
            </a:endParaRPr>
          </a:p>
        </p:txBody>
      </p:sp>
      <p:sp>
        <p:nvSpPr>
          <p:cNvPr id="17" name="テキスト プレースホルダー 2">
            <a:extLst>
              <a:ext uri="{FF2B5EF4-FFF2-40B4-BE49-F238E27FC236}">
                <a16:creationId xmlns:a16="http://schemas.microsoft.com/office/drawing/2014/main" id="{351E9626-25D5-978A-E871-DAA338BE68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5671" y="81412"/>
            <a:ext cx="866756" cy="410840"/>
          </a:xfrm>
        </p:spPr>
        <p:txBody>
          <a:bodyPr/>
          <a:lstStyle/>
          <a:p>
            <a:pPr marL="0" indent="0" algn="ctr">
              <a:buNone/>
            </a:pPr>
            <a:r>
              <a:rPr lang="ja-JP" altLang="en-US"/>
              <a:t>商品スペック</a:t>
            </a:r>
          </a:p>
        </p:txBody>
      </p:sp>
      <p:sp>
        <p:nvSpPr>
          <p:cNvPr id="72" name="角丸四角形 3">
            <a:extLst>
              <a:ext uri="{FF2B5EF4-FFF2-40B4-BE49-F238E27FC236}">
                <a16:creationId xmlns:a16="http://schemas.microsoft.com/office/drawing/2014/main" id="{E350C917-432B-A94B-23A5-51B6713DC416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商品イメージ</a:t>
            </a:r>
          </a:p>
        </p:txBody>
      </p:sp>
      <p:sp>
        <p:nvSpPr>
          <p:cNvPr id="4" name="角丸四角形 37">
            <a:extLst>
              <a:ext uri="{FF2B5EF4-FFF2-40B4-BE49-F238E27FC236}">
                <a16:creationId xmlns:a16="http://schemas.microsoft.com/office/drawing/2014/main" id="{7183557A-3BA6-C31E-DEBD-A4DCD13E0EC9}"/>
              </a:ext>
            </a:extLst>
          </p:cNvPr>
          <p:cNvSpPr/>
          <p:nvPr/>
        </p:nvSpPr>
        <p:spPr>
          <a:xfrm>
            <a:off x="502609" y="3318575"/>
            <a:ext cx="2127768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</p:txBody>
      </p:sp>
      <p:sp>
        <p:nvSpPr>
          <p:cNvPr id="5" name="円/楕円 38">
            <a:extLst>
              <a:ext uri="{FF2B5EF4-FFF2-40B4-BE49-F238E27FC236}">
                <a16:creationId xmlns:a16="http://schemas.microsoft.com/office/drawing/2014/main" id="{B8656703-5ED9-62CF-EA89-B97690645B1B}"/>
              </a:ext>
            </a:extLst>
          </p:cNvPr>
          <p:cNvSpPr>
            <a:spLocks noChangeAspect="1"/>
          </p:cNvSpPr>
          <p:nvPr/>
        </p:nvSpPr>
        <p:spPr>
          <a:xfrm>
            <a:off x="488421" y="2983612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A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A7FCAC2-8AD1-552D-5A19-80E5DED6E675}"/>
              </a:ext>
            </a:extLst>
          </p:cNvPr>
          <p:cNvSpPr txBox="1"/>
          <p:nvPr/>
        </p:nvSpPr>
        <p:spPr>
          <a:xfrm>
            <a:off x="1031144" y="4127627"/>
            <a:ext cx="1489190" cy="169277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1200" cap="none" spc="0" normalizeH="0" baseline="0" noProof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Meiryo"/>
                <a:ea typeface="Meiryo"/>
              </a:rPr>
              <a:t>※ </a:t>
            </a:r>
            <a:r>
              <a:rPr kumimoji="1" lang="ja-JP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Meiryo"/>
                <a:ea typeface="Meiryo"/>
              </a:rPr>
              <a:t>タップ後の挙動は</a:t>
            </a:r>
            <a:r>
              <a:rPr lang="en-US" altLang="ja-JP" sz="1100">
                <a:solidFill>
                  <a:srgbClr val="FF0033"/>
                </a:solidFill>
                <a:latin typeface="Meiryo"/>
                <a:ea typeface="Meiryo"/>
              </a:rPr>
              <a:t>P9</a:t>
            </a:r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rgbClr val="FF003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角丸四角形 46">
            <a:extLst>
              <a:ext uri="{FF2B5EF4-FFF2-40B4-BE49-F238E27FC236}">
                <a16:creationId xmlns:a16="http://schemas.microsoft.com/office/drawing/2014/main" id="{6F77F25E-BADD-B623-D75B-AA90DE087D68}"/>
              </a:ext>
            </a:extLst>
          </p:cNvPr>
          <p:cNvSpPr/>
          <p:nvPr/>
        </p:nvSpPr>
        <p:spPr>
          <a:xfrm>
            <a:off x="510528" y="2459118"/>
            <a:ext cx="2119849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WEB</a:t>
            </a:r>
            <a:endParaRPr kumimoji="1" lang="ja-JP" altLang="en-US" sz="1400" b="1" i="0" u="none" strike="noStrike" kern="1200" cap="none" spc="600" normalizeH="0" baseline="0" noProof="0">
              <a:ln>
                <a:noFill/>
              </a:ln>
              <a:solidFill>
                <a:srgbClr val="0D0C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角丸四角形 47">
            <a:extLst>
              <a:ext uri="{FF2B5EF4-FFF2-40B4-BE49-F238E27FC236}">
                <a16:creationId xmlns:a16="http://schemas.microsoft.com/office/drawing/2014/main" id="{C3B22B88-7721-07C2-B9C7-8BEAA5A27819}"/>
              </a:ext>
            </a:extLst>
          </p:cNvPr>
          <p:cNvSpPr/>
          <p:nvPr/>
        </p:nvSpPr>
        <p:spPr>
          <a:xfrm>
            <a:off x="6334855" y="2424069"/>
            <a:ext cx="2143493" cy="3995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0D0D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600" normalizeH="0" baseline="0" noProof="0">
                <a:ln>
                  <a:noFill/>
                </a:ln>
                <a:solidFill>
                  <a:srgbClr val="0D0C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APP</a:t>
            </a:r>
            <a:endParaRPr kumimoji="1" lang="ja-JP" altLang="en-US" sz="1400" b="1" i="0" u="none" strike="noStrike" kern="1200" cap="none" spc="600" normalizeH="0" baseline="0" noProof="0">
              <a:ln>
                <a:noFill/>
              </a:ln>
              <a:solidFill>
                <a:srgbClr val="0D0C0D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" name="角丸四角形 37">
            <a:extLst>
              <a:ext uri="{FF2B5EF4-FFF2-40B4-BE49-F238E27FC236}">
                <a16:creationId xmlns:a16="http://schemas.microsoft.com/office/drawing/2014/main" id="{47E57251-086B-6047-A3AA-250610AB5585}"/>
              </a:ext>
            </a:extLst>
          </p:cNvPr>
          <p:cNvSpPr/>
          <p:nvPr/>
        </p:nvSpPr>
        <p:spPr>
          <a:xfrm>
            <a:off x="6345802" y="3325803"/>
            <a:ext cx="2121601" cy="692904"/>
          </a:xfrm>
          <a:prstGeom prst="roundRect">
            <a:avLst>
              <a:gd name="adj" fmla="val 8489"/>
            </a:avLst>
          </a:prstGeom>
          <a:solidFill>
            <a:srgbClr val="00003E">
              <a:alpha val="40000"/>
            </a:srgbClr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4680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画像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バナー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動画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/16</a:t>
            </a: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：</a:t>
            </a:r>
            <a:r>
              <a:rPr kumimoji="1" lang="en-US" altLang="ja-JP" sz="1200" b="1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9</a:t>
            </a:r>
          </a:p>
        </p:txBody>
      </p:sp>
      <p:sp>
        <p:nvSpPr>
          <p:cNvPr id="11" name="円/楕円 38">
            <a:extLst>
              <a:ext uri="{FF2B5EF4-FFF2-40B4-BE49-F238E27FC236}">
                <a16:creationId xmlns:a16="http://schemas.microsoft.com/office/drawing/2014/main" id="{6DE406E8-43C7-15A1-E3E5-277A54537FD3}"/>
              </a:ext>
            </a:extLst>
          </p:cNvPr>
          <p:cNvSpPr>
            <a:spLocks noChangeAspect="1"/>
          </p:cNvSpPr>
          <p:nvPr/>
        </p:nvSpPr>
        <p:spPr>
          <a:xfrm>
            <a:off x="6345802" y="2985289"/>
            <a:ext cx="504000" cy="504000"/>
          </a:xfrm>
          <a:prstGeom prst="ellipse">
            <a:avLst/>
          </a:prstGeom>
          <a:solidFill>
            <a:srgbClr val="00003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b="1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  <a:cs typeface="Segoe UI" panose="020B0502040204020203" pitchFamily="34" charset="0"/>
              </a:rPr>
              <a:t>B</a:t>
            </a:r>
            <a:endParaRPr kumimoji="1" lang="ja-JP" altLang="en-US" sz="18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Segoe UI" panose="020B0502040204020203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944706E-5C97-020B-839A-54E199BE2260}"/>
              </a:ext>
            </a:extLst>
          </p:cNvPr>
          <p:cNvSpPr txBox="1"/>
          <p:nvPr/>
        </p:nvSpPr>
        <p:spPr>
          <a:xfrm>
            <a:off x="6862339" y="4153330"/>
            <a:ext cx="1489190" cy="169277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100" b="0" i="0" u="none" strike="noStrike" kern="120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Meiryo"/>
                <a:ea typeface="Meiryo"/>
              </a:rPr>
              <a:t>※ </a:t>
            </a: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0033"/>
                </a:solidFill>
                <a:effectLst/>
                <a:uLnTx/>
                <a:uFillTx/>
                <a:latin typeface="Meiryo"/>
                <a:ea typeface="Meiryo"/>
              </a:rPr>
              <a:t>タップ後の挙動は</a:t>
            </a:r>
            <a:r>
              <a:rPr lang="en-US" altLang="ja-JP" sz="1100" dirty="0">
                <a:solidFill>
                  <a:srgbClr val="FF0033"/>
                </a:solidFill>
                <a:latin typeface="Meiryo"/>
                <a:ea typeface="Meiryo"/>
              </a:rPr>
              <a:t>P9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FF0033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F7882F0-1491-8380-82B0-9036869A521D}"/>
              </a:ext>
            </a:extLst>
          </p:cNvPr>
          <p:cNvGrpSpPr/>
          <p:nvPr/>
        </p:nvGrpSpPr>
        <p:grpSpPr>
          <a:xfrm>
            <a:off x="2798248" y="1490204"/>
            <a:ext cx="2974331" cy="4387068"/>
            <a:chOff x="1990831" y="1894747"/>
            <a:chExt cx="2974331" cy="4387068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D5CA9F7F-F04E-FF18-D0BA-DEECA771CFD0}"/>
                </a:ext>
              </a:extLst>
            </p:cNvPr>
            <p:cNvGrpSpPr/>
            <p:nvPr/>
          </p:nvGrpSpPr>
          <p:grpSpPr>
            <a:xfrm>
              <a:off x="2197194" y="2034677"/>
              <a:ext cx="2561607" cy="4247138"/>
              <a:chOff x="4749894" y="2034677"/>
              <a:chExt cx="2561607" cy="4247138"/>
            </a:xfrm>
          </p:grpSpPr>
          <p:pic>
            <p:nvPicPr>
              <p:cNvPr id="16" name="図 15">
                <a:extLst>
                  <a:ext uri="{FF2B5EF4-FFF2-40B4-BE49-F238E27FC236}">
                    <a16:creationId xmlns:a16="http://schemas.microsoft.com/office/drawing/2014/main" id="{67B7287C-90E7-7AF4-AE34-B3C84EC9E74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0203"/>
              <a:stretch/>
            </p:blipFill>
            <p:spPr>
              <a:xfrm>
                <a:off x="4749894" y="2190495"/>
                <a:ext cx="2561606" cy="4091320"/>
              </a:xfrm>
              <a:prstGeom prst="rect">
                <a:avLst/>
              </a:prstGeom>
            </p:spPr>
          </p:pic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BD95B66E-BECA-308C-6E9C-33CF45201D6E}"/>
                  </a:ext>
                </a:extLst>
              </p:cNvPr>
              <p:cNvSpPr/>
              <p:nvPr/>
            </p:nvSpPr>
            <p:spPr>
              <a:xfrm>
                <a:off x="4750717" y="2034677"/>
                <a:ext cx="2560784" cy="186100"/>
              </a:xfrm>
              <a:prstGeom prst="rect">
                <a:avLst/>
              </a:prstGeom>
              <a:solidFill>
                <a:srgbClr val="F6F8F9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15" name="図 14">
              <a:extLst>
                <a:ext uri="{FF2B5EF4-FFF2-40B4-BE49-F238E27FC236}">
                  <a16:creationId xmlns:a16="http://schemas.microsoft.com/office/drawing/2014/main" id="{62B0C7DB-9531-9389-7E06-13105B5F7F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393"/>
            <a:stretch/>
          </p:blipFill>
          <p:spPr>
            <a:xfrm>
              <a:off x="1990831" y="1894747"/>
              <a:ext cx="2974331" cy="4387068"/>
            </a:xfrm>
            <a:prstGeom prst="rect">
              <a:avLst/>
            </a:prstGeom>
          </p:spPr>
        </p:pic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2C23F58E-BD10-B6C7-7CEE-4D7DD9D0A57B}"/>
              </a:ext>
            </a:extLst>
          </p:cNvPr>
          <p:cNvGrpSpPr/>
          <p:nvPr/>
        </p:nvGrpSpPr>
        <p:grpSpPr>
          <a:xfrm>
            <a:off x="8609033" y="1473323"/>
            <a:ext cx="2974331" cy="4742397"/>
            <a:chOff x="8609033" y="1473323"/>
            <a:chExt cx="2974331" cy="4742397"/>
          </a:xfrm>
        </p:grpSpPr>
        <p:pic>
          <p:nvPicPr>
            <p:cNvPr id="33" name="図 32">
              <a:extLst>
                <a:ext uri="{FF2B5EF4-FFF2-40B4-BE49-F238E27FC236}">
                  <a16:creationId xmlns:a16="http://schemas.microsoft.com/office/drawing/2014/main" id="{B1C20B28-F4CC-6AD3-BE46-F83B4183F2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2671" b="39466"/>
            <a:stretch/>
          </p:blipFill>
          <p:spPr>
            <a:xfrm>
              <a:off x="8791239" y="1845188"/>
              <a:ext cx="2557457" cy="3631562"/>
            </a:xfrm>
            <a:prstGeom prst="rect">
              <a:avLst/>
            </a:prstGeom>
          </p:spPr>
        </p:pic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9DF84396-09C8-81D5-3357-DFA553B96D3A}"/>
                </a:ext>
              </a:extLst>
            </p:cNvPr>
            <p:cNvSpPr/>
            <p:nvPr/>
          </p:nvSpPr>
          <p:spPr>
            <a:xfrm>
              <a:off x="8785783" y="1669642"/>
              <a:ext cx="2560784" cy="186100"/>
            </a:xfrm>
            <a:prstGeom prst="rect">
              <a:avLst/>
            </a:prstGeom>
            <a:solidFill>
              <a:srgbClr val="3474CE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pic>
          <p:nvPicPr>
            <p:cNvPr id="36" name="図 35">
              <a:extLst>
                <a:ext uri="{FF2B5EF4-FFF2-40B4-BE49-F238E27FC236}">
                  <a16:creationId xmlns:a16="http://schemas.microsoft.com/office/drawing/2014/main" id="{F7A5B3C3-FB6A-7029-0F4B-45F064B914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63549" r="2671" b="-7343"/>
            <a:stretch/>
          </p:blipFill>
          <p:spPr>
            <a:xfrm>
              <a:off x="8816430" y="3616496"/>
              <a:ext cx="2530138" cy="2599224"/>
            </a:xfrm>
            <a:prstGeom prst="rect">
              <a:avLst/>
            </a:prstGeom>
          </p:spPr>
        </p:pic>
        <p:pic>
          <p:nvPicPr>
            <p:cNvPr id="37" name="図 36">
              <a:extLst>
                <a:ext uri="{FF2B5EF4-FFF2-40B4-BE49-F238E27FC236}">
                  <a16:creationId xmlns:a16="http://schemas.microsoft.com/office/drawing/2014/main" id="{B556DDA7-8E85-2414-A29A-24EC0481D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811936" y="3355354"/>
              <a:ext cx="2674127" cy="383487"/>
            </a:xfrm>
            <a:prstGeom prst="rect">
              <a:avLst/>
            </a:prstGeom>
          </p:spPr>
        </p:pic>
        <p:pic>
          <p:nvPicPr>
            <p:cNvPr id="41" name="図 40">
              <a:extLst>
                <a:ext uri="{FF2B5EF4-FFF2-40B4-BE49-F238E27FC236}">
                  <a16:creationId xmlns:a16="http://schemas.microsoft.com/office/drawing/2014/main" id="{E0D0C273-FC86-459F-8CB7-3EB25D2B6C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77" b="25428"/>
            <a:stretch/>
          </p:blipFill>
          <p:spPr>
            <a:xfrm>
              <a:off x="8609033" y="1473323"/>
              <a:ext cx="2974331" cy="4395483"/>
            </a:xfrm>
            <a:prstGeom prst="rect">
              <a:avLst/>
            </a:prstGeom>
          </p:spPr>
        </p:pic>
      </p:grpSp>
      <p:sp>
        <p:nvSpPr>
          <p:cNvPr id="46" name="テキスト プレースホルダー 35">
            <a:extLst>
              <a:ext uri="{FF2B5EF4-FFF2-40B4-BE49-F238E27FC236}">
                <a16:creationId xmlns:a16="http://schemas.microsoft.com/office/drawing/2014/main" id="{AEF5393B-EF4D-45A3-E5B9-7727929A4F53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657076" y="252412"/>
            <a:ext cx="5368395" cy="3385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>
                <a:solidFill>
                  <a:srgbClr val="00003E"/>
                </a:solidFill>
              </a:rPr>
              <a:t>スマートフォン商品</a:t>
            </a:r>
          </a:p>
        </p:txBody>
      </p:sp>
    </p:spTree>
    <p:extLst>
      <p:ext uri="{BB962C8B-B14F-4D97-AF65-F5344CB8AC3E}">
        <p14:creationId xmlns:p14="http://schemas.microsoft.com/office/powerpoint/2010/main" val="3740557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9B11FB3-D319-F680-E02A-AF514548708D}"/>
              </a:ext>
            </a:extLst>
          </p:cNvPr>
          <p:cNvSpPr/>
          <p:nvPr/>
        </p:nvSpPr>
        <p:spPr>
          <a:xfrm>
            <a:off x="8519905" y="5963851"/>
            <a:ext cx="3152589" cy="1384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※</a:t>
            </a:r>
            <a:r>
              <a:rPr kumimoji="1" lang="ja-JP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コンテンツページは予告なく変更されることがあります。</a:t>
            </a:r>
          </a:p>
        </p:txBody>
      </p:sp>
      <p:sp>
        <p:nvSpPr>
          <p:cNvPr id="19" name="片側の 2 つの角を丸めた四角形 18">
            <a:extLst>
              <a:ext uri="{FF2B5EF4-FFF2-40B4-BE49-F238E27FC236}">
                <a16:creationId xmlns:a16="http://schemas.microsoft.com/office/drawing/2014/main" id="{332207F5-2505-3D22-1FEB-698F6010FB5D}"/>
              </a:ext>
            </a:extLst>
          </p:cNvPr>
          <p:cNvSpPr/>
          <p:nvPr/>
        </p:nvSpPr>
        <p:spPr>
          <a:xfrm>
            <a:off x="499024" y="1551272"/>
            <a:ext cx="5452347" cy="595851"/>
          </a:xfrm>
          <a:prstGeom prst="round2SameRect">
            <a:avLst>
              <a:gd name="adj1" fmla="val 20214"/>
              <a:gd name="adj2" fmla="val 0"/>
            </a:avLst>
          </a:prstGeom>
          <a:solidFill>
            <a:srgbClr val="00003E"/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動画をフルスクリーンで再生する</a:t>
            </a:r>
            <a:r>
              <a:rPr kumimoji="0" lang="en-US" altLang="ja-JP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 (for view)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kern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プライムカバー</a:t>
            </a:r>
            <a:endParaRPr kumimoji="0" lang="en-US" altLang="ja-JP" sz="1600" b="1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0" name="片側の 2 つの角を丸めた四角形 19">
            <a:extLst>
              <a:ext uri="{FF2B5EF4-FFF2-40B4-BE49-F238E27FC236}">
                <a16:creationId xmlns:a16="http://schemas.microsoft.com/office/drawing/2014/main" id="{75EF2793-7537-C44C-134F-2B65A06227EB}"/>
              </a:ext>
            </a:extLst>
          </p:cNvPr>
          <p:cNvSpPr/>
          <p:nvPr/>
        </p:nvSpPr>
        <p:spPr>
          <a:xfrm>
            <a:off x="6268314" y="1551272"/>
            <a:ext cx="5452514" cy="4274776"/>
          </a:xfrm>
          <a:prstGeom prst="round2SameRect">
            <a:avLst>
              <a:gd name="adj1" fmla="val 4527"/>
              <a:gd name="adj2" fmla="val 0"/>
            </a:avLst>
          </a:prstGeom>
          <a:noFill/>
          <a:ln w="3175" cap="flat" cmpd="sng" algn="ctr">
            <a:solidFill>
              <a:srgbClr val="00003E"/>
            </a:solidFill>
            <a:prstDash val="solid"/>
          </a:ln>
          <a:effectLst/>
        </p:spPr>
        <p:txBody>
          <a:bodyPr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00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21" name="片側の 2 つの角を丸めた四角形 20">
            <a:extLst>
              <a:ext uri="{FF2B5EF4-FFF2-40B4-BE49-F238E27FC236}">
                <a16:creationId xmlns:a16="http://schemas.microsoft.com/office/drawing/2014/main" id="{7DA8EECD-D137-4960-5ED6-8C4633A63B69}"/>
              </a:ext>
            </a:extLst>
          </p:cNvPr>
          <p:cNvSpPr/>
          <p:nvPr/>
        </p:nvSpPr>
        <p:spPr>
          <a:xfrm>
            <a:off x="6268314" y="1551272"/>
            <a:ext cx="5452514" cy="595851"/>
          </a:xfrm>
          <a:prstGeom prst="round2SameRect">
            <a:avLst>
              <a:gd name="adj1" fmla="val 20214"/>
              <a:gd name="adj2" fmla="val 0"/>
            </a:avLst>
          </a:prstGeom>
          <a:solidFill>
            <a:srgbClr val="00003E"/>
          </a:solidFill>
          <a:ln w="25400" cap="flat" cmpd="sng" algn="ctr">
            <a:noFill/>
            <a:prstDash val="solid"/>
          </a:ln>
          <a:effectLst/>
        </p:spPr>
        <p:txBody>
          <a:bodyPr t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ランディングページを表示する（</a:t>
            </a:r>
            <a:r>
              <a:rPr kumimoji="0" lang="en-US" altLang="ja-JP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for click</a:t>
            </a:r>
            <a:r>
              <a:rPr kumimoji="0" lang="ja-JP" altLang="en-US" sz="1600" b="1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）</a:t>
            </a:r>
            <a:endParaRPr kumimoji="0" lang="en-US" altLang="ja-JP" sz="1600" b="1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1" kern="0">
                <a:solidFill>
                  <a:srgbClr val="FFFFFF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スマートパネル</a:t>
            </a:r>
            <a:endParaRPr kumimoji="0" lang="en-US" altLang="ja-JP" sz="1600" b="1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93E30640-8474-F301-E874-E41E31681077}"/>
              </a:ext>
            </a:extLst>
          </p:cNvPr>
          <p:cNvGrpSpPr/>
          <p:nvPr/>
        </p:nvGrpSpPr>
        <p:grpSpPr>
          <a:xfrm>
            <a:off x="919365" y="2436232"/>
            <a:ext cx="1384006" cy="3002489"/>
            <a:chOff x="513033" y="432674"/>
            <a:chExt cx="2115990" cy="4304579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3671E151-8663-D2AB-69E1-C02595F6370F}"/>
                </a:ext>
              </a:extLst>
            </p:cNvPr>
            <p:cNvGrpSpPr/>
            <p:nvPr/>
          </p:nvGrpSpPr>
          <p:grpSpPr>
            <a:xfrm>
              <a:off x="513033" y="432674"/>
              <a:ext cx="2115990" cy="4304579"/>
              <a:chOff x="513033" y="446485"/>
              <a:chExt cx="2115990" cy="4304579"/>
            </a:xfrm>
          </p:grpSpPr>
          <p:pic>
            <p:nvPicPr>
              <p:cNvPr id="40" name="図 39">
                <a:extLst>
                  <a:ext uri="{FF2B5EF4-FFF2-40B4-BE49-F238E27FC236}">
                    <a16:creationId xmlns:a16="http://schemas.microsoft.com/office/drawing/2014/main" id="{AAA57EBC-2974-6C5D-1A37-6D8A7BAE582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970"/>
              <a:stretch/>
            </p:blipFill>
            <p:spPr>
              <a:xfrm>
                <a:off x="513033" y="446485"/>
                <a:ext cx="2115990" cy="4304579"/>
              </a:xfrm>
              <a:prstGeom prst="rect">
                <a:avLst/>
              </a:prstGeom>
            </p:spPr>
          </p:pic>
          <p:pic>
            <p:nvPicPr>
              <p:cNvPr id="41" name="図 40">
                <a:extLst>
                  <a:ext uri="{FF2B5EF4-FFF2-40B4-BE49-F238E27FC236}">
                    <a16:creationId xmlns:a16="http://schemas.microsoft.com/office/drawing/2014/main" id="{B9EA4DC8-2CB2-FDD2-6F6D-B24BF70B450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" b="-4405"/>
              <a:stretch/>
            </p:blipFill>
            <p:spPr>
              <a:xfrm>
                <a:off x="655969" y="568890"/>
                <a:ext cx="1844989" cy="4182174"/>
              </a:xfrm>
              <a:prstGeom prst="rect">
                <a:avLst/>
              </a:prstGeom>
            </p:spPr>
          </p:pic>
          <p:pic>
            <p:nvPicPr>
              <p:cNvPr id="42" name="図 41">
                <a:extLst>
                  <a:ext uri="{FF2B5EF4-FFF2-40B4-BE49-F238E27FC236}">
                    <a16:creationId xmlns:a16="http://schemas.microsoft.com/office/drawing/2014/main" id="{9B8B9FAC-E7AC-AB22-BDAA-E467E35B4B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31300" y="567291"/>
                <a:ext cx="1079455" cy="148426"/>
              </a:xfrm>
              <a:prstGeom prst="rect">
                <a:avLst/>
              </a:prstGeom>
            </p:spPr>
          </p:pic>
        </p:grpSp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0AFF5C71-93DD-516E-E6DC-C08F25C1D2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4" t="-603" r="3086"/>
            <a:stretch/>
          </p:blipFill>
          <p:spPr>
            <a:xfrm>
              <a:off x="654267" y="1182203"/>
              <a:ext cx="1843200" cy="1050673"/>
            </a:xfrm>
            <a:prstGeom prst="rect">
              <a:avLst/>
            </a:prstGeom>
          </p:spPr>
        </p:pic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BEF9C684-CF68-A2E7-1A4D-0689C2253C08}"/>
              </a:ext>
            </a:extLst>
          </p:cNvPr>
          <p:cNvGrpSpPr/>
          <p:nvPr/>
        </p:nvGrpSpPr>
        <p:grpSpPr>
          <a:xfrm>
            <a:off x="6670887" y="2477916"/>
            <a:ext cx="1384006" cy="3002489"/>
            <a:chOff x="513033" y="432674"/>
            <a:chExt cx="2115990" cy="4304579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CF4F6EC0-9517-3B1F-7C94-5A378CF3DCF2}"/>
                </a:ext>
              </a:extLst>
            </p:cNvPr>
            <p:cNvGrpSpPr/>
            <p:nvPr/>
          </p:nvGrpSpPr>
          <p:grpSpPr>
            <a:xfrm>
              <a:off x="513033" y="432674"/>
              <a:ext cx="2115990" cy="4304579"/>
              <a:chOff x="513033" y="446485"/>
              <a:chExt cx="2115990" cy="4304579"/>
            </a:xfrm>
          </p:grpSpPr>
          <p:pic>
            <p:nvPicPr>
              <p:cNvPr id="47" name="図 46">
                <a:extLst>
                  <a:ext uri="{FF2B5EF4-FFF2-40B4-BE49-F238E27FC236}">
                    <a16:creationId xmlns:a16="http://schemas.microsoft.com/office/drawing/2014/main" id="{42A7F986-5D37-E1F7-A047-654B79170CC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2970"/>
              <a:stretch/>
            </p:blipFill>
            <p:spPr>
              <a:xfrm>
                <a:off x="513033" y="446485"/>
                <a:ext cx="2115990" cy="4304579"/>
              </a:xfrm>
              <a:prstGeom prst="rect">
                <a:avLst/>
              </a:prstGeom>
            </p:spPr>
          </p:pic>
          <p:pic>
            <p:nvPicPr>
              <p:cNvPr id="48" name="図 47">
                <a:extLst>
                  <a:ext uri="{FF2B5EF4-FFF2-40B4-BE49-F238E27FC236}">
                    <a16:creationId xmlns:a16="http://schemas.microsoft.com/office/drawing/2014/main" id="{D55A0DE8-4D70-2E2D-3FBF-A2E85AA482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" b="-4405"/>
              <a:stretch/>
            </p:blipFill>
            <p:spPr>
              <a:xfrm>
                <a:off x="655969" y="568890"/>
                <a:ext cx="1844989" cy="4182174"/>
              </a:xfrm>
              <a:prstGeom prst="rect">
                <a:avLst/>
              </a:prstGeom>
            </p:spPr>
          </p:pic>
          <p:pic>
            <p:nvPicPr>
              <p:cNvPr id="49" name="図 48">
                <a:extLst>
                  <a:ext uri="{FF2B5EF4-FFF2-40B4-BE49-F238E27FC236}">
                    <a16:creationId xmlns:a16="http://schemas.microsoft.com/office/drawing/2014/main" id="{789EEF54-070A-C8BF-0484-C2F5457B44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31300" y="567291"/>
                <a:ext cx="1079455" cy="148426"/>
              </a:xfrm>
              <a:prstGeom prst="rect">
                <a:avLst/>
              </a:prstGeom>
            </p:spPr>
          </p:pic>
        </p:grpSp>
        <p:pic>
          <p:nvPicPr>
            <p:cNvPr id="46" name="図 45">
              <a:extLst>
                <a:ext uri="{FF2B5EF4-FFF2-40B4-BE49-F238E27FC236}">
                  <a16:creationId xmlns:a16="http://schemas.microsoft.com/office/drawing/2014/main" id="{05C90BDC-BEFF-42A1-2163-4C11AD4DA6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04" t="-603" r="3086"/>
            <a:stretch/>
          </p:blipFill>
          <p:spPr>
            <a:xfrm>
              <a:off x="654267" y="1182203"/>
              <a:ext cx="1843200" cy="1050673"/>
            </a:xfrm>
            <a:prstGeom prst="rect">
              <a:avLst/>
            </a:prstGeom>
          </p:spPr>
        </p:pic>
      </p:grpSp>
      <p:pic>
        <p:nvPicPr>
          <p:cNvPr id="25" name="図 24">
            <a:extLst>
              <a:ext uri="{FF2B5EF4-FFF2-40B4-BE49-F238E27FC236}">
                <a16:creationId xmlns:a16="http://schemas.microsoft.com/office/drawing/2014/main" id="{B273166D-1ED4-67FD-B382-55738015FD3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122" y="2648674"/>
            <a:ext cx="1454011" cy="2917108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3A37E688-7893-74B5-43A3-83FF64A8689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644" y="2648674"/>
            <a:ext cx="1454011" cy="2917110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46B5992-F0F0-F697-F351-487486028D6C}"/>
              </a:ext>
            </a:extLst>
          </p:cNvPr>
          <p:cNvSpPr txBox="1"/>
          <p:nvPr/>
        </p:nvSpPr>
        <p:spPr>
          <a:xfrm>
            <a:off x="3608248" y="3367146"/>
            <a:ext cx="20091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/>
              <a:t>バナーをタップすると</a:t>
            </a:r>
            <a:endParaRPr kumimoji="1" lang="en-US" altLang="ja-JP" sz="1400"/>
          </a:p>
          <a:p>
            <a:pPr algn="l"/>
            <a:r>
              <a:rPr lang="ja-JP" altLang="en-US" sz="1400"/>
              <a:t>フルスクリーンの動画プレイヤーで動画が再生される</a:t>
            </a:r>
            <a:endParaRPr kumimoji="1" lang="ja-JP" altLang="en-US" sz="1400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B98B9B0-C90E-F544-0C7A-7D2E89EDAF08}"/>
              </a:ext>
            </a:extLst>
          </p:cNvPr>
          <p:cNvSpPr txBox="1"/>
          <p:nvPr/>
        </p:nvSpPr>
        <p:spPr>
          <a:xfrm>
            <a:off x="9428621" y="3367147"/>
            <a:ext cx="21257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sz="1400"/>
              <a:t>バナーをタップすると</a:t>
            </a:r>
            <a:endParaRPr kumimoji="1" lang="en-US" altLang="ja-JP" sz="1400"/>
          </a:p>
          <a:p>
            <a:pPr algn="l"/>
            <a:r>
              <a:rPr kumimoji="1" lang="ja-JP" altLang="en-US" sz="1400"/>
              <a:t>再生している動画の下にランディングページが表示される</a:t>
            </a:r>
            <a:endParaRPr kumimoji="1" lang="en-US" altLang="ja-JP" sz="1400"/>
          </a:p>
        </p:txBody>
      </p:sp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DF888B66-EC85-C8FA-2014-44E0D459B7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商品スペック</a:t>
            </a:r>
          </a:p>
        </p:txBody>
      </p:sp>
      <p:pic>
        <p:nvPicPr>
          <p:cNvPr id="24" name="図プレースホルダー 23" descr="アイコン&#10;&#10;自動的に生成された説明">
            <a:extLst>
              <a:ext uri="{FF2B5EF4-FFF2-40B4-BE49-F238E27FC236}">
                <a16:creationId xmlns:a16="http://schemas.microsoft.com/office/drawing/2014/main" id="{281A4442-F7FC-0676-2830-9392070DC512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/>
      </p:pic>
      <p:sp>
        <p:nvSpPr>
          <p:cNvPr id="22" name="テキスト プレースホルダー 21">
            <a:extLst>
              <a:ext uri="{FF2B5EF4-FFF2-40B4-BE49-F238E27FC236}">
                <a16:creationId xmlns:a16="http://schemas.microsoft.com/office/drawing/2014/main" id="{81865439-B595-3E0D-6733-251F82C9C0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スマートフォン動画広告タップ後の挙動</a:t>
            </a:r>
          </a:p>
        </p:txBody>
      </p:sp>
      <p:sp>
        <p:nvSpPr>
          <p:cNvPr id="3" name="片側の 2 つの角を丸めた四角形 19">
            <a:extLst>
              <a:ext uri="{FF2B5EF4-FFF2-40B4-BE49-F238E27FC236}">
                <a16:creationId xmlns:a16="http://schemas.microsoft.com/office/drawing/2014/main" id="{A40575B2-A55A-AFE9-5D28-8B9B1D456196}"/>
              </a:ext>
            </a:extLst>
          </p:cNvPr>
          <p:cNvSpPr/>
          <p:nvPr/>
        </p:nvSpPr>
        <p:spPr>
          <a:xfrm>
            <a:off x="499191" y="1551272"/>
            <a:ext cx="5452347" cy="4274776"/>
          </a:xfrm>
          <a:prstGeom prst="round2SameRect">
            <a:avLst>
              <a:gd name="adj1" fmla="val 4527"/>
              <a:gd name="adj2" fmla="val 0"/>
            </a:avLst>
          </a:prstGeom>
          <a:noFill/>
          <a:ln w="3175" cap="flat" cmpd="sng" algn="ctr">
            <a:solidFill>
              <a:srgbClr val="00003E"/>
            </a:solidFill>
            <a:prstDash val="solid"/>
          </a:ln>
          <a:effectLst/>
        </p:spPr>
        <p:txBody>
          <a:bodyPr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ja-JP" sz="200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CFC13C38-676B-42BC-F455-9AC33D4E36E9}"/>
              </a:ext>
            </a:extLst>
          </p:cNvPr>
          <p:cNvSpPr/>
          <p:nvPr/>
        </p:nvSpPr>
        <p:spPr>
          <a:xfrm>
            <a:off x="1817843" y="186644"/>
            <a:ext cx="1474299" cy="40431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7200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00003E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</a:rPr>
              <a:t>挙動説明</a:t>
            </a:r>
          </a:p>
        </p:txBody>
      </p:sp>
    </p:spTree>
    <p:extLst>
      <p:ext uri="{BB962C8B-B14F-4D97-AF65-F5344CB8AC3E}">
        <p14:creationId xmlns:p14="http://schemas.microsoft.com/office/powerpoint/2010/main" val="3976077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SCレイアウト（広告主・代理店限定）">
  <a:themeElements>
    <a:clrScheme name="ユーザー定義 1">
      <a:dk1>
        <a:srgbClr val="000000"/>
      </a:dk1>
      <a:lt1>
        <a:srgbClr val="FFFFFF"/>
      </a:lt1>
      <a:dk2>
        <a:srgbClr val="00003E"/>
      </a:dk2>
      <a:lt2>
        <a:srgbClr val="FFFFFF"/>
      </a:lt2>
      <a:accent1>
        <a:srgbClr val="00003E"/>
      </a:accent1>
      <a:accent2>
        <a:srgbClr val="06C755"/>
      </a:accent2>
      <a:accent3>
        <a:srgbClr val="FF0033"/>
      </a:accent3>
      <a:accent4>
        <a:srgbClr val="F77911"/>
      </a:accent4>
      <a:accent5>
        <a:srgbClr val="A9A9A9"/>
      </a:accent5>
      <a:accent6>
        <a:srgbClr val="D5D5D5"/>
      </a:accent6>
      <a:hlink>
        <a:srgbClr val="0563C1"/>
      </a:hlink>
      <a:folHlink>
        <a:srgbClr val="0D0D0D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0003E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headEnd type="oval" w="lg" len="lg"/>
          <a:tailEnd type="oval" w="lg" len="lg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MSCプロダクト部門資料FMT_v0.1" id="{67D726DE-EA97-2F46-A448-D8C333267734}" vid="{F79B8FC2-5071-944A-B5F6-F0B4F3C8CD4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【社外秘】mscテンプレート_2016</Template>
  <TotalTime>137</TotalTime>
  <Words>4741</Words>
  <Application>Microsoft Office PowerPoint</Application>
  <PresentationFormat>ワイド画面</PresentationFormat>
  <Paragraphs>728</Paragraphs>
  <Slides>24</Slides>
  <Notes>14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35" baseType="lpstr">
      <vt:lpstr>Hiragino Kaku Gothic Pro</vt:lpstr>
      <vt:lpstr>NotoSansJP</vt:lpstr>
      <vt:lpstr>メイリオ</vt:lpstr>
      <vt:lpstr>メイリオ</vt:lpstr>
      <vt:lpstr>メイリオ 本文</vt:lpstr>
      <vt:lpstr>Arial</vt:lpstr>
      <vt:lpstr>Calibri</vt:lpstr>
      <vt:lpstr>Segoe UI</vt:lpstr>
      <vt:lpstr>Wingdings</vt:lpstr>
      <vt:lpstr>MSCレイアウト（広告主・代理店限定）</vt:lpstr>
      <vt:lpstr>think-cell スライド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加賀谷 有里</dc:creator>
  <cp:keywords/>
  <dc:description/>
  <cp:lastModifiedBy>大原 真由美</cp:lastModifiedBy>
  <cp:revision>19</cp:revision>
  <dcterms:created xsi:type="dcterms:W3CDTF">2020-02-26T07:28:11Z</dcterms:created>
  <dcterms:modified xsi:type="dcterms:W3CDTF">2025-07-02T09:57:19Z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2024-12-17T04:41:19Z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d8c9785c-7bbf-4b6c-bf29-15e4982bfb86</vt:lpwstr>
  </property>
  <property fmtid="{D5CDD505-2E9C-101B-9397-08002B2CF9AE}" pid="7" name="MSIP_Label_defa4170-0d19-0005-0004-bc88714345d2_ActionId">
    <vt:lpwstr>00dedf0f-81ed-4f54-9daa-239eb5abc532</vt:lpwstr>
  </property>
  <property fmtid="{D5CDD505-2E9C-101B-9397-08002B2CF9AE}" pid="8" name="MSIP_Label_defa4170-0d19-0005-0004-bc88714345d2_ContentBits">
    <vt:lpwstr>0</vt:lpwstr>
  </property>
</Properties>
</file>