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5" r:id="rId1"/>
  </p:sldMasterIdLst>
  <p:notesMasterIdLst>
    <p:notesMasterId r:id="rId27"/>
  </p:notesMasterIdLst>
  <p:sldIdLst>
    <p:sldId id="469" r:id="rId2"/>
    <p:sldId id="572" r:id="rId3"/>
    <p:sldId id="544" r:id="rId4"/>
    <p:sldId id="702" r:id="rId5"/>
    <p:sldId id="695" r:id="rId6"/>
    <p:sldId id="559" r:id="rId7"/>
    <p:sldId id="553" r:id="rId8"/>
    <p:sldId id="575" r:id="rId9"/>
    <p:sldId id="615" r:id="rId10"/>
    <p:sldId id="576" r:id="rId11"/>
    <p:sldId id="562" r:id="rId12"/>
    <p:sldId id="514" r:id="rId13"/>
    <p:sldId id="701" r:id="rId14"/>
    <p:sldId id="577" r:id="rId15"/>
    <p:sldId id="654" r:id="rId16"/>
    <p:sldId id="655" r:id="rId17"/>
    <p:sldId id="569" r:id="rId18"/>
    <p:sldId id="570" r:id="rId19"/>
    <p:sldId id="632" r:id="rId20"/>
    <p:sldId id="633" r:id="rId21"/>
    <p:sldId id="634" r:id="rId22"/>
    <p:sldId id="635" r:id="rId23"/>
    <p:sldId id="636" r:id="rId24"/>
    <p:sldId id="715" r:id="rId25"/>
    <p:sldId id="512" r:id="rId2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EDED"/>
    <a:srgbClr val="FF0033"/>
    <a:srgbClr val="00003E"/>
    <a:srgbClr val="0D0D0D"/>
    <a:srgbClr val="0D0C0D"/>
    <a:srgbClr val="FFFFFF"/>
    <a:srgbClr val="252525"/>
    <a:srgbClr val="F2F2F5"/>
    <a:srgbClr val="F5F5F5"/>
    <a:srgbClr val="E9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0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2025/4/9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21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885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77FE0B-EE3C-8CC1-1759-2CC1F20334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C50D1CB1-41C0-2837-E1F2-8553C6B1AD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1ACA71E-77A1-0003-8279-DA33D3914C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EA180A7-65A4-4BFB-02B8-361F3EAAB7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298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090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408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　</a:t>
            </a:r>
            <a:endParaRPr kumimoji="1" lang="en-US" altLang="ja-JP"/>
          </a:p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031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54427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9857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4193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1146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3013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638954"/>
            <a:ext cx="11017250" cy="1693209"/>
          </a:xfrm>
          <a:prstGeom prst="rect">
            <a:avLst/>
          </a:prstGeom>
        </p:spPr>
        <p:txBody>
          <a:bodyPr lIns="0" tIns="36000" rIns="0" bIns="0" anchor="b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サービス名</a:t>
            </a:r>
            <a:endParaRPr kumimoji="1" lang="en-US" altLang="ja-JP" sz="4000" b="1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 dirty="0"/>
              <a:t>セールスシート</a:t>
            </a:r>
            <a:endParaRPr lang="ja-JP" alt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5278296"/>
            <a:ext cx="1349375" cy="22715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00" b="1" i="0" baseline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400"/>
            </a:lvl2pPr>
          </a:lstStyle>
          <a:p>
            <a:pPr lvl="0" algn="r"/>
            <a:r>
              <a:rPr kumimoji="1" lang="en-US" altLang="ja-JP" sz="1200" b="0" i="0" spc="30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YYYY/MM/DD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algn="l"/>
            <a:r>
              <a:rPr kumimoji="1" lang="en-US" altLang="ja-JP" sz="1600" b="0" i="0" spc="0">
                <a:solidFill>
                  <a:schemeClr val="bg1"/>
                </a:solidFill>
                <a:latin typeface="+mn-ea"/>
                <a:ea typeface="+mn-ea"/>
              </a:rPr>
              <a:t>LINE</a:t>
            </a:r>
            <a:r>
              <a:rPr kumimoji="1" lang="ja-JP" altLang="en-US" sz="1600" b="0" i="0" spc="0">
                <a:solidFill>
                  <a:schemeClr val="bg1"/>
                </a:solidFill>
                <a:latin typeface="+mn-ea"/>
                <a:ea typeface="+mn-ea"/>
              </a:rPr>
              <a:t>ヤフー株式会社</a:t>
            </a:r>
          </a:p>
        </p:txBody>
      </p:sp>
      <p:sp>
        <p:nvSpPr>
          <p:cNvPr id="12" name="角丸四角形 3">
            <a:extLst>
              <a:ext uri="{FF2B5EF4-FFF2-40B4-BE49-F238E27FC236}">
                <a16:creationId xmlns:a16="http://schemas.microsoft.com/office/drawing/2014/main" id="{6E03E592-54DF-9AE1-D95D-BBCAF50DFCCA}"/>
              </a:ext>
            </a:extLst>
          </p:cNvPr>
          <p:cNvSpPr/>
          <p:nvPr userDrawn="1"/>
        </p:nvSpPr>
        <p:spPr>
          <a:xfrm>
            <a:off x="587375" y="897384"/>
            <a:ext cx="5077812" cy="43204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400" b="1" i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98BB00D-AB64-6D28-4900-C37FA357BA8B}"/>
              </a:ext>
            </a:extLst>
          </p:cNvPr>
          <p:cNvSpPr txBox="1"/>
          <p:nvPr userDrawn="1"/>
        </p:nvSpPr>
        <p:spPr>
          <a:xfrm>
            <a:off x="1100138" y="990878"/>
            <a:ext cx="43889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b="1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　ディスプレイ広告（予約型）</a:t>
            </a:r>
          </a:p>
        </p:txBody>
      </p:sp>
    </p:spTree>
    <p:extLst>
      <p:ext uri="{BB962C8B-B14F-4D97-AF65-F5344CB8AC3E}">
        <p14:creationId xmlns:p14="http://schemas.microsoft.com/office/powerpoint/2010/main" val="296339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AEE4CA93-3A95-09C5-4D0E-DA619D4D5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85001656-D58C-C5B9-05E0-ACB0FBF825E6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491092EA-4E3B-D5A9-44A7-7A7B8230C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EC75B3D-5093-B928-EE25-E1119F4FD4CE}"/>
              </a:ext>
            </a:extLst>
          </p:cNvPr>
          <p:cNvSpPr/>
          <p:nvPr userDrawn="1"/>
        </p:nvSpPr>
        <p:spPr>
          <a:xfrm>
            <a:off x="230388" y="201358"/>
            <a:ext cx="194912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0">
                <a:solidFill>
                  <a:srgbClr val="00003E"/>
                </a:solidFill>
                <a:latin typeface="+mn-ea"/>
                <a:ea typeface="+mn-ea"/>
                <a:cs typeface="Segoe UI" panose="020B0502040204020203" pitchFamily="34" charset="0"/>
              </a:rPr>
              <a:t>CONTENTS</a:t>
            </a:r>
            <a:endParaRPr kumimoji="1" lang="ja-JP" altLang="en-US" sz="2400" b="1" i="0">
              <a:solidFill>
                <a:srgbClr val="00003E"/>
              </a:solidFill>
              <a:latin typeface="+mn-ea"/>
              <a:ea typeface="+mn-ea"/>
              <a:cs typeface="Segoe UI" panose="020B0502040204020203" pitchFamily="34" charset="0"/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9EAB3296-28FB-7131-645F-8DCD737E8756}"/>
              </a:ext>
            </a:extLst>
          </p:cNvPr>
          <p:cNvSpPr/>
          <p:nvPr userDrawn="1"/>
        </p:nvSpPr>
        <p:spPr>
          <a:xfrm rot="5400000">
            <a:off x="-26991" y="279927"/>
            <a:ext cx="260350" cy="212730"/>
          </a:xfrm>
          <a:prstGeom prst="triangle">
            <a:avLst>
              <a:gd name="adj" fmla="val 44351"/>
            </a:avLst>
          </a:prstGeom>
          <a:solidFill>
            <a:srgbClr val="000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48">
            <a:extLst>
              <a:ext uri="{FF2B5EF4-FFF2-40B4-BE49-F238E27FC236}">
                <a16:creationId xmlns:a16="http://schemas.microsoft.com/office/drawing/2014/main" id="{59C52CA7-AA50-D438-CDF6-E0F1DA431204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1971952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01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1" name="円/楕円 49">
            <a:extLst>
              <a:ext uri="{FF2B5EF4-FFF2-40B4-BE49-F238E27FC236}">
                <a16:creationId xmlns:a16="http://schemas.microsoft.com/office/drawing/2014/main" id="{BD2621C4-93E5-E892-8F12-093AA4E5C7B3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2890054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02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2" name="円/楕円 50">
            <a:extLst>
              <a:ext uri="{FF2B5EF4-FFF2-40B4-BE49-F238E27FC236}">
                <a16:creationId xmlns:a16="http://schemas.microsoft.com/office/drawing/2014/main" id="{EB408040-EB06-F6CD-97C6-A4D0704AE957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3808156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03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0E90F5F-46E8-8028-8F16-37C6E7B87813}"/>
              </a:ext>
            </a:extLst>
          </p:cNvPr>
          <p:cNvCxnSpPr>
            <a:cxnSpLocks/>
            <a:stCxn id="10" idx="4"/>
            <a:endCxn id="11" idx="0"/>
          </p:cNvCxnSpPr>
          <p:nvPr userDrawn="1"/>
        </p:nvCxnSpPr>
        <p:spPr>
          <a:xfrm>
            <a:off x="1232348" y="2511952"/>
            <a:ext cx="0" cy="378102"/>
          </a:xfrm>
          <a:prstGeom prst="line">
            <a:avLst/>
          </a:prstGeom>
          <a:ln w="25400">
            <a:solidFill>
              <a:srgbClr val="00003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D69DD-EFA7-C1E6-28C4-B922E61809D5}"/>
              </a:ext>
            </a:extLst>
          </p:cNvPr>
          <p:cNvCxnSpPr>
            <a:stCxn id="11" idx="4"/>
            <a:endCxn id="12" idx="0"/>
          </p:cNvCxnSpPr>
          <p:nvPr userDrawn="1"/>
        </p:nvCxnSpPr>
        <p:spPr>
          <a:xfrm>
            <a:off x="1232348" y="3430054"/>
            <a:ext cx="0" cy="378102"/>
          </a:xfrm>
          <a:prstGeom prst="line">
            <a:avLst/>
          </a:prstGeom>
          <a:ln w="25400">
            <a:solidFill>
              <a:srgbClr val="0300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4">
            <a:extLst>
              <a:ext uri="{FF2B5EF4-FFF2-40B4-BE49-F238E27FC236}">
                <a16:creationId xmlns:a16="http://schemas.microsoft.com/office/drawing/2014/main" id="{3AD6D90C-3ED1-9A66-F6D1-E44A7AFF0C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48388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6" name="テキスト プレースホルダー 4">
            <a:extLst>
              <a:ext uri="{FF2B5EF4-FFF2-40B4-BE49-F238E27FC236}">
                <a16:creationId xmlns:a16="http://schemas.microsoft.com/office/drawing/2014/main" id="{1C58FBBF-C7F9-EA7D-64E9-2D0288CEA8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8388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0E05881E-A4C7-0864-4C1B-D6EFA1CD0D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48388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</p:spTree>
    <p:extLst>
      <p:ext uri="{BB962C8B-B14F-4D97-AF65-F5344CB8AC3E}">
        <p14:creationId xmlns:p14="http://schemas.microsoft.com/office/powerpoint/2010/main" val="8662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4">
            <a:extLst>
              <a:ext uri="{FF2B5EF4-FFF2-40B4-BE49-F238E27FC236}">
                <a16:creationId xmlns:a16="http://schemas.microsoft.com/office/drawing/2014/main" id="{4ACEFEC2-0420-AB97-AAD7-A18026F840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49A8A82-CB7D-3834-72FE-F0103BC59479}"/>
              </a:ext>
            </a:extLst>
          </p:cNvPr>
          <p:cNvCxnSpPr>
            <a:cxnSpLocks/>
          </p:cNvCxnSpPr>
          <p:nvPr userDrawn="1"/>
        </p:nvCxnSpPr>
        <p:spPr>
          <a:xfrm>
            <a:off x="1727128" y="2621757"/>
            <a:ext cx="905094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図プレースホルダー 4">
            <a:extLst>
              <a:ext uri="{FF2B5EF4-FFF2-40B4-BE49-F238E27FC236}">
                <a16:creationId xmlns:a16="http://schemas.microsoft.com/office/drawing/2014/main" id="{9ECDF7A2-7224-0E1C-A550-0E183AB6CFC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42523" y="3019035"/>
            <a:ext cx="1586282" cy="14644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0003E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8" name="テキスト プレースホルダー 23">
            <a:extLst>
              <a:ext uri="{FF2B5EF4-FFF2-40B4-BE49-F238E27FC236}">
                <a16:creationId xmlns:a16="http://schemas.microsoft.com/office/drawing/2014/main" id="{9BB0D80A-1BCF-A8E5-9698-8458938BE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35867" y="4786187"/>
            <a:ext cx="5943600" cy="543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spc="300">
                <a:solidFill>
                  <a:srgbClr val="00003E"/>
                </a:solidFill>
                <a:latin typeface="メイリオ 本文"/>
                <a:ea typeface="+mn-ea"/>
              </a:defRPr>
            </a:lvl1pPr>
            <a:lvl2pPr marL="457212" indent="0">
              <a:buNone/>
              <a:defRPr/>
            </a:lvl2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/>
              <a:t>テキストテキスト</a:t>
            </a:r>
          </a:p>
        </p:txBody>
      </p:sp>
      <p:sp>
        <p:nvSpPr>
          <p:cNvPr id="10" name="テキスト プレースホルダー 19">
            <a:extLst>
              <a:ext uri="{FF2B5EF4-FFF2-40B4-BE49-F238E27FC236}">
                <a16:creationId xmlns:a16="http://schemas.microsoft.com/office/drawing/2014/main" id="{BBE8B47C-E3DF-7454-A3FA-093FD29B32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51588" y="1210966"/>
            <a:ext cx="1368152" cy="105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="1" i="0">
                <a:solidFill>
                  <a:srgbClr val="00003E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/>
              <a:t>01</a:t>
            </a:r>
            <a:endParaRPr kumimoji="1" lang="ja-JP" altLang="en-US"/>
          </a:p>
        </p:txBody>
      </p:sp>
      <p:pic>
        <p:nvPicPr>
          <p:cNvPr id="2" name="グラフィックス 7">
            <a:extLst>
              <a:ext uri="{FF2B5EF4-FFF2-40B4-BE49-F238E27FC236}">
                <a16:creationId xmlns:a16="http://schemas.microsoft.com/office/drawing/2014/main" id="{3B967D41-98D0-C253-8D0F-4F5B9AEA6E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167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15899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3E31476-1A82-F0B6-CD36-03F7D983E5D8}"/>
              </a:ext>
            </a:extLst>
          </p:cNvPr>
          <p:cNvSpPr/>
          <p:nvPr userDrawn="1"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rgbClr val="00003E">
              <a:alpha val="5098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892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4D9EAAA-15C7-9E4F-FE6B-744A8780BC0F}"/>
              </a:ext>
            </a:extLst>
          </p:cNvPr>
          <p:cNvSpPr/>
          <p:nvPr userDrawn="1"/>
        </p:nvSpPr>
        <p:spPr>
          <a:xfrm>
            <a:off x="-1200" y="5058000"/>
            <a:ext cx="12193200" cy="1800000"/>
          </a:xfrm>
          <a:prstGeom prst="rect">
            <a:avLst/>
          </a:prstGeom>
          <a:solidFill>
            <a:srgbClr val="00003E">
              <a:alpha val="4706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0" name="グラフィックス 9" descr="警告 単色塗りつぶし">
            <a:extLst>
              <a:ext uri="{FF2B5EF4-FFF2-40B4-BE49-F238E27FC236}">
                <a16:creationId xmlns:a16="http://schemas.microsoft.com/office/drawing/2014/main" id="{1C78B13D-B2DF-C425-BD6B-88E545500AF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673" y="5527546"/>
            <a:ext cx="860908" cy="860908"/>
          </a:xfrm>
          <a:prstGeom prst="rect">
            <a:avLst/>
          </a:prstGeom>
        </p:spPr>
      </p:pic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E05048F5-64BC-EDDD-95C7-8655D69218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メイリオ　</a:t>
            </a:r>
            <a:r>
              <a:rPr lang="en-US" altLang="ja-JP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12pt</a:t>
            </a:r>
          </a:p>
        </p:txBody>
      </p:sp>
    </p:spTree>
    <p:extLst>
      <p:ext uri="{BB962C8B-B14F-4D97-AF65-F5344CB8AC3E}">
        <p14:creationId xmlns:p14="http://schemas.microsoft.com/office/powerpoint/2010/main" val="393686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90C2CBE-191C-2B04-FF28-259373223C9C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6C0A904-B03E-C047-85DE-7E260D315E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5" name="テキスト プレースホルダー 10"/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68913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1441C66C-52AD-E815-4BDC-35E07381A881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4A1921C-3EA0-D049-9136-C46F969810C0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8335857D-2E96-C524-0C03-F2E636ADEC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9956ECE2-E1F1-9FCA-6EAA-755B72DA9A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36088" y="6356350"/>
            <a:ext cx="27432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E02821-449B-7445-B8E6-ADA6770F91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32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1B350541-A980-7849-328F-D82ABE93D0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0E82F5C-CE51-18BE-B776-8294EA2F46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20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CB5F5847-9726-D6C0-67F5-7527AF7AABC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2664088933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2" imgW="7772400" imgH="10058400" progId="TCLayout.ActiveDocument.1">
                  <p:embed/>
                </p:oleObj>
              </mc:Choice>
              <mc:Fallback>
                <p:oleObj name="think-cell スライド" r:id="rId12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B5F5847-9726-D6C0-67F5-7527AF7AAB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角丸四角形 5">
            <a:extLst>
              <a:ext uri="{FF2B5EF4-FFF2-40B4-BE49-F238E27FC236}">
                <a16:creationId xmlns:a16="http://schemas.microsoft.com/office/drawing/2014/main" id="{51A55CBA-B7FC-A04E-64BD-FB3AE8BF292C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404999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906" r:id="rId5"/>
    <p:sldLayoutId id="2147483907" r:id="rId6"/>
    <p:sldLayoutId id="2147483890" r:id="rId7"/>
    <p:sldLayoutId id="2147483891" r:id="rId8"/>
    <p:sldLayoutId id="2147483892" r:id="rId9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ads-help.yahoo-net.jp/s/article/H000044833?language=ja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hyperlink" Target="https://ads-help.yahoo-net.jp/s/article/H000044930?language=ja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form-business.yahoo.co.jp/claris/enqueteForm?inquiry_type=guaranteed_review" TargetMode="External"/><Relationship Id="rId5" Type="http://schemas.openxmlformats.org/officeDocument/2006/relationships/hyperlink" Target="https://ads-help.yahoo-net.jp/s/article/H000044534" TargetMode="External"/><Relationship Id="rId4" Type="http://schemas.openxmlformats.org/officeDocument/2006/relationships/hyperlink" Target="https://form-business.yahoo.co.jp/claris/enqueteForm?inquiry_type=bls_review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ds-help.yahoo-net.jp/" TargetMode="External"/><Relationship Id="rId5" Type="http://schemas.openxmlformats.org/officeDocument/2006/relationships/hyperlink" Target="https://www.lycbiz.com/jp/terms-and-policies/yahoo/" TargetMode="External"/><Relationship Id="rId4" Type="http://schemas.openxmlformats.org/officeDocument/2006/relationships/hyperlink" Target="https://www.lycbiz.com/jp/download/yahoo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29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lycbiz.com/jp/download/" TargetMode="Externa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portal.yadui.business.yahoo.co.jp/agencyportal/873240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s://ads-help.yahoo-net.jp/s/article/H000044930?language=ja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BB5ED4-C486-2825-FC79-B427C5818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Yahoo!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ニュース</a:t>
            </a:r>
            <a:endParaRPr kumimoji="1" lang="en-US" altLang="ja-JP" sz="4000" b="1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2025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lang="en-US" altLang="ja-JP" dirty="0">
                <a:cs typeface="Segoe UI" panose="020B0502040204020203" pitchFamily="34" charset="0"/>
              </a:rPr>
              <a:t>3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2025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lang="en-US" altLang="ja-JP" dirty="0">
                <a:cs typeface="Segoe UI" panose="020B0502040204020203" pitchFamily="34" charset="0"/>
              </a:rPr>
              <a:t>9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 dirty="0"/>
              <a:t>セールスシート</a:t>
            </a:r>
            <a:endParaRPr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6100150-09F2-0FD5-FF4E-60A49DDF0E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1196349" cy="220983"/>
          </a:xfrm>
        </p:spPr>
        <p:txBody>
          <a:bodyPr/>
          <a:lstStyle/>
          <a:p>
            <a:r>
              <a:rPr lang="en-US" altLang="ja-JP" sz="1200"/>
              <a:t>2025/1/22</a:t>
            </a:r>
            <a:endParaRPr lang="ja-JP" altLang="en-US" sz="1200"/>
          </a:p>
          <a:p>
            <a:endParaRPr lang="ja-JP" altLang="en-US" sz="60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D788480-331B-3F7D-2310-31677A1A19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/>
              <a:t>LINE</a:t>
            </a:r>
            <a:r>
              <a:rPr lang="ja-JP" altLang="en-US"/>
              <a:t>ヤフー株式会社</a:t>
            </a:r>
          </a:p>
        </p:txBody>
      </p:sp>
      <p:sp>
        <p:nvSpPr>
          <p:cNvPr id="2" name="テキスト プレースホルダー 3">
            <a:extLst>
              <a:ext uri="{FF2B5EF4-FFF2-40B4-BE49-F238E27FC236}">
                <a16:creationId xmlns:a16="http://schemas.microsoft.com/office/drawing/2014/main" id="{1F617A2A-779F-FC74-CEE7-E9E20D23D43C}"/>
              </a:ext>
            </a:extLst>
          </p:cNvPr>
          <p:cNvSpPr txBox="1">
            <a:spLocks/>
          </p:cNvSpPr>
          <p:nvPr/>
        </p:nvSpPr>
        <p:spPr>
          <a:xfrm>
            <a:off x="587375" y="5499278"/>
            <a:ext cx="1595921" cy="277039"/>
          </a:xfrm>
          <a:prstGeom prst="rect">
            <a:avLst/>
          </a:prstGeom>
        </p:spPr>
        <p:txBody>
          <a:bodyPr lIns="0" tIns="0" rIns="0" bIns="0"/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1" sz="100" b="1" i="0" kern="1200" baseline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200" dirty="0"/>
              <a:t>更新日：</a:t>
            </a:r>
            <a:r>
              <a:rPr lang="en-US" altLang="ja-JP" sz="1200" dirty="0"/>
              <a:t>2025/4/15</a:t>
            </a:r>
            <a:endParaRPr lang="ja-JP" altLang="en-US" sz="600" dirty="0"/>
          </a:p>
          <a:p>
            <a:endParaRPr lang="ja-JP" altLang="en-US" sz="600" dirty="0"/>
          </a:p>
        </p:txBody>
      </p:sp>
    </p:spTree>
    <p:extLst>
      <p:ext uri="{BB962C8B-B14F-4D97-AF65-F5344CB8AC3E}">
        <p14:creationId xmlns:p14="http://schemas.microsoft.com/office/powerpoint/2010/main" val="3274969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4" name="図プレースホルダー 13" descr="アイコン&#10;&#10;自動的に生成された説明">
            <a:extLst>
              <a:ext uri="{FF2B5EF4-FFF2-40B4-BE49-F238E27FC236}">
                <a16:creationId xmlns:a16="http://schemas.microsoft.com/office/drawing/2014/main" id="{6D0922E5-498B-B907-D970-6AD0917D5D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角丸四角形 3">
            <a:extLst>
              <a:ext uri="{FF2B5EF4-FFF2-40B4-BE49-F238E27FC236}">
                <a16:creationId xmlns:a16="http://schemas.microsoft.com/office/drawing/2014/main" id="{ED9B0697-1FAE-849C-8A95-06BB95B26B5D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7" name="テキスト プレースホルダー 35">
            <a:extLst>
              <a:ext uri="{FF2B5EF4-FFF2-40B4-BE49-F238E27FC236}">
                <a16:creationId xmlns:a16="http://schemas.microsoft.com/office/drawing/2014/main" id="{F7EB7768-783E-D0F2-C3EF-182C334A563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>
                <a:solidFill>
                  <a:srgbClr val="00003E"/>
                </a:solidFill>
              </a:rPr>
              <a:t>スマートフォン商品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4A535343-8EA0-FF09-5882-B903E20AC2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3314136"/>
              </p:ext>
            </p:extLst>
          </p:nvPr>
        </p:nvGraphicFramePr>
        <p:xfrm>
          <a:off x="479426" y="970216"/>
          <a:ext cx="11233149" cy="5077994"/>
        </p:xfrm>
        <a:graphic>
          <a:graphicData uri="http://schemas.openxmlformats.org/drawingml/2006/table">
            <a:tbl>
              <a:tblPr firstCol="1" bandRow="1"/>
              <a:tblGrid>
                <a:gridCol w="2006175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157301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1348573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449960">
                  <a:extLst>
                    <a:ext uri="{9D8B030D-6E8A-4147-A177-3AD203B41FA5}">
                      <a16:colId xmlns:a16="http://schemas.microsoft.com/office/drawing/2014/main" val="4269922740"/>
                    </a:ext>
                  </a:extLst>
                </a:gridCol>
                <a:gridCol w="2330032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  <a:gridCol w="1659272">
                  <a:extLst>
                    <a:ext uri="{9D8B030D-6E8A-4147-A177-3AD203B41FA5}">
                      <a16:colId xmlns:a16="http://schemas.microsoft.com/office/drawing/2014/main" val="2320183110"/>
                    </a:ext>
                  </a:extLst>
                </a:gridCol>
                <a:gridCol w="1281836">
                  <a:extLst>
                    <a:ext uri="{9D8B030D-6E8A-4147-A177-3AD203B41FA5}">
                      <a16:colId xmlns:a16="http://schemas.microsoft.com/office/drawing/2014/main" val="3201855149"/>
                    </a:ext>
                  </a:extLst>
                </a:gridCol>
              </a:tblGrid>
              <a:tr h="4278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ニュース　プライムカバー　</a:t>
                      </a:r>
                      <a:r>
                        <a:rPr kumimoji="1" lang="en-US" altLang="ja-JP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カテゴリー指定　</a:t>
                      </a: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プライムカバー　</a:t>
                      </a:r>
                      <a:r>
                        <a:rPr kumimoji="1" lang="en-US" altLang="ja-JP" sz="900" b="1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トップ　スマートパネル　</a:t>
                      </a:r>
                      <a:r>
                        <a:rPr kumimoji="1" lang="en-US" altLang="ja-JP" sz="900" b="1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1000011146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1000011145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1000005749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6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69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endParaRPr kumimoji="1" lang="en-US" altLang="ja-JP" sz="900" b="0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6316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endParaRPr kumimoji="1" lang="en-US" altLang="ja-JP" sz="9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動画をフルスクリーンで再生する（</a:t>
                      </a:r>
                      <a:r>
                        <a:rPr kumimoji="1" lang="en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view</a:t>
                      </a:r>
                      <a:r>
                        <a:rPr kumimoji="1" lang="ja-JP" altLang="en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L="0" marR="0" marT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ランディングページを表示する（</a:t>
                      </a:r>
                      <a:r>
                        <a:rPr kumimoji="1" lang="en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for click</a:t>
                      </a:r>
                      <a:r>
                        <a:rPr kumimoji="1" lang="ja-JP" altLang="en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）</a:t>
                      </a:r>
                      <a:endParaRPr kumimoji="1" lang="ja-JP" altLang="en" sz="90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0" marR="0" marT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スマートフォン（ウェブ）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 noProof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スマートフォン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（アプリ）</a:t>
                      </a:r>
                      <a:endParaRPr kumimoji="1" lang="ja-JP" altLang="en-US" sz="900" b="0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106053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ニュース（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プライムカバー）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経済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エンタメ</a:t>
                      </a:r>
                    </a:p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スポーツ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スポーツ　ゴルフ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スポーツ　野球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スポーツ　サッカー</a:t>
                      </a:r>
                    </a:p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800" kern="1200" dirty="0">
                        <a:solidFill>
                          <a:srgbClr val="FF0033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ニュース　トップ（アプリ）</a:t>
                      </a:r>
                      <a:endParaRPr kumimoji="1" lang="ja-JP" altLang="en-US" sz="800" kern="1200">
                        <a:solidFill>
                          <a:srgbClr val="0D0D0D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798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ニュースの記事詳細ページ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ニュース内の各カテゴリーの記事詳細ページ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ニュースのアプリのトップページの</a:t>
                      </a:r>
                      <a:endParaRPr kumimoji="1" lang="en-US" altLang="ja-JP" sz="9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トピックス以下</a:t>
                      </a:r>
                      <a:endParaRPr kumimoji="1" lang="ja-JP" altLang="en-US" sz="9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</a:t>
                      </a:r>
                      <a:r>
                        <a:rPr kumimoji="1" lang="ja-JP" altLang="en-US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日（土）～</a:t>
                      </a:r>
                      <a:r>
                        <a:rPr kumimoji="1" lang="en-US" altLang="ja-JP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30</a:t>
                      </a:r>
                      <a:r>
                        <a:rPr kumimoji="1" lang="ja-JP" altLang="en-US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日（火）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※3</a:t>
                      </a:r>
                      <a:endParaRPr kumimoji="1" lang="ja-JP" altLang="en-US" sz="900" b="0" i="0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 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※4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※3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err="1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購入型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  <a:ea typeface="+mj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500,000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  <a:endParaRPr kumimoji="1" lang="en-US" altLang="ja-JP" sz="900" b="0" i="0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300,000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  <a:endParaRPr kumimoji="1" lang="en-US" altLang="ja-JP" sz="900" b="0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500,000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  <a:endParaRPr kumimoji="1" lang="en-US" altLang="ja-JP" sz="900" b="0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330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  <a:endParaRPr kumimoji="1" lang="en-US" altLang="ja-JP" sz="900" b="0" i="0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480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240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900" b="0" i="0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900" b="0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5" name="円/楕円 19">
            <a:extLst>
              <a:ext uri="{FF2B5EF4-FFF2-40B4-BE49-F238E27FC236}">
                <a16:creationId xmlns:a16="http://schemas.microsoft.com/office/drawing/2014/main" id="{FCEEC063-CAC6-1D79-C26F-F4A61AD1CBBD}"/>
              </a:ext>
            </a:extLst>
          </p:cNvPr>
          <p:cNvSpPr>
            <a:spLocks noChangeAspect="1"/>
          </p:cNvSpPr>
          <p:nvPr/>
        </p:nvSpPr>
        <p:spPr>
          <a:xfrm>
            <a:off x="6261846" y="2226240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52FA2F8-0F3C-E2F1-B02A-DF142AD06D90}"/>
              </a:ext>
            </a:extLst>
          </p:cNvPr>
          <p:cNvSpPr/>
          <p:nvPr/>
        </p:nvSpPr>
        <p:spPr>
          <a:xfrm>
            <a:off x="479425" y="6091367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en-US" altLang="ja-JP" sz="7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en-US" altLang="ja-JP" sz="7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円/楕円 19">
            <a:extLst>
              <a:ext uri="{FF2B5EF4-FFF2-40B4-BE49-F238E27FC236}">
                <a16:creationId xmlns:a16="http://schemas.microsoft.com/office/drawing/2014/main" id="{704933A8-885C-5BEA-F358-F0F0271B3742}"/>
              </a:ext>
            </a:extLst>
          </p:cNvPr>
          <p:cNvSpPr>
            <a:spLocks noChangeAspect="1"/>
          </p:cNvSpPr>
          <p:nvPr/>
        </p:nvSpPr>
        <p:spPr>
          <a:xfrm>
            <a:off x="10859709" y="2226240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F16907E-A42E-79A4-FE43-B4DEF4C5EAAE}"/>
              </a:ext>
            </a:extLst>
          </p:cNvPr>
          <p:cNvSpPr/>
          <p:nvPr/>
        </p:nvSpPr>
        <p:spPr>
          <a:xfrm>
            <a:off x="5305297" y="6091367"/>
            <a:ext cx="7228667" cy="5416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800" b="0" i="0" dirty="0">
                <a:solidFill>
                  <a:srgbClr val="FF0033"/>
                </a:solidFill>
                <a:effectLst/>
                <a:latin typeface="NotoSansJP"/>
              </a:rPr>
              <a:t>アプリでコンテンツが表示された場合にも広告が表示されます。</a:t>
            </a:r>
            <a:endParaRPr kumimoji="0" lang="en-US" altLang="ja-JP" sz="800" kern="0" dirty="0">
              <a:solidFill>
                <a:srgbClr val="FF0033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※2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いずれかのカテゴリーひとつを選択してください。</a:t>
            </a: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※3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FF0033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※4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日間以上の掲載を推奨します。</a:t>
            </a:r>
          </a:p>
        </p:txBody>
      </p:sp>
    </p:spTree>
    <p:extLst>
      <p:ext uri="{BB962C8B-B14F-4D97-AF65-F5344CB8AC3E}">
        <p14:creationId xmlns:p14="http://schemas.microsoft.com/office/powerpoint/2010/main" val="2958302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224C6378-E42A-FE31-4BF7-1C06A386A4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113181"/>
              </p:ext>
            </p:extLst>
          </p:nvPr>
        </p:nvGraphicFramePr>
        <p:xfrm>
          <a:off x="479425" y="956963"/>
          <a:ext cx="5472113" cy="5035192"/>
        </p:xfrm>
        <a:graphic>
          <a:graphicData uri="http://schemas.openxmlformats.org/drawingml/2006/table">
            <a:tbl>
              <a:tblPr firstCol="1" bandRow="1"/>
              <a:tblGrid>
                <a:gridCol w="2064202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389897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01801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</a:tblGrid>
              <a:tr h="60996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ニュース　プライムカバー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1000011165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ja-JP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年</a:t>
                      </a:r>
                      <a:r>
                        <a:rPr lang="ja-JP" altLang="en-US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月</a:t>
                      </a:r>
                      <a:r>
                        <a:rPr lang="ja-JP" altLang="en-US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6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日（木）</a:t>
                      </a:r>
                      <a:endParaRPr kumimoji="1" lang="ja-JP"/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</a:p>
                    <a:p>
                      <a:pPr algn="r"/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endParaRPr kumimoji="1" lang="zh-CN" altLang="en-US" sz="900" b="0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R="1188000"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9130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</a:p>
                    <a:p>
                      <a:pPr algn="ctr"/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動画をフルスクリーンで再生する（</a:t>
                      </a:r>
                      <a:r>
                        <a:rPr kumimoji="1" lang="en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view</a:t>
                      </a:r>
                      <a:r>
                        <a:rPr kumimoji="1" lang="ja-JP" altLang="en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L="0" marR="0" marT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スマートフォン（ウェブ）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ニュース（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プライムカバー）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ニュースの記事詳細ページ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</a:t>
                      </a:r>
                      <a:r>
                        <a:rPr kumimoji="1" lang="ja-JP" altLang="en-US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日（土）～</a:t>
                      </a:r>
                      <a:r>
                        <a:rPr kumimoji="1" lang="en-US" altLang="ja-JP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30</a:t>
                      </a:r>
                      <a:r>
                        <a:rPr kumimoji="1" lang="ja-JP" altLang="en-US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日（火）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err="1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vimps</a:t>
                      </a:r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100,000</a:t>
                      </a:r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endParaRPr kumimoji="1" lang="en-US" altLang="ja-JP" sz="900" b="0" i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10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3" name="円/楕円 19">
            <a:extLst>
              <a:ext uri="{FF2B5EF4-FFF2-40B4-BE49-F238E27FC236}">
                <a16:creationId xmlns:a16="http://schemas.microsoft.com/office/drawing/2014/main" id="{15418466-AAA8-593F-A7BC-03AA4EC87D23}"/>
              </a:ext>
            </a:extLst>
          </p:cNvPr>
          <p:cNvSpPr>
            <a:spLocks noChangeAspect="1"/>
          </p:cNvSpPr>
          <p:nvPr/>
        </p:nvSpPr>
        <p:spPr>
          <a:xfrm>
            <a:off x="4795338" y="2594835"/>
            <a:ext cx="236642" cy="236642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10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2CD7316-FD22-EA5C-9F3F-1961B17AC7A6}"/>
              </a:ext>
            </a:extLst>
          </p:cNvPr>
          <p:cNvSpPr/>
          <p:nvPr/>
        </p:nvSpPr>
        <p:spPr>
          <a:xfrm>
            <a:off x="479425" y="6031414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　</a:t>
            </a:r>
            <a:endParaRPr kumimoji="0" lang="en-US" altLang="ja-JP" sz="8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8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481F7FD5-FF52-F4A9-BB4B-154AE7170D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037427"/>
              </p:ext>
            </p:extLst>
          </p:nvPr>
        </p:nvGraphicFramePr>
        <p:xfrm>
          <a:off x="6240464" y="2691501"/>
          <a:ext cx="5472111" cy="3277781"/>
        </p:xfrm>
        <a:graphic>
          <a:graphicData uri="http://schemas.openxmlformats.org/drawingml/2006/table">
            <a:tbl>
              <a:tblPr firstCol="1" bandRow="1"/>
              <a:tblGrid>
                <a:gridCol w="1666828">
                  <a:extLst>
                    <a:ext uri="{9D8B030D-6E8A-4147-A177-3AD203B41FA5}">
                      <a16:colId xmlns:a16="http://schemas.microsoft.com/office/drawing/2014/main" val="1016059451"/>
                    </a:ext>
                  </a:extLst>
                </a:gridCol>
                <a:gridCol w="3805283">
                  <a:extLst>
                    <a:ext uri="{9D8B030D-6E8A-4147-A177-3AD203B41FA5}">
                      <a16:colId xmlns:a16="http://schemas.microsoft.com/office/drawing/2014/main" val="82726464"/>
                    </a:ext>
                  </a:extLst>
                </a:gridCol>
              </a:tblGrid>
              <a:tr h="3277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この商品に限り、</a:t>
                      </a:r>
                      <a:endParaRPr kumimoji="1" lang="en-US" altLang="ja-JP" sz="900" b="0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市区郡とその他ターゲティングを掛け合わせる場合は、</a:t>
                      </a:r>
                      <a:endParaRPr kumimoji="1" lang="en-US" altLang="ja-JP" sz="900" b="0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表内の</a:t>
                      </a:r>
                      <a:r>
                        <a:rPr kumimoji="1" lang="en-US" altLang="ja-JP" sz="900" b="0" kern="1200" err="1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vCPM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になります。</a:t>
                      </a:r>
                      <a:endParaRPr kumimoji="1" lang="en-US" altLang="ja-JP" sz="900" b="0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endParaRPr kumimoji="1" lang="en-US" altLang="ja-JP" sz="900" b="0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市区郡とその他ターゲティングを掛け合わせる場合は</a:t>
                      </a:r>
                    </a:p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上限値が２倍を超える商品設計です。</a:t>
                      </a:r>
                      <a:endParaRPr kumimoji="1" lang="ja-JP" altLang="en-US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zh-CN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市区郡：</a:t>
                      </a:r>
                      <a:r>
                        <a:rPr kumimoji="1" lang="en-US" altLang="zh-CN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514</a:t>
                      </a:r>
                      <a:r>
                        <a:rPr kumimoji="1" lang="zh-CN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円（</a:t>
                      </a:r>
                      <a:r>
                        <a:rPr kumimoji="1" lang="en-US" altLang="zh-CN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330</a:t>
                      </a:r>
                      <a:r>
                        <a:rPr kumimoji="1" lang="zh-CN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r>
                        <a:rPr kumimoji="1" lang="en-US" altLang="zh-CN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×1.56</a:t>
                      </a:r>
                      <a:r>
                        <a:rPr kumimoji="1" lang="zh-CN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倍）</a:t>
                      </a:r>
                      <a:endParaRPr kumimoji="1" lang="en-US" altLang="zh-CN" sz="900" b="0" i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endParaRPr kumimoji="1" lang="en-US" altLang="ja-JP" sz="900" b="0" i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年齢：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617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性別：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617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性別：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741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×BT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792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0" lang="en-US" altLang="ja-JP" sz="900" kern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en-US" altLang="ja-JP" sz="900" kern="1200" dirty="0">
                        <a:solidFill>
                          <a:srgbClr val="FF0033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or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×BT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792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0" lang="en-US" altLang="ja-JP" sz="900" kern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en-US" altLang="ja-JP" sz="900" kern="1200" dirty="0">
                        <a:solidFill>
                          <a:srgbClr val="FF0033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×BT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792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0" lang="en-US" altLang="ja-JP" sz="900" kern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en-US" altLang="ja-JP" sz="900" kern="1200" dirty="0">
                        <a:solidFill>
                          <a:srgbClr val="FF0033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617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b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</a:b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741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741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792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×BT×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792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0" lang="en-US" altLang="ja-JP" sz="900" kern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en-US" altLang="ja-JP" sz="900" kern="1200" dirty="0">
                        <a:solidFill>
                          <a:srgbClr val="FF0033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or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×BT×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792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0" lang="en-US" altLang="ja-JP" sz="900" kern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en-US" altLang="ja-JP" sz="900" kern="1200" dirty="0">
                        <a:solidFill>
                          <a:srgbClr val="FF0033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×BT×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792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0" lang="en-US" altLang="ja-JP" sz="900" kern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en-US" altLang="ja-JP" sz="900" kern="1200" dirty="0">
                        <a:solidFill>
                          <a:srgbClr val="FF0033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014740"/>
                  </a:ext>
                </a:extLst>
              </a:tr>
            </a:tbl>
          </a:graphicData>
        </a:graphic>
      </p:graphicFrame>
      <p:sp>
        <p:nvSpPr>
          <p:cNvPr id="19" name="テキスト プレースホルダー 35">
            <a:extLst>
              <a:ext uri="{FF2B5EF4-FFF2-40B4-BE49-F238E27FC236}">
                <a16:creationId xmlns:a16="http://schemas.microsoft.com/office/drawing/2014/main" id="{099A0A20-E58C-EF40-227C-E31A06C95076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>
                <a:solidFill>
                  <a:srgbClr val="00003E"/>
                </a:solidFill>
              </a:rPr>
              <a:t>スマートフォン商品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DF98635-1104-A4B2-D722-8ECB5206902F}"/>
              </a:ext>
            </a:extLst>
          </p:cNvPr>
          <p:cNvSpPr/>
          <p:nvPr/>
        </p:nvSpPr>
        <p:spPr>
          <a:xfrm>
            <a:off x="6281601" y="6099124"/>
            <a:ext cx="5430974" cy="27084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800" b="0" i="0" dirty="0">
                <a:solidFill>
                  <a:srgbClr val="FF0033"/>
                </a:solidFill>
                <a:effectLst/>
                <a:latin typeface="NotoSansJP"/>
              </a:rPr>
              <a:t>アプリでコンテンツが表示された場合にも広告が表示されます。</a:t>
            </a:r>
            <a:endParaRPr kumimoji="0" lang="en-US" altLang="ja-JP" sz="800" kern="0" dirty="0">
              <a:solidFill>
                <a:srgbClr val="FF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※2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BT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とは「オーディエンスリスト（興味関心、購買意向、属性・ライフイベント）」ターゲティングを指します。</a:t>
            </a:r>
            <a:endParaRPr kumimoji="0" lang="en-US" altLang="ja-JP" sz="800" kern="0" dirty="0">
              <a:solidFill>
                <a:srgbClr val="FF0033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28944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F252F87-B7B6-54A6-604E-2DC324966F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001187"/>
              </p:ext>
            </p:extLst>
          </p:nvPr>
        </p:nvGraphicFramePr>
        <p:xfrm>
          <a:off x="479423" y="939761"/>
          <a:ext cx="11233150" cy="3904861"/>
        </p:xfrm>
        <a:graphic>
          <a:graphicData uri="http://schemas.openxmlformats.org/drawingml/2006/table">
            <a:tbl>
              <a:tblPr bandRow="1"/>
              <a:tblGrid>
                <a:gridCol w="176759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588658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2375436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2323336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217812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</a:tblGrid>
              <a:tr h="55068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vCPM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掛け率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ニュース　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プライムカバー　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ニュース　カテゴリー指定　</a:t>
                      </a:r>
                    </a:p>
                    <a:p>
                      <a:pPr algn="ctr"/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プライムカバー　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ニュース　トップ　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スマートパネル　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地域（都道府県）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1.3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地域（市区郡）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1.56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428312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１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1.8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20665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オーディエンスリスト（ヤフー提供）　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2.0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5-100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回</a:t>
                      </a:r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通期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6FB8788-460B-0415-AC22-49EE9F8F5224}"/>
              </a:ext>
            </a:extLst>
          </p:cNvPr>
          <p:cNvSpPr txBox="1"/>
          <p:nvPr/>
        </p:nvSpPr>
        <p:spPr>
          <a:xfrm>
            <a:off x="479423" y="4831879"/>
            <a:ext cx="10767371" cy="1768176"/>
          </a:xfrm>
          <a:prstGeom prst="rect">
            <a:avLst/>
          </a:prstGeom>
          <a:noFill/>
        </p:spPr>
        <p:txBody>
          <a:bodyPr wrap="none" lIns="0" tIns="45720" rIns="0" bIns="4572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900" b="0" i="0" u="none" strike="noStrike" kern="120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>
              <a:lnSpc>
                <a:spcPct val="110000"/>
              </a:lnSpc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900" b="0" i="0" u="none" strike="noStrike" kern="120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掛け率」を含んだ金額を記載しています。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3"/>
              </a:rPr>
              <a:t>https://ads-help.yahoo-net.jp/s/article/H000044833?language=ja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2" name="テキスト プレースホルダー 35">
            <a:extLst>
              <a:ext uri="{FF2B5EF4-FFF2-40B4-BE49-F238E27FC236}">
                <a16:creationId xmlns:a16="http://schemas.microsoft.com/office/drawing/2014/main" id="{39059DFF-0934-5A65-F68B-5C44A282DDE7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>
                <a:solidFill>
                  <a:srgbClr val="00003E"/>
                </a:solidFill>
              </a:rPr>
              <a:t>スマートフォン商品</a:t>
            </a:r>
          </a:p>
        </p:txBody>
      </p:sp>
    </p:spTree>
    <p:extLst>
      <p:ext uri="{BB962C8B-B14F-4D97-AF65-F5344CB8AC3E}">
        <p14:creationId xmlns:p14="http://schemas.microsoft.com/office/powerpoint/2010/main" val="3400282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5">
            <a:extLst>
              <a:ext uri="{FF2B5EF4-FFF2-40B4-BE49-F238E27FC236}">
                <a16:creationId xmlns:a16="http://schemas.microsoft.com/office/drawing/2014/main" id="{6235C4F9-FF1B-4579-BE06-80A7C2DC1A69}"/>
              </a:ext>
            </a:extLst>
          </p:cNvPr>
          <p:cNvSpPr txBox="1"/>
          <p:nvPr/>
        </p:nvSpPr>
        <p:spPr>
          <a:xfrm>
            <a:off x="6286558" y="3892195"/>
            <a:ext cx="5426016" cy="108337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ja-JP" sz="80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lang="ja-JP" altLang="en-US" sz="800">
                <a:solidFill>
                  <a:srgbClr val="0D0D0D"/>
                </a:solidFill>
                <a:latin typeface="Meiryo"/>
                <a:ea typeface="Meiryo"/>
              </a:rPr>
              <a:t>左記表の「●」がターゲティング設定可になります。</a:t>
            </a:r>
            <a:endParaRPr lang="en-US" altLang="ja-JP" sz="800">
              <a:solidFill>
                <a:srgbClr val="0D0D0D"/>
              </a:solidFill>
              <a:latin typeface="Meiryo"/>
              <a:ea typeface="Meiryo"/>
            </a:endParaRPr>
          </a:p>
          <a:p>
            <a:pPr>
              <a:lnSpc>
                <a:spcPct val="110000"/>
              </a:lnSpc>
            </a:pPr>
            <a:r>
              <a:rPr lang="en-US" altLang="ja-JP" sz="80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lang="ja-JP" altLang="en-US" sz="800">
                <a:solidFill>
                  <a:srgbClr val="0D0D0D"/>
                </a:solidFill>
                <a:latin typeface="Meiryo"/>
                <a:ea typeface="Meiryo"/>
              </a:rPr>
              <a:t>年齢は以下の区分で指定が可能です。</a:t>
            </a:r>
            <a:endParaRPr lang="en-US" altLang="ja-JP" sz="800">
              <a:solidFill>
                <a:srgbClr val="0D0D0D"/>
              </a:solidFill>
              <a:latin typeface="Meiryo"/>
              <a:ea typeface="Meiryo"/>
            </a:endParaRPr>
          </a:p>
          <a:p>
            <a:pPr>
              <a:lnSpc>
                <a:spcPct val="110000"/>
              </a:lnSpc>
            </a:pP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18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19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20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24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25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29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30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34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35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39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40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44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45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49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50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54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55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59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60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64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65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69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70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歳以上</a:t>
            </a:r>
            <a:endParaRPr lang="en-US" altLang="ja-JP" sz="8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</a:pP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lang="en-US" altLang="ja-JP" sz="8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</a:pPr>
            <a:endParaRPr lang="en-US" altLang="ja-JP" sz="8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2"/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99DFF42B-A68A-8848-03E8-061C2F039E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8944292"/>
              </p:ext>
            </p:extLst>
          </p:nvPr>
        </p:nvGraphicFramePr>
        <p:xfrm>
          <a:off x="479423" y="889521"/>
          <a:ext cx="5472116" cy="4090966"/>
        </p:xfrm>
        <a:graphic>
          <a:graphicData uri="http://schemas.openxmlformats.org/drawingml/2006/table">
            <a:tbl>
              <a:tblPr bandRow="1"/>
              <a:tblGrid>
                <a:gridCol w="127849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952945">
                  <a:extLst>
                    <a:ext uri="{9D8B030D-6E8A-4147-A177-3AD203B41FA5}">
                      <a16:colId xmlns:a16="http://schemas.microsoft.com/office/drawing/2014/main" val="3992178879"/>
                    </a:ext>
                  </a:extLst>
                </a:gridCol>
                <a:gridCol w="2240678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</a:tblGrid>
              <a:tr h="5682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1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ニュース　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プライムカバー　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　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地域（都道府県）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地域（市区郡）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1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513099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１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2409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en-US" altLang="ja-JP" sz="1000" b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チラシ非閲覧ターゲティング</a:t>
                      </a:r>
                      <a:endParaRPr kumimoji="1" lang="en-US" altLang="ja-JP" sz="1000" b="0" kern="1200" noProof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のみ可</a:t>
                      </a:r>
                      <a:endParaRPr kumimoji="1" lang="ja-JP" altLang="en-US"/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3712356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1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B95B5023-B370-441A-6D3D-444B0BB3F38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2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C8A46B92-9422-1292-DD86-05466FCED6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</p:spPr>
      </p:pic>
      <p:sp>
        <p:nvSpPr>
          <p:cNvPr id="13" name="角丸四角形 4">
            <a:extLst>
              <a:ext uri="{FF2B5EF4-FFF2-40B4-BE49-F238E27FC236}">
                <a16:creationId xmlns:a16="http://schemas.microsoft.com/office/drawing/2014/main" id="{6B120CFE-AAA5-89B1-F006-0B5FC8D638D7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sp>
        <p:nvSpPr>
          <p:cNvPr id="14" name="テキスト プレースホルダー 35">
            <a:extLst>
              <a:ext uri="{FF2B5EF4-FFF2-40B4-BE49-F238E27FC236}">
                <a16:creationId xmlns:a16="http://schemas.microsoft.com/office/drawing/2014/main" id="{EB05AAA7-9190-34A9-0CF3-7776163A6952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>
                <a:solidFill>
                  <a:srgbClr val="00003E"/>
                </a:solidFill>
              </a:rPr>
              <a:t>スマートフォン商品</a:t>
            </a:r>
          </a:p>
        </p:txBody>
      </p:sp>
      <p:sp>
        <p:nvSpPr>
          <p:cNvPr id="15" name="テキスト プレースホルダー 35">
            <a:extLst>
              <a:ext uri="{FF2B5EF4-FFF2-40B4-BE49-F238E27FC236}">
                <a16:creationId xmlns:a16="http://schemas.microsoft.com/office/drawing/2014/main" id="{98E8DD18-C489-378B-8DC3-4DCBD17F6E27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2540000" y="5346700"/>
            <a:ext cx="9172575" cy="122396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200">
                <a:solidFill>
                  <a:srgbClr val="0D0D0D"/>
                </a:solidFill>
                <a:latin typeface="メイリオ"/>
                <a:ea typeface="Meiryo"/>
              </a:rPr>
              <a:t>こちらの商品における、各ターゲティングを掛け合わせた際の</a:t>
            </a:r>
            <a:r>
              <a:rPr lang="en-US" altLang="ja-JP" sz="1200" err="1">
                <a:solidFill>
                  <a:srgbClr val="0D0D0D"/>
                </a:solidFill>
                <a:latin typeface="メイリオ"/>
                <a:ea typeface="Meiryo"/>
              </a:rPr>
              <a:t>vCPM</a:t>
            </a:r>
            <a:r>
              <a:rPr lang="ja-JP" altLang="en-US" sz="1200">
                <a:solidFill>
                  <a:srgbClr val="0D0D0D"/>
                </a:solidFill>
                <a:latin typeface="メイリオ"/>
                <a:ea typeface="Meiryo"/>
              </a:rPr>
              <a:t>は、</a:t>
            </a:r>
            <a:r>
              <a:rPr lang="en-US" altLang="ja-JP" sz="1200">
                <a:solidFill>
                  <a:srgbClr val="0D0D0D"/>
                </a:solidFill>
                <a:latin typeface="メイリオ"/>
                <a:ea typeface="Meiryo"/>
              </a:rPr>
              <a:t>P.11</a:t>
            </a:r>
            <a:r>
              <a:rPr lang="ja-JP" altLang="en-US" sz="1200">
                <a:solidFill>
                  <a:srgbClr val="0D0D0D"/>
                </a:solidFill>
                <a:latin typeface="メイリオ"/>
                <a:ea typeface="Meiryo"/>
              </a:rPr>
              <a:t>「商品一覧」ページの</a:t>
            </a:r>
            <a:endParaRPr lang="en-US" altLang="ja-JP" sz="1200">
              <a:solidFill>
                <a:srgbClr val="0D0D0D"/>
              </a:solidFill>
              <a:latin typeface="メイリオ"/>
              <a:ea typeface="Meiryo"/>
            </a:endParaRPr>
          </a:p>
          <a:p>
            <a:pPr marL="0" indent="0">
              <a:buNone/>
            </a:pPr>
            <a:r>
              <a:rPr lang="ja-JP" altLang="en-US" sz="1200">
                <a:solidFill>
                  <a:srgbClr val="0D0D0D"/>
                </a:solidFill>
                <a:latin typeface="メイリオ"/>
                <a:ea typeface="Meiryo"/>
              </a:rPr>
              <a:t>「基本料金（</a:t>
            </a:r>
            <a:r>
              <a:rPr lang="en-US" altLang="ja-JP" sz="1200" err="1">
                <a:solidFill>
                  <a:srgbClr val="0D0D0D"/>
                </a:solidFill>
                <a:latin typeface="メイリオ"/>
                <a:ea typeface="Meiryo"/>
              </a:rPr>
              <a:t>vCPM</a:t>
            </a:r>
            <a:r>
              <a:rPr lang="ja-JP" altLang="en-US" sz="1200">
                <a:solidFill>
                  <a:srgbClr val="0D0D0D"/>
                </a:solidFill>
                <a:latin typeface="メイリオ"/>
                <a:ea typeface="Meiryo"/>
              </a:rPr>
              <a:t>） 」欄をご確認ください。</a:t>
            </a:r>
            <a:endParaRPr lang="en-US" altLang="ja-JP" sz="1200">
              <a:solidFill>
                <a:srgbClr val="0D0D0D"/>
              </a:solidFill>
              <a:latin typeface="メイリオ"/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1448974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web</a:t>
            </a: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）：</a:t>
            </a:r>
            <a:r>
              <a:rPr kumimoji="0" lang="ja-JP" altLang="en-US" sz="900" kern="0">
                <a:solidFill>
                  <a:srgbClr val="0D0D0D"/>
                </a:solidFill>
                <a:latin typeface="Meiryo"/>
                <a:ea typeface="Meiryo"/>
                <a:cs typeface="+mn-lt"/>
                <a:hlinkClick r:id="rId4"/>
              </a:rPr>
              <a:t>https://ads-help.yahoo-net.jp/s/article/H000044930?language=ja</a:t>
            </a:r>
            <a:endParaRPr lang="en-US" altLang="ja-JP" sz="900" b="0" i="0" u="none" strike="noStrike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Meiryo"/>
            </a:endParaRPr>
          </a:p>
        </p:txBody>
      </p:sp>
      <p:cxnSp>
        <p:nvCxnSpPr>
          <p:cNvPr id="25" name="コネクタ: カギ線 24">
            <a:extLst>
              <a:ext uri="{FF2B5EF4-FFF2-40B4-BE49-F238E27FC236}">
                <a16:creationId xmlns:a16="http://schemas.microsoft.com/office/drawing/2014/main" id="{5351868E-D3B6-9AE1-EE6F-7E6C08F8E56E}"/>
              </a:ext>
            </a:extLst>
          </p:cNvPr>
          <p:cNvCxnSpPr>
            <a:cxnSpLocks/>
          </p:cNvCxnSpPr>
          <p:nvPr/>
        </p:nvCxnSpPr>
        <p:spPr>
          <a:xfrm flipH="1">
            <a:off x="11469735" y="1780579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角丸四角形 27">
            <a:extLst>
              <a:ext uri="{FF2B5EF4-FFF2-40B4-BE49-F238E27FC236}">
                <a16:creationId xmlns:a16="http://schemas.microsoft.com/office/drawing/2014/main" id="{A79E2576-A326-C50B-7A22-6C42C4634347}"/>
              </a:ext>
            </a:extLst>
          </p:cNvPr>
          <p:cNvSpPr/>
          <p:nvPr/>
        </p:nvSpPr>
        <p:spPr>
          <a:xfrm>
            <a:off x="73106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/6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endParaRPr kumimoji="1" lang="en-US" altLang="ja-JP" sz="1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3" name="円/楕円 28">
            <a:extLst>
              <a:ext uri="{FF2B5EF4-FFF2-40B4-BE49-F238E27FC236}">
                <a16:creationId xmlns:a16="http://schemas.microsoft.com/office/drawing/2014/main" id="{E7D44588-4302-0F72-CFF2-08E1CA937D16}"/>
              </a:ext>
            </a:extLst>
          </p:cNvPr>
          <p:cNvSpPr>
            <a:spLocks noChangeAspect="1"/>
          </p:cNvSpPr>
          <p:nvPr/>
        </p:nvSpPr>
        <p:spPr>
          <a:xfrm>
            <a:off x="452985" y="1528452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6" name="角丸四角形 27">
            <a:extLst>
              <a:ext uri="{FF2B5EF4-FFF2-40B4-BE49-F238E27FC236}">
                <a16:creationId xmlns:a16="http://schemas.microsoft.com/office/drawing/2014/main" id="{FBD6D430-58E2-43CD-787E-F936A2A7000A}"/>
              </a:ext>
            </a:extLst>
          </p:cNvPr>
          <p:cNvSpPr/>
          <p:nvPr/>
        </p:nvSpPr>
        <p:spPr>
          <a:xfrm>
            <a:off x="470402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endParaRPr kumimoji="1" lang="en-US" altLang="ja-JP" sz="1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動画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7" name="円/楕円 28">
            <a:extLst>
              <a:ext uri="{FF2B5EF4-FFF2-40B4-BE49-F238E27FC236}">
                <a16:creationId xmlns:a16="http://schemas.microsoft.com/office/drawing/2014/main" id="{0B375983-C5B4-8D1B-E229-70AF81446CE4}"/>
              </a:ext>
            </a:extLst>
          </p:cNvPr>
          <p:cNvSpPr>
            <a:spLocks noChangeAspect="1"/>
          </p:cNvSpPr>
          <p:nvPr/>
        </p:nvSpPr>
        <p:spPr>
          <a:xfrm>
            <a:off x="4521199" y="1517631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D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0" name="角丸四角形 27">
            <a:extLst>
              <a:ext uri="{FF2B5EF4-FFF2-40B4-BE49-F238E27FC236}">
                <a16:creationId xmlns:a16="http://schemas.microsoft.com/office/drawing/2014/main" id="{EAE7CB4C-953E-5E8B-1C87-0F44008A2191}"/>
              </a:ext>
            </a:extLst>
          </p:cNvPr>
          <p:cNvSpPr/>
          <p:nvPr/>
        </p:nvSpPr>
        <p:spPr>
          <a:xfrm>
            <a:off x="8702234" y="1517631"/>
            <a:ext cx="2789235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endParaRPr kumimoji="1" lang="en-US" altLang="ja-JP" sz="1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動画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3" name="円/楕円 28">
            <a:extLst>
              <a:ext uri="{FF2B5EF4-FFF2-40B4-BE49-F238E27FC236}">
                <a16:creationId xmlns:a16="http://schemas.microsoft.com/office/drawing/2014/main" id="{A351B57E-0988-0878-8E0C-94F8DC8859F7}"/>
              </a:ext>
            </a:extLst>
          </p:cNvPr>
          <p:cNvSpPr>
            <a:spLocks noChangeAspect="1"/>
          </p:cNvSpPr>
          <p:nvPr/>
        </p:nvSpPr>
        <p:spPr>
          <a:xfrm>
            <a:off x="8469103" y="1524817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E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EB537A76-78AB-5EC5-0C0E-EFB6404EC6C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905" y="2327711"/>
            <a:ext cx="3104913" cy="3104914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3BBF4133-47DF-EF5D-CA83-389C4171B95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13" y="2302936"/>
            <a:ext cx="3193310" cy="3193310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6DA374C5-7197-039C-D68A-5A3975DC5E7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920" y="2336804"/>
            <a:ext cx="3087305" cy="3104914"/>
          </a:xfrm>
          <a:prstGeom prst="rect">
            <a:avLst/>
          </a:prstGeom>
        </p:spPr>
      </p:pic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B7B8BBA1-72A1-EE09-C114-6A5774A4E914}"/>
              </a:ext>
            </a:extLst>
          </p:cNvPr>
          <p:cNvSpPr/>
          <p:nvPr/>
        </p:nvSpPr>
        <p:spPr>
          <a:xfrm>
            <a:off x="8625127" y="2943376"/>
            <a:ext cx="1975645" cy="866624"/>
          </a:xfrm>
          <a:prstGeom prst="rect">
            <a:avLst/>
          </a:prstGeom>
          <a:solidFill>
            <a:schemeClr val="bg1">
              <a:alpha val="63369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5B5309BB-4106-6D57-5B8A-DCEB5380A974}"/>
              </a:ext>
            </a:extLst>
          </p:cNvPr>
          <p:cNvSpPr/>
          <p:nvPr/>
        </p:nvSpPr>
        <p:spPr>
          <a:xfrm>
            <a:off x="4692131" y="2958497"/>
            <a:ext cx="1865075" cy="775303"/>
          </a:xfrm>
          <a:prstGeom prst="rect">
            <a:avLst/>
          </a:prstGeom>
          <a:solidFill>
            <a:schemeClr val="bg1">
              <a:alpha val="63369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0B7D85DE-9717-E109-10BA-38F3B664A548}"/>
              </a:ext>
            </a:extLst>
          </p:cNvPr>
          <p:cNvSpPr/>
          <p:nvPr/>
        </p:nvSpPr>
        <p:spPr>
          <a:xfrm>
            <a:off x="608596" y="2994812"/>
            <a:ext cx="2049937" cy="815188"/>
          </a:xfrm>
          <a:prstGeom prst="rect">
            <a:avLst/>
          </a:prstGeom>
          <a:solidFill>
            <a:schemeClr val="bg1">
              <a:alpha val="63369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34" name="コネクタ: カギ線 33">
            <a:extLst>
              <a:ext uri="{FF2B5EF4-FFF2-40B4-BE49-F238E27FC236}">
                <a16:creationId xmlns:a16="http://schemas.microsoft.com/office/drawing/2014/main" id="{1A813497-F50C-0E78-55ED-CCEBC2CAB2B6}"/>
              </a:ext>
            </a:extLst>
          </p:cNvPr>
          <p:cNvCxnSpPr>
            <a:cxnSpLocks/>
          </p:cNvCxnSpPr>
          <p:nvPr/>
        </p:nvCxnSpPr>
        <p:spPr>
          <a:xfrm flipH="1">
            <a:off x="7659731" y="1773955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32E6FFD6-CEE3-A565-78FA-4EC293E9F3A5}"/>
              </a:ext>
            </a:extLst>
          </p:cNvPr>
          <p:cNvCxnSpPr>
            <a:cxnSpLocks/>
          </p:cNvCxnSpPr>
          <p:nvPr/>
        </p:nvCxnSpPr>
        <p:spPr>
          <a:xfrm flipH="1">
            <a:off x="3696929" y="1789980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プレースホルダー 35">
            <a:extLst>
              <a:ext uri="{FF2B5EF4-FFF2-40B4-BE49-F238E27FC236}">
                <a16:creationId xmlns:a16="http://schemas.microsoft.com/office/drawing/2014/main" id="{5CF9DFA9-CE34-1BF0-DC5A-C37BD684B7DF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>
                <a:solidFill>
                  <a:srgbClr val="00003E"/>
                </a:solidFill>
                <a:latin typeface="+mj-ea"/>
                <a:ea typeface="+mj-ea"/>
              </a:rPr>
              <a:t>PC</a:t>
            </a:r>
            <a:r>
              <a:rPr lang="ja-JP" altLang="en-US" sz="2000">
                <a:solidFill>
                  <a:srgbClr val="00003E"/>
                </a:solidFill>
              </a:rPr>
              <a:t>商品</a:t>
            </a:r>
          </a:p>
        </p:txBody>
      </p:sp>
    </p:spTree>
    <p:extLst>
      <p:ext uri="{BB962C8B-B14F-4D97-AF65-F5344CB8AC3E}">
        <p14:creationId xmlns:p14="http://schemas.microsoft.com/office/powerpoint/2010/main" val="1885277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1B1A6A9C-B8BD-8765-F8A4-FC71EB79B9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0198109"/>
              </p:ext>
            </p:extLst>
          </p:nvPr>
        </p:nvGraphicFramePr>
        <p:xfrm>
          <a:off x="479426" y="903497"/>
          <a:ext cx="11233151" cy="4888074"/>
        </p:xfrm>
        <a:graphic>
          <a:graphicData uri="http://schemas.openxmlformats.org/drawingml/2006/table">
            <a:tbl>
              <a:tblPr firstCol="1" bandRow="1"/>
              <a:tblGrid>
                <a:gridCol w="286663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567596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314918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868341">
                  <a:extLst>
                    <a:ext uri="{9D8B030D-6E8A-4147-A177-3AD203B41FA5}">
                      <a16:colId xmlns:a16="http://schemas.microsoft.com/office/drawing/2014/main" val="3615895197"/>
                    </a:ext>
                  </a:extLst>
                </a:gridCol>
                <a:gridCol w="2615663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</a:tblGrid>
              <a:tr h="39313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5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T="72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プライムディスプレイ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カテゴリー指定　プライムディスプレイ　</a:t>
                      </a:r>
                      <a:r>
                        <a:rPr kumimoji="1" lang="en-US" altLang="ja-JP" sz="9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457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商品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ID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effectLst/>
                          <a:latin typeface="Meiryo"/>
                          <a:ea typeface="Meiryo"/>
                          <a:cs typeface="+mn-cs"/>
                        </a:rPr>
                        <a:t>1000005748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effectLst/>
                        <a:latin typeface="Meiryo"/>
                        <a:ea typeface="Meiryo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1000001211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457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2025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年</a:t>
                      </a:r>
                      <a:r>
                        <a:rPr lang="ja-JP" altLang="en-US" sz="90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2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月</a:t>
                      </a:r>
                      <a:r>
                        <a:rPr lang="ja-JP" altLang="en-US" sz="90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6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日（木）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457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‐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‐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6022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/6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5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　　　　バナー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1 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　バナー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2 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　バナー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2</a:t>
                      </a:r>
                      <a:endParaRPr kumimoji="1" lang="ja-JP" altLang="en-US" sz="9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9313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</a:p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‐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485508883"/>
                  </a:ext>
                </a:extLst>
              </a:tr>
              <a:tr h="2457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58970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ニュース（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経済／　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エンタメ</a:t>
                      </a:r>
                    </a:p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スポーツ／　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スポーツ　ゴルフ／</a:t>
                      </a:r>
                    </a:p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スポーツ　野球／　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スポーツ　サッカー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en-US" altLang="ja-JP" sz="900" kern="120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900" kern="120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9485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ニュースのトップページのトピックス以下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ニュースのトップページ以下の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各カテゴリー詳細ページ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457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</a:t>
                      </a:r>
                      <a:r>
                        <a:rPr kumimoji="1" lang="ja-JP" altLang="en-US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日（土）～</a:t>
                      </a:r>
                      <a:r>
                        <a:rPr kumimoji="1" lang="en-US" altLang="ja-JP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30</a:t>
                      </a:r>
                      <a:r>
                        <a:rPr kumimoji="1" lang="ja-JP" altLang="en-US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日（火）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457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 </a:t>
                      </a:r>
                      <a:r>
                        <a:rPr kumimoji="1" lang="en-US" altLang="ja-JP" sz="900" kern="120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zh-TW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zh-TW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zh-TW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  </a:t>
                      </a:r>
                      <a:r>
                        <a:rPr kumimoji="1" lang="en-US" altLang="zh-TW" sz="900" kern="120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※3</a:t>
                      </a:r>
                      <a:endParaRPr kumimoji="1" lang="en-US" altLang="ja-JP" sz="900" kern="120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457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err="1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vimps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457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500,000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300,000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63039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/6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310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 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310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 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372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900" kern="120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※4</a:t>
                      </a:r>
                      <a:endParaRPr kumimoji="1" lang="ja-JP" altLang="en-US" sz="900" kern="120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/6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380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 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380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 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456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en-US" altLang="zh-TW" sz="900" kern="120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※4</a:t>
                      </a:r>
                      <a:endParaRPr kumimoji="1" lang="ja-JP" altLang="en-US" sz="900" kern="120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457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88352744"/>
                  </a:ext>
                </a:extLst>
              </a:tr>
            </a:tbl>
          </a:graphicData>
        </a:graphic>
      </p:graphicFrame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9DFAC456-9F0D-B0C9-A86B-C9C297EE7FA3}"/>
              </a:ext>
            </a:extLst>
          </p:cNvPr>
          <p:cNvSpPr/>
          <p:nvPr/>
        </p:nvSpPr>
        <p:spPr>
          <a:xfrm>
            <a:off x="479423" y="5969345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　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3" name="円/楕円 23">
            <a:extLst>
              <a:ext uri="{FF2B5EF4-FFF2-40B4-BE49-F238E27FC236}">
                <a16:creationId xmlns:a16="http://schemas.microsoft.com/office/drawing/2014/main" id="{0E433BA5-378A-BDDE-C1FC-254DDCD8A99E}"/>
              </a:ext>
            </a:extLst>
          </p:cNvPr>
          <p:cNvSpPr>
            <a:spLocks noChangeAspect="1"/>
          </p:cNvSpPr>
          <p:nvPr/>
        </p:nvSpPr>
        <p:spPr>
          <a:xfrm>
            <a:off x="9294765" y="2042535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D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4" name="円/楕円 24">
            <a:extLst>
              <a:ext uri="{FF2B5EF4-FFF2-40B4-BE49-F238E27FC236}">
                <a16:creationId xmlns:a16="http://schemas.microsoft.com/office/drawing/2014/main" id="{E3D4C8A6-C8A1-FC84-4AC9-E670A8B42ED6}"/>
              </a:ext>
            </a:extLst>
          </p:cNvPr>
          <p:cNvSpPr>
            <a:spLocks noChangeAspect="1"/>
          </p:cNvSpPr>
          <p:nvPr/>
        </p:nvSpPr>
        <p:spPr>
          <a:xfrm>
            <a:off x="8634202" y="2200590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E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5" name="円/楕円 23">
            <a:extLst>
              <a:ext uri="{FF2B5EF4-FFF2-40B4-BE49-F238E27FC236}">
                <a16:creationId xmlns:a16="http://schemas.microsoft.com/office/drawing/2014/main" id="{8C3EF394-1F1A-07F0-EE25-5B0213028035}"/>
              </a:ext>
            </a:extLst>
          </p:cNvPr>
          <p:cNvSpPr>
            <a:spLocks noChangeAspect="1"/>
          </p:cNvSpPr>
          <p:nvPr/>
        </p:nvSpPr>
        <p:spPr>
          <a:xfrm>
            <a:off x="6819983" y="2042535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>
                <a:solidFill>
                  <a:srgbClr val="FFFFFF"/>
                </a:solidFill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273C176D-86B6-5DDA-4250-FB08E6BE258A}"/>
              </a:ext>
            </a:extLst>
          </p:cNvPr>
          <p:cNvSpPr/>
          <p:nvPr/>
        </p:nvSpPr>
        <p:spPr>
          <a:xfrm>
            <a:off x="5276335" y="5833923"/>
            <a:ext cx="6436242" cy="5416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</a:t>
            </a:r>
            <a:r>
              <a:rPr kumimoji="0" lang="ja-JP" altLang="en-US" sz="800" kern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いずれかのカテゴリーひとつを選択してください。</a:t>
            </a:r>
            <a:endParaRPr kumimoji="0" lang="en-US" altLang="ja-JP" sz="800" kern="0">
              <a:solidFill>
                <a:srgbClr val="FF0033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FF0033"/>
                </a:solidFill>
                <a:latin typeface="Meiryo"/>
                <a:ea typeface="Meiryo"/>
              </a:rPr>
              <a:t>※2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　</a:t>
            </a:r>
            <a:r>
              <a:rPr kumimoji="0" lang="en-US" altLang="ja-JP" sz="800" kern="0">
                <a:solidFill>
                  <a:srgbClr val="FF0033"/>
                </a:solidFill>
                <a:latin typeface="Meiryo"/>
                <a:ea typeface="Meiryo"/>
              </a:rPr>
              <a:t>1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日間～</a:t>
            </a:r>
            <a:r>
              <a:rPr kumimoji="0" lang="en-US" altLang="ja-JP" sz="800" kern="0">
                <a:solidFill>
                  <a:srgbClr val="FF0033"/>
                </a:solidFill>
                <a:latin typeface="Meiryo"/>
                <a:ea typeface="Meiryo"/>
              </a:rPr>
              <a:t>4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日間での掲載も可能ですが、予約時のシミュレーション</a:t>
            </a:r>
            <a:r>
              <a:rPr kumimoji="0" lang="en-US" altLang="ja-JP" sz="800" kern="0" err="1">
                <a:solidFill>
                  <a:srgbClr val="FF0033"/>
                </a:solidFill>
                <a:latin typeface="Meiryo"/>
                <a:ea typeface="Meiryo"/>
              </a:rPr>
              <a:t>vimps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を下回る場合がありますので、</a:t>
            </a:r>
            <a:r>
              <a:rPr kumimoji="0" lang="en-US" altLang="ja-JP" sz="800" kern="0">
                <a:solidFill>
                  <a:srgbClr val="FF0033"/>
                </a:solidFill>
                <a:latin typeface="Meiryo"/>
                <a:ea typeface="Meiryo"/>
              </a:rPr>
              <a:t>5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日間以上の掲載を推奨します。</a:t>
            </a:r>
            <a:endParaRPr kumimoji="0" lang="en-US" altLang="ja-JP" sz="800" kern="0">
              <a:solidFill>
                <a:srgbClr val="FF0033"/>
              </a:solidFill>
              <a:latin typeface="Meiryo"/>
              <a:ea typeface="Meiryo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FF0033"/>
                </a:solidFill>
                <a:latin typeface="Meiryo"/>
                <a:ea typeface="Meiryo"/>
              </a:rPr>
              <a:t>※3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　</a:t>
            </a:r>
            <a:r>
              <a:rPr kumimoji="0" lang="en-US" altLang="ja-JP" sz="800" kern="0">
                <a:solidFill>
                  <a:srgbClr val="FF0033"/>
                </a:solidFill>
                <a:latin typeface="Meiryo"/>
                <a:ea typeface="Meiryo"/>
              </a:rPr>
              <a:t>3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日間～</a:t>
            </a:r>
            <a:r>
              <a:rPr kumimoji="0" lang="en-US" altLang="ja-JP" sz="800" kern="0">
                <a:solidFill>
                  <a:srgbClr val="FF0033"/>
                </a:solidFill>
                <a:latin typeface="Meiryo"/>
                <a:ea typeface="Meiryo"/>
              </a:rPr>
              <a:t>4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日間での掲載も可能ですが、予約時のシミュレーション</a:t>
            </a:r>
            <a:r>
              <a:rPr kumimoji="0" lang="en-US" altLang="ja-JP" sz="800" kern="0" err="1">
                <a:solidFill>
                  <a:srgbClr val="FF0033"/>
                </a:solidFill>
                <a:latin typeface="Meiryo"/>
                <a:ea typeface="Meiryo"/>
              </a:rPr>
              <a:t>vimps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を下回る場合がありますので、</a:t>
            </a:r>
            <a:r>
              <a:rPr kumimoji="0" lang="en-US" altLang="ja-JP" sz="800" kern="0">
                <a:solidFill>
                  <a:srgbClr val="FF0033"/>
                </a:solidFill>
                <a:latin typeface="Meiryo"/>
                <a:ea typeface="Meiryo"/>
              </a:rPr>
              <a:t>5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日間以上の掲載を推奨します。</a:t>
            </a:r>
            <a:endParaRPr lang="ja-JP" altLang="en-US" sz="800" kern="0">
              <a:solidFill>
                <a:srgbClr val="FF0033"/>
              </a:solidFill>
              <a:latin typeface="Meiryo"/>
              <a:ea typeface="Meiryo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FF0033"/>
                </a:solidFill>
                <a:latin typeface="Meiryo"/>
                <a:ea typeface="Meiryo"/>
              </a:rPr>
              <a:t>※4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　キャンペーン予約時に複数のアスペクト比を選択した場合は、金額の高い</a:t>
            </a:r>
            <a:r>
              <a:rPr kumimoji="0" lang="en-US" altLang="ja-JP" sz="800" kern="0" err="1">
                <a:solidFill>
                  <a:srgbClr val="FF0033"/>
                </a:solidFill>
                <a:latin typeface="Meiryo"/>
                <a:ea typeface="Meiryo"/>
              </a:rPr>
              <a:t>vCPM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を適用します。</a:t>
            </a:r>
            <a:endParaRPr kumimoji="0" lang="en-US" altLang="ja-JP" sz="800" kern="0">
              <a:solidFill>
                <a:srgbClr val="FF0033"/>
              </a:solidFill>
              <a:latin typeface="Meiryo"/>
              <a:ea typeface="Meiryo"/>
            </a:endParaRPr>
          </a:p>
        </p:txBody>
      </p:sp>
      <p:sp>
        <p:nvSpPr>
          <p:cNvPr id="20" name="テキスト プレースホルダー 35">
            <a:extLst>
              <a:ext uri="{FF2B5EF4-FFF2-40B4-BE49-F238E27FC236}">
                <a16:creationId xmlns:a16="http://schemas.microsoft.com/office/drawing/2014/main" id="{C9B9E2BF-09AE-2779-E69A-B57397EEFE1C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>
                <a:solidFill>
                  <a:srgbClr val="00003E"/>
                </a:solidFill>
                <a:latin typeface="+mj-ea"/>
                <a:ea typeface="+mj-ea"/>
              </a:rPr>
              <a:t>PC</a:t>
            </a:r>
            <a:r>
              <a:rPr lang="ja-JP" altLang="en-US" sz="2000">
                <a:solidFill>
                  <a:srgbClr val="00003E"/>
                </a:solidFill>
              </a:rPr>
              <a:t>商品</a:t>
            </a:r>
          </a:p>
        </p:txBody>
      </p:sp>
    </p:spTree>
    <p:extLst>
      <p:ext uri="{BB962C8B-B14F-4D97-AF65-F5344CB8AC3E}">
        <p14:creationId xmlns:p14="http://schemas.microsoft.com/office/powerpoint/2010/main" val="33471309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35D0C8B6-BCCA-192A-CA0D-C52ABCC4D2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100663"/>
              </p:ext>
            </p:extLst>
          </p:nvPr>
        </p:nvGraphicFramePr>
        <p:xfrm>
          <a:off x="479425" y="878907"/>
          <a:ext cx="11233148" cy="3890333"/>
        </p:xfrm>
        <a:graphic>
          <a:graphicData uri="http://schemas.openxmlformats.org/drawingml/2006/table">
            <a:tbl>
              <a:tblPr firstCol="1" bandRow="1"/>
              <a:tblGrid>
                <a:gridCol w="1949668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950698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3166391">
                  <a:extLst>
                    <a:ext uri="{9D8B030D-6E8A-4147-A177-3AD203B41FA5}">
                      <a16:colId xmlns:a16="http://schemas.microsoft.com/office/drawing/2014/main" val="598637953"/>
                    </a:ext>
                  </a:extLst>
                </a:gridCol>
                <a:gridCol w="3166391">
                  <a:extLst>
                    <a:ext uri="{9D8B030D-6E8A-4147-A177-3AD203B41FA5}">
                      <a16:colId xmlns:a16="http://schemas.microsoft.com/office/drawing/2014/main" val="56015879"/>
                    </a:ext>
                  </a:extLst>
                </a:gridCol>
              </a:tblGrid>
              <a:tr h="57115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掛け率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プライムディスプレイ　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カテゴリー指定　</a:t>
                      </a:r>
                    </a:p>
                    <a:p>
                      <a:pPr algn="ctr"/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8322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8322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075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地域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（都道府県）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1.3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4075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</a:t>
                      </a:r>
                      <a:endParaRPr kumimoji="1" lang="en-US" altLang="ja-JP" sz="100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1.56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8322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曜日・</a:t>
                      </a:r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59465"/>
                  </a:ext>
                </a:extLst>
              </a:tr>
              <a:tr h="563511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１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1.8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07594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b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リスト参照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8322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2.0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5-100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回</a:t>
                      </a:r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通期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583793-165E-AD03-6965-ADA33DCD4BD2}"/>
              </a:ext>
            </a:extLst>
          </p:cNvPr>
          <p:cNvSpPr txBox="1"/>
          <p:nvPr/>
        </p:nvSpPr>
        <p:spPr>
          <a:xfrm>
            <a:off x="479424" y="4766158"/>
            <a:ext cx="11233147" cy="1768176"/>
          </a:xfrm>
          <a:prstGeom prst="rect">
            <a:avLst/>
          </a:prstGeom>
          <a:noFill/>
        </p:spPr>
        <p:txBody>
          <a:bodyPr wrap="square" lIns="0" tIns="45720" rIns="0" bIns="4572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900" b="0" i="0" u="none" strike="noStrike" kern="120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900" b="0" i="0" u="none" strike="noStrike" kern="120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掛け率」を含んだ金額を記載しています。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3"/>
              </a:rPr>
              <a:t>https://ads-help.yahoo-net.jp/s/article/H000044833?language=ja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2" name="テキスト プレースホルダー 35">
            <a:extLst>
              <a:ext uri="{FF2B5EF4-FFF2-40B4-BE49-F238E27FC236}">
                <a16:creationId xmlns:a16="http://schemas.microsoft.com/office/drawing/2014/main" id="{BD1D3F5B-C352-CE73-BBD3-49B5000A0113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>
                <a:solidFill>
                  <a:srgbClr val="00003E"/>
                </a:solidFill>
                <a:latin typeface="+mj-ea"/>
                <a:ea typeface="+mj-ea"/>
              </a:rPr>
              <a:t>PC</a:t>
            </a:r>
            <a:r>
              <a:rPr lang="ja-JP" altLang="en-US" sz="2000">
                <a:solidFill>
                  <a:srgbClr val="00003E"/>
                </a:solidFill>
              </a:rPr>
              <a:t>商品</a:t>
            </a:r>
          </a:p>
        </p:txBody>
      </p:sp>
    </p:spTree>
    <p:extLst>
      <p:ext uri="{BB962C8B-B14F-4D97-AF65-F5344CB8AC3E}">
        <p14:creationId xmlns:p14="http://schemas.microsoft.com/office/powerpoint/2010/main" val="3708620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B6C3403B-C870-F947-1166-099BB1E68DF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060C559-B652-029C-6B25-63FBBD5573F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その他・注意事項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FEC2A57-3E72-9C16-3FC9-E1D903256AB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03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41E7C21-B615-B9A8-0BD5-48B5321400B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61924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2E75082-C062-5B00-DD7E-4FAE8703A59D}"/>
              </a:ext>
            </a:extLst>
          </p:cNvPr>
          <p:cNvSpPr/>
          <p:nvPr/>
        </p:nvSpPr>
        <p:spPr>
          <a:xfrm>
            <a:off x="7795943" y="6213824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C635152A-5674-BD19-B42B-844F21AA0A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掲載制限カテゴリー</a:t>
            </a:r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D8A78C4-3E0A-0988-6366-892C7ACCCCF8}"/>
              </a:ext>
            </a:extLst>
          </p:cNvPr>
          <p:cNvSpPr/>
          <p:nvPr/>
        </p:nvSpPr>
        <p:spPr>
          <a:xfrm>
            <a:off x="7956452" y="6213334"/>
            <a:ext cx="190338" cy="115018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97E230F5-2C3C-FBE8-F222-7391A6C65E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699175"/>
              </p:ext>
            </p:extLst>
          </p:nvPr>
        </p:nvGraphicFramePr>
        <p:xfrm>
          <a:off x="439669" y="817358"/>
          <a:ext cx="11233149" cy="5381625"/>
        </p:xfrm>
        <a:graphic>
          <a:graphicData uri="http://schemas.openxmlformats.org/drawingml/2006/table">
            <a:tbl>
              <a:tblPr firstCol="1" bandRow="1"/>
              <a:tblGrid>
                <a:gridCol w="3889036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162327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1200212">
                  <a:extLst>
                    <a:ext uri="{9D8B030D-6E8A-4147-A177-3AD203B41FA5}">
                      <a16:colId xmlns:a16="http://schemas.microsoft.com/office/drawing/2014/main" val="862787916"/>
                    </a:ext>
                  </a:extLst>
                </a:gridCol>
                <a:gridCol w="1196759">
                  <a:extLst>
                    <a:ext uri="{9D8B030D-6E8A-4147-A177-3AD203B41FA5}">
                      <a16:colId xmlns:a16="http://schemas.microsoft.com/office/drawing/2014/main" val="2598357217"/>
                    </a:ext>
                  </a:extLst>
                </a:gridCol>
                <a:gridCol w="1251752">
                  <a:extLst>
                    <a:ext uri="{9D8B030D-6E8A-4147-A177-3AD203B41FA5}">
                      <a16:colId xmlns:a16="http://schemas.microsoft.com/office/drawing/2014/main" val="3548876828"/>
                    </a:ext>
                  </a:extLst>
                </a:gridCol>
                <a:gridCol w="1216240">
                  <a:extLst>
                    <a:ext uri="{9D8B030D-6E8A-4147-A177-3AD203B41FA5}">
                      <a16:colId xmlns:a16="http://schemas.microsoft.com/office/drawing/2014/main" val="2910572198"/>
                    </a:ext>
                  </a:extLst>
                </a:gridCol>
                <a:gridCol w="1316823">
                  <a:extLst>
                    <a:ext uri="{9D8B030D-6E8A-4147-A177-3AD203B41FA5}">
                      <a16:colId xmlns:a16="http://schemas.microsoft.com/office/drawing/2014/main" val="1308425223"/>
                    </a:ext>
                  </a:extLst>
                </a:gridCol>
              </a:tblGrid>
              <a:tr h="5873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>
                          <a:solidFill>
                            <a:schemeClr val="bg1"/>
                          </a:solidFill>
                        </a:rPr>
                        <a:t>カテゴリー名</a:t>
                      </a:r>
                      <a:endParaRPr kumimoji="1" lang="ja-JP" altLang="en-US" sz="900" b="1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3600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ニュース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プライムカバー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SP</a:t>
                      </a:r>
                      <a:endParaRPr kumimoji="1" lang="ja-JP" altLang="en-US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ニュース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プライムカバー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SP</a:t>
                      </a: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（市区郡）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ニュース　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カテゴリー指定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プライムカバー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SP</a:t>
                      </a:r>
                      <a:endParaRPr kumimoji="1" lang="ja-JP" altLang="en-US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ニュース　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トップ　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スマートパネル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SP</a:t>
                      </a:r>
                      <a:endParaRPr kumimoji="1" lang="ja-JP" altLang="en-US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ニュース　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プライム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ディスプレイ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PC</a:t>
                      </a:r>
                      <a:endParaRPr kumimoji="1" lang="ja-JP" altLang="en-US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ニュース　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カテゴリー指定　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プライム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ディスプレイ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PC</a:t>
                      </a:r>
                      <a:endParaRPr kumimoji="1" lang="ja-JP" altLang="en-US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/>
                          <a:ea typeface="Meiryo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/>
                        <a:ea typeface="Meiryo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455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/>
                          <a:ea typeface="Meiryo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/>
                        <a:ea typeface="Meiryo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/>
                          <a:ea typeface="Meiryo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/>
                        <a:ea typeface="Meiryo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/>
                          <a:ea typeface="Meiryo"/>
                        </a:rPr>
                        <a:t>恋愛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/>
                          <a:ea typeface="Meiryo"/>
                        </a:rPr>
                        <a:t>/</a:t>
                      </a:r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/>
                          <a:ea typeface="Meiryo"/>
                        </a:rPr>
                        <a:t>結婚情報・サービス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/>
                        <a:ea typeface="Meiryo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  <a:tr h="14995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50" b="0" i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加熱式たばこ</a:t>
                      </a: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7665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06091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611F7AF-2F79-8263-D1CB-A7593B3606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799B9DD-EFA6-97AC-9188-B0E425FC70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入稿前審査</a:t>
            </a:r>
            <a:endParaRPr kumimoji="1" lang="ja-JP" altLang="en-US" sz="1600">
              <a:solidFill>
                <a:schemeClr val="accent6"/>
              </a:solidFill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59FCFC1-B066-B7EB-C44D-516ACDFDB4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499976"/>
              </p:ext>
            </p:extLst>
          </p:nvPr>
        </p:nvGraphicFramePr>
        <p:xfrm>
          <a:off x="479425" y="1800164"/>
          <a:ext cx="11248747" cy="4337266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kern="1200">
                          <a:solidFill>
                            <a:srgbClr val="0D0D0D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ブランドパネルが対象です。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必須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「比較検討」</a:t>
                      </a:r>
                      <a:endParaRPr kumimoji="1" lang="en-US" altLang="ja-JP" sz="1000" b="0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ブランドリフト調査</a:t>
                      </a:r>
                      <a:br>
                        <a:rPr kumimoji="1" lang="en-US" altLang="ja-JP" sz="1000" b="0">
                          <a:solidFill>
                            <a:srgbClr val="595959"/>
                          </a:solidFill>
                          <a:latin typeface="Meiryo"/>
                          <a:ea typeface="Meiryo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</a:b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入稿前審査依頼フォーム</a:t>
                      </a:r>
                      <a:endParaRPr lang="en-US" altLang="ja-JP" sz="1000" b="0"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・広告タイプ：予約型専用広告（ブランドパネル クインティを除く）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※</a:t>
                      </a: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トップインパクト、パノラマなどのリッチ広告が対象です。予約型専用広告の詳細は入稿規定をご確認ください。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5"/>
                        </a:rPr>
                        <a:t>https://ads-help.yahoo-net.jp/s/article/H000044534</a:t>
                      </a:r>
                      <a:endParaRPr kumimoji="1" lang="en-US" altLang="ja-JP" sz="1000" b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rgbClr val="FF0000"/>
                          </a:solidFill>
                          <a:latin typeface="Meiryo"/>
                          <a:ea typeface="Meiryo"/>
                          <a:cs typeface="+mn-cs"/>
                        </a:rPr>
                        <a:t>必須</a:t>
                      </a:r>
                      <a:endParaRPr kumimoji="1" lang="en-US" altLang="ja-JP" sz="1000" b="1" kern="1200">
                        <a:solidFill>
                          <a:srgbClr val="FF0000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掲載反映日の</a:t>
                      </a:r>
                      <a:endParaRPr kumimoji="1" lang="en-US" altLang="ja-JP" sz="1000" b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rgbClr val="FF0000"/>
                          </a:solidFill>
                          <a:latin typeface="Meiryo"/>
                          <a:ea typeface="Meiryo"/>
                        </a:rPr>
                        <a:t>11</a:t>
                      </a:r>
                      <a:r>
                        <a:rPr kumimoji="1" lang="ja-JP" altLang="en-US" sz="1000" b="0">
                          <a:solidFill>
                            <a:srgbClr val="FF0000"/>
                          </a:solidFill>
                          <a:latin typeface="Meiryo"/>
                          <a:ea typeface="Meiryo"/>
                        </a:rPr>
                        <a:t>営業日前</a:t>
                      </a: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</a:rPr>
                        <a:t>まで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6"/>
                        </a:rPr>
                        <a:t>ディスプレイ広告（予約型）入稿前審査依頼フォーム</a:t>
                      </a:r>
                      <a:endParaRPr kumimoji="1" lang="en-US" altLang="ja-JP" sz="10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>
                          <a:solidFill>
                            <a:srgbClr val="FF0000"/>
                          </a:solidFill>
                          <a:latin typeface="Meiryo"/>
                          <a:ea typeface="Meiryo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>
                          <a:solidFill>
                            <a:srgbClr val="FF0000"/>
                          </a:solidFill>
                          <a:latin typeface="Meiryo"/>
                          <a:ea typeface="Meiryo"/>
                        </a:rPr>
                        <a:t>必須</a:t>
                      </a:r>
                      <a:endParaRPr kumimoji="1" lang="en-US" altLang="ja-JP" sz="1000" b="1">
                        <a:solidFill>
                          <a:srgbClr val="FF0000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>
                          <a:solidFill>
                            <a:srgbClr val="FF0000"/>
                          </a:solidFill>
                          <a:latin typeface="Meiryo"/>
                          <a:ea typeface="Meiryo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rgbClr val="FF0000"/>
                          </a:solidFill>
                          <a:latin typeface="Meiryo"/>
                          <a:ea typeface="Meiryo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>
                          <a:solidFill>
                            <a:srgbClr val="FF0000"/>
                          </a:solidFill>
                          <a:latin typeface="Meiryo"/>
                          <a:ea typeface="Meiryo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7"/>
                        </a:rPr>
                        <a:t>掲載制限カテゴリー確認　依頼フォーム</a:t>
                      </a:r>
                      <a:br>
                        <a:rPr kumimoji="1" lang="en-US" altLang="ja-JP" sz="1000" b="0">
                          <a:latin typeface="Meiryo"/>
                          <a:ea typeface="Meiryo"/>
                        </a:rPr>
                      </a:br>
                      <a:endParaRPr lang="en-US" altLang="ja-JP" sz="1000" b="0"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7ABCAA-0EA2-0E56-55B9-D26B279646CF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1972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4E73C6-A603-DEA1-4F70-BF1BDA52E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898267-9CDA-D036-B18D-27F330663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商品スペック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2D939B-6F95-479A-D14B-2B24204DE8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1524681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778928"/>
              </p:ext>
            </p:extLst>
          </p:nvPr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221883"/>
              </p:ext>
            </p:extLst>
          </p:nvPr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00003E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6100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solidFill>
                  <a:srgbClr val="FF0000"/>
                </a:solidFill>
              </a:rPr>
              <a:t>重複期間</a:t>
            </a:r>
            <a:r>
              <a:rPr lang="ja-JP" altLang="en-US" sz="1200" b="1">
                <a:solidFill>
                  <a:srgbClr val="FF0000"/>
                </a:solidFill>
              </a:rPr>
              <a:t>（</a:t>
            </a:r>
            <a:r>
              <a:rPr lang="en-US" altLang="ja-JP" sz="1200" b="1">
                <a:solidFill>
                  <a:srgbClr val="FF0000"/>
                </a:solidFill>
              </a:rPr>
              <a:t>1</a:t>
            </a:r>
            <a:r>
              <a:rPr lang="ja-JP" altLang="en-US" sz="1200" b="1">
                <a:solidFill>
                  <a:srgbClr val="FF0000"/>
                </a:solidFill>
              </a:rPr>
              <a:t>カ月間）</a:t>
            </a:r>
            <a:endParaRPr kumimoji="1" lang="ja-JP" altLang="en-US" sz="1200" b="1">
              <a:solidFill>
                <a:srgbClr val="FF000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重複期間より前に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rgbClr val="FF0033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重複期間内で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>
                <a:solidFill>
                  <a:schemeClr val="bg1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>
                <a:solidFill>
                  <a:schemeClr val="bg1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00003E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重複期間より後に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52322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400">
                <a:solidFill>
                  <a:srgbClr val="0D0D0D"/>
                </a:solidFill>
              </a:rPr>
              <a:t>既存</a:t>
            </a:r>
            <a:r>
              <a:rPr kumimoji="1" lang="ja-JP" altLang="en-US" sz="1400">
                <a:solidFill>
                  <a:srgbClr val="0D0D0D"/>
                </a:solidFill>
              </a:rPr>
              <a:t>リリース商品、最新リリース商品のどちらもご利用いただけます</a:t>
            </a:r>
            <a:endParaRPr kumimoji="1" lang="en-US" altLang="ja-JP" sz="1400">
              <a:solidFill>
                <a:srgbClr val="0D0D0D"/>
              </a:solidFill>
            </a:endParaRPr>
          </a:p>
          <a:p>
            <a:pPr algn="l"/>
            <a:r>
              <a:rPr lang="ja-JP" altLang="en-US" sz="1400">
                <a:solidFill>
                  <a:srgbClr val="0D0D0D"/>
                </a:solidFill>
              </a:rPr>
              <a:t>（広告掲載できる商品スペックに違いはありません）</a:t>
            </a:r>
            <a:endParaRPr kumimoji="1" lang="ja-JP" altLang="en-US" sz="1400">
              <a:solidFill>
                <a:srgbClr val="0D0D0D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16566307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06E0E95-E775-9071-94D6-1E24A11C2D48}"/>
              </a:ext>
            </a:extLst>
          </p:cNvPr>
          <p:cNvSpPr txBox="1"/>
          <p:nvPr/>
        </p:nvSpPr>
        <p:spPr>
          <a:xfrm>
            <a:off x="479425" y="1089025"/>
            <a:ext cx="11233149" cy="5230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+mn-ea"/>
              </a:rPr>
              <a:t>ガイドライン・規約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4"/>
              </a:rPr>
              <a:t>https://www.lycbiz.com/jp/download/yahoo/</a:t>
            </a:r>
            <a:br>
              <a:rPr lang="en-US" altLang="ja-JP" sz="1400">
                <a:latin typeface="+mn-ea"/>
              </a:rPr>
            </a:br>
            <a:r>
              <a:rPr lang="ja-JP" altLang="en-US" sz="1400" b="0" i="0">
                <a:solidFill>
                  <a:srgbClr val="1D1C1D"/>
                </a:solidFill>
                <a:effectLst/>
                <a:latin typeface="+mn-ea"/>
              </a:rPr>
              <a:t>　　　　　　　　　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5"/>
              </a:rPr>
              <a:t>https://www.lycbiz.com/jp/terms-and-policies/yahoo/</a:t>
            </a:r>
            <a:endParaRPr lang="en-US" altLang="ja-JP" sz="1400" b="0" i="0" u="none" strike="noStrike">
              <a:effectLst/>
              <a:latin typeface="+mn-ea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+mn-ea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+mn-ea"/>
              </a:rPr>
              <a:t>広告 ヘルプ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hlinkClick r:id="rId6"/>
              </a:rPr>
              <a:t>https://ads-help.yahoo-net.jp/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+mn-ea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商品によってはセールスシートの「商品一覧」ページに記載の「購入期間」より短期間で購入可能ですが、予約時のシミュレーションビューアブルインプレッションを下回る場合があります。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F8B774-797B-3F02-CD78-33F61D8A9E55}"/>
              </a:ext>
            </a:extLst>
          </p:cNvPr>
          <p:cNvSpPr txBox="1"/>
          <p:nvPr/>
        </p:nvSpPr>
        <p:spPr>
          <a:xfrm>
            <a:off x="479425" y="1089025"/>
            <a:ext cx="11233150" cy="40703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広告掲載調整時間について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次に定める時間は「広告掲載調整時間」とし、広告掲載調整時間内に発生した不具合について、LINEヤフーは免責されます。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時間を広告掲載調整時間とします。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　　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ただし、以下の（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）に該当する場合は、その定めに従います。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広告掲載開始日が営業日以外の場合、当該広告の掲載開始時間から、翌営業日の正午までを広告掲載調整時間とします。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広告の総掲載予定時間が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時間未満の場合、総掲載予定時間の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10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％にあたる時間を上限に広告掲載調整時間とします。</a:t>
            </a:r>
            <a:endParaRPr kumimoji="0" lang="en-US" altLang="ja-JP" sz="1400" kern="0">
              <a:solidFill>
                <a:srgbClr val="0D0D0D"/>
              </a:solidFill>
              <a:latin typeface="Meiryo"/>
              <a:ea typeface="Meiryo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セールスシートの「商品一覧」ページ、「時間帯ジャック価格表」ページに記載の「想定ビューアブルインプレッション」は広告視聴数の目安です。結果として下回る場合があります。</a:t>
            </a:r>
            <a:endParaRPr lang="en-US" altLang="ja-JP" sz="1400" b="0" i="0">
              <a:solidFill>
                <a:srgbClr val="0D0D0D"/>
              </a:solidFill>
              <a:effectLst/>
              <a:latin typeface="Hiragino Kaku Gothic Pro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ユーザーが当該広告の非表示設定を実施した場合など、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SOV100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資料やツールに明示されている場合を除き、表示金額は消費税を含んでおりません。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プレースホルダー 3">
            <a:extLst>
              <a:ext uri="{FF2B5EF4-FFF2-40B4-BE49-F238E27FC236}">
                <a16:creationId xmlns:a16="http://schemas.microsoft.com/office/drawing/2014/main" id="{658FFB66-D33F-6E89-0974-9599BC7E1F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7399548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よくあるお問い合わせ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91951F-F2F6-AB55-BB4C-91A476AACCF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B008CDA1-43ED-8299-12A4-CC1497BA7B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399571"/>
              </p:ext>
            </p:extLst>
          </p:nvPr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8C248DF-2E44-15F5-F47D-58284CB64CAD}"/>
              </a:ext>
            </a:extLst>
          </p:cNvPr>
          <p:cNvCxnSpPr/>
          <p:nvPr/>
        </p:nvCxnSpPr>
        <p:spPr>
          <a:xfrm>
            <a:off x="479425" y="36830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61B0998-DB37-55E6-3D6D-16485DC64BAC}"/>
              </a:ext>
            </a:extLst>
          </p:cNvPr>
          <p:cNvCxnSpPr/>
          <p:nvPr/>
        </p:nvCxnSpPr>
        <p:spPr>
          <a:xfrm>
            <a:off x="492125" y="53848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3">
            <a:extLst>
              <a:ext uri="{FF2B5EF4-FFF2-40B4-BE49-F238E27FC236}">
                <a16:creationId xmlns:a16="http://schemas.microsoft.com/office/drawing/2014/main" id="{14622854-41A4-C850-FECA-59D2CF5AB7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00494A-B838-3378-1E75-F12432BE48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396B359-999E-E0D6-6101-8785ED99135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A5B0FDF9-4683-829C-F2B2-712F74C73C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更新履歴</a:t>
            </a:r>
            <a:endParaRPr kumimoji="1" lang="ja-JP" altLang="en-US" dirty="0"/>
          </a:p>
        </p:txBody>
      </p:sp>
      <p:sp>
        <p:nvSpPr>
          <p:cNvPr id="11" name="テキスト プレースホルダー 3">
            <a:extLst>
              <a:ext uri="{FF2B5EF4-FFF2-40B4-BE49-F238E27FC236}">
                <a16:creationId xmlns:a16="http://schemas.microsoft.com/office/drawing/2014/main" id="{410CF7C8-DFD5-3752-0846-3B546234CEE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7429393-8683-C819-CC50-FA0A7CA81E5F}"/>
              </a:ext>
            </a:extLst>
          </p:cNvPr>
          <p:cNvSpPr txBox="1"/>
          <p:nvPr/>
        </p:nvSpPr>
        <p:spPr>
          <a:xfrm>
            <a:off x="479425" y="1089025"/>
            <a:ext cx="11233150" cy="17066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26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altLang="ja-JP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P10</a:t>
            </a:r>
            <a:r>
              <a:rPr kumimoji="0" lang="ja-JP" altLang="en-US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～</a:t>
            </a:r>
            <a:r>
              <a:rPr kumimoji="0" lang="en-US" altLang="ja-JP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11</a:t>
            </a:r>
            <a:r>
              <a:rPr kumimoji="0" lang="ja-JP" altLang="en-US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一部商品</a:t>
            </a:r>
            <a:r>
              <a:rPr kumimoji="0" lang="en-US" altLang="ja-JP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ID</a:t>
            </a:r>
            <a:r>
              <a:rPr kumimoji="0" lang="ja-JP" altLang="en-US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を変更、注記を追加しました。</a:t>
            </a:r>
            <a:endParaRPr kumimoji="0" lang="en-US" altLang="ja-JP" sz="10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21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altLang="ja-JP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P18</a:t>
            </a:r>
            <a:r>
              <a:rPr kumimoji="0" lang="ja-JP" altLang="en-US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掲載制限カテゴリ</a:t>
            </a:r>
            <a:r>
              <a:rPr kumimoji="0" lang="en-US" altLang="ja-JP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―</a:t>
            </a:r>
            <a:r>
              <a:rPr kumimoji="0" lang="ja-JP" altLang="en-US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「妊娠・不妊情報」をホワイトリスト適応ありに変更しました。</a:t>
            </a:r>
            <a:endParaRPr kumimoji="0" lang="en-US" altLang="ja-JP" sz="10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0" lang="en-US" altLang="ja-JP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15</a:t>
            </a:r>
            <a:r>
              <a:rPr kumimoji="0" lang="ja-JP" altLang="en-US" sz="14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  <a:endParaRPr kumimoji="0" lang="en-US" altLang="ja-JP" sz="14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altLang="ja-JP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P18</a:t>
            </a:r>
            <a:r>
              <a:rPr kumimoji="0" lang="ja-JP" altLang="en-US" sz="1000" kern="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lang="ja-JP" altLang="en-US" sz="1000" b="0" i="0" dirty="0">
                <a:solidFill>
                  <a:srgbClr val="1D1C1D"/>
                </a:solidFill>
                <a:effectLst/>
                <a:latin typeface="Hiragino Kaku Gothic Pro"/>
              </a:rPr>
              <a:t>掲載制限カテゴリ</a:t>
            </a:r>
            <a:r>
              <a:rPr lang="en-US" altLang="ja-JP" sz="1000" b="0" i="0" dirty="0">
                <a:solidFill>
                  <a:srgbClr val="1D1C1D"/>
                </a:solidFill>
                <a:effectLst/>
                <a:latin typeface="Hiragino Kaku Gothic Pro"/>
              </a:rPr>
              <a:t>―</a:t>
            </a:r>
            <a:r>
              <a:rPr lang="ja-JP" altLang="en-US" sz="1000" b="0" i="0" dirty="0">
                <a:solidFill>
                  <a:srgbClr val="172B4D"/>
                </a:solidFill>
                <a:effectLst/>
                <a:latin typeface="Hiragino Kaku Gothic Pro"/>
              </a:rPr>
              <a:t>「</a:t>
            </a:r>
            <a:r>
              <a:rPr lang="ja-JP" altLang="en-US" sz="1000" b="0" i="0" dirty="0">
                <a:solidFill>
                  <a:srgbClr val="1D1C1D"/>
                </a:solidFill>
                <a:effectLst/>
                <a:latin typeface="Hiragino Kaku Gothic Pro"/>
              </a:rPr>
              <a:t>医療（保険外治療）</a:t>
            </a:r>
            <a:r>
              <a:rPr lang="ja-JP" altLang="en-US" sz="1000" b="0" i="0" dirty="0">
                <a:solidFill>
                  <a:srgbClr val="172B4D"/>
                </a:solidFill>
                <a:effectLst/>
                <a:latin typeface="Hiragino Kaku Gothic Pro"/>
              </a:rPr>
              <a:t>」「</a:t>
            </a:r>
            <a:r>
              <a:rPr lang="ja-JP" altLang="en-US" sz="1000" b="0" i="0" dirty="0">
                <a:solidFill>
                  <a:srgbClr val="1D1C1D"/>
                </a:solidFill>
                <a:effectLst/>
                <a:latin typeface="Hiragino Kaku Gothic Pro"/>
              </a:rPr>
              <a:t>レーシック・美容整形・美容外科・美容皮膚科</a:t>
            </a:r>
            <a:r>
              <a:rPr lang="ja-JP" altLang="en-US" sz="1000" b="0" i="0" dirty="0">
                <a:solidFill>
                  <a:srgbClr val="172B4D"/>
                </a:solidFill>
                <a:effectLst/>
                <a:latin typeface="Hiragino Kaku Gothic Pro"/>
              </a:rPr>
              <a:t>」</a:t>
            </a:r>
            <a:r>
              <a:rPr lang="ja-JP" altLang="en-US" sz="1000" b="0" i="0" dirty="0">
                <a:solidFill>
                  <a:srgbClr val="1D1C1D"/>
                </a:solidFill>
                <a:effectLst/>
                <a:latin typeface="Hiragino Kaku Gothic Pro"/>
              </a:rPr>
              <a:t>をホワイトリスト適応ありに変更しました。</a:t>
            </a:r>
            <a:endParaRPr kumimoji="0" lang="en-US" altLang="ja-JP" sz="1000" kern="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01082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C8062C-802B-96DC-186A-AC78BCB52F30}"/>
              </a:ext>
            </a:extLst>
          </p:cNvPr>
          <p:cNvSpPr txBox="1"/>
          <p:nvPr/>
        </p:nvSpPr>
        <p:spPr>
          <a:xfrm>
            <a:off x="4314839" y="4255447"/>
            <a:ext cx="3562321" cy="4339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ウェブサイト</a:t>
            </a:r>
            <a:br>
              <a:rPr lang="en-US" altLang="ja-JP" sz="12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en-US" altLang="ja-JP" sz="1200" b="0" i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https://www.lycbiz.com/jp/service/yahoo-ads/</a:t>
            </a:r>
            <a:endParaRPr kumimoji="1" lang="ja-JP" altLang="en-US" sz="1200" b="0" i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197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DB148616-3C2D-44EE-8E14-67974394E35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solidFill>
            <a:srgbClr val="FFFFFF"/>
          </a:solidFill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概要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01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0419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498782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/>
              <a:t>概要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E5BD744-DD6C-A28F-3F37-9B33FC8D295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680C12-A9D7-A0F7-0F35-203F6D5511C1}"/>
              </a:ext>
            </a:extLst>
          </p:cNvPr>
          <p:cNvSpPr txBox="1"/>
          <p:nvPr/>
        </p:nvSpPr>
        <p:spPr>
          <a:xfrm>
            <a:off x="557172" y="1063276"/>
            <a:ext cx="10798175" cy="3016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ja-JP" altLang="en-US" sz="1600" dirty="0">
                <a:solidFill>
                  <a:srgbClr val="0D0D0D"/>
                </a:solidFill>
                <a:latin typeface="Meiryo" panose="020B0604030504040204" pitchFamily="34" charset="-128"/>
              </a:rPr>
              <a:t>本資料は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ニュース</a:t>
            </a:r>
            <a:r>
              <a:rPr lang="ja-JP" altLang="en-US" sz="1600" dirty="0">
                <a:solidFill>
                  <a:srgbClr val="0D0D0D"/>
                </a:solidFill>
                <a:latin typeface="Meiryo" panose="020B0604030504040204" pitchFamily="34" charset="-128"/>
              </a:rPr>
              <a:t>のセールスシートです。その他商品のセールスシートや販促資料は下記をご覧ください</a:t>
            </a:r>
            <a:endParaRPr lang="en-US" altLang="ja-JP" sz="1600" dirty="0">
              <a:solidFill>
                <a:srgbClr val="0D0D0D"/>
              </a:solidFill>
              <a:latin typeface="Meiryo" panose="020B0604030504040204" pitchFamily="34" charset="-128"/>
            </a:endParaRPr>
          </a:p>
        </p:txBody>
      </p:sp>
      <p:graphicFrame>
        <p:nvGraphicFramePr>
          <p:cNvPr id="11" name="表 4">
            <a:extLst>
              <a:ext uri="{FF2B5EF4-FFF2-40B4-BE49-F238E27FC236}">
                <a16:creationId xmlns:a16="http://schemas.microsoft.com/office/drawing/2014/main" id="{C24C45D3-2D8D-807A-49FA-A91C05C6A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9950039"/>
              </p:ext>
            </p:extLst>
          </p:nvPr>
        </p:nvGraphicFramePr>
        <p:xfrm>
          <a:off x="356050" y="1661538"/>
          <a:ext cx="11494397" cy="3520546"/>
        </p:xfrm>
        <a:graphic>
          <a:graphicData uri="http://schemas.openxmlformats.org/drawingml/2006/table">
            <a:tbl>
              <a:tblPr/>
              <a:tblGrid>
                <a:gridCol w="4742724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751673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50569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00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フォーマットガイド</a:t>
                      </a:r>
                      <a:endParaRPr kumimoji="1" lang="ja-JP" altLang="en-US" dirty="0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5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708088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事例カタログ</a:t>
                      </a:r>
                      <a:endParaRPr kumimoji="1" lang="ja-JP" altLang="en-US" dirty="0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975986"/>
                  </a:ext>
                </a:extLst>
              </a:tr>
              <a:tr h="100919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媒体資料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6"/>
                        </a:rPr>
                        <a:t>https://www.lycbiz.com/jp/download/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(LINE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Business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4594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プレースホルダー 1">
            <a:extLst>
              <a:ext uri="{FF2B5EF4-FFF2-40B4-BE49-F238E27FC236}">
                <a16:creationId xmlns:a16="http://schemas.microsoft.com/office/drawing/2014/main" id="{38916859-BC69-D624-AE3C-8D3C93726024}"/>
              </a:ext>
            </a:extLst>
          </p:cNvPr>
          <p:cNvSpPr txBox="1">
            <a:spLocks/>
          </p:cNvSpPr>
          <p:nvPr/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1" sz="2000" b="1" i="0" kern="120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>
                <a:latin typeface="Meiryo"/>
                <a:ea typeface="Meiryo"/>
              </a:rPr>
              <a:t>Yahoo!</a:t>
            </a:r>
            <a:r>
              <a:rPr lang="ja-JP" altLang="en-US">
                <a:latin typeface="Meiryo"/>
                <a:ea typeface="Meiryo"/>
              </a:rPr>
              <a:t>ニュース</a:t>
            </a:r>
            <a:r>
              <a:rPr lang="en-US" altLang="ja-JP">
                <a:latin typeface="Meiryo"/>
                <a:ea typeface="Meiryo"/>
              </a:rPr>
              <a:t>2025</a:t>
            </a:r>
            <a:r>
              <a:rPr lang="ja-JP" altLang="en-US">
                <a:latin typeface="Meiryo"/>
                <a:ea typeface="Meiryo"/>
              </a:rPr>
              <a:t>年3月</a:t>
            </a:r>
            <a:r>
              <a:rPr lang="en-US" altLang="ja-JP">
                <a:latin typeface="Meiryo"/>
                <a:ea typeface="Meiryo"/>
              </a:rPr>
              <a:t>~2025</a:t>
            </a:r>
            <a:r>
              <a:rPr lang="ja-JP" altLang="en-US">
                <a:latin typeface="Meiryo"/>
                <a:ea typeface="Meiryo"/>
              </a:rPr>
              <a:t>年9月商品 変更点</a:t>
            </a:r>
          </a:p>
        </p:txBody>
      </p:sp>
      <p:sp>
        <p:nvSpPr>
          <p:cNvPr id="12" name="テキスト プレースホルダー 5">
            <a:extLst>
              <a:ext uri="{FF2B5EF4-FFF2-40B4-BE49-F238E27FC236}">
                <a16:creationId xmlns:a16="http://schemas.microsoft.com/office/drawing/2014/main" id="{51C7BCF8-1EFC-A02C-197B-521B57E30841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/>
              <a:t>概要</a:t>
            </a:r>
          </a:p>
        </p:txBody>
      </p:sp>
      <p:pic>
        <p:nvPicPr>
          <p:cNvPr id="13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7F87398-B608-704D-8000-0B57783AD1E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034CE45-2D45-24D0-6C23-268210BA74A2}"/>
              </a:ext>
            </a:extLst>
          </p:cNvPr>
          <p:cNvSpPr txBox="1"/>
          <p:nvPr/>
        </p:nvSpPr>
        <p:spPr>
          <a:xfrm>
            <a:off x="8213482" y="190990"/>
            <a:ext cx="1572546" cy="45704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※Yahoo!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ニュース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C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/>
                <a:ea typeface="Meiryo"/>
              </a:rPr>
              <a:t>（</a:t>
            </a:r>
            <a:r>
              <a:rPr lang="en-US" altLang="ja-JP" sz="900">
                <a:solidFill>
                  <a:srgbClr val="0D0C0D"/>
                </a:solidFill>
                <a:latin typeface="Meiryo"/>
                <a:ea typeface="Meiryo"/>
              </a:rPr>
              <a:t>2024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/>
                <a:ea typeface="Meiryo"/>
              </a:rPr>
              <a:t>年</a:t>
            </a:r>
            <a:r>
              <a:rPr lang="ja-JP" altLang="en-US" sz="900">
                <a:solidFill>
                  <a:srgbClr val="0D0C0D"/>
                </a:solidFill>
                <a:latin typeface="Meiryo"/>
                <a:ea typeface="Meiryo"/>
              </a:rPr>
              <a:t>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/>
                <a:ea typeface="Meiryo"/>
              </a:rPr>
              <a:t>月～</a:t>
            </a:r>
            <a:r>
              <a:rPr lang="en-US" altLang="ja-JP" sz="900">
                <a:solidFill>
                  <a:srgbClr val="0D0C0D"/>
                </a:solidFill>
                <a:latin typeface="Meiryo"/>
                <a:ea typeface="Meiryo"/>
              </a:rPr>
              <a:t>2025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/>
                <a:ea typeface="Meiryo"/>
              </a:rPr>
              <a:t>年</a:t>
            </a:r>
            <a:r>
              <a:rPr lang="ja-JP" altLang="en-US" sz="900">
                <a:solidFill>
                  <a:srgbClr val="0D0C0D"/>
                </a:solidFill>
                <a:latin typeface="Meiryo"/>
                <a:ea typeface="Meiryo"/>
              </a:rPr>
              <a:t>3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/>
                <a:ea typeface="Meiryo"/>
              </a:rPr>
              <a:t>月）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C0D"/>
              </a:solidFill>
              <a:effectLst/>
              <a:uLnTx/>
              <a:uFillTx/>
              <a:latin typeface="Meiryo"/>
              <a:ea typeface="Meiryo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からの変更点</a:t>
            </a:r>
          </a:p>
        </p:txBody>
      </p:sp>
      <p:sp>
        <p:nvSpPr>
          <p:cNvPr id="22" name="角丸四角形 3">
            <a:extLst>
              <a:ext uri="{FF2B5EF4-FFF2-40B4-BE49-F238E27FC236}">
                <a16:creationId xmlns:a16="http://schemas.microsoft.com/office/drawing/2014/main" id="{9069D4A6-63BC-FA86-7A7F-260F1546ECED}"/>
              </a:ext>
            </a:extLst>
          </p:cNvPr>
          <p:cNvSpPr/>
          <p:nvPr/>
        </p:nvSpPr>
        <p:spPr>
          <a:xfrm>
            <a:off x="479425" y="3429000"/>
            <a:ext cx="11233150" cy="645319"/>
          </a:xfrm>
          <a:prstGeom prst="roundRect">
            <a:avLst>
              <a:gd name="adj" fmla="val 8047"/>
            </a:avLst>
          </a:prstGeom>
          <a:noFill/>
          <a:ln w="15875">
            <a:noFill/>
          </a:ln>
        </p:spPr>
        <p:txBody>
          <a:bodyPr wrap="square" lIns="0" tIns="0" rIns="0" bIns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>
                <a:solidFill>
                  <a:srgbClr val="0D0C0D"/>
                </a:solidFill>
                <a:latin typeface="Meiryo"/>
                <a:ea typeface="Meiryo"/>
              </a:rPr>
              <a:t>掲載期間</a:t>
            </a:r>
            <a:r>
              <a:rPr lang="en-US" altLang="ja-JP" sz="2000" b="1" spc="300">
                <a:solidFill>
                  <a:srgbClr val="0D0C0D"/>
                </a:solidFill>
                <a:latin typeface="Meiryo"/>
                <a:ea typeface="Meiryo"/>
              </a:rPr>
              <a:t>2025年3月31日</a:t>
            </a:r>
            <a:r>
              <a:rPr lang="ja-JP" altLang="en-US" sz="2000" b="1" spc="300">
                <a:solidFill>
                  <a:srgbClr val="0D0C0D"/>
                </a:solidFill>
                <a:latin typeface="Meiryo"/>
                <a:ea typeface="Meiryo"/>
              </a:rPr>
              <a:t>までの商品がご好評につき、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>
                <a:solidFill>
                  <a:srgbClr val="0D0C0D"/>
                </a:solidFill>
                <a:latin typeface="Meiryo"/>
                <a:ea typeface="Meiryo"/>
              </a:rPr>
              <a:t>掲載期間のみ変更した商品を</a:t>
            </a:r>
            <a:r>
              <a:rPr lang="en-US" altLang="ja-JP" sz="2000" b="1" spc="300">
                <a:solidFill>
                  <a:srgbClr val="0D0C0D"/>
                </a:solidFill>
                <a:latin typeface="Meiryo"/>
                <a:ea typeface="Meiryo"/>
              </a:rPr>
              <a:t>2025年1月22日</a:t>
            </a:r>
            <a:r>
              <a:rPr lang="ja-JP" altLang="en-US" sz="2000" b="1" spc="300">
                <a:solidFill>
                  <a:srgbClr val="0D0C0D"/>
                </a:solidFill>
                <a:latin typeface="Meiryo"/>
                <a:ea typeface="Meiryo"/>
              </a:rPr>
              <a:t>に新たにリリースしました。</a:t>
            </a:r>
            <a:endParaRPr lang="en-US" altLang="ja-JP" sz="2000" b="1" spc="300">
              <a:solidFill>
                <a:srgbClr val="0D0C0D"/>
              </a:solidFill>
              <a:latin typeface="Meiryo"/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1177084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6C9B6182-D6CE-A962-8928-56E32295489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/>
              <a:t>商品スペック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02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7002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13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9C170B1A-18AB-BD9F-9567-74FC723E55D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AE2F7EE-83F3-556C-6619-9F651F868918}"/>
              </a:ext>
            </a:extLst>
          </p:cNvPr>
          <p:cNvSpPr txBox="1"/>
          <p:nvPr/>
        </p:nvSpPr>
        <p:spPr>
          <a:xfrm>
            <a:off x="447648" y="1069716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6F07FE91-1CD5-843A-4A7F-2E1A4DFCBB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385926"/>
              </p:ext>
            </p:extLst>
          </p:nvPr>
        </p:nvGraphicFramePr>
        <p:xfrm>
          <a:off x="479425" y="1816674"/>
          <a:ext cx="11233150" cy="35311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3084">
                  <a:extLst>
                    <a:ext uri="{9D8B030D-6E8A-4147-A177-3AD203B41FA5}">
                      <a16:colId xmlns:a16="http://schemas.microsoft.com/office/drawing/2014/main" val="984914608"/>
                    </a:ext>
                  </a:extLst>
                </a:gridCol>
                <a:gridCol w="6899203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1940863">
                  <a:extLst>
                    <a:ext uri="{9D8B030D-6E8A-4147-A177-3AD203B41FA5}">
                      <a16:colId xmlns:a16="http://schemas.microsoft.com/office/drawing/2014/main" val="3805149580"/>
                    </a:ext>
                  </a:extLst>
                </a:gridCol>
              </a:tblGrid>
              <a:tr h="53724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商品区分</a:t>
                      </a:r>
                      <a:endParaRPr kumimoji="1" lang="ja-JP" altLang="en-US" sz="10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0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997978"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スマートフォン</a:t>
                      </a:r>
                    </a:p>
                  </a:txBody>
                  <a:tcPr marL="1007999" marR="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プライムカバー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i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P.8</a:t>
                      </a:r>
                      <a:endParaRPr kumimoji="1" lang="ja-JP" altLang="en-US" sz="1050" b="0" i="0">
                        <a:solidFill>
                          <a:srgbClr val="0D0C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997978">
                <a:tc vMerge="1"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スマートパネル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C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P.8</a:t>
                      </a:r>
                      <a:endParaRPr kumimoji="1" lang="ja-JP" altLang="en-US" sz="10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C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8767192"/>
                  </a:ext>
                </a:extLst>
              </a:tr>
              <a:tr h="99797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endParaRPr kumimoji="1" lang="ja-JP" altLang="en-US" sz="1000" b="1" i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</a:t>
                      </a:r>
                      <a:r>
                        <a:rPr kumimoji="1" lang="en-US" altLang="ja-JP" sz="1050" b="1" i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endParaRPr kumimoji="1" lang="ja-JP" altLang="en-US" sz="1050" b="1" i="0">
                        <a:solidFill>
                          <a:srgbClr val="0D0C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C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P.14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139763"/>
                  </a:ext>
                </a:extLst>
              </a:tr>
            </a:tbl>
          </a:graphicData>
        </a:graphic>
      </p:graphicFrame>
      <p:pic>
        <p:nvPicPr>
          <p:cNvPr id="5" name="図 4">
            <a:extLst>
              <a:ext uri="{FF2B5EF4-FFF2-40B4-BE49-F238E27FC236}">
                <a16:creationId xmlns:a16="http://schemas.microsoft.com/office/drawing/2014/main" id="{ED48E9BF-4205-30EB-BE05-155EB9C0E21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226" y="3062088"/>
            <a:ext cx="288000" cy="52017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D299336-66BC-3483-8AF2-331AB1407EA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071" y="4589762"/>
            <a:ext cx="575621" cy="47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27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プレースホルダー 18" descr="アイコン&#10;&#10;自動的に生成された説明">
            <a:extLst>
              <a:ext uri="{FF2B5EF4-FFF2-40B4-BE49-F238E27FC236}">
                <a16:creationId xmlns:a16="http://schemas.microsoft.com/office/drawing/2014/main" id="{0AEEDD63-B9E7-613A-56CD-98D886165DC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1F3C55C-E266-9FA8-061C-02AEAC5E4197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web</a:t>
            </a: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）：</a:t>
            </a:r>
            <a:r>
              <a:rPr kumimoji="0" lang="ja-JP" altLang="en-US" sz="900" kern="0">
                <a:solidFill>
                  <a:srgbClr val="0D0D0D"/>
                </a:solidFill>
                <a:latin typeface="Meiryo"/>
                <a:ea typeface="Meiryo"/>
                <a:cs typeface="+mn-lt"/>
                <a:hlinkClick r:id="rId4"/>
              </a:rPr>
              <a:t>https://ads-help.yahoo-net.jp/s/article/H000044930?language=ja</a:t>
            </a:r>
            <a:endParaRPr lang="en-US" altLang="ja-JP" sz="900" b="0" i="0" u="none" strike="noStrike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Meiryo"/>
            </a:endParaRPr>
          </a:p>
        </p:txBody>
      </p:sp>
      <p:sp>
        <p:nvSpPr>
          <p:cNvPr id="17" name="テキスト プレースホルダー 2">
            <a:extLst>
              <a:ext uri="{FF2B5EF4-FFF2-40B4-BE49-F238E27FC236}">
                <a16:creationId xmlns:a16="http://schemas.microsoft.com/office/drawing/2014/main" id="{351E9626-25D5-978A-E871-DAA338BE682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sp>
        <p:nvSpPr>
          <p:cNvPr id="72" name="角丸四角形 3">
            <a:extLst>
              <a:ext uri="{FF2B5EF4-FFF2-40B4-BE49-F238E27FC236}">
                <a16:creationId xmlns:a16="http://schemas.microsoft.com/office/drawing/2014/main" id="{E350C917-432B-A94B-23A5-51B6713DC416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4" name="角丸四角形 37">
            <a:extLst>
              <a:ext uri="{FF2B5EF4-FFF2-40B4-BE49-F238E27FC236}">
                <a16:creationId xmlns:a16="http://schemas.microsoft.com/office/drawing/2014/main" id="{7183557A-3BA6-C31E-DEBD-A4DCD13E0EC9}"/>
              </a:ext>
            </a:extLst>
          </p:cNvPr>
          <p:cNvSpPr/>
          <p:nvPr/>
        </p:nvSpPr>
        <p:spPr>
          <a:xfrm>
            <a:off x="502609" y="3318575"/>
            <a:ext cx="2127768" cy="692904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</p:txBody>
      </p:sp>
      <p:sp>
        <p:nvSpPr>
          <p:cNvPr id="5" name="円/楕円 38">
            <a:extLst>
              <a:ext uri="{FF2B5EF4-FFF2-40B4-BE49-F238E27FC236}">
                <a16:creationId xmlns:a16="http://schemas.microsoft.com/office/drawing/2014/main" id="{B8656703-5ED9-62CF-EA89-B97690645B1B}"/>
              </a:ext>
            </a:extLst>
          </p:cNvPr>
          <p:cNvSpPr>
            <a:spLocks noChangeAspect="1"/>
          </p:cNvSpPr>
          <p:nvPr/>
        </p:nvSpPr>
        <p:spPr>
          <a:xfrm>
            <a:off x="488421" y="2983612"/>
            <a:ext cx="504000" cy="504000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A7FCAC2-8AD1-552D-5A19-80E5DED6E675}"/>
              </a:ext>
            </a:extLst>
          </p:cNvPr>
          <p:cNvSpPr txBox="1"/>
          <p:nvPr/>
        </p:nvSpPr>
        <p:spPr>
          <a:xfrm>
            <a:off x="1031144" y="4127627"/>
            <a:ext cx="1489190" cy="169277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0" u="none" strike="noStrike" kern="1200" cap="none" spc="0" normalizeH="0" baseline="0" noProof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Meiryo"/>
                <a:ea typeface="Meiryo"/>
              </a:rPr>
              <a:t>※ </a:t>
            </a:r>
            <a:r>
              <a: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Meiryo"/>
                <a:ea typeface="Meiryo"/>
              </a:rPr>
              <a:t>タップ後の挙動は</a:t>
            </a:r>
            <a:r>
              <a:rPr lang="en-US" altLang="ja-JP" sz="1100">
                <a:solidFill>
                  <a:srgbClr val="FF0033"/>
                </a:solidFill>
                <a:latin typeface="Meiryo"/>
                <a:ea typeface="Meiryo"/>
              </a:rPr>
              <a:t>P9</a:t>
            </a:r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FF003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角丸四角形 46">
            <a:extLst>
              <a:ext uri="{FF2B5EF4-FFF2-40B4-BE49-F238E27FC236}">
                <a16:creationId xmlns:a16="http://schemas.microsoft.com/office/drawing/2014/main" id="{6F77F25E-BADD-B623-D75B-AA90DE087D68}"/>
              </a:ext>
            </a:extLst>
          </p:cNvPr>
          <p:cNvSpPr/>
          <p:nvPr/>
        </p:nvSpPr>
        <p:spPr>
          <a:xfrm>
            <a:off x="510528" y="2459118"/>
            <a:ext cx="2119849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endParaRPr kumimoji="1" lang="ja-JP" altLang="en-US" sz="1400" b="1" i="0" u="none" strike="noStrike" kern="1200" cap="none" spc="600" normalizeH="0" baseline="0" noProof="0">
              <a:ln>
                <a:noFill/>
              </a:ln>
              <a:solidFill>
                <a:srgbClr val="0D0C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角丸四角形 47">
            <a:extLst>
              <a:ext uri="{FF2B5EF4-FFF2-40B4-BE49-F238E27FC236}">
                <a16:creationId xmlns:a16="http://schemas.microsoft.com/office/drawing/2014/main" id="{C3B22B88-7721-07C2-B9C7-8BEAA5A27819}"/>
              </a:ext>
            </a:extLst>
          </p:cNvPr>
          <p:cNvSpPr/>
          <p:nvPr/>
        </p:nvSpPr>
        <p:spPr>
          <a:xfrm>
            <a:off x="6334855" y="2424069"/>
            <a:ext cx="2143493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APP</a:t>
            </a:r>
            <a:endParaRPr kumimoji="1" lang="ja-JP" altLang="en-US" sz="1400" b="1" i="0" u="none" strike="noStrike" kern="1200" cap="none" spc="600" normalizeH="0" baseline="0" noProof="0">
              <a:ln>
                <a:noFill/>
              </a:ln>
              <a:solidFill>
                <a:srgbClr val="0D0C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0" name="角丸四角形 37">
            <a:extLst>
              <a:ext uri="{FF2B5EF4-FFF2-40B4-BE49-F238E27FC236}">
                <a16:creationId xmlns:a16="http://schemas.microsoft.com/office/drawing/2014/main" id="{47E57251-086B-6047-A3AA-250610AB5585}"/>
              </a:ext>
            </a:extLst>
          </p:cNvPr>
          <p:cNvSpPr/>
          <p:nvPr/>
        </p:nvSpPr>
        <p:spPr>
          <a:xfrm>
            <a:off x="6345802" y="3325803"/>
            <a:ext cx="2121601" cy="692904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</p:txBody>
      </p:sp>
      <p:sp>
        <p:nvSpPr>
          <p:cNvPr id="11" name="円/楕円 38">
            <a:extLst>
              <a:ext uri="{FF2B5EF4-FFF2-40B4-BE49-F238E27FC236}">
                <a16:creationId xmlns:a16="http://schemas.microsoft.com/office/drawing/2014/main" id="{6DE406E8-43C7-15A1-E3E5-277A54537FD3}"/>
              </a:ext>
            </a:extLst>
          </p:cNvPr>
          <p:cNvSpPr>
            <a:spLocks noChangeAspect="1"/>
          </p:cNvSpPr>
          <p:nvPr/>
        </p:nvSpPr>
        <p:spPr>
          <a:xfrm>
            <a:off x="6345802" y="2985289"/>
            <a:ext cx="504000" cy="504000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944706E-5C97-020B-839A-54E199BE2260}"/>
              </a:ext>
            </a:extLst>
          </p:cNvPr>
          <p:cNvSpPr txBox="1"/>
          <p:nvPr/>
        </p:nvSpPr>
        <p:spPr>
          <a:xfrm>
            <a:off x="6862339" y="4153330"/>
            <a:ext cx="1489190" cy="169277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0" u="none" strike="noStrike" kern="1200" cap="none" spc="0" normalizeH="0" baseline="0" noProof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Meiryo"/>
                <a:ea typeface="Meiryo"/>
              </a:rPr>
              <a:t>※ </a:t>
            </a:r>
            <a:r>
              <a: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Meiryo"/>
                <a:ea typeface="Meiryo"/>
              </a:rPr>
              <a:t>タップ後の挙動は</a:t>
            </a:r>
            <a:r>
              <a:rPr lang="en-US" altLang="ja-JP" sz="1100">
                <a:solidFill>
                  <a:srgbClr val="FF0033"/>
                </a:solidFill>
                <a:latin typeface="Meiryo"/>
                <a:ea typeface="Meiryo"/>
              </a:rPr>
              <a:t>P9</a:t>
            </a:r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FF003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F7882F0-1491-8380-82B0-9036869A521D}"/>
              </a:ext>
            </a:extLst>
          </p:cNvPr>
          <p:cNvGrpSpPr/>
          <p:nvPr/>
        </p:nvGrpSpPr>
        <p:grpSpPr>
          <a:xfrm>
            <a:off x="2798248" y="1490204"/>
            <a:ext cx="2974331" cy="4387068"/>
            <a:chOff x="1990831" y="1894747"/>
            <a:chExt cx="2974331" cy="4387068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D5CA9F7F-F04E-FF18-D0BA-DEECA771CFD0}"/>
                </a:ext>
              </a:extLst>
            </p:cNvPr>
            <p:cNvGrpSpPr/>
            <p:nvPr/>
          </p:nvGrpSpPr>
          <p:grpSpPr>
            <a:xfrm>
              <a:off x="2197194" y="2034677"/>
              <a:ext cx="2561607" cy="4247138"/>
              <a:chOff x="4749894" y="2034677"/>
              <a:chExt cx="2561607" cy="4247138"/>
            </a:xfrm>
          </p:grpSpPr>
          <p:pic>
            <p:nvPicPr>
              <p:cNvPr id="16" name="図 15">
                <a:extLst>
                  <a:ext uri="{FF2B5EF4-FFF2-40B4-BE49-F238E27FC236}">
                    <a16:creationId xmlns:a16="http://schemas.microsoft.com/office/drawing/2014/main" id="{67B7287C-90E7-7AF4-AE34-B3C84EC9E74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0203"/>
              <a:stretch/>
            </p:blipFill>
            <p:spPr>
              <a:xfrm>
                <a:off x="4749894" y="2190495"/>
                <a:ext cx="2561606" cy="4091320"/>
              </a:xfrm>
              <a:prstGeom prst="rect">
                <a:avLst/>
              </a:prstGeom>
            </p:spPr>
          </p:pic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BD95B66E-BECA-308C-6E9C-33CF45201D6E}"/>
                  </a:ext>
                </a:extLst>
              </p:cNvPr>
              <p:cNvSpPr/>
              <p:nvPr/>
            </p:nvSpPr>
            <p:spPr>
              <a:xfrm>
                <a:off x="4750717" y="2034677"/>
                <a:ext cx="2560784" cy="186100"/>
              </a:xfrm>
              <a:prstGeom prst="rect">
                <a:avLst/>
              </a:prstGeom>
              <a:solidFill>
                <a:srgbClr val="F6F8F9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62B0C7DB-9531-9389-7E06-13105B5F7F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393"/>
            <a:stretch/>
          </p:blipFill>
          <p:spPr>
            <a:xfrm>
              <a:off x="1990831" y="1894747"/>
              <a:ext cx="2974331" cy="4387068"/>
            </a:xfrm>
            <a:prstGeom prst="rect">
              <a:avLst/>
            </a:prstGeom>
          </p:spPr>
        </p:pic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2C23F58E-BD10-B6C7-7CEE-4D7DD9D0A57B}"/>
              </a:ext>
            </a:extLst>
          </p:cNvPr>
          <p:cNvGrpSpPr/>
          <p:nvPr/>
        </p:nvGrpSpPr>
        <p:grpSpPr>
          <a:xfrm>
            <a:off x="8609033" y="1473323"/>
            <a:ext cx="2974331" cy="4742397"/>
            <a:chOff x="8609033" y="1473323"/>
            <a:chExt cx="2974331" cy="4742397"/>
          </a:xfrm>
        </p:grpSpPr>
        <p:pic>
          <p:nvPicPr>
            <p:cNvPr id="33" name="図 32">
              <a:extLst>
                <a:ext uri="{FF2B5EF4-FFF2-40B4-BE49-F238E27FC236}">
                  <a16:creationId xmlns:a16="http://schemas.microsoft.com/office/drawing/2014/main" id="{B1C20B28-F4CC-6AD3-BE46-F83B4183F2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r="2671" b="39466"/>
            <a:stretch/>
          </p:blipFill>
          <p:spPr>
            <a:xfrm>
              <a:off x="8791239" y="1845188"/>
              <a:ext cx="2557457" cy="3631562"/>
            </a:xfrm>
            <a:prstGeom prst="rect">
              <a:avLst/>
            </a:prstGeom>
          </p:spPr>
        </p:pic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9DF84396-09C8-81D5-3357-DFA553B96D3A}"/>
                </a:ext>
              </a:extLst>
            </p:cNvPr>
            <p:cNvSpPr/>
            <p:nvPr/>
          </p:nvSpPr>
          <p:spPr>
            <a:xfrm>
              <a:off x="8785783" y="1669642"/>
              <a:ext cx="2560784" cy="186100"/>
            </a:xfrm>
            <a:prstGeom prst="rect">
              <a:avLst/>
            </a:prstGeom>
            <a:solidFill>
              <a:srgbClr val="3474CE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36" name="図 35">
              <a:extLst>
                <a:ext uri="{FF2B5EF4-FFF2-40B4-BE49-F238E27FC236}">
                  <a16:creationId xmlns:a16="http://schemas.microsoft.com/office/drawing/2014/main" id="{F7A5B3C3-FB6A-7029-0F4B-45F064B914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63549" r="2671" b="-7343"/>
            <a:stretch/>
          </p:blipFill>
          <p:spPr>
            <a:xfrm>
              <a:off x="8816430" y="3616496"/>
              <a:ext cx="2530138" cy="2599224"/>
            </a:xfrm>
            <a:prstGeom prst="rect">
              <a:avLst/>
            </a:prstGeom>
          </p:spPr>
        </p:pic>
        <p:pic>
          <p:nvPicPr>
            <p:cNvPr id="37" name="図 36">
              <a:extLst>
                <a:ext uri="{FF2B5EF4-FFF2-40B4-BE49-F238E27FC236}">
                  <a16:creationId xmlns:a16="http://schemas.microsoft.com/office/drawing/2014/main" id="{B556DDA7-8E85-2414-A29A-24EC0481D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811936" y="3355354"/>
              <a:ext cx="2674127" cy="383487"/>
            </a:xfrm>
            <a:prstGeom prst="rect">
              <a:avLst/>
            </a:prstGeom>
          </p:spPr>
        </p:pic>
        <p:pic>
          <p:nvPicPr>
            <p:cNvPr id="41" name="図 40">
              <a:extLst>
                <a:ext uri="{FF2B5EF4-FFF2-40B4-BE49-F238E27FC236}">
                  <a16:creationId xmlns:a16="http://schemas.microsoft.com/office/drawing/2014/main" id="{E0D0C273-FC86-459F-8CB7-3EB25D2B6C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77" b="25428"/>
            <a:stretch/>
          </p:blipFill>
          <p:spPr>
            <a:xfrm>
              <a:off x="8609033" y="1473323"/>
              <a:ext cx="2974331" cy="4395483"/>
            </a:xfrm>
            <a:prstGeom prst="rect">
              <a:avLst/>
            </a:prstGeom>
          </p:spPr>
        </p:pic>
      </p:grpSp>
      <p:sp>
        <p:nvSpPr>
          <p:cNvPr id="46" name="テキスト プレースホルダー 35">
            <a:extLst>
              <a:ext uri="{FF2B5EF4-FFF2-40B4-BE49-F238E27FC236}">
                <a16:creationId xmlns:a16="http://schemas.microsoft.com/office/drawing/2014/main" id="{AEF5393B-EF4D-45A3-E5B9-7727929A4F53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>
                <a:solidFill>
                  <a:srgbClr val="00003E"/>
                </a:solidFill>
              </a:rPr>
              <a:t>スマートフォン商品</a:t>
            </a:r>
          </a:p>
        </p:txBody>
      </p:sp>
    </p:spTree>
    <p:extLst>
      <p:ext uri="{BB962C8B-B14F-4D97-AF65-F5344CB8AC3E}">
        <p14:creationId xmlns:p14="http://schemas.microsoft.com/office/powerpoint/2010/main" val="3740557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29B11FB3-D319-F680-E02A-AF514548708D}"/>
              </a:ext>
            </a:extLst>
          </p:cNvPr>
          <p:cNvSpPr/>
          <p:nvPr/>
        </p:nvSpPr>
        <p:spPr>
          <a:xfrm>
            <a:off x="8519905" y="5963851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19" name="片側の 2 つの角を丸めた四角形 18">
            <a:extLst>
              <a:ext uri="{FF2B5EF4-FFF2-40B4-BE49-F238E27FC236}">
                <a16:creationId xmlns:a16="http://schemas.microsoft.com/office/drawing/2014/main" id="{332207F5-2505-3D22-1FEB-698F6010FB5D}"/>
              </a:ext>
            </a:extLst>
          </p:cNvPr>
          <p:cNvSpPr/>
          <p:nvPr/>
        </p:nvSpPr>
        <p:spPr>
          <a:xfrm>
            <a:off x="499024" y="1551272"/>
            <a:ext cx="5452347" cy="595851"/>
          </a:xfrm>
          <a:prstGeom prst="round2SameRect">
            <a:avLst>
              <a:gd name="adj1" fmla="val 20214"/>
              <a:gd name="adj2" fmla="val 0"/>
            </a:avLst>
          </a:prstGeom>
          <a:solidFill>
            <a:srgbClr val="00003E"/>
          </a:solidFill>
          <a:ln w="25400" cap="flat" cmpd="sng" algn="ctr">
            <a:noFill/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動画をフルスクリーンで再生する</a:t>
            </a:r>
            <a:r>
              <a:rPr kumimoji="0" lang="en-US" altLang="ja-JP" sz="1600" b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 (for view)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kern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プライムカバー</a:t>
            </a:r>
            <a:endParaRPr kumimoji="0" lang="en-US" altLang="ja-JP" sz="1600" b="1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0" name="片側の 2 つの角を丸めた四角形 19">
            <a:extLst>
              <a:ext uri="{FF2B5EF4-FFF2-40B4-BE49-F238E27FC236}">
                <a16:creationId xmlns:a16="http://schemas.microsoft.com/office/drawing/2014/main" id="{75EF2793-7537-C44C-134F-2B65A06227EB}"/>
              </a:ext>
            </a:extLst>
          </p:cNvPr>
          <p:cNvSpPr/>
          <p:nvPr/>
        </p:nvSpPr>
        <p:spPr>
          <a:xfrm>
            <a:off x="6268314" y="1551272"/>
            <a:ext cx="5452514" cy="4274776"/>
          </a:xfrm>
          <a:prstGeom prst="round2SameRect">
            <a:avLst>
              <a:gd name="adj1" fmla="val 4527"/>
              <a:gd name="adj2" fmla="val 0"/>
            </a:avLst>
          </a:prstGeom>
          <a:noFill/>
          <a:ln w="3175" cap="flat" cmpd="sng" algn="ctr">
            <a:solidFill>
              <a:srgbClr val="00003E"/>
            </a:solidFill>
            <a:prstDash val="solid"/>
          </a:ln>
          <a:effectLst/>
        </p:spPr>
        <p:txBody>
          <a:bodyPr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00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21" name="片側の 2 つの角を丸めた四角形 20">
            <a:extLst>
              <a:ext uri="{FF2B5EF4-FFF2-40B4-BE49-F238E27FC236}">
                <a16:creationId xmlns:a16="http://schemas.microsoft.com/office/drawing/2014/main" id="{7DA8EECD-D137-4960-5ED6-8C4633A63B69}"/>
              </a:ext>
            </a:extLst>
          </p:cNvPr>
          <p:cNvSpPr/>
          <p:nvPr/>
        </p:nvSpPr>
        <p:spPr>
          <a:xfrm>
            <a:off x="6268314" y="1551272"/>
            <a:ext cx="5452514" cy="595851"/>
          </a:xfrm>
          <a:prstGeom prst="round2SameRect">
            <a:avLst>
              <a:gd name="adj1" fmla="val 20214"/>
              <a:gd name="adj2" fmla="val 0"/>
            </a:avLst>
          </a:prstGeom>
          <a:solidFill>
            <a:srgbClr val="00003E"/>
          </a:solidFill>
          <a:ln w="25400" cap="flat" cmpd="sng" algn="ctr">
            <a:noFill/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ランディングページを表示する（</a:t>
            </a:r>
            <a:r>
              <a:rPr kumimoji="0" lang="en-US" altLang="ja-JP" sz="1600" b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for click</a:t>
            </a:r>
            <a:r>
              <a:rPr kumimoji="0" lang="ja-JP" altLang="en-US" sz="1600" b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endParaRPr kumimoji="0" lang="en-US" altLang="ja-JP" sz="1600" b="1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kern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スマートパネル</a:t>
            </a:r>
            <a:endParaRPr kumimoji="0" lang="en-US" altLang="ja-JP" sz="1600" b="1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93E30640-8474-F301-E874-E41E31681077}"/>
              </a:ext>
            </a:extLst>
          </p:cNvPr>
          <p:cNvGrpSpPr/>
          <p:nvPr/>
        </p:nvGrpSpPr>
        <p:grpSpPr>
          <a:xfrm>
            <a:off x="919365" y="2436232"/>
            <a:ext cx="1384006" cy="3002489"/>
            <a:chOff x="513033" y="432674"/>
            <a:chExt cx="2115990" cy="4304579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3671E151-8663-D2AB-69E1-C02595F6370F}"/>
                </a:ext>
              </a:extLst>
            </p:cNvPr>
            <p:cNvGrpSpPr/>
            <p:nvPr/>
          </p:nvGrpSpPr>
          <p:grpSpPr>
            <a:xfrm>
              <a:off x="513033" y="432674"/>
              <a:ext cx="2115990" cy="4304579"/>
              <a:chOff x="513033" y="446485"/>
              <a:chExt cx="2115990" cy="4304579"/>
            </a:xfrm>
          </p:grpSpPr>
          <p:pic>
            <p:nvPicPr>
              <p:cNvPr id="40" name="図 39">
                <a:extLst>
                  <a:ext uri="{FF2B5EF4-FFF2-40B4-BE49-F238E27FC236}">
                    <a16:creationId xmlns:a16="http://schemas.microsoft.com/office/drawing/2014/main" id="{AAA57EBC-2974-6C5D-1A37-6D8A7BAE582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2970"/>
              <a:stretch/>
            </p:blipFill>
            <p:spPr>
              <a:xfrm>
                <a:off x="513033" y="446485"/>
                <a:ext cx="2115990" cy="4304579"/>
              </a:xfrm>
              <a:prstGeom prst="rect">
                <a:avLst/>
              </a:prstGeom>
            </p:spPr>
          </p:pic>
          <p:pic>
            <p:nvPicPr>
              <p:cNvPr id="41" name="図 40">
                <a:extLst>
                  <a:ext uri="{FF2B5EF4-FFF2-40B4-BE49-F238E27FC236}">
                    <a16:creationId xmlns:a16="http://schemas.microsoft.com/office/drawing/2014/main" id="{B9EA4DC8-2CB2-FDD2-6F6D-B24BF70B450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" b="-4405"/>
              <a:stretch/>
            </p:blipFill>
            <p:spPr>
              <a:xfrm>
                <a:off x="655969" y="568890"/>
                <a:ext cx="1844989" cy="4182174"/>
              </a:xfrm>
              <a:prstGeom prst="rect">
                <a:avLst/>
              </a:prstGeom>
            </p:spPr>
          </p:pic>
          <p:pic>
            <p:nvPicPr>
              <p:cNvPr id="42" name="図 41">
                <a:extLst>
                  <a:ext uri="{FF2B5EF4-FFF2-40B4-BE49-F238E27FC236}">
                    <a16:creationId xmlns:a16="http://schemas.microsoft.com/office/drawing/2014/main" id="{9B8B9FAC-E7AC-AB22-BDAA-E467E35B4B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31300" y="567291"/>
                <a:ext cx="1079455" cy="148426"/>
              </a:xfrm>
              <a:prstGeom prst="rect">
                <a:avLst/>
              </a:prstGeom>
            </p:spPr>
          </p:pic>
        </p:grpSp>
        <p:pic>
          <p:nvPicPr>
            <p:cNvPr id="39" name="図 38">
              <a:extLst>
                <a:ext uri="{FF2B5EF4-FFF2-40B4-BE49-F238E27FC236}">
                  <a16:creationId xmlns:a16="http://schemas.microsoft.com/office/drawing/2014/main" id="{0AFF5C71-93DD-516E-E6DC-C08F25C1D2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04" t="-603" r="3086"/>
            <a:stretch/>
          </p:blipFill>
          <p:spPr>
            <a:xfrm>
              <a:off x="654267" y="1182203"/>
              <a:ext cx="1843200" cy="1050673"/>
            </a:xfrm>
            <a:prstGeom prst="rect">
              <a:avLst/>
            </a:prstGeom>
          </p:spPr>
        </p:pic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BEF9C684-CF68-A2E7-1A4D-0689C2253C08}"/>
              </a:ext>
            </a:extLst>
          </p:cNvPr>
          <p:cNvGrpSpPr/>
          <p:nvPr/>
        </p:nvGrpSpPr>
        <p:grpSpPr>
          <a:xfrm>
            <a:off x="6670887" y="2477916"/>
            <a:ext cx="1384006" cy="3002489"/>
            <a:chOff x="513033" y="432674"/>
            <a:chExt cx="2115990" cy="4304579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CF4F6EC0-9517-3B1F-7C94-5A378CF3DCF2}"/>
                </a:ext>
              </a:extLst>
            </p:cNvPr>
            <p:cNvGrpSpPr/>
            <p:nvPr/>
          </p:nvGrpSpPr>
          <p:grpSpPr>
            <a:xfrm>
              <a:off x="513033" y="432674"/>
              <a:ext cx="2115990" cy="4304579"/>
              <a:chOff x="513033" y="446485"/>
              <a:chExt cx="2115990" cy="4304579"/>
            </a:xfrm>
          </p:grpSpPr>
          <p:pic>
            <p:nvPicPr>
              <p:cNvPr id="47" name="図 46">
                <a:extLst>
                  <a:ext uri="{FF2B5EF4-FFF2-40B4-BE49-F238E27FC236}">
                    <a16:creationId xmlns:a16="http://schemas.microsoft.com/office/drawing/2014/main" id="{42A7F986-5D37-E1F7-A047-654B79170C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2970"/>
              <a:stretch/>
            </p:blipFill>
            <p:spPr>
              <a:xfrm>
                <a:off x="513033" y="446485"/>
                <a:ext cx="2115990" cy="4304579"/>
              </a:xfrm>
              <a:prstGeom prst="rect">
                <a:avLst/>
              </a:prstGeom>
            </p:spPr>
          </p:pic>
          <p:pic>
            <p:nvPicPr>
              <p:cNvPr id="48" name="図 47">
                <a:extLst>
                  <a:ext uri="{FF2B5EF4-FFF2-40B4-BE49-F238E27FC236}">
                    <a16:creationId xmlns:a16="http://schemas.microsoft.com/office/drawing/2014/main" id="{D55A0DE8-4D70-2E2D-3FBF-A2E85AA482A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" b="-4405"/>
              <a:stretch/>
            </p:blipFill>
            <p:spPr>
              <a:xfrm>
                <a:off x="655969" y="568890"/>
                <a:ext cx="1844989" cy="4182174"/>
              </a:xfrm>
              <a:prstGeom prst="rect">
                <a:avLst/>
              </a:prstGeom>
            </p:spPr>
          </p:pic>
          <p:pic>
            <p:nvPicPr>
              <p:cNvPr id="49" name="図 48">
                <a:extLst>
                  <a:ext uri="{FF2B5EF4-FFF2-40B4-BE49-F238E27FC236}">
                    <a16:creationId xmlns:a16="http://schemas.microsoft.com/office/drawing/2014/main" id="{789EEF54-070A-C8BF-0484-C2F5457B44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31300" y="567291"/>
                <a:ext cx="1079455" cy="148426"/>
              </a:xfrm>
              <a:prstGeom prst="rect">
                <a:avLst/>
              </a:prstGeom>
            </p:spPr>
          </p:pic>
        </p:grpSp>
        <p:pic>
          <p:nvPicPr>
            <p:cNvPr id="46" name="図 45">
              <a:extLst>
                <a:ext uri="{FF2B5EF4-FFF2-40B4-BE49-F238E27FC236}">
                  <a16:creationId xmlns:a16="http://schemas.microsoft.com/office/drawing/2014/main" id="{05C90BDC-BEFF-42A1-2163-4C11AD4DA6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04" t="-603" r="3086"/>
            <a:stretch/>
          </p:blipFill>
          <p:spPr>
            <a:xfrm>
              <a:off x="654267" y="1182203"/>
              <a:ext cx="1843200" cy="1050673"/>
            </a:xfrm>
            <a:prstGeom prst="rect">
              <a:avLst/>
            </a:prstGeom>
          </p:spPr>
        </p:pic>
      </p:grpSp>
      <p:pic>
        <p:nvPicPr>
          <p:cNvPr id="25" name="図 24">
            <a:extLst>
              <a:ext uri="{FF2B5EF4-FFF2-40B4-BE49-F238E27FC236}">
                <a16:creationId xmlns:a16="http://schemas.microsoft.com/office/drawing/2014/main" id="{B273166D-1ED4-67FD-B382-55738015FD3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122" y="2648674"/>
            <a:ext cx="1454011" cy="2917108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3A37E688-7893-74B5-43A3-83FF64A8689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644" y="2648674"/>
            <a:ext cx="1454011" cy="2917110"/>
          </a:xfrm>
          <a:prstGeom prst="rect">
            <a:avLst/>
          </a:prstGeom>
        </p:spPr>
      </p:pic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46B5992-F0F0-F697-F351-487486028D6C}"/>
              </a:ext>
            </a:extLst>
          </p:cNvPr>
          <p:cNvSpPr txBox="1"/>
          <p:nvPr/>
        </p:nvSpPr>
        <p:spPr>
          <a:xfrm>
            <a:off x="3608248" y="3367146"/>
            <a:ext cx="20091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/>
              <a:t>バナーをタップすると</a:t>
            </a:r>
            <a:endParaRPr kumimoji="1" lang="en-US" altLang="ja-JP" sz="1400"/>
          </a:p>
          <a:p>
            <a:pPr algn="l"/>
            <a:r>
              <a:rPr lang="ja-JP" altLang="en-US" sz="1400"/>
              <a:t>フルスクリーンの動画プレイヤーで動画が再生される</a:t>
            </a:r>
            <a:endParaRPr kumimoji="1" lang="ja-JP" altLang="en-US" sz="1400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7B98B9B0-C90E-F544-0C7A-7D2E89EDAF08}"/>
              </a:ext>
            </a:extLst>
          </p:cNvPr>
          <p:cNvSpPr txBox="1"/>
          <p:nvPr/>
        </p:nvSpPr>
        <p:spPr>
          <a:xfrm>
            <a:off x="9428621" y="3367147"/>
            <a:ext cx="21257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/>
              <a:t>バナーをタップすると</a:t>
            </a:r>
            <a:endParaRPr kumimoji="1" lang="en-US" altLang="ja-JP" sz="1400"/>
          </a:p>
          <a:p>
            <a:pPr algn="l"/>
            <a:r>
              <a:rPr kumimoji="1" lang="ja-JP" altLang="en-US" sz="1400"/>
              <a:t>再生している動画の下にランディングページが表示される</a:t>
            </a:r>
            <a:endParaRPr kumimoji="1" lang="en-US" altLang="ja-JP" sz="1400"/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F888B66-EC85-C8FA-2014-44E0D459B7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24" name="図プレースホルダー 23" descr="アイコン&#10;&#10;自動的に生成された説明">
            <a:extLst>
              <a:ext uri="{FF2B5EF4-FFF2-40B4-BE49-F238E27FC236}">
                <a16:creationId xmlns:a16="http://schemas.microsoft.com/office/drawing/2014/main" id="{281A4442-F7FC-0676-2830-9392070DC5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2" name="テキスト プレースホルダー 21">
            <a:extLst>
              <a:ext uri="{FF2B5EF4-FFF2-40B4-BE49-F238E27FC236}">
                <a16:creationId xmlns:a16="http://schemas.microsoft.com/office/drawing/2014/main" id="{81865439-B595-3E0D-6733-251F82C9C0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スマートフォン動画広告タップ後の挙動</a:t>
            </a:r>
          </a:p>
        </p:txBody>
      </p:sp>
      <p:sp>
        <p:nvSpPr>
          <p:cNvPr id="3" name="片側の 2 つの角を丸めた四角形 19">
            <a:extLst>
              <a:ext uri="{FF2B5EF4-FFF2-40B4-BE49-F238E27FC236}">
                <a16:creationId xmlns:a16="http://schemas.microsoft.com/office/drawing/2014/main" id="{A40575B2-A55A-AFE9-5D28-8B9B1D456196}"/>
              </a:ext>
            </a:extLst>
          </p:cNvPr>
          <p:cNvSpPr/>
          <p:nvPr/>
        </p:nvSpPr>
        <p:spPr>
          <a:xfrm>
            <a:off x="499191" y="1551272"/>
            <a:ext cx="5452347" cy="4274776"/>
          </a:xfrm>
          <a:prstGeom prst="round2SameRect">
            <a:avLst>
              <a:gd name="adj1" fmla="val 4527"/>
              <a:gd name="adj2" fmla="val 0"/>
            </a:avLst>
          </a:prstGeom>
          <a:noFill/>
          <a:ln w="3175" cap="flat" cmpd="sng" algn="ctr">
            <a:solidFill>
              <a:srgbClr val="00003E"/>
            </a:solidFill>
            <a:prstDash val="solid"/>
          </a:ln>
          <a:effectLst/>
        </p:spPr>
        <p:txBody>
          <a:bodyPr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00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FC13C38-676B-42BC-F455-9AC33D4E36E9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挙動説明</a:t>
            </a:r>
          </a:p>
        </p:txBody>
      </p:sp>
    </p:spTree>
    <p:extLst>
      <p:ext uri="{BB962C8B-B14F-4D97-AF65-F5344CB8AC3E}">
        <p14:creationId xmlns:p14="http://schemas.microsoft.com/office/powerpoint/2010/main" val="3976077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SCレイアウト（広告主・代理店限定）">
  <a:themeElements>
    <a:clrScheme name="ユーザー定義 1">
      <a:dk1>
        <a:srgbClr val="000000"/>
      </a:dk1>
      <a:lt1>
        <a:srgbClr val="FFFFFF"/>
      </a:lt1>
      <a:dk2>
        <a:srgbClr val="00003E"/>
      </a:dk2>
      <a:lt2>
        <a:srgbClr val="FFFFFF"/>
      </a:lt2>
      <a:accent1>
        <a:srgbClr val="00003E"/>
      </a:accent1>
      <a:accent2>
        <a:srgbClr val="06C755"/>
      </a:accent2>
      <a:accent3>
        <a:srgbClr val="FF0033"/>
      </a:accent3>
      <a:accent4>
        <a:srgbClr val="F77911"/>
      </a:accent4>
      <a:accent5>
        <a:srgbClr val="A9A9A9"/>
      </a:accent5>
      <a:accent6>
        <a:srgbClr val="D5D5D5"/>
      </a:accent6>
      <a:hlink>
        <a:srgbClr val="0563C1"/>
      </a:hlink>
      <a:folHlink>
        <a:srgbClr val="0D0D0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003E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headEnd type="oval" w="lg" len="lg"/>
          <a:tailEnd type="oval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SCプロダクト部門資料FMT_v0.1" id="{67D726DE-EA97-2F46-A448-D8C333267734}" vid="{F79B8FC2-5071-944A-B5F6-F0B4F3C8CD4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34</TotalTime>
  <Words>4809</Words>
  <Application>Microsoft Office PowerPoint</Application>
  <PresentationFormat>ワイド画面</PresentationFormat>
  <Paragraphs>738</Paragraphs>
  <Slides>25</Slides>
  <Notes>15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25</vt:i4>
      </vt:variant>
    </vt:vector>
  </HeadingPairs>
  <TitlesOfParts>
    <vt:vector size="36" baseType="lpstr">
      <vt:lpstr>Hiragino Kaku Gothic Pro</vt:lpstr>
      <vt:lpstr>NotoSansJP</vt:lpstr>
      <vt:lpstr>Meiryo</vt:lpstr>
      <vt:lpstr>Meiryo</vt:lpstr>
      <vt:lpstr>メイリオ 本文</vt:lpstr>
      <vt:lpstr>Arial</vt:lpstr>
      <vt:lpstr>Calibri</vt:lpstr>
      <vt:lpstr>Segoe UI</vt:lpstr>
      <vt:lpstr>Wingdings</vt:lpstr>
      <vt:lpstr>MSCレイアウト（広告主・代理店限定）</vt:lpstr>
      <vt:lpstr>think-cell スライド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五十嵐 圭輔</cp:lastModifiedBy>
  <cp:revision>11</cp:revision>
  <dcterms:created xsi:type="dcterms:W3CDTF">2020-02-26T07:28:11Z</dcterms:created>
  <dcterms:modified xsi:type="dcterms:W3CDTF">2025-04-09T08:47:52Z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2024-12-17T04:41:19Z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d8c9785c-7bbf-4b6c-bf29-15e4982bfb86</vt:lpwstr>
  </property>
  <property fmtid="{D5CDD505-2E9C-101B-9397-08002B2CF9AE}" pid="7" name="MSIP_Label_defa4170-0d19-0005-0004-bc88714345d2_ActionId">
    <vt:lpwstr>00dedf0f-81ed-4f54-9daa-239eb5abc532</vt:lpwstr>
  </property>
  <property fmtid="{D5CDD505-2E9C-101B-9397-08002B2CF9AE}" pid="8" name="MSIP_Label_defa4170-0d19-0005-0004-bc88714345d2_ContentBits">
    <vt:lpwstr>0</vt:lpwstr>
  </property>
</Properties>
</file>