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5" r:id="rId1"/>
  </p:sldMasterIdLst>
  <p:notesMasterIdLst>
    <p:notesMasterId r:id="rId26"/>
  </p:notesMasterIdLst>
  <p:sldIdLst>
    <p:sldId id="469" r:id="rId2"/>
    <p:sldId id="572" r:id="rId3"/>
    <p:sldId id="544" r:id="rId4"/>
    <p:sldId id="700" r:id="rId5"/>
    <p:sldId id="695" r:id="rId6"/>
    <p:sldId id="559" r:id="rId7"/>
    <p:sldId id="553" r:id="rId8"/>
    <p:sldId id="575" r:id="rId9"/>
    <p:sldId id="615" r:id="rId10"/>
    <p:sldId id="576" r:id="rId11"/>
    <p:sldId id="562" r:id="rId12"/>
    <p:sldId id="514" r:id="rId13"/>
    <p:sldId id="701" r:id="rId14"/>
    <p:sldId id="577" r:id="rId15"/>
    <p:sldId id="654" r:id="rId16"/>
    <p:sldId id="655" r:id="rId17"/>
    <p:sldId id="569" r:id="rId18"/>
    <p:sldId id="570" r:id="rId19"/>
    <p:sldId id="632" r:id="rId20"/>
    <p:sldId id="633" r:id="rId21"/>
    <p:sldId id="634" r:id="rId22"/>
    <p:sldId id="635" r:id="rId23"/>
    <p:sldId id="636" r:id="rId24"/>
    <p:sldId id="512" r:id="rId2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3E"/>
    <a:srgbClr val="FF0033"/>
    <a:srgbClr val="0D0D0D"/>
    <a:srgbClr val="0D0C0D"/>
    <a:srgbClr val="FFFFFF"/>
    <a:srgbClr val="252525"/>
    <a:srgbClr val="F2F2F5"/>
    <a:srgbClr val="F5F5F5"/>
    <a:srgbClr val="E9E9E9"/>
    <a:srgbClr val="ECEC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32DAFE-A73F-4F8B-8ADD-C403841E3A12}" v="84" dt="2024-07-22T07:47:31.30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9" d="100"/>
          <a:sy n="89" d="100"/>
        </p:scale>
        <p:origin x="332" y="2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620B2-0E91-4F44-9E7D-8B5EAB0CF3E2}" type="datetimeFigureOut">
              <a:rPr kumimoji="1" lang="ja-JP" altLang="en-US" smtClean="0"/>
              <a:pPr/>
              <a:t>2025/1/10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6725D-9DF2-415C-AB8C-875BE317790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6328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210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8885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8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8344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6973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6025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076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2090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408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　</a:t>
            </a:r>
            <a:endParaRPr kumimoji="1" lang="en-US" altLang="ja-JP"/>
          </a:p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30310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54427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9857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4193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11468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3013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sv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表紙（広告主・代理店限定）">
    <p:bg>
      <p:bgPr>
        <a:gradFill>
          <a:gsLst>
            <a:gs pos="0">
              <a:srgbClr val="030053"/>
            </a:gs>
            <a:gs pos="23000">
              <a:srgbClr val="030053"/>
            </a:gs>
            <a:gs pos="69000">
              <a:srgbClr val="03003D"/>
            </a:gs>
            <a:gs pos="99000">
              <a:srgbClr val="03003D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>
            <a:extLst>
              <a:ext uri="{FF2B5EF4-FFF2-40B4-BE49-F238E27FC236}">
                <a16:creationId xmlns:a16="http://schemas.microsoft.com/office/drawing/2014/main" id="{B13D0A09-E438-357C-C528-970CFBA6F259}"/>
              </a:ext>
            </a:extLst>
          </p:cNvPr>
          <p:cNvSpPr/>
          <p:nvPr userDrawn="1"/>
        </p:nvSpPr>
        <p:spPr>
          <a:xfrm flipH="1">
            <a:off x="10017125" y="2768600"/>
            <a:ext cx="2174875" cy="4089400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3" name="直角三角形 2">
            <a:extLst>
              <a:ext uri="{FF2B5EF4-FFF2-40B4-BE49-F238E27FC236}">
                <a16:creationId xmlns:a16="http://schemas.microsoft.com/office/drawing/2014/main" id="{E0EA9DFF-8D6C-8B30-25B6-10D7A4AE220A}"/>
              </a:ext>
            </a:extLst>
          </p:cNvPr>
          <p:cNvSpPr/>
          <p:nvPr userDrawn="1"/>
        </p:nvSpPr>
        <p:spPr>
          <a:xfrm flipH="1">
            <a:off x="10456863" y="3595688"/>
            <a:ext cx="1735137" cy="3262312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5" name="直角三角形 4">
            <a:extLst>
              <a:ext uri="{FF2B5EF4-FFF2-40B4-BE49-F238E27FC236}">
                <a16:creationId xmlns:a16="http://schemas.microsoft.com/office/drawing/2014/main" id="{9FEB9977-1C8A-86AD-D7AA-F9FBA152FB55}"/>
              </a:ext>
            </a:extLst>
          </p:cNvPr>
          <p:cNvSpPr/>
          <p:nvPr userDrawn="1"/>
        </p:nvSpPr>
        <p:spPr>
          <a:xfrm rot="10800000" flipH="1">
            <a:off x="0" y="0"/>
            <a:ext cx="962025" cy="1806575"/>
          </a:xfrm>
          <a:prstGeom prst="rtTriangle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8" name="図 4">
            <a:extLst>
              <a:ext uri="{FF2B5EF4-FFF2-40B4-BE49-F238E27FC236}">
                <a16:creationId xmlns:a16="http://schemas.microsoft.com/office/drawing/2014/main" id="{63C9BE4C-8DFE-CC2F-3F00-AD21311113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6116638"/>
            <a:ext cx="8890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直角三角形 8">
            <a:extLst>
              <a:ext uri="{FF2B5EF4-FFF2-40B4-BE49-F238E27FC236}">
                <a16:creationId xmlns:a16="http://schemas.microsoft.com/office/drawing/2014/main" id="{5A0132A7-64BD-1980-D8DE-4EE3D57AF1BC}"/>
              </a:ext>
            </a:extLst>
          </p:cNvPr>
          <p:cNvSpPr/>
          <p:nvPr userDrawn="1"/>
        </p:nvSpPr>
        <p:spPr>
          <a:xfrm flipH="1">
            <a:off x="11707813" y="5946775"/>
            <a:ext cx="484187" cy="911225"/>
          </a:xfrm>
          <a:prstGeom prst="rtTriangle">
            <a:avLst/>
          </a:prstGeom>
          <a:solidFill>
            <a:srgbClr val="FF00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10" name="直角三角形 9">
            <a:extLst>
              <a:ext uri="{FF2B5EF4-FFF2-40B4-BE49-F238E27FC236}">
                <a16:creationId xmlns:a16="http://schemas.microsoft.com/office/drawing/2014/main" id="{8A7ED678-FE93-3D20-D8B9-B4A99C37C8CC}"/>
              </a:ext>
            </a:extLst>
          </p:cNvPr>
          <p:cNvSpPr/>
          <p:nvPr userDrawn="1"/>
        </p:nvSpPr>
        <p:spPr>
          <a:xfrm rot="10800000" flipH="1">
            <a:off x="0" y="0"/>
            <a:ext cx="363538" cy="6826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11" name="グラフィックス 7">
            <a:extLst>
              <a:ext uri="{FF2B5EF4-FFF2-40B4-BE49-F238E27FC236}">
                <a16:creationId xmlns:a16="http://schemas.microsoft.com/office/drawing/2014/main" id="{CC3171FB-EAE6-45D7-234B-A9BFEECD78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1638954"/>
            <a:ext cx="11017250" cy="1693209"/>
          </a:xfrm>
          <a:prstGeom prst="rect">
            <a:avLst/>
          </a:prstGeom>
        </p:spPr>
        <p:txBody>
          <a:bodyPr lIns="0" tIns="36000" rIns="0" bIns="0" anchor="b">
            <a:noAutofit/>
          </a:bodyPr>
          <a:lstStyle>
            <a:lvl1pPr marL="0" indent="0" algn="l">
              <a:lnSpc>
                <a:spcPct val="120000"/>
              </a:lnSpc>
              <a:buNone/>
              <a:defRPr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サービス名</a:t>
            </a:r>
            <a:endParaRPr kumimoji="1" lang="en-US" altLang="ja-JP" sz="4000" b="1" i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YYYY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YYYY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　</a:t>
            </a:r>
            <a:r>
              <a:rPr kumimoji="1" lang="ja-JP" altLang="en-US"/>
              <a:t>セールスシート</a:t>
            </a:r>
            <a:endParaRPr lang="ja-JP" alt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587375" y="5278296"/>
            <a:ext cx="1349375" cy="22715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00" b="1" i="0" baseline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sz="2400"/>
            </a:lvl2pPr>
          </a:lstStyle>
          <a:p>
            <a:pPr lvl="0" algn="r"/>
            <a:r>
              <a:rPr kumimoji="1" lang="en-US" altLang="ja-JP" sz="1200" b="0" i="0" spc="300">
                <a:solidFill>
                  <a:schemeClr val="bg1"/>
                </a:solidFill>
                <a:latin typeface="Segoe UI" panose="020B0502040204020203" pitchFamily="34" charset="0"/>
                <a:ea typeface="Yu Gothic" panose="020B0400000000000000" pitchFamily="34" charset="-128"/>
                <a:cs typeface="Segoe UI" panose="020B0502040204020203" pitchFamily="34" charset="0"/>
              </a:rPr>
              <a:t>YYYY/MM/DD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587375" y="4409440"/>
            <a:ext cx="8871585" cy="660399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algn="l"/>
            <a:r>
              <a:rPr kumimoji="1" lang="en-US" altLang="ja-JP" sz="1600" b="0" i="0" spc="0">
                <a:solidFill>
                  <a:schemeClr val="bg1"/>
                </a:solidFill>
                <a:latin typeface="+mn-ea"/>
                <a:ea typeface="+mn-ea"/>
              </a:rPr>
              <a:t>LINE</a:t>
            </a:r>
            <a:r>
              <a:rPr kumimoji="1" lang="ja-JP" altLang="en-US" sz="1600" b="0" i="0" spc="0">
                <a:solidFill>
                  <a:schemeClr val="bg1"/>
                </a:solidFill>
                <a:latin typeface="+mn-ea"/>
                <a:ea typeface="+mn-ea"/>
              </a:rPr>
              <a:t>ヤフー株式会社</a:t>
            </a:r>
          </a:p>
        </p:txBody>
      </p:sp>
      <p:sp>
        <p:nvSpPr>
          <p:cNvPr id="12" name="角丸四角形 3">
            <a:extLst>
              <a:ext uri="{FF2B5EF4-FFF2-40B4-BE49-F238E27FC236}">
                <a16:creationId xmlns:a16="http://schemas.microsoft.com/office/drawing/2014/main" id="{6E03E592-54DF-9AE1-D95D-BBCAF50DFCCA}"/>
              </a:ext>
            </a:extLst>
          </p:cNvPr>
          <p:cNvSpPr/>
          <p:nvPr userDrawn="1"/>
        </p:nvSpPr>
        <p:spPr>
          <a:xfrm>
            <a:off x="587375" y="897384"/>
            <a:ext cx="5077812" cy="43204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400" b="1" i="0">
              <a:solidFill>
                <a:schemeClr val="accent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98BB00D-AB64-6D28-4900-C37FA357BA8B}"/>
              </a:ext>
            </a:extLst>
          </p:cNvPr>
          <p:cNvSpPr txBox="1"/>
          <p:nvPr userDrawn="1"/>
        </p:nvSpPr>
        <p:spPr>
          <a:xfrm>
            <a:off x="1100138" y="953364"/>
            <a:ext cx="438890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>
                <a:solidFill>
                  <a:srgbClr val="00003E"/>
                </a:solidFill>
              </a:rPr>
              <a:t>Yahoo!</a:t>
            </a:r>
            <a:r>
              <a:rPr lang="ja-JP" altLang="en-US" sz="1600" b="1">
                <a:solidFill>
                  <a:srgbClr val="00003E"/>
                </a:solidFill>
              </a:rPr>
              <a:t>広告　ディスプレイ広告（予約型）</a:t>
            </a:r>
          </a:p>
        </p:txBody>
      </p:sp>
    </p:spTree>
    <p:extLst>
      <p:ext uri="{BB962C8B-B14F-4D97-AF65-F5344CB8AC3E}">
        <p14:creationId xmlns:p14="http://schemas.microsoft.com/office/powerpoint/2010/main" val="2963398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中表紙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AEE4CA93-3A95-09C5-4D0E-DA619D4D5A1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85001656-D58C-C5B9-05E0-ACB0FBF825E6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EE6910-BC09-1444-B5E2-6D9FAB2770D5}" type="slidenum">
              <a:rPr lang="ja-JP" altLang="en-US" sz="700" smtClean="0">
                <a:solidFill>
                  <a:schemeClr val="bg1"/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/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3">
            <a:extLst>
              <a:ext uri="{FF2B5EF4-FFF2-40B4-BE49-F238E27FC236}">
                <a16:creationId xmlns:a16="http://schemas.microsoft.com/office/drawing/2014/main" id="{491092EA-4E3B-D5A9-44A7-7A7B8230CC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6451600"/>
            <a:ext cx="965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角丸四角形 46">
            <a:extLst>
              <a:ext uri="{FF2B5EF4-FFF2-40B4-BE49-F238E27FC236}">
                <a16:creationId xmlns:a16="http://schemas.microsoft.com/office/drawing/2014/main" id="{0EC75B3D-5093-B928-EE25-E1119F4FD4CE}"/>
              </a:ext>
            </a:extLst>
          </p:cNvPr>
          <p:cNvSpPr/>
          <p:nvPr userDrawn="1"/>
        </p:nvSpPr>
        <p:spPr>
          <a:xfrm>
            <a:off x="230388" y="201358"/>
            <a:ext cx="1949123" cy="46166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ja-JP" sz="2400" b="1" i="0">
                <a:solidFill>
                  <a:srgbClr val="00003E"/>
                </a:solidFill>
                <a:latin typeface="+mn-ea"/>
                <a:ea typeface="+mn-ea"/>
                <a:cs typeface="Segoe UI" panose="020B0502040204020203" pitchFamily="34" charset="0"/>
              </a:rPr>
              <a:t>CONTENTS</a:t>
            </a:r>
            <a:endParaRPr kumimoji="1" lang="ja-JP" altLang="en-US" sz="2400" b="1" i="0">
              <a:solidFill>
                <a:srgbClr val="00003E"/>
              </a:solidFill>
              <a:latin typeface="+mn-ea"/>
              <a:ea typeface="+mn-ea"/>
              <a:cs typeface="Segoe UI" panose="020B0502040204020203" pitchFamily="34" charset="0"/>
            </a:endParaRPr>
          </a:p>
        </p:txBody>
      </p:sp>
      <p:sp>
        <p:nvSpPr>
          <p:cNvPr id="9" name="二等辺三角形 8">
            <a:extLst>
              <a:ext uri="{FF2B5EF4-FFF2-40B4-BE49-F238E27FC236}">
                <a16:creationId xmlns:a16="http://schemas.microsoft.com/office/drawing/2014/main" id="{9EAB3296-28FB-7131-645F-8DCD737E8756}"/>
              </a:ext>
            </a:extLst>
          </p:cNvPr>
          <p:cNvSpPr/>
          <p:nvPr userDrawn="1"/>
        </p:nvSpPr>
        <p:spPr>
          <a:xfrm rot="5400000">
            <a:off x="-26991" y="279927"/>
            <a:ext cx="260350" cy="212730"/>
          </a:xfrm>
          <a:prstGeom prst="triangle">
            <a:avLst>
              <a:gd name="adj" fmla="val 44351"/>
            </a:avLst>
          </a:prstGeom>
          <a:solidFill>
            <a:srgbClr val="000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48">
            <a:extLst>
              <a:ext uri="{FF2B5EF4-FFF2-40B4-BE49-F238E27FC236}">
                <a16:creationId xmlns:a16="http://schemas.microsoft.com/office/drawing/2014/main" id="{59C52CA7-AA50-D438-CDF6-E0F1DA431204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1971952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01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1" name="円/楕円 49">
            <a:extLst>
              <a:ext uri="{FF2B5EF4-FFF2-40B4-BE49-F238E27FC236}">
                <a16:creationId xmlns:a16="http://schemas.microsoft.com/office/drawing/2014/main" id="{BD2621C4-93E5-E892-8F12-093AA4E5C7B3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2890054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00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02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2" name="円/楕円 50">
            <a:extLst>
              <a:ext uri="{FF2B5EF4-FFF2-40B4-BE49-F238E27FC236}">
                <a16:creationId xmlns:a16="http://schemas.microsoft.com/office/drawing/2014/main" id="{EB408040-EB06-F6CD-97C6-A4D0704AE957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3808156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03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40E90F5F-46E8-8028-8F16-37C6E7B87813}"/>
              </a:ext>
            </a:extLst>
          </p:cNvPr>
          <p:cNvCxnSpPr>
            <a:cxnSpLocks/>
            <a:stCxn id="10" idx="4"/>
            <a:endCxn id="11" idx="0"/>
          </p:cNvCxnSpPr>
          <p:nvPr userDrawn="1"/>
        </p:nvCxnSpPr>
        <p:spPr>
          <a:xfrm>
            <a:off x="1232348" y="2511952"/>
            <a:ext cx="0" cy="378102"/>
          </a:xfrm>
          <a:prstGeom prst="line">
            <a:avLst/>
          </a:prstGeom>
          <a:ln w="25400">
            <a:solidFill>
              <a:srgbClr val="00003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7DDD69DD-EFA7-C1E6-28C4-B922E61809D5}"/>
              </a:ext>
            </a:extLst>
          </p:cNvPr>
          <p:cNvCxnSpPr>
            <a:stCxn id="11" idx="4"/>
            <a:endCxn id="12" idx="0"/>
          </p:cNvCxnSpPr>
          <p:nvPr userDrawn="1"/>
        </p:nvCxnSpPr>
        <p:spPr>
          <a:xfrm>
            <a:off x="1232348" y="3430054"/>
            <a:ext cx="0" cy="378102"/>
          </a:xfrm>
          <a:prstGeom prst="line">
            <a:avLst/>
          </a:prstGeom>
          <a:ln w="25400">
            <a:solidFill>
              <a:srgbClr val="0300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4">
            <a:extLst>
              <a:ext uri="{FF2B5EF4-FFF2-40B4-BE49-F238E27FC236}">
                <a16:creationId xmlns:a16="http://schemas.microsoft.com/office/drawing/2014/main" id="{3AD6D90C-3ED1-9A66-F6D1-E44A7AFF0C8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48388" y="2061932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6" name="テキスト プレースホルダー 4">
            <a:extLst>
              <a:ext uri="{FF2B5EF4-FFF2-40B4-BE49-F238E27FC236}">
                <a16:creationId xmlns:a16="http://schemas.microsoft.com/office/drawing/2014/main" id="{1C58FBBF-C7F9-EA7D-64E9-2D0288CEA83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48388" y="3016526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7" name="テキスト プレースホルダー 4">
            <a:extLst>
              <a:ext uri="{FF2B5EF4-FFF2-40B4-BE49-F238E27FC236}">
                <a16:creationId xmlns:a16="http://schemas.microsoft.com/office/drawing/2014/main" id="{0E05881E-A4C7-0864-4C1B-D6EFA1CD0D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48388" y="3940975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</p:spTree>
    <p:extLst>
      <p:ext uri="{BB962C8B-B14F-4D97-AF65-F5344CB8AC3E}">
        <p14:creationId xmlns:p14="http://schemas.microsoft.com/office/powerpoint/2010/main" val="86628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4">
            <a:extLst>
              <a:ext uri="{FF2B5EF4-FFF2-40B4-BE49-F238E27FC236}">
                <a16:creationId xmlns:a16="http://schemas.microsoft.com/office/drawing/2014/main" id="{4ACEFEC2-0420-AB97-AAD7-A18026F8407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49A8A82-CB7D-3834-72FE-F0103BC59479}"/>
              </a:ext>
            </a:extLst>
          </p:cNvPr>
          <p:cNvCxnSpPr>
            <a:cxnSpLocks/>
          </p:cNvCxnSpPr>
          <p:nvPr userDrawn="1"/>
        </p:nvCxnSpPr>
        <p:spPr>
          <a:xfrm>
            <a:off x="1727128" y="2621757"/>
            <a:ext cx="9050940" cy="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図プレースホルダー 4">
            <a:extLst>
              <a:ext uri="{FF2B5EF4-FFF2-40B4-BE49-F238E27FC236}">
                <a16:creationId xmlns:a16="http://schemas.microsoft.com/office/drawing/2014/main" id="{9ECDF7A2-7224-0E1C-A550-0E183AB6CFC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442523" y="3019035"/>
            <a:ext cx="1586282" cy="146448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rgbClr val="00003E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8" name="テキスト プレースホルダー 23">
            <a:extLst>
              <a:ext uri="{FF2B5EF4-FFF2-40B4-BE49-F238E27FC236}">
                <a16:creationId xmlns:a16="http://schemas.microsoft.com/office/drawing/2014/main" id="{9BB0D80A-1BCF-A8E5-9698-8458938BE4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35867" y="4786187"/>
            <a:ext cx="5943600" cy="54370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 spc="300">
                <a:solidFill>
                  <a:srgbClr val="00003E"/>
                </a:solidFill>
                <a:latin typeface="メイリオ 本文"/>
                <a:ea typeface="+mn-ea"/>
              </a:defRPr>
            </a:lvl1pPr>
            <a:lvl2pPr marL="457212" indent="0">
              <a:buNone/>
              <a:defRPr/>
            </a:lvl2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/>
              <a:t>テキストテキスト</a:t>
            </a:r>
          </a:p>
        </p:txBody>
      </p:sp>
      <p:sp>
        <p:nvSpPr>
          <p:cNvPr id="10" name="テキスト プレースホルダー 19">
            <a:extLst>
              <a:ext uri="{FF2B5EF4-FFF2-40B4-BE49-F238E27FC236}">
                <a16:creationId xmlns:a16="http://schemas.microsoft.com/office/drawing/2014/main" id="{BBE8B47C-E3DF-7454-A3FA-093FD29B321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551588" y="1210966"/>
            <a:ext cx="1368152" cy="1057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600" b="1" i="0">
                <a:solidFill>
                  <a:srgbClr val="00003E"/>
                </a:solidFill>
                <a:latin typeface="+mj-ea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kumimoji="1" lang="en-US" altLang="ja-JP"/>
              <a:t>01</a:t>
            </a:r>
            <a:endParaRPr kumimoji="1" lang="ja-JP" altLang="en-US"/>
          </a:p>
        </p:txBody>
      </p:sp>
      <p:pic>
        <p:nvPicPr>
          <p:cNvPr id="2" name="グラフィックス 7">
            <a:extLst>
              <a:ext uri="{FF2B5EF4-FFF2-40B4-BE49-F238E27FC236}">
                <a16:creationId xmlns:a16="http://schemas.microsoft.com/office/drawing/2014/main" id="{3B967D41-98D0-C253-8D0F-4F5B9AEA6ED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7167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2158996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3E31476-1A82-F0B6-CD36-03F7D983E5D8}"/>
              </a:ext>
            </a:extLst>
          </p:cNvPr>
          <p:cNvSpPr/>
          <p:nvPr userDrawn="1"/>
        </p:nvSpPr>
        <p:spPr>
          <a:xfrm>
            <a:off x="0" y="5877272"/>
            <a:ext cx="12192000" cy="980728"/>
          </a:xfrm>
          <a:prstGeom prst="rect">
            <a:avLst/>
          </a:prstGeom>
          <a:solidFill>
            <a:srgbClr val="00003E">
              <a:alpha val="5098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6000" tIns="45720" rIns="91440" bIns="28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9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8927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4D9EAAA-15C7-9E4F-FE6B-744A8780BC0F}"/>
              </a:ext>
            </a:extLst>
          </p:cNvPr>
          <p:cNvSpPr/>
          <p:nvPr userDrawn="1"/>
        </p:nvSpPr>
        <p:spPr>
          <a:xfrm>
            <a:off x="-1200" y="5058000"/>
            <a:ext cx="12193200" cy="1800000"/>
          </a:xfrm>
          <a:prstGeom prst="rect">
            <a:avLst/>
          </a:prstGeom>
          <a:solidFill>
            <a:srgbClr val="00003E">
              <a:alpha val="4706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284400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10" name="グラフィックス 9" descr="警告 単色塗りつぶし">
            <a:extLst>
              <a:ext uri="{FF2B5EF4-FFF2-40B4-BE49-F238E27FC236}">
                <a16:creationId xmlns:a16="http://schemas.microsoft.com/office/drawing/2014/main" id="{1C78B13D-B2DF-C425-BD6B-88E545500AF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0673" y="5527546"/>
            <a:ext cx="860908" cy="860908"/>
          </a:xfrm>
          <a:prstGeom prst="rect">
            <a:avLst/>
          </a:prstGeom>
        </p:spPr>
      </p:pic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E05048F5-64BC-EDDD-95C7-8655D692181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40339" y="5346000"/>
            <a:ext cx="9172235" cy="1224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>
              <a:buNone/>
              <a:defRPr sz="1200" b="0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>
              <a:lnSpc>
                <a:spcPct val="120000"/>
              </a:lnSpc>
            </a:pP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メイリオ　</a:t>
            </a:r>
            <a:r>
              <a:rPr lang="en-US" altLang="ja-JP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12pt</a:t>
            </a:r>
          </a:p>
        </p:txBody>
      </p:sp>
    </p:spTree>
    <p:extLst>
      <p:ext uri="{BB962C8B-B14F-4D97-AF65-F5344CB8AC3E}">
        <p14:creationId xmlns:p14="http://schemas.microsoft.com/office/powerpoint/2010/main" val="3936869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説明文＋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090C2CBE-191C-2B04-FF28-259373223C9C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F53CC99-617C-9D4C-A945-752E02862BAF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6C0A904-B03E-C047-85DE-7E260D315E6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87376" y="583184"/>
            <a:ext cx="11014607" cy="56426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sz="2800" b="1" i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5" name="テキスト プレースホルダー 10"/>
          <p:cNvSpPr>
            <a:spLocks noGrp="1"/>
          </p:cNvSpPr>
          <p:nvPr>
            <p:ph type="body" sz="quarter" idx="10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68913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1441C66C-52AD-E815-4BDC-35E07381A881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4A1921C-3EA0-D049-9136-C46F969810C0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8335857D-2E96-C524-0C03-F2E636ADEC2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スライド番号プレースホルダー 5">
            <a:extLst>
              <a:ext uri="{FF2B5EF4-FFF2-40B4-BE49-F238E27FC236}">
                <a16:creationId xmlns:a16="http://schemas.microsoft.com/office/drawing/2014/main" id="{9956ECE2-E1F1-9FCA-6EAA-755B72DA9A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36088" y="6356350"/>
            <a:ext cx="27432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E02821-449B-7445-B8E6-ADA6770F910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3324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最終ページ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1B350541-A980-7849-328F-D82ABE93D02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0E82F5C-CE51-18BE-B776-8294EA2F46E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1207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1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CB5F5847-9726-D6C0-67F5-7527AF7AABC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1"/>
            </p:custDataLst>
            <p:extLst>
              <p:ext uri="{D42A27DB-BD31-4B8C-83A1-F6EECF244321}">
                <p14:modId xmlns:p14="http://schemas.microsoft.com/office/powerpoint/2010/main" val="2664088933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2" imgW="7772400" imgH="10058400" progId="TCLayout.ActiveDocument.1">
                  <p:embed/>
                </p:oleObj>
              </mc:Choice>
              <mc:Fallback>
                <p:oleObj name="think-cell スライド" r:id="rId12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CB5F5847-9726-D6C0-67F5-7527AF7AAB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角丸四角形 5">
            <a:extLst>
              <a:ext uri="{FF2B5EF4-FFF2-40B4-BE49-F238E27FC236}">
                <a16:creationId xmlns:a16="http://schemas.microsoft.com/office/drawing/2014/main" id="{51A55CBA-B7FC-A04E-64BD-FB3AE8BF292C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 cap="flat" cmpd="sng" algn="ctr">
            <a:solidFill>
              <a:srgbClr val="CCCCCC">
                <a:lumMod val="90000"/>
              </a:srgbClr>
            </a:solidFill>
            <a:prstDash val="solid"/>
          </a:ln>
          <a:effectLst/>
        </p:spPr>
        <p:txBody>
          <a:bodyPr wrap="none" lIns="144000" tIns="90000" rIns="108000" bIns="72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広告</a:t>
            </a:r>
            <a:r>
              <a:rPr kumimoji="0" lang="ja-JP" altLang="en-US" sz="950" b="1" i="0" u="none" strike="noStrike" kern="0" cap="none" spc="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主・</a:t>
            </a: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4049991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906" r:id="rId5"/>
    <p:sldLayoutId id="2147483907" r:id="rId6"/>
    <p:sldLayoutId id="2147483890" r:id="rId7"/>
    <p:sldLayoutId id="2147483891" r:id="rId8"/>
    <p:sldLayoutId id="2147483892" r:id="rId9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833?language=ja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ads-help.yahoo-net.jp/s/article/H000044833?language=ja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hyperlink" Target="https://ads-help.yahoo-net.jp/s/article/H000044930?language=ja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833?language=ja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form-business.yahoo.co.jp/claris/enqueteForm?inquiry_type=guaranteed_review" TargetMode="External"/><Relationship Id="rId5" Type="http://schemas.openxmlformats.org/officeDocument/2006/relationships/hyperlink" Target="https://ads-help.yahoo-net.jp/s/article/H000044534" TargetMode="External"/><Relationship Id="rId4" Type="http://schemas.openxmlformats.org/officeDocument/2006/relationships/hyperlink" Target="https://form-business.yahoo.co.jp/claris/enqueteForm?inquiry_type=bls_review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ads-help.yahoo-net.jp/" TargetMode="External"/><Relationship Id="rId5" Type="http://schemas.openxmlformats.org/officeDocument/2006/relationships/hyperlink" Target="https://www.lycbiz.com/jp/terms-and-policies/yahoo/" TargetMode="External"/><Relationship Id="rId4" Type="http://schemas.openxmlformats.org/officeDocument/2006/relationships/hyperlink" Target="https://www.lycbiz.com/jp/download/yahoo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form-business.yahoo.co.jp/claris/enqueteForm?inquiry_type=guaranteed_review" TargetMode="External"/><Relationship Id="rId3" Type="http://schemas.openxmlformats.org/officeDocument/2006/relationships/image" Target="../media/image29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portal.yadui.business.yahoo.co.jp/agencyportal/30335704/" TargetMode="External"/><Relationship Id="rId5" Type="http://schemas.openxmlformats.org/officeDocument/2006/relationships/hyperlink" Target="https://portal.yadui.business.yahoo.co.jp/agencyportal/873315/" TargetMode="External"/><Relationship Id="rId4" Type="http://schemas.openxmlformats.org/officeDocument/2006/relationships/hyperlink" Target="https://ads-help.yahoo-net.jp/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lycbiz.com/jp/download/" TargetMode="External"/><Relationship Id="rId5" Type="http://schemas.openxmlformats.org/officeDocument/2006/relationships/hyperlink" Target="https://portal.yadui.business.yahoo.co.jp/agencyportal/30335704/" TargetMode="External"/><Relationship Id="rId4" Type="http://schemas.openxmlformats.org/officeDocument/2006/relationships/hyperlink" Target="https://portal.yadui.business.yahoo.co.jp/agencyportal/873240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12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hyperlink" Target="https://ads-help.yahoo-net.jp/s/article/H000044930?language=ja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EBB5ED4-C486-2825-FC79-B427C5818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Yahoo!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ニュース</a:t>
            </a:r>
            <a:endParaRPr kumimoji="1" lang="en-US" altLang="ja-JP" sz="4000" b="1" i="0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2024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2025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3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　</a:t>
            </a:r>
            <a:r>
              <a:rPr kumimoji="1" lang="ja-JP" altLang="en-US" dirty="0"/>
              <a:t>セールスシート</a:t>
            </a:r>
            <a:endParaRPr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6100150-09F2-0FD5-FF4E-60A49DDF0E9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5" y="5278295"/>
            <a:ext cx="1196349" cy="220983"/>
          </a:xfrm>
        </p:spPr>
        <p:txBody>
          <a:bodyPr/>
          <a:lstStyle/>
          <a:p>
            <a:r>
              <a:rPr lang="en-US" altLang="ja-JP" sz="1200" dirty="0"/>
              <a:t>2024/7/24</a:t>
            </a:r>
            <a:endParaRPr lang="ja-JP" altLang="en-US" sz="1200" dirty="0"/>
          </a:p>
          <a:p>
            <a:endParaRPr lang="ja-JP" altLang="en-US" sz="600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D788480-331B-3F7D-2310-31677A1A19D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ja-JP" dirty="0"/>
              <a:t>LINE</a:t>
            </a:r>
            <a:r>
              <a:rPr lang="ja-JP" altLang="en-US" dirty="0"/>
              <a:t>ヤフー株式会社</a:t>
            </a:r>
          </a:p>
        </p:txBody>
      </p:sp>
    </p:spTree>
    <p:extLst>
      <p:ext uri="{BB962C8B-B14F-4D97-AF65-F5344CB8AC3E}">
        <p14:creationId xmlns:p14="http://schemas.microsoft.com/office/powerpoint/2010/main" val="3274969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4" name="図プレースホルダー 13" descr="アイコン&#10;&#10;自動的に生成された説明">
            <a:extLst>
              <a:ext uri="{FF2B5EF4-FFF2-40B4-BE49-F238E27FC236}">
                <a16:creationId xmlns:a16="http://schemas.microsoft.com/office/drawing/2014/main" id="{6D0922E5-498B-B907-D970-6AD0917D5DC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角丸四角形 3">
            <a:extLst>
              <a:ext uri="{FF2B5EF4-FFF2-40B4-BE49-F238E27FC236}">
                <a16:creationId xmlns:a16="http://schemas.microsoft.com/office/drawing/2014/main" id="{ED9B0697-1FAE-849C-8A95-06BB95B26B5D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sp>
        <p:nvSpPr>
          <p:cNvPr id="7" name="テキスト プレースホルダー 35">
            <a:extLst>
              <a:ext uri="{FF2B5EF4-FFF2-40B4-BE49-F238E27FC236}">
                <a16:creationId xmlns:a16="http://schemas.microsoft.com/office/drawing/2014/main" id="{F7EB7768-783E-D0F2-C3EF-182C334A563E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dirty="0">
                <a:solidFill>
                  <a:srgbClr val="00003E"/>
                </a:solidFill>
              </a:rPr>
              <a:t>スマートフォン商品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4A535343-8EA0-FF09-5882-B903E20AC2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0417056"/>
              </p:ext>
            </p:extLst>
          </p:nvPr>
        </p:nvGraphicFramePr>
        <p:xfrm>
          <a:off x="479426" y="970216"/>
          <a:ext cx="11233149" cy="5077994"/>
        </p:xfrm>
        <a:graphic>
          <a:graphicData uri="http://schemas.openxmlformats.org/drawingml/2006/table">
            <a:tbl>
              <a:tblPr firstCol="1" bandRow="1"/>
              <a:tblGrid>
                <a:gridCol w="2006175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157301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1348573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  <a:gridCol w="1449960">
                  <a:extLst>
                    <a:ext uri="{9D8B030D-6E8A-4147-A177-3AD203B41FA5}">
                      <a16:colId xmlns:a16="http://schemas.microsoft.com/office/drawing/2014/main" val="4269922740"/>
                    </a:ext>
                  </a:extLst>
                </a:gridCol>
                <a:gridCol w="2330032">
                  <a:extLst>
                    <a:ext uri="{9D8B030D-6E8A-4147-A177-3AD203B41FA5}">
                      <a16:colId xmlns:a16="http://schemas.microsoft.com/office/drawing/2014/main" val="360912566"/>
                    </a:ext>
                  </a:extLst>
                </a:gridCol>
                <a:gridCol w="1659272">
                  <a:extLst>
                    <a:ext uri="{9D8B030D-6E8A-4147-A177-3AD203B41FA5}">
                      <a16:colId xmlns:a16="http://schemas.microsoft.com/office/drawing/2014/main" val="2320183110"/>
                    </a:ext>
                  </a:extLst>
                </a:gridCol>
                <a:gridCol w="1281836">
                  <a:extLst>
                    <a:ext uri="{9D8B030D-6E8A-4147-A177-3AD203B41FA5}">
                      <a16:colId xmlns:a16="http://schemas.microsoft.com/office/drawing/2014/main" val="3201855149"/>
                    </a:ext>
                  </a:extLst>
                </a:gridCol>
              </a:tblGrid>
              <a:tr h="4278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ニュース　プライムカバー　</a:t>
                      </a:r>
                      <a:r>
                        <a:rPr kumimoji="1" lang="en-US" altLang="ja-JP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SP</a:t>
                      </a:r>
                      <a:r>
                        <a:rPr kumimoji="1" lang="ja-JP" altLang="en-US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カテゴリー指定　</a:t>
                      </a: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プライムカバー　</a:t>
                      </a:r>
                      <a:r>
                        <a:rPr kumimoji="1" lang="en-US" altLang="ja-JP" sz="9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トップ　スマートパネル　</a:t>
                      </a:r>
                      <a:r>
                        <a:rPr kumimoji="1" lang="en-US" altLang="ja-JP" sz="9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継続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1000005780</a:t>
                      </a: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noProof="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1000001212</a:t>
                      </a: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1000005749</a:t>
                      </a: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6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8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8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日（木）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E4EC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3693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E4EC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6316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</a:t>
                      </a:r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タップ後の動作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動画をフルスクリーンで再生する（</a:t>
                      </a:r>
                      <a:r>
                        <a:rPr kumimoji="1" lang="en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for view</a:t>
                      </a:r>
                      <a:r>
                        <a:rPr kumimoji="1" lang="ja-JP" altLang="en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L="0" marR="0" marT="72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ランディングページを表示する（</a:t>
                      </a:r>
                      <a:r>
                        <a:rPr kumimoji="1" lang="en" altLang="ja-JP" sz="90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for click</a:t>
                      </a:r>
                      <a:r>
                        <a:rPr kumimoji="1" lang="ja-JP" altLang="en" sz="90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）</a:t>
                      </a:r>
                      <a:endParaRPr kumimoji="1" lang="ja-JP" altLang="en" sz="90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0" marR="0" marT="72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スマートフォン（ウェブ）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E4EC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スマートフォン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（アプリ）</a:t>
                      </a:r>
                      <a:endParaRPr kumimoji="1" lang="ja-JP" altLang="en-US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106053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ニュース（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プライムカバー）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経済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エンタメ</a:t>
                      </a:r>
                    </a:p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スポーツ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スポーツ　ゴルフ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スポーツ　野球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スポーツ　サッカー</a:t>
                      </a:r>
                    </a:p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ja-JP" altLang="en-US" sz="800" kern="1200" dirty="0">
                        <a:solidFill>
                          <a:srgbClr val="FF0033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ニュース　トップ（アプリ）</a:t>
                      </a:r>
                      <a:endParaRPr kumimoji="1" lang="ja-JP" altLang="en-US" sz="800" kern="1200" dirty="0">
                        <a:solidFill>
                          <a:srgbClr val="0D0D0D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3798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ニュースの記事詳細ページ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ニュース内の各カテゴリーの記事詳細ページ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ニュースのアプリのトップページの</a:t>
                      </a:r>
                      <a:endParaRPr kumimoji="1" lang="en-US" altLang="ja-JP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トピックス以下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6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日（日）～</a:t>
                      </a:r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日（月）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E4EC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  <a:endParaRPr kumimoji="1" lang="ja-JP" altLang="en-US" sz="900" b="0" i="0" kern="1200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 </a:t>
                      </a:r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※3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6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 err="1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購入型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8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  <a:ea typeface="+mj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E4EC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500,000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  <a:endParaRPr kumimoji="1" lang="en-US" altLang="ja-JP" sz="900" b="0" i="0" kern="120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300,000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500,000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330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  <a:endParaRPr kumimoji="1" lang="en-US" altLang="ja-JP" sz="900" b="0" i="0" kern="120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480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240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-</a:t>
                      </a:r>
                      <a:endParaRPr kumimoji="1" lang="ja-JP" altLang="en-US" sz="900" b="0" i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5" name="円/楕円 19">
            <a:extLst>
              <a:ext uri="{FF2B5EF4-FFF2-40B4-BE49-F238E27FC236}">
                <a16:creationId xmlns:a16="http://schemas.microsoft.com/office/drawing/2014/main" id="{FCEEC063-CAC6-1D79-C26F-F4A61AD1CBBD}"/>
              </a:ext>
            </a:extLst>
          </p:cNvPr>
          <p:cNvSpPr>
            <a:spLocks noChangeAspect="1"/>
          </p:cNvSpPr>
          <p:nvPr/>
        </p:nvSpPr>
        <p:spPr>
          <a:xfrm>
            <a:off x="6261846" y="2226240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52FA2F8-0F3C-E2F1-B02A-DF142AD06D90}"/>
              </a:ext>
            </a:extLst>
          </p:cNvPr>
          <p:cNvSpPr/>
          <p:nvPr/>
        </p:nvSpPr>
        <p:spPr>
          <a:xfrm>
            <a:off x="479425" y="6091367"/>
            <a:ext cx="4158652" cy="35548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en-US" altLang="ja-JP" sz="700" kern="0" dirty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en-US" altLang="ja-JP" sz="700" kern="0" dirty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9" name="円/楕円 19">
            <a:extLst>
              <a:ext uri="{FF2B5EF4-FFF2-40B4-BE49-F238E27FC236}">
                <a16:creationId xmlns:a16="http://schemas.microsoft.com/office/drawing/2014/main" id="{704933A8-885C-5BEA-F358-F0F0271B3742}"/>
              </a:ext>
            </a:extLst>
          </p:cNvPr>
          <p:cNvSpPr>
            <a:spLocks noChangeAspect="1"/>
          </p:cNvSpPr>
          <p:nvPr/>
        </p:nvSpPr>
        <p:spPr>
          <a:xfrm>
            <a:off x="10859709" y="2226240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0B46849D-83A0-C79D-161F-0B5F364CA1FB}"/>
              </a:ext>
            </a:extLst>
          </p:cNvPr>
          <p:cNvSpPr/>
          <p:nvPr/>
        </p:nvSpPr>
        <p:spPr>
          <a:xfrm>
            <a:off x="5319584" y="6104405"/>
            <a:ext cx="7228667" cy="4031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※1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いずれかのカテゴリーひとつを選択してください。</a:t>
            </a: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※2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kumimoji="0" lang="en-US" altLang="ja-JP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日間～</a:t>
            </a:r>
            <a:r>
              <a:rPr kumimoji="0" lang="en-US" altLang="ja-JP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4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日間での掲載も可能ですが、予約時のシミュレーション</a:t>
            </a:r>
            <a:r>
              <a:rPr kumimoji="0" lang="en-US" altLang="ja-JP" sz="800" kern="0" dirty="0" err="1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を下回る場合がありますので、</a:t>
            </a:r>
            <a:r>
              <a:rPr kumimoji="0" lang="en-US" altLang="ja-JP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5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日間以上の掲載を推奨します。</a:t>
            </a:r>
            <a:endParaRPr kumimoji="0" lang="en-US" altLang="ja-JP" sz="800" kern="0" dirty="0">
              <a:solidFill>
                <a:srgbClr val="FF0033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※3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kumimoji="0" lang="en-US" altLang="ja-JP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日間～</a:t>
            </a:r>
            <a:r>
              <a:rPr kumimoji="0" lang="en-US" altLang="ja-JP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4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日間での掲載も可能ですが、予約時のシミュレーション</a:t>
            </a:r>
            <a:r>
              <a:rPr kumimoji="0" lang="en-US" altLang="ja-JP" sz="800" kern="0" dirty="0" err="1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を下回る場合がありますので、</a:t>
            </a:r>
            <a:r>
              <a:rPr kumimoji="0" lang="en-US" altLang="ja-JP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5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日間以上の掲載を推奨します。</a:t>
            </a:r>
          </a:p>
        </p:txBody>
      </p:sp>
    </p:spTree>
    <p:extLst>
      <p:ext uri="{BB962C8B-B14F-4D97-AF65-F5344CB8AC3E}">
        <p14:creationId xmlns:p14="http://schemas.microsoft.com/office/powerpoint/2010/main" val="29583021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370B9532-55F8-C627-89A5-9C413973E4A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B094D99-2C9A-87B3-9337-CEB1A4537738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224C6378-E42A-FE31-4BF7-1C06A386A4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9649614"/>
              </p:ext>
            </p:extLst>
          </p:nvPr>
        </p:nvGraphicFramePr>
        <p:xfrm>
          <a:off x="479425" y="956963"/>
          <a:ext cx="5472113" cy="5035192"/>
        </p:xfrm>
        <a:graphic>
          <a:graphicData uri="http://schemas.openxmlformats.org/drawingml/2006/table">
            <a:tbl>
              <a:tblPr firstCol="1" bandRow="1"/>
              <a:tblGrid>
                <a:gridCol w="2064202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389897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2018014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</a:tblGrid>
              <a:tr h="60996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ニュース　プライムカバー　</a:t>
                      </a:r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SP</a:t>
                      </a:r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（市区郡）</a:t>
                      </a:r>
                    </a:p>
                  </a:txBody>
                  <a:tcPr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継続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1000005781</a:t>
                      </a: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8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8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日（木）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</a:p>
                    <a:p>
                      <a:pPr algn="r"/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endParaRPr kumimoji="1" lang="zh-CN" altLang="en-US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R="1188000"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49130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</a:p>
                    <a:p>
                      <a:pPr algn="ctr"/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動画をフルスクリーンで再生する（</a:t>
                      </a:r>
                      <a:r>
                        <a:rPr kumimoji="1" lang="en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for view</a:t>
                      </a:r>
                      <a:r>
                        <a:rPr kumimoji="1" lang="ja-JP" altLang="en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L="0" marR="0" marT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スマートフォン（ウェブ）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ニュース（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プライムカバー）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ニュースの記事詳細ページ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日（日）～</a:t>
                      </a:r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日（月）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dirty="0" err="1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vimps</a:t>
                      </a:r>
                      <a:r>
                        <a:rPr kumimoji="1" lang="ja-JP" altLang="en-US" sz="900" b="0" i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購入型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100,000</a:t>
                      </a:r>
                      <a:r>
                        <a:rPr kumimoji="1" lang="ja-JP" altLang="en-US" sz="9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  <a:endParaRPr kumimoji="1" lang="en-US" altLang="ja-JP" sz="900" b="0" i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1000" b="0" i="0" kern="1200" dirty="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3" name="円/楕円 19">
            <a:extLst>
              <a:ext uri="{FF2B5EF4-FFF2-40B4-BE49-F238E27FC236}">
                <a16:creationId xmlns:a16="http://schemas.microsoft.com/office/drawing/2014/main" id="{15418466-AAA8-593F-A7BC-03AA4EC87D23}"/>
              </a:ext>
            </a:extLst>
          </p:cNvPr>
          <p:cNvSpPr>
            <a:spLocks noChangeAspect="1"/>
          </p:cNvSpPr>
          <p:nvPr/>
        </p:nvSpPr>
        <p:spPr>
          <a:xfrm>
            <a:off x="4795338" y="2594835"/>
            <a:ext cx="236642" cy="236642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1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2CD7316-FD22-EA5C-9F3F-1961B17AC7A6}"/>
              </a:ext>
            </a:extLst>
          </p:cNvPr>
          <p:cNvSpPr/>
          <p:nvPr/>
        </p:nvSpPr>
        <p:spPr>
          <a:xfrm>
            <a:off x="479425" y="6031414"/>
            <a:ext cx="4190250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8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　</a:t>
            </a:r>
            <a:endParaRPr kumimoji="0" lang="en-US" altLang="ja-JP" sz="8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dirty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8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8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dirty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8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481F7FD5-FF52-F4A9-BB4B-154AE7170D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7082649"/>
              </p:ext>
            </p:extLst>
          </p:nvPr>
        </p:nvGraphicFramePr>
        <p:xfrm>
          <a:off x="6240464" y="2691501"/>
          <a:ext cx="5472111" cy="3277781"/>
        </p:xfrm>
        <a:graphic>
          <a:graphicData uri="http://schemas.openxmlformats.org/drawingml/2006/table">
            <a:tbl>
              <a:tblPr firstCol="1" bandRow="1"/>
              <a:tblGrid>
                <a:gridCol w="1666828">
                  <a:extLst>
                    <a:ext uri="{9D8B030D-6E8A-4147-A177-3AD203B41FA5}">
                      <a16:colId xmlns:a16="http://schemas.microsoft.com/office/drawing/2014/main" val="1016059451"/>
                    </a:ext>
                  </a:extLst>
                </a:gridCol>
                <a:gridCol w="3805283">
                  <a:extLst>
                    <a:ext uri="{9D8B030D-6E8A-4147-A177-3AD203B41FA5}">
                      <a16:colId xmlns:a16="http://schemas.microsoft.com/office/drawing/2014/main" val="82726464"/>
                    </a:ext>
                  </a:extLst>
                </a:gridCol>
              </a:tblGrid>
              <a:tr h="3277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この商品に限り、</a:t>
                      </a:r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市区郡とその他ターゲティングを掛け合わせる場合は、</a:t>
                      </a:r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表内の</a:t>
                      </a:r>
                      <a:r>
                        <a:rPr kumimoji="1" lang="en-US" altLang="ja-JP" sz="900" b="0" kern="1200" dirty="0" err="1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vCPM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になります。</a:t>
                      </a:r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algn="ctr"/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市区郡とその他ターゲティングを掛け合わせる場合は</a:t>
                      </a:r>
                    </a:p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上限値が２倍を超える商品設計です。</a:t>
                      </a:r>
                      <a:endParaRPr kumimoji="1" lang="ja-JP" altLang="en-US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zh-CN" altLang="en-US" sz="9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市区郡：</a:t>
                      </a:r>
                      <a:r>
                        <a:rPr kumimoji="1" lang="en-US" altLang="zh-CN" sz="9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514</a:t>
                      </a:r>
                      <a:r>
                        <a:rPr kumimoji="1" lang="zh-CN" altLang="en-US" sz="9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円（</a:t>
                      </a:r>
                      <a:r>
                        <a:rPr kumimoji="1" lang="en-US" altLang="zh-CN" sz="9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330</a:t>
                      </a:r>
                      <a:r>
                        <a:rPr kumimoji="1" lang="zh-CN" altLang="en-US" sz="9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  <a:r>
                        <a:rPr kumimoji="1" lang="en-US" altLang="zh-CN" sz="9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×1.56</a:t>
                      </a:r>
                      <a:r>
                        <a:rPr kumimoji="1" lang="zh-CN" altLang="en-US" sz="9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倍）</a:t>
                      </a:r>
                      <a:endParaRPr kumimoji="1" lang="en-US" altLang="zh-CN" sz="900" b="0" i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endParaRPr kumimoji="1" lang="en-US" altLang="ja-JP" sz="900" b="0" i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年齢：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617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円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性別：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617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円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性別：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741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円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×BT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792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円</a:t>
                      </a:r>
                      <a:r>
                        <a:rPr kumimoji="1" lang="ja-JP" altLang="en-US" sz="9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r>
                        <a:rPr kumimoji="0" lang="en-US" altLang="ja-JP" sz="900" kern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  <a:endParaRPr kumimoji="1" lang="en-US" altLang="ja-JP" sz="900" kern="1200" dirty="0">
                        <a:solidFill>
                          <a:srgbClr val="FF0033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or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×BT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792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円</a:t>
                      </a:r>
                      <a:r>
                        <a:rPr kumimoji="1" lang="ja-JP" altLang="en-US" sz="9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r>
                        <a:rPr kumimoji="0" lang="en-US" altLang="ja-JP" sz="900" kern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  <a:endParaRPr kumimoji="1" lang="en-US" altLang="ja-JP" sz="900" kern="1200" dirty="0">
                        <a:solidFill>
                          <a:srgbClr val="FF0033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×BT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792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円</a:t>
                      </a:r>
                      <a:r>
                        <a:rPr kumimoji="1" lang="ja-JP" altLang="en-US" sz="9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r>
                        <a:rPr kumimoji="0" lang="en-US" altLang="ja-JP" sz="900" kern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  <a:endParaRPr kumimoji="1" lang="en-US" altLang="ja-JP" sz="900" kern="1200" dirty="0">
                        <a:solidFill>
                          <a:srgbClr val="FF0033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617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円</a:t>
                      </a:r>
                      <a:b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</a:b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741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円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741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円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792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円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×BT×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792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円</a:t>
                      </a:r>
                      <a:r>
                        <a:rPr kumimoji="1" lang="ja-JP" altLang="en-US" sz="9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r>
                        <a:rPr kumimoji="0" lang="en-US" altLang="ja-JP" sz="900" kern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  <a:endParaRPr kumimoji="1" lang="en-US" altLang="ja-JP" sz="900" kern="1200" dirty="0">
                        <a:solidFill>
                          <a:srgbClr val="FF0033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or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×BT×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792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円</a:t>
                      </a:r>
                      <a:r>
                        <a:rPr kumimoji="1" lang="ja-JP" altLang="en-US" sz="9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r>
                        <a:rPr kumimoji="0" lang="en-US" altLang="ja-JP" sz="900" kern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  <a:endParaRPr kumimoji="1" lang="en-US" altLang="ja-JP" sz="900" kern="1200" dirty="0">
                        <a:solidFill>
                          <a:srgbClr val="FF0033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×BT×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792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円</a:t>
                      </a:r>
                      <a:r>
                        <a:rPr kumimoji="1" lang="ja-JP" altLang="en-US" sz="9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r>
                        <a:rPr kumimoji="0" lang="en-US" altLang="ja-JP" sz="900" kern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  <a:endParaRPr kumimoji="1" lang="en-US" altLang="ja-JP" sz="900" kern="1200" dirty="0">
                        <a:solidFill>
                          <a:srgbClr val="FF0033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014740"/>
                  </a:ext>
                </a:extLst>
              </a:tr>
            </a:tbl>
          </a:graphicData>
        </a:graphic>
      </p:graphicFrame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D1DFA0DB-7F5A-A939-BC25-B3D4FF1A5096}"/>
              </a:ext>
            </a:extLst>
          </p:cNvPr>
          <p:cNvSpPr/>
          <p:nvPr/>
        </p:nvSpPr>
        <p:spPr>
          <a:xfrm>
            <a:off x="6281601" y="6052723"/>
            <a:ext cx="5430974" cy="135422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※1</a:t>
            </a:r>
            <a:r>
              <a:rPr kumimoji="0" lang="ja-JP" altLang="en-US" sz="800" kern="0" dirty="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kumimoji="0" lang="en-US" altLang="ja-JP" sz="800" kern="0" dirty="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BT</a:t>
            </a:r>
            <a:r>
              <a:rPr kumimoji="0" lang="ja-JP" altLang="en-US" sz="800" kern="0" dirty="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とは「オーディエンスリスト（興味関心、購買意向、属性・ライフイベント）」ターゲティングを指します。</a:t>
            </a:r>
            <a:endParaRPr kumimoji="0" lang="en-US" altLang="ja-JP" sz="800" kern="0" dirty="0">
              <a:solidFill>
                <a:srgbClr val="FF00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9" name="テキスト プレースホルダー 35">
            <a:extLst>
              <a:ext uri="{FF2B5EF4-FFF2-40B4-BE49-F238E27FC236}">
                <a16:creationId xmlns:a16="http://schemas.microsoft.com/office/drawing/2014/main" id="{099A0A20-E58C-EF40-227C-E31A06C95076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dirty="0">
                <a:solidFill>
                  <a:srgbClr val="00003E"/>
                </a:solidFill>
              </a:rPr>
              <a:t>スマートフォン商品</a:t>
            </a:r>
          </a:p>
        </p:txBody>
      </p:sp>
    </p:spTree>
    <p:extLst>
      <p:ext uri="{BB962C8B-B14F-4D97-AF65-F5344CB8AC3E}">
        <p14:creationId xmlns:p14="http://schemas.microsoft.com/office/powerpoint/2010/main" val="21128944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5">
            <a:extLst>
              <a:ext uri="{FF2B5EF4-FFF2-40B4-BE49-F238E27FC236}">
                <a16:creationId xmlns:a16="http://schemas.microsoft.com/office/drawing/2014/main" id="{D030F671-8DFA-870D-597F-FFA7AC6922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4A4FDA2-7534-76BA-A9CB-D155CC40FEC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3EEE774C-01F1-C4F0-B967-EECA0B958B2C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ターゲティング設定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6F252F87-B7B6-54A6-604E-2DC324966F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5001187"/>
              </p:ext>
            </p:extLst>
          </p:nvPr>
        </p:nvGraphicFramePr>
        <p:xfrm>
          <a:off x="479423" y="939761"/>
          <a:ext cx="11233150" cy="3904861"/>
        </p:xfrm>
        <a:graphic>
          <a:graphicData uri="http://schemas.openxmlformats.org/drawingml/2006/table">
            <a:tbl>
              <a:tblPr bandRow="1"/>
              <a:tblGrid>
                <a:gridCol w="1767591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588658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2375436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2323336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2178129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</a:tblGrid>
              <a:tr h="55068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vCPM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掛け率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ニュース　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プライムカバー　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SP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ニュース　カテゴリー指定　</a:t>
                      </a: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プライムカバー　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SP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ニュース　トップ　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スマートパネル　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SP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9747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9747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9747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都道府県）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1.3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39747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1.56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9747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曜日・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42112"/>
                  </a:ext>
                </a:extLst>
              </a:tr>
              <a:tr h="428312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（興味関心、購買意向、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属性・ライフイベント）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１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1.8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420665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オーディエンスリスト（ヤフー提供）　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リスト参照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9747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2.0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5-100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回</a:t>
                      </a: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通期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6FB8788-460B-0415-AC22-49EE9F8F5224}"/>
              </a:ext>
            </a:extLst>
          </p:cNvPr>
          <p:cNvSpPr txBox="1"/>
          <p:nvPr/>
        </p:nvSpPr>
        <p:spPr>
          <a:xfrm>
            <a:off x="479423" y="4831879"/>
            <a:ext cx="10767371" cy="1768176"/>
          </a:xfrm>
          <a:prstGeom prst="rect">
            <a:avLst/>
          </a:prstGeom>
          <a:noFill/>
        </p:spPr>
        <p:txBody>
          <a:bodyPr wrap="none" lIns="0" tIns="45720" rIns="0" bIns="45720" rtlCol="0" anchor="t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上記表の「●」がターゲティング設定可になります。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年齢は以下の区分で指定が可能です。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70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歳以上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は「基本料金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ターゲティングごとに設定されている掛け率」（小数点以下切り捨て）によって決定されます。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掛け率の最大値は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倍になります。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1.2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1.2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=2.59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倍となりますが、最大値が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倍のため、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倍で設定可能となります。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オーディエンスリストを複数選択した場合、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掛け率は高い方が選択されます。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例：「メディア視聴ターゲティング」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倍と「ファンターゲティング」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倍を選択した場合、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倍が適用されます。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>
              <a:lnSpc>
                <a:spcPct val="110000"/>
              </a:lnSpc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「枠購入型」や「時間帯ジャック購入型」配信商品の場合は、ターゲティング項目ごとの「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掛け率」を含んだ金額を記載しています。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※1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　オーディエンスリストの詳細は、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広告ヘルプを参照してください。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3"/>
              </a:rPr>
              <a:t>https://ads-help.yahoo-net.jp/s/article/H000044833?language=ja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2" name="テキスト プレースホルダー 35">
            <a:extLst>
              <a:ext uri="{FF2B5EF4-FFF2-40B4-BE49-F238E27FC236}">
                <a16:creationId xmlns:a16="http://schemas.microsoft.com/office/drawing/2014/main" id="{39059DFF-0934-5A65-F68B-5C44A282DDE7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dirty="0">
                <a:solidFill>
                  <a:srgbClr val="00003E"/>
                </a:solidFill>
              </a:rPr>
              <a:t>スマートフォン商品</a:t>
            </a:r>
          </a:p>
        </p:txBody>
      </p:sp>
    </p:spTree>
    <p:extLst>
      <p:ext uri="{BB962C8B-B14F-4D97-AF65-F5344CB8AC3E}">
        <p14:creationId xmlns:p14="http://schemas.microsoft.com/office/powerpoint/2010/main" val="34002824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5">
            <a:extLst>
              <a:ext uri="{FF2B5EF4-FFF2-40B4-BE49-F238E27FC236}">
                <a16:creationId xmlns:a16="http://schemas.microsoft.com/office/drawing/2014/main" id="{6235C4F9-FF1B-4579-BE06-80A7C2DC1A69}"/>
              </a:ext>
            </a:extLst>
          </p:cNvPr>
          <p:cNvSpPr txBox="1"/>
          <p:nvPr/>
        </p:nvSpPr>
        <p:spPr>
          <a:xfrm>
            <a:off x="6286558" y="3892195"/>
            <a:ext cx="5426016" cy="108337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ja-JP" sz="800" dirty="0">
                <a:solidFill>
                  <a:srgbClr val="0D0D0D"/>
                </a:solidFill>
                <a:latin typeface="Meiryo"/>
                <a:ea typeface="Meiryo"/>
              </a:rPr>
              <a:t>※</a:t>
            </a:r>
            <a:r>
              <a:rPr lang="ja-JP" altLang="en-US" sz="800" dirty="0">
                <a:solidFill>
                  <a:srgbClr val="0D0D0D"/>
                </a:solidFill>
                <a:latin typeface="Meiryo"/>
                <a:ea typeface="Meiryo"/>
              </a:rPr>
              <a:t>左記表の「●」がターゲティング設定可になります。</a:t>
            </a:r>
            <a:endParaRPr lang="en-US" altLang="ja-JP" sz="800" dirty="0">
              <a:solidFill>
                <a:srgbClr val="0D0D0D"/>
              </a:solidFill>
              <a:latin typeface="Meiryo"/>
              <a:ea typeface="Meiryo"/>
            </a:endParaRPr>
          </a:p>
          <a:p>
            <a:pPr>
              <a:lnSpc>
                <a:spcPct val="110000"/>
              </a:lnSpc>
            </a:pPr>
            <a:r>
              <a:rPr lang="en-US" altLang="ja-JP" sz="800" dirty="0">
                <a:solidFill>
                  <a:srgbClr val="0D0D0D"/>
                </a:solidFill>
                <a:latin typeface="Meiryo"/>
                <a:ea typeface="Meiryo"/>
              </a:rPr>
              <a:t>※</a:t>
            </a:r>
            <a:r>
              <a:rPr lang="ja-JP" altLang="en-US" sz="800" dirty="0">
                <a:solidFill>
                  <a:srgbClr val="0D0D0D"/>
                </a:solidFill>
                <a:latin typeface="Meiryo"/>
                <a:ea typeface="Meiryo"/>
              </a:rPr>
              <a:t>年齢は以下の区分で指定が可能です。</a:t>
            </a:r>
            <a:endParaRPr lang="en-US" altLang="ja-JP" sz="800" dirty="0">
              <a:solidFill>
                <a:srgbClr val="0D0D0D"/>
              </a:solidFill>
              <a:latin typeface="Meiryo"/>
              <a:ea typeface="Meiryo"/>
            </a:endParaRPr>
          </a:p>
          <a:p>
            <a:pPr>
              <a:lnSpc>
                <a:spcPct val="110000"/>
              </a:lnSpc>
            </a:pPr>
            <a:r>
              <a:rPr lang="en-US" altLang="ja-JP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18</a:t>
            </a:r>
            <a:r>
              <a:rPr lang="ja-JP" altLang="en-US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歳～</a:t>
            </a:r>
            <a:r>
              <a:rPr lang="en-US" altLang="ja-JP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19</a:t>
            </a:r>
            <a:r>
              <a:rPr lang="ja-JP" altLang="en-US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 </a:t>
            </a:r>
            <a:r>
              <a:rPr lang="en-US" altLang="ja-JP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 20</a:t>
            </a:r>
            <a:r>
              <a:rPr lang="ja-JP" altLang="en-US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歳～</a:t>
            </a:r>
            <a:r>
              <a:rPr lang="en-US" altLang="ja-JP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24</a:t>
            </a:r>
            <a:r>
              <a:rPr lang="ja-JP" altLang="en-US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 </a:t>
            </a:r>
            <a:r>
              <a:rPr lang="en-US" altLang="ja-JP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 25</a:t>
            </a:r>
            <a:r>
              <a:rPr lang="ja-JP" altLang="en-US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歳～</a:t>
            </a:r>
            <a:r>
              <a:rPr lang="en-US" altLang="ja-JP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29</a:t>
            </a:r>
            <a:r>
              <a:rPr lang="ja-JP" altLang="en-US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 </a:t>
            </a:r>
            <a:r>
              <a:rPr lang="en-US" altLang="ja-JP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 30</a:t>
            </a:r>
            <a:r>
              <a:rPr lang="ja-JP" altLang="en-US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歳～</a:t>
            </a:r>
            <a:r>
              <a:rPr lang="en-US" altLang="ja-JP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34</a:t>
            </a:r>
            <a:r>
              <a:rPr lang="ja-JP" altLang="en-US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 </a:t>
            </a:r>
            <a:r>
              <a:rPr lang="en-US" altLang="ja-JP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 35</a:t>
            </a:r>
            <a:r>
              <a:rPr lang="ja-JP" altLang="en-US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歳～</a:t>
            </a:r>
            <a:r>
              <a:rPr lang="en-US" altLang="ja-JP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39</a:t>
            </a:r>
            <a:r>
              <a:rPr lang="ja-JP" altLang="en-US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 </a:t>
            </a:r>
            <a:r>
              <a:rPr lang="en-US" altLang="ja-JP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 40</a:t>
            </a:r>
            <a:r>
              <a:rPr lang="ja-JP" altLang="en-US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歳～</a:t>
            </a:r>
            <a:r>
              <a:rPr lang="en-US" altLang="ja-JP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44</a:t>
            </a:r>
            <a:r>
              <a:rPr lang="ja-JP" altLang="en-US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 </a:t>
            </a:r>
            <a:r>
              <a:rPr lang="en-US" altLang="ja-JP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 45</a:t>
            </a:r>
            <a:r>
              <a:rPr lang="ja-JP" altLang="en-US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歳～</a:t>
            </a:r>
            <a:r>
              <a:rPr lang="en-US" altLang="ja-JP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49</a:t>
            </a:r>
            <a:r>
              <a:rPr lang="ja-JP" altLang="en-US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 </a:t>
            </a:r>
            <a:r>
              <a:rPr lang="en-US" altLang="ja-JP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 50</a:t>
            </a:r>
            <a:r>
              <a:rPr lang="ja-JP" altLang="en-US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歳～</a:t>
            </a:r>
            <a:r>
              <a:rPr lang="en-US" altLang="ja-JP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54</a:t>
            </a:r>
            <a:r>
              <a:rPr lang="ja-JP" altLang="en-US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 </a:t>
            </a:r>
            <a:r>
              <a:rPr lang="en-US" altLang="ja-JP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 55</a:t>
            </a:r>
            <a:r>
              <a:rPr lang="ja-JP" altLang="en-US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歳～</a:t>
            </a:r>
            <a:r>
              <a:rPr lang="en-US" altLang="ja-JP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59</a:t>
            </a:r>
            <a:r>
              <a:rPr lang="ja-JP" altLang="en-US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 </a:t>
            </a:r>
            <a:r>
              <a:rPr lang="en-US" altLang="ja-JP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 60</a:t>
            </a:r>
            <a:r>
              <a:rPr lang="ja-JP" altLang="en-US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歳～</a:t>
            </a:r>
            <a:r>
              <a:rPr lang="en-US" altLang="ja-JP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64</a:t>
            </a:r>
            <a:r>
              <a:rPr lang="ja-JP" altLang="en-US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 </a:t>
            </a:r>
            <a:r>
              <a:rPr lang="en-US" altLang="ja-JP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 65</a:t>
            </a:r>
            <a:r>
              <a:rPr lang="ja-JP" altLang="en-US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歳～</a:t>
            </a:r>
            <a:r>
              <a:rPr lang="en-US" altLang="ja-JP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69</a:t>
            </a:r>
            <a:r>
              <a:rPr lang="ja-JP" altLang="en-US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 </a:t>
            </a:r>
            <a:r>
              <a:rPr lang="en-US" altLang="ja-JP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 70</a:t>
            </a:r>
            <a:r>
              <a:rPr lang="ja-JP" altLang="en-US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歳以上</a:t>
            </a:r>
            <a:endParaRPr lang="en-US" altLang="ja-JP" sz="80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</a:pPr>
            <a:r>
              <a:rPr lang="en-US" altLang="ja-JP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lang="ja-JP" altLang="en-US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lang="en-US" altLang="ja-JP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lang="ja-JP" altLang="en-US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lang="en-US" altLang="ja-JP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lang="ja-JP" altLang="en-US" sz="8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lang="en-US" altLang="ja-JP" sz="80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</a:pPr>
            <a:endParaRPr lang="en-US" altLang="ja-JP" sz="80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※1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　オーディエンスリストの詳細は、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広告ヘルプを参照してください。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2"/>
              </a:rPr>
              <a:t>https://ads-help.yahoo-net.jp/s/article/H000044833?language=ja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99DFF42B-A68A-8848-03E8-061C2F039E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8944292"/>
              </p:ext>
            </p:extLst>
          </p:nvPr>
        </p:nvGraphicFramePr>
        <p:xfrm>
          <a:off x="479423" y="889521"/>
          <a:ext cx="5472116" cy="4090966"/>
        </p:xfrm>
        <a:graphic>
          <a:graphicData uri="http://schemas.openxmlformats.org/drawingml/2006/table">
            <a:tbl>
              <a:tblPr bandRow="1"/>
              <a:tblGrid>
                <a:gridCol w="127849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952945">
                  <a:extLst>
                    <a:ext uri="{9D8B030D-6E8A-4147-A177-3AD203B41FA5}">
                      <a16:colId xmlns:a16="http://schemas.microsoft.com/office/drawing/2014/main" val="3992178879"/>
                    </a:ext>
                  </a:extLst>
                </a:gridCol>
                <a:gridCol w="2240678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</a:tblGrid>
              <a:tr h="5682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ニュース　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プライムカバー　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SP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（市区郡）　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地域（都道府県）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地域（市区郡）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曜日・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1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42112"/>
                  </a:ext>
                </a:extLst>
              </a:tr>
              <a:tr h="513099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リスト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１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（興味関心、購買意向、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属性・ライフイベント）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42409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en-US" altLang="ja-JP" sz="1000" b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チラシ非閲覧ターゲティング</a:t>
                      </a:r>
                      <a:endParaRPr kumimoji="1" lang="en-US" altLang="ja-JP" sz="1000" b="0" kern="1200" noProof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のみ可</a:t>
                      </a:r>
                      <a:endParaRPr kumimoji="1" lang="ja-JP" altLang="en-US" dirty="0"/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3712356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1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B95B5023-B370-441A-6D3D-444B0BB3F38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2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C8A46B92-9422-1292-DD86-05466FCED66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</p:spPr>
      </p:pic>
      <p:sp>
        <p:nvSpPr>
          <p:cNvPr id="13" name="角丸四角形 4">
            <a:extLst>
              <a:ext uri="{FF2B5EF4-FFF2-40B4-BE49-F238E27FC236}">
                <a16:creationId xmlns:a16="http://schemas.microsoft.com/office/drawing/2014/main" id="{6B120CFE-AAA5-89B1-F006-0B5FC8D638D7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ターゲティング設定</a:t>
            </a:r>
          </a:p>
        </p:txBody>
      </p:sp>
      <p:sp>
        <p:nvSpPr>
          <p:cNvPr id="14" name="テキスト プレースホルダー 35">
            <a:extLst>
              <a:ext uri="{FF2B5EF4-FFF2-40B4-BE49-F238E27FC236}">
                <a16:creationId xmlns:a16="http://schemas.microsoft.com/office/drawing/2014/main" id="{EB05AAA7-9190-34A9-0CF3-7776163A6952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dirty="0">
                <a:solidFill>
                  <a:srgbClr val="00003E"/>
                </a:solidFill>
              </a:rPr>
              <a:t>スマートフォン商品</a:t>
            </a:r>
          </a:p>
        </p:txBody>
      </p:sp>
      <p:sp>
        <p:nvSpPr>
          <p:cNvPr id="15" name="テキスト プレースホルダー 35">
            <a:extLst>
              <a:ext uri="{FF2B5EF4-FFF2-40B4-BE49-F238E27FC236}">
                <a16:creationId xmlns:a16="http://schemas.microsoft.com/office/drawing/2014/main" id="{98E8DD18-C489-378B-8DC3-4DCBD17F6E27}"/>
              </a:ext>
            </a:extLst>
          </p:cNvPr>
          <p:cNvSpPr txBox="1">
            <a:spLocks noGrp="1"/>
          </p:cNvSpPr>
          <p:nvPr>
            <p:ph type="body" sz="quarter" idx="13"/>
          </p:nvPr>
        </p:nvSpPr>
        <p:spPr>
          <a:xfrm>
            <a:off x="2540000" y="5346700"/>
            <a:ext cx="9172575" cy="122396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200" dirty="0">
                <a:solidFill>
                  <a:srgbClr val="0D0D0D"/>
                </a:solidFill>
                <a:latin typeface="メイリオ"/>
                <a:ea typeface="Meiryo"/>
              </a:rPr>
              <a:t>こちらの商品における、各ターゲティングを掛け合わせた際の</a:t>
            </a:r>
            <a:r>
              <a:rPr lang="en-US" altLang="ja-JP" sz="1200" dirty="0" err="1">
                <a:solidFill>
                  <a:srgbClr val="0D0D0D"/>
                </a:solidFill>
                <a:latin typeface="メイリオ"/>
                <a:ea typeface="Meiryo"/>
              </a:rPr>
              <a:t>vCPM</a:t>
            </a:r>
            <a:r>
              <a:rPr lang="ja-JP" altLang="en-US" sz="1200" dirty="0">
                <a:solidFill>
                  <a:srgbClr val="0D0D0D"/>
                </a:solidFill>
                <a:latin typeface="メイリオ"/>
                <a:ea typeface="Meiryo"/>
              </a:rPr>
              <a:t>は、</a:t>
            </a:r>
            <a:r>
              <a:rPr lang="en-US" altLang="ja-JP" sz="1200" dirty="0">
                <a:solidFill>
                  <a:srgbClr val="0D0D0D"/>
                </a:solidFill>
                <a:latin typeface="メイリオ"/>
                <a:ea typeface="Meiryo"/>
              </a:rPr>
              <a:t>P.11</a:t>
            </a:r>
            <a:r>
              <a:rPr lang="ja-JP" altLang="en-US" sz="1200" dirty="0">
                <a:solidFill>
                  <a:srgbClr val="0D0D0D"/>
                </a:solidFill>
                <a:latin typeface="メイリオ"/>
                <a:ea typeface="Meiryo"/>
              </a:rPr>
              <a:t>「商品一覧」ページの</a:t>
            </a:r>
            <a:endParaRPr lang="en-US" altLang="ja-JP" sz="1200" dirty="0">
              <a:solidFill>
                <a:srgbClr val="0D0D0D"/>
              </a:solidFill>
              <a:latin typeface="メイリオ"/>
              <a:ea typeface="Meiryo"/>
            </a:endParaRPr>
          </a:p>
          <a:p>
            <a:pPr marL="0" indent="0">
              <a:buNone/>
            </a:pPr>
            <a:r>
              <a:rPr lang="ja-JP" altLang="en-US" sz="1200" dirty="0">
                <a:solidFill>
                  <a:srgbClr val="0D0D0D"/>
                </a:solidFill>
                <a:latin typeface="メイリオ"/>
                <a:ea typeface="Meiryo"/>
              </a:rPr>
              <a:t>「基本料金（</a:t>
            </a:r>
            <a:r>
              <a:rPr lang="en-US" altLang="ja-JP" sz="1200" dirty="0" err="1">
                <a:solidFill>
                  <a:srgbClr val="0D0D0D"/>
                </a:solidFill>
                <a:latin typeface="メイリオ"/>
                <a:ea typeface="Meiryo"/>
              </a:rPr>
              <a:t>vCPM</a:t>
            </a:r>
            <a:r>
              <a:rPr lang="ja-JP" altLang="en-US" sz="1200" dirty="0">
                <a:solidFill>
                  <a:srgbClr val="0D0D0D"/>
                </a:solidFill>
                <a:latin typeface="メイリオ"/>
                <a:ea typeface="Meiryo"/>
              </a:rPr>
              <a:t>） 」欄をご確認ください。</a:t>
            </a:r>
            <a:endParaRPr lang="en-US" altLang="ja-JP" sz="1200" dirty="0">
              <a:solidFill>
                <a:srgbClr val="0D0D0D"/>
              </a:solidFill>
              <a:latin typeface="メイリオ"/>
              <a:ea typeface="Meiryo"/>
            </a:endParaRPr>
          </a:p>
        </p:txBody>
      </p:sp>
    </p:spTree>
    <p:extLst>
      <p:ext uri="{BB962C8B-B14F-4D97-AF65-F5344CB8AC3E}">
        <p14:creationId xmlns:p14="http://schemas.microsoft.com/office/powerpoint/2010/main" val="1448974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プレースホルダー 35">
            <a:extLst>
              <a:ext uri="{FF2B5EF4-FFF2-40B4-BE49-F238E27FC236}">
                <a16:creationId xmlns:a16="http://schemas.microsoft.com/office/drawing/2014/main" id="{0AEAC557-B5DD-191F-2BE2-10A68D09D2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285C42D-E470-8AB9-DBD7-6476BD01126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17542" y="186644"/>
            <a:ext cx="1556095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03D6A00-127C-4F1B-05A5-DD6FE366ED46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3DF3AF1-05E3-9E70-42DA-6FD62F015315}"/>
              </a:ext>
            </a:extLst>
          </p:cNvPr>
          <p:cNvSpPr txBox="1"/>
          <p:nvPr/>
        </p:nvSpPr>
        <p:spPr>
          <a:xfrm>
            <a:off x="623154" y="5990974"/>
            <a:ext cx="8989036" cy="251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cxnSp>
        <p:nvCxnSpPr>
          <p:cNvPr id="25" name="コネクタ: カギ線 24">
            <a:extLst>
              <a:ext uri="{FF2B5EF4-FFF2-40B4-BE49-F238E27FC236}">
                <a16:creationId xmlns:a16="http://schemas.microsoft.com/office/drawing/2014/main" id="{5351868E-D3B6-9AE1-EE6F-7E6C08F8E56E}"/>
              </a:ext>
            </a:extLst>
          </p:cNvPr>
          <p:cNvCxnSpPr>
            <a:cxnSpLocks/>
          </p:cNvCxnSpPr>
          <p:nvPr/>
        </p:nvCxnSpPr>
        <p:spPr>
          <a:xfrm flipH="1">
            <a:off x="11469735" y="1780579"/>
            <a:ext cx="43467" cy="2038486"/>
          </a:xfrm>
          <a:prstGeom prst="bentConnector3">
            <a:avLst>
              <a:gd name="adj1" fmla="val -525916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角丸四角形 27">
            <a:extLst>
              <a:ext uri="{FF2B5EF4-FFF2-40B4-BE49-F238E27FC236}">
                <a16:creationId xmlns:a16="http://schemas.microsoft.com/office/drawing/2014/main" id="{A79E2576-A326-C50B-7A22-6C42C4634347}"/>
              </a:ext>
            </a:extLst>
          </p:cNvPr>
          <p:cNvSpPr/>
          <p:nvPr/>
        </p:nvSpPr>
        <p:spPr>
          <a:xfrm>
            <a:off x="731066" y="1489234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/6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5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3" name="円/楕円 28">
            <a:extLst>
              <a:ext uri="{FF2B5EF4-FFF2-40B4-BE49-F238E27FC236}">
                <a16:creationId xmlns:a16="http://schemas.microsoft.com/office/drawing/2014/main" id="{E7D44588-4302-0F72-CFF2-08E1CA937D16}"/>
              </a:ext>
            </a:extLst>
          </p:cNvPr>
          <p:cNvSpPr>
            <a:spLocks noChangeAspect="1"/>
          </p:cNvSpPr>
          <p:nvPr/>
        </p:nvSpPr>
        <p:spPr>
          <a:xfrm>
            <a:off x="452985" y="1528452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6" name="角丸四角形 27">
            <a:extLst>
              <a:ext uri="{FF2B5EF4-FFF2-40B4-BE49-F238E27FC236}">
                <a16:creationId xmlns:a16="http://schemas.microsoft.com/office/drawing/2014/main" id="{FBD6D430-58E2-43CD-787E-F936A2A7000A}"/>
              </a:ext>
            </a:extLst>
          </p:cNvPr>
          <p:cNvSpPr/>
          <p:nvPr/>
        </p:nvSpPr>
        <p:spPr>
          <a:xfrm>
            <a:off x="4704026" y="1489234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動画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endParaRPr kumimoji="1" lang="ja-JP" alt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7" name="円/楕円 28">
            <a:extLst>
              <a:ext uri="{FF2B5EF4-FFF2-40B4-BE49-F238E27FC236}">
                <a16:creationId xmlns:a16="http://schemas.microsoft.com/office/drawing/2014/main" id="{0B375983-C5B4-8D1B-E229-70AF81446CE4}"/>
              </a:ext>
            </a:extLst>
          </p:cNvPr>
          <p:cNvSpPr>
            <a:spLocks noChangeAspect="1"/>
          </p:cNvSpPr>
          <p:nvPr/>
        </p:nvSpPr>
        <p:spPr>
          <a:xfrm>
            <a:off x="4521199" y="1517631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D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0" name="角丸四角形 27">
            <a:extLst>
              <a:ext uri="{FF2B5EF4-FFF2-40B4-BE49-F238E27FC236}">
                <a16:creationId xmlns:a16="http://schemas.microsoft.com/office/drawing/2014/main" id="{EAE7CB4C-953E-5E8B-1C87-0F44008A2191}"/>
              </a:ext>
            </a:extLst>
          </p:cNvPr>
          <p:cNvSpPr/>
          <p:nvPr/>
        </p:nvSpPr>
        <p:spPr>
          <a:xfrm>
            <a:off x="8702234" y="1517631"/>
            <a:ext cx="2789235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動画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endParaRPr kumimoji="1" lang="ja-JP" alt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3" name="円/楕円 28">
            <a:extLst>
              <a:ext uri="{FF2B5EF4-FFF2-40B4-BE49-F238E27FC236}">
                <a16:creationId xmlns:a16="http://schemas.microsoft.com/office/drawing/2014/main" id="{A351B57E-0988-0878-8E0C-94F8DC8859F7}"/>
              </a:ext>
            </a:extLst>
          </p:cNvPr>
          <p:cNvSpPr>
            <a:spLocks noChangeAspect="1"/>
          </p:cNvSpPr>
          <p:nvPr/>
        </p:nvSpPr>
        <p:spPr>
          <a:xfrm>
            <a:off x="8469103" y="1524817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E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pic>
        <p:nvPicPr>
          <p:cNvPr id="26" name="図 25">
            <a:extLst>
              <a:ext uri="{FF2B5EF4-FFF2-40B4-BE49-F238E27FC236}">
                <a16:creationId xmlns:a16="http://schemas.microsoft.com/office/drawing/2014/main" id="{EB537A76-78AB-5EC5-0C0E-EFB6404EC6C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905" y="2327711"/>
            <a:ext cx="3104913" cy="3104914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3BBF4133-47DF-EF5D-CA83-389C4171B95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13" y="2302936"/>
            <a:ext cx="3193310" cy="3193310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6DA374C5-7197-039C-D68A-5A3975DC5E7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920" y="2336804"/>
            <a:ext cx="3087305" cy="3104914"/>
          </a:xfrm>
          <a:prstGeom prst="rect">
            <a:avLst/>
          </a:prstGeom>
        </p:spPr>
      </p:pic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B7B8BBA1-72A1-EE09-C114-6A5774A4E914}"/>
              </a:ext>
            </a:extLst>
          </p:cNvPr>
          <p:cNvSpPr/>
          <p:nvPr/>
        </p:nvSpPr>
        <p:spPr>
          <a:xfrm>
            <a:off x="8625127" y="2943376"/>
            <a:ext cx="1975645" cy="866624"/>
          </a:xfrm>
          <a:prstGeom prst="rect">
            <a:avLst/>
          </a:prstGeom>
          <a:solidFill>
            <a:schemeClr val="bg1">
              <a:alpha val="63369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5B5309BB-4106-6D57-5B8A-DCEB5380A974}"/>
              </a:ext>
            </a:extLst>
          </p:cNvPr>
          <p:cNvSpPr/>
          <p:nvPr/>
        </p:nvSpPr>
        <p:spPr>
          <a:xfrm>
            <a:off x="4692131" y="2958497"/>
            <a:ext cx="1865075" cy="775303"/>
          </a:xfrm>
          <a:prstGeom prst="rect">
            <a:avLst/>
          </a:prstGeom>
          <a:solidFill>
            <a:schemeClr val="bg1">
              <a:alpha val="63369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0B7D85DE-9717-E109-10BA-38F3B664A548}"/>
              </a:ext>
            </a:extLst>
          </p:cNvPr>
          <p:cNvSpPr/>
          <p:nvPr/>
        </p:nvSpPr>
        <p:spPr>
          <a:xfrm>
            <a:off x="608596" y="2994812"/>
            <a:ext cx="2049937" cy="815188"/>
          </a:xfrm>
          <a:prstGeom prst="rect">
            <a:avLst/>
          </a:prstGeom>
          <a:solidFill>
            <a:schemeClr val="bg1">
              <a:alpha val="63369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34" name="コネクタ: カギ線 33">
            <a:extLst>
              <a:ext uri="{FF2B5EF4-FFF2-40B4-BE49-F238E27FC236}">
                <a16:creationId xmlns:a16="http://schemas.microsoft.com/office/drawing/2014/main" id="{1A813497-F50C-0E78-55ED-CCEBC2CAB2B6}"/>
              </a:ext>
            </a:extLst>
          </p:cNvPr>
          <p:cNvCxnSpPr>
            <a:cxnSpLocks/>
          </p:cNvCxnSpPr>
          <p:nvPr/>
        </p:nvCxnSpPr>
        <p:spPr>
          <a:xfrm flipH="1">
            <a:off x="7659731" y="1773955"/>
            <a:ext cx="43467" cy="2038486"/>
          </a:xfrm>
          <a:prstGeom prst="bentConnector3">
            <a:avLst>
              <a:gd name="adj1" fmla="val -525916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コネクタ: カギ線 34">
            <a:extLst>
              <a:ext uri="{FF2B5EF4-FFF2-40B4-BE49-F238E27FC236}">
                <a16:creationId xmlns:a16="http://schemas.microsoft.com/office/drawing/2014/main" id="{32E6FFD6-CEE3-A565-78FA-4EC293E9F3A5}"/>
              </a:ext>
            </a:extLst>
          </p:cNvPr>
          <p:cNvCxnSpPr>
            <a:cxnSpLocks/>
          </p:cNvCxnSpPr>
          <p:nvPr/>
        </p:nvCxnSpPr>
        <p:spPr>
          <a:xfrm flipH="1">
            <a:off x="3696929" y="1789980"/>
            <a:ext cx="43467" cy="2038486"/>
          </a:xfrm>
          <a:prstGeom prst="bentConnector3">
            <a:avLst>
              <a:gd name="adj1" fmla="val -525916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プレースホルダー 35">
            <a:extLst>
              <a:ext uri="{FF2B5EF4-FFF2-40B4-BE49-F238E27FC236}">
                <a16:creationId xmlns:a16="http://schemas.microsoft.com/office/drawing/2014/main" id="{5CF9DFA9-CE34-1BF0-DC5A-C37BD684B7DF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dirty="0">
                <a:solidFill>
                  <a:srgbClr val="00003E"/>
                </a:solidFill>
                <a:latin typeface="+mj-ea"/>
                <a:ea typeface="+mj-ea"/>
              </a:rPr>
              <a:t>PC</a:t>
            </a:r>
            <a:r>
              <a:rPr lang="ja-JP" altLang="en-US" sz="2000" dirty="0">
                <a:solidFill>
                  <a:srgbClr val="00003E"/>
                </a:solidFill>
              </a:rPr>
              <a:t>商品</a:t>
            </a:r>
          </a:p>
        </p:txBody>
      </p:sp>
    </p:spTree>
    <p:extLst>
      <p:ext uri="{BB962C8B-B14F-4D97-AF65-F5344CB8AC3E}">
        <p14:creationId xmlns:p14="http://schemas.microsoft.com/office/powerpoint/2010/main" val="1885277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370B9532-55F8-C627-89A5-9C413973E4A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B094D99-2C9A-87B3-9337-CEB1A4537738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1B1A6A9C-B8BD-8765-F8A4-FC71EB79B9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0689899"/>
              </p:ext>
            </p:extLst>
          </p:nvPr>
        </p:nvGraphicFramePr>
        <p:xfrm>
          <a:off x="479426" y="903497"/>
          <a:ext cx="11233151" cy="4888074"/>
        </p:xfrm>
        <a:graphic>
          <a:graphicData uri="http://schemas.openxmlformats.org/drawingml/2006/table">
            <a:tbl>
              <a:tblPr firstCol="1" bandRow="1"/>
              <a:tblGrid>
                <a:gridCol w="286663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567596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2314918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  <a:gridCol w="1868341">
                  <a:extLst>
                    <a:ext uri="{9D8B030D-6E8A-4147-A177-3AD203B41FA5}">
                      <a16:colId xmlns:a16="http://schemas.microsoft.com/office/drawing/2014/main" val="3615895197"/>
                    </a:ext>
                  </a:extLst>
                </a:gridCol>
                <a:gridCol w="2615663">
                  <a:extLst>
                    <a:ext uri="{9D8B030D-6E8A-4147-A177-3AD203B41FA5}">
                      <a16:colId xmlns:a16="http://schemas.microsoft.com/office/drawing/2014/main" val="360912566"/>
                    </a:ext>
                  </a:extLst>
                </a:gridCol>
              </a:tblGrid>
              <a:tr h="39313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50" b="1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T="720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プライムディスプレイ　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カテゴリー指定　プライムディスプレイ　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4571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商品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ID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effectLst/>
                          <a:latin typeface="Meiryo"/>
                          <a:ea typeface="Meiryo"/>
                          <a:cs typeface="+mn-cs"/>
                        </a:rPr>
                        <a:t>1000005748</a:t>
                      </a:r>
                      <a:endParaRPr kumimoji="1" lang="ja-JP" altLang="en-US" sz="900" kern="1200" dirty="0">
                        <a:solidFill>
                          <a:srgbClr val="0D0D0D"/>
                        </a:solidFill>
                        <a:effectLst/>
                        <a:latin typeface="Meiryo"/>
                        <a:ea typeface="Meiryo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1000001211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4571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2024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年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8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月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8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日（木）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4571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‐</a:t>
                      </a: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‐</a:t>
                      </a: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36022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/6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5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　　　　バナー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1 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　バナー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動画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2 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　バナー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動画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2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9313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</a:t>
                      </a:r>
                    </a:p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‐</a:t>
                      </a: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485508883"/>
                  </a:ext>
                </a:extLst>
              </a:tr>
              <a:tr h="24571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58970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ニュース（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経済／　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エンタメ</a:t>
                      </a:r>
                    </a:p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スポーツ／　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スポーツ　ゴルフ／</a:t>
                      </a:r>
                    </a:p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スポーツ　野球／　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スポーツ　サッカー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ja-JP" altLang="en-US" sz="900" kern="1200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9485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ニュースのトップページのトピックス以下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ニュースのトップページ以下の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各カテゴリー詳細ページ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4571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日（日）～</a:t>
                      </a:r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日（月）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4571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 </a:t>
                      </a:r>
                      <a:r>
                        <a:rPr kumimoji="1" lang="en-US" altLang="ja-JP" sz="90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zh-TW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zh-TW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zh-TW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zh-TW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  </a:t>
                      </a:r>
                      <a:r>
                        <a:rPr kumimoji="1" lang="en-US" altLang="zh-TW" sz="90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※3</a:t>
                      </a:r>
                      <a:endParaRPr kumimoji="1" lang="en-US" altLang="ja-JP" sz="900" kern="1200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4571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 err="1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vimps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購入型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4571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500,000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300,000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63039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kern="1200" dirty="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vCPM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/6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310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 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310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 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372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TW" sz="90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※4</a:t>
                      </a:r>
                      <a:endParaRPr kumimoji="1" lang="ja-JP" altLang="en-US" sz="900" kern="1200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/6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380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 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380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 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456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en-US" altLang="zh-TW" sz="90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※4</a:t>
                      </a:r>
                      <a:endParaRPr kumimoji="1" lang="ja-JP" altLang="en-US" sz="900" kern="1200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24571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900" b="0" kern="1200" dirty="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88352744"/>
                  </a:ext>
                </a:extLst>
              </a:tr>
            </a:tbl>
          </a:graphicData>
        </a:graphic>
      </p:graphicFrame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9DFAC456-9F0D-B0C9-A86B-C9C297EE7FA3}"/>
              </a:ext>
            </a:extLst>
          </p:cNvPr>
          <p:cNvSpPr/>
          <p:nvPr/>
        </p:nvSpPr>
        <p:spPr>
          <a:xfrm>
            <a:off x="479423" y="5969345"/>
            <a:ext cx="4190250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　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dirty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dirty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3" name="円/楕円 23">
            <a:extLst>
              <a:ext uri="{FF2B5EF4-FFF2-40B4-BE49-F238E27FC236}">
                <a16:creationId xmlns:a16="http://schemas.microsoft.com/office/drawing/2014/main" id="{0E433BA5-378A-BDDE-C1FC-254DDCD8A99E}"/>
              </a:ext>
            </a:extLst>
          </p:cNvPr>
          <p:cNvSpPr>
            <a:spLocks noChangeAspect="1"/>
          </p:cNvSpPr>
          <p:nvPr/>
        </p:nvSpPr>
        <p:spPr>
          <a:xfrm>
            <a:off x="9294765" y="2042535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D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4" name="円/楕円 24">
            <a:extLst>
              <a:ext uri="{FF2B5EF4-FFF2-40B4-BE49-F238E27FC236}">
                <a16:creationId xmlns:a16="http://schemas.microsoft.com/office/drawing/2014/main" id="{E3D4C8A6-C8A1-FC84-4AC9-E670A8B42ED6}"/>
              </a:ext>
            </a:extLst>
          </p:cNvPr>
          <p:cNvSpPr>
            <a:spLocks noChangeAspect="1"/>
          </p:cNvSpPr>
          <p:nvPr/>
        </p:nvSpPr>
        <p:spPr>
          <a:xfrm>
            <a:off x="8634202" y="2200590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E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5" name="円/楕円 23">
            <a:extLst>
              <a:ext uri="{FF2B5EF4-FFF2-40B4-BE49-F238E27FC236}">
                <a16:creationId xmlns:a16="http://schemas.microsoft.com/office/drawing/2014/main" id="{8C3EF394-1F1A-07F0-EE25-5B0213028035}"/>
              </a:ext>
            </a:extLst>
          </p:cNvPr>
          <p:cNvSpPr>
            <a:spLocks noChangeAspect="1"/>
          </p:cNvSpPr>
          <p:nvPr/>
        </p:nvSpPr>
        <p:spPr>
          <a:xfrm>
            <a:off x="6819983" y="2042535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C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273C176D-86B6-5DDA-4250-FB08E6BE258A}"/>
              </a:ext>
            </a:extLst>
          </p:cNvPr>
          <p:cNvSpPr/>
          <p:nvPr/>
        </p:nvSpPr>
        <p:spPr>
          <a:xfrm>
            <a:off x="5276335" y="5833923"/>
            <a:ext cx="6436242" cy="5416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※1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いずれかのカテゴリーひとつを選択してください。</a:t>
            </a:r>
            <a:endParaRPr kumimoji="0" lang="en-US" altLang="ja-JP" sz="800" kern="0" dirty="0">
              <a:solidFill>
                <a:srgbClr val="FF0033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Meiryo"/>
                <a:ea typeface="Meiryo"/>
              </a:rPr>
              <a:t>※2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/>
                <a:ea typeface="Meiryo"/>
              </a:rPr>
              <a:t>　</a:t>
            </a:r>
            <a:r>
              <a:rPr kumimoji="0" lang="en-US" altLang="ja-JP" sz="800" kern="0" dirty="0">
                <a:solidFill>
                  <a:srgbClr val="FF0033"/>
                </a:solidFill>
                <a:latin typeface="Meiryo"/>
                <a:ea typeface="Meiryo"/>
              </a:rPr>
              <a:t>1</a:t>
            </a:r>
            <a:r>
              <a:rPr kumimoji="0" lang="ja-JP" altLang="en-US" sz="800" kern="0">
                <a:solidFill>
                  <a:srgbClr val="FF0033"/>
                </a:solidFill>
                <a:latin typeface="Meiryo"/>
                <a:ea typeface="Meiryo"/>
              </a:rPr>
              <a:t>日間～</a:t>
            </a:r>
            <a:r>
              <a:rPr kumimoji="0" lang="en-US" altLang="ja-JP" sz="800" kern="0" dirty="0">
                <a:solidFill>
                  <a:srgbClr val="FF0033"/>
                </a:solidFill>
                <a:latin typeface="Meiryo"/>
                <a:ea typeface="Meiryo"/>
              </a:rPr>
              <a:t>4</a:t>
            </a:r>
            <a:r>
              <a:rPr kumimoji="0" lang="ja-JP" altLang="en-US" sz="800" kern="0">
                <a:solidFill>
                  <a:srgbClr val="FF0033"/>
                </a:solidFill>
                <a:latin typeface="Meiryo"/>
                <a:ea typeface="Meiryo"/>
              </a:rPr>
              <a:t>日間での掲載も可能ですが、予約時のシミュレーション</a:t>
            </a:r>
            <a:r>
              <a:rPr kumimoji="0" lang="en-US" altLang="ja-JP" sz="800" kern="0" dirty="0" err="1">
                <a:solidFill>
                  <a:srgbClr val="FF0033"/>
                </a:solidFill>
                <a:latin typeface="Meiryo"/>
                <a:ea typeface="Meiryo"/>
              </a:rPr>
              <a:t>vimps</a:t>
            </a:r>
            <a:r>
              <a:rPr kumimoji="0" lang="ja-JP" altLang="en-US" sz="800" kern="0">
                <a:solidFill>
                  <a:srgbClr val="FF0033"/>
                </a:solidFill>
                <a:latin typeface="Meiryo"/>
                <a:ea typeface="Meiryo"/>
              </a:rPr>
              <a:t>を下回る場合がありますので、</a:t>
            </a:r>
            <a:r>
              <a:rPr kumimoji="0" lang="en-US" altLang="ja-JP" sz="800" kern="0" dirty="0">
                <a:solidFill>
                  <a:srgbClr val="FF0033"/>
                </a:solidFill>
                <a:latin typeface="Meiryo"/>
                <a:ea typeface="Meiryo"/>
              </a:rPr>
              <a:t>5</a:t>
            </a:r>
            <a:r>
              <a:rPr kumimoji="0" lang="ja-JP" altLang="en-US" sz="800" kern="0">
                <a:solidFill>
                  <a:srgbClr val="FF0033"/>
                </a:solidFill>
                <a:latin typeface="Meiryo"/>
                <a:ea typeface="Meiryo"/>
              </a:rPr>
              <a:t>日間以上の掲載を推奨します。</a:t>
            </a:r>
            <a:endParaRPr kumimoji="0" lang="en-US" altLang="ja-JP" sz="800" kern="0">
              <a:solidFill>
                <a:srgbClr val="FF0033"/>
              </a:solidFill>
              <a:latin typeface="Meiryo"/>
              <a:ea typeface="Meiryo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Meiryo"/>
                <a:ea typeface="Meiryo"/>
              </a:rPr>
              <a:t>※3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/>
                <a:ea typeface="Meiryo"/>
              </a:rPr>
              <a:t>　</a:t>
            </a:r>
            <a:r>
              <a:rPr kumimoji="0" lang="en-US" altLang="ja-JP" sz="800" kern="0" dirty="0">
                <a:solidFill>
                  <a:srgbClr val="FF0033"/>
                </a:solidFill>
                <a:latin typeface="Meiryo"/>
                <a:ea typeface="Meiryo"/>
              </a:rPr>
              <a:t>3</a:t>
            </a:r>
            <a:r>
              <a:rPr kumimoji="0" lang="ja-JP" altLang="en-US" sz="800" kern="0">
                <a:solidFill>
                  <a:srgbClr val="FF0033"/>
                </a:solidFill>
                <a:latin typeface="Meiryo"/>
                <a:ea typeface="Meiryo"/>
              </a:rPr>
              <a:t>日間～</a:t>
            </a:r>
            <a:r>
              <a:rPr kumimoji="0" lang="en-US" altLang="ja-JP" sz="800" kern="0" dirty="0">
                <a:solidFill>
                  <a:srgbClr val="FF0033"/>
                </a:solidFill>
                <a:latin typeface="Meiryo"/>
                <a:ea typeface="Meiryo"/>
              </a:rPr>
              <a:t>4</a:t>
            </a:r>
            <a:r>
              <a:rPr kumimoji="0" lang="ja-JP" altLang="en-US" sz="800" kern="0">
                <a:solidFill>
                  <a:srgbClr val="FF0033"/>
                </a:solidFill>
                <a:latin typeface="Meiryo"/>
                <a:ea typeface="Meiryo"/>
              </a:rPr>
              <a:t>日間での掲載も可能ですが、予約時のシミュレーション</a:t>
            </a:r>
            <a:r>
              <a:rPr kumimoji="0" lang="en-US" altLang="ja-JP" sz="800" kern="0" dirty="0" err="1">
                <a:solidFill>
                  <a:srgbClr val="FF0033"/>
                </a:solidFill>
                <a:latin typeface="Meiryo"/>
                <a:ea typeface="Meiryo"/>
              </a:rPr>
              <a:t>vimps</a:t>
            </a:r>
            <a:r>
              <a:rPr kumimoji="0" lang="ja-JP" altLang="en-US" sz="800" kern="0">
                <a:solidFill>
                  <a:srgbClr val="FF0033"/>
                </a:solidFill>
                <a:latin typeface="Meiryo"/>
                <a:ea typeface="Meiryo"/>
              </a:rPr>
              <a:t>を下回る場合がありますので、</a:t>
            </a:r>
            <a:r>
              <a:rPr kumimoji="0" lang="en-US" altLang="ja-JP" sz="800" kern="0" dirty="0">
                <a:solidFill>
                  <a:srgbClr val="FF0033"/>
                </a:solidFill>
                <a:latin typeface="Meiryo"/>
                <a:ea typeface="Meiryo"/>
              </a:rPr>
              <a:t>5</a:t>
            </a:r>
            <a:r>
              <a:rPr kumimoji="0" lang="ja-JP" altLang="en-US" sz="800" kern="0">
                <a:solidFill>
                  <a:srgbClr val="FF0033"/>
                </a:solidFill>
                <a:latin typeface="Meiryo"/>
                <a:ea typeface="Meiryo"/>
              </a:rPr>
              <a:t>日間以上の掲載を推奨します。</a:t>
            </a:r>
            <a:endParaRPr lang="ja-JP" altLang="en-US" sz="800" kern="0">
              <a:solidFill>
                <a:srgbClr val="FF0033"/>
              </a:solidFill>
              <a:latin typeface="Meiryo"/>
              <a:ea typeface="Meiryo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Meiryo"/>
                <a:ea typeface="Meiryo"/>
              </a:rPr>
              <a:t>※4</a:t>
            </a:r>
            <a:r>
              <a:rPr kumimoji="0" lang="ja-JP" altLang="en-US" sz="800" kern="0">
                <a:solidFill>
                  <a:srgbClr val="FF0033"/>
                </a:solidFill>
                <a:latin typeface="Meiryo"/>
                <a:ea typeface="Meiryo"/>
              </a:rPr>
              <a:t>　キャンペーン予約時に複数のアスペクト比を選択した場合は、金額の高い</a:t>
            </a:r>
            <a:r>
              <a:rPr kumimoji="0" lang="en-US" altLang="ja-JP" sz="800" kern="0" dirty="0" err="1">
                <a:solidFill>
                  <a:srgbClr val="FF0033"/>
                </a:solidFill>
                <a:latin typeface="Meiryo"/>
                <a:ea typeface="Meiryo"/>
              </a:rPr>
              <a:t>vCPM</a:t>
            </a:r>
            <a:r>
              <a:rPr kumimoji="0" lang="ja-JP" altLang="en-US" sz="800" kern="0">
                <a:solidFill>
                  <a:srgbClr val="FF0033"/>
                </a:solidFill>
                <a:latin typeface="Meiryo"/>
                <a:ea typeface="Meiryo"/>
              </a:rPr>
              <a:t>を適用します。</a:t>
            </a:r>
            <a:endParaRPr kumimoji="0" lang="en-US" altLang="ja-JP" sz="800" kern="0">
              <a:solidFill>
                <a:srgbClr val="FF0033"/>
              </a:solidFill>
              <a:latin typeface="Meiryo"/>
              <a:ea typeface="Meiryo"/>
            </a:endParaRPr>
          </a:p>
        </p:txBody>
      </p:sp>
      <p:sp>
        <p:nvSpPr>
          <p:cNvPr id="20" name="テキスト プレースホルダー 35">
            <a:extLst>
              <a:ext uri="{FF2B5EF4-FFF2-40B4-BE49-F238E27FC236}">
                <a16:creationId xmlns:a16="http://schemas.microsoft.com/office/drawing/2014/main" id="{C9B9E2BF-09AE-2779-E69A-B57397EEFE1C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dirty="0">
                <a:solidFill>
                  <a:srgbClr val="00003E"/>
                </a:solidFill>
                <a:latin typeface="+mj-ea"/>
                <a:ea typeface="+mj-ea"/>
              </a:rPr>
              <a:t>PC</a:t>
            </a:r>
            <a:r>
              <a:rPr lang="ja-JP" altLang="en-US" sz="2000" dirty="0">
                <a:solidFill>
                  <a:srgbClr val="00003E"/>
                </a:solidFill>
              </a:rPr>
              <a:t>商品</a:t>
            </a:r>
          </a:p>
        </p:txBody>
      </p:sp>
    </p:spTree>
    <p:extLst>
      <p:ext uri="{BB962C8B-B14F-4D97-AF65-F5344CB8AC3E}">
        <p14:creationId xmlns:p14="http://schemas.microsoft.com/office/powerpoint/2010/main" val="33471309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5">
            <a:extLst>
              <a:ext uri="{FF2B5EF4-FFF2-40B4-BE49-F238E27FC236}">
                <a16:creationId xmlns:a16="http://schemas.microsoft.com/office/drawing/2014/main" id="{D030F671-8DFA-870D-597F-FFA7AC6922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4A4FDA2-7534-76BA-A9CB-D155CC40FEC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3EEE774C-01F1-C4F0-B967-EECA0B958B2C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ターゲティング設定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35D0C8B6-BCCA-192A-CA0D-C52ABCC4D2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3100663"/>
              </p:ext>
            </p:extLst>
          </p:nvPr>
        </p:nvGraphicFramePr>
        <p:xfrm>
          <a:off x="479425" y="878907"/>
          <a:ext cx="11233148" cy="3890333"/>
        </p:xfrm>
        <a:graphic>
          <a:graphicData uri="http://schemas.openxmlformats.org/drawingml/2006/table">
            <a:tbl>
              <a:tblPr firstCol="1" bandRow="1"/>
              <a:tblGrid>
                <a:gridCol w="1949668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950698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3166391">
                  <a:extLst>
                    <a:ext uri="{9D8B030D-6E8A-4147-A177-3AD203B41FA5}">
                      <a16:colId xmlns:a16="http://schemas.microsoft.com/office/drawing/2014/main" val="598637953"/>
                    </a:ext>
                  </a:extLst>
                </a:gridCol>
                <a:gridCol w="3166391">
                  <a:extLst>
                    <a:ext uri="{9D8B030D-6E8A-4147-A177-3AD203B41FA5}">
                      <a16:colId xmlns:a16="http://schemas.microsoft.com/office/drawing/2014/main" val="56015879"/>
                    </a:ext>
                  </a:extLst>
                </a:gridCol>
              </a:tblGrid>
              <a:tr h="57115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掛け率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プライムディスプレイ　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カテゴリー指定　</a:t>
                      </a: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8322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00" b="1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8322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1.2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00" b="1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0759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地域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（都道府県）</a:t>
                      </a:r>
                    </a:p>
                  </a:txBody>
                  <a:tcPr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1.3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00" b="1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40759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</a:t>
                      </a:r>
                      <a:endParaRPr kumimoji="1" lang="en-US" altLang="ja-JP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（市区郡）</a:t>
                      </a:r>
                    </a:p>
                  </a:txBody>
                  <a:tcPr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1.56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00" b="1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00" b="1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8322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曜日・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1.2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00" b="1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559465"/>
                  </a:ext>
                </a:extLst>
              </a:tr>
              <a:tr h="563511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オーディエンスリスト</a:t>
                      </a:r>
                    </a:p>
                  </a:txBody>
                  <a:tcPr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（興味関心、購買意向、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属性・ライフイベント）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１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1.8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00" b="1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407594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オーディエンスリスト</a:t>
                      </a:r>
                      <a:b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（ヤフー提供）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リスト参照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00" b="1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8322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2.0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5-100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回</a:t>
                      </a: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通期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2583793-165E-AD03-6965-ADA33DCD4BD2}"/>
              </a:ext>
            </a:extLst>
          </p:cNvPr>
          <p:cNvSpPr txBox="1"/>
          <p:nvPr/>
        </p:nvSpPr>
        <p:spPr>
          <a:xfrm>
            <a:off x="479424" y="4766158"/>
            <a:ext cx="11233147" cy="1768176"/>
          </a:xfrm>
          <a:prstGeom prst="rect">
            <a:avLst/>
          </a:prstGeom>
          <a:noFill/>
        </p:spPr>
        <p:txBody>
          <a:bodyPr wrap="square" lIns="0" tIns="45720" rIns="0" bIns="45720" rtlCol="0" anchor="t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上記表の「●」がターゲティング設定可になります。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年齢は以下の区分で指定が可能です。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70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歳以上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は「基本料金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ターゲティングごとに設定されている掛け率」（小数点以下切り捨て）によって決定されます。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掛け率の最大値は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倍になります。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1.2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1.2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=2.59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倍となりますが、最大値が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倍のため、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倍で設定可能となります。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オーディエンスリストを複数選択した場合、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掛け率は高い方が選択されます。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例：「メディア視聴ターゲティング」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倍と「ファンターゲティング」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倍を選択した場合、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倍が適用されます。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「枠購入型」や「時間帯ジャック購入型」配信商品の場合は、ターゲティング項目ごとの「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掛け率」を含んだ金額を記載しています。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※1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　オーディエンスリストの詳細は、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広告ヘルプを参照してください。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3"/>
              </a:rPr>
              <a:t>https://ads-help.yahoo-net.jp/s/article/H000044833?language=ja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2" name="テキスト プレースホルダー 35">
            <a:extLst>
              <a:ext uri="{FF2B5EF4-FFF2-40B4-BE49-F238E27FC236}">
                <a16:creationId xmlns:a16="http://schemas.microsoft.com/office/drawing/2014/main" id="{BD1D3F5B-C352-CE73-BBD3-49B5000A0113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dirty="0">
                <a:solidFill>
                  <a:srgbClr val="00003E"/>
                </a:solidFill>
                <a:latin typeface="+mj-ea"/>
                <a:ea typeface="+mj-ea"/>
              </a:rPr>
              <a:t>PC</a:t>
            </a:r>
            <a:r>
              <a:rPr lang="ja-JP" altLang="en-US" sz="2000" dirty="0">
                <a:solidFill>
                  <a:srgbClr val="00003E"/>
                </a:solidFill>
              </a:rPr>
              <a:t>商品</a:t>
            </a:r>
          </a:p>
        </p:txBody>
      </p:sp>
    </p:spTree>
    <p:extLst>
      <p:ext uri="{BB962C8B-B14F-4D97-AF65-F5344CB8AC3E}">
        <p14:creationId xmlns:p14="http://schemas.microsoft.com/office/powerpoint/2010/main" val="3708620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B6C3403B-C870-F947-1166-099BB1E68DFB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/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2060C559-B652-029C-6B25-63FBBD5573F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その他・注意事項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FEC2A57-3E72-9C16-3FC9-E1D903256AB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03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741E7C21-B615-B9A8-0BD5-48B5321400B5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861924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4AD1FD2-67A4-BC49-3811-05708DDACA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C635152A-5674-BD19-B42B-844F21AA0A1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掲載制限カテゴリー</a:t>
            </a:r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D8A78C4-3E0A-0988-6366-892C7ACCCCF8}"/>
              </a:ext>
            </a:extLst>
          </p:cNvPr>
          <p:cNvSpPr/>
          <p:nvPr/>
        </p:nvSpPr>
        <p:spPr>
          <a:xfrm>
            <a:off x="7956452" y="6073915"/>
            <a:ext cx="190338" cy="115018"/>
          </a:xfrm>
          <a:prstGeom prst="rect">
            <a:avLst/>
          </a:prstGeom>
          <a:solidFill>
            <a:srgbClr val="FCEDED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97E230F5-2C3C-FBE8-F222-7391A6C65E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9799100"/>
              </p:ext>
            </p:extLst>
          </p:nvPr>
        </p:nvGraphicFramePr>
        <p:xfrm>
          <a:off x="439669" y="817358"/>
          <a:ext cx="11233149" cy="5231666"/>
        </p:xfrm>
        <a:graphic>
          <a:graphicData uri="http://schemas.openxmlformats.org/drawingml/2006/table">
            <a:tbl>
              <a:tblPr firstCol="1" bandRow="1"/>
              <a:tblGrid>
                <a:gridCol w="3889036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162327">
                  <a:extLst>
                    <a:ext uri="{9D8B030D-6E8A-4147-A177-3AD203B41FA5}">
                      <a16:colId xmlns:a16="http://schemas.microsoft.com/office/drawing/2014/main" val="3057805663"/>
                    </a:ext>
                  </a:extLst>
                </a:gridCol>
                <a:gridCol w="1200212">
                  <a:extLst>
                    <a:ext uri="{9D8B030D-6E8A-4147-A177-3AD203B41FA5}">
                      <a16:colId xmlns:a16="http://schemas.microsoft.com/office/drawing/2014/main" val="862787916"/>
                    </a:ext>
                  </a:extLst>
                </a:gridCol>
                <a:gridCol w="1196759">
                  <a:extLst>
                    <a:ext uri="{9D8B030D-6E8A-4147-A177-3AD203B41FA5}">
                      <a16:colId xmlns:a16="http://schemas.microsoft.com/office/drawing/2014/main" val="2598357217"/>
                    </a:ext>
                  </a:extLst>
                </a:gridCol>
                <a:gridCol w="1251752">
                  <a:extLst>
                    <a:ext uri="{9D8B030D-6E8A-4147-A177-3AD203B41FA5}">
                      <a16:colId xmlns:a16="http://schemas.microsoft.com/office/drawing/2014/main" val="3548876828"/>
                    </a:ext>
                  </a:extLst>
                </a:gridCol>
                <a:gridCol w="1216240">
                  <a:extLst>
                    <a:ext uri="{9D8B030D-6E8A-4147-A177-3AD203B41FA5}">
                      <a16:colId xmlns:a16="http://schemas.microsoft.com/office/drawing/2014/main" val="2910572198"/>
                    </a:ext>
                  </a:extLst>
                </a:gridCol>
                <a:gridCol w="1316823">
                  <a:extLst>
                    <a:ext uri="{9D8B030D-6E8A-4147-A177-3AD203B41FA5}">
                      <a16:colId xmlns:a16="http://schemas.microsoft.com/office/drawing/2014/main" val="1308425223"/>
                    </a:ext>
                  </a:extLst>
                </a:gridCol>
              </a:tblGrid>
              <a:tr h="5873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dirty="0">
                          <a:solidFill>
                            <a:schemeClr val="bg1"/>
                          </a:solidFill>
                        </a:rPr>
                        <a:t>カテゴリー名</a:t>
                      </a:r>
                      <a:endParaRPr kumimoji="1" lang="ja-JP" altLang="en-US" sz="900" b="1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T="3600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23" rtl="0" eaLnBrk="1" latinLnBrk="0" hangingPunct="1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ニュース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プライムカバー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SP</a:t>
                      </a:r>
                      <a:endParaRPr kumimoji="1" lang="ja-JP" altLang="en-US" sz="800" b="1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ニュース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プライムカバー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SP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（市区郡）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23" rtl="0" eaLnBrk="1" latinLnBrk="0" hangingPunct="1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ニュース　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カテゴリー指定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プライムカバー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SP</a:t>
                      </a:r>
                      <a:endParaRPr kumimoji="1" lang="ja-JP" altLang="en-US" sz="800" b="1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23" rtl="0" eaLnBrk="1" latinLnBrk="0" hangingPunct="1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ニュース　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トップ　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スマートパネル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SP</a:t>
                      </a:r>
                      <a:endParaRPr kumimoji="1" lang="ja-JP" altLang="en-US" sz="800" b="1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23" rtl="0" eaLnBrk="1" latinLnBrk="0" hangingPunct="1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ニュース　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プライム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ディスプレイ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PC</a:t>
                      </a:r>
                      <a:endParaRPr kumimoji="1" lang="ja-JP" altLang="en-US" sz="800" b="1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23" rtl="0" eaLnBrk="1" latinLnBrk="0" hangingPunct="1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ニュース　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カテゴリー指定　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プライム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ディスプレイ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PC</a:t>
                      </a:r>
                      <a:endParaRPr kumimoji="1" lang="ja-JP" altLang="en-US" sz="800" b="1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アルコール飲料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/>
                          <a:ea typeface="Meiryo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/>
                        <a:ea typeface="Meiryo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047038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宝くじ（国内）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5067978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公営ギャンブル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7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567869"/>
                  </a:ext>
                </a:extLst>
              </a:tr>
              <a:tr h="14554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ギャンブル（公営競技除く）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268695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パチンコ・スロット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964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銀行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/>
                          <a:ea typeface="Meiryo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/>
                        <a:ea typeface="Meiryo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117590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金融サービス・情報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 dirty="0">
                          <a:solidFill>
                            <a:schemeClr val="accent3"/>
                          </a:solidFill>
                          <a:effectLst/>
                          <a:latin typeface="Meiryo"/>
                          <a:ea typeface="Meiryo"/>
                        </a:rPr>
                        <a:t>　</a:t>
                      </a:r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/>
                        <a:ea typeface="Meiryo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1138105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クレジットカード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7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366260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ローン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750592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消費者金融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219410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消費者向無担保貸金業者（銀行グループ・上場企業を除く）、商工ローン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7840892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保険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2025979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証券・投資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7669965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法務・税務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516483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医療（保険外治療）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199972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レーシック・美容整形・美容外科・美容皮膚科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615484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美容エステティックサロン（医療脱毛・増毛育毛サービス除く）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959637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発毛・育毛・増毛・かつらサービス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951679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妊娠・不妊情報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083045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治験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858479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性に関する薬・商品・情報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597813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健康・美容食品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162569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健康器具・雑貨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296829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/>
                          <a:ea typeface="Meiryo"/>
                        </a:rPr>
                        <a:t>恋愛</a:t>
                      </a:r>
                      <a:r>
                        <a:rPr lang="en-US" altLang="ja-JP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/>
                          <a:ea typeface="Meiryo"/>
                        </a:rPr>
                        <a:t>/</a:t>
                      </a:r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/>
                          <a:ea typeface="Meiryo"/>
                        </a:rPr>
                        <a:t>結婚情報・サービス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/>
                        <a:ea typeface="Meiryo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7458966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恋愛・結婚情報（出会い系サイト、結婚紹介、インターネット異性紹介業</a:t>
                      </a:r>
                      <a:r>
                        <a:rPr lang="en-US" altLang="ja-JP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lang="en-US" altLang="ja-JP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99200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占い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能力開発関連商品</a:t>
                      </a:r>
                      <a:endParaRPr lang="zh-TW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2486826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探偵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464143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葬祭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41065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宗教団体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0608094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団体による意見広告、主観的な意見を強く伝えるもの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765094"/>
                  </a:ext>
                </a:extLst>
              </a:tr>
            </a:tbl>
          </a:graphicData>
        </a:graphic>
      </p:graphicFrame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2E75082-C062-5B00-DD7E-4FAE8703A59D}"/>
              </a:ext>
            </a:extLst>
          </p:cNvPr>
          <p:cNvSpPr/>
          <p:nvPr/>
        </p:nvSpPr>
        <p:spPr>
          <a:xfrm>
            <a:off x="7805775" y="6067899"/>
            <a:ext cx="4183422" cy="406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  の枠はホワイトリストで一部プロモーションで掲載可となる場合があります。</a:t>
            </a:r>
            <a:b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印のないカテゴリーは制限なしとなります。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SP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 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800" kern="0" dirty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106091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611F7AF-2F79-8263-D1CB-A7593B3606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799B9DD-EFA6-97AC-9188-B0E425FC701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入稿前審査</a:t>
            </a:r>
            <a:endParaRPr kumimoji="1" lang="ja-JP" altLang="en-US" sz="1600">
              <a:solidFill>
                <a:schemeClr val="accent6"/>
              </a:solidFill>
            </a:endParaRP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659FCFC1-B066-B7EB-C44D-516ACDFDB4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1499976"/>
              </p:ext>
            </p:extLst>
          </p:nvPr>
        </p:nvGraphicFramePr>
        <p:xfrm>
          <a:off x="479425" y="1800164"/>
          <a:ext cx="11248747" cy="4337266"/>
        </p:xfrm>
        <a:graphic>
          <a:graphicData uri="http://schemas.openxmlformats.org/drawingml/2006/table">
            <a:tbl>
              <a:tblPr firstCol="1" bandRow="1"/>
              <a:tblGrid>
                <a:gridCol w="865192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1240642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4839269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232453">
                  <a:extLst>
                    <a:ext uri="{9D8B030D-6E8A-4147-A177-3AD203B41FA5}">
                      <a16:colId xmlns:a16="http://schemas.microsoft.com/office/drawing/2014/main" val="664908994"/>
                    </a:ext>
                  </a:extLst>
                </a:gridCol>
                <a:gridCol w="1212574">
                  <a:extLst>
                    <a:ext uri="{9D8B030D-6E8A-4147-A177-3AD203B41FA5}">
                      <a16:colId xmlns:a16="http://schemas.microsoft.com/office/drawing/2014/main" val="1931427765"/>
                    </a:ext>
                  </a:extLst>
                </a:gridCol>
                <a:gridCol w="1858617">
                  <a:extLst>
                    <a:ext uri="{9D8B030D-6E8A-4147-A177-3AD203B41FA5}">
                      <a16:colId xmlns:a16="http://schemas.microsoft.com/office/drawing/2014/main" val="2760754859"/>
                    </a:ext>
                  </a:extLst>
                </a:gridCol>
              </a:tblGrid>
              <a:tr h="46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問い合わせ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内容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項目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詳細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必須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/</a:t>
                      </a: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任意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期日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審査依頼フォーム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615498"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広告掲載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基準</a:t>
                      </a:r>
                      <a:endParaRPr kumimoji="1" lang="ja-JP" altLang="en-US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ブランドリフト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調査種別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・ブランドリフト調査（調査種別：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比較検討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※</a:t>
                      </a:r>
                      <a:r>
                        <a:rPr kumimoji="1" lang="ja-JP" altLang="en-US" sz="1000" b="1" i="0" kern="1200">
                          <a:solidFill>
                            <a:srgbClr val="0D0D0D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ブランドパネルが対象です。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紐づく広告が分からないと判断できない部分もあるため、任意で一緒に設問文もつけてください。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必須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「比較検討」</a:t>
                      </a:r>
                      <a:endParaRPr kumimoji="1" lang="en-US" altLang="ja-JP" sz="1000" b="0" kern="120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以外は任意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ブランドリフト調査</a:t>
                      </a:r>
                      <a:br>
                        <a:rPr kumimoji="1" lang="en-US" altLang="ja-JP" sz="1000" b="0" dirty="0">
                          <a:solidFill>
                            <a:srgbClr val="595959"/>
                          </a:solidFill>
                          <a:latin typeface="Meiryo"/>
                          <a:ea typeface="Meiryo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</a:b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入稿前審査依頼フォーム</a:t>
                      </a:r>
                      <a:endParaRPr lang="en-US" altLang="ja-JP" sz="1000" b="0" dirty="0"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591261"/>
                  </a:ext>
                </a:extLst>
              </a:tr>
              <a:tr h="91338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フォーマット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・広告タイプ：予約型専用広告（ブランドパネル クインティを除く）</a:t>
                      </a:r>
                      <a:endParaRPr kumimoji="1" lang="en-US" altLang="ja-JP" sz="1000" b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※</a:t>
                      </a: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トップインパクト、パノラマなどのリッチ広告が対象です。予約型専用広告の詳細は入稿規定をご確認ください。</a:t>
                      </a:r>
                      <a:endParaRPr kumimoji="1" lang="en-US" altLang="ja-JP" sz="1000" b="0">
                        <a:solidFill>
                          <a:srgbClr val="0D0D0D"/>
                        </a:solidFill>
                        <a:latin typeface="Meiryo"/>
                        <a:ea typeface="Meiryo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hlinkClick r:id="rId5"/>
                        </a:rPr>
                        <a:t>https://ads-help.yahoo-net.jp/s/article/H000044534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rgbClr val="FF0000"/>
                          </a:solidFill>
                          <a:latin typeface="Meiryo"/>
                          <a:ea typeface="Meiryo"/>
                          <a:cs typeface="+mn-cs"/>
                        </a:rPr>
                        <a:t>必須</a:t>
                      </a:r>
                      <a:endParaRPr kumimoji="1" lang="en-US" altLang="ja-JP" sz="1000" b="1" kern="1200">
                        <a:solidFill>
                          <a:srgbClr val="FF0000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掲載反映日の</a:t>
                      </a:r>
                      <a:endParaRPr kumimoji="1" lang="en-US" altLang="ja-JP" sz="1000" b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rgbClr val="FF0000"/>
                          </a:solidFill>
                          <a:latin typeface="Meiryo"/>
                          <a:ea typeface="Meiryo"/>
                        </a:rPr>
                        <a:t>11</a:t>
                      </a:r>
                      <a:r>
                        <a:rPr kumimoji="1" lang="ja-JP" altLang="en-US" sz="1000" b="0">
                          <a:solidFill>
                            <a:srgbClr val="FF0000"/>
                          </a:solidFill>
                          <a:latin typeface="Meiryo"/>
                          <a:ea typeface="Meiryo"/>
                        </a:rPr>
                        <a:t>営業日前</a:t>
                      </a: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</a:rPr>
                        <a:t>まで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>
                        <a:lnSpc>
                          <a:spcPct val="110000"/>
                        </a:lnSpc>
                        <a:buClr>
                          <a:schemeClr val="accent5"/>
                        </a:buClr>
                        <a:buFont typeface="Wingdings" pitchFamily="2" charset="2"/>
                        <a:buChar char="n"/>
                      </a:pPr>
                      <a:r>
                        <a:rPr kumimoji="1" lang="ja-JP" altLang="en-US" sz="1000" b="0" u="non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hlinkClick r:id="rId6"/>
                        </a:rPr>
                        <a:t>ディスプレイ広告（予約型）入稿前審査依頼フォーム</a:t>
                      </a:r>
                      <a:endParaRPr kumimoji="1" lang="en-US" altLang="ja-JP" sz="1000" b="0" u="non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632432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訴求する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商品・サービス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薬機、医療、宗教・選挙・政党・意見広告・募金・寄付金の募集</a:t>
                      </a:r>
                      <a:endParaRPr kumimoji="1" lang="en-US" altLang="ja-JP" sz="1000" b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広告フォーマットを問わず、</a:t>
                      </a:r>
                      <a:r>
                        <a:rPr kumimoji="1" lang="ja-JP" altLang="en-US" sz="1000" b="0" kern="1200">
                          <a:solidFill>
                            <a:srgbClr val="FF0000"/>
                          </a:solidFill>
                          <a:latin typeface="Meiryo"/>
                          <a:ea typeface="Meiryo"/>
                          <a:cs typeface="+mn-cs"/>
                        </a:rPr>
                        <a:t>リンク先・クリエイティブすべて審査対象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>
                          <a:solidFill>
                            <a:srgbClr val="FF0000"/>
                          </a:solidFill>
                          <a:latin typeface="Meiryo"/>
                          <a:ea typeface="Meiryo"/>
                        </a:rPr>
                        <a:t>必須</a:t>
                      </a:r>
                      <a:endParaRPr kumimoji="1" lang="en-US" altLang="ja-JP" sz="1000" b="1">
                        <a:solidFill>
                          <a:srgbClr val="FF0000"/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ja-JP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78204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サイト状況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公開前サイト</a:t>
                      </a:r>
                      <a:endParaRPr kumimoji="1" lang="en-US" altLang="ja-JP" sz="1000" b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広告管理ツールに広告を入稿する時点で、リンク先</a:t>
                      </a: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URL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が未公開または未完成の場合に必要な審査です。</a:t>
                      </a:r>
                      <a:r>
                        <a:rPr kumimoji="1" lang="ja-JP" altLang="en-US" sz="1000" b="0" kern="1200">
                          <a:solidFill>
                            <a:srgbClr val="FF0000"/>
                          </a:solidFill>
                          <a:latin typeface="Meiryo"/>
                          <a:ea typeface="Meiryo"/>
                          <a:cs typeface="+mn-cs"/>
                        </a:rPr>
                        <a:t>審査には更新後のテストサイトまたはキャプチャ、掲載開始日とリンク先更新日時が必要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rgbClr val="FF0000"/>
                          </a:solidFill>
                          <a:latin typeface="Meiryo"/>
                          <a:ea typeface="Meiryo"/>
                          <a:cs typeface="+mn-cs"/>
                        </a:rPr>
                        <a:t>必須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6324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</a:t>
                      </a:r>
                      <a:endParaRPr kumimoji="1" lang="ja-JP" altLang="en-US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「掲載制限に該当する広告内容」の判断</a:t>
                      </a:r>
                      <a:endParaRPr kumimoji="1" lang="en-US" altLang="ja-JP" sz="1000" b="0" kern="1200" noProof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noProof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掲載制限カテゴリーの確認の場合に選択。</a:t>
                      </a:r>
                      <a:r>
                        <a:rPr kumimoji="1" lang="ja-JP" altLang="en-US" sz="1000" b="0" kern="1200" noProof="0">
                          <a:solidFill>
                            <a:srgbClr val="FF0000"/>
                          </a:solidFill>
                          <a:latin typeface="Meiryo"/>
                          <a:ea typeface="Meiryo"/>
                          <a:cs typeface="+mn-cs"/>
                        </a:rPr>
                        <a:t>判断にはリンク先サイトが必要</a:t>
                      </a:r>
                      <a:r>
                        <a:rPr kumimoji="1" lang="ja-JP" altLang="en-US" sz="1000" b="0" kern="1200" noProof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となり、クリエイティブのみでは判断できかねます。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任意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100" b="0" kern="1200" noProof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hlinkClick r:id="rId7"/>
                        </a:rPr>
                        <a:t>掲載制限カテゴリー確認　依頼フォーム</a:t>
                      </a:r>
                      <a:br>
                        <a:rPr kumimoji="1" lang="en-US" altLang="ja-JP" sz="1000" b="0" dirty="0">
                          <a:latin typeface="Meiryo"/>
                          <a:ea typeface="Meiryo"/>
                        </a:rPr>
                      </a:br>
                      <a:endParaRPr lang="en-US" altLang="ja-JP" sz="1000" b="0" dirty="0"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37ABCAA-0EA2-0E56-55B9-D26B279646CF}"/>
              </a:ext>
            </a:extLst>
          </p:cNvPr>
          <p:cNvSpPr txBox="1"/>
          <p:nvPr/>
        </p:nvSpPr>
        <p:spPr>
          <a:xfrm>
            <a:off x="479425" y="1089025"/>
            <a:ext cx="11233150" cy="543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広告掲載内容により入稿前審査が必須となる場合があります。掲載予定の内容に応じてフォームよりご依頼ください。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なお、審査には</a:t>
            </a:r>
            <a:r>
              <a:rPr lang="en-US" altLang="ja-JP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営業日程度かかります。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21972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4E73C6-A603-DEA1-4F70-BF1BDA52E7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概要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E898267-9CDA-D036-B18D-27F330663A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商品スペック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02D939B-6F95-479A-D14B-2B24204DE80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15246816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表 53">
            <a:extLst>
              <a:ext uri="{FF2B5EF4-FFF2-40B4-BE49-F238E27FC236}">
                <a16:creationId xmlns:a16="http://schemas.microsoft.com/office/drawing/2014/main" id="{141A91E3-8B91-DFE2-B30F-9775B676A7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778928"/>
              </p:ext>
            </p:extLst>
          </p:nvPr>
        </p:nvGraphicFramePr>
        <p:xfrm>
          <a:off x="1142999" y="4587870"/>
          <a:ext cx="10569576" cy="1728466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365993D-FAA5-CC30-C802-28A86A51A9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CEFE3F4-E92C-D328-FF27-10DF9A46BF9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>
                <a:latin typeface="+mn-ea"/>
              </a:rPr>
              <a:t>既存リリース商品と掲載期間が重複している場合</a:t>
            </a:r>
          </a:p>
        </p:txBody>
      </p:sp>
      <p:graphicFrame>
        <p:nvGraphicFramePr>
          <p:cNvPr id="42" name="表 53">
            <a:extLst>
              <a:ext uri="{FF2B5EF4-FFF2-40B4-BE49-F238E27FC236}">
                <a16:creationId xmlns:a16="http://schemas.microsoft.com/office/drawing/2014/main" id="{00E2FCC9-FB3B-CB8D-EB26-43176CB69B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221883"/>
              </p:ext>
            </p:extLst>
          </p:nvPr>
        </p:nvGraphicFramePr>
        <p:xfrm>
          <a:off x="1142999" y="2180441"/>
          <a:ext cx="10569576" cy="2303562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BB0683-0904-43D1-F9F7-B65A7C54D3B8}"/>
              </a:ext>
            </a:extLst>
          </p:cNvPr>
          <p:cNvSpPr txBox="1"/>
          <p:nvPr/>
        </p:nvSpPr>
        <p:spPr>
          <a:xfrm>
            <a:off x="479425" y="1089025"/>
            <a:ext cx="11233150" cy="8240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既存リリース商品から商品スペックに変更がない場合など、既存リリース期間から続けて広告掲載できるよう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商品掲載期間を</a:t>
            </a:r>
            <a:r>
              <a:rPr lang="en-US" altLang="ja-JP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カ月間重複して商品をリリースする場合があります。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広告掲載できる商品スペックに違いはありませんので、広告掲載期間に応じた商品をご利用ください。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5" name="ホームベース 44">
            <a:extLst>
              <a:ext uri="{FF2B5EF4-FFF2-40B4-BE49-F238E27FC236}">
                <a16:creationId xmlns:a16="http://schemas.microsoft.com/office/drawing/2014/main" id="{75A5B4F0-45AD-3387-E65E-BA85E55A8C7D}"/>
              </a:ext>
            </a:extLst>
          </p:cNvPr>
          <p:cNvSpPr/>
          <p:nvPr/>
        </p:nvSpPr>
        <p:spPr>
          <a:xfrm>
            <a:off x="4652717" y="3530276"/>
            <a:ext cx="7059848" cy="792000"/>
          </a:xfrm>
          <a:prstGeom prst="homePlate">
            <a:avLst/>
          </a:prstGeom>
          <a:solidFill>
            <a:srgbClr val="00003E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角丸四角形 45">
            <a:extLst>
              <a:ext uri="{FF2B5EF4-FFF2-40B4-BE49-F238E27FC236}">
                <a16:creationId xmlns:a16="http://schemas.microsoft.com/office/drawing/2014/main" id="{8A9C289E-5AC3-76F8-C308-754645F2ACDD}"/>
              </a:ext>
            </a:extLst>
          </p:cNvPr>
          <p:cNvSpPr/>
          <p:nvPr/>
        </p:nvSpPr>
        <p:spPr>
          <a:xfrm>
            <a:off x="6745349" y="3743183"/>
            <a:ext cx="2874584" cy="366186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最新リリース商品掲載期間</a:t>
            </a:r>
          </a:p>
        </p:txBody>
      </p:sp>
      <p:sp>
        <p:nvSpPr>
          <p:cNvPr id="50" name="ホームベース 49">
            <a:extLst>
              <a:ext uri="{FF2B5EF4-FFF2-40B4-BE49-F238E27FC236}">
                <a16:creationId xmlns:a16="http://schemas.microsoft.com/office/drawing/2014/main" id="{BF5BE84F-A917-BD10-3914-3473FFCCCD6D}"/>
              </a:ext>
            </a:extLst>
          </p:cNvPr>
          <p:cNvSpPr/>
          <p:nvPr/>
        </p:nvSpPr>
        <p:spPr>
          <a:xfrm>
            <a:off x="1142998" y="2616100"/>
            <a:ext cx="5284787" cy="792000"/>
          </a:xfrm>
          <a:prstGeom prst="homePlat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角丸四角形 50">
            <a:extLst>
              <a:ext uri="{FF2B5EF4-FFF2-40B4-BE49-F238E27FC236}">
                <a16:creationId xmlns:a16="http://schemas.microsoft.com/office/drawing/2014/main" id="{31822A12-133F-DD99-154D-97E66BCC4B9B}"/>
              </a:ext>
            </a:extLst>
          </p:cNvPr>
          <p:cNvSpPr/>
          <p:nvPr/>
        </p:nvSpPr>
        <p:spPr>
          <a:xfrm>
            <a:off x="1529740" y="2830534"/>
            <a:ext cx="2798158" cy="366186"/>
          </a:xfrm>
          <a:prstGeom prst="roundRect">
            <a:avLst>
              <a:gd name="adj" fmla="val 50000"/>
            </a:avLst>
          </a:prstGeom>
          <a:solidFill>
            <a:srgbClr val="999999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既存リリース商品掲載期間</a:t>
            </a:r>
          </a:p>
        </p:txBody>
      </p:sp>
      <p:sp>
        <p:nvSpPr>
          <p:cNvPr id="53" name="三角形 52">
            <a:extLst>
              <a:ext uri="{FF2B5EF4-FFF2-40B4-BE49-F238E27FC236}">
                <a16:creationId xmlns:a16="http://schemas.microsoft.com/office/drawing/2014/main" id="{D54E4386-9824-9042-392B-0EB0F71D0213}"/>
              </a:ext>
            </a:extLst>
          </p:cNvPr>
          <p:cNvSpPr>
            <a:spLocks noChangeAspect="1"/>
          </p:cNvSpPr>
          <p:nvPr/>
        </p:nvSpPr>
        <p:spPr>
          <a:xfrm rot="10800000">
            <a:off x="6337785" y="2016200"/>
            <a:ext cx="180000" cy="155173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291DC1A5-5EDE-C90C-00FF-ED1DD2A1A4F2}"/>
              </a:ext>
            </a:extLst>
          </p:cNvPr>
          <p:cNvCxnSpPr>
            <a:cxnSpLocks/>
          </p:cNvCxnSpPr>
          <p:nvPr/>
        </p:nvCxnSpPr>
        <p:spPr>
          <a:xfrm>
            <a:off x="4652717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FF0033"/>
            </a:solidFill>
            <a:prstDash val="sysDash"/>
          </a:ln>
          <a:effectLst/>
        </p:spPr>
      </p:cxnSp>
      <p:sp>
        <p:nvSpPr>
          <p:cNvPr id="11" name="三角形 52">
            <a:extLst>
              <a:ext uri="{FF2B5EF4-FFF2-40B4-BE49-F238E27FC236}">
                <a16:creationId xmlns:a16="http://schemas.microsoft.com/office/drawing/2014/main" id="{6D118FB0-877B-3234-ACE3-2C9D38E0C187}"/>
              </a:ext>
            </a:extLst>
          </p:cNvPr>
          <p:cNvSpPr>
            <a:spLocks noChangeAspect="1"/>
          </p:cNvSpPr>
          <p:nvPr/>
        </p:nvSpPr>
        <p:spPr>
          <a:xfrm rot="10800000">
            <a:off x="4562717" y="2016200"/>
            <a:ext cx="180000" cy="155173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DE71A84-A620-EECC-70E1-235522634CAD}"/>
              </a:ext>
            </a:extLst>
          </p:cNvPr>
          <p:cNvSpPr txBox="1"/>
          <p:nvPr/>
        </p:nvSpPr>
        <p:spPr>
          <a:xfrm>
            <a:off x="4572656" y="2277546"/>
            <a:ext cx="201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>
                <a:solidFill>
                  <a:srgbClr val="FF0000"/>
                </a:solidFill>
              </a:rPr>
              <a:t>重複期間</a:t>
            </a:r>
            <a:r>
              <a:rPr lang="ja-JP" altLang="en-US" sz="1200" b="1">
                <a:solidFill>
                  <a:srgbClr val="FF0000"/>
                </a:solidFill>
              </a:rPr>
              <a:t>（</a:t>
            </a:r>
            <a:r>
              <a:rPr lang="en-US" altLang="ja-JP" sz="1200" b="1">
                <a:solidFill>
                  <a:srgbClr val="FF0000"/>
                </a:solidFill>
              </a:rPr>
              <a:t>1</a:t>
            </a:r>
            <a:r>
              <a:rPr lang="ja-JP" altLang="en-US" sz="1200" b="1">
                <a:solidFill>
                  <a:srgbClr val="FF0000"/>
                </a:solidFill>
              </a:rPr>
              <a:t>カ月間）</a:t>
            </a:r>
            <a:endParaRPr kumimoji="1" lang="ja-JP" altLang="en-US" sz="1200" b="1">
              <a:solidFill>
                <a:srgbClr val="FF0000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303A285-8EA9-A026-2E6A-9D903814EA3D}"/>
              </a:ext>
            </a:extLst>
          </p:cNvPr>
          <p:cNvSpPr txBox="1"/>
          <p:nvPr/>
        </p:nvSpPr>
        <p:spPr>
          <a:xfrm>
            <a:off x="3170583" y="4676428"/>
            <a:ext cx="2067339" cy="461665"/>
          </a:xfrm>
          <a:prstGeom prst="homePlate">
            <a:avLst/>
          </a:prstGeom>
          <a:solidFill>
            <a:srgbClr val="999999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重複期間より前に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広告掲載を開始する場合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7DF037D-B038-9FF6-0666-EF19D558BABF}"/>
              </a:ext>
            </a:extLst>
          </p:cNvPr>
          <p:cNvSpPr txBox="1"/>
          <p:nvPr/>
        </p:nvSpPr>
        <p:spPr>
          <a:xfrm>
            <a:off x="4805118" y="5226650"/>
            <a:ext cx="1551929" cy="461665"/>
          </a:xfrm>
          <a:prstGeom prst="homePlate">
            <a:avLst/>
          </a:prstGeom>
          <a:solidFill>
            <a:srgbClr val="FF0033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重複期間内で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広告掲載する場合</a:t>
            </a:r>
          </a:p>
        </p:txBody>
      </p:sp>
      <p:sp>
        <p:nvSpPr>
          <p:cNvPr id="28" name="三角形 52">
            <a:extLst>
              <a:ext uri="{FF2B5EF4-FFF2-40B4-BE49-F238E27FC236}">
                <a16:creationId xmlns:a16="http://schemas.microsoft.com/office/drawing/2014/main" id="{6595496A-5EEA-F73C-118F-B5207794B2A4}"/>
              </a:ext>
            </a:extLst>
          </p:cNvPr>
          <p:cNvSpPr>
            <a:spLocks noChangeAspect="1"/>
          </p:cNvSpPr>
          <p:nvPr/>
        </p:nvSpPr>
        <p:spPr>
          <a:xfrm>
            <a:off x="4562717" y="6334687"/>
            <a:ext cx="180000" cy="155173"/>
          </a:xfrm>
          <a:prstGeom prst="triangle">
            <a:avLst/>
          </a:prstGeom>
          <a:solidFill>
            <a:srgbClr val="FF0033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29" name="三角形 52">
            <a:extLst>
              <a:ext uri="{FF2B5EF4-FFF2-40B4-BE49-F238E27FC236}">
                <a16:creationId xmlns:a16="http://schemas.microsoft.com/office/drawing/2014/main" id="{43D08C0A-2D85-C089-DE09-EABA754A8204}"/>
              </a:ext>
            </a:extLst>
          </p:cNvPr>
          <p:cNvSpPr>
            <a:spLocks noChangeAspect="1"/>
          </p:cNvSpPr>
          <p:nvPr/>
        </p:nvSpPr>
        <p:spPr>
          <a:xfrm>
            <a:off x="6337785" y="6334687"/>
            <a:ext cx="180000" cy="155173"/>
          </a:xfrm>
          <a:prstGeom prst="triangle">
            <a:avLst/>
          </a:prstGeom>
          <a:solidFill>
            <a:srgbClr val="FF0033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36D721A-966B-13DE-8B6C-3FCF0EAE4137}"/>
              </a:ext>
            </a:extLst>
          </p:cNvPr>
          <p:cNvSpPr/>
          <p:nvPr/>
        </p:nvSpPr>
        <p:spPr>
          <a:xfrm>
            <a:off x="479424" y="4587870"/>
            <a:ext cx="553694" cy="1726939"/>
          </a:xfrm>
          <a:prstGeom prst="rect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>
                <a:solidFill>
                  <a:schemeClr val="bg1"/>
                </a:solidFill>
              </a:rPr>
              <a:t>広告掲載期間</a:t>
            </a: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2CEB067C-A9F4-DFE7-EB25-26D4AB59FAD8}"/>
              </a:ext>
            </a:extLst>
          </p:cNvPr>
          <p:cNvCxnSpPr>
            <a:cxnSpLocks/>
          </p:cNvCxnSpPr>
          <p:nvPr/>
        </p:nvCxnSpPr>
        <p:spPr>
          <a:xfrm>
            <a:off x="6427785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FF0033"/>
            </a:solidFill>
            <a:prstDash val="sysDash"/>
          </a:ln>
          <a:effectLst/>
        </p:spPr>
      </p:cxn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17DC0DF-54F4-6EBE-5C32-43387C97B100}"/>
              </a:ext>
            </a:extLst>
          </p:cNvPr>
          <p:cNvSpPr/>
          <p:nvPr/>
        </p:nvSpPr>
        <p:spPr>
          <a:xfrm>
            <a:off x="479423" y="2202017"/>
            <a:ext cx="553695" cy="2281986"/>
          </a:xfrm>
          <a:prstGeom prst="rect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>
                <a:solidFill>
                  <a:schemeClr val="bg1"/>
                </a:solidFill>
              </a:rPr>
              <a:t>商品掲載期間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743C06D-8E29-9498-7B16-F7E691C6AC01}"/>
              </a:ext>
            </a:extLst>
          </p:cNvPr>
          <p:cNvSpPr txBox="1"/>
          <p:nvPr/>
        </p:nvSpPr>
        <p:spPr>
          <a:xfrm>
            <a:off x="5430625" y="5785098"/>
            <a:ext cx="2067339" cy="461665"/>
          </a:xfrm>
          <a:prstGeom prst="homePlate">
            <a:avLst/>
          </a:prstGeom>
          <a:solidFill>
            <a:srgbClr val="00003E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重複期間より後に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広告掲載を終了する場合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71DDE5F-9E9B-56D1-05FC-FCB76059538C}"/>
              </a:ext>
            </a:extLst>
          </p:cNvPr>
          <p:cNvSpPr txBox="1"/>
          <p:nvPr/>
        </p:nvSpPr>
        <p:spPr>
          <a:xfrm>
            <a:off x="5257801" y="4753371"/>
            <a:ext cx="3089308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>
                <a:solidFill>
                  <a:srgbClr val="0D0D0D"/>
                </a:solidFill>
              </a:rPr>
              <a:t>既存リリース商品をご利用ください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14A8531-1501-5773-BD94-0B00B1515487}"/>
              </a:ext>
            </a:extLst>
          </p:cNvPr>
          <p:cNvSpPr txBox="1"/>
          <p:nvPr/>
        </p:nvSpPr>
        <p:spPr>
          <a:xfrm>
            <a:off x="6390862" y="5222465"/>
            <a:ext cx="5731565" cy="523220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lang="ja-JP" altLang="en-US" sz="1400">
                <a:solidFill>
                  <a:srgbClr val="0D0D0D"/>
                </a:solidFill>
              </a:rPr>
              <a:t>既存</a:t>
            </a:r>
            <a:r>
              <a:rPr kumimoji="1" lang="ja-JP" altLang="en-US" sz="1400">
                <a:solidFill>
                  <a:srgbClr val="0D0D0D"/>
                </a:solidFill>
              </a:rPr>
              <a:t>リリース商品、最新リリース商品のどちらもご利用いただけます</a:t>
            </a:r>
            <a:endParaRPr kumimoji="1" lang="en-US" altLang="ja-JP" sz="1400">
              <a:solidFill>
                <a:srgbClr val="0D0D0D"/>
              </a:solidFill>
            </a:endParaRPr>
          </a:p>
          <a:p>
            <a:pPr algn="l"/>
            <a:r>
              <a:rPr lang="ja-JP" altLang="en-US" sz="1400">
                <a:solidFill>
                  <a:srgbClr val="0D0D0D"/>
                </a:solidFill>
              </a:rPr>
              <a:t>（広告掲載できる商品スペックに違いはありません）</a:t>
            </a:r>
            <a:endParaRPr kumimoji="1" lang="ja-JP" altLang="en-US" sz="1400">
              <a:solidFill>
                <a:srgbClr val="0D0D0D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AD1BD45-DCF7-9CA4-7D31-4C9591E43040}"/>
              </a:ext>
            </a:extLst>
          </p:cNvPr>
          <p:cNvSpPr txBox="1"/>
          <p:nvPr/>
        </p:nvSpPr>
        <p:spPr>
          <a:xfrm>
            <a:off x="7517842" y="5862041"/>
            <a:ext cx="3077271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>
                <a:solidFill>
                  <a:srgbClr val="0D0D0D"/>
                </a:solidFill>
              </a:rPr>
              <a:t>最新リリース商品をご利用ください</a:t>
            </a:r>
          </a:p>
        </p:txBody>
      </p:sp>
    </p:spTree>
    <p:extLst>
      <p:ext uri="{BB962C8B-B14F-4D97-AF65-F5344CB8AC3E}">
        <p14:creationId xmlns:p14="http://schemas.microsoft.com/office/powerpoint/2010/main" val="16566307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7A3803B-87FE-8DD5-03AE-84DC7D32FC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247AFF8F-EC87-71A1-4CDB-A0CA2667237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ディスプレイ広告（予約型）　共通免責事項・注意事項</a:t>
            </a:r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06E0E95-E775-9071-94D6-1E24A11C2D48}"/>
              </a:ext>
            </a:extLst>
          </p:cNvPr>
          <p:cNvSpPr txBox="1"/>
          <p:nvPr/>
        </p:nvSpPr>
        <p:spPr>
          <a:xfrm>
            <a:off x="479425" y="1089025"/>
            <a:ext cx="11233149" cy="5230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おもな免責事項・注意事項のみ記載しております。本資料に記載のほか、広告取扱基本規定、広告掲載基準、入稿規定など各種規約、ガイドライン、ヘルプにもディスプレイ広告（予約型）に関する免責事項・注意事項があります。併せてご確認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+mn-ea"/>
              </a:rPr>
              <a:t>ガイドライン・規約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>
                <a:effectLst/>
                <a:latin typeface="+mn-ea"/>
                <a:hlinkClick r:id="rId4"/>
              </a:rPr>
              <a:t>https://www.lycbiz.com/jp/download/yahoo/</a:t>
            </a:r>
            <a:br>
              <a:rPr lang="en-US" altLang="ja-JP" sz="1400">
                <a:latin typeface="+mn-ea"/>
              </a:rPr>
            </a:br>
            <a:r>
              <a:rPr lang="ja-JP" altLang="en-US" sz="1400" b="0" i="0">
                <a:solidFill>
                  <a:srgbClr val="1D1C1D"/>
                </a:solidFill>
                <a:effectLst/>
                <a:latin typeface="+mn-ea"/>
              </a:rPr>
              <a:t>　　　　　　　　　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>
                <a:effectLst/>
                <a:latin typeface="+mn-ea"/>
                <a:hlinkClick r:id="rId5"/>
              </a:rPr>
              <a:t>https://www.lycbiz.com/jp/terms-and-policies/yahoo/</a:t>
            </a:r>
            <a:endParaRPr lang="en-US" altLang="ja-JP" sz="1400" b="0" i="0" u="none" strike="noStrike">
              <a:effectLst/>
              <a:latin typeface="+mn-ea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+mn-ea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+mn-ea"/>
              </a:rPr>
              <a:t>広告 ヘルプ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hlinkClick r:id="rId6"/>
              </a:rPr>
              <a:t>https://ads-help.yahoo-net.jp/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+mn-ea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defRPr/>
            </a:pP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広告の掲載内容や販売内容が変更になる場合があります。あらかじめご了承ください。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広告が掲載されるウェブサイトやアプリケーション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の内容・構成は、予告なく変更になる場合や、災害時、通信障害時、他プロモーション時等、特別編成になる場合があります。また、それらに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伴い広告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掲載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位置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が変更になる場合があります。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弊社サービスによる特別演出に伴い、演出期間を含めた掲載期間の販売を停止する場合があります。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市区郡合併などでターゲティング対象のエリアが変更・廃止になる場合があります。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ールスシートの「商品一覧」ページに記載の「掲載場所」が複数のサービスやサービス内の階層、記事・種目などのカテゴリーを包含する場合、一部のサービス、サービス内の階層、カテゴリーで広告掲載されない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Hiragino Kaku Gothic Pro"/>
              </a:rPr>
              <a:t>商品によってはセールスシートの「商品一覧」ページに記載の「購入期間」より短期間で購入可能ですが、予約時のシミュレーションビューアブルインプレッションを下回る場合があります。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37371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ディスプレイ広告（予約型）　共通免責事項・注意事項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0F8B774-797B-3F02-CD78-33F61D8A9E55}"/>
              </a:ext>
            </a:extLst>
          </p:cNvPr>
          <p:cNvSpPr txBox="1"/>
          <p:nvPr/>
        </p:nvSpPr>
        <p:spPr>
          <a:xfrm>
            <a:off x="479425" y="1089025"/>
            <a:ext cx="11233150" cy="47412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広告掲載調整時間について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次に定める時間は「広告掲載調整時間」とし、広告掲載調整時間内に発生した不具合について、LINEヤフーは免責されます。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1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広告掲載開始日、および広告内容を変更した後の掲載開始日において、掲載開始から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12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時間を広告掲載調整時間とします。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　　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ただし、以下の（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）に該当する場合は、その定めに従います。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広告掲載開始日が営業日以外の場合、当該広告の掲載開始時間から、翌営業日の正午までを広告掲載調整時間とします。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広告の総掲載予定時間が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12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時間未満の場合、総掲載予定時間の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10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％にあたる時間を上限に広告掲載調整時間とします。</a:t>
            </a:r>
            <a:endParaRPr kumimoji="0" lang="en-US" altLang="ja-JP" sz="1400" kern="0">
              <a:solidFill>
                <a:srgbClr val="0D0D0D"/>
              </a:solidFill>
              <a:latin typeface="Meiryo"/>
              <a:ea typeface="Meiryo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枠購入型、時間帯ジャック購入型の商品について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Hiragino Kaku Gothic Pro"/>
              </a:rPr>
              <a:t>セールスシートの「商品一覧」ページ、「時間帯ジャック価格表」ページに記載の「想定ビューアブルインプレッション」は広告視聴数の目安です。結果として下回る場合があります。</a:t>
            </a:r>
            <a:endParaRPr lang="en-US" altLang="ja-JP" sz="1400" b="0" i="0">
              <a:solidFill>
                <a:srgbClr val="0D0D0D"/>
              </a:solidFill>
              <a:effectLst/>
              <a:latin typeface="Hiragino Kaku Gothic Pro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ユーザーが当該広告の非表示設定を実施した場合など、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ディスプレイ広告（運用型）を含めた</a:t>
            </a: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他社の広告配信設定の状況により、</a:t>
            </a:r>
            <a:r>
              <a:rPr kumimoji="0" lang="en-US" altLang="ja-JP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SOV100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％</a:t>
            </a: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配信の購入の場合でも他社の広告が配信される場合があります。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資料やツールに明示されている場合を除き、金額表示は以下のとおりです。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消費税を含みません。</a:t>
            </a: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代理店手数料を含みます。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" name="テキスト プレースホルダー 3">
            <a:extLst>
              <a:ext uri="{FF2B5EF4-FFF2-40B4-BE49-F238E27FC236}">
                <a16:creationId xmlns:a16="http://schemas.microsoft.com/office/drawing/2014/main" id="{658FFB66-D33F-6E89-0974-9599BC7E1F2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7399548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よくあるお問い合わせ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491951F-F2F6-AB55-BB4C-91A476AACCFD}"/>
              </a:ext>
            </a:extLst>
          </p:cNvPr>
          <p:cNvSpPr txBox="1"/>
          <p:nvPr/>
        </p:nvSpPr>
        <p:spPr>
          <a:xfrm>
            <a:off x="479425" y="1089025"/>
            <a:ext cx="11233150" cy="9187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よくあるお問い合わせのみ記載しております。ヘルプ、サポート窓口も併せてご利用ください。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ヘルプ</a:t>
            </a: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パートナーサポート</a:t>
            </a: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5"/>
              </a:rPr>
              <a:t>https://portal.yadui.business.yahoo.co.jp/agencyportal/873315/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6" name="表 4">
            <a:extLst>
              <a:ext uri="{FF2B5EF4-FFF2-40B4-BE49-F238E27FC236}">
                <a16:creationId xmlns:a16="http://schemas.microsoft.com/office/drawing/2014/main" id="{B008CDA1-43ED-8299-12A4-CC1497BA7B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399571"/>
              </p:ext>
            </p:extLst>
          </p:nvPr>
        </p:nvGraphicFramePr>
        <p:xfrm>
          <a:off x="479425" y="2567278"/>
          <a:ext cx="11233150" cy="373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530">
                  <a:extLst>
                    <a:ext uri="{9D8B030D-6E8A-4147-A177-3AD203B41FA5}">
                      <a16:colId xmlns:a16="http://schemas.microsoft.com/office/drawing/2014/main" val="4185285779"/>
                    </a:ext>
                  </a:extLst>
                </a:gridCol>
                <a:gridCol w="10838620">
                  <a:extLst>
                    <a:ext uri="{9D8B030D-6E8A-4147-A177-3AD203B41FA5}">
                      <a16:colId xmlns:a16="http://schemas.microsoft.com/office/drawing/2014/main" val="16252503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ディスプレイ広告（予約型）の導入事例を教えてください。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12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エージェンシーポータルに資料をご用意しております。広告活用のための資料もご用意しておりますのでご確認ください。</a:t>
                      </a:r>
                      <a:endParaRPr kumimoji="1" lang="en-US" altLang="ja-JP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ディスプレイ広告（予約型）販促情報一覧</a:t>
                      </a:r>
                      <a:b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6"/>
                        </a:rPr>
                        <a:t>https://portal.yadui.business.yahoo.co.jp/agencyportal/30335704/</a:t>
                      </a:r>
                      <a:endParaRPr kumimoji="1" lang="ja-JP" altLang="en-US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4953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○○という内容の広告は掲載できますか？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8023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プロモーション内容や広告リンク先も含めて掲載制限、販売制限、広告掲載基準に該当、違反しないかご確認ください。判断に迷う場合は依頼フォームよりご確認ください。</a:t>
                      </a:r>
                      <a:endParaRPr kumimoji="1" lang="en-US" altLang="ja-JP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掲載制限カテゴリー確認依頼フォーム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7"/>
                        </a:rPr>
                        <a:t>https://form-business.yahoo.co.jp/claris/enqueteForm?inquiry_type=placement_restrictions</a:t>
                      </a:r>
                      <a:endParaRPr kumimoji="1" lang="en-US" altLang="ja-JP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+mn-ea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 入稿前審査依頼フォーム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8"/>
                        </a:rPr>
                        <a:t>https://form-business.yahoo.co.jp/claris/enqueteForm?inquiry_type=guaranteed_review</a:t>
                      </a:r>
                      <a:endParaRPr kumimoji="1" lang="ja-JP" altLang="en-US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1573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キャンペーン作成で商品の掲載期間の途中から先の日付が選択できません。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9265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商品の掲載期間が半年の場合、在庫確認・シミュレーションの実行日から起算して</a:t>
                      </a:r>
                      <a: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日目以降の日付は指定できず、在庫は確認できません。また、</a:t>
                      </a:r>
                      <a: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日目以降の予約もできません。在庫確認・シミュレーションと予約のタイミングにご注意ください。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763252"/>
                  </a:ext>
                </a:extLst>
              </a:tr>
            </a:tbl>
          </a:graphicData>
        </a:graphic>
      </p:graphicFrame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8C248DF-2E44-15F5-F47D-58284CB64CAD}"/>
              </a:ext>
            </a:extLst>
          </p:cNvPr>
          <p:cNvCxnSpPr/>
          <p:nvPr/>
        </p:nvCxnSpPr>
        <p:spPr>
          <a:xfrm>
            <a:off x="479425" y="3683000"/>
            <a:ext cx="11233150" cy="0"/>
          </a:xfrm>
          <a:prstGeom prst="line">
            <a:avLst/>
          </a:prstGeom>
          <a:ln w="6350">
            <a:solidFill>
              <a:srgbClr val="00003E">
                <a:alpha val="10196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E61B0998-DB37-55E6-3D6D-16485DC64BAC}"/>
              </a:ext>
            </a:extLst>
          </p:cNvPr>
          <p:cNvCxnSpPr/>
          <p:nvPr/>
        </p:nvCxnSpPr>
        <p:spPr>
          <a:xfrm>
            <a:off x="492125" y="5384800"/>
            <a:ext cx="11233150" cy="0"/>
          </a:xfrm>
          <a:prstGeom prst="line">
            <a:avLst/>
          </a:prstGeom>
          <a:ln w="6350">
            <a:solidFill>
              <a:srgbClr val="00003E">
                <a:alpha val="10196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プレースホルダー 3">
            <a:extLst>
              <a:ext uri="{FF2B5EF4-FFF2-40B4-BE49-F238E27FC236}">
                <a16:creationId xmlns:a16="http://schemas.microsoft.com/office/drawing/2014/main" id="{14622854-41A4-C850-FECA-59D2CF5AB77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5333087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C8062C-802B-96DC-186A-AC78BCB52F30}"/>
              </a:ext>
            </a:extLst>
          </p:cNvPr>
          <p:cNvSpPr txBox="1"/>
          <p:nvPr/>
        </p:nvSpPr>
        <p:spPr>
          <a:xfrm>
            <a:off x="4314839" y="4255447"/>
            <a:ext cx="3562321" cy="4339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lang="ja-JP" altLang="en-US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</a:t>
            </a:r>
            <a:r>
              <a:rPr lang="en-US" altLang="ja-JP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ja-JP" altLang="en-US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ウェブサイト</a:t>
            </a:r>
            <a:br>
              <a:rPr lang="en-US" altLang="ja-JP" sz="12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en-US" altLang="ja-JP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https://www.lycbiz.com/jp/service/yahoo-ads/</a:t>
            </a:r>
            <a:endParaRPr kumimoji="1" lang="ja-JP" altLang="en-US" sz="1200" b="0" i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197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DB148616-3C2D-44EE-8E14-67974394E35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>
          <a:solidFill>
            <a:srgbClr val="FFFFFF"/>
          </a:solidFill>
        </p:spPr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概要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01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70419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D28E2B0-2954-21B5-946F-8F46E02BC6B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498782" cy="410840"/>
          </a:xfrm>
        </p:spPr>
        <p:txBody>
          <a:bodyPr/>
          <a:lstStyle/>
          <a:p>
            <a:pPr marL="0" indent="0" algn="ctr">
              <a:buNone/>
            </a:pPr>
            <a:r>
              <a:rPr lang="ja-JP" altLang="en-US"/>
              <a:t>概要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E5BD744-DD6C-A28F-3F37-9B33FC8D295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この資料について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680C12-A9D7-A0F7-0F35-203F6D5511C1}"/>
              </a:ext>
            </a:extLst>
          </p:cNvPr>
          <p:cNvSpPr txBox="1"/>
          <p:nvPr/>
        </p:nvSpPr>
        <p:spPr>
          <a:xfrm>
            <a:off x="557172" y="1063276"/>
            <a:ext cx="10798175" cy="3016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ja-JP" altLang="en-US" sz="1600" dirty="0">
                <a:solidFill>
                  <a:srgbClr val="0D0D0D"/>
                </a:solidFill>
                <a:latin typeface="Meiryo" panose="020B0604030504040204" pitchFamily="34" charset="-128"/>
              </a:rPr>
              <a:t>本資料は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ニュース</a:t>
            </a:r>
            <a:r>
              <a:rPr lang="ja-JP" altLang="en-US" sz="1600" dirty="0">
                <a:solidFill>
                  <a:srgbClr val="0D0D0D"/>
                </a:solidFill>
                <a:latin typeface="Meiryo" panose="020B0604030504040204" pitchFamily="34" charset="-128"/>
              </a:rPr>
              <a:t>のセールスシートです。その他商品のセールスシートや販促資料は下記をご覧ください</a:t>
            </a:r>
            <a:endParaRPr lang="en-US" altLang="ja-JP" sz="1600" dirty="0">
              <a:solidFill>
                <a:srgbClr val="0D0D0D"/>
              </a:solidFill>
              <a:latin typeface="Meiryo" panose="020B0604030504040204" pitchFamily="34" charset="-128"/>
            </a:endParaRPr>
          </a:p>
        </p:txBody>
      </p:sp>
      <p:graphicFrame>
        <p:nvGraphicFramePr>
          <p:cNvPr id="11" name="表 4">
            <a:extLst>
              <a:ext uri="{FF2B5EF4-FFF2-40B4-BE49-F238E27FC236}">
                <a16:creationId xmlns:a16="http://schemas.microsoft.com/office/drawing/2014/main" id="{C24C45D3-2D8D-807A-49FA-A91C05C6AA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7905136"/>
              </p:ext>
            </p:extLst>
          </p:nvPr>
        </p:nvGraphicFramePr>
        <p:xfrm>
          <a:off x="356050" y="1661538"/>
          <a:ext cx="11494397" cy="3520546"/>
        </p:xfrm>
        <a:graphic>
          <a:graphicData uri="http://schemas.openxmlformats.org/drawingml/2006/table">
            <a:tbl>
              <a:tblPr/>
              <a:tblGrid>
                <a:gridCol w="4743856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6750541">
                  <a:extLst>
                    <a:ext uri="{9D8B030D-6E8A-4147-A177-3AD203B41FA5}">
                      <a16:colId xmlns:a16="http://schemas.microsoft.com/office/drawing/2014/main" val="687840856"/>
                    </a:ext>
                  </a:extLst>
                </a:gridCol>
              </a:tblGrid>
              <a:tr h="505692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ja-JP" altLang="en-US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ドキュメント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en-US" altLang="ja-JP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URL</a:t>
                      </a:r>
                      <a:endParaRPr kumimoji="1" lang="ja-JP" altLang="en-US" sz="1000" b="1" i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50459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セールスシート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000" b="1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こちらの資料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50459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1000" b="1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その他商品セールスシート一覧</a:t>
                      </a:r>
                      <a:endParaRPr kumimoji="1" lang="en-US" altLang="ja-JP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0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https://portal.yadui.business.yahoo.co.jp/agencyportal/873240/</a:t>
                      </a:r>
                      <a:r>
                        <a:rPr kumimoji="1" lang="en-US" altLang="ja-JP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711322"/>
                  </a:ext>
                </a:extLst>
              </a:tr>
              <a:tr h="498233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フォーマットガイド</a:t>
                      </a:r>
                      <a:endParaRPr kumimoji="1" lang="ja-JP" altLang="en-US"/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5"/>
                        </a:rPr>
                        <a:t>https://portal.yadui.business.yahoo.co.jp/agencyportal/30335704/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708088"/>
                  </a:ext>
                </a:extLst>
              </a:tr>
              <a:tr h="498233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事例カタログ</a:t>
                      </a:r>
                      <a:endParaRPr kumimoji="1" lang="ja-JP" altLang="en-US" dirty="0"/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7975986"/>
                  </a:ext>
                </a:extLst>
              </a:tr>
              <a:tr h="1009194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媒体資料</a:t>
                      </a: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 JAPAN 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サービス媒体資料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6"/>
                        </a:rPr>
                        <a:t>https://www.lycbiz.com/jp/download/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(LINE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for Business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1231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1371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5">
            <a:extLst>
              <a:ext uri="{FF2B5EF4-FFF2-40B4-BE49-F238E27FC236}">
                <a16:creationId xmlns:a16="http://schemas.microsoft.com/office/drawing/2014/main" id="{51C7BCF8-1EFC-A02C-197B-521B57E30841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/>
              <a:t>概要</a:t>
            </a:r>
          </a:p>
        </p:txBody>
      </p:sp>
      <p:pic>
        <p:nvPicPr>
          <p:cNvPr id="13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7F87398-B608-704D-8000-0B57783AD1E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034CE45-2D45-24D0-6C23-268210BA74A2}"/>
              </a:ext>
            </a:extLst>
          </p:cNvPr>
          <p:cNvSpPr txBox="1"/>
          <p:nvPr/>
        </p:nvSpPr>
        <p:spPr>
          <a:xfrm>
            <a:off x="8213482" y="190990"/>
            <a:ext cx="1572546" cy="45704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C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※Yahoo!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C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ニュース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C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C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C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C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C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C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C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C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C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C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月）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C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C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からの変更点</a:t>
            </a:r>
          </a:p>
        </p:txBody>
      </p:sp>
      <p:sp>
        <p:nvSpPr>
          <p:cNvPr id="17" name="テキスト プレースホルダー 1">
            <a:extLst>
              <a:ext uri="{FF2B5EF4-FFF2-40B4-BE49-F238E27FC236}">
                <a16:creationId xmlns:a16="http://schemas.microsoft.com/office/drawing/2014/main" id="{38916859-BC69-D624-AE3C-8D3C93726024}"/>
              </a:ext>
            </a:extLst>
          </p:cNvPr>
          <p:cNvSpPr txBox="1">
            <a:spLocks/>
          </p:cNvSpPr>
          <p:nvPr/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1" sz="2000" b="1" i="0" kern="120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Yahoo!</a:t>
            </a:r>
            <a:r>
              <a:rPr lang="ja-JP" altLang="en-US" dirty="0"/>
              <a:t>ニュース</a:t>
            </a:r>
            <a:r>
              <a:rPr lang="en-US" altLang="ja-JP" dirty="0"/>
              <a:t>2024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~2025</a:t>
            </a:r>
            <a:r>
              <a:rPr lang="ja-JP" altLang="en-US" dirty="0"/>
              <a:t>年</a:t>
            </a:r>
            <a:r>
              <a:rPr lang="en-US" altLang="ja-JP" dirty="0"/>
              <a:t>3</a:t>
            </a:r>
            <a:r>
              <a:rPr lang="ja-JP" altLang="en-US" dirty="0"/>
              <a:t>月商品 変更点</a:t>
            </a:r>
          </a:p>
        </p:txBody>
      </p:sp>
      <p:sp>
        <p:nvSpPr>
          <p:cNvPr id="22" name="角丸四角形 3">
            <a:extLst>
              <a:ext uri="{FF2B5EF4-FFF2-40B4-BE49-F238E27FC236}">
                <a16:creationId xmlns:a16="http://schemas.microsoft.com/office/drawing/2014/main" id="{9069D4A6-63BC-FA86-7A7F-260F1546ECED}"/>
              </a:ext>
            </a:extLst>
          </p:cNvPr>
          <p:cNvSpPr/>
          <p:nvPr/>
        </p:nvSpPr>
        <p:spPr>
          <a:xfrm>
            <a:off x="479425" y="3429000"/>
            <a:ext cx="11233150" cy="645319"/>
          </a:xfrm>
          <a:prstGeom prst="roundRect">
            <a:avLst>
              <a:gd name="adj" fmla="val 8047"/>
            </a:avLst>
          </a:prstGeom>
          <a:noFill/>
          <a:ln w="15875">
            <a:noFill/>
          </a:ln>
        </p:spPr>
        <p:txBody>
          <a:bodyPr wrap="square" lIns="0" tIns="0" rIns="0" bIns="0" anchor="ctr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b="1" spc="300" dirty="0">
                <a:solidFill>
                  <a:srgbClr val="0D0C0D"/>
                </a:solidFill>
                <a:latin typeface="Meiryo"/>
                <a:ea typeface="Meiryo"/>
              </a:rPr>
              <a:t>掲載期間</a:t>
            </a:r>
            <a:r>
              <a:rPr lang="en-US" altLang="ja-JP" sz="2000" b="1" spc="300" dirty="0">
                <a:solidFill>
                  <a:srgbClr val="0D0C0D"/>
                </a:solidFill>
                <a:latin typeface="Meiryo"/>
                <a:ea typeface="Meiryo"/>
              </a:rPr>
              <a:t>2024年9月30日</a:t>
            </a:r>
            <a:r>
              <a:rPr lang="ja-JP" altLang="en-US" sz="2000" b="1" spc="300" dirty="0">
                <a:solidFill>
                  <a:srgbClr val="0D0C0D"/>
                </a:solidFill>
                <a:latin typeface="Meiryo"/>
                <a:ea typeface="Meiryo"/>
              </a:rPr>
              <a:t>までの商品がご好評につき、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b="1" spc="300" dirty="0">
                <a:solidFill>
                  <a:srgbClr val="0D0C0D"/>
                </a:solidFill>
                <a:latin typeface="Meiryo"/>
                <a:ea typeface="Meiryo"/>
              </a:rPr>
              <a:t>掲載期間のみ変更した商品を</a:t>
            </a:r>
            <a:r>
              <a:rPr lang="en-US" altLang="ja-JP" sz="2000" b="1" spc="300" dirty="0">
                <a:solidFill>
                  <a:srgbClr val="0D0C0D"/>
                </a:solidFill>
                <a:latin typeface="Meiryo"/>
                <a:ea typeface="Meiryo"/>
              </a:rPr>
              <a:t>2024年7月24日</a:t>
            </a:r>
            <a:r>
              <a:rPr lang="ja-JP" altLang="en-US" sz="2000" b="1" spc="300" dirty="0">
                <a:solidFill>
                  <a:srgbClr val="0D0C0D"/>
                </a:solidFill>
                <a:latin typeface="Meiryo"/>
                <a:ea typeface="Meiryo"/>
              </a:rPr>
              <a:t>に新たにリリースしました。</a:t>
            </a:r>
            <a:endParaRPr lang="en-US" altLang="ja-JP" sz="2000" b="1" spc="300" dirty="0">
              <a:solidFill>
                <a:srgbClr val="0D0C0D"/>
              </a:solidFill>
              <a:latin typeface="Meiryo"/>
              <a:ea typeface="Meiryo"/>
            </a:endParaRPr>
          </a:p>
        </p:txBody>
      </p:sp>
    </p:spTree>
    <p:extLst>
      <p:ext uri="{BB962C8B-B14F-4D97-AF65-F5344CB8AC3E}">
        <p14:creationId xmlns:p14="http://schemas.microsoft.com/office/powerpoint/2010/main" val="1177084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6C9B6182-D6CE-A962-8928-56E32295489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/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ja-JP" altLang="en-US"/>
              <a:t>商品スペック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02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67002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33F11F-CD18-2F7E-F1B7-265A8FF531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ja-JP" altLang="en-US"/>
              <a:t>商品スペック</a:t>
            </a:r>
          </a:p>
        </p:txBody>
      </p:sp>
      <p:pic>
        <p:nvPicPr>
          <p:cNvPr id="13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9C170B1A-18AB-BD9F-9567-74FC723E55D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/>
              <a:t>商品一覧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AE2F7EE-83F3-556C-6619-9F651F868918}"/>
              </a:ext>
            </a:extLst>
          </p:cNvPr>
          <p:cNvSpPr txBox="1"/>
          <p:nvPr/>
        </p:nvSpPr>
        <p:spPr>
          <a:xfrm>
            <a:off x="447648" y="1069716"/>
            <a:ext cx="95770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この資料に掲載している商品一覧</a:t>
            </a:r>
            <a:endParaRPr kumimoji="1" lang="en-US" altLang="ja-JP" sz="18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6F07FE91-1CD5-843A-4A7F-2E1A4DFCBB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5385926"/>
              </p:ext>
            </p:extLst>
          </p:nvPr>
        </p:nvGraphicFramePr>
        <p:xfrm>
          <a:off x="479425" y="1816674"/>
          <a:ext cx="11233150" cy="35311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93084">
                  <a:extLst>
                    <a:ext uri="{9D8B030D-6E8A-4147-A177-3AD203B41FA5}">
                      <a16:colId xmlns:a16="http://schemas.microsoft.com/office/drawing/2014/main" val="984914608"/>
                    </a:ext>
                  </a:extLst>
                </a:gridCol>
                <a:gridCol w="6899203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1940863">
                  <a:extLst>
                    <a:ext uri="{9D8B030D-6E8A-4147-A177-3AD203B41FA5}">
                      <a16:colId xmlns:a16="http://schemas.microsoft.com/office/drawing/2014/main" val="3805149580"/>
                    </a:ext>
                  </a:extLst>
                </a:gridCol>
              </a:tblGrid>
              <a:tr h="537246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商品区分</a:t>
                      </a:r>
                      <a:endParaRPr kumimoji="1" lang="ja-JP" altLang="en-US" sz="1000" b="1" i="0" spc="3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0" marR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i="0">
                          <a:solidFill>
                            <a:schemeClr val="accent3"/>
                          </a:solidFill>
                          <a:latin typeface="Yu Gothic" panose="020B0400000000000000" pitchFamily="34" charset="-128"/>
                          <a:ea typeface="Yu Gothic" panose="020B0400000000000000" pitchFamily="34" charset="-128"/>
                        </a:rPr>
                        <a:t>商品区分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ページ数</a:t>
                      </a:r>
                      <a:endParaRPr kumimoji="1" lang="ja-JP" altLang="en-US" sz="1000" b="1" i="0" spc="3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997978">
                <a:tc rowSpan="2">
                  <a:txBody>
                    <a:bodyPr/>
                    <a:lstStyle/>
                    <a:p>
                      <a:pPr algn="l"/>
                      <a:r>
                        <a:rPr kumimoji="1" lang="ja-JP" altLang="en-US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スマートフォン</a:t>
                      </a:r>
                    </a:p>
                  </a:txBody>
                  <a:tcPr marL="1007999" marR="0" marT="0" marB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 dirty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プライムカバー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P.8</a:t>
                      </a:r>
                      <a:endParaRPr kumimoji="1" lang="ja-JP" altLang="en-US" sz="1050" b="0" i="0" dirty="0">
                        <a:solidFill>
                          <a:srgbClr val="0D0C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997978">
                <a:tc vMerge="1"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 dirty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スマートパネル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C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P.8</a:t>
                      </a:r>
                      <a:endParaRPr kumimoji="1" lang="ja-JP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C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8767192"/>
                  </a:ext>
                </a:extLst>
              </a:tr>
              <a:tr h="997978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  <a:endParaRPr kumimoji="1" lang="ja-JP" altLang="en-US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368000" marR="0" marT="216000" marB="14400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 dirty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</a:t>
                      </a:r>
                      <a:r>
                        <a:rPr kumimoji="1" lang="en-US" altLang="ja-JP" sz="1050" b="1" i="0" dirty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</a:t>
                      </a:r>
                      <a:endParaRPr kumimoji="1" lang="ja-JP" altLang="en-US" sz="1050" b="1" i="0" dirty="0">
                        <a:solidFill>
                          <a:srgbClr val="0D0C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C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P.14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139763"/>
                  </a:ext>
                </a:extLst>
              </a:tr>
            </a:tbl>
          </a:graphicData>
        </a:graphic>
      </p:graphicFrame>
      <p:pic>
        <p:nvPicPr>
          <p:cNvPr id="5" name="図 4">
            <a:extLst>
              <a:ext uri="{FF2B5EF4-FFF2-40B4-BE49-F238E27FC236}">
                <a16:creationId xmlns:a16="http://schemas.microsoft.com/office/drawing/2014/main" id="{ED48E9BF-4205-30EB-BE05-155EB9C0E21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226" y="3062088"/>
            <a:ext cx="288000" cy="520176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CD299336-66BC-3483-8AF2-331AB1407EA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071" y="4589762"/>
            <a:ext cx="575621" cy="475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27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プレースホルダー 18" descr="アイコン&#10;&#10;自動的に生成された説明">
            <a:extLst>
              <a:ext uri="{FF2B5EF4-FFF2-40B4-BE49-F238E27FC236}">
                <a16:creationId xmlns:a16="http://schemas.microsoft.com/office/drawing/2014/main" id="{0AEEDD63-B9E7-613A-56CD-98D886165DC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5B96794B-D175-406A-600F-C215E839B860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1F3C55C-E266-9FA8-061C-02AEAC5E4197}"/>
              </a:ext>
            </a:extLst>
          </p:cNvPr>
          <p:cNvSpPr txBox="1"/>
          <p:nvPr/>
        </p:nvSpPr>
        <p:spPr>
          <a:xfrm>
            <a:off x="623154" y="5990974"/>
            <a:ext cx="8989036" cy="251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7" name="テキスト プレースホルダー 2">
            <a:extLst>
              <a:ext uri="{FF2B5EF4-FFF2-40B4-BE49-F238E27FC236}">
                <a16:creationId xmlns:a16="http://schemas.microsoft.com/office/drawing/2014/main" id="{351E9626-25D5-978A-E871-DAA338BE682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 algn="ctr">
              <a:buNone/>
            </a:pPr>
            <a:r>
              <a:rPr lang="ja-JP" altLang="en-US"/>
              <a:t>商品スペック</a:t>
            </a:r>
          </a:p>
        </p:txBody>
      </p:sp>
      <p:sp>
        <p:nvSpPr>
          <p:cNvPr id="72" name="角丸四角形 3">
            <a:extLst>
              <a:ext uri="{FF2B5EF4-FFF2-40B4-BE49-F238E27FC236}">
                <a16:creationId xmlns:a16="http://schemas.microsoft.com/office/drawing/2014/main" id="{E350C917-432B-A94B-23A5-51B6713DC416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  <p:sp>
        <p:nvSpPr>
          <p:cNvPr id="4" name="角丸四角形 37">
            <a:extLst>
              <a:ext uri="{FF2B5EF4-FFF2-40B4-BE49-F238E27FC236}">
                <a16:creationId xmlns:a16="http://schemas.microsoft.com/office/drawing/2014/main" id="{7183557A-3BA6-C31E-DEBD-A4DCD13E0EC9}"/>
              </a:ext>
            </a:extLst>
          </p:cNvPr>
          <p:cNvSpPr/>
          <p:nvPr/>
        </p:nvSpPr>
        <p:spPr>
          <a:xfrm>
            <a:off x="502609" y="3318575"/>
            <a:ext cx="2127768" cy="692904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/16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動画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/16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</a:p>
        </p:txBody>
      </p:sp>
      <p:sp>
        <p:nvSpPr>
          <p:cNvPr id="5" name="円/楕円 38">
            <a:extLst>
              <a:ext uri="{FF2B5EF4-FFF2-40B4-BE49-F238E27FC236}">
                <a16:creationId xmlns:a16="http://schemas.microsoft.com/office/drawing/2014/main" id="{B8656703-5ED9-62CF-EA89-B97690645B1B}"/>
              </a:ext>
            </a:extLst>
          </p:cNvPr>
          <p:cNvSpPr>
            <a:spLocks noChangeAspect="1"/>
          </p:cNvSpPr>
          <p:nvPr/>
        </p:nvSpPr>
        <p:spPr>
          <a:xfrm>
            <a:off x="488421" y="2983612"/>
            <a:ext cx="504000" cy="504000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A7FCAC2-8AD1-552D-5A19-80E5DED6E675}"/>
              </a:ext>
            </a:extLst>
          </p:cNvPr>
          <p:cNvSpPr txBox="1"/>
          <p:nvPr/>
        </p:nvSpPr>
        <p:spPr>
          <a:xfrm>
            <a:off x="1031144" y="4127627"/>
            <a:ext cx="1489190" cy="169277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Meiryo"/>
                <a:ea typeface="Meiryo"/>
              </a:rPr>
              <a:t>※ </a:t>
            </a: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Meiryo"/>
                <a:ea typeface="Meiryo"/>
              </a:rPr>
              <a:t>タップ後の挙動は</a:t>
            </a:r>
            <a:r>
              <a:rPr lang="en-US" altLang="ja-JP" sz="1100" dirty="0">
                <a:solidFill>
                  <a:srgbClr val="FF0033"/>
                </a:solidFill>
                <a:latin typeface="Meiryo"/>
                <a:ea typeface="Meiryo"/>
              </a:rPr>
              <a:t>P9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FF0033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8" name="角丸四角形 46">
            <a:extLst>
              <a:ext uri="{FF2B5EF4-FFF2-40B4-BE49-F238E27FC236}">
                <a16:creationId xmlns:a16="http://schemas.microsoft.com/office/drawing/2014/main" id="{6F77F25E-BADD-B623-D75B-AA90DE087D68}"/>
              </a:ext>
            </a:extLst>
          </p:cNvPr>
          <p:cNvSpPr/>
          <p:nvPr/>
        </p:nvSpPr>
        <p:spPr>
          <a:xfrm>
            <a:off x="510528" y="2459118"/>
            <a:ext cx="2119849" cy="399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rgbClr val="0D0D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600" normalizeH="0" baseline="0" noProof="0" dirty="0">
                <a:ln>
                  <a:noFill/>
                </a:ln>
                <a:solidFill>
                  <a:srgbClr val="0D0C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endParaRPr kumimoji="1" lang="ja-JP" altLang="en-US" sz="1400" b="1" i="0" u="none" strike="noStrike" kern="1200" cap="none" spc="600" normalizeH="0" baseline="0" noProof="0" dirty="0">
              <a:ln>
                <a:noFill/>
              </a:ln>
              <a:solidFill>
                <a:srgbClr val="0D0C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9" name="角丸四角形 47">
            <a:extLst>
              <a:ext uri="{FF2B5EF4-FFF2-40B4-BE49-F238E27FC236}">
                <a16:creationId xmlns:a16="http://schemas.microsoft.com/office/drawing/2014/main" id="{C3B22B88-7721-07C2-B9C7-8BEAA5A27819}"/>
              </a:ext>
            </a:extLst>
          </p:cNvPr>
          <p:cNvSpPr/>
          <p:nvPr/>
        </p:nvSpPr>
        <p:spPr>
          <a:xfrm>
            <a:off x="6334855" y="2424069"/>
            <a:ext cx="2143493" cy="399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rgbClr val="0D0D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600" normalizeH="0" baseline="0" noProof="0" dirty="0">
                <a:ln>
                  <a:noFill/>
                </a:ln>
                <a:solidFill>
                  <a:srgbClr val="0D0C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APP</a:t>
            </a:r>
            <a:endParaRPr kumimoji="1" lang="ja-JP" altLang="en-US" sz="1400" b="1" i="0" u="none" strike="noStrike" kern="1200" cap="none" spc="600" normalizeH="0" baseline="0" noProof="0" dirty="0">
              <a:ln>
                <a:noFill/>
              </a:ln>
              <a:solidFill>
                <a:srgbClr val="0D0C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0" name="角丸四角形 37">
            <a:extLst>
              <a:ext uri="{FF2B5EF4-FFF2-40B4-BE49-F238E27FC236}">
                <a16:creationId xmlns:a16="http://schemas.microsoft.com/office/drawing/2014/main" id="{47E57251-086B-6047-A3AA-250610AB5585}"/>
              </a:ext>
            </a:extLst>
          </p:cNvPr>
          <p:cNvSpPr/>
          <p:nvPr/>
        </p:nvSpPr>
        <p:spPr>
          <a:xfrm>
            <a:off x="6345802" y="3325803"/>
            <a:ext cx="2121601" cy="692904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/16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動画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/16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</a:p>
        </p:txBody>
      </p:sp>
      <p:sp>
        <p:nvSpPr>
          <p:cNvPr id="11" name="円/楕円 38">
            <a:extLst>
              <a:ext uri="{FF2B5EF4-FFF2-40B4-BE49-F238E27FC236}">
                <a16:creationId xmlns:a16="http://schemas.microsoft.com/office/drawing/2014/main" id="{6DE406E8-43C7-15A1-E3E5-277A54537FD3}"/>
              </a:ext>
            </a:extLst>
          </p:cNvPr>
          <p:cNvSpPr>
            <a:spLocks noChangeAspect="1"/>
          </p:cNvSpPr>
          <p:nvPr/>
        </p:nvSpPr>
        <p:spPr>
          <a:xfrm>
            <a:off x="6345802" y="2985289"/>
            <a:ext cx="504000" cy="504000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944706E-5C97-020B-839A-54E199BE2260}"/>
              </a:ext>
            </a:extLst>
          </p:cNvPr>
          <p:cNvSpPr txBox="1"/>
          <p:nvPr/>
        </p:nvSpPr>
        <p:spPr>
          <a:xfrm>
            <a:off x="6862339" y="4153330"/>
            <a:ext cx="1489190" cy="169277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Meiryo"/>
                <a:ea typeface="Meiryo"/>
              </a:rPr>
              <a:t>※ </a:t>
            </a:r>
            <a:r>
              <a: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Meiryo"/>
                <a:ea typeface="Meiryo"/>
              </a:rPr>
              <a:t>タップ後の挙動は</a:t>
            </a:r>
            <a:r>
              <a:rPr lang="en-US" altLang="ja-JP" sz="1100" dirty="0">
                <a:solidFill>
                  <a:srgbClr val="FF0033"/>
                </a:solidFill>
                <a:latin typeface="Meiryo"/>
                <a:ea typeface="Meiryo"/>
              </a:rPr>
              <a:t>P9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FF0033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BF7882F0-1491-8380-82B0-9036869A521D}"/>
              </a:ext>
            </a:extLst>
          </p:cNvPr>
          <p:cNvGrpSpPr/>
          <p:nvPr/>
        </p:nvGrpSpPr>
        <p:grpSpPr>
          <a:xfrm>
            <a:off x="2798248" y="1490204"/>
            <a:ext cx="2974331" cy="4387068"/>
            <a:chOff x="1990831" y="1894747"/>
            <a:chExt cx="2974331" cy="4387068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D5CA9F7F-F04E-FF18-D0BA-DEECA771CFD0}"/>
                </a:ext>
              </a:extLst>
            </p:cNvPr>
            <p:cNvGrpSpPr/>
            <p:nvPr/>
          </p:nvGrpSpPr>
          <p:grpSpPr>
            <a:xfrm>
              <a:off x="2197194" y="2034677"/>
              <a:ext cx="2561607" cy="4247138"/>
              <a:chOff x="4749894" y="2034677"/>
              <a:chExt cx="2561607" cy="4247138"/>
            </a:xfrm>
          </p:grpSpPr>
          <p:pic>
            <p:nvPicPr>
              <p:cNvPr id="16" name="図 15">
                <a:extLst>
                  <a:ext uri="{FF2B5EF4-FFF2-40B4-BE49-F238E27FC236}">
                    <a16:creationId xmlns:a16="http://schemas.microsoft.com/office/drawing/2014/main" id="{67B7287C-90E7-7AF4-AE34-B3C84EC9E74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0203"/>
              <a:stretch/>
            </p:blipFill>
            <p:spPr>
              <a:xfrm>
                <a:off x="4749894" y="2190495"/>
                <a:ext cx="2561606" cy="4091320"/>
              </a:xfrm>
              <a:prstGeom prst="rect">
                <a:avLst/>
              </a:prstGeom>
            </p:spPr>
          </p:pic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BD95B66E-BECA-308C-6E9C-33CF45201D6E}"/>
                  </a:ext>
                </a:extLst>
              </p:cNvPr>
              <p:cNvSpPr/>
              <p:nvPr/>
            </p:nvSpPr>
            <p:spPr>
              <a:xfrm>
                <a:off x="4750717" y="2034677"/>
                <a:ext cx="2560784" cy="186100"/>
              </a:xfrm>
              <a:prstGeom prst="rect">
                <a:avLst/>
              </a:prstGeom>
              <a:solidFill>
                <a:srgbClr val="F6F8F9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15" name="図 14">
              <a:extLst>
                <a:ext uri="{FF2B5EF4-FFF2-40B4-BE49-F238E27FC236}">
                  <a16:creationId xmlns:a16="http://schemas.microsoft.com/office/drawing/2014/main" id="{62B0C7DB-9531-9389-7E06-13105B5F7F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393"/>
            <a:stretch/>
          </p:blipFill>
          <p:spPr>
            <a:xfrm>
              <a:off x="1990831" y="1894747"/>
              <a:ext cx="2974331" cy="4387068"/>
            </a:xfrm>
            <a:prstGeom prst="rect">
              <a:avLst/>
            </a:prstGeom>
          </p:spPr>
        </p:pic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2C23F58E-BD10-B6C7-7CEE-4D7DD9D0A57B}"/>
              </a:ext>
            </a:extLst>
          </p:cNvPr>
          <p:cNvGrpSpPr/>
          <p:nvPr/>
        </p:nvGrpSpPr>
        <p:grpSpPr>
          <a:xfrm>
            <a:off x="8609033" y="1473323"/>
            <a:ext cx="2974331" cy="4742397"/>
            <a:chOff x="8609033" y="1473323"/>
            <a:chExt cx="2974331" cy="4742397"/>
          </a:xfrm>
        </p:grpSpPr>
        <p:pic>
          <p:nvPicPr>
            <p:cNvPr id="33" name="図 32">
              <a:extLst>
                <a:ext uri="{FF2B5EF4-FFF2-40B4-BE49-F238E27FC236}">
                  <a16:creationId xmlns:a16="http://schemas.microsoft.com/office/drawing/2014/main" id="{B1C20B28-F4CC-6AD3-BE46-F83B4183F2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r="2671" b="39466"/>
            <a:stretch/>
          </p:blipFill>
          <p:spPr>
            <a:xfrm>
              <a:off x="8791239" y="1845188"/>
              <a:ext cx="2557457" cy="3631562"/>
            </a:xfrm>
            <a:prstGeom prst="rect">
              <a:avLst/>
            </a:prstGeom>
          </p:spPr>
        </p:pic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9DF84396-09C8-81D5-3357-DFA553B96D3A}"/>
                </a:ext>
              </a:extLst>
            </p:cNvPr>
            <p:cNvSpPr/>
            <p:nvPr/>
          </p:nvSpPr>
          <p:spPr>
            <a:xfrm>
              <a:off x="8785783" y="1669642"/>
              <a:ext cx="2560784" cy="186100"/>
            </a:xfrm>
            <a:prstGeom prst="rect">
              <a:avLst/>
            </a:prstGeom>
            <a:solidFill>
              <a:srgbClr val="3474CE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pic>
          <p:nvPicPr>
            <p:cNvPr id="36" name="図 35">
              <a:extLst>
                <a:ext uri="{FF2B5EF4-FFF2-40B4-BE49-F238E27FC236}">
                  <a16:creationId xmlns:a16="http://schemas.microsoft.com/office/drawing/2014/main" id="{F7A5B3C3-FB6A-7029-0F4B-45F064B914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63549" r="2671" b="-7343"/>
            <a:stretch/>
          </p:blipFill>
          <p:spPr>
            <a:xfrm>
              <a:off x="8816430" y="3616496"/>
              <a:ext cx="2530138" cy="2599224"/>
            </a:xfrm>
            <a:prstGeom prst="rect">
              <a:avLst/>
            </a:prstGeom>
          </p:spPr>
        </p:pic>
        <p:pic>
          <p:nvPicPr>
            <p:cNvPr id="37" name="図 36">
              <a:extLst>
                <a:ext uri="{FF2B5EF4-FFF2-40B4-BE49-F238E27FC236}">
                  <a16:creationId xmlns:a16="http://schemas.microsoft.com/office/drawing/2014/main" id="{B556DDA7-8E85-2414-A29A-24EC0481D95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811936" y="3355354"/>
              <a:ext cx="2674127" cy="383487"/>
            </a:xfrm>
            <a:prstGeom prst="rect">
              <a:avLst/>
            </a:prstGeom>
          </p:spPr>
        </p:pic>
        <p:pic>
          <p:nvPicPr>
            <p:cNvPr id="41" name="図 40">
              <a:extLst>
                <a:ext uri="{FF2B5EF4-FFF2-40B4-BE49-F238E27FC236}">
                  <a16:creationId xmlns:a16="http://schemas.microsoft.com/office/drawing/2014/main" id="{E0D0C273-FC86-459F-8CB7-3EB25D2B6C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77" b="25428"/>
            <a:stretch/>
          </p:blipFill>
          <p:spPr>
            <a:xfrm>
              <a:off x="8609033" y="1473323"/>
              <a:ext cx="2974331" cy="4395483"/>
            </a:xfrm>
            <a:prstGeom prst="rect">
              <a:avLst/>
            </a:prstGeom>
          </p:spPr>
        </p:pic>
      </p:grpSp>
      <p:sp>
        <p:nvSpPr>
          <p:cNvPr id="46" name="テキスト プレースホルダー 35">
            <a:extLst>
              <a:ext uri="{FF2B5EF4-FFF2-40B4-BE49-F238E27FC236}">
                <a16:creationId xmlns:a16="http://schemas.microsoft.com/office/drawing/2014/main" id="{AEF5393B-EF4D-45A3-E5B9-7727929A4F53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dirty="0">
                <a:solidFill>
                  <a:srgbClr val="00003E"/>
                </a:solidFill>
              </a:rPr>
              <a:t>スマートフォン商品</a:t>
            </a:r>
          </a:p>
        </p:txBody>
      </p:sp>
    </p:spTree>
    <p:extLst>
      <p:ext uri="{BB962C8B-B14F-4D97-AF65-F5344CB8AC3E}">
        <p14:creationId xmlns:p14="http://schemas.microsoft.com/office/powerpoint/2010/main" val="37405576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29B11FB3-D319-F680-E02A-AF514548708D}"/>
              </a:ext>
            </a:extLst>
          </p:cNvPr>
          <p:cNvSpPr/>
          <p:nvPr/>
        </p:nvSpPr>
        <p:spPr>
          <a:xfrm>
            <a:off x="8519905" y="5963851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19" name="片側の 2 つの角を丸めた四角形 18">
            <a:extLst>
              <a:ext uri="{FF2B5EF4-FFF2-40B4-BE49-F238E27FC236}">
                <a16:creationId xmlns:a16="http://schemas.microsoft.com/office/drawing/2014/main" id="{332207F5-2505-3D22-1FEB-698F6010FB5D}"/>
              </a:ext>
            </a:extLst>
          </p:cNvPr>
          <p:cNvSpPr/>
          <p:nvPr/>
        </p:nvSpPr>
        <p:spPr>
          <a:xfrm>
            <a:off x="499024" y="1551272"/>
            <a:ext cx="5452347" cy="595851"/>
          </a:xfrm>
          <a:prstGeom prst="round2SameRect">
            <a:avLst>
              <a:gd name="adj1" fmla="val 20214"/>
              <a:gd name="adj2" fmla="val 0"/>
            </a:avLst>
          </a:prstGeom>
          <a:solidFill>
            <a:srgbClr val="00003E"/>
          </a:solidFill>
          <a:ln w="25400" cap="flat" cmpd="sng" algn="ctr">
            <a:noFill/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動画をフルスクリーンで再生する</a:t>
            </a:r>
            <a:r>
              <a:rPr kumimoji="0" lang="en-US" altLang="ja-JP" sz="1600" b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 (for view)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kern="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プライムカバー</a:t>
            </a:r>
            <a:endParaRPr kumimoji="0" lang="en-US" altLang="ja-JP" sz="1600" b="1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0" name="片側の 2 つの角を丸めた四角形 19">
            <a:extLst>
              <a:ext uri="{FF2B5EF4-FFF2-40B4-BE49-F238E27FC236}">
                <a16:creationId xmlns:a16="http://schemas.microsoft.com/office/drawing/2014/main" id="{75EF2793-7537-C44C-134F-2B65A06227EB}"/>
              </a:ext>
            </a:extLst>
          </p:cNvPr>
          <p:cNvSpPr/>
          <p:nvPr/>
        </p:nvSpPr>
        <p:spPr>
          <a:xfrm>
            <a:off x="6268314" y="1551272"/>
            <a:ext cx="5452514" cy="4274776"/>
          </a:xfrm>
          <a:prstGeom prst="round2SameRect">
            <a:avLst>
              <a:gd name="adj1" fmla="val 4527"/>
              <a:gd name="adj2" fmla="val 0"/>
            </a:avLst>
          </a:prstGeom>
          <a:noFill/>
          <a:ln w="3175" cap="flat" cmpd="sng" algn="ctr">
            <a:solidFill>
              <a:srgbClr val="00003E"/>
            </a:solidFill>
            <a:prstDash val="solid"/>
          </a:ln>
          <a:effectLst/>
        </p:spPr>
        <p:txBody>
          <a:bodyPr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200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21" name="片側の 2 つの角を丸めた四角形 20">
            <a:extLst>
              <a:ext uri="{FF2B5EF4-FFF2-40B4-BE49-F238E27FC236}">
                <a16:creationId xmlns:a16="http://schemas.microsoft.com/office/drawing/2014/main" id="{7DA8EECD-D137-4960-5ED6-8C4633A63B69}"/>
              </a:ext>
            </a:extLst>
          </p:cNvPr>
          <p:cNvSpPr/>
          <p:nvPr/>
        </p:nvSpPr>
        <p:spPr>
          <a:xfrm>
            <a:off x="6268314" y="1551272"/>
            <a:ext cx="5452514" cy="595851"/>
          </a:xfrm>
          <a:prstGeom prst="round2SameRect">
            <a:avLst>
              <a:gd name="adj1" fmla="val 20214"/>
              <a:gd name="adj2" fmla="val 0"/>
            </a:avLst>
          </a:prstGeom>
          <a:solidFill>
            <a:srgbClr val="00003E"/>
          </a:solidFill>
          <a:ln w="25400" cap="flat" cmpd="sng" algn="ctr">
            <a:noFill/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ランディングページを表示する（</a:t>
            </a:r>
            <a:r>
              <a:rPr kumimoji="0" lang="en-US" altLang="ja-JP" sz="1600" b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for click</a:t>
            </a:r>
            <a:r>
              <a:rPr kumimoji="0" lang="ja-JP" altLang="en-US" sz="1600" b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</a:t>
            </a:r>
            <a:endParaRPr kumimoji="0" lang="en-US" altLang="ja-JP" sz="1600" b="1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kern="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スマートパネル</a:t>
            </a:r>
            <a:endParaRPr kumimoji="0" lang="en-US" altLang="ja-JP" sz="1600" b="1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93E30640-8474-F301-E874-E41E31681077}"/>
              </a:ext>
            </a:extLst>
          </p:cNvPr>
          <p:cNvGrpSpPr/>
          <p:nvPr/>
        </p:nvGrpSpPr>
        <p:grpSpPr>
          <a:xfrm>
            <a:off x="919365" y="2436232"/>
            <a:ext cx="1384006" cy="3002489"/>
            <a:chOff x="513033" y="432674"/>
            <a:chExt cx="2115990" cy="4304579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3671E151-8663-D2AB-69E1-C02595F6370F}"/>
                </a:ext>
              </a:extLst>
            </p:cNvPr>
            <p:cNvGrpSpPr/>
            <p:nvPr/>
          </p:nvGrpSpPr>
          <p:grpSpPr>
            <a:xfrm>
              <a:off x="513033" y="432674"/>
              <a:ext cx="2115990" cy="4304579"/>
              <a:chOff x="513033" y="446485"/>
              <a:chExt cx="2115990" cy="4304579"/>
            </a:xfrm>
          </p:grpSpPr>
          <p:pic>
            <p:nvPicPr>
              <p:cNvPr id="40" name="図 39">
                <a:extLst>
                  <a:ext uri="{FF2B5EF4-FFF2-40B4-BE49-F238E27FC236}">
                    <a16:creationId xmlns:a16="http://schemas.microsoft.com/office/drawing/2014/main" id="{AAA57EBC-2974-6C5D-1A37-6D8A7BAE582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2970"/>
              <a:stretch/>
            </p:blipFill>
            <p:spPr>
              <a:xfrm>
                <a:off x="513033" y="446485"/>
                <a:ext cx="2115990" cy="4304579"/>
              </a:xfrm>
              <a:prstGeom prst="rect">
                <a:avLst/>
              </a:prstGeom>
            </p:spPr>
          </p:pic>
          <p:pic>
            <p:nvPicPr>
              <p:cNvPr id="41" name="図 40">
                <a:extLst>
                  <a:ext uri="{FF2B5EF4-FFF2-40B4-BE49-F238E27FC236}">
                    <a16:creationId xmlns:a16="http://schemas.microsoft.com/office/drawing/2014/main" id="{B9EA4DC8-2CB2-FDD2-6F6D-B24BF70B450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" b="-4405"/>
              <a:stretch/>
            </p:blipFill>
            <p:spPr>
              <a:xfrm>
                <a:off x="655969" y="568890"/>
                <a:ext cx="1844989" cy="4182174"/>
              </a:xfrm>
              <a:prstGeom prst="rect">
                <a:avLst/>
              </a:prstGeom>
            </p:spPr>
          </p:pic>
          <p:pic>
            <p:nvPicPr>
              <p:cNvPr id="42" name="図 41">
                <a:extLst>
                  <a:ext uri="{FF2B5EF4-FFF2-40B4-BE49-F238E27FC236}">
                    <a16:creationId xmlns:a16="http://schemas.microsoft.com/office/drawing/2014/main" id="{9B8B9FAC-E7AC-AB22-BDAA-E467E35B4B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31300" y="567291"/>
                <a:ext cx="1079455" cy="148426"/>
              </a:xfrm>
              <a:prstGeom prst="rect">
                <a:avLst/>
              </a:prstGeom>
            </p:spPr>
          </p:pic>
        </p:grpSp>
        <p:pic>
          <p:nvPicPr>
            <p:cNvPr id="39" name="図 38">
              <a:extLst>
                <a:ext uri="{FF2B5EF4-FFF2-40B4-BE49-F238E27FC236}">
                  <a16:creationId xmlns:a16="http://schemas.microsoft.com/office/drawing/2014/main" id="{0AFF5C71-93DD-516E-E6DC-C08F25C1D2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704" t="-603" r="3086"/>
            <a:stretch/>
          </p:blipFill>
          <p:spPr>
            <a:xfrm>
              <a:off x="654267" y="1182203"/>
              <a:ext cx="1843200" cy="1050673"/>
            </a:xfrm>
            <a:prstGeom prst="rect">
              <a:avLst/>
            </a:prstGeom>
          </p:spPr>
        </p:pic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BEF9C684-CF68-A2E7-1A4D-0689C2253C08}"/>
              </a:ext>
            </a:extLst>
          </p:cNvPr>
          <p:cNvGrpSpPr/>
          <p:nvPr/>
        </p:nvGrpSpPr>
        <p:grpSpPr>
          <a:xfrm>
            <a:off x="6670887" y="2477916"/>
            <a:ext cx="1384006" cy="3002489"/>
            <a:chOff x="513033" y="432674"/>
            <a:chExt cx="2115990" cy="4304579"/>
          </a:xfrm>
        </p:grpSpPr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CF4F6EC0-9517-3B1F-7C94-5A378CF3DCF2}"/>
                </a:ext>
              </a:extLst>
            </p:cNvPr>
            <p:cNvGrpSpPr/>
            <p:nvPr/>
          </p:nvGrpSpPr>
          <p:grpSpPr>
            <a:xfrm>
              <a:off x="513033" y="432674"/>
              <a:ext cx="2115990" cy="4304579"/>
              <a:chOff x="513033" y="446485"/>
              <a:chExt cx="2115990" cy="4304579"/>
            </a:xfrm>
          </p:grpSpPr>
          <p:pic>
            <p:nvPicPr>
              <p:cNvPr id="47" name="図 46">
                <a:extLst>
                  <a:ext uri="{FF2B5EF4-FFF2-40B4-BE49-F238E27FC236}">
                    <a16:creationId xmlns:a16="http://schemas.microsoft.com/office/drawing/2014/main" id="{42A7F986-5D37-E1F7-A047-654B79170CC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2970"/>
              <a:stretch/>
            </p:blipFill>
            <p:spPr>
              <a:xfrm>
                <a:off x="513033" y="446485"/>
                <a:ext cx="2115990" cy="4304579"/>
              </a:xfrm>
              <a:prstGeom prst="rect">
                <a:avLst/>
              </a:prstGeom>
            </p:spPr>
          </p:pic>
          <p:pic>
            <p:nvPicPr>
              <p:cNvPr id="48" name="図 47">
                <a:extLst>
                  <a:ext uri="{FF2B5EF4-FFF2-40B4-BE49-F238E27FC236}">
                    <a16:creationId xmlns:a16="http://schemas.microsoft.com/office/drawing/2014/main" id="{D55A0DE8-4D70-2E2D-3FBF-A2E85AA482A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" b="-4405"/>
              <a:stretch/>
            </p:blipFill>
            <p:spPr>
              <a:xfrm>
                <a:off x="655969" y="568890"/>
                <a:ext cx="1844989" cy="4182174"/>
              </a:xfrm>
              <a:prstGeom prst="rect">
                <a:avLst/>
              </a:prstGeom>
            </p:spPr>
          </p:pic>
          <p:pic>
            <p:nvPicPr>
              <p:cNvPr id="49" name="図 48">
                <a:extLst>
                  <a:ext uri="{FF2B5EF4-FFF2-40B4-BE49-F238E27FC236}">
                    <a16:creationId xmlns:a16="http://schemas.microsoft.com/office/drawing/2014/main" id="{789EEF54-070A-C8BF-0484-C2F5457B44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31300" y="567291"/>
                <a:ext cx="1079455" cy="148426"/>
              </a:xfrm>
              <a:prstGeom prst="rect">
                <a:avLst/>
              </a:prstGeom>
            </p:spPr>
          </p:pic>
        </p:grpSp>
        <p:pic>
          <p:nvPicPr>
            <p:cNvPr id="46" name="図 45">
              <a:extLst>
                <a:ext uri="{FF2B5EF4-FFF2-40B4-BE49-F238E27FC236}">
                  <a16:creationId xmlns:a16="http://schemas.microsoft.com/office/drawing/2014/main" id="{05C90BDC-BEFF-42A1-2163-4C11AD4DA6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704" t="-603" r="3086"/>
            <a:stretch/>
          </p:blipFill>
          <p:spPr>
            <a:xfrm>
              <a:off x="654267" y="1182203"/>
              <a:ext cx="1843200" cy="1050673"/>
            </a:xfrm>
            <a:prstGeom prst="rect">
              <a:avLst/>
            </a:prstGeom>
          </p:spPr>
        </p:pic>
      </p:grpSp>
      <p:pic>
        <p:nvPicPr>
          <p:cNvPr id="25" name="図 24">
            <a:extLst>
              <a:ext uri="{FF2B5EF4-FFF2-40B4-BE49-F238E27FC236}">
                <a16:creationId xmlns:a16="http://schemas.microsoft.com/office/drawing/2014/main" id="{B273166D-1ED4-67FD-B382-55738015FD3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122" y="2648674"/>
            <a:ext cx="1454011" cy="2917108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3A37E688-7893-74B5-43A3-83FF64A8689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5644" y="2648674"/>
            <a:ext cx="1454011" cy="2917110"/>
          </a:xfrm>
          <a:prstGeom prst="rect">
            <a:avLst/>
          </a:prstGeom>
        </p:spPr>
      </p:pic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46B5992-F0F0-F697-F351-487486028D6C}"/>
              </a:ext>
            </a:extLst>
          </p:cNvPr>
          <p:cNvSpPr txBox="1"/>
          <p:nvPr/>
        </p:nvSpPr>
        <p:spPr>
          <a:xfrm>
            <a:off x="3608248" y="3367146"/>
            <a:ext cx="20091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/>
              <a:t>バナーをタップすると</a:t>
            </a:r>
            <a:endParaRPr kumimoji="1" lang="en-US" altLang="ja-JP" sz="1400"/>
          </a:p>
          <a:p>
            <a:pPr algn="l"/>
            <a:r>
              <a:rPr lang="ja-JP" altLang="en-US" sz="1400"/>
              <a:t>フルスクリーンの動画プレイヤーで動画が再生される</a:t>
            </a:r>
            <a:endParaRPr kumimoji="1" lang="ja-JP" altLang="en-US" sz="1400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7B98B9B0-C90E-F544-0C7A-7D2E89EDAF08}"/>
              </a:ext>
            </a:extLst>
          </p:cNvPr>
          <p:cNvSpPr txBox="1"/>
          <p:nvPr/>
        </p:nvSpPr>
        <p:spPr>
          <a:xfrm>
            <a:off x="9428621" y="3367147"/>
            <a:ext cx="21257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/>
              <a:t>バナーをタップすると</a:t>
            </a:r>
            <a:endParaRPr kumimoji="1" lang="en-US" altLang="ja-JP" sz="1400"/>
          </a:p>
          <a:p>
            <a:pPr algn="l"/>
            <a:r>
              <a:rPr kumimoji="1" lang="ja-JP" altLang="en-US" sz="1400"/>
              <a:t>再生している動画の下にランディングページが表示される</a:t>
            </a:r>
            <a:endParaRPr kumimoji="1" lang="en-US" altLang="ja-JP" sz="1400"/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F888B66-EC85-C8FA-2014-44E0D459B7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商品スペック</a:t>
            </a:r>
          </a:p>
        </p:txBody>
      </p:sp>
      <p:pic>
        <p:nvPicPr>
          <p:cNvPr id="24" name="図プレースホルダー 23" descr="アイコン&#10;&#10;自動的に生成された説明">
            <a:extLst>
              <a:ext uri="{FF2B5EF4-FFF2-40B4-BE49-F238E27FC236}">
                <a16:creationId xmlns:a16="http://schemas.microsoft.com/office/drawing/2014/main" id="{281A4442-F7FC-0676-2830-9392070DC51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2" name="テキスト プレースホルダー 21">
            <a:extLst>
              <a:ext uri="{FF2B5EF4-FFF2-40B4-BE49-F238E27FC236}">
                <a16:creationId xmlns:a16="http://schemas.microsoft.com/office/drawing/2014/main" id="{81865439-B595-3E0D-6733-251F82C9C00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スマートフォン動画広告タップ後の挙動</a:t>
            </a:r>
          </a:p>
        </p:txBody>
      </p:sp>
      <p:sp>
        <p:nvSpPr>
          <p:cNvPr id="3" name="片側の 2 つの角を丸めた四角形 19">
            <a:extLst>
              <a:ext uri="{FF2B5EF4-FFF2-40B4-BE49-F238E27FC236}">
                <a16:creationId xmlns:a16="http://schemas.microsoft.com/office/drawing/2014/main" id="{A40575B2-A55A-AFE9-5D28-8B9B1D456196}"/>
              </a:ext>
            </a:extLst>
          </p:cNvPr>
          <p:cNvSpPr/>
          <p:nvPr/>
        </p:nvSpPr>
        <p:spPr>
          <a:xfrm>
            <a:off x="499191" y="1551272"/>
            <a:ext cx="5452347" cy="4274776"/>
          </a:xfrm>
          <a:prstGeom prst="round2SameRect">
            <a:avLst>
              <a:gd name="adj1" fmla="val 4527"/>
              <a:gd name="adj2" fmla="val 0"/>
            </a:avLst>
          </a:prstGeom>
          <a:noFill/>
          <a:ln w="3175" cap="flat" cmpd="sng" algn="ctr">
            <a:solidFill>
              <a:srgbClr val="00003E"/>
            </a:solidFill>
            <a:prstDash val="solid"/>
          </a:ln>
          <a:effectLst/>
        </p:spPr>
        <p:txBody>
          <a:bodyPr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200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FC13C38-676B-42BC-F455-9AC33D4E36E9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挙動説明</a:t>
            </a:r>
          </a:p>
        </p:txBody>
      </p:sp>
    </p:spTree>
    <p:extLst>
      <p:ext uri="{BB962C8B-B14F-4D97-AF65-F5344CB8AC3E}">
        <p14:creationId xmlns:p14="http://schemas.microsoft.com/office/powerpoint/2010/main" val="3976077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MSCレイアウト（広告主・代理店限定）">
  <a:themeElements>
    <a:clrScheme name="ユーザー定義 1">
      <a:dk1>
        <a:srgbClr val="000000"/>
      </a:dk1>
      <a:lt1>
        <a:srgbClr val="FFFFFF"/>
      </a:lt1>
      <a:dk2>
        <a:srgbClr val="00003E"/>
      </a:dk2>
      <a:lt2>
        <a:srgbClr val="FFFFFF"/>
      </a:lt2>
      <a:accent1>
        <a:srgbClr val="00003E"/>
      </a:accent1>
      <a:accent2>
        <a:srgbClr val="06C755"/>
      </a:accent2>
      <a:accent3>
        <a:srgbClr val="FF0033"/>
      </a:accent3>
      <a:accent4>
        <a:srgbClr val="F77911"/>
      </a:accent4>
      <a:accent5>
        <a:srgbClr val="A9A9A9"/>
      </a:accent5>
      <a:accent6>
        <a:srgbClr val="D5D5D5"/>
      </a:accent6>
      <a:hlink>
        <a:srgbClr val="0563C1"/>
      </a:hlink>
      <a:folHlink>
        <a:srgbClr val="0D0D0D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0003E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headEnd type="oval" w="lg" len="lg"/>
          <a:tailEnd type="oval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SCプロダクト部門資料FMT_v0.1" id="{67D726DE-EA97-2F46-A448-D8C333267734}" vid="{F79B8FC2-5071-944A-B5F6-F0B4F3C8CD4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【社外秘】mscテンプレート_2016</Template>
  <TotalTime>133</TotalTime>
  <Words>4675</Words>
  <Application>Microsoft Office PowerPoint</Application>
  <PresentationFormat>ワイド画面</PresentationFormat>
  <Paragraphs>727</Paragraphs>
  <Slides>24</Slides>
  <Notes>14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34" baseType="lpstr">
      <vt:lpstr>Hiragino Kaku Gothic Pro</vt:lpstr>
      <vt:lpstr>Meiryo</vt:lpstr>
      <vt:lpstr>Meiryo</vt:lpstr>
      <vt:lpstr>メイリオ 本文</vt:lpstr>
      <vt:lpstr>Arial</vt:lpstr>
      <vt:lpstr>Calibri</vt:lpstr>
      <vt:lpstr>Segoe UI</vt:lpstr>
      <vt:lpstr>Wingdings</vt:lpstr>
      <vt:lpstr>MSCレイアウト（広告主・代理店限定）</vt:lpstr>
      <vt:lpstr>think-cell スライド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加賀谷 有里</dc:creator>
  <cp:keywords/>
  <dc:description/>
  <cp:lastModifiedBy>五十嵐 圭輔</cp:lastModifiedBy>
  <cp:revision>22</cp:revision>
  <dcterms:created xsi:type="dcterms:W3CDTF">2020-02-26T07:28:11Z</dcterms:created>
  <dcterms:modified xsi:type="dcterms:W3CDTF">2025-01-10T09:34:21Z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2024-12-20T09:45:14Z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d8c9785c-7bbf-4b6c-bf29-15e4982bfb86</vt:lpwstr>
  </property>
  <property fmtid="{D5CDD505-2E9C-101B-9397-08002B2CF9AE}" pid="7" name="MSIP_Label_defa4170-0d19-0005-0004-bc88714345d2_ActionId">
    <vt:lpwstr>1ffef9cc-8571-475a-8932-3938b390fbd3</vt:lpwstr>
  </property>
  <property fmtid="{D5CDD505-2E9C-101B-9397-08002B2CF9AE}" pid="8" name="MSIP_Label_defa4170-0d19-0005-0004-bc88714345d2_ContentBits">
    <vt:lpwstr>0</vt:lpwstr>
  </property>
</Properties>
</file>