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469" r:id="rId2"/>
    <p:sldId id="572" r:id="rId3"/>
    <p:sldId id="544" r:id="rId4"/>
    <p:sldId id="616" r:id="rId5"/>
    <p:sldId id="617" r:id="rId6"/>
    <p:sldId id="583" r:id="rId7"/>
    <p:sldId id="553" r:id="rId8"/>
    <p:sldId id="576" r:id="rId9"/>
    <p:sldId id="615" r:id="rId10"/>
    <p:sldId id="578" r:id="rId11"/>
    <p:sldId id="565" r:id="rId12"/>
    <p:sldId id="514" r:id="rId13"/>
    <p:sldId id="567" r:id="rId14"/>
    <p:sldId id="581" r:id="rId15"/>
    <p:sldId id="564" r:id="rId16"/>
    <p:sldId id="561" r:id="rId17"/>
    <p:sldId id="569" r:id="rId18"/>
    <p:sldId id="580" r:id="rId19"/>
    <p:sldId id="623" r:id="rId20"/>
    <p:sldId id="573" r:id="rId21"/>
    <p:sldId id="631" r:id="rId22"/>
    <p:sldId id="632" r:id="rId23"/>
    <p:sldId id="630" r:id="rId24"/>
    <p:sldId id="512" r:id="rId2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F5F5"/>
    <a:srgbClr val="E9E9E9"/>
    <a:srgbClr val="ECECEC"/>
    <a:srgbClr val="FBFBFB"/>
    <a:srgbClr val="FFFFFF"/>
    <a:srgbClr val="999999"/>
    <a:srgbClr val="FCEDED"/>
    <a:srgbClr val="FFDBDB"/>
    <a:srgbClr val="C9002C"/>
    <a:srgbClr val="DEDE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84E427A-3D55-4303-BF80-6455036E1DE7}" styleName="テーマ スタイル 1 - アクセント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238" autoAdjust="0"/>
    <p:restoredTop sz="94352" autoAdjust="0"/>
  </p:normalViewPr>
  <p:slideViewPr>
    <p:cSldViewPr snapToGrid="0">
      <p:cViewPr varScale="1">
        <p:scale>
          <a:sx n="90" d="100"/>
          <a:sy n="90" d="100"/>
        </p:scale>
        <p:origin x="228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40" d="100"/>
        <a:sy n="240" d="100"/>
      </p:scale>
      <p:origin x="0" y="0"/>
    </p:cViewPr>
  </p:notesTextViewPr>
  <p:notesViewPr>
    <p:cSldViewPr snapToGrid="0">
      <p:cViewPr varScale="1">
        <p:scale>
          <a:sx n="71" d="100"/>
          <a:sy n="71" d="100"/>
        </p:scale>
        <p:origin x="2164" y="6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五十嵐 圭輔" userId="34ffecf3-94b1-4ebb-902e-d55b71b1d55d" providerId="ADAL" clId="{08D824AA-8FA1-41B9-B7F5-75A886D3F2FF}"/>
    <pc:docChg chg="modMainMaster">
      <pc:chgData name="五十嵐 圭輔" userId="34ffecf3-94b1-4ebb-902e-d55b71b1d55d" providerId="ADAL" clId="{08D824AA-8FA1-41B9-B7F5-75A886D3F2FF}" dt="2024-04-24T08:29:24.221" v="14" actId="1037"/>
      <pc:docMkLst>
        <pc:docMk/>
      </pc:docMkLst>
      <pc:sldMasterChg chg="modSldLayout">
        <pc:chgData name="五十嵐 圭輔" userId="34ffecf3-94b1-4ebb-902e-d55b71b1d55d" providerId="ADAL" clId="{08D824AA-8FA1-41B9-B7F5-75A886D3F2FF}" dt="2024-04-24T08:29:24.221" v="14" actId="1037"/>
        <pc:sldMasterMkLst>
          <pc:docMk/>
          <pc:sldMasterMk cId="0" sldId="2147483648"/>
        </pc:sldMasterMkLst>
        <pc:sldLayoutChg chg="modSp mod">
          <pc:chgData name="五十嵐 圭輔" userId="34ffecf3-94b1-4ebb-902e-d55b71b1d55d" providerId="ADAL" clId="{08D824AA-8FA1-41B9-B7F5-75A886D3F2FF}" dt="2024-04-24T08:29:24.221" v="14" actId="1037"/>
          <pc:sldLayoutMkLst>
            <pc:docMk/>
            <pc:sldMasterMk cId="0" sldId="2147483648"/>
            <pc:sldLayoutMk cId="954394553" sldId="2147483868"/>
          </pc:sldLayoutMkLst>
          <pc:spChg chg="mod">
            <ac:chgData name="五十嵐 圭輔" userId="34ffecf3-94b1-4ebb-902e-d55b71b1d55d" providerId="ADAL" clId="{08D824AA-8FA1-41B9-B7F5-75A886D3F2FF}" dt="2024-04-24T08:29:24.221" v="14" actId="1037"/>
            <ac:spMkLst>
              <pc:docMk/>
              <pc:sldMasterMk cId="0" sldId="2147483648"/>
              <pc:sldLayoutMk cId="954394553" sldId="2147483868"/>
              <ac:spMk id="8" creationId="{A22985B0-5A6A-704C-A0EF-3771476454B0}"/>
            </ac:spMkLst>
          </pc:spChg>
          <pc:spChg chg="mod">
            <ac:chgData name="五十嵐 圭輔" userId="34ffecf3-94b1-4ebb-902e-d55b71b1d55d" providerId="ADAL" clId="{08D824AA-8FA1-41B9-B7F5-75A886D3F2FF}" dt="2024-04-24T08:29:13.522" v="4" actId="1076"/>
            <ac:spMkLst>
              <pc:docMk/>
              <pc:sldMasterMk cId="0" sldId="2147483648"/>
              <pc:sldLayoutMk cId="954394553" sldId="2147483868"/>
              <ac:spMk id="9" creationId="{72AB7534-73FE-B5CD-133D-F8B31B1181BD}"/>
            </ac:spMkLst>
          </pc:spChg>
        </pc:sldLayoutChg>
      </pc:sldMasterChg>
    </pc:docChg>
  </pc:docChgLst>
  <pc:docChgLst>
    <pc:chgData userId="7283631851_tp_box_2" providerId="OAuth2" clId="{3F45C26B-BB3C-4AEA-9EF0-D6F8E8E1274B}"/>
    <pc:docChg chg="modSld">
      <pc:chgData name="" userId="7283631851_tp_box_2" providerId="OAuth2" clId="{3F45C26B-BB3C-4AEA-9EF0-D6F8E8E1274B}" dt="2024-04-25T09:11:18.717" v="3" actId="20577"/>
      <pc:docMkLst>
        <pc:docMk/>
      </pc:docMkLst>
      <pc:sldChg chg="modSp mod">
        <pc:chgData name="" userId="7283631851_tp_box_2" providerId="OAuth2" clId="{3F45C26B-BB3C-4AEA-9EF0-D6F8E8E1274B}" dt="2024-04-25T09:11:18.717" v="3" actId="20577"/>
        <pc:sldMkLst>
          <pc:docMk/>
          <pc:sldMk cId="1356310870" sldId="564"/>
        </pc:sldMkLst>
        <pc:spChg chg="mod">
          <ac:chgData name="" userId="7283631851_tp_box_2" providerId="OAuth2" clId="{3F45C26B-BB3C-4AEA-9EF0-D6F8E8E1274B}" dt="2024-04-25T09:11:18.717" v="3" actId="20577"/>
          <ac:spMkLst>
            <pc:docMk/>
            <pc:sldMk cId="1356310870" sldId="564"/>
            <ac:spMk id="7" creationId="{3A2713AE-4A71-017C-EE4A-B4C9CB63D7DA}"/>
          </ac:spMkLst>
        </pc:spChg>
      </pc:sldChg>
      <pc:sldChg chg="modSp mod">
        <pc:chgData name="" userId="7283631851_tp_box_2" providerId="OAuth2" clId="{3F45C26B-BB3C-4AEA-9EF0-D6F8E8E1274B}" dt="2024-04-25T09:11:07.036" v="1" actId="20577"/>
        <pc:sldMkLst>
          <pc:docMk/>
          <pc:sldMk cId="3987117949" sldId="578"/>
        </pc:sldMkLst>
        <pc:spChg chg="mod">
          <ac:chgData name="" userId="7283631851_tp_box_2" providerId="OAuth2" clId="{3F45C26B-BB3C-4AEA-9EF0-D6F8E8E1274B}" dt="2024-04-25T09:11:07.036" v="1" actId="20577"/>
          <ac:spMkLst>
            <pc:docMk/>
            <pc:sldMk cId="3987117949" sldId="578"/>
            <ac:spMk id="12" creationId="{FBA15F97-7D70-658B-D55D-D3BA2035598E}"/>
          </ac:spMkLst>
        </pc:spChg>
      </pc:sldChg>
    </pc:docChg>
  </pc:docChgLst>
  <pc:docChgLst>
    <pc:chgData userId="7283631851_tp_box_2" providerId="OAuth2" clId="{D442625E-03C7-475B-9229-7E3577CFD463}"/>
    <pc:docChg chg="custSel delSld modMainMaster">
      <pc:chgData name="" userId="7283631851_tp_box_2" providerId="OAuth2" clId="{D442625E-03C7-475B-9229-7E3577CFD463}" dt="2024-05-13T08:14:14.007" v="1" actId="47"/>
      <pc:docMkLst>
        <pc:docMk/>
      </pc:docMkLst>
      <pc:sldChg chg="del">
        <pc:chgData name="" userId="7283631851_tp_box_2" providerId="OAuth2" clId="{D442625E-03C7-475B-9229-7E3577CFD463}" dt="2024-05-13T08:14:14.007" v="1" actId="47"/>
        <pc:sldMkLst>
          <pc:docMk/>
          <pc:sldMk cId="3396064267" sldId="619"/>
        </pc:sldMkLst>
      </pc:sldChg>
      <pc:sldMasterChg chg="modSldLayout">
        <pc:chgData name="" userId="7283631851_tp_box_2" providerId="OAuth2" clId="{D442625E-03C7-475B-9229-7E3577CFD463}" dt="2024-05-13T08:14:04.511" v="0" actId="478"/>
        <pc:sldMasterMkLst>
          <pc:docMk/>
          <pc:sldMasterMk cId="0" sldId="2147483648"/>
        </pc:sldMasterMkLst>
        <pc:sldLayoutChg chg="delSp mod">
          <pc:chgData name="" userId="7283631851_tp_box_2" providerId="OAuth2" clId="{D442625E-03C7-475B-9229-7E3577CFD463}" dt="2024-05-13T08:14:04.511" v="0" actId="478"/>
          <pc:sldLayoutMkLst>
            <pc:docMk/>
            <pc:sldMasterMk cId="0" sldId="2147483648"/>
            <pc:sldLayoutMk cId="954394553" sldId="2147483868"/>
          </pc:sldLayoutMkLst>
          <pc:spChg chg="del">
            <ac:chgData name="" userId="7283631851_tp_box_2" providerId="OAuth2" clId="{D442625E-03C7-475B-9229-7E3577CFD463}" dt="2024-05-13T08:14:04.511" v="0" actId="478"/>
            <ac:spMkLst>
              <pc:docMk/>
              <pc:sldMasterMk cId="0" sldId="2147483648"/>
              <pc:sldLayoutMk cId="954394553" sldId="2147483868"/>
              <ac:spMk id="8" creationId="{A22985B0-5A6A-704C-A0EF-3771476454B0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8620B2-0E91-4F44-9E7D-8B5EAB0CF3E2}" type="datetimeFigureOut">
              <a:rPr kumimoji="1" lang="ja-JP" altLang="en-US" smtClean="0"/>
              <a:pPr/>
              <a:t>2024/5/15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26725D-9DF2-415C-AB8C-875BE3177909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163281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31210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857765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08945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600" kern="1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8885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800" kern="1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48344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600" kern="1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846973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600" kern="1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76025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600" kern="1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50765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20907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26725D-9DF2-415C-AB8C-875BE3177909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48055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26725D-9DF2-415C-AB8C-875BE3177909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0029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26725D-9DF2-415C-AB8C-875BE3177909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30310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61887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16750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004395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396779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emf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表紙_1行+1行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EAA72C4A-FF9A-C84C-7660-7DA0982A1ADB}"/>
              </a:ext>
            </a:extLst>
          </p:cNvPr>
          <p:cNvSpPr/>
          <p:nvPr userDrawn="1"/>
        </p:nvSpPr>
        <p:spPr>
          <a:xfrm>
            <a:off x="443061" y="12524"/>
            <a:ext cx="6823297" cy="4475535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F0D6BBA8-8A01-34A0-5CD2-C615E8236D3A}"/>
              </a:ext>
            </a:extLst>
          </p:cNvPr>
          <p:cNvGrpSpPr/>
          <p:nvPr userDrawn="1"/>
        </p:nvGrpSpPr>
        <p:grpSpPr>
          <a:xfrm>
            <a:off x="-3" y="1090415"/>
            <a:ext cx="12192006" cy="5767585"/>
            <a:chOff x="-5" y="1077891"/>
            <a:chExt cx="12192006" cy="5767585"/>
          </a:xfrm>
        </p:grpSpPr>
        <p:sp>
          <p:nvSpPr>
            <p:cNvPr id="16" name="正方形/長方形 15">
              <a:extLst>
                <a:ext uri="{FF2B5EF4-FFF2-40B4-BE49-F238E27FC236}">
                  <a16:creationId xmlns:a16="http://schemas.microsoft.com/office/drawing/2014/main" id="{3917C7FE-F5B6-9F6C-700D-36B07737FE2B}"/>
                </a:ext>
              </a:extLst>
            </p:cNvPr>
            <p:cNvSpPr/>
            <p:nvPr userDrawn="1"/>
          </p:nvSpPr>
          <p:spPr>
            <a:xfrm>
              <a:off x="6251426" y="1268413"/>
              <a:ext cx="5461150" cy="5113337"/>
            </a:xfrm>
            <a:prstGeom prst="rect">
              <a:avLst/>
            </a:prstGeom>
            <a:solidFill>
              <a:schemeClr val="accent4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F20A70F4-BACA-E689-09A0-C99C9904FE71}"/>
                </a:ext>
              </a:extLst>
            </p:cNvPr>
            <p:cNvSpPr/>
            <p:nvPr userDrawn="1"/>
          </p:nvSpPr>
          <p:spPr>
            <a:xfrm>
              <a:off x="-2" y="1085476"/>
              <a:ext cx="468000" cy="5760000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B2976912-29AF-55E8-C275-CAD3951E1FF1}"/>
                </a:ext>
              </a:extLst>
            </p:cNvPr>
            <p:cNvSpPr/>
            <p:nvPr userDrawn="1"/>
          </p:nvSpPr>
          <p:spPr>
            <a:xfrm>
              <a:off x="11724001" y="1077891"/>
              <a:ext cx="468000" cy="5760000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0" name="正方形/長方形 19">
              <a:extLst>
                <a:ext uri="{FF2B5EF4-FFF2-40B4-BE49-F238E27FC236}">
                  <a16:creationId xmlns:a16="http://schemas.microsoft.com/office/drawing/2014/main" id="{2E3DD2D2-394E-A2CE-42A9-E29AA6BF1337}"/>
                </a:ext>
              </a:extLst>
            </p:cNvPr>
            <p:cNvSpPr/>
            <p:nvPr userDrawn="1"/>
          </p:nvSpPr>
          <p:spPr>
            <a:xfrm rot="5400000">
              <a:off x="5861997" y="515474"/>
              <a:ext cx="468000" cy="12192003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5E3FBD2F-1BE2-0AEF-DC52-DB1A697F9A6A}"/>
                </a:ext>
              </a:extLst>
            </p:cNvPr>
            <p:cNvSpPr/>
            <p:nvPr userDrawn="1"/>
          </p:nvSpPr>
          <p:spPr>
            <a:xfrm>
              <a:off x="490388" y="1268413"/>
              <a:ext cx="5461150" cy="2412000"/>
            </a:xfrm>
            <a:prstGeom prst="rect">
              <a:avLst/>
            </a:prstGeom>
            <a:solidFill>
              <a:schemeClr val="accent4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700A6DA5-C379-0AF2-13E3-56CDD21B6D99}"/>
                </a:ext>
              </a:extLst>
            </p:cNvPr>
            <p:cNvSpPr/>
            <p:nvPr userDrawn="1"/>
          </p:nvSpPr>
          <p:spPr>
            <a:xfrm>
              <a:off x="490388" y="3969750"/>
              <a:ext cx="5461150" cy="2412000"/>
            </a:xfrm>
            <a:prstGeom prst="rect">
              <a:avLst/>
            </a:prstGeom>
            <a:solidFill>
              <a:schemeClr val="accent4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A1CF8D7A-AF7E-2E75-896E-99FDB90F692F}"/>
                </a:ext>
              </a:extLst>
            </p:cNvPr>
            <p:cNvSpPr/>
            <p:nvPr userDrawn="1"/>
          </p:nvSpPr>
          <p:spPr>
            <a:xfrm>
              <a:off x="468001" y="3681081"/>
              <a:ext cx="11255998" cy="288000"/>
            </a:xfrm>
            <a:prstGeom prst="rect">
              <a:avLst/>
            </a:prstGeom>
            <a:solidFill>
              <a:schemeClr val="accent6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FF244EE0-A75B-FC1A-1CD1-7475664C9AEA}"/>
                </a:ext>
              </a:extLst>
            </p:cNvPr>
            <p:cNvSpPr/>
            <p:nvPr userDrawn="1"/>
          </p:nvSpPr>
          <p:spPr>
            <a:xfrm rot="5400000">
              <a:off x="3539333" y="3681085"/>
              <a:ext cx="5113336" cy="288000"/>
            </a:xfrm>
            <a:prstGeom prst="rect">
              <a:avLst/>
            </a:prstGeom>
            <a:solidFill>
              <a:schemeClr val="accent6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7" name="正方形/長方形 26">
              <a:extLst>
                <a:ext uri="{FF2B5EF4-FFF2-40B4-BE49-F238E27FC236}">
                  <a16:creationId xmlns:a16="http://schemas.microsoft.com/office/drawing/2014/main" id="{64A12911-A9DD-54D8-59CB-D04553D3C80F}"/>
                </a:ext>
              </a:extLst>
            </p:cNvPr>
            <p:cNvSpPr/>
            <p:nvPr userDrawn="1"/>
          </p:nvSpPr>
          <p:spPr>
            <a:xfrm rot="5400000">
              <a:off x="6006000" y="-4917928"/>
              <a:ext cx="180000" cy="12192003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8" name="正方形/長方形 27">
              <a:extLst>
                <a:ext uri="{FF2B5EF4-FFF2-40B4-BE49-F238E27FC236}">
                  <a16:creationId xmlns:a16="http://schemas.microsoft.com/office/drawing/2014/main" id="{4E45C453-E253-6072-CC73-E4FF90E19CAD}"/>
                </a:ext>
              </a:extLst>
            </p:cNvPr>
            <p:cNvSpPr/>
            <p:nvPr userDrawn="1"/>
          </p:nvSpPr>
          <p:spPr>
            <a:xfrm rot="5400000">
              <a:off x="6006000" y="371474"/>
              <a:ext cx="180000" cy="12192003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グループ化 32">
            <a:extLst>
              <a:ext uri="{FF2B5EF4-FFF2-40B4-BE49-F238E27FC236}">
                <a16:creationId xmlns:a16="http://schemas.microsoft.com/office/drawing/2014/main" id="{9D0A9303-42B5-0F91-1826-3EF2D92AB4DB}"/>
              </a:ext>
            </a:extLst>
          </p:cNvPr>
          <p:cNvGrpSpPr/>
          <p:nvPr userDrawn="1"/>
        </p:nvGrpSpPr>
        <p:grpSpPr>
          <a:xfrm>
            <a:off x="4925642" y="375664"/>
            <a:ext cx="822959" cy="386862"/>
            <a:chOff x="5064369" y="362573"/>
            <a:chExt cx="822959" cy="386862"/>
          </a:xfrm>
        </p:grpSpPr>
        <p:sp>
          <p:nvSpPr>
            <p:cNvPr id="32" name="角丸四角形 31">
              <a:extLst>
                <a:ext uri="{FF2B5EF4-FFF2-40B4-BE49-F238E27FC236}">
                  <a16:creationId xmlns:a16="http://schemas.microsoft.com/office/drawing/2014/main" id="{E7F6E914-9594-875F-C51B-29029C35EAD5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2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0.40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1" name="三角形 30">
              <a:extLst>
                <a:ext uri="{FF2B5EF4-FFF2-40B4-BE49-F238E27FC236}">
                  <a16:creationId xmlns:a16="http://schemas.microsoft.com/office/drawing/2014/main" id="{BC1B08ED-8C07-84D9-2CA4-80AC31F2A698}"/>
                </a:ext>
              </a:extLst>
            </p:cNvPr>
            <p:cNvSpPr/>
            <p:nvPr userDrawn="1"/>
          </p:nvSpPr>
          <p:spPr>
            <a:xfrm rot="16200000">
              <a:off x="5162845" y="498756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4" name="グループ化 33">
            <a:extLst>
              <a:ext uri="{FF2B5EF4-FFF2-40B4-BE49-F238E27FC236}">
                <a16:creationId xmlns:a16="http://schemas.microsoft.com/office/drawing/2014/main" id="{E4E88FD7-7C6D-153D-114D-F041F340A2BD}"/>
              </a:ext>
            </a:extLst>
          </p:cNvPr>
          <p:cNvGrpSpPr/>
          <p:nvPr userDrawn="1"/>
        </p:nvGrpSpPr>
        <p:grpSpPr>
          <a:xfrm>
            <a:off x="6450658" y="375664"/>
            <a:ext cx="822959" cy="386862"/>
            <a:chOff x="5064369" y="362573"/>
            <a:chExt cx="822959" cy="386862"/>
          </a:xfrm>
        </p:grpSpPr>
        <p:sp>
          <p:nvSpPr>
            <p:cNvPr id="37" name="角丸四角形 36">
              <a:extLst>
                <a:ext uri="{FF2B5EF4-FFF2-40B4-BE49-F238E27FC236}">
                  <a16:creationId xmlns:a16="http://schemas.microsoft.com/office/drawing/2014/main" id="{06790007-2E2B-CA29-F491-69A0DEE4F7EB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0.40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5" name="三角形 34">
              <a:extLst>
                <a:ext uri="{FF2B5EF4-FFF2-40B4-BE49-F238E27FC236}">
                  <a16:creationId xmlns:a16="http://schemas.microsoft.com/office/drawing/2014/main" id="{57098297-36E0-E352-8E75-2C41B4F03D69}"/>
                </a:ext>
              </a:extLst>
            </p:cNvPr>
            <p:cNvSpPr/>
            <p:nvPr userDrawn="1"/>
          </p:nvSpPr>
          <p:spPr>
            <a:xfrm rot="54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グループ化 37">
            <a:extLst>
              <a:ext uri="{FF2B5EF4-FFF2-40B4-BE49-F238E27FC236}">
                <a16:creationId xmlns:a16="http://schemas.microsoft.com/office/drawing/2014/main" id="{AE5C2445-EF9C-FF2A-7329-75FC2DDC51AC}"/>
              </a:ext>
            </a:extLst>
          </p:cNvPr>
          <p:cNvGrpSpPr/>
          <p:nvPr userDrawn="1"/>
        </p:nvGrpSpPr>
        <p:grpSpPr>
          <a:xfrm>
            <a:off x="10223247" y="531446"/>
            <a:ext cx="822959" cy="386862"/>
            <a:chOff x="5064369" y="362573"/>
            <a:chExt cx="822959" cy="386862"/>
          </a:xfrm>
        </p:grpSpPr>
        <p:sp>
          <p:nvSpPr>
            <p:cNvPr id="40" name="角丸四角形 39">
              <a:extLst>
                <a:ext uri="{FF2B5EF4-FFF2-40B4-BE49-F238E27FC236}">
                  <a16:creationId xmlns:a16="http://schemas.microsoft.com/office/drawing/2014/main" id="{5B29EE95-66AC-6160-5E64-81418F8F90E7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6.50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9" name="三角形 38">
              <a:extLst>
                <a:ext uri="{FF2B5EF4-FFF2-40B4-BE49-F238E27FC236}">
                  <a16:creationId xmlns:a16="http://schemas.microsoft.com/office/drawing/2014/main" id="{C6F341DA-471A-206E-6D3E-0362CC5521B3}"/>
                </a:ext>
              </a:extLst>
            </p:cNvPr>
            <p:cNvSpPr/>
            <p:nvPr userDrawn="1"/>
          </p:nvSpPr>
          <p:spPr>
            <a:xfrm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1" name="グループ化 40">
            <a:extLst>
              <a:ext uri="{FF2B5EF4-FFF2-40B4-BE49-F238E27FC236}">
                <a16:creationId xmlns:a16="http://schemas.microsoft.com/office/drawing/2014/main" id="{7720EC77-B710-CDAD-ABC9-6EA18D6D5F04}"/>
              </a:ext>
            </a:extLst>
          </p:cNvPr>
          <p:cNvGrpSpPr/>
          <p:nvPr userDrawn="1"/>
        </p:nvGrpSpPr>
        <p:grpSpPr>
          <a:xfrm>
            <a:off x="10223247" y="1449809"/>
            <a:ext cx="822959" cy="386862"/>
            <a:chOff x="5064369" y="362573"/>
            <a:chExt cx="822959" cy="386862"/>
          </a:xfrm>
        </p:grpSpPr>
        <p:sp>
          <p:nvSpPr>
            <p:cNvPr id="44" name="角丸四角形 43">
              <a:extLst>
                <a:ext uri="{FF2B5EF4-FFF2-40B4-BE49-F238E27FC236}">
                  <a16:creationId xmlns:a16="http://schemas.microsoft.com/office/drawing/2014/main" id="{D9EFAF54-17ED-0FED-EF46-D364B6D334E3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6.00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46" name="三角形 45">
              <a:extLst>
                <a:ext uri="{FF2B5EF4-FFF2-40B4-BE49-F238E27FC236}">
                  <a16:creationId xmlns:a16="http://schemas.microsoft.com/office/drawing/2014/main" id="{7B8C788E-5439-B3A9-0057-919EDCC8F6BB}"/>
                </a:ext>
              </a:extLst>
            </p:cNvPr>
            <p:cNvSpPr/>
            <p:nvPr userDrawn="1"/>
          </p:nvSpPr>
          <p:spPr>
            <a:xfrm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7" name="グループ化 46">
            <a:extLst>
              <a:ext uri="{FF2B5EF4-FFF2-40B4-BE49-F238E27FC236}">
                <a16:creationId xmlns:a16="http://schemas.microsoft.com/office/drawing/2014/main" id="{C9DDA988-0F6F-8A83-69CB-3B3E2FCA47D1}"/>
              </a:ext>
            </a:extLst>
          </p:cNvPr>
          <p:cNvGrpSpPr/>
          <p:nvPr userDrawn="1"/>
        </p:nvGrpSpPr>
        <p:grpSpPr>
          <a:xfrm>
            <a:off x="10223247" y="3137545"/>
            <a:ext cx="822959" cy="386862"/>
            <a:chOff x="5064369" y="362573"/>
            <a:chExt cx="822959" cy="386862"/>
          </a:xfrm>
        </p:grpSpPr>
        <p:sp>
          <p:nvSpPr>
            <p:cNvPr id="48" name="角丸四角形 47">
              <a:extLst>
                <a:ext uri="{FF2B5EF4-FFF2-40B4-BE49-F238E27FC236}">
                  <a16:creationId xmlns:a16="http://schemas.microsoft.com/office/drawing/2014/main" id="{D0F6BF23-AA1D-9369-FFE7-6B1FD4A43A50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0.70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49" name="三角形 48">
              <a:extLst>
                <a:ext uri="{FF2B5EF4-FFF2-40B4-BE49-F238E27FC236}">
                  <a16:creationId xmlns:a16="http://schemas.microsoft.com/office/drawing/2014/main" id="{5CF4FA76-266D-976B-5B85-2D07980EC6CA}"/>
                </a:ext>
              </a:extLst>
            </p:cNvPr>
            <p:cNvSpPr/>
            <p:nvPr userDrawn="1"/>
          </p:nvSpPr>
          <p:spPr>
            <a:xfrm rot="108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0" name="グループ化 49">
            <a:extLst>
              <a:ext uri="{FF2B5EF4-FFF2-40B4-BE49-F238E27FC236}">
                <a16:creationId xmlns:a16="http://schemas.microsoft.com/office/drawing/2014/main" id="{41A4F75F-5919-9A3D-D2F1-0FF07561D3FE}"/>
              </a:ext>
            </a:extLst>
          </p:cNvPr>
          <p:cNvGrpSpPr/>
          <p:nvPr userDrawn="1"/>
        </p:nvGrpSpPr>
        <p:grpSpPr>
          <a:xfrm>
            <a:off x="10223247" y="4164405"/>
            <a:ext cx="822959" cy="386862"/>
            <a:chOff x="5064369" y="362573"/>
            <a:chExt cx="822959" cy="386862"/>
          </a:xfrm>
        </p:grpSpPr>
        <p:sp>
          <p:nvSpPr>
            <p:cNvPr id="51" name="角丸四角形 50">
              <a:extLst>
                <a:ext uri="{FF2B5EF4-FFF2-40B4-BE49-F238E27FC236}">
                  <a16:creationId xmlns:a16="http://schemas.microsoft.com/office/drawing/2014/main" id="{6DA51CE7-1567-5641-B63F-67BDC3538312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1.50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52" name="三角形 51">
              <a:extLst>
                <a:ext uri="{FF2B5EF4-FFF2-40B4-BE49-F238E27FC236}">
                  <a16:creationId xmlns:a16="http://schemas.microsoft.com/office/drawing/2014/main" id="{F08D42CC-5A4A-BE37-7130-A74D165E67C4}"/>
                </a:ext>
              </a:extLst>
            </p:cNvPr>
            <p:cNvSpPr/>
            <p:nvPr userDrawn="1"/>
          </p:nvSpPr>
          <p:spPr>
            <a:xfrm rot="108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3" name="グループ化 52">
            <a:extLst>
              <a:ext uri="{FF2B5EF4-FFF2-40B4-BE49-F238E27FC236}">
                <a16:creationId xmlns:a16="http://schemas.microsoft.com/office/drawing/2014/main" id="{18D91BC5-6FD6-8E0D-CADF-AEA9664FF384}"/>
              </a:ext>
            </a:extLst>
          </p:cNvPr>
          <p:cNvGrpSpPr/>
          <p:nvPr userDrawn="1"/>
        </p:nvGrpSpPr>
        <p:grpSpPr>
          <a:xfrm>
            <a:off x="10223247" y="5799354"/>
            <a:ext cx="822959" cy="386862"/>
            <a:chOff x="5064369" y="362573"/>
            <a:chExt cx="822959" cy="386862"/>
          </a:xfrm>
        </p:grpSpPr>
        <p:sp>
          <p:nvSpPr>
            <p:cNvPr id="54" name="角丸四角形 53">
              <a:extLst>
                <a:ext uri="{FF2B5EF4-FFF2-40B4-BE49-F238E27FC236}">
                  <a16:creationId xmlns:a16="http://schemas.microsoft.com/office/drawing/2014/main" id="{60664AFF-1845-4B77-4066-C1F231607CEB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8.20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55" name="三角形 54">
              <a:extLst>
                <a:ext uri="{FF2B5EF4-FFF2-40B4-BE49-F238E27FC236}">
                  <a16:creationId xmlns:a16="http://schemas.microsoft.com/office/drawing/2014/main" id="{B916040D-5E8C-0F81-4E84-73CF02283BC3}"/>
                </a:ext>
              </a:extLst>
            </p:cNvPr>
            <p:cNvSpPr/>
            <p:nvPr userDrawn="1"/>
          </p:nvSpPr>
          <p:spPr>
            <a:xfrm rot="108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6" name="グループ化 55">
            <a:extLst>
              <a:ext uri="{FF2B5EF4-FFF2-40B4-BE49-F238E27FC236}">
                <a16:creationId xmlns:a16="http://schemas.microsoft.com/office/drawing/2014/main" id="{67FC37F6-0A61-B6C9-4A39-20B68898C04E}"/>
              </a:ext>
            </a:extLst>
          </p:cNvPr>
          <p:cNvGrpSpPr/>
          <p:nvPr userDrawn="1"/>
        </p:nvGrpSpPr>
        <p:grpSpPr>
          <a:xfrm>
            <a:off x="10223247" y="6758287"/>
            <a:ext cx="822959" cy="386862"/>
            <a:chOff x="5064369" y="362573"/>
            <a:chExt cx="822959" cy="386862"/>
          </a:xfrm>
        </p:grpSpPr>
        <p:sp>
          <p:nvSpPr>
            <p:cNvPr id="57" name="角丸四角形 56">
              <a:extLst>
                <a:ext uri="{FF2B5EF4-FFF2-40B4-BE49-F238E27FC236}">
                  <a16:creationId xmlns:a16="http://schemas.microsoft.com/office/drawing/2014/main" id="{8276014A-EBDB-81B9-080A-EE099F23495A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8.70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58" name="三角形 57">
              <a:extLst>
                <a:ext uri="{FF2B5EF4-FFF2-40B4-BE49-F238E27FC236}">
                  <a16:creationId xmlns:a16="http://schemas.microsoft.com/office/drawing/2014/main" id="{EE521B40-4B50-615D-9F2A-545DE9978581}"/>
                </a:ext>
              </a:extLst>
            </p:cNvPr>
            <p:cNvSpPr/>
            <p:nvPr userDrawn="1"/>
          </p:nvSpPr>
          <p:spPr>
            <a:xfrm rot="108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67" name="グループ化 66">
            <a:extLst>
              <a:ext uri="{FF2B5EF4-FFF2-40B4-BE49-F238E27FC236}">
                <a16:creationId xmlns:a16="http://schemas.microsoft.com/office/drawing/2014/main" id="{FB5925B0-538B-45F5-F8AF-567B6CD85E9F}"/>
              </a:ext>
            </a:extLst>
          </p:cNvPr>
          <p:cNvGrpSpPr/>
          <p:nvPr userDrawn="1"/>
        </p:nvGrpSpPr>
        <p:grpSpPr>
          <a:xfrm rot="5400000">
            <a:off x="5568486" y="2303290"/>
            <a:ext cx="1055028" cy="312257"/>
            <a:chOff x="2995112" y="3692937"/>
            <a:chExt cx="1055028" cy="312257"/>
          </a:xfrm>
        </p:grpSpPr>
        <p:sp>
          <p:nvSpPr>
            <p:cNvPr id="68" name="角丸四角形 67">
              <a:extLst>
                <a:ext uri="{FF2B5EF4-FFF2-40B4-BE49-F238E27FC236}">
                  <a16:creationId xmlns:a16="http://schemas.microsoft.com/office/drawing/2014/main" id="{15391E8F-DEDC-54D8-837D-7FBFE0231873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288000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0.8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69" name="直線矢印コネクタ 68">
              <a:extLst>
                <a:ext uri="{FF2B5EF4-FFF2-40B4-BE49-F238E27FC236}">
                  <a16:creationId xmlns:a16="http://schemas.microsoft.com/office/drawing/2014/main" id="{50978B1C-ACFF-DA75-FDB6-85CA44BC92A0}"/>
                </a:ext>
              </a:extLst>
            </p:cNvPr>
            <p:cNvCxnSpPr/>
            <p:nvPr userDrawn="1"/>
          </p:nvCxnSpPr>
          <p:spPr>
            <a:xfrm>
              <a:off x="3220962" y="3692937"/>
              <a:ext cx="0" cy="312257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グループ化 69">
            <a:extLst>
              <a:ext uri="{FF2B5EF4-FFF2-40B4-BE49-F238E27FC236}">
                <a16:creationId xmlns:a16="http://schemas.microsoft.com/office/drawing/2014/main" id="{853D32D3-DF7D-182F-635C-2493AA2EB37B}"/>
              </a:ext>
            </a:extLst>
          </p:cNvPr>
          <p:cNvGrpSpPr/>
          <p:nvPr userDrawn="1"/>
        </p:nvGrpSpPr>
        <p:grpSpPr>
          <a:xfrm>
            <a:off x="5608875" y="6389245"/>
            <a:ext cx="1055028" cy="468755"/>
            <a:chOff x="2995112" y="3692937"/>
            <a:chExt cx="1055028" cy="468755"/>
          </a:xfrm>
        </p:grpSpPr>
        <p:sp>
          <p:nvSpPr>
            <p:cNvPr id="71" name="角丸四角形 70">
              <a:extLst>
                <a:ext uri="{FF2B5EF4-FFF2-40B4-BE49-F238E27FC236}">
                  <a16:creationId xmlns:a16="http://schemas.microsoft.com/office/drawing/2014/main" id="{678FA65E-EF6B-BCF1-D89E-BC3F93A72B5D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468556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1.3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72" name="直線矢印コネクタ 71">
              <a:extLst>
                <a:ext uri="{FF2B5EF4-FFF2-40B4-BE49-F238E27FC236}">
                  <a16:creationId xmlns:a16="http://schemas.microsoft.com/office/drawing/2014/main" id="{DCE1F53B-5700-DC79-08CC-BECFC2F07CA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456231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グループ化 73">
            <a:extLst>
              <a:ext uri="{FF2B5EF4-FFF2-40B4-BE49-F238E27FC236}">
                <a16:creationId xmlns:a16="http://schemas.microsoft.com/office/drawing/2014/main" id="{344AD2A7-B173-D3E6-E14A-1B9B92E4BA9B}"/>
              </a:ext>
            </a:extLst>
          </p:cNvPr>
          <p:cNvGrpSpPr/>
          <p:nvPr userDrawn="1"/>
        </p:nvGrpSpPr>
        <p:grpSpPr>
          <a:xfrm>
            <a:off x="8428957" y="6389245"/>
            <a:ext cx="1055028" cy="193279"/>
            <a:chOff x="2995112" y="3692937"/>
            <a:chExt cx="1055028" cy="193279"/>
          </a:xfrm>
        </p:grpSpPr>
        <p:sp>
          <p:nvSpPr>
            <p:cNvPr id="75" name="角丸四角形 74">
              <a:extLst>
                <a:ext uri="{FF2B5EF4-FFF2-40B4-BE49-F238E27FC236}">
                  <a16:creationId xmlns:a16="http://schemas.microsoft.com/office/drawing/2014/main" id="{467C1274-BD9C-7971-5D41-8E3DAE8A5F3E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180000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0.5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76" name="直線矢印コネクタ 75">
              <a:extLst>
                <a:ext uri="{FF2B5EF4-FFF2-40B4-BE49-F238E27FC236}">
                  <a16:creationId xmlns:a16="http://schemas.microsoft.com/office/drawing/2014/main" id="{52C0CF81-D0C2-7499-C19B-148351053D9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193279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グループ化 77">
            <a:extLst>
              <a:ext uri="{FF2B5EF4-FFF2-40B4-BE49-F238E27FC236}">
                <a16:creationId xmlns:a16="http://schemas.microsoft.com/office/drawing/2014/main" id="{C7DD9324-AD6F-F283-C06F-244E01D264C7}"/>
              </a:ext>
            </a:extLst>
          </p:cNvPr>
          <p:cNvGrpSpPr/>
          <p:nvPr userDrawn="1"/>
        </p:nvGrpSpPr>
        <p:grpSpPr>
          <a:xfrm>
            <a:off x="8417994" y="1090415"/>
            <a:ext cx="1055028" cy="193279"/>
            <a:chOff x="2995112" y="3692937"/>
            <a:chExt cx="1055028" cy="193279"/>
          </a:xfrm>
        </p:grpSpPr>
        <p:sp>
          <p:nvSpPr>
            <p:cNvPr id="79" name="角丸四角形 78">
              <a:extLst>
                <a:ext uri="{FF2B5EF4-FFF2-40B4-BE49-F238E27FC236}">
                  <a16:creationId xmlns:a16="http://schemas.microsoft.com/office/drawing/2014/main" id="{4AC0D25F-8DE3-5587-3E6B-20F318910919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180000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0.5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80" name="直線矢印コネクタ 79">
              <a:extLst>
                <a:ext uri="{FF2B5EF4-FFF2-40B4-BE49-F238E27FC236}">
                  <a16:creationId xmlns:a16="http://schemas.microsoft.com/office/drawing/2014/main" id="{933610C0-2716-EE09-CAB6-0AB881087E5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193279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1" name="グループ化 80">
            <a:extLst>
              <a:ext uri="{FF2B5EF4-FFF2-40B4-BE49-F238E27FC236}">
                <a16:creationId xmlns:a16="http://schemas.microsoft.com/office/drawing/2014/main" id="{F224F671-0317-9C33-2E68-D83D923EFBF0}"/>
              </a:ext>
            </a:extLst>
          </p:cNvPr>
          <p:cNvGrpSpPr/>
          <p:nvPr userDrawn="1"/>
        </p:nvGrpSpPr>
        <p:grpSpPr>
          <a:xfrm rot="5400000">
            <a:off x="11430108" y="3564900"/>
            <a:ext cx="1055028" cy="468755"/>
            <a:chOff x="2995112" y="3692937"/>
            <a:chExt cx="1055028" cy="468755"/>
          </a:xfrm>
        </p:grpSpPr>
        <p:sp>
          <p:nvSpPr>
            <p:cNvPr id="82" name="角丸四角形 81">
              <a:extLst>
                <a:ext uri="{FF2B5EF4-FFF2-40B4-BE49-F238E27FC236}">
                  <a16:creationId xmlns:a16="http://schemas.microsoft.com/office/drawing/2014/main" id="{5F12F996-8806-4530-AC95-E23C2AA4E1D5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468556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1.3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83" name="直線矢印コネクタ 82">
              <a:extLst>
                <a:ext uri="{FF2B5EF4-FFF2-40B4-BE49-F238E27FC236}">
                  <a16:creationId xmlns:a16="http://schemas.microsoft.com/office/drawing/2014/main" id="{45DB2C76-4730-8760-6332-C43BF365EFE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456231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4" name="グループ化 83">
            <a:extLst>
              <a:ext uri="{FF2B5EF4-FFF2-40B4-BE49-F238E27FC236}">
                <a16:creationId xmlns:a16="http://schemas.microsoft.com/office/drawing/2014/main" id="{C0B6026E-2942-AE8D-6D0C-C17A8ECF7354}"/>
              </a:ext>
            </a:extLst>
          </p:cNvPr>
          <p:cNvGrpSpPr/>
          <p:nvPr userDrawn="1"/>
        </p:nvGrpSpPr>
        <p:grpSpPr>
          <a:xfrm rot="5400000">
            <a:off x="-293136" y="3564901"/>
            <a:ext cx="1055028" cy="468755"/>
            <a:chOff x="2995112" y="3692937"/>
            <a:chExt cx="1055028" cy="468755"/>
          </a:xfrm>
        </p:grpSpPr>
        <p:sp>
          <p:nvSpPr>
            <p:cNvPr id="85" name="角丸四角形 84">
              <a:extLst>
                <a:ext uri="{FF2B5EF4-FFF2-40B4-BE49-F238E27FC236}">
                  <a16:creationId xmlns:a16="http://schemas.microsoft.com/office/drawing/2014/main" id="{8EDDF429-C567-9705-572C-39258E2D941D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468556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1.3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86" name="直線矢印コネクタ 85">
              <a:extLst>
                <a:ext uri="{FF2B5EF4-FFF2-40B4-BE49-F238E27FC236}">
                  <a16:creationId xmlns:a16="http://schemas.microsoft.com/office/drawing/2014/main" id="{89349612-DF2A-31E5-8267-4B20775A890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456231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グループ化 86">
            <a:extLst>
              <a:ext uri="{FF2B5EF4-FFF2-40B4-BE49-F238E27FC236}">
                <a16:creationId xmlns:a16="http://schemas.microsoft.com/office/drawing/2014/main" id="{CFC17D08-D773-F4A0-6A5E-3069965B8E39}"/>
              </a:ext>
            </a:extLst>
          </p:cNvPr>
          <p:cNvGrpSpPr/>
          <p:nvPr userDrawn="1"/>
        </p:nvGrpSpPr>
        <p:grpSpPr>
          <a:xfrm>
            <a:off x="8417994" y="3691922"/>
            <a:ext cx="1055028" cy="288000"/>
            <a:chOff x="2995112" y="3646242"/>
            <a:chExt cx="1055028" cy="288000"/>
          </a:xfrm>
        </p:grpSpPr>
        <p:sp>
          <p:nvSpPr>
            <p:cNvPr id="88" name="角丸四角形 87">
              <a:extLst>
                <a:ext uri="{FF2B5EF4-FFF2-40B4-BE49-F238E27FC236}">
                  <a16:creationId xmlns:a16="http://schemas.microsoft.com/office/drawing/2014/main" id="{CAB6890F-9D69-DC91-DA6A-5C858DCFBE7E}"/>
                </a:ext>
              </a:extLst>
            </p:cNvPr>
            <p:cNvSpPr/>
            <p:nvPr userDrawn="1"/>
          </p:nvSpPr>
          <p:spPr>
            <a:xfrm>
              <a:off x="2995112" y="3646242"/>
              <a:ext cx="1055028" cy="288000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0.8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89" name="直線矢印コネクタ 88">
              <a:extLst>
                <a:ext uri="{FF2B5EF4-FFF2-40B4-BE49-F238E27FC236}">
                  <a16:creationId xmlns:a16="http://schemas.microsoft.com/office/drawing/2014/main" id="{69EA4D75-55C7-A968-BE15-2BE0F7CB41F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57767"/>
              <a:ext cx="0" cy="275813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3" name="直線コネクタ 92">
            <a:extLst>
              <a:ext uri="{FF2B5EF4-FFF2-40B4-BE49-F238E27FC236}">
                <a16:creationId xmlns:a16="http://schemas.microsoft.com/office/drawing/2014/main" id="{A8876699-2FD7-C4FB-37DB-8F28F7D4AF3D}"/>
              </a:ext>
            </a:extLst>
          </p:cNvPr>
          <p:cNvCxnSpPr>
            <a:cxnSpLocks/>
            <a:stCxn id="32" idx="3"/>
          </p:cNvCxnSpPr>
          <p:nvPr userDrawn="1"/>
        </p:nvCxnSpPr>
        <p:spPr>
          <a:xfrm>
            <a:off x="5748601" y="569095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線コネクタ 94">
            <a:extLst>
              <a:ext uri="{FF2B5EF4-FFF2-40B4-BE49-F238E27FC236}">
                <a16:creationId xmlns:a16="http://schemas.microsoft.com/office/drawing/2014/main" id="{02411C72-9CFC-11A3-A34B-36F74128ED57}"/>
              </a:ext>
            </a:extLst>
          </p:cNvPr>
          <p:cNvCxnSpPr>
            <a:cxnSpLocks/>
          </p:cNvCxnSpPr>
          <p:nvPr userDrawn="1"/>
        </p:nvCxnSpPr>
        <p:spPr>
          <a:xfrm>
            <a:off x="6242587" y="569095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線コネクタ 95">
            <a:extLst>
              <a:ext uri="{FF2B5EF4-FFF2-40B4-BE49-F238E27FC236}">
                <a16:creationId xmlns:a16="http://schemas.microsoft.com/office/drawing/2014/main" id="{650C72A6-3D4A-F72F-163E-7E6F8F6CFD9A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1008000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線コネクタ 99">
            <a:extLst>
              <a:ext uri="{FF2B5EF4-FFF2-40B4-BE49-F238E27FC236}">
                <a16:creationId xmlns:a16="http://schemas.microsoft.com/office/drawing/2014/main" id="{6E3E6ECF-C241-905E-53B6-B996B159FA2F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1363941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線コネクタ 100">
            <a:extLst>
              <a:ext uri="{FF2B5EF4-FFF2-40B4-BE49-F238E27FC236}">
                <a16:creationId xmlns:a16="http://schemas.microsoft.com/office/drawing/2014/main" id="{DCABD40F-8E29-ABBE-2E92-C0AD13DE1FBA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3610051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線コネクタ 101">
            <a:extLst>
              <a:ext uri="{FF2B5EF4-FFF2-40B4-BE49-F238E27FC236}">
                <a16:creationId xmlns:a16="http://schemas.microsoft.com/office/drawing/2014/main" id="{AF89D3CC-3BF7-3491-5CBD-E77C677F0035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4068000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線コネクタ 102">
            <a:extLst>
              <a:ext uri="{FF2B5EF4-FFF2-40B4-BE49-F238E27FC236}">
                <a16:creationId xmlns:a16="http://schemas.microsoft.com/office/drawing/2014/main" id="{BB9F03E3-3A63-BD43-E04B-8D3E939F71AD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6288600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線コネクタ 103">
            <a:extLst>
              <a:ext uri="{FF2B5EF4-FFF2-40B4-BE49-F238E27FC236}">
                <a16:creationId xmlns:a16="http://schemas.microsoft.com/office/drawing/2014/main" id="{9CEF71F1-D7D6-6348-1D88-A61C4B06383F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6660000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5" name="グループ化 104">
            <a:extLst>
              <a:ext uri="{FF2B5EF4-FFF2-40B4-BE49-F238E27FC236}">
                <a16:creationId xmlns:a16="http://schemas.microsoft.com/office/drawing/2014/main" id="{7FF96D99-978A-C962-B767-3E0FBF5654C7}"/>
              </a:ext>
            </a:extLst>
          </p:cNvPr>
          <p:cNvGrpSpPr/>
          <p:nvPr userDrawn="1"/>
        </p:nvGrpSpPr>
        <p:grpSpPr>
          <a:xfrm>
            <a:off x="673694" y="70872"/>
            <a:ext cx="822959" cy="386862"/>
            <a:chOff x="5064369" y="362573"/>
            <a:chExt cx="822959" cy="386862"/>
          </a:xfrm>
        </p:grpSpPr>
        <p:sp>
          <p:nvSpPr>
            <p:cNvPr id="106" name="角丸四角形 105">
              <a:extLst>
                <a:ext uri="{FF2B5EF4-FFF2-40B4-BE49-F238E27FC236}">
                  <a16:creationId xmlns:a16="http://schemas.microsoft.com/office/drawing/2014/main" id="{F1A757C9-DFAF-FF3A-B746-5E7454B20242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88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15.60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07" name="三角形 106">
              <a:extLst>
                <a:ext uri="{FF2B5EF4-FFF2-40B4-BE49-F238E27FC236}">
                  <a16:creationId xmlns:a16="http://schemas.microsoft.com/office/drawing/2014/main" id="{D3CDBE70-BBBC-E538-CEAF-A66AF8E171F4}"/>
                </a:ext>
              </a:extLst>
            </p:cNvPr>
            <p:cNvSpPr/>
            <p:nvPr userDrawn="1"/>
          </p:nvSpPr>
          <p:spPr>
            <a:xfrm rot="16200000">
              <a:off x="5162845" y="498756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08" name="直線コネクタ 107">
            <a:extLst>
              <a:ext uri="{FF2B5EF4-FFF2-40B4-BE49-F238E27FC236}">
                <a16:creationId xmlns:a16="http://schemas.microsoft.com/office/drawing/2014/main" id="{E202A22D-7629-A6D7-0191-364F2536428A}"/>
              </a:ext>
            </a:extLst>
          </p:cNvPr>
          <p:cNvCxnSpPr>
            <a:cxnSpLocks/>
          </p:cNvCxnSpPr>
          <p:nvPr userDrawn="1"/>
        </p:nvCxnSpPr>
        <p:spPr>
          <a:xfrm>
            <a:off x="493694" y="264303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線コネクタ 111">
            <a:extLst>
              <a:ext uri="{FF2B5EF4-FFF2-40B4-BE49-F238E27FC236}">
                <a16:creationId xmlns:a16="http://schemas.microsoft.com/office/drawing/2014/main" id="{530E4612-FC77-5C09-2931-C0EFB9263524}"/>
              </a:ext>
            </a:extLst>
          </p:cNvPr>
          <p:cNvCxnSpPr>
            <a:cxnSpLocks/>
          </p:cNvCxnSpPr>
          <p:nvPr userDrawn="1"/>
        </p:nvCxnSpPr>
        <p:spPr>
          <a:xfrm>
            <a:off x="11521912" y="264303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" name="グループ化 112">
            <a:extLst>
              <a:ext uri="{FF2B5EF4-FFF2-40B4-BE49-F238E27FC236}">
                <a16:creationId xmlns:a16="http://schemas.microsoft.com/office/drawing/2014/main" id="{D5D9BB90-51EE-23BF-5F6F-E7AEB9DE8493}"/>
              </a:ext>
            </a:extLst>
          </p:cNvPr>
          <p:cNvGrpSpPr/>
          <p:nvPr userDrawn="1"/>
        </p:nvGrpSpPr>
        <p:grpSpPr>
          <a:xfrm>
            <a:off x="10706212" y="70872"/>
            <a:ext cx="822959" cy="386862"/>
            <a:chOff x="5064369" y="362573"/>
            <a:chExt cx="822959" cy="386862"/>
          </a:xfrm>
        </p:grpSpPr>
        <p:sp>
          <p:nvSpPr>
            <p:cNvPr id="114" name="角丸四角形 113">
              <a:extLst>
                <a:ext uri="{FF2B5EF4-FFF2-40B4-BE49-F238E27FC236}">
                  <a16:creationId xmlns:a16="http://schemas.microsoft.com/office/drawing/2014/main" id="{C8537784-AB00-E8B0-0ECC-C21610DA6958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15.60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15" name="三角形 114">
              <a:extLst>
                <a:ext uri="{FF2B5EF4-FFF2-40B4-BE49-F238E27FC236}">
                  <a16:creationId xmlns:a16="http://schemas.microsoft.com/office/drawing/2014/main" id="{658B9F04-5D2A-1186-143F-FA13810B9ECC}"/>
                </a:ext>
              </a:extLst>
            </p:cNvPr>
            <p:cNvSpPr/>
            <p:nvPr userDrawn="1"/>
          </p:nvSpPr>
          <p:spPr>
            <a:xfrm rot="54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3850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_目次_4項目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角丸四角形 46">
            <a:extLst>
              <a:ext uri="{FF2B5EF4-FFF2-40B4-BE49-F238E27FC236}">
                <a16:creationId xmlns:a16="http://schemas.microsoft.com/office/drawing/2014/main" id="{594C970C-C962-84E5-295B-25A4061DB8EB}"/>
              </a:ext>
            </a:extLst>
          </p:cNvPr>
          <p:cNvSpPr/>
          <p:nvPr userDrawn="1"/>
        </p:nvSpPr>
        <p:spPr>
          <a:xfrm>
            <a:off x="230388" y="159023"/>
            <a:ext cx="179100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1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CONTENTS</a:t>
            </a:r>
            <a:endParaRPr kumimoji="1" lang="ja-JP" altLang="en-US" sz="2400" b="1" i="1" dirty="0">
              <a:solidFill>
                <a:schemeClr val="accent6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48" name="図 47">
            <a:extLst>
              <a:ext uri="{FF2B5EF4-FFF2-40B4-BE49-F238E27FC236}">
                <a16:creationId xmlns:a16="http://schemas.microsoft.com/office/drawing/2014/main" id="{F4CEE68E-CF82-DA0A-F864-41AEA3C482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49" name="円/楕円 48">
            <a:extLst>
              <a:ext uri="{FF2B5EF4-FFF2-40B4-BE49-F238E27FC236}">
                <a16:creationId xmlns:a16="http://schemas.microsoft.com/office/drawing/2014/main" id="{58243DD2-4FDC-6245-3AB2-D54A6A4DAE1B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1971952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0" name="円/楕円 49">
            <a:extLst>
              <a:ext uri="{FF2B5EF4-FFF2-40B4-BE49-F238E27FC236}">
                <a16:creationId xmlns:a16="http://schemas.microsoft.com/office/drawing/2014/main" id="{96FCCE5E-91DA-E001-DE39-79F5C2EB433E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2890054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1" name="円/楕円 50">
            <a:extLst>
              <a:ext uri="{FF2B5EF4-FFF2-40B4-BE49-F238E27FC236}">
                <a16:creationId xmlns:a16="http://schemas.microsoft.com/office/drawing/2014/main" id="{6CC99D52-4685-BF84-E6FA-D0A71546E384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3808156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3757EBEE-895F-1024-788E-68A303AB523C}"/>
              </a:ext>
            </a:extLst>
          </p:cNvPr>
          <p:cNvCxnSpPr>
            <a:cxnSpLocks/>
            <a:stCxn id="49" idx="4"/>
            <a:endCxn id="50" idx="0"/>
          </p:cNvCxnSpPr>
          <p:nvPr userDrawn="1"/>
        </p:nvCxnSpPr>
        <p:spPr>
          <a:xfrm>
            <a:off x="1289496" y="2511952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直線コネクタ 53">
            <a:extLst>
              <a:ext uri="{FF2B5EF4-FFF2-40B4-BE49-F238E27FC236}">
                <a16:creationId xmlns:a16="http://schemas.microsoft.com/office/drawing/2014/main" id="{487775CD-1830-B703-E4AF-05FD7E809186}"/>
              </a:ext>
            </a:extLst>
          </p:cNvPr>
          <p:cNvCxnSpPr>
            <a:stCxn id="50" idx="4"/>
            <a:endCxn id="51" idx="0"/>
          </p:cNvCxnSpPr>
          <p:nvPr userDrawn="1"/>
        </p:nvCxnSpPr>
        <p:spPr>
          <a:xfrm>
            <a:off x="1289496" y="3430054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テキスト プレースホルダー 4">
            <a:extLst>
              <a:ext uri="{FF2B5EF4-FFF2-40B4-BE49-F238E27FC236}">
                <a16:creationId xmlns:a16="http://schemas.microsoft.com/office/drawing/2014/main" id="{0F9C6D44-05F9-1EFB-62EA-986D156F9CF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05536" y="2061932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7" name="テキスト プレースホルダー 4">
            <a:extLst>
              <a:ext uri="{FF2B5EF4-FFF2-40B4-BE49-F238E27FC236}">
                <a16:creationId xmlns:a16="http://schemas.microsoft.com/office/drawing/2014/main" id="{2B7702EB-2961-1F4F-5387-5A02CCC43E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05536" y="3016526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8" name="テキスト プレースホルダー 4">
            <a:extLst>
              <a:ext uri="{FF2B5EF4-FFF2-40B4-BE49-F238E27FC236}">
                <a16:creationId xmlns:a16="http://schemas.microsoft.com/office/drawing/2014/main" id="{3FAB6E8A-805A-6738-8145-D574DCFB8B2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05536" y="3940975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pic>
        <p:nvPicPr>
          <p:cNvPr id="2" name="図 1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A383CECD-F909-1D6C-209A-5F38C86E1B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29" t="-1" r="7199" b="-25"/>
          <a:stretch/>
        </p:blipFill>
        <p:spPr>
          <a:xfrm>
            <a:off x="9290303" y="0"/>
            <a:ext cx="2901697" cy="6858000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990DC9F7-9E13-44C6-4412-CE1200571881}"/>
              </a:ext>
            </a:extLst>
          </p:cNvPr>
          <p:cNvSpPr/>
          <p:nvPr userDrawn="1"/>
        </p:nvSpPr>
        <p:spPr>
          <a:xfrm>
            <a:off x="9271001" y="0"/>
            <a:ext cx="2920999" cy="6858000"/>
          </a:xfrm>
          <a:prstGeom prst="rect">
            <a:avLst/>
          </a:prstGeom>
          <a:gradFill flip="none" rotWithShape="1">
            <a:gsLst>
              <a:gs pos="0">
                <a:schemeClr val="accent6">
                  <a:alpha val="70000"/>
                </a:schemeClr>
              </a:gs>
              <a:gs pos="59000">
                <a:schemeClr val="accent6">
                  <a:alpha val="70000"/>
                </a:schemeClr>
              </a:gs>
              <a:gs pos="100000">
                <a:schemeClr val="accent6">
                  <a:alpha val="20000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角丸四角形 1">
            <a:extLst>
              <a:ext uri="{FF2B5EF4-FFF2-40B4-BE49-F238E27FC236}">
                <a16:creationId xmlns:a16="http://schemas.microsoft.com/office/drawing/2014/main" id="{901A852C-D725-0B03-F454-DF274C98AECE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solidFill>
            <a:schemeClr val="bg1"/>
          </a:solidFill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31703583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_中表紙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 descr="携帯電話を持っている手">
            <a:extLst>
              <a:ext uri="{FF2B5EF4-FFF2-40B4-BE49-F238E27FC236}">
                <a16:creationId xmlns:a16="http://schemas.microsoft.com/office/drawing/2014/main" id="{460FE144-A998-14E0-0C3F-8035C959D2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86" r="5214" b="1935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D5E49ED5-D96F-97D5-1880-00C9688086C5}"/>
              </a:ext>
            </a:extLst>
          </p:cNvPr>
          <p:cNvSpPr/>
          <p:nvPr userDrawn="1"/>
        </p:nvSpPr>
        <p:spPr>
          <a:xfrm>
            <a:off x="-20531" y="-1"/>
            <a:ext cx="6116531" cy="6882433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08FC968B-3FAE-B631-5EE8-C6DEFA047252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sp>
        <p:nvSpPr>
          <p:cNvPr id="8" name="フッター プレースホルダー 3">
            <a:extLst>
              <a:ext uri="{FF2B5EF4-FFF2-40B4-BE49-F238E27FC236}">
                <a16:creationId xmlns:a16="http://schemas.microsoft.com/office/drawing/2014/main" id="{21D54AD1-CF84-F71F-BC9B-1B07B1955C7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pPr>
              <a:defRPr/>
            </a:pPr>
            <a:r>
              <a:rPr lang="en" altLang="ja-JP" sz="800" dirty="0">
                <a:solidFill>
                  <a:schemeClr val="accent2"/>
                </a:solidFill>
              </a:rPr>
              <a:t>.</a:t>
            </a:r>
          </a:p>
        </p:txBody>
      </p: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F611E313-2AD6-AD42-5CF5-E1B245A3CF05}"/>
              </a:ext>
            </a:extLst>
          </p:cNvPr>
          <p:cNvCxnSpPr>
            <a:cxnSpLocks/>
          </p:cNvCxnSpPr>
          <p:nvPr userDrawn="1"/>
        </p:nvCxnSpPr>
        <p:spPr>
          <a:xfrm>
            <a:off x="1210660" y="2537088"/>
            <a:ext cx="3600400" cy="0"/>
          </a:xfrm>
          <a:prstGeom prst="line">
            <a:avLst/>
          </a:prstGeom>
          <a:ln w="28575" cap="rnd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図プレースホルダー 4">
            <a:extLst>
              <a:ext uri="{FF2B5EF4-FFF2-40B4-BE49-F238E27FC236}">
                <a16:creationId xmlns:a16="http://schemas.microsoft.com/office/drawing/2014/main" id="{9D111741-B365-9CB3-1697-B3DA766C74A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204326" y="2773503"/>
            <a:ext cx="1586282" cy="1464484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20" name="テキスト プレースホルダー 19">
            <a:extLst>
              <a:ext uri="{FF2B5EF4-FFF2-40B4-BE49-F238E27FC236}">
                <a16:creationId xmlns:a16="http://schemas.microsoft.com/office/drawing/2014/main" id="{4C280B59-092A-77B1-5B58-5D9E06D972C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422456" y="1047719"/>
            <a:ext cx="1150023" cy="1057321"/>
          </a:xfrm>
          <a:prstGeom prst="rect">
            <a:avLst/>
          </a:prstGeom>
        </p:spPr>
        <p:txBody>
          <a:bodyPr/>
          <a:lstStyle>
            <a:lvl1pPr>
              <a:defRPr sz="6600" b="1" i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kumimoji="1" lang="en-US" altLang="ja-JP" dirty="0"/>
              <a:t>01</a:t>
            </a:r>
            <a:endParaRPr kumimoji="1" lang="ja-JP" altLang="en-US"/>
          </a:p>
        </p:txBody>
      </p:sp>
      <p:sp>
        <p:nvSpPr>
          <p:cNvPr id="24" name="テキスト プレースホルダー 23">
            <a:extLst>
              <a:ext uri="{FF2B5EF4-FFF2-40B4-BE49-F238E27FC236}">
                <a16:creationId xmlns:a16="http://schemas.microsoft.com/office/drawing/2014/main" id="{5CF79B8C-575F-FE24-5B11-B25E22FA25C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10945" y="4409296"/>
            <a:ext cx="3600115" cy="1412875"/>
          </a:xfrm>
          <a:prstGeom prst="rect">
            <a:avLst/>
          </a:prstGeom>
        </p:spPr>
        <p:txBody>
          <a:bodyPr/>
          <a:lstStyle>
            <a:lvl1pPr algn="ctr">
              <a:defRPr b="1" spc="300">
                <a:solidFill>
                  <a:schemeClr val="bg1"/>
                </a:solidFill>
              </a:defRPr>
            </a:lvl1pPr>
            <a:lvl2pPr marL="457212" indent="0">
              <a:buNone/>
              <a:defRPr/>
            </a:lvl2pPr>
          </a:lstStyle>
          <a:p>
            <a:pPr lvl="0"/>
            <a:r>
              <a:rPr kumimoji="1" lang="ja-JP" altLang="en-US"/>
              <a:t>リッチ中タイトル</a:t>
            </a:r>
            <a:endParaRPr kumimoji="1" lang="en-US" altLang="ja-JP" dirty="0"/>
          </a:p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E5D445EE-329A-51A3-DE2B-3E7EF7BF7DCB}"/>
              </a:ext>
            </a:extLst>
          </p:cNvPr>
          <p:cNvSpPr txBox="1"/>
          <p:nvPr userDrawn="1"/>
        </p:nvSpPr>
        <p:spPr>
          <a:xfrm>
            <a:off x="2449791" y="6248454"/>
            <a:ext cx="11224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" altLang="ko-JP" sz="900" b="0" i="0">
                <a:solidFill>
                  <a:schemeClr val="bg1"/>
                </a:solidFill>
                <a:effectLst/>
                <a:latin typeface="LINE Seed JP_OTF Regular" panose="02020500000000000000" pitchFamily="18" charset="-128"/>
                <a:ea typeface="LINE Seed JP_OTF Regular" panose="02020500000000000000" pitchFamily="18" charset="-128"/>
              </a:rPr>
              <a:t>© LY Corporation</a:t>
            </a:r>
            <a:endParaRPr lang="ko-JP" altLang="en-US" sz="900" b="0" i="0">
              <a:solidFill>
                <a:schemeClr val="bg1"/>
              </a:solidFill>
              <a:latin typeface="LINE Seed JP_OTF Regular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152327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_裏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D2E38026-89E3-565F-AAF1-CB23EEAA073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4195F610-3372-95B1-00A8-4317939AA5E0}"/>
              </a:ext>
            </a:extLst>
          </p:cNvPr>
          <p:cNvSpPr/>
          <p:nvPr userDrawn="1"/>
        </p:nvSpPr>
        <p:spPr>
          <a:xfrm rot="10800000">
            <a:off x="-20531" y="3404568"/>
            <a:ext cx="12212531" cy="3453432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3" name="角丸四角形 5">
            <a:extLst>
              <a:ext uri="{FF2B5EF4-FFF2-40B4-BE49-F238E27FC236}">
                <a16:creationId xmlns:a16="http://schemas.microsoft.com/office/drawing/2014/main" id="{D2F7C800-F58C-288B-3EA9-4369FDE752D0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solidFill>
            <a:schemeClr val="bg1"/>
          </a:solidFill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C6849B7C-2476-9EA0-6EC3-7894663346B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993948" y="4346303"/>
            <a:ext cx="2183572" cy="379752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FBA67A3-5821-37CA-8DB0-199B412ADADC}"/>
              </a:ext>
            </a:extLst>
          </p:cNvPr>
          <p:cNvSpPr txBox="1"/>
          <p:nvPr userDrawn="1"/>
        </p:nvSpPr>
        <p:spPr>
          <a:xfrm>
            <a:off x="4304574" y="5220647"/>
            <a:ext cx="3562321" cy="4339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lang="ja-JP" altLang="en-US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ja-JP" altLang="en-US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ウェブサイト</a:t>
            </a:r>
            <a:br>
              <a:rPr lang="en-US" altLang="ja-JP" sz="12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https://www.lycbiz.com/jp/service/yahoo-ads/</a:t>
            </a:r>
            <a:endParaRPr kumimoji="1" lang="ja-JP" altLang="en-US" sz="12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4FC44B0F-7FF0-562A-EDE0-BB34E76F9FD0}"/>
              </a:ext>
            </a:extLst>
          </p:cNvPr>
          <p:cNvSpPr txBox="1"/>
          <p:nvPr userDrawn="1"/>
        </p:nvSpPr>
        <p:spPr>
          <a:xfrm>
            <a:off x="10943753" y="6444396"/>
            <a:ext cx="11224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" altLang="ko-JP" sz="900" b="0" i="0" dirty="0">
                <a:solidFill>
                  <a:schemeClr val="bg1"/>
                </a:solidFill>
                <a:effectLst/>
                <a:latin typeface="LINE Seed JP_OTF Regular" panose="02020500000000000000" pitchFamily="18" charset="-128"/>
                <a:ea typeface="LINE Seed JP_OTF Regular" panose="02020500000000000000" pitchFamily="18" charset="-128"/>
              </a:rPr>
              <a:t>© LY Corporation</a:t>
            </a:r>
            <a:endParaRPr lang="ko-JP" altLang="en-US" sz="900" b="0" i="0" dirty="0">
              <a:solidFill>
                <a:schemeClr val="bg1"/>
              </a:solidFill>
              <a:latin typeface="LINE Seed JP_OTF Regular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964980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EB060A8E-FCBA-0C1A-CAE9-2C6E267FC2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8" t="7310" r="1369" b="9621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FB2E2D59-92F6-7C0B-A644-AF7170B81752}"/>
              </a:ext>
            </a:extLst>
          </p:cNvPr>
          <p:cNvSpPr/>
          <p:nvPr userDrawn="1"/>
        </p:nvSpPr>
        <p:spPr>
          <a:xfrm>
            <a:off x="-20531" y="3429000"/>
            <a:ext cx="12212531" cy="3453432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4E330008-E135-6DC6-6245-7C913B8042F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31804" y="4250359"/>
            <a:ext cx="3528392" cy="675650"/>
          </a:xfrm>
          <a:prstGeom prst="rect">
            <a:avLst/>
          </a:prstGeom>
        </p:spPr>
      </p:pic>
      <p:sp>
        <p:nvSpPr>
          <p:cNvPr id="9" name="角丸四角形 8">
            <a:extLst>
              <a:ext uri="{FF2B5EF4-FFF2-40B4-BE49-F238E27FC236}">
                <a16:creationId xmlns:a16="http://schemas.microsoft.com/office/drawing/2014/main" id="{ED902A33-118E-B90B-C162-41CFFF44BCD9}"/>
              </a:ext>
            </a:extLst>
          </p:cNvPr>
          <p:cNvSpPr/>
          <p:nvPr userDrawn="1"/>
        </p:nvSpPr>
        <p:spPr>
          <a:xfrm>
            <a:off x="10056440" y="260648"/>
            <a:ext cx="1833164" cy="3204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bg1">
                  <a:lumMod val="9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C932166E-22E3-431F-00A9-95A56049E7EE}"/>
              </a:ext>
            </a:extLst>
          </p:cNvPr>
          <p:cNvSpPr txBox="1"/>
          <p:nvPr userDrawn="1"/>
        </p:nvSpPr>
        <p:spPr>
          <a:xfrm>
            <a:off x="10704513" y="6384253"/>
            <a:ext cx="11850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15AD5BF4-AAAB-3C4D-9CB4-455B641AE880}"/>
              </a:ext>
            </a:extLst>
          </p:cNvPr>
          <p:cNvSpPr txBox="1"/>
          <p:nvPr userDrawn="1"/>
        </p:nvSpPr>
        <p:spPr>
          <a:xfrm>
            <a:off x="4226706" y="5220647"/>
            <a:ext cx="3738589" cy="4339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lang="ja-JP" altLang="en-US" sz="12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ja-JP" altLang="en-US" sz="12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ウェブサイト</a:t>
            </a:r>
            <a:br>
              <a:rPr lang="en-US" altLang="ja-JP" sz="12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https://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marketing.yahoo.co.jp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/service/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yahooads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</a:t>
            </a:r>
            <a:endParaRPr kumimoji="1" lang="ja-JP" altLang="en-US" sz="12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93727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表紙_1行+1行（商品名入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65364AB7-38D5-F908-15FD-6E1DD0C670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675" t="-1" r="5386" b="3003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9EA76109-FC42-775A-1066-AE4EEE755774}"/>
              </a:ext>
            </a:extLst>
          </p:cNvPr>
          <p:cNvSpPr/>
          <p:nvPr userDrawn="1"/>
        </p:nvSpPr>
        <p:spPr>
          <a:xfrm>
            <a:off x="479425" y="645890"/>
            <a:ext cx="6116531" cy="5735860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C2E72F8A-74FF-B3C2-6201-E1F7E33D13B0}"/>
              </a:ext>
            </a:extLst>
          </p:cNvPr>
          <p:cNvSpPr txBox="1"/>
          <p:nvPr userDrawn="1"/>
        </p:nvSpPr>
        <p:spPr>
          <a:xfrm>
            <a:off x="11250018" y="6597235"/>
            <a:ext cx="77264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116F5961-C18F-42AF-D19D-419542BE9F88}"/>
              </a:ext>
            </a:extLst>
          </p:cNvPr>
          <p:cNvSpPr txBox="1"/>
          <p:nvPr userDrawn="1"/>
        </p:nvSpPr>
        <p:spPr>
          <a:xfrm>
            <a:off x="1013280" y="5470989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kumimoji="1" lang="ja-JP" altLang="en-US" sz="1400" b="0" i="0" spc="0">
                <a:solidFill>
                  <a:schemeClr val="bg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ヤフー株式会社</a:t>
            </a:r>
          </a:p>
        </p:txBody>
      </p:sp>
      <p:sp>
        <p:nvSpPr>
          <p:cNvPr id="25" name="角丸四角形 24">
            <a:extLst>
              <a:ext uri="{FF2B5EF4-FFF2-40B4-BE49-F238E27FC236}">
                <a16:creationId xmlns:a16="http://schemas.microsoft.com/office/drawing/2014/main" id="{46E5437A-D39D-2057-A195-9DB2F4306222}"/>
              </a:ext>
            </a:extLst>
          </p:cNvPr>
          <p:cNvSpPr/>
          <p:nvPr userDrawn="1"/>
        </p:nvSpPr>
        <p:spPr>
          <a:xfrm>
            <a:off x="4254165" y="1351250"/>
            <a:ext cx="1833164" cy="320400"/>
          </a:xfrm>
          <a:prstGeom prst="roundRect">
            <a:avLst>
              <a:gd name="adj" fmla="val 9836"/>
            </a:avLst>
          </a:prstGeom>
          <a:solidFill>
            <a:schemeClr val="accent6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bg1">
                  <a:lumMod val="9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848072C-6C8F-3B1A-4D30-9B525CCF7AD1}"/>
              </a:ext>
            </a:extLst>
          </p:cNvPr>
          <p:cNvSpPr/>
          <p:nvPr userDrawn="1"/>
        </p:nvSpPr>
        <p:spPr>
          <a:xfrm>
            <a:off x="995788" y="4500818"/>
            <a:ext cx="4453035" cy="432048"/>
          </a:xfrm>
          <a:prstGeom prst="roundRect">
            <a:avLst>
              <a:gd name="adj" fmla="val 50000"/>
            </a:avLst>
          </a:prstGeom>
          <a:solidFill>
            <a:srgbClr val="F3F3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Yahoo!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ニュース  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2023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9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月～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2024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3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</a:t>
            </a:r>
            <a:endParaRPr kumimoji="1" lang="ja-JP" altLang="en-US" sz="1400" b="1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5" name="角丸四角形 4">
            <a:extLst>
              <a:ext uri="{FF2B5EF4-FFF2-40B4-BE49-F238E27FC236}">
                <a16:creationId xmlns:a16="http://schemas.microsoft.com/office/drawing/2014/main" id="{146B9E35-489E-8201-FA34-2CCBB27228DA}"/>
              </a:ext>
            </a:extLst>
          </p:cNvPr>
          <p:cNvSpPr/>
          <p:nvPr userDrawn="1"/>
        </p:nvSpPr>
        <p:spPr>
          <a:xfrm>
            <a:off x="995788" y="2310963"/>
            <a:ext cx="1772858" cy="369332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" altLang="ja-JP" sz="2400" b="1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</a:t>
            </a:r>
            <a:r>
              <a:rPr kumimoji="1" lang="en" altLang="ja-JP" sz="2400" b="1" i="0" spc="3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!</a:t>
            </a:r>
            <a:r>
              <a:rPr kumimoji="1" lang="ja-JP" altLang="en-US" sz="24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endParaRPr kumimoji="1" lang="ja-JP" altLang="en-US" sz="2400" b="1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" name="タイトル 7">
            <a:extLst>
              <a:ext uri="{FF2B5EF4-FFF2-40B4-BE49-F238E27FC236}">
                <a16:creationId xmlns:a16="http://schemas.microsoft.com/office/drawing/2014/main" id="{F0045A1E-C9B2-107E-608F-792154A787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13280" y="2790694"/>
            <a:ext cx="5082720" cy="1325563"/>
          </a:xfrm>
          <a:prstGeom prst="rect">
            <a:avLst/>
          </a:prstGeom>
          <a:solidFill>
            <a:schemeClr val="accent6">
              <a:alpha val="0"/>
            </a:schemeClr>
          </a:solidFill>
        </p:spPr>
        <p:txBody>
          <a:bodyPr lIns="46800" anchor="ctr"/>
          <a:lstStyle>
            <a:lvl1pPr>
              <a:lnSpc>
                <a:spcPct val="12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資料タイトルタイトル</a:t>
            </a:r>
            <a:br>
              <a:rPr kumimoji="1" lang="en-US" altLang="ja-JP" dirty="0"/>
            </a:br>
            <a:r>
              <a:rPr kumimoji="1" lang="en-US" altLang="ja-JP" dirty="0"/>
              <a:t>2</a:t>
            </a:r>
            <a:r>
              <a:rPr kumimoji="1" lang="ja-JP" altLang="en-US"/>
              <a:t>行目タイトルタイトル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52F79CF0-1B49-671C-5F7B-1013048237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3280" y="1053494"/>
            <a:ext cx="1496004" cy="783622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02CB47F-E46E-F3A9-ED2F-9C58930C043C}"/>
              </a:ext>
            </a:extLst>
          </p:cNvPr>
          <p:cNvSpPr txBox="1"/>
          <p:nvPr userDrawn="1"/>
        </p:nvSpPr>
        <p:spPr>
          <a:xfrm>
            <a:off x="6646756" y="4663160"/>
            <a:ext cx="8945195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6600" b="1" i="0">
                <a:solidFill>
                  <a:schemeClr val="accent6">
                    <a:alpha val="70000"/>
                  </a:schemeClr>
                </a:solidFill>
                <a:latin typeface="A P-OTF UD Shin Go NT Pr6N U" panose="020B0400000000000000" pitchFamily="34" charset="-128"/>
                <a:ea typeface="A P-OTF UD Shin Go NT Pr6N U" panose="020B0400000000000000" pitchFamily="34" charset="-128"/>
              </a:rPr>
              <a:t>Marketing </a:t>
            </a:r>
            <a:endParaRPr lang="en-US" altLang="ja-JP" sz="6600" b="1" i="0" dirty="0">
              <a:solidFill>
                <a:schemeClr val="accent6">
                  <a:alpha val="70000"/>
                </a:schemeClr>
              </a:solidFill>
              <a:latin typeface="A P-OTF UD Shin Go NT Pr6N U" panose="020B0400000000000000" pitchFamily="34" charset="-128"/>
              <a:ea typeface="A P-OTF UD Shin Go NT Pr6N U" panose="020B0400000000000000" pitchFamily="34" charset="-128"/>
            </a:endParaRPr>
          </a:p>
          <a:p>
            <a:pPr algn="l"/>
            <a:r>
              <a:rPr lang="ja-JP" altLang="en-US" sz="6600" b="1" i="0">
                <a:solidFill>
                  <a:schemeClr val="accent6">
                    <a:alpha val="70000"/>
                  </a:schemeClr>
                </a:solidFill>
                <a:latin typeface="A P-OTF UD Shin Go NT Pr6N U" panose="020B0400000000000000" pitchFamily="34" charset="-128"/>
                <a:ea typeface="A P-OTF UD Shin Go NT Pr6N U" panose="020B0400000000000000" pitchFamily="34" charset="-128"/>
              </a:rPr>
              <a:t>Solution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1F4BD17D-71A6-A90E-6454-22CC0983EA18}"/>
              </a:ext>
            </a:extLst>
          </p:cNvPr>
          <p:cNvSpPr txBox="1"/>
          <p:nvPr userDrawn="1"/>
        </p:nvSpPr>
        <p:spPr>
          <a:xfrm>
            <a:off x="607656" y="5710013"/>
            <a:ext cx="170085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kumimoji="1" lang="en-US" altLang="ja-JP" sz="1400" b="0" i="0" spc="300" dirty="0">
                <a:solidFill>
                  <a:schemeClr val="bg1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2023/7/19</a:t>
            </a:r>
            <a:endParaRPr kumimoji="1" lang="en-US" altLang="ja-JP" sz="1050" b="0" i="0" spc="300" dirty="0">
              <a:solidFill>
                <a:schemeClr val="bg1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78214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表紙_1行+1行（商品名入り）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角丸四角形 46">
            <a:extLst>
              <a:ext uri="{FF2B5EF4-FFF2-40B4-BE49-F238E27FC236}">
                <a16:creationId xmlns:a16="http://schemas.microsoft.com/office/drawing/2014/main" id="{594C970C-C962-84E5-295B-25A4061DB8EB}"/>
              </a:ext>
            </a:extLst>
          </p:cNvPr>
          <p:cNvSpPr/>
          <p:nvPr userDrawn="1"/>
        </p:nvSpPr>
        <p:spPr>
          <a:xfrm>
            <a:off x="230388" y="159023"/>
            <a:ext cx="179100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1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CONTENTS</a:t>
            </a:r>
            <a:endParaRPr kumimoji="1" lang="ja-JP" altLang="en-US" sz="2400" b="1" i="1" dirty="0">
              <a:solidFill>
                <a:schemeClr val="accent6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48" name="図 47">
            <a:extLst>
              <a:ext uri="{FF2B5EF4-FFF2-40B4-BE49-F238E27FC236}">
                <a16:creationId xmlns:a16="http://schemas.microsoft.com/office/drawing/2014/main" id="{F4CEE68E-CF82-DA0A-F864-41AEA3C482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49" name="円/楕円 48">
            <a:extLst>
              <a:ext uri="{FF2B5EF4-FFF2-40B4-BE49-F238E27FC236}">
                <a16:creationId xmlns:a16="http://schemas.microsoft.com/office/drawing/2014/main" id="{58243DD2-4FDC-6245-3AB2-D54A6A4DAE1B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1971952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0" name="円/楕円 49">
            <a:extLst>
              <a:ext uri="{FF2B5EF4-FFF2-40B4-BE49-F238E27FC236}">
                <a16:creationId xmlns:a16="http://schemas.microsoft.com/office/drawing/2014/main" id="{96FCCE5E-91DA-E001-DE39-79F5C2EB433E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2890054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1" name="円/楕円 50">
            <a:extLst>
              <a:ext uri="{FF2B5EF4-FFF2-40B4-BE49-F238E27FC236}">
                <a16:creationId xmlns:a16="http://schemas.microsoft.com/office/drawing/2014/main" id="{6CC99D52-4685-BF84-E6FA-D0A71546E384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3808156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2" name="円/楕円 51">
            <a:extLst>
              <a:ext uri="{FF2B5EF4-FFF2-40B4-BE49-F238E27FC236}">
                <a16:creationId xmlns:a16="http://schemas.microsoft.com/office/drawing/2014/main" id="{E3844857-778D-FB4D-F785-F07A305F429B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4726258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3757EBEE-895F-1024-788E-68A303AB523C}"/>
              </a:ext>
            </a:extLst>
          </p:cNvPr>
          <p:cNvCxnSpPr>
            <a:cxnSpLocks/>
            <a:stCxn id="49" idx="4"/>
            <a:endCxn id="50" idx="0"/>
          </p:cNvCxnSpPr>
          <p:nvPr userDrawn="1"/>
        </p:nvCxnSpPr>
        <p:spPr>
          <a:xfrm>
            <a:off x="1289496" y="2511952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直線コネクタ 53">
            <a:extLst>
              <a:ext uri="{FF2B5EF4-FFF2-40B4-BE49-F238E27FC236}">
                <a16:creationId xmlns:a16="http://schemas.microsoft.com/office/drawing/2014/main" id="{487775CD-1830-B703-E4AF-05FD7E809186}"/>
              </a:ext>
            </a:extLst>
          </p:cNvPr>
          <p:cNvCxnSpPr>
            <a:stCxn id="50" idx="4"/>
            <a:endCxn id="51" idx="0"/>
          </p:cNvCxnSpPr>
          <p:nvPr userDrawn="1"/>
        </p:nvCxnSpPr>
        <p:spPr>
          <a:xfrm>
            <a:off x="1289496" y="3430054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E1AC21E9-E95C-BFC8-4A22-D36654BF692B}"/>
              </a:ext>
            </a:extLst>
          </p:cNvPr>
          <p:cNvCxnSpPr>
            <a:stCxn id="51" idx="4"/>
            <a:endCxn id="52" idx="0"/>
          </p:cNvCxnSpPr>
          <p:nvPr userDrawn="1"/>
        </p:nvCxnSpPr>
        <p:spPr>
          <a:xfrm>
            <a:off x="1289496" y="4348156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" name="テキスト プレースホルダー 4">
            <a:extLst>
              <a:ext uri="{FF2B5EF4-FFF2-40B4-BE49-F238E27FC236}">
                <a16:creationId xmlns:a16="http://schemas.microsoft.com/office/drawing/2014/main" id="{0F9C6D44-05F9-1EFB-62EA-986D156F9CF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05536" y="2061932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7" name="テキスト プレースホルダー 4">
            <a:extLst>
              <a:ext uri="{FF2B5EF4-FFF2-40B4-BE49-F238E27FC236}">
                <a16:creationId xmlns:a16="http://schemas.microsoft.com/office/drawing/2014/main" id="{2B7702EB-2961-1F4F-5387-5A02CCC43E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05536" y="3016526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8" name="テキスト プレースホルダー 4">
            <a:extLst>
              <a:ext uri="{FF2B5EF4-FFF2-40B4-BE49-F238E27FC236}">
                <a16:creationId xmlns:a16="http://schemas.microsoft.com/office/drawing/2014/main" id="{3FAB6E8A-805A-6738-8145-D574DCFB8B2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05536" y="3940975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9" name="テキスト プレースホルダー 4">
            <a:extLst>
              <a:ext uri="{FF2B5EF4-FFF2-40B4-BE49-F238E27FC236}">
                <a16:creationId xmlns:a16="http://schemas.microsoft.com/office/drawing/2014/main" id="{707B4232-FAAB-FFB6-A623-D322760D290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05536" y="4835278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pic>
        <p:nvPicPr>
          <p:cNvPr id="62" name="図 61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046665FC-415C-C428-C7DD-973E4E27FE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0801" t="-1" r="6953" b="9699"/>
          <a:stretch/>
        </p:blipFill>
        <p:spPr>
          <a:xfrm>
            <a:off x="9271000" y="0"/>
            <a:ext cx="2920999" cy="6858000"/>
          </a:xfrm>
          <a:prstGeom prst="rect">
            <a:avLst/>
          </a:prstGeom>
        </p:spPr>
      </p:pic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8BE9F5E8-392E-BBFA-613F-81E2FE1DAB23}"/>
              </a:ext>
            </a:extLst>
          </p:cNvPr>
          <p:cNvSpPr/>
          <p:nvPr userDrawn="1"/>
        </p:nvSpPr>
        <p:spPr>
          <a:xfrm>
            <a:off x="9271001" y="0"/>
            <a:ext cx="2920999" cy="6858000"/>
          </a:xfrm>
          <a:prstGeom prst="rect">
            <a:avLst/>
          </a:prstGeom>
          <a:gradFill flip="none" rotWithShape="1">
            <a:gsLst>
              <a:gs pos="0">
                <a:schemeClr val="accent6">
                  <a:alpha val="70000"/>
                </a:schemeClr>
              </a:gs>
              <a:gs pos="59000">
                <a:schemeClr val="accent6">
                  <a:alpha val="70000"/>
                </a:schemeClr>
              </a:gs>
              <a:gs pos="100000">
                <a:schemeClr val="accent6">
                  <a:alpha val="20000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59851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タイトル スライド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708B9A5B-1E3C-9DFD-2322-0AC7204901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675" t="-1" r="5386" b="3003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D5E49ED5-D96F-97D5-1880-00C9688086C5}"/>
              </a:ext>
            </a:extLst>
          </p:cNvPr>
          <p:cNvSpPr/>
          <p:nvPr userDrawn="1"/>
        </p:nvSpPr>
        <p:spPr>
          <a:xfrm>
            <a:off x="-20531" y="-1"/>
            <a:ext cx="6116531" cy="6882433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08FC968B-3FAE-B631-5EE8-C6DEFA047252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sp>
        <p:nvSpPr>
          <p:cNvPr id="8" name="フッター プレースホルダー 3">
            <a:extLst>
              <a:ext uri="{FF2B5EF4-FFF2-40B4-BE49-F238E27FC236}">
                <a16:creationId xmlns:a16="http://schemas.microsoft.com/office/drawing/2014/main" id="{21D54AD1-CF84-F71F-BC9B-1B07B1955C7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pPr>
              <a:defRPr/>
            </a:pPr>
            <a:r>
              <a:rPr lang="en" altLang="ja-JP" sz="800" dirty="0">
                <a:solidFill>
                  <a:schemeClr val="accent2"/>
                </a:solidFill>
              </a:rPr>
              <a:t>.</a:t>
            </a:r>
          </a:p>
        </p:txBody>
      </p: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F611E313-2AD6-AD42-5CF5-E1B245A3CF05}"/>
              </a:ext>
            </a:extLst>
          </p:cNvPr>
          <p:cNvCxnSpPr>
            <a:cxnSpLocks/>
          </p:cNvCxnSpPr>
          <p:nvPr userDrawn="1"/>
        </p:nvCxnSpPr>
        <p:spPr>
          <a:xfrm>
            <a:off x="1210660" y="2537088"/>
            <a:ext cx="3600400" cy="0"/>
          </a:xfrm>
          <a:prstGeom prst="line">
            <a:avLst/>
          </a:prstGeom>
          <a:ln w="28575" cap="rnd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A7D9F68-D74C-CD2C-7578-01F7F3D3BB29}"/>
              </a:ext>
            </a:extLst>
          </p:cNvPr>
          <p:cNvSpPr txBox="1"/>
          <p:nvPr userDrawn="1"/>
        </p:nvSpPr>
        <p:spPr>
          <a:xfrm>
            <a:off x="2648582" y="6356344"/>
            <a:ext cx="72455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dirty="0">
                <a:solidFill>
                  <a:schemeClr val="bg1"/>
                </a:solidFill>
              </a:rPr>
              <a:t>© Yahoo Japan</a:t>
            </a:r>
            <a:endParaRPr kumimoji="1" lang="ja-JP" altLang="en-US" sz="800" dirty="0">
              <a:solidFill>
                <a:schemeClr val="bg1"/>
              </a:solidFill>
            </a:endParaRPr>
          </a:p>
        </p:txBody>
      </p:sp>
      <p:sp>
        <p:nvSpPr>
          <p:cNvPr id="5" name="図プレースホルダー 4">
            <a:extLst>
              <a:ext uri="{FF2B5EF4-FFF2-40B4-BE49-F238E27FC236}">
                <a16:creationId xmlns:a16="http://schemas.microsoft.com/office/drawing/2014/main" id="{9D111741-B365-9CB3-1697-B3DA766C74A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204326" y="2773503"/>
            <a:ext cx="1586282" cy="1464484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20" name="テキスト プレースホルダー 19">
            <a:extLst>
              <a:ext uri="{FF2B5EF4-FFF2-40B4-BE49-F238E27FC236}">
                <a16:creationId xmlns:a16="http://schemas.microsoft.com/office/drawing/2014/main" id="{4C280B59-092A-77B1-5B58-5D9E06D972C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422456" y="1047719"/>
            <a:ext cx="1150023" cy="1057321"/>
          </a:xfrm>
          <a:prstGeom prst="rect">
            <a:avLst/>
          </a:prstGeom>
        </p:spPr>
        <p:txBody>
          <a:bodyPr/>
          <a:lstStyle>
            <a:lvl1pPr>
              <a:defRPr sz="6600" b="1" i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kumimoji="1" lang="en-US" altLang="ja-JP" dirty="0"/>
              <a:t>01</a:t>
            </a:r>
            <a:endParaRPr kumimoji="1" lang="ja-JP" altLang="en-US"/>
          </a:p>
        </p:txBody>
      </p:sp>
      <p:sp>
        <p:nvSpPr>
          <p:cNvPr id="24" name="テキスト プレースホルダー 23">
            <a:extLst>
              <a:ext uri="{FF2B5EF4-FFF2-40B4-BE49-F238E27FC236}">
                <a16:creationId xmlns:a16="http://schemas.microsoft.com/office/drawing/2014/main" id="{5CF79B8C-575F-FE24-5B11-B25E22FA25C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10945" y="4409296"/>
            <a:ext cx="3600115" cy="1412875"/>
          </a:xfrm>
          <a:prstGeom prst="rect">
            <a:avLst/>
          </a:prstGeom>
        </p:spPr>
        <p:txBody>
          <a:bodyPr/>
          <a:lstStyle>
            <a:lvl1pPr algn="ctr">
              <a:defRPr b="1" spc="300">
                <a:solidFill>
                  <a:schemeClr val="bg1"/>
                </a:solidFill>
              </a:defRPr>
            </a:lvl1pPr>
            <a:lvl2pPr marL="457212" indent="0">
              <a:buNone/>
              <a:defRPr/>
            </a:lvl2pPr>
          </a:lstStyle>
          <a:p>
            <a:pPr lvl="0"/>
            <a:r>
              <a:rPr kumimoji="1" lang="ja-JP" altLang="en-US"/>
              <a:t>リッチ中タイトル</a:t>
            </a:r>
            <a:endParaRPr kumimoji="1" lang="en-US" altLang="ja-JP" dirty="0"/>
          </a:p>
          <a:p>
            <a:pPr lvl="0"/>
            <a:r>
              <a:rPr kumimoji="1" lang="ja-JP" altLang="en-US"/>
              <a:t>タイトルタイトル</a:t>
            </a:r>
          </a:p>
        </p:txBody>
      </p:sp>
    </p:spTree>
    <p:extLst>
      <p:ext uri="{BB962C8B-B14F-4D97-AF65-F5344CB8AC3E}">
        <p14:creationId xmlns:p14="http://schemas.microsoft.com/office/powerpoint/2010/main" val="706624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EB060A8E-FCBA-0C1A-CAE9-2C6E267FC2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8" t="7310" r="1369" b="9621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FB2E2D59-92F6-7C0B-A644-AF7170B81752}"/>
              </a:ext>
            </a:extLst>
          </p:cNvPr>
          <p:cNvSpPr/>
          <p:nvPr userDrawn="1"/>
        </p:nvSpPr>
        <p:spPr>
          <a:xfrm>
            <a:off x="-20531" y="3429000"/>
            <a:ext cx="12212531" cy="3453432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4E330008-E135-6DC6-6245-7C913B8042F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31804" y="4250359"/>
            <a:ext cx="3528392" cy="675650"/>
          </a:xfrm>
          <a:prstGeom prst="rect">
            <a:avLst/>
          </a:prstGeom>
        </p:spPr>
      </p:pic>
      <p:sp>
        <p:nvSpPr>
          <p:cNvPr id="9" name="角丸四角形 8">
            <a:extLst>
              <a:ext uri="{FF2B5EF4-FFF2-40B4-BE49-F238E27FC236}">
                <a16:creationId xmlns:a16="http://schemas.microsoft.com/office/drawing/2014/main" id="{ED902A33-118E-B90B-C162-41CFFF44BCD9}"/>
              </a:ext>
            </a:extLst>
          </p:cNvPr>
          <p:cNvSpPr/>
          <p:nvPr userDrawn="1"/>
        </p:nvSpPr>
        <p:spPr>
          <a:xfrm>
            <a:off x="10056440" y="260648"/>
            <a:ext cx="1833164" cy="3204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bg1">
                  <a:lumMod val="9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C932166E-22E3-431F-00A9-95A56049E7EE}"/>
              </a:ext>
            </a:extLst>
          </p:cNvPr>
          <p:cNvSpPr txBox="1"/>
          <p:nvPr userDrawn="1"/>
        </p:nvSpPr>
        <p:spPr>
          <a:xfrm>
            <a:off x="10704513" y="6384253"/>
            <a:ext cx="11850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15AD5BF4-AAAB-3C4D-9CB4-455B641AE880}"/>
              </a:ext>
            </a:extLst>
          </p:cNvPr>
          <p:cNvSpPr txBox="1"/>
          <p:nvPr userDrawn="1"/>
        </p:nvSpPr>
        <p:spPr>
          <a:xfrm>
            <a:off x="4226706" y="5220647"/>
            <a:ext cx="3738589" cy="4339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lang="ja-JP" altLang="en-US" sz="12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ja-JP" altLang="en-US" sz="12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ウェブサイト</a:t>
            </a:r>
            <a:br>
              <a:rPr lang="en-US" altLang="ja-JP" sz="12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https://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marketing.yahoo.co.jp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/service/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yahooads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</a:t>
            </a:r>
            <a:endParaRPr kumimoji="1" lang="ja-JP" altLang="en-US" sz="12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48305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表紙_1行+1行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979E1027-289B-91CC-0767-9029FD807EFE}"/>
              </a:ext>
            </a:extLst>
          </p:cNvPr>
          <p:cNvSpPr/>
          <p:nvPr userDrawn="1"/>
        </p:nvSpPr>
        <p:spPr>
          <a:xfrm>
            <a:off x="12192000" y="-1494263"/>
            <a:ext cx="3459960" cy="10593658"/>
          </a:xfrm>
          <a:prstGeom prst="rect">
            <a:avLst/>
          </a:prstGeom>
          <a:solidFill>
            <a:srgbClr val="ECECE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BBF0A2DA-AB5B-BF82-01BD-A9D52F54D85A}"/>
              </a:ext>
            </a:extLst>
          </p:cNvPr>
          <p:cNvSpPr/>
          <p:nvPr userDrawn="1"/>
        </p:nvSpPr>
        <p:spPr>
          <a:xfrm>
            <a:off x="-2" y="0"/>
            <a:ext cx="12476997" cy="6858000"/>
          </a:xfrm>
          <a:prstGeom prst="rect">
            <a:avLst/>
          </a:prstGeom>
          <a:solidFill>
            <a:srgbClr val="F3F3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10451177-EDC2-02DE-AE62-B78C4B6A3E47}"/>
              </a:ext>
            </a:extLst>
          </p:cNvPr>
          <p:cNvSpPr/>
          <p:nvPr userDrawn="1"/>
        </p:nvSpPr>
        <p:spPr>
          <a:xfrm>
            <a:off x="443061" y="12524"/>
            <a:ext cx="6823297" cy="4475535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0" name="角丸四角形 9">
            <a:extLst>
              <a:ext uri="{FF2B5EF4-FFF2-40B4-BE49-F238E27FC236}">
                <a16:creationId xmlns:a16="http://schemas.microsoft.com/office/drawing/2014/main" id="{39CC8CBB-3264-44CA-76B9-B56DBA41C802}"/>
              </a:ext>
            </a:extLst>
          </p:cNvPr>
          <p:cNvSpPr/>
          <p:nvPr userDrawn="1"/>
        </p:nvSpPr>
        <p:spPr>
          <a:xfrm>
            <a:off x="695400" y="1966999"/>
            <a:ext cx="1957524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" altLang="ja-JP" sz="2400" b="1" i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</a:t>
            </a:r>
            <a:r>
              <a:rPr kumimoji="1" lang="en" altLang="ja-JP" sz="2400" b="1" i="0" spc="3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!</a:t>
            </a:r>
            <a:r>
              <a:rPr kumimoji="1" lang="ja-JP" altLang="en-US" sz="24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endParaRPr kumimoji="1" lang="ja-JP" altLang="en-US" sz="2400" b="1" i="0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D67F95B-4EE1-CF00-942F-81B2BCCC3B6A}"/>
              </a:ext>
            </a:extLst>
          </p:cNvPr>
          <p:cNvSpPr/>
          <p:nvPr userDrawn="1"/>
        </p:nvSpPr>
        <p:spPr>
          <a:xfrm>
            <a:off x="0" y="0"/>
            <a:ext cx="119336" cy="6858000"/>
          </a:xfrm>
          <a:prstGeom prst="rect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5" name="角丸四角形 14">
            <a:extLst>
              <a:ext uri="{FF2B5EF4-FFF2-40B4-BE49-F238E27FC236}">
                <a16:creationId xmlns:a16="http://schemas.microsoft.com/office/drawing/2014/main" id="{336F3E53-1BBA-BAF1-C326-6A4BF18EE293}"/>
              </a:ext>
            </a:extLst>
          </p:cNvPr>
          <p:cNvSpPr/>
          <p:nvPr userDrawn="1"/>
        </p:nvSpPr>
        <p:spPr>
          <a:xfrm>
            <a:off x="10356897" y="6286301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FF936303-A944-5A79-79A5-4F5FB2BAFB4E}"/>
              </a:ext>
            </a:extLst>
          </p:cNvPr>
          <p:cNvSpPr txBox="1"/>
          <p:nvPr userDrawn="1"/>
        </p:nvSpPr>
        <p:spPr>
          <a:xfrm>
            <a:off x="695400" y="5988095"/>
            <a:ext cx="1256754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kumimoji="1" lang="ja-JP" altLang="en-US" sz="1400" b="0" i="0" spc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ヤフー株式会社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5003D1DA-EF51-0979-E681-CA64B2FCCDDF}"/>
              </a:ext>
            </a:extLst>
          </p:cNvPr>
          <p:cNvSpPr txBox="1"/>
          <p:nvPr userDrawn="1"/>
        </p:nvSpPr>
        <p:spPr>
          <a:xfrm>
            <a:off x="9248077" y="6458433"/>
            <a:ext cx="95731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b="0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2" name="正方形/長方形 3">
            <a:extLst>
              <a:ext uri="{FF2B5EF4-FFF2-40B4-BE49-F238E27FC236}">
                <a16:creationId xmlns:a16="http://schemas.microsoft.com/office/drawing/2014/main" id="{0B5137CB-1E87-6FCA-E3CF-9DB70DD9B8F7}"/>
              </a:ext>
            </a:extLst>
          </p:cNvPr>
          <p:cNvSpPr/>
          <p:nvPr userDrawn="1"/>
        </p:nvSpPr>
        <p:spPr>
          <a:xfrm>
            <a:off x="119335" y="4189496"/>
            <a:ext cx="6508445" cy="622173"/>
          </a:xfrm>
          <a:custGeom>
            <a:avLst/>
            <a:gdLst>
              <a:gd name="connsiteX0" fmla="*/ 0 w 5906359"/>
              <a:gd name="connsiteY0" fmla="*/ 0 h 609647"/>
              <a:gd name="connsiteX1" fmla="*/ 5906359 w 5906359"/>
              <a:gd name="connsiteY1" fmla="*/ 0 h 609647"/>
              <a:gd name="connsiteX2" fmla="*/ 5906359 w 5906359"/>
              <a:gd name="connsiteY2" fmla="*/ 609647 h 609647"/>
              <a:gd name="connsiteX3" fmla="*/ 0 w 5906359"/>
              <a:gd name="connsiteY3" fmla="*/ 609647 h 609647"/>
              <a:gd name="connsiteX4" fmla="*/ 0 w 5906359"/>
              <a:gd name="connsiteY4" fmla="*/ 0 h 609647"/>
              <a:gd name="connsiteX0" fmla="*/ 0 w 5906359"/>
              <a:gd name="connsiteY0" fmla="*/ 0 h 622173"/>
              <a:gd name="connsiteX1" fmla="*/ 5906359 w 5906359"/>
              <a:gd name="connsiteY1" fmla="*/ 0 h 622173"/>
              <a:gd name="connsiteX2" fmla="*/ 5655838 w 5906359"/>
              <a:gd name="connsiteY2" fmla="*/ 622173 h 622173"/>
              <a:gd name="connsiteX3" fmla="*/ 0 w 5906359"/>
              <a:gd name="connsiteY3" fmla="*/ 609647 h 622173"/>
              <a:gd name="connsiteX4" fmla="*/ 0 w 5906359"/>
              <a:gd name="connsiteY4" fmla="*/ 0 h 62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06359" h="622173">
                <a:moveTo>
                  <a:pt x="0" y="0"/>
                </a:moveTo>
                <a:lnTo>
                  <a:pt x="5906359" y="0"/>
                </a:lnTo>
                <a:lnTo>
                  <a:pt x="5655838" y="622173"/>
                </a:lnTo>
                <a:lnTo>
                  <a:pt x="0" y="6096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720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kumimoji="1" lang="en-US" altLang="ja-JP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Yahoo!</a:t>
            </a:r>
            <a:r>
              <a:rPr kumimoji="1" lang="ja-JP" altLang="en-US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ニュース  </a:t>
            </a:r>
            <a:r>
              <a:rPr kumimoji="1" lang="en-US" altLang="ja-JP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2023</a:t>
            </a:r>
            <a:r>
              <a:rPr kumimoji="1" lang="ja-JP" altLang="en-US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9</a:t>
            </a:r>
            <a:r>
              <a:rPr kumimoji="1" lang="ja-JP" altLang="en-US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月～</a:t>
            </a:r>
            <a:r>
              <a:rPr kumimoji="1" lang="en-US" altLang="ja-JP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2024</a:t>
            </a:r>
            <a:r>
              <a:rPr kumimoji="1" lang="ja-JP" altLang="en-US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3</a:t>
            </a:r>
            <a:r>
              <a:rPr kumimoji="1" lang="ja-JP" altLang="en-US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</a:t>
            </a:r>
            <a:endParaRPr kumimoji="1" lang="ja-JP" altLang="en-US" sz="1600" b="1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478FD697-B661-50F1-F21F-29D523E9D19F}"/>
              </a:ext>
            </a:extLst>
          </p:cNvPr>
          <p:cNvSpPr txBox="1"/>
          <p:nvPr userDrawn="1"/>
        </p:nvSpPr>
        <p:spPr>
          <a:xfrm>
            <a:off x="853841" y="6227119"/>
            <a:ext cx="1286827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kumimoji="1" lang="en-US" altLang="ja-JP" sz="1400" b="0" i="0" spc="3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2023/7/19</a:t>
            </a:r>
          </a:p>
        </p:txBody>
      </p:sp>
      <p:sp>
        <p:nvSpPr>
          <p:cNvPr id="24" name="タイトル 7">
            <a:extLst>
              <a:ext uri="{FF2B5EF4-FFF2-40B4-BE49-F238E27FC236}">
                <a16:creationId xmlns:a16="http://schemas.microsoft.com/office/drawing/2014/main" id="{75019AF7-9FB8-4E41-A714-CF9FCC90F2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400" y="2492896"/>
            <a:ext cx="6823297" cy="1325563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20000"/>
              </a:lnSpc>
              <a:defRPr sz="3200" b="1">
                <a:solidFill>
                  <a:schemeClr val="accent3"/>
                </a:solidFill>
              </a:defRPr>
            </a:lvl1pPr>
          </a:lstStyle>
          <a:p>
            <a:r>
              <a:rPr kumimoji="1" lang="ja-JP" altLang="en-US"/>
              <a:t>資料タイトルタイトル</a:t>
            </a:r>
            <a:br>
              <a:rPr kumimoji="1" lang="en-US" altLang="ja-JP" dirty="0"/>
            </a:br>
            <a:r>
              <a:rPr kumimoji="1" lang="ja-JP" altLang="en-US"/>
              <a:t>２行目タイトルタイトル</a:t>
            </a:r>
          </a:p>
        </p:txBody>
      </p:sp>
      <p:pic>
        <p:nvPicPr>
          <p:cNvPr id="26" name="図 25">
            <a:extLst>
              <a:ext uri="{FF2B5EF4-FFF2-40B4-BE49-F238E27FC236}">
                <a16:creationId xmlns:a16="http://schemas.microsoft.com/office/drawing/2014/main" id="{5BA43B77-2AEB-430B-CA19-5C81B27BAFD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64666" y="398265"/>
            <a:ext cx="881360" cy="461665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C8CAE6CE-8802-7E40-1703-B20D46F339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16508" r="33629"/>
          <a:stretch/>
        </p:blipFill>
        <p:spPr>
          <a:xfrm>
            <a:off x="6877796" y="12524"/>
            <a:ext cx="5599199" cy="6129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8785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表紙_1行+1行（商品名入り）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2A4889B4-FDDA-43F0-D83B-9FBF593BC26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F9FA7971-777D-961A-DE98-EA6ADC6CFB4E}"/>
              </a:ext>
            </a:extLst>
          </p:cNvPr>
          <p:cNvSpPr/>
          <p:nvPr userDrawn="1"/>
        </p:nvSpPr>
        <p:spPr>
          <a:xfrm rot="864741">
            <a:off x="8149678" y="-311712"/>
            <a:ext cx="4804774" cy="7936978"/>
          </a:xfrm>
          <a:custGeom>
            <a:avLst/>
            <a:gdLst>
              <a:gd name="connsiteX0" fmla="*/ 0 w 4420701"/>
              <a:gd name="connsiteY0" fmla="*/ 0 h 8788397"/>
              <a:gd name="connsiteX1" fmla="*/ 4420701 w 4420701"/>
              <a:gd name="connsiteY1" fmla="*/ 0 h 8788397"/>
              <a:gd name="connsiteX2" fmla="*/ 4420701 w 4420701"/>
              <a:gd name="connsiteY2" fmla="*/ 8788397 h 8788397"/>
              <a:gd name="connsiteX3" fmla="*/ 0 w 4420701"/>
              <a:gd name="connsiteY3" fmla="*/ 8788397 h 8788397"/>
              <a:gd name="connsiteX4" fmla="*/ 0 w 4420701"/>
              <a:gd name="connsiteY4" fmla="*/ 0 h 8788397"/>
              <a:gd name="connsiteX0" fmla="*/ 21491 w 4420701"/>
              <a:gd name="connsiteY0" fmla="*/ 1343208 h 8788397"/>
              <a:gd name="connsiteX1" fmla="*/ 4420701 w 4420701"/>
              <a:gd name="connsiteY1" fmla="*/ 0 h 8788397"/>
              <a:gd name="connsiteX2" fmla="*/ 4420701 w 4420701"/>
              <a:gd name="connsiteY2" fmla="*/ 8788397 h 8788397"/>
              <a:gd name="connsiteX3" fmla="*/ 0 w 4420701"/>
              <a:gd name="connsiteY3" fmla="*/ 8788397 h 8788397"/>
              <a:gd name="connsiteX4" fmla="*/ 21491 w 4420701"/>
              <a:gd name="connsiteY4" fmla="*/ 1343208 h 8788397"/>
              <a:gd name="connsiteX0" fmla="*/ 21491 w 4420701"/>
              <a:gd name="connsiteY0" fmla="*/ 178816 h 7624005"/>
              <a:gd name="connsiteX1" fmla="*/ 2723812 w 4420701"/>
              <a:gd name="connsiteY1" fmla="*/ 0 h 7624005"/>
              <a:gd name="connsiteX2" fmla="*/ 4420701 w 4420701"/>
              <a:gd name="connsiteY2" fmla="*/ 7624005 h 7624005"/>
              <a:gd name="connsiteX3" fmla="*/ 0 w 4420701"/>
              <a:gd name="connsiteY3" fmla="*/ 7624005 h 7624005"/>
              <a:gd name="connsiteX4" fmla="*/ 21491 w 4420701"/>
              <a:gd name="connsiteY4" fmla="*/ 178816 h 7624005"/>
              <a:gd name="connsiteX0" fmla="*/ 21491 w 4420701"/>
              <a:gd name="connsiteY0" fmla="*/ 660290 h 8105479"/>
              <a:gd name="connsiteX1" fmla="*/ 2707978 w 4420701"/>
              <a:gd name="connsiteY1" fmla="*/ 0 h 8105479"/>
              <a:gd name="connsiteX2" fmla="*/ 4420701 w 4420701"/>
              <a:gd name="connsiteY2" fmla="*/ 8105479 h 8105479"/>
              <a:gd name="connsiteX3" fmla="*/ 0 w 4420701"/>
              <a:gd name="connsiteY3" fmla="*/ 8105479 h 8105479"/>
              <a:gd name="connsiteX4" fmla="*/ 21491 w 4420701"/>
              <a:gd name="connsiteY4" fmla="*/ 660290 h 8105479"/>
              <a:gd name="connsiteX0" fmla="*/ 21491 w 4410801"/>
              <a:gd name="connsiteY0" fmla="*/ 660290 h 8105479"/>
              <a:gd name="connsiteX1" fmla="*/ 2707978 w 4410801"/>
              <a:gd name="connsiteY1" fmla="*/ 0 h 8105479"/>
              <a:gd name="connsiteX2" fmla="*/ 4410801 w 4410801"/>
              <a:gd name="connsiteY2" fmla="*/ 6597444 h 8105479"/>
              <a:gd name="connsiteX3" fmla="*/ 0 w 4410801"/>
              <a:gd name="connsiteY3" fmla="*/ 8105479 h 8105479"/>
              <a:gd name="connsiteX4" fmla="*/ 21491 w 4410801"/>
              <a:gd name="connsiteY4" fmla="*/ 660290 h 8105479"/>
              <a:gd name="connsiteX0" fmla="*/ 415464 w 4804774"/>
              <a:gd name="connsiteY0" fmla="*/ 660290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415464 w 4804774"/>
              <a:gd name="connsiteY4" fmla="*/ 660290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04774" h="7936978">
                <a:moveTo>
                  <a:pt x="1110958" y="427608"/>
                </a:moveTo>
                <a:lnTo>
                  <a:pt x="3101951" y="0"/>
                </a:lnTo>
                <a:lnTo>
                  <a:pt x="4804774" y="6597444"/>
                </a:lnTo>
                <a:lnTo>
                  <a:pt x="0" y="7936978"/>
                </a:lnTo>
                <a:cubicBezTo>
                  <a:pt x="518324" y="5135066"/>
                  <a:pt x="748837" y="2892658"/>
                  <a:pt x="1110958" y="427608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281B0A86-00CC-18D2-77EB-E37EC09EC0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l="9442" t="-11542" r="17194" b="-6156"/>
          <a:stretch/>
        </p:blipFill>
        <p:spPr>
          <a:xfrm>
            <a:off x="7507529" y="-348992"/>
            <a:ext cx="5664219" cy="7907895"/>
          </a:xfrm>
          <a:prstGeom prst="rect">
            <a:avLst/>
          </a:prstGeom>
        </p:spPr>
      </p:pic>
      <p:sp>
        <p:nvSpPr>
          <p:cNvPr id="9" name="角丸四角形 8">
            <a:extLst>
              <a:ext uri="{FF2B5EF4-FFF2-40B4-BE49-F238E27FC236}">
                <a16:creationId xmlns:a16="http://schemas.microsoft.com/office/drawing/2014/main" id="{6B527D33-5D5A-7B00-FA38-546AB03DA837}"/>
              </a:ext>
            </a:extLst>
          </p:cNvPr>
          <p:cNvSpPr/>
          <p:nvPr userDrawn="1"/>
        </p:nvSpPr>
        <p:spPr>
          <a:xfrm>
            <a:off x="230388" y="159023"/>
            <a:ext cx="179100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1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CONTENTS</a:t>
            </a:r>
            <a:endParaRPr kumimoji="1" lang="ja-JP" altLang="en-US" sz="2400" b="1" i="1" dirty="0">
              <a:solidFill>
                <a:schemeClr val="accent6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EDBC0D10-D02A-7702-EAA9-932DF31F2E1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2" name="円/楕円 1">
            <a:extLst>
              <a:ext uri="{FF2B5EF4-FFF2-40B4-BE49-F238E27FC236}">
                <a16:creationId xmlns:a16="http://schemas.microsoft.com/office/drawing/2014/main" id="{74D22098-1E47-391A-E852-4054467CB973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1768752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円/楕円 5">
            <a:extLst>
              <a:ext uri="{FF2B5EF4-FFF2-40B4-BE49-F238E27FC236}">
                <a16:creationId xmlns:a16="http://schemas.microsoft.com/office/drawing/2014/main" id="{280502C9-28A6-7206-A833-52D71D111908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2686854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円/楕円 6">
            <a:extLst>
              <a:ext uri="{FF2B5EF4-FFF2-40B4-BE49-F238E27FC236}">
                <a16:creationId xmlns:a16="http://schemas.microsoft.com/office/drawing/2014/main" id="{2BDF396E-3543-0DA4-6285-6626350B31E3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3604956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円/楕円 11">
            <a:extLst>
              <a:ext uri="{FF2B5EF4-FFF2-40B4-BE49-F238E27FC236}">
                <a16:creationId xmlns:a16="http://schemas.microsoft.com/office/drawing/2014/main" id="{21E95370-F446-0798-6A71-7E67F54FD627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4523058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4A4AECA9-48C3-102D-8B56-2B26BB1E1EC0}"/>
              </a:ext>
            </a:extLst>
          </p:cNvPr>
          <p:cNvCxnSpPr>
            <a:cxnSpLocks/>
            <a:stCxn id="2" idx="4"/>
            <a:endCxn id="6" idx="0"/>
          </p:cNvCxnSpPr>
          <p:nvPr userDrawn="1"/>
        </p:nvCxnSpPr>
        <p:spPr>
          <a:xfrm>
            <a:off x="1289496" y="2308752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8E282C73-063E-3DE0-BEBD-555D405F3F48}"/>
              </a:ext>
            </a:extLst>
          </p:cNvPr>
          <p:cNvCxnSpPr>
            <a:stCxn id="6" idx="4"/>
            <a:endCxn id="7" idx="0"/>
          </p:cNvCxnSpPr>
          <p:nvPr userDrawn="1"/>
        </p:nvCxnSpPr>
        <p:spPr>
          <a:xfrm>
            <a:off x="1289496" y="3226854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D122DF4A-B25C-83EB-5039-AA217EC43955}"/>
              </a:ext>
            </a:extLst>
          </p:cNvPr>
          <p:cNvCxnSpPr>
            <a:stCxn id="7" idx="4"/>
            <a:endCxn id="12" idx="0"/>
          </p:cNvCxnSpPr>
          <p:nvPr userDrawn="1"/>
        </p:nvCxnSpPr>
        <p:spPr>
          <a:xfrm>
            <a:off x="1289496" y="4144956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テキスト プレースホルダー 4">
            <a:extLst>
              <a:ext uri="{FF2B5EF4-FFF2-40B4-BE49-F238E27FC236}">
                <a16:creationId xmlns:a16="http://schemas.microsoft.com/office/drawing/2014/main" id="{6440FFB9-0C0F-3F3A-3ADC-6AF19AFD348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05536" y="1858732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5" name="テキスト プレースホルダー 4">
            <a:extLst>
              <a:ext uri="{FF2B5EF4-FFF2-40B4-BE49-F238E27FC236}">
                <a16:creationId xmlns:a16="http://schemas.microsoft.com/office/drawing/2014/main" id="{FB293505-9141-B5AB-0EA4-425FFE108E4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05536" y="2813326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6" name="テキスト プレースホルダー 4">
            <a:extLst>
              <a:ext uri="{FF2B5EF4-FFF2-40B4-BE49-F238E27FC236}">
                <a16:creationId xmlns:a16="http://schemas.microsoft.com/office/drawing/2014/main" id="{D81A307B-EFDF-E64F-0A81-8097B46A4D6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05536" y="3737775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7" name="テキスト プレースホルダー 4">
            <a:extLst>
              <a:ext uri="{FF2B5EF4-FFF2-40B4-BE49-F238E27FC236}">
                <a16:creationId xmlns:a16="http://schemas.microsoft.com/office/drawing/2014/main" id="{20327A7C-6103-A7A0-D73F-3E50AB985C0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05536" y="4632078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23" name="角丸四角形 22">
            <a:extLst>
              <a:ext uri="{FF2B5EF4-FFF2-40B4-BE49-F238E27FC236}">
                <a16:creationId xmlns:a16="http://schemas.microsoft.com/office/drawing/2014/main" id="{FD53376E-B6C7-4319-C400-B215E55B2A13}"/>
              </a:ext>
            </a:extLst>
          </p:cNvPr>
          <p:cNvSpPr/>
          <p:nvPr userDrawn="1"/>
        </p:nvSpPr>
        <p:spPr>
          <a:xfrm>
            <a:off x="10126800" y="19816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00" b="1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</a:t>
            </a:r>
            <a:r>
              <a:rPr kumimoji="0" lang="ja-JP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主</a:t>
            </a:r>
            <a:r>
              <a:rPr kumimoji="0" lang="ja-JP" altLang="en-US" sz="1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・</a:t>
            </a:r>
            <a:r>
              <a:rPr kumimoji="0" lang="ja-JP" altLang="en-US" sz="10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代理店限定</a:t>
            </a:r>
            <a:endParaRPr kumimoji="0" lang="ja-JP" altLang="en-US" sz="10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34" charset="-128"/>
              <a:cs typeface="メイリオ" pitchFamily="50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FC55C89C-DCB3-09E6-CB20-CDD60151C1C2}"/>
              </a:ext>
            </a:extLst>
          </p:cNvPr>
          <p:cNvSpPr txBox="1"/>
          <p:nvPr userDrawn="1"/>
        </p:nvSpPr>
        <p:spPr>
          <a:xfrm>
            <a:off x="11004298" y="6444396"/>
            <a:ext cx="95731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" altLang="ja-JP" sz="800" dirty="0">
                <a:solidFill>
                  <a:srgbClr val="FFFFFF"/>
                </a:solidFill>
                <a:latin typeface="Meiryo" panose="020B0604030504040204" pitchFamily="34" charset="-128"/>
              </a:rPr>
              <a:t>© Yahoo Japan</a:t>
            </a:r>
            <a:endParaRPr lang="ja-JP" altLang="en-US" sz="800" dirty="0">
              <a:solidFill>
                <a:srgbClr val="FFFFFF"/>
              </a:solidFill>
              <a:latin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814266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表紙_1行+1行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17C3A250-9B4F-E6CE-7B50-70D35737F897}"/>
              </a:ext>
            </a:extLst>
          </p:cNvPr>
          <p:cNvSpPr/>
          <p:nvPr userDrawn="1"/>
        </p:nvSpPr>
        <p:spPr>
          <a:xfrm>
            <a:off x="-2" y="0"/>
            <a:ext cx="8900161" cy="6858000"/>
          </a:xfrm>
          <a:prstGeom prst="rect">
            <a:avLst/>
          </a:prstGeom>
          <a:solidFill>
            <a:srgbClr val="F3F3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EAA72C4A-FF9A-C84C-7660-7DA0982A1ADB}"/>
              </a:ext>
            </a:extLst>
          </p:cNvPr>
          <p:cNvSpPr/>
          <p:nvPr userDrawn="1"/>
        </p:nvSpPr>
        <p:spPr>
          <a:xfrm>
            <a:off x="443061" y="12524"/>
            <a:ext cx="6823297" cy="4475535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1" name="角丸四角形 10">
            <a:extLst>
              <a:ext uri="{FF2B5EF4-FFF2-40B4-BE49-F238E27FC236}">
                <a16:creationId xmlns:a16="http://schemas.microsoft.com/office/drawing/2014/main" id="{23565ED0-F026-DF6B-34D2-48BC0C9B821B}"/>
              </a:ext>
            </a:extLst>
          </p:cNvPr>
          <p:cNvSpPr/>
          <p:nvPr userDrawn="1"/>
        </p:nvSpPr>
        <p:spPr>
          <a:xfrm>
            <a:off x="695400" y="1966999"/>
            <a:ext cx="1957524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" altLang="ja-JP" sz="2400" b="1" i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</a:t>
            </a:r>
            <a:r>
              <a:rPr kumimoji="1" lang="en" altLang="ja-JP" sz="2400" b="1" i="0" spc="3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!</a:t>
            </a:r>
            <a:r>
              <a:rPr kumimoji="1" lang="ja-JP" altLang="en-US" sz="24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endParaRPr kumimoji="1" lang="ja-JP" altLang="en-US" sz="2400" b="1" i="0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F1E4046A-34BF-04B0-6237-E4FF11F04D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0127" y="275411"/>
            <a:ext cx="1115899" cy="584519"/>
          </a:xfrm>
          <a:prstGeom prst="rect">
            <a:avLst/>
          </a:prstGeom>
        </p:spPr>
      </p:pic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0E01EA13-ACAF-54E6-0E21-29F5152BE7D0}"/>
              </a:ext>
            </a:extLst>
          </p:cNvPr>
          <p:cNvSpPr/>
          <p:nvPr userDrawn="1"/>
        </p:nvSpPr>
        <p:spPr>
          <a:xfrm>
            <a:off x="0" y="0"/>
            <a:ext cx="119336" cy="6858000"/>
          </a:xfrm>
          <a:prstGeom prst="rect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5" name="角丸四角形 24">
            <a:extLst>
              <a:ext uri="{FF2B5EF4-FFF2-40B4-BE49-F238E27FC236}">
                <a16:creationId xmlns:a16="http://schemas.microsoft.com/office/drawing/2014/main" id="{473B2881-5AA8-63FC-6055-92C2819E65C5}"/>
              </a:ext>
            </a:extLst>
          </p:cNvPr>
          <p:cNvSpPr/>
          <p:nvPr userDrawn="1"/>
        </p:nvSpPr>
        <p:spPr>
          <a:xfrm>
            <a:off x="6816080" y="238128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5DA466A4-6516-C698-E2FB-DFF21B4F973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5400000">
            <a:off x="7117080" y="1783080"/>
            <a:ext cx="6858000" cy="3291840"/>
          </a:xfrm>
          <a:prstGeom prst="rect">
            <a:avLst/>
          </a:prstGeom>
        </p:spPr>
      </p:pic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33B512B4-5ED5-F73D-76CA-A40F9B6267BA}"/>
              </a:ext>
            </a:extLst>
          </p:cNvPr>
          <p:cNvSpPr txBox="1"/>
          <p:nvPr userDrawn="1"/>
        </p:nvSpPr>
        <p:spPr>
          <a:xfrm>
            <a:off x="7325423" y="5988095"/>
            <a:ext cx="1256754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kumimoji="1" lang="ja-JP" altLang="en-US" sz="1400" b="0" i="0" spc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ヤフー株式会社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7E594581-16AB-8BB6-0658-C94CDB81A456}"/>
              </a:ext>
            </a:extLst>
          </p:cNvPr>
          <p:cNvSpPr txBox="1"/>
          <p:nvPr userDrawn="1"/>
        </p:nvSpPr>
        <p:spPr>
          <a:xfrm>
            <a:off x="11115350" y="6309320"/>
            <a:ext cx="95731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b="0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" name="正方形/長方形 3">
            <a:extLst>
              <a:ext uri="{FF2B5EF4-FFF2-40B4-BE49-F238E27FC236}">
                <a16:creationId xmlns:a16="http://schemas.microsoft.com/office/drawing/2014/main" id="{240BE962-DDA9-E574-7A02-480B8F6E5CD1}"/>
              </a:ext>
            </a:extLst>
          </p:cNvPr>
          <p:cNvSpPr/>
          <p:nvPr userDrawn="1"/>
        </p:nvSpPr>
        <p:spPr>
          <a:xfrm>
            <a:off x="119335" y="4189496"/>
            <a:ext cx="6508445" cy="622173"/>
          </a:xfrm>
          <a:custGeom>
            <a:avLst/>
            <a:gdLst>
              <a:gd name="connsiteX0" fmla="*/ 0 w 5906359"/>
              <a:gd name="connsiteY0" fmla="*/ 0 h 609647"/>
              <a:gd name="connsiteX1" fmla="*/ 5906359 w 5906359"/>
              <a:gd name="connsiteY1" fmla="*/ 0 h 609647"/>
              <a:gd name="connsiteX2" fmla="*/ 5906359 w 5906359"/>
              <a:gd name="connsiteY2" fmla="*/ 609647 h 609647"/>
              <a:gd name="connsiteX3" fmla="*/ 0 w 5906359"/>
              <a:gd name="connsiteY3" fmla="*/ 609647 h 609647"/>
              <a:gd name="connsiteX4" fmla="*/ 0 w 5906359"/>
              <a:gd name="connsiteY4" fmla="*/ 0 h 609647"/>
              <a:gd name="connsiteX0" fmla="*/ 0 w 5906359"/>
              <a:gd name="connsiteY0" fmla="*/ 0 h 622173"/>
              <a:gd name="connsiteX1" fmla="*/ 5906359 w 5906359"/>
              <a:gd name="connsiteY1" fmla="*/ 0 h 622173"/>
              <a:gd name="connsiteX2" fmla="*/ 5655838 w 5906359"/>
              <a:gd name="connsiteY2" fmla="*/ 622173 h 622173"/>
              <a:gd name="connsiteX3" fmla="*/ 0 w 5906359"/>
              <a:gd name="connsiteY3" fmla="*/ 609647 h 622173"/>
              <a:gd name="connsiteX4" fmla="*/ 0 w 5906359"/>
              <a:gd name="connsiteY4" fmla="*/ 0 h 62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06359" h="622173">
                <a:moveTo>
                  <a:pt x="0" y="0"/>
                </a:moveTo>
                <a:lnTo>
                  <a:pt x="5906359" y="0"/>
                </a:lnTo>
                <a:lnTo>
                  <a:pt x="5655838" y="622173"/>
                </a:lnTo>
                <a:lnTo>
                  <a:pt x="0" y="609647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720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kumimoji="1" lang="en-US" altLang="ja-JP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Yahoo!</a:t>
            </a:r>
            <a:r>
              <a:rPr kumimoji="1" lang="ja-JP" altLang="en-US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ニュース  </a:t>
            </a:r>
            <a:r>
              <a:rPr kumimoji="1" lang="en-US" altLang="ja-JP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2023</a:t>
            </a:r>
            <a:r>
              <a:rPr kumimoji="1" lang="ja-JP" altLang="en-US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9</a:t>
            </a:r>
            <a:r>
              <a:rPr kumimoji="1" lang="ja-JP" altLang="en-US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月～</a:t>
            </a:r>
            <a:r>
              <a:rPr kumimoji="1" lang="en-US" altLang="ja-JP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2024</a:t>
            </a:r>
            <a:r>
              <a:rPr kumimoji="1" lang="ja-JP" altLang="en-US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3</a:t>
            </a:r>
            <a:r>
              <a:rPr kumimoji="1" lang="ja-JP" altLang="en-US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</a:t>
            </a:r>
            <a:endParaRPr kumimoji="1" lang="ja-JP" altLang="en-US" sz="1600" b="1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FE7072CA-7DD3-E1ED-293F-1BAC89E7C73A}"/>
              </a:ext>
            </a:extLst>
          </p:cNvPr>
          <p:cNvSpPr txBox="1"/>
          <p:nvPr userDrawn="1"/>
        </p:nvSpPr>
        <p:spPr>
          <a:xfrm>
            <a:off x="7321455" y="6227119"/>
            <a:ext cx="1286827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kumimoji="1" lang="en-US" altLang="ja-JP" sz="1400" b="0" i="0" spc="3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2023/7/19</a:t>
            </a:r>
          </a:p>
        </p:txBody>
      </p:sp>
      <p:sp>
        <p:nvSpPr>
          <p:cNvPr id="8" name="タイトル 7">
            <a:extLst>
              <a:ext uri="{FF2B5EF4-FFF2-40B4-BE49-F238E27FC236}">
                <a16:creationId xmlns:a16="http://schemas.microsoft.com/office/drawing/2014/main" id="{CB842A4C-C4B8-52EE-9039-14EF160B6F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400" y="2492896"/>
            <a:ext cx="6823297" cy="1325563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20000"/>
              </a:lnSpc>
              <a:defRPr sz="3200" b="1">
                <a:solidFill>
                  <a:schemeClr val="accent3"/>
                </a:solidFill>
              </a:defRPr>
            </a:lvl1pPr>
          </a:lstStyle>
          <a:p>
            <a:r>
              <a:rPr kumimoji="1" lang="ja-JP" altLang="en-US"/>
              <a:t>資料タイトルタイトル</a:t>
            </a:r>
            <a:br>
              <a:rPr kumimoji="1" lang="en-US" altLang="ja-JP" dirty="0"/>
            </a:br>
            <a:r>
              <a:rPr kumimoji="1" lang="ja-JP" altLang="en-US"/>
              <a:t>２行目タイトルタイトル</a:t>
            </a:r>
          </a:p>
        </p:txBody>
      </p:sp>
    </p:spTree>
    <p:extLst>
      <p:ext uri="{BB962C8B-B14F-4D97-AF65-F5344CB8AC3E}">
        <p14:creationId xmlns:p14="http://schemas.microsoft.com/office/powerpoint/2010/main" val="18458413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表紙_1行+1行（商品名入り）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2A4889B4-FDDA-43F0-D83B-9FBF593BC26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1" name="正方形/長方形 7">
            <a:extLst>
              <a:ext uri="{FF2B5EF4-FFF2-40B4-BE49-F238E27FC236}">
                <a16:creationId xmlns:a16="http://schemas.microsoft.com/office/drawing/2014/main" id="{D5BC5826-35DE-FF24-949E-775D30789A3D}"/>
              </a:ext>
            </a:extLst>
          </p:cNvPr>
          <p:cNvSpPr/>
          <p:nvPr userDrawn="1"/>
        </p:nvSpPr>
        <p:spPr>
          <a:xfrm rot="864741">
            <a:off x="8149678" y="-311712"/>
            <a:ext cx="4804774" cy="7936978"/>
          </a:xfrm>
          <a:custGeom>
            <a:avLst/>
            <a:gdLst>
              <a:gd name="connsiteX0" fmla="*/ 0 w 4420701"/>
              <a:gd name="connsiteY0" fmla="*/ 0 h 8788397"/>
              <a:gd name="connsiteX1" fmla="*/ 4420701 w 4420701"/>
              <a:gd name="connsiteY1" fmla="*/ 0 h 8788397"/>
              <a:gd name="connsiteX2" fmla="*/ 4420701 w 4420701"/>
              <a:gd name="connsiteY2" fmla="*/ 8788397 h 8788397"/>
              <a:gd name="connsiteX3" fmla="*/ 0 w 4420701"/>
              <a:gd name="connsiteY3" fmla="*/ 8788397 h 8788397"/>
              <a:gd name="connsiteX4" fmla="*/ 0 w 4420701"/>
              <a:gd name="connsiteY4" fmla="*/ 0 h 8788397"/>
              <a:gd name="connsiteX0" fmla="*/ 21491 w 4420701"/>
              <a:gd name="connsiteY0" fmla="*/ 1343208 h 8788397"/>
              <a:gd name="connsiteX1" fmla="*/ 4420701 w 4420701"/>
              <a:gd name="connsiteY1" fmla="*/ 0 h 8788397"/>
              <a:gd name="connsiteX2" fmla="*/ 4420701 w 4420701"/>
              <a:gd name="connsiteY2" fmla="*/ 8788397 h 8788397"/>
              <a:gd name="connsiteX3" fmla="*/ 0 w 4420701"/>
              <a:gd name="connsiteY3" fmla="*/ 8788397 h 8788397"/>
              <a:gd name="connsiteX4" fmla="*/ 21491 w 4420701"/>
              <a:gd name="connsiteY4" fmla="*/ 1343208 h 8788397"/>
              <a:gd name="connsiteX0" fmla="*/ 21491 w 4420701"/>
              <a:gd name="connsiteY0" fmla="*/ 178816 h 7624005"/>
              <a:gd name="connsiteX1" fmla="*/ 2723812 w 4420701"/>
              <a:gd name="connsiteY1" fmla="*/ 0 h 7624005"/>
              <a:gd name="connsiteX2" fmla="*/ 4420701 w 4420701"/>
              <a:gd name="connsiteY2" fmla="*/ 7624005 h 7624005"/>
              <a:gd name="connsiteX3" fmla="*/ 0 w 4420701"/>
              <a:gd name="connsiteY3" fmla="*/ 7624005 h 7624005"/>
              <a:gd name="connsiteX4" fmla="*/ 21491 w 4420701"/>
              <a:gd name="connsiteY4" fmla="*/ 178816 h 7624005"/>
              <a:gd name="connsiteX0" fmla="*/ 21491 w 4420701"/>
              <a:gd name="connsiteY0" fmla="*/ 660290 h 8105479"/>
              <a:gd name="connsiteX1" fmla="*/ 2707978 w 4420701"/>
              <a:gd name="connsiteY1" fmla="*/ 0 h 8105479"/>
              <a:gd name="connsiteX2" fmla="*/ 4420701 w 4420701"/>
              <a:gd name="connsiteY2" fmla="*/ 8105479 h 8105479"/>
              <a:gd name="connsiteX3" fmla="*/ 0 w 4420701"/>
              <a:gd name="connsiteY3" fmla="*/ 8105479 h 8105479"/>
              <a:gd name="connsiteX4" fmla="*/ 21491 w 4420701"/>
              <a:gd name="connsiteY4" fmla="*/ 660290 h 8105479"/>
              <a:gd name="connsiteX0" fmla="*/ 21491 w 4410801"/>
              <a:gd name="connsiteY0" fmla="*/ 660290 h 8105479"/>
              <a:gd name="connsiteX1" fmla="*/ 2707978 w 4410801"/>
              <a:gd name="connsiteY1" fmla="*/ 0 h 8105479"/>
              <a:gd name="connsiteX2" fmla="*/ 4410801 w 4410801"/>
              <a:gd name="connsiteY2" fmla="*/ 6597444 h 8105479"/>
              <a:gd name="connsiteX3" fmla="*/ 0 w 4410801"/>
              <a:gd name="connsiteY3" fmla="*/ 8105479 h 8105479"/>
              <a:gd name="connsiteX4" fmla="*/ 21491 w 4410801"/>
              <a:gd name="connsiteY4" fmla="*/ 660290 h 8105479"/>
              <a:gd name="connsiteX0" fmla="*/ 415464 w 4804774"/>
              <a:gd name="connsiteY0" fmla="*/ 660290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415464 w 4804774"/>
              <a:gd name="connsiteY4" fmla="*/ 660290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04774" h="7936978">
                <a:moveTo>
                  <a:pt x="1110958" y="427608"/>
                </a:moveTo>
                <a:lnTo>
                  <a:pt x="3101951" y="0"/>
                </a:lnTo>
                <a:lnTo>
                  <a:pt x="4804774" y="6597444"/>
                </a:lnTo>
                <a:lnTo>
                  <a:pt x="0" y="7936978"/>
                </a:lnTo>
                <a:cubicBezTo>
                  <a:pt x="518324" y="5135066"/>
                  <a:pt x="748837" y="2892658"/>
                  <a:pt x="1110958" y="427608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D767C440-5F18-31AD-B0EB-B4DDEEBF9D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l="9442" t="-11542" r="17194" b="-6156"/>
          <a:stretch/>
        </p:blipFill>
        <p:spPr>
          <a:xfrm>
            <a:off x="7507529" y="-348992"/>
            <a:ext cx="5664219" cy="7907895"/>
          </a:xfrm>
          <a:prstGeom prst="rect">
            <a:avLst/>
          </a:prstGeom>
        </p:spPr>
      </p:pic>
      <p:sp>
        <p:nvSpPr>
          <p:cNvPr id="23" name="角丸四角形 22">
            <a:extLst>
              <a:ext uri="{FF2B5EF4-FFF2-40B4-BE49-F238E27FC236}">
                <a16:creationId xmlns:a16="http://schemas.microsoft.com/office/drawing/2014/main" id="{FD53376E-B6C7-4319-C400-B215E55B2A13}"/>
              </a:ext>
            </a:extLst>
          </p:cNvPr>
          <p:cNvSpPr/>
          <p:nvPr userDrawn="1"/>
        </p:nvSpPr>
        <p:spPr>
          <a:xfrm>
            <a:off x="10126800" y="19816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00" b="1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</a:t>
            </a:r>
            <a:r>
              <a:rPr kumimoji="0" lang="ja-JP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主</a:t>
            </a:r>
            <a:r>
              <a:rPr kumimoji="0" lang="ja-JP" altLang="en-US" sz="1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・</a:t>
            </a:r>
            <a:r>
              <a:rPr kumimoji="0" lang="ja-JP" altLang="en-US" sz="10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代理店限定</a:t>
            </a:r>
            <a:endParaRPr kumimoji="0" lang="ja-JP" altLang="en-US" sz="10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34" charset="-128"/>
              <a:cs typeface="メイリオ" pitchFamily="50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FC55C89C-DCB3-09E6-CB20-CDD60151C1C2}"/>
              </a:ext>
            </a:extLst>
          </p:cNvPr>
          <p:cNvSpPr txBox="1"/>
          <p:nvPr userDrawn="1"/>
        </p:nvSpPr>
        <p:spPr>
          <a:xfrm>
            <a:off x="11004298" y="6444396"/>
            <a:ext cx="95731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" altLang="ja-JP" sz="800" dirty="0">
                <a:solidFill>
                  <a:srgbClr val="FFFFFF"/>
                </a:solidFill>
                <a:latin typeface="Meiryo" panose="020B0604030504040204" pitchFamily="34" charset="-128"/>
              </a:rPr>
              <a:t>© Yahoo Japan</a:t>
            </a:r>
            <a:endParaRPr lang="ja-JP" altLang="en-US" sz="800" dirty="0">
              <a:solidFill>
                <a:srgbClr val="FFFFFF"/>
              </a:solidFill>
              <a:latin typeface="Meiryo" panose="020B0604030504040204" pitchFamily="34" charset="-128"/>
            </a:endParaRPr>
          </a:p>
        </p:txBody>
      </p:sp>
      <p:cxnSp>
        <p:nvCxnSpPr>
          <p:cNvPr id="4" name="直線コネクタ 3">
            <a:extLst>
              <a:ext uri="{FF2B5EF4-FFF2-40B4-BE49-F238E27FC236}">
                <a16:creationId xmlns:a16="http://schemas.microsoft.com/office/drawing/2014/main" id="{AD25D10A-C71A-6286-063C-1B68277E8F06}"/>
              </a:ext>
            </a:extLst>
          </p:cNvPr>
          <p:cNvCxnSpPr>
            <a:cxnSpLocks/>
          </p:cNvCxnSpPr>
          <p:nvPr userDrawn="1"/>
        </p:nvCxnSpPr>
        <p:spPr>
          <a:xfrm>
            <a:off x="1354071" y="2460343"/>
            <a:ext cx="3600400" cy="0"/>
          </a:xfrm>
          <a:prstGeom prst="line">
            <a:avLst/>
          </a:prstGeom>
          <a:ln w="28575" cap="rnd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B9671F4-5EE2-FD37-12D3-7BD0E409243E}"/>
              </a:ext>
            </a:extLst>
          </p:cNvPr>
          <p:cNvSpPr txBox="1"/>
          <p:nvPr userDrawn="1"/>
        </p:nvSpPr>
        <p:spPr>
          <a:xfrm>
            <a:off x="2791993" y="6279599"/>
            <a:ext cx="72455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dirty="0">
                <a:solidFill>
                  <a:schemeClr val="bg1"/>
                </a:solidFill>
              </a:rPr>
              <a:t>© Yahoo Japan</a:t>
            </a:r>
            <a:endParaRPr kumimoji="1" lang="ja-JP" altLang="en-US" sz="800" dirty="0">
              <a:solidFill>
                <a:schemeClr val="bg1"/>
              </a:solidFill>
            </a:endParaRPr>
          </a:p>
        </p:txBody>
      </p:sp>
      <p:sp>
        <p:nvSpPr>
          <p:cNvPr id="16" name="図プレースホルダー 4">
            <a:extLst>
              <a:ext uri="{FF2B5EF4-FFF2-40B4-BE49-F238E27FC236}">
                <a16:creationId xmlns:a16="http://schemas.microsoft.com/office/drawing/2014/main" id="{D0F1065E-9EE2-595B-5967-C37FE13954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347737" y="2696758"/>
            <a:ext cx="1586282" cy="1464484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17" name="テキスト プレースホルダー 19">
            <a:extLst>
              <a:ext uri="{FF2B5EF4-FFF2-40B4-BE49-F238E27FC236}">
                <a16:creationId xmlns:a16="http://schemas.microsoft.com/office/drawing/2014/main" id="{BCD9A160-0491-4A8D-42E5-3734E2B7C76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565867" y="970974"/>
            <a:ext cx="1150023" cy="1057321"/>
          </a:xfrm>
          <a:prstGeom prst="rect">
            <a:avLst/>
          </a:prstGeom>
        </p:spPr>
        <p:txBody>
          <a:bodyPr/>
          <a:lstStyle>
            <a:lvl1pPr>
              <a:defRPr sz="6600" b="1" i="1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kumimoji="1" lang="en-US" altLang="ja-JP" dirty="0"/>
              <a:t>01</a:t>
            </a:r>
            <a:endParaRPr kumimoji="1" lang="ja-JP" altLang="en-US"/>
          </a:p>
        </p:txBody>
      </p:sp>
      <p:sp>
        <p:nvSpPr>
          <p:cNvPr id="18" name="テキスト プレースホルダー 23">
            <a:extLst>
              <a:ext uri="{FF2B5EF4-FFF2-40B4-BE49-F238E27FC236}">
                <a16:creationId xmlns:a16="http://schemas.microsoft.com/office/drawing/2014/main" id="{744513E7-AD53-6DF1-2A47-F365F7D1255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354356" y="4332551"/>
            <a:ext cx="3600115" cy="1412875"/>
          </a:xfrm>
          <a:prstGeom prst="rect">
            <a:avLst/>
          </a:prstGeom>
        </p:spPr>
        <p:txBody>
          <a:bodyPr/>
          <a:lstStyle>
            <a:lvl1pPr algn="ctr">
              <a:defRPr b="1" spc="300">
                <a:solidFill>
                  <a:srgbClr val="C00000"/>
                </a:solidFill>
              </a:defRPr>
            </a:lvl1pPr>
            <a:lvl2pPr marL="457212" indent="0">
              <a:buNone/>
              <a:defRPr/>
            </a:lvl2pPr>
          </a:lstStyle>
          <a:p>
            <a:pPr lvl="0"/>
            <a:r>
              <a:rPr kumimoji="1" lang="ja-JP" altLang="en-US"/>
              <a:t>リッチ中タイトル</a:t>
            </a:r>
            <a:endParaRPr kumimoji="1" lang="en-US" altLang="ja-JP" dirty="0"/>
          </a:p>
          <a:p>
            <a:pPr lvl="0"/>
            <a:r>
              <a:rPr kumimoji="1" lang="ja-JP" altLang="en-US"/>
              <a:t>タイトルタイトル</a:t>
            </a:r>
          </a:p>
        </p:txBody>
      </p:sp>
    </p:spTree>
    <p:extLst>
      <p:ext uri="{BB962C8B-B14F-4D97-AF65-F5344CB8AC3E}">
        <p14:creationId xmlns:p14="http://schemas.microsoft.com/office/powerpoint/2010/main" val="37446737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表紙_1行+1行（商品名入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F5BA8DCE-41A3-2BAA-D724-62FD7C39BABD}"/>
              </a:ext>
            </a:extLst>
          </p:cNvPr>
          <p:cNvSpPr/>
          <p:nvPr userDrawn="1"/>
        </p:nvSpPr>
        <p:spPr>
          <a:xfrm>
            <a:off x="0" y="0"/>
            <a:ext cx="12198897" cy="6858000"/>
          </a:xfrm>
          <a:prstGeom prst="rect">
            <a:avLst/>
          </a:prstGeom>
          <a:solidFill>
            <a:schemeClr val="accent6"/>
          </a:solidFill>
          <a:ln w="95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442A3F64-78EB-1692-43CF-CAE76C368D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t="17506" r="17194"/>
          <a:stretch/>
        </p:blipFill>
        <p:spPr>
          <a:xfrm>
            <a:off x="5792829" y="-32096"/>
            <a:ext cx="6435952" cy="5579715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43D03E48-901F-5E56-36B9-98F78FF036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03743" y="4249656"/>
            <a:ext cx="3528392" cy="675650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49F810C1-BD9F-682A-EF43-7090E223EDE4}"/>
              </a:ext>
            </a:extLst>
          </p:cNvPr>
          <p:cNvSpPr txBox="1"/>
          <p:nvPr userDrawn="1"/>
        </p:nvSpPr>
        <p:spPr>
          <a:xfrm>
            <a:off x="906657" y="5638181"/>
            <a:ext cx="3738589" cy="4339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lang="ja-JP" altLang="en-US" sz="12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ja-JP" altLang="en-US" sz="12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ウェブサイト</a:t>
            </a:r>
            <a:br>
              <a:rPr lang="en-US" altLang="ja-JP" sz="12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https://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marketing.yahoo.co.jp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/service/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yahooads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</a:t>
            </a:r>
            <a:endParaRPr kumimoji="1" lang="ja-JP" altLang="en-US" sz="12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90378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表紙_1行+1行（商品名入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65364AB7-38D5-F908-15FD-6E1DD0C670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88" t="2039" b="4902"/>
          <a:stretch/>
        </p:blipFill>
        <p:spPr>
          <a:xfrm>
            <a:off x="0" y="0"/>
            <a:ext cx="12283968" cy="6858000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EC754568-57D6-736D-604A-9B266A56971D}"/>
              </a:ext>
            </a:extLst>
          </p:cNvPr>
          <p:cNvSpPr/>
          <p:nvPr userDrawn="1"/>
        </p:nvSpPr>
        <p:spPr>
          <a:xfrm>
            <a:off x="-45984" y="0"/>
            <a:ext cx="12283968" cy="4941168"/>
          </a:xfrm>
          <a:prstGeom prst="rect">
            <a:avLst/>
          </a:prstGeom>
          <a:gradFill flip="none" rotWithShape="1">
            <a:gsLst>
              <a:gs pos="100000">
                <a:schemeClr val="tx1">
                  <a:alpha val="0"/>
                </a:schemeClr>
              </a:gs>
              <a:gs pos="0">
                <a:schemeClr val="tx1">
                  <a:alpha val="4292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4C813671-4876-8933-8947-7798E0A31F0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11927" b="11264"/>
          <a:stretch/>
        </p:blipFill>
        <p:spPr>
          <a:xfrm>
            <a:off x="0" y="-61209"/>
            <a:ext cx="12321170" cy="6919209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C2E72F8A-74FF-B3C2-6201-E1F7E33D13B0}"/>
              </a:ext>
            </a:extLst>
          </p:cNvPr>
          <p:cNvSpPr txBox="1"/>
          <p:nvPr userDrawn="1"/>
        </p:nvSpPr>
        <p:spPr>
          <a:xfrm>
            <a:off x="10888490" y="6230638"/>
            <a:ext cx="9092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dirty="0">
                <a:solidFill>
                  <a:schemeClr val="bg1"/>
                </a:solidFill>
              </a:rPr>
              <a:t>© Yahoo Japan</a:t>
            </a:r>
            <a:endParaRPr kumimoji="1" lang="ja-JP" altLang="en-US" sz="800" dirty="0">
              <a:solidFill>
                <a:schemeClr val="bg1"/>
              </a:solidFill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BE834F55-A73E-8A2B-2553-B4C6AF8379D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66118" y="5002377"/>
            <a:ext cx="909223" cy="476260"/>
          </a:xfrm>
          <a:prstGeom prst="rect">
            <a:avLst/>
          </a:prstGeom>
        </p:spPr>
      </p:pic>
      <p:sp>
        <p:nvSpPr>
          <p:cNvPr id="18" name="角丸四角形 17">
            <a:extLst>
              <a:ext uri="{FF2B5EF4-FFF2-40B4-BE49-F238E27FC236}">
                <a16:creationId xmlns:a16="http://schemas.microsoft.com/office/drawing/2014/main" id="{23025234-5ACB-99D4-3445-120DBB660B35}"/>
              </a:ext>
            </a:extLst>
          </p:cNvPr>
          <p:cNvSpPr/>
          <p:nvPr userDrawn="1"/>
        </p:nvSpPr>
        <p:spPr>
          <a:xfrm>
            <a:off x="630288" y="1868768"/>
            <a:ext cx="1825756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" altLang="ja-JP" sz="2400" b="1" i="0" dirty="0">
                <a:solidFill>
                  <a:schemeClr val="bg1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Yahoo</a:t>
            </a:r>
            <a:r>
              <a:rPr kumimoji="1" lang="en" altLang="ja-JP" sz="2400" b="1" i="0" spc="300" dirty="0">
                <a:solidFill>
                  <a:schemeClr val="bg1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!</a:t>
            </a:r>
            <a:r>
              <a:rPr kumimoji="1" lang="ja-JP" altLang="en-US" sz="2400" b="1" i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広告</a:t>
            </a:r>
            <a:endParaRPr kumimoji="1" lang="ja-JP" altLang="en-US" sz="2400" b="1" i="0" dirty="0">
              <a:solidFill>
                <a:schemeClr val="bg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116F5961-C18F-42AF-D19D-419542BE9F88}"/>
              </a:ext>
            </a:extLst>
          </p:cNvPr>
          <p:cNvSpPr txBox="1"/>
          <p:nvPr userDrawn="1"/>
        </p:nvSpPr>
        <p:spPr>
          <a:xfrm>
            <a:off x="10448777" y="5692275"/>
            <a:ext cx="1256754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kumimoji="1" lang="ja-JP" altLang="en-US" sz="1400" b="0" i="0" spc="0">
                <a:solidFill>
                  <a:schemeClr val="bg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ヤフー株式会社</a:t>
            </a:r>
          </a:p>
        </p:txBody>
      </p:sp>
      <p:sp>
        <p:nvSpPr>
          <p:cNvPr id="25" name="角丸四角形 24">
            <a:extLst>
              <a:ext uri="{FF2B5EF4-FFF2-40B4-BE49-F238E27FC236}">
                <a16:creationId xmlns:a16="http://schemas.microsoft.com/office/drawing/2014/main" id="{46E5437A-D39D-2057-A195-9DB2F4306222}"/>
              </a:ext>
            </a:extLst>
          </p:cNvPr>
          <p:cNvSpPr/>
          <p:nvPr userDrawn="1"/>
        </p:nvSpPr>
        <p:spPr>
          <a:xfrm>
            <a:off x="623392" y="485690"/>
            <a:ext cx="1833164" cy="3204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bg1">
                  <a:lumMod val="9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069EE62-ADEB-61F9-DCD7-56CAED516C07}"/>
              </a:ext>
            </a:extLst>
          </p:cNvPr>
          <p:cNvSpPr txBox="1"/>
          <p:nvPr userDrawn="1"/>
        </p:nvSpPr>
        <p:spPr>
          <a:xfrm>
            <a:off x="10591155" y="5931299"/>
            <a:ext cx="1160574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kumimoji="1" lang="en-US" altLang="ja-JP" sz="1400" b="0" i="0" spc="300" dirty="0">
                <a:solidFill>
                  <a:schemeClr val="bg1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2023/7/19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848072C-6C8F-3B1A-4D30-9B525CCF7AD1}"/>
              </a:ext>
            </a:extLst>
          </p:cNvPr>
          <p:cNvSpPr/>
          <p:nvPr userDrawn="1"/>
        </p:nvSpPr>
        <p:spPr>
          <a:xfrm>
            <a:off x="623392" y="4123931"/>
            <a:ext cx="3888432" cy="432048"/>
          </a:xfrm>
          <a:prstGeom prst="roundRect">
            <a:avLst>
              <a:gd name="adj" fmla="val 50000"/>
            </a:avLst>
          </a:prstGeom>
          <a:solidFill>
            <a:srgbClr val="F3F3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400" b="1" i="0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Yahoo!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ニュース  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2023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9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月～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2024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3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月</a:t>
            </a:r>
            <a:endParaRPr kumimoji="1" lang="ja-JP" altLang="en-US" sz="1400" b="1" i="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10" name="タイトル 7">
            <a:extLst>
              <a:ext uri="{FF2B5EF4-FFF2-40B4-BE49-F238E27FC236}">
                <a16:creationId xmlns:a16="http://schemas.microsoft.com/office/drawing/2014/main" id="{5116E6C3-70AC-8C60-8883-1FFCE7FB5C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392" y="2490458"/>
            <a:ext cx="6706778" cy="1325563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000"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資料タイトルタイトル</a:t>
            </a:r>
            <a:br>
              <a:rPr kumimoji="1" lang="en-US" altLang="ja-JP" dirty="0"/>
            </a:br>
            <a:r>
              <a:rPr kumimoji="1" lang="ja-JP" altLang="en-US"/>
              <a:t>タイトルタイトル</a:t>
            </a:r>
          </a:p>
        </p:txBody>
      </p:sp>
    </p:spTree>
    <p:extLst>
      <p:ext uri="{BB962C8B-B14F-4D97-AF65-F5344CB8AC3E}">
        <p14:creationId xmlns:p14="http://schemas.microsoft.com/office/powerpoint/2010/main" val="220147532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表紙_1行+1行（商品名入り）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2A4889B4-FDDA-43F0-D83B-9FBF593BC26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角丸四角形 8">
            <a:extLst>
              <a:ext uri="{FF2B5EF4-FFF2-40B4-BE49-F238E27FC236}">
                <a16:creationId xmlns:a16="http://schemas.microsoft.com/office/drawing/2014/main" id="{6B527D33-5D5A-7B00-FA38-546AB03DA837}"/>
              </a:ext>
            </a:extLst>
          </p:cNvPr>
          <p:cNvSpPr/>
          <p:nvPr userDrawn="1"/>
        </p:nvSpPr>
        <p:spPr>
          <a:xfrm>
            <a:off x="230388" y="159023"/>
            <a:ext cx="179100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1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CONTENTS</a:t>
            </a:r>
            <a:endParaRPr kumimoji="1" lang="ja-JP" altLang="en-US" sz="2400" b="1" i="1" dirty="0">
              <a:solidFill>
                <a:schemeClr val="accent6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EDBC0D10-D02A-7702-EAA9-932DF31F2E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2" name="円/楕円 1">
            <a:extLst>
              <a:ext uri="{FF2B5EF4-FFF2-40B4-BE49-F238E27FC236}">
                <a16:creationId xmlns:a16="http://schemas.microsoft.com/office/drawing/2014/main" id="{74D22098-1E47-391A-E852-4054467CB973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1768752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円/楕円 5">
            <a:extLst>
              <a:ext uri="{FF2B5EF4-FFF2-40B4-BE49-F238E27FC236}">
                <a16:creationId xmlns:a16="http://schemas.microsoft.com/office/drawing/2014/main" id="{280502C9-28A6-7206-A833-52D71D111908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2686854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円/楕円 6">
            <a:extLst>
              <a:ext uri="{FF2B5EF4-FFF2-40B4-BE49-F238E27FC236}">
                <a16:creationId xmlns:a16="http://schemas.microsoft.com/office/drawing/2014/main" id="{2BDF396E-3543-0DA4-6285-6626350B31E3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3604956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円/楕円 11">
            <a:extLst>
              <a:ext uri="{FF2B5EF4-FFF2-40B4-BE49-F238E27FC236}">
                <a16:creationId xmlns:a16="http://schemas.microsoft.com/office/drawing/2014/main" id="{21E95370-F446-0798-6A71-7E67F54FD627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4523058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4A4AECA9-48C3-102D-8B56-2B26BB1E1EC0}"/>
              </a:ext>
            </a:extLst>
          </p:cNvPr>
          <p:cNvCxnSpPr>
            <a:cxnSpLocks/>
            <a:stCxn id="2" idx="4"/>
            <a:endCxn id="6" idx="0"/>
          </p:cNvCxnSpPr>
          <p:nvPr userDrawn="1"/>
        </p:nvCxnSpPr>
        <p:spPr>
          <a:xfrm>
            <a:off x="1289496" y="2308752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8E282C73-063E-3DE0-BEBD-555D405F3F48}"/>
              </a:ext>
            </a:extLst>
          </p:cNvPr>
          <p:cNvCxnSpPr>
            <a:stCxn id="6" idx="4"/>
            <a:endCxn id="7" idx="0"/>
          </p:cNvCxnSpPr>
          <p:nvPr userDrawn="1"/>
        </p:nvCxnSpPr>
        <p:spPr>
          <a:xfrm>
            <a:off x="1289496" y="3226854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D122DF4A-B25C-83EB-5039-AA217EC43955}"/>
              </a:ext>
            </a:extLst>
          </p:cNvPr>
          <p:cNvCxnSpPr>
            <a:stCxn id="7" idx="4"/>
            <a:endCxn id="12" idx="0"/>
          </p:cNvCxnSpPr>
          <p:nvPr userDrawn="1"/>
        </p:nvCxnSpPr>
        <p:spPr>
          <a:xfrm>
            <a:off x="1289496" y="4144956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テキスト プレースホルダー 4">
            <a:extLst>
              <a:ext uri="{FF2B5EF4-FFF2-40B4-BE49-F238E27FC236}">
                <a16:creationId xmlns:a16="http://schemas.microsoft.com/office/drawing/2014/main" id="{6440FFB9-0C0F-3F3A-3ADC-6AF19AFD348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05536" y="1858732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5" name="テキスト プレースホルダー 4">
            <a:extLst>
              <a:ext uri="{FF2B5EF4-FFF2-40B4-BE49-F238E27FC236}">
                <a16:creationId xmlns:a16="http://schemas.microsoft.com/office/drawing/2014/main" id="{FB293505-9141-B5AB-0EA4-425FFE108E4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05536" y="2813326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6" name="テキスト プレースホルダー 4">
            <a:extLst>
              <a:ext uri="{FF2B5EF4-FFF2-40B4-BE49-F238E27FC236}">
                <a16:creationId xmlns:a16="http://schemas.microsoft.com/office/drawing/2014/main" id="{D81A307B-EFDF-E64F-0A81-8097B46A4D6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05536" y="3737775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7" name="テキスト プレースホルダー 4">
            <a:extLst>
              <a:ext uri="{FF2B5EF4-FFF2-40B4-BE49-F238E27FC236}">
                <a16:creationId xmlns:a16="http://schemas.microsoft.com/office/drawing/2014/main" id="{20327A7C-6103-A7A0-D73F-3E50AB985C0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05536" y="4632078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21" name="直角三角形 20">
            <a:extLst>
              <a:ext uri="{FF2B5EF4-FFF2-40B4-BE49-F238E27FC236}">
                <a16:creationId xmlns:a16="http://schemas.microsoft.com/office/drawing/2014/main" id="{9AD44F9A-8192-EFAE-B9BE-6EBEA75595A4}"/>
              </a:ext>
            </a:extLst>
          </p:cNvPr>
          <p:cNvSpPr/>
          <p:nvPr userDrawn="1"/>
        </p:nvSpPr>
        <p:spPr>
          <a:xfrm flipH="1">
            <a:off x="9656063" y="1225849"/>
            <a:ext cx="2535935" cy="5632151"/>
          </a:xfrm>
          <a:prstGeom prst="rtTriangl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22" name="直角三角形 21">
            <a:extLst>
              <a:ext uri="{FF2B5EF4-FFF2-40B4-BE49-F238E27FC236}">
                <a16:creationId xmlns:a16="http://schemas.microsoft.com/office/drawing/2014/main" id="{CDF1774E-5583-9505-E11C-C73B99CB2BC8}"/>
              </a:ext>
            </a:extLst>
          </p:cNvPr>
          <p:cNvSpPr/>
          <p:nvPr userDrawn="1"/>
        </p:nvSpPr>
        <p:spPr>
          <a:xfrm rot="10800000">
            <a:off x="10051243" y="1"/>
            <a:ext cx="2140755" cy="4754480"/>
          </a:xfrm>
          <a:prstGeom prst="rtTriangle">
            <a:avLst/>
          </a:prstGeom>
          <a:solidFill>
            <a:srgbClr val="999999">
              <a:alpha val="75000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23" name="角丸四角形 22">
            <a:extLst>
              <a:ext uri="{FF2B5EF4-FFF2-40B4-BE49-F238E27FC236}">
                <a16:creationId xmlns:a16="http://schemas.microsoft.com/office/drawing/2014/main" id="{FD53376E-B6C7-4319-C400-B215E55B2A13}"/>
              </a:ext>
            </a:extLst>
          </p:cNvPr>
          <p:cNvSpPr/>
          <p:nvPr userDrawn="1"/>
        </p:nvSpPr>
        <p:spPr>
          <a:xfrm>
            <a:off x="10126800" y="19816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00" b="1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</a:t>
            </a:r>
            <a:r>
              <a:rPr kumimoji="0" lang="ja-JP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主</a:t>
            </a:r>
            <a:r>
              <a:rPr kumimoji="0" lang="ja-JP" altLang="en-US" sz="1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・</a:t>
            </a:r>
            <a:r>
              <a:rPr kumimoji="0" lang="ja-JP" altLang="en-US" sz="10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代理店限定</a:t>
            </a:r>
            <a:endParaRPr kumimoji="0" lang="ja-JP" altLang="en-US" sz="10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34" charset="-128"/>
              <a:cs typeface="メイリオ" pitchFamily="50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FC55C89C-DCB3-09E6-CB20-CDD60151C1C2}"/>
              </a:ext>
            </a:extLst>
          </p:cNvPr>
          <p:cNvSpPr txBox="1"/>
          <p:nvPr userDrawn="1"/>
        </p:nvSpPr>
        <p:spPr>
          <a:xfrm>
            <a:off x="11004298" y="6444396"/>
            <a:ext cx="95731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" altLang="ja-JP" sz="800" dirty="0">
                <a:solidFill>
                  <a:srgbClr val="FFFFFF"/>
                </a:solidFill>
                <a:latin typeface="Meiryo" panose="020B0604030504040204" pitchFamily="34" charset="-128"/>
              </a:rPr>
              <a:t>© Yahoo Japan</a:t>
            </a:r>
            <a:endParaRPr lang="ja-JP" altLang="en-US" sz="800" dirty="0">
              <a:solidFill>
                <a:srgbClr val="FFFFFF"/>
              </a:solidFill>
              <a:latin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9648675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タイトル スライド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1B0B64AB-EC68-74E6-8655-C0A29EAFCEF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3" t="-1" r="6933" b="16229"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33" name="フリーフォーム 32">
            <a:extLst>
              <a:ext uri="{FF2B5EF4-FFF2-40B4-BE49-F238E27FC236}">
                <a16:creationId xmlns:a16="http://schemas.microsoft.com/office/drawing/2014/main" id="{DD9DA690-52E8-1C0D-AC67-01D50DEABBE1}"/>
              </a:ext>
            </a:extLst>
          </p:cNvPr>
          <p:cNvSpPr/>
          <p:nvPr userDrawn="1"/>
        </p:nvSpPr>
        <p:spPr>
          <a:xfrm>
            <a:off x="0" y="2999"/>
            <a:ext cx="5243863" cy="6855001"/>
          </a:xfrm>
          <a:custGeom>
            <a:avLst/>
            <a:gdLst>
              <a:gd name="connsiteX0" fmla="*/ 0 w 5243863"/>
              <a:gd name="connsiteY0" fmla="*/ 0 h 6855001"/>
              <a:gd name="connsiteX1" fmla="*/ 2631767 w 5243863"/>
              <a:gd name="connsiteY1" fmla="*/ 0 h 6855001"/>
              <a:gd name="connsiteX2" fmla="*/ 5243863 w 5243863"/>
              <a:gd name="connsiteY2" fmla="*/ 6855001 h 6855001"/>
              <a:gd name="connsiteX3" fmla="*/ 0 w 5243863"/>
              <a:gd name="connsiteY3" fmla="*/ 6855001 h 6855001"/>
              <a:gd name="connsiteX4" fmla="*/ 0 w 5243863"/>
              <a:gd name="connsiteY4" fmla="*/ 0 h 6855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43863" h="6855001">
                <a:moveTo>
                  <a:pt x="0" y="0"/>
                </a:moveTo>
                <a:lnTo>
                  <a:pt x="2631767" y="0"/>
                </a:lnTo>
                <a:lnTo>
                  <a:pt x="5243863" y="6855001"/>
                </a:lnTo>
                <a:lnTo>
                  <a:pt x="0" y="685500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08FC968B-3FAE-B631-5EE8-C6DEFA047252}"/>
              </a:ext>
            </a:extLst>
          </p:cNvPr>
          <p:cNvSpPr/>
          <p:nvPr userDrawn="1"/>
        </p:nvSpPr>
        <p:spPr>
          <a:xfrm>
            <a:off x="479425" y="620841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bg1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sp>
        <p:nvSpPr>
          <p:cNvPr id="8" name="フッター プレースホルダー 3">
            <a:extLst>
              <a:ext uri="{FF2B5EF4-FFF2-40B4-BE49-F238E27FC236}">
                <a16:creationId xmlns:a16="http://schemas.microsoft.com/office/drawing/2014/main" id="{21D54AD1-CF84-F71F-BC9B-1B07B1955C7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689415" y="-158496"/>
            <a:ext cx="0" cy="0"/>
          </a:xfrm>
        </p:spPr>
        <p:txBody>
          <a:bodyPr/>
          <a:lstStyle/>
          <a:p>
            <a:pPr>
              <a:defRPr/>
            </a:pPr>
            <a:r>
              <a:rPr lang="en" altLang="ja-JP" sz="800" dirty="0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8E75A4A-4405-34BC-CFB3-0677E2CA9B34}"/>
              </a:ext>
            </a:extLst>
          </p:cNvPr>
          <p:cNvSpPr txBox="1"/>
          <p:nvPr userDrawn="1"/>
        </p:nvSpPr>
        <p:spPr>
          <a:xfrm>
            <a:off x="548009" y="377479"/>
            <a:ext cx="72455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dirty="0">
                <a:solidFill>
                  <a:schemeClr val="bg1"/>
                </a:solidFill>
              </a:rPr>
              <a:t>© Yahoo Japan</a:t>
            </a:r>
            <a:endParaRPr kumimoji="1" lang="ja-JP" altLang="en-US" sz="800" dirty="0">
              <a:solidFill>
                <a:schemeClr val="bg1"/>
              </a:solidFill>
            </a:endParaRPr>
          </a:p>
        </p:txBody>
      </p:sp>
      <p:sp>
        <p:nvSpPr>
          <p:cNvPr id="11" name="図プレースホルダー 4">
            <a:extLst>
              <a:ext uri="{FF2B5EF4-FFF2-40B4-BE49-F238E27FC236}">
                <a16:creationId xmlns:a16="http://schemas.microsoft.com/office/drawing/2014/main" id="{35C4F67E-1951-BE55-7073-AAD6BDA38C4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79425" y="3653585"/>
            <a:ext cx="1586282" cy="1464484"/>
          </a:xfrm>
          <a:prstGeom prst="rect">
            <a:avLst/>
          </a:prstGeom>
        </p:spPr>
        <p:txBody>
          <a:bodyPr/>
          <a:lstStyle>
            <a:lvl1pPr algn="l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14" name="テキスト プレースホルダー 23">
            <a:extLst>
              <a:ext uri="{FF2B5EF4-FFF2-40B4-BE49-F238E27FC236}">
                <a16:creationId xmlns:a16="http://schemas.microsoft.com/office/drawing/2014/main" id="{22D24D6E-8723-9759-AF98-6E51B69A0C8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79425" y="5144688"/>
            <a:ext cx="4922569" cy="958159"/>
          </a:xfrm>
          <a:prstGeom prst="rect">
            <a:avLst/>
          </a:prstGeom>
        </p:spPr>
        <p:txBody>
          <a:bodyPr/>
          <a:lstStyle>
            <a:lvl1pPr algn="l">
              <a:defRPr sz="2400" b="1" spc="300">
                <a:solidFill>
                  <a:schemeClr val="bg1"/>
                </a:solidFill>
              </a:defRPr>
            </a:lvl1pPr>
            <a:lvl2pPr marL="457212" indent="0">
              <a:buNone/>
              <a:defRPr/>
            </a:lvl2pPr>
          </a:lstStyle>
          <a:p>
            <a:pPr lvl="0"/>
            <a:r>
              <a:rPr kumimoji="1" lang="ja-JP" altLang="en-US"/>
              <a:t>リッチ中タイトルああああ</a:t>
            </a:r>
            <a:endParaRPr kumimoji="1" lang="en-US" altLang="ja-JP" dirty="0"/>
          </a:p>
          <a:p>
            <a:pPr marL="0" marR="0" lvl="0" indent="0" algn="l" defTabSz="91442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ja-JP" altLang="en-US"/>
              <a:t>タイトルタイトルタイああ</a:t>
            </a:r>
          </a:p>
        </p:txBody>
      </p:sp>
      <p:sp>
        <p:nvSpPr>
          <p:cNvPr id="25" name="フリーフォーム 24">
            <a:extLst>
              <a:ext uri="{FF2B5EF4-FFF2-40B4-BE49-F238E27FC236}">
                <a16:creationId xmlns:a16="http://schemas.microsoft.com/office/drawing/2014/main" id="{079061EE-C505-933C-2262-41FD7F8AD4F2}"/>
              </a:ext>
            </a:extLst>
          </p:cNvPr>
          <p:cNvSpPr/>
          <p:nvPr userDrawn="1"/>
        </p:nvSpPr>
        <p:spPr>
          <a:xfrm flipH="1">
            <a:off x="10050216" y="0"/>
            <a:ext cx="2141785" cy="1433782"/>
          </a:xfrm>
          <a:custGeom>
            <a:avLst/>
            <a:gdLst>
              <a:gd name="connsiteX0" fmla="*/ 2141785 w 2141785"/>
              <a:gd name="connsiteY0" fmla="*/ 0 h 1433782"/>
              <a:gd name="connsiteX1" fmla="*/ 0 w 2141785"/>
              <a:gd name="connsiteY1" fmla="*/ 0 h 1433782"/>
              <a:gd name="connsiteX2" fmla="*/ 0 w 2141785"/>
              <a:gd name="connsiteY2" fmla="*/ 1433782 h 1433782"/>
              <a:gd name="connsiteX3" fmla="*/ 1682264 w 2141785"/>
              <a:gd name="connsiteY3" fmla="*/ 1433782 h 1433782"/>
              <a:gd name="connsiteX4" fmla="*/ 2141785 w 2141785"/>
              <a:gd name="connsiteY4" fmla="*/ 0 h 1433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1785" h="1433782">
                <a:moveTo>
                  <a:pt x="2141785" y="0"/>
                </a:moveTo>
                <a:lnTo>
                  <a:pt x="0" y="0"/>
                </a:lnTo>
                <a:lnTo>
                  <a:pt x="0" y="1433782"/>
                </a:lnTo>
                <a:lnTo>
                  <a:pt x="1682264" y="1433782"/>
                </a:lnTo>
                <a:lnTo>
                  <a:pt x="2141785" y="0"/>
                </a:lnTo>
                <a:close/>
              </a:path>
            </a:pathLst>
          </a:custGeom>
          <a:solidFill>
            <a:schemeClr val="accent6">
              <a:alpha val="7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3" name="テキスト プレースホルダー 19">
            <a:extLst>
              <a:ext uri="{FF2B5EF4-FFF2-40B4-BE49-F238E27FC236}">
                <a16:creationId xmlns:a16="http://schemas.microsoft.com/office/drawing/2014/main" id="{A4331145-A944-C66B-6693-82FCF268FC7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566327" y="-13705"/>
            <a:ext cx="1483451" cy="1409388"/>
          </a:xfrm>
          <a:prstGeom prst="rect">
            <a:avLst/>
          </a:prstGeom>
        </p:spPr>
        <p:txBody>
          <a:bodyPr anchor="ctr"/>
          <a:lstStyle>
            <a:lvl1pPr>
              <a:defRPr sz="7200" b="1" i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kumimoji="1" lang="en-US" altLang="ja-JP" dirty="0"/>
              <a:t>01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885525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タイトル スライド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B9BFD8FC-521A-C964-77BB-A16E781ECC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425" y="252000"/>
            <a:ext cx="8640911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18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2998CBA6-326F-D036-BE0C-47A66FB32A4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6" name="角丸四角形 5">
            <a:extLst>
              <a:ext uri="{FF2B5EF4-FFF2-40B4-BE49-F238E27FC236}">
                <a16:creationId xmlns:a16="http://schemas.microsoft.com/office/drawing/2014/main" id="{AD326A17-4006-DDD7-C227-FBC08460DB24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1533547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タイトル スライド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58717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2998CBA6-326F-D036-BE0C-47A66FB32A4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4" name="角丸四角形 3">
            <a:extLst>
              <a:ext uri="{FF2B5EF4-FFF2-40B4-BE49-F238E27FC236}">
                <a16:creationId xmlns:a16="http://schemas.microsoft.com/office/drawing/2014/main" id="{08FC968B-3FAE-B631-5EE8-C6DEFA047252}"/>
              </a:ext>
            </a:extLst>
          </p:cNvPr>
          <p:cNvSpPr/>
          <p:nvPr userDrawn="1"/>
        </p:nvSpPr>
        <p:spPr>
          <a:xfrm>
            <a:off x="9777355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8F51725A-3DC7-6C70-DC76-033D04DAA238}"/>
              </a:ext>
            </a:extLst>
          </p:cNvPr>
          <p:cNvSpPr/>
          <p:nvPr userDrawn="1"/>
        </p:nvSpPr>
        <p:spPr>
          <a:xfrm>
            <a:off x="11904000" y="0"/>
            <a:ext cx="288000" cy="6480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84171B6E-F395-E58A-7921-08C02BE44E0A}"/>
              </a:ext>
            </a:extLst>
          </p:cNvPr>
          <p:cNvSpPr/>
          <p:nvPr userDrawn="1"/>
        </p:nvSpPr>
        <p:spPr>
          <a:xfrm>
            <a:off x="11904000" y="0"/>
            <a:ext cx="288000" cy="108000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9" name="縦書きテキスト プレースホルダー 18">
            <a:extLst>
              <a:ext uri="{FF2B5EF4-FFF2-40B4-BE49-F238E27FC236}">
                <a16:creationId xmlns:a16="http://schemas.microsoft.com/office/drawing/2014/main" id="{28888630-C369-C6FF-69E4-AB3AAE33EB75}"/>
              </a:ext>
            </a:extLst>
          </p:cNvPr>
          <p:cNvSpPr>
            <a:spLocks noGrp="1"/>
          </p:cNvSpPr>
          <p:nvPr>
            <p:ph type="body" orient="vert" sz="quarter" idx="11" hasCustomPrompt="1"/>
          </p:nvPr>
        </p:nvSpPr>
        <p:spPr>
          <a:xfrm>
            <a:off x="11916455" y="25200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A5AA6C74-26D5-4A51-2CBB-1F306D300C8F}"/>
              </a:ext>
            </a:extLst>
          </p:cNvPr>
          <p:cNvSpPr txBox="1"/>
          <p:nvPr userDrawn="1"/>
        </p:nvSpPr>
        <p:spPr>
          <a:xfrm>
            <a:off x="11960903" y="40896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sz="1050" b="1" i="1" spc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102E8B2E-BAEC-1CA8-E8B7-ED08E612AA17}"/>
              </a:ext>
            </a:extLst>
          </p:cNvPr>
          <p:cNvCxnSpPr>
            <a:cxnSpLocks/>
          </p:cNvCxnSpPr>
          <p:nvPr userDrawn="1"/>
        </p:nvCxnSpPr>
        <p:spPr>
          <a:xfrm>
            <a:off x="11700432" y="2160000"/>
            <a:ext cx="4793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6F57FE0A-5594-70AA-094E-A9522BC39E28}"/>
              </a:ext>
            </a:extLst>
          </p:cNvPr>
          <p:cNvCxnSpPr>
            <a:cxnSpLocks/>
          </p:cNvCxnSpPr>
          <p:nvPr userDrawn="1"/>
        </p:nvCxnSpPr>
        <p:spPr>
          <a:xfrm>
            <a:off x="11784871" y="3240000"/>
            <a:ext cx="39493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B49E33BA-3428-8B19-295D-7D0D35D86B80}"/>
              </a:ext>
            </a:extLst>
          </p:cNvPr>
          <p:cNvCxnSpPr>
            <a:cxnSpLocks/>
          </p:cNvCxnSpPr>
          <p:nvPr userDrawn="1"/>
        </p:nvCxnSpPr>
        <p:spPr>
          <a:xfrm>
            <a:off x="11784871" y="4315267"/>
            <a:ext cx="39493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7C2F049D-887E-8674-2248-20C5D0674F69}"/>
              </a:ext>
            </a:extLst>
          </p:cNvPr>
          <p:cNvCxnSpPr>
            <a:cxnSpLocks/>
          </p:cNvCxnSpPr>
          <p:nvPr userDrawn="1"/>
        </p:nvCxnSpPr>
        <p:spPr>
          <a:xfrm>
            <a:off x="11784871" y="5394767"/>
            <a:ext cx="39493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E7C72838-3336-DFC9-40D0-C8032C0FA1F5}"/>
              </a:ext>
            </a:extLst>
          </p:cNvPr>
          <p:cNvCxnSpPr>
            <a:cxnSpLocks/>
          </p:cNvCxnSpPr>
          <p:nvPr userDrawn="1"/>
        </p:nvCxnSpPr>
        <p:spPr>
          <a:xfrm>
            <a:off x="11700432" y="1080000"/>
            <a:ext cx="4793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縦書きテキスト プレースホルダー 18">
            <a:extLst>
              <a:ext uri="{FF2B5EF4-FFF2-40B4-BE49-F238E27FC236}">
                <a16:creationId xmlns:a16="http://schemas.microsoft.com/office/drawing/2014/main" id="{83744F5B-0867-FE93-5FB6-5447A58A66B4}"/>
              </a:ext>
            </a:extLst>
          </p:cNvPr>
          <p:cNvSpPr>
            <a:spLocks noGrp="1"/>
          </p:cNvSpPr>
          <p:nvPr>
            <p:ph type="body" orient="vert" sz="quarter" idx="12" hasCustomPrompt="1"/>
          </p:nvPr>
        </p:nvSpPr>
        <p:spPr>
          <a:xfrm>
            <a:off x="11916455" y="131880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663B12E9-92F9-D7C5-949C-9C747C5A24DF}"/>
              </a:ext>
            </a:extLst>
          </p:cNvPr>
          <p:cNvSpPr txBox="1"/>
          <p:nvPr userDrawn="1"/>
        </p:nvSpPr>
        <p:spPr>
          <a:xfrm>
            <a:off x="11960903" y="1132456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1" name="縦書きテキスト プレースホルダー 18">
            <a:extLst>
              <a:ext uri="{FF2B5EF4-FFF2-40B4-BE49-F238E27FC236}">
                <a16:creationId xmlns:a16="http://schemas.microsoft.com/office/drawing/2014/main" id="{432A2B23-6DFA-258B-DC91-DFA85D481B27}"/>
              </a:ext>
            </a:extLst>
          </p:cNvPr>
          <p:cNvSpPr>
            <a:spLocks noGrp="1"/>
          </p:cNvSpPr>
          <p:nvPr>
            <p:ph type="body" orient="vert" sz="quarter" idx="13" hasCustomPrompt="1"/>
          </p:nvPr>
        </p:nvSpPr>
        <p:spPr>
          <a:xfrm>
            <a:off x="11916455" y="240084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B2EEE918-81B1-DBBD-1659-972D75973EC8}"/>
              </a:ext>
            </a:extLst>
          </p:cNvPr>
          <p:cNvSpPr txBox="1"/>
          <p:nvPr userDrawn="1"/>
        </p:nvSpPr>
        <p:spPr>
          <a:xfrm>
            <a:off x="11960903" y="2199629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3" name="縦書きテキスト プレースホルダー 18">
            <a:extLst>
              <a:ext uri="{FF2B5EF4-FFF2-40B4-BE49-F238E27FC236}">
                <a16:creationId xmlns:a16="http://schemas.microsoft.com/office/drawing/2014/main" id="{CB711E38-84FC-52D9-3BB6-C7D650D7A32B}"/>
              </a:ext>
            </a:extLst>
          </p:cNvPr>
          <p:cNvSpPr>
            <a:spLocks noGrp="1"/>
          </p:cNvSpPr>
          <p:nvPr>
            <p:ph type="body" orient="vert" sz="quarter" idx="14" hasCustomPrompt="1"/>
          </p:nvPr>
        </p:nvSpPr>
        <p:spPr>
          <a:xfrm>
            <a:off x="11916455" y="348288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60B364F7-A693-CA94-45A3-7A39427C80F3}"/>
              </a:ext>
            </a:extLst>
          </p:cNvPr>
          <p:cNvSpPr txBox="1"/>
          <p:nvPr userDrawn="1"/>
        </p:nvSpPr>
        <p:spPr>
          <a:xfrm>
            <a:off x="11960903" y="3274895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" name="縦書きテキスト プレースホルダー 18">
            <a:extLst>
              <a:ext uri="{FF2B5EF4-FFF2-40B4-BE49-F238E27FC236}">
                <a16:creationId xmlns:a16="http://schemas.microsoft.com/office/drawing/2014/main" id="{1D94D762-E280-A466-57B0-D80CC0713DF0}"/>
              </a:ext>
            </a:extLst>
          </p:cNvPr>
          <p:cNvSpPr>
            <a:spLocks noGrp="1"/>
          </p:cNvSpPr>
          <p:nvPr>
            <p:ph type="body" orient="vert" sz="quarter" idx="15" hasCustomPrompt="1"/>
          </p:nvPr>
        </p:nvSpPr>
        <p:spPr>
          <a:xfrm>
            <a:off x="11916455" y="457254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9360532E-02FC-7483-F99B-939D304B99B8}"/>
              </a:ext>
            </a:extLst>
          </p:cNvPr>
          <p:cNvSpPr txBox="1"/>
          <p:nvPr userDrawn="1"/>
        </p:nvSpPr>
        <p:spPr>
          <a:xfrm>
            <a:off x="11960903" y="4361436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05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縦書きテキスト プレースホルダー 18">
            <a:extLst>
              <a:ext uri="{FF2B5EF4-FFF2-40B4-BE49-F238E27FC236}">
                <a16:creationId xmlns:a16="http://schemas.microsoft.com/office/drawing/2014/main" id="{42E28A6B-C274-A00C-5D77-CB2BDF11CF45}"/>
              </a:ext>
            </a:extLst>
          </p:cNvPr>
          <p:cNvSpPr>
            <a:spLocks noGrp="1"/>
          </p:cNvSpPr>
          <p:nvPr>
            <p:ph type="body" orient="vert" sz="quarter" idx="16" hasCustomPrompt="1"/>
          </p:nvPr>
        </p:nvSpPr>
        <p:spPr>
          <a:xfrm>
            <a:off x="11916455" y="564696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79F92B0D-620A-C6C9-9827-E4FA661970C7}"/>
              </a:ext>
            </a:extLst>
          </p:cNvPr>
          <p:cNvSpPr txBox="1"/>
          <p:nvPr userDrawn="1"/>
        </p:nvSpPr>
        <p:spPr>
          <a:xfrm>
            <a:off x="11960903" y="5435856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06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テキスト プレースホルダー 10">
            <a:extLst>
              <a:ext uri="{FF2B5EF4-FFF2-40B4-BE49-F238E27FC236}">
                <a16:creationId xmlns:a16="http://schemas.microsoft.com/office/drawing/2014/main" id="{39696C65-2A92-9376-2F55-0B364C7CB3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425" y="252000"/>
            <a:ext cx="8640911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18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</p:spTree>
    <p:extLst>
      <p:ext uri="{BB962C8B-B14F-4D97-AF65-F5344CB8AC3E}">
        <p14:creationId xmlns:p14="http://schemas.microsoft.com/office/powerpoint/2010/main" val="19116581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資料について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8" name="フリーフォーム 17">
            <a:extLst>
              <a:ext uri="{FF2B5EF4-FFF2-40B4-BE49-F238E27FC236}">
                <a16:creationId xmlns:a16="http://schemas.microsoft.com/office/drawing/2014/main" id="{FFA1DD8D-2E20-16EE-1864-F0780B2595A1}"/>
              </a:ext>
            </a:extLst>
          </p:cNvPr>
          <p:cNvSpPr/>
          <p:nvPr userDrawn="1"/>
        </p:nvSpPr>
        <p:spPr>
          <a:xfrm>
            <a:off x="0" y="-5818"/>
            <a:ext cx="1726717" cy="565422"/>
          </a:xfrm>
          <a:custGeom>
            <a:avLst/>
            <a:gdLst>
              <a:gd name="connsiteX0" fmla="*/ 0 w 1726717"/>
              <a:gd name="connsiteY0" fmla="*/ 0 h 565422"/>
              <a:gd name="connsiteX1" fmla="*/ 1726717 w 1726717"/>
              <a:gd name="connsiteY1" fmla="*/ 0 h 565422"/>
              <a:gd name="connsiteX2" fmla="*/ 1511956 w 1726717"/>
              <a:gd name="connsiteY2" fmla="*/ 565422 h 565422"/>
              <a:gd name="connsiteX3" fmla="*/ 0 w 1726717"/>
              <a:gd name="connsiteY3" fmla="*/ 565422 h 565422"/>
              <a:gd name="connsiteX4" fmla="*/ 0 w 1726717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717" h="565422">
                <a:moveTo>
                  <a:pt x="0" y="0"/>
                </a:moveTo>
                <a:lnTo>
                  <a:pt x="1726717" y="0"/>
                </a:lnTo>
                <a:lnTo>
                  <a:pt x="1511956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" name="テキスト プレースホルダー 6">
            <a:extLst>
              <a:ext uri="{FF2B5EF4-FFF2-40B4-BE49-F238E27FC236}">
                <a16:creationId xmlns:a16="http://schemas.microsoft.com/office/drawing/2014/main" id="{1CD1E662-85D8-9AA1-EBF5-3635AE88AF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>
              <a:defRPr sz="900" spc="-15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項目名が長いときはこちらのテンプレをつかってくださいい</a:t>
            </a:r>
          </a:p>
        </p:txBody>
      </p:sp>
      <p:sp>
        <p:nvSpPr>
          <p:cNvPr id="22" name="図プレースホルダー 11">
            <a:extLst>
              <a:ext uri="{FF2B5EF4-FFF2-40B4-BE49-F238E27FC236}">
                <a16:creationId xmlns:a16="http://schemas.microsoft.com/office/drawing/2014/main" id="{B69D9F8A-B25D-FC59-C355-1213EC9E13C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23" name="テキスト プレースホルダー 10">
            <a:extLst>
              <a:ext uri="{FF2B5EF4-FFF2-40B4-BE49-F238E27FC236}">
                <a16:creationId xmlns:a16="http://schemas.microsoft.com/office/drawing/2014/main" id="{EFE32900-9CF4-9F29-966F-FFD53965B4C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87808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</p:spTree>
    <p:extLst>
      <p:ext uri="{BB962C8B-B14F-4D97-AF65-F5344CB8AC3E}">
        <p14:creationId xmlns:p14="http://schemas.microsoft.com/office/powerpoint/2010/main" val="36615489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資料について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リーフォーム 7">
            <a:extLst>
              <a:ext uri="{FF2B5EF4-FFF2-40B4-BE49-F238E27FC236}">
                <a16:creationId xmlns:a16="http://schemas.microsoft.com/office/drawing/2014/main" id="{3CEA4346-5A25-F355-85EB-2B39DA6E1275}"/>
              </a:ext>
            </a:extLst>
          </p:cNvPr>
          <p:cNvSpPr/>
          <p:nvPr userDrawn="1"/>
        </p:nvSpPr>
        <p:spPr>
          <a:xfrm>
            <a:off x="0" y="-5818"/>
            <a:ext cx="1285246" cy="565422"/>
          </a:xfrm>
          <a:custGeom>
            <a:avLst/>
            <a:gdLst>
              <a:gd name="connsiteX0" fmla="*/ 0 w 1285246"/>
              <a:gd name="connsiteY0" fmla="*/ 0 h 565422"/>
              <a:gd name="connsiteX1" fmla="*/ 1285246 w 1285246"/>
              <a:gd name="connsiteY1" fmla="*/ 0 h 565422"/>
              <a:gd name="connsiteX2" fmla="*/ 1070485 w 1285246"/>
              <a:gd name="connsiteY2" fmla="*/ 565422 h 565422"/>
              <a:gd name="connsiteX3" fmla="*/ 0 w 1285246"/>
              <a:gd name="connsiteY3" fmla="*/ 565422 h 565422"/>
              <a:gd name="connsiteX4" fmla="*/ 0 w 1285246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5246" h="565422">
                <a:moveTo>
                  <a:pt x="0" y="0"/>
                </a:moveTo>
                <a:lnTo>
                  <a:pt x="1285246" y="0"/>
                </a:lnTo>
                <a:lnTo>
                  <a:pt x="1070485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B9BFD8FC-521A-C964-77BB-A16E781ECC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30286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2" name="図プレースホルダー 11">
            <a:extLst>
              <a:ext uri="{FF2B5EF4-FFF2-40B4-BE49-F238E27FC236}">
                <a16:creationId xmlns:a16="http://schemas.microsoft.com/office/drawing/2014/main" id="{25832528-9FBF-754D-6498-7E3776590C2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2" name="テキスト プレースホルダー 6">
            <a:extLst>
              <a:ext uri="{FF2B5EF4-FFF2-40B4-BE49-F238E27FC236}">
                <a16:creationId xmlns:a16="http://schemas.microsoft.com/office/drawing/2014/main" id="{1CD1E662-85D8-9AA1-EBF5-3635AE88AF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0427" y="78666"/>
            <a:ext cx="431274" cy="410840"/>
          </a:xfrm>
          <a:prstGeom prst="rect">
            <a:avLst/>
          </a:prstGeom>
        </p:spPr>
        <p:txBody>
          <a:bodyPr lIns="0" tIns="36000" rIns="36000" bIns="0" anchor="ctr"/>
          <a:lstStyle>
            <a:lvl1pPr algn="ctr">
              <a:defRPr sz="900" spc="-15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短いああ</a:t>
            </a: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53959589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資料について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フリーフォーム 12">
            <a:extLst>
              <a:ext uri="{FF2B5EF4-FFF2-40B4-BE49-F238E27FC236}">
                <a16:creationId xmlns:a16="http://schemas.microsoft.com/office/drawing/2014/main" id="{F5F12BA4-DCC4-6704-217A-FD328B5EA32C}"/>
              </a:ext>
            </a:extLst>
          </p:cNvPr>
          <p:cNvSpPr/>
          <p:nvPr userDrawn="1"/>
        </p:nvSpPr>
        <p:spPr>
          <a:xfrm>
            <a:off x="0" y="-5818"/>
            <a:ext cx="824215" cy="565422"/>
          </a:xfrm>
          <a:custGeom>
            <a:avLst/>
            <a:gdLst>
              <a:gd name="connsiteX0" fmla="*/ 0 w 824215"/>
              <a:gd name="connsiteY0" fmla="*/ 0 h 565422"/>
              <a:gd name="connsiteX1" fmla="*/ 824215 w 824215"/>
              <a:gd name="connsiteY1" fmla="*/ 0 h 565422"/>
              <a:gd name="connsiteX2" fmla="*/ 609454 w 824215"/>
              <a:gd name="connsiteY2" fmla="*/ 565422 h 565422"/>
              <a:gd name="connsiteX3" fmla="*/ 0 w 824215"/>
              <a:gd name="connsiteY3" fmla="*/ 565422 h 565422"/>
              <a:gd name="connsiteX4" fmla="*/ 0 w 824215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4215" h="565422">
                <a:moveTo>
                  <a:pt x="0" y="0"/>
                </a:moveTo>
                <a:lnTo>
                  <a:pt x="824215" y="0"/>
                </a:lnTo>
                <a:lnTo>
                  <a:pt x="609454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B9BFD8FC-521A-C964-77BB-A16E781ECC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08129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6" name="図プレースホルダー 11">
            <a:extLst>
              <a:ext uri="{FF2B5EF4-FFF2-40B4-BE49-F238E27FC236}">
                <a16:creationId xmlns:a16="http://schemas.microsoft.com/office/drawing/2014/main" id="{2E810E5A-373F-DFA3-F96F-2BC69F537FD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</p:spTree>
    <p:extLst>
      <p:ext uri="{BB962C8B-B14F-4D97-AF65-F5344CB8AC3E}">
        <p14:creationId xmlns:p14="http://schemas.microsoft.com/office/powerpoint/2010/main" val="211709823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表紙_1行+1行（商品名入り）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A5D0E059-BF95-F5D7-6B57-10FFC0D2C30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角丸四角形 8">
            <a:extLst>
              <a:ext uri="{FF2B5EF4-FFF2-40B4-BE49-F238E27FC236}">
                <a16:creationId xmlns:a16="http://schemas.microsoft.com/office/drawing/2014/main" id="{6B527D33-5D5A-7B00-FA38-546AB03DA837}"/>
              </a:ext>
            </a:extLst>
          </p:cNvPr>
          <p:cNvSpPr/>
          <p:nvPr userDrawn="1"/>
        </p:nvSpPr>
        <p:spPr>
          <a:xfrm>
            <a:off x="230388" y="159023"/>
            <a:ext cx="179100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1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CONTENTS</a:t>
            </a:r>
            <a:endParaRPr kumimoji="1" lang="ja-JP" altLang="en-US" sz="2400" b="1" i="1" dirty="0">
              <a:solidFill>
                <a:schemeClr val="accent6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EDBC0D10-D02A-7702-EAA9-932DF31F2E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2" name="円/楕円 1">
            <a:extLst>
              <a:ext uri="{FF2B5EF4-FFF2-40B4-BE49-F238E27FC236}">
                <a16:creationId xmlns:a16="http://schemas.microsoft.com/office/drawing/2014/main" id="{74D22098-1E47-391A-E852-4054467CB973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1768752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円/楕円 5">
            <a:extLst>
              <a:ext uri="{FF2B5EF4-FFF2-40B4-BE49-F238E27FC236}">
                <a16:creationId xmlns:a16="http://schemas.microsoft.com/office/drawing/2014/main" id="{280502C9-28A6-7206-A833-52D71D111908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2686854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円/楕円 6">
            <a:extLst>
              <a:ext uri="{FF2B5EF4-FFF2-40B4-BE49-F238E27FC236}">
                <a16:creationId xmlns:a16="http://schemas.microsoft.com/office/drawing/2014/main" id="{2BDF396E-3543-0DA4-6285-6626350B31E3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3604956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円/楕円 11">
            <a:extLst>
              <a:ext uri="{FF2B5EF4-FFF2-40B4-BE49-F238E27FC236}">
                <a16:creationId xmlns:a16="http://schemas.microsoft.com/office/drawing/2014/main" id="{21E95370-F446-0798-6A71-7E67F54FD627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4523058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4A4AECA9-48C3-102D-8B56-2B26BB1E1EC0}"/>
              </a:ext>
            </a:extLst>
          </p:cNvPr>
          <p:cNvCxnSpPr>
            <a:cxnSpLocks/>
            <a:stCxn id="2" idx="4"/>
            <a:endCxn id="6" idx="0"/>
          </p:cNvCxnSpPr>
          <p:nvPr userDrawn="1"/>
        </p:nvCxnSpPr>
        <p:spPr>
          <a:xfrm>
            <a:off x="1289496" y="2308752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8E282C73-063E-3DE0-BEBD-555D405F3F48}"/>
              </a:ext>
            </a:extLst>
          </p:cNvPr>
          <p:cNvCxnSpPr>
            <a:stCxn id="6" idx="4"/>
            <a:endCxn id="7" idx="0"/>
          </p:cNvCxnSpPr>
          <p:nvPr userDrawn="1"/>
        </p:nvCxnSpPr>
        <p:spPr>
          <a:xfrm>
            <a:off x="1289496" y="3226854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D122DF4A-B25C-83EB-5039-AA217EC43955}"/>
              </a:ext>
            </a:extLst>
          </p:cNvPr>
          <p:cNvCxnSpPr>
            <a:stCxn id="7" idx="4"/>
            <a:endCxn id="12" idx="0"/>
          </p:cNvCxnSpPr>
          <p:nvPr userDrawn="1"/>
        </p:nvCxnSpPr>
        <p:spPr>
          <a:xfrm>
            <a:off x="1289496" y="4144956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テキスト プレースホルダー 4">
            <a:extLst>
              <a:ext uri="{FF2B5EF4-FFF2-40B4-BE49-F238E27FC236}">
                <a16:creationId xmlns:a16="http://schemas.microsoft.com/office/drawing/2014/main" id="{6440FFB9-0C0F-3F3A-3ADC-6AF19AFD348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05536" y="1858732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5" name="テキスト プレースホルダー 4">
            <a:extLst>
              <a:ext uri="{FF2B5EF4-FFF2-40B4-BE49-F238E27FC236}">
                <a16:creationId xmlns:a16="http://schemas.microsoft.com/office/drawing/2014/main" id="{FB293505-9141-B5AB-0EA4-425FFE108E4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05536" y="2813326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6" name="テキスト プレースホルダー 4">
            <a:extLst>
              <a:ext uri="{FF2B5EF4-FFF2-40B4-BE49-F238E27FC236}">
                <a16:creationId xmlns:a16="http://schemas.microsoft.com/office/drawing/2014/main" id="{D81A307B-EFDF-E64F-0A81-8097B46A4D6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05536" y="3737775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7" name="テキスト プレースホルダー 4">
            <a:extLst>
              <a:ext uri="{FF2B5EF4-FFF2-40B4-BE49-F238E27FC236}">
                <a16:creationId xmlns:a16="http://schemas.microsoft.com/office/drawing/2014/main" id="{20327A7C-6103-A7A0-D73F-3E50AB985C0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05536" y="4632078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68680C27-759F-9927-19D0-542C686209C5}"/>
              </a:ext>
            </a:extLst>
          </p:cNvPr>
          <p:cNvSpPr/>
          <p:nvPr userDrawn="1"/>
        </p:nvSpPr>
        <p:spPr>
          <a:xfrm>
            <a:off x="6816080" y="238128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BEFB43E6-D852-9852-E13E-6855BE30CDF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5400000">
            <a:off x="7117080" y="1783080"/>
            <a:ext cx="6858000" cy="3291840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D1BD56B7-FBC9-A195-0204-4133B80D67D9}"/>
              </a:ext>
            </a:extLst>
          </p:cNvPr>
          <p:cNvSpPr txBox="1"/>
          <p:nvPr userDrawn="1"/>
        </p:nvSpPr>
        <p:spPr>
          <a:xfrm>
            <a:off x="11115350" y="6309320"/>
            <a:ext cx="95731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b="0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5754640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注意事項有り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6313E818-687D-B150-054E-E9BB0DAD0FAC}"/>
              </a:ext>
            </a:extLst>
          </p:cNvPr>
          <p:cNvSpPr/>
          <p:nvPr userDrawn="1"/>
        </p:nvSpPr>
        <p:spPr>
          <a:xfrm>
            <a:off x="-600" y="5058000"/>
            <a:ext cx="12193200" cy="1800000"/>
          </a:xfrm>
          <a:prstGeom prst="rect">
            <a:avLst/>
          </a:prstGeom>
          <a:solidFill>
            <a:srgbClr val="FCEDED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284400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00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7" name="グラフィックス 6" descr="警告 単色塗りつぶし">
            <a:extLst>
              <a:ext uri="{FF2B5EF4-FFF2-40B4-BE49-F238E27FC236}">
                <a16:creationId xmlns:a16="http://schemas.microsoft.com/office/drawing/2014/main" id="{FA79C571-2721-72DD-B72E-874E01B1AD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673" y="5527546"/>
            <a:ext cx="860908" cy="860908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91E70D04-32CB-EA05-E737-417BCDE51563}"/>
              </a:ext>
            </a:extLst>
          </p:cNvPr>
          <p:cNvSpPr txBox="1"/>
          <p:nvPr userDrawn="1"/>
        </p:nvSpPr>
        <p:spPr>
          <a:xfrm>
            <a:off x="5733722" y="6615833"/>
            <a:ext cx="77264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bg2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b="0" i="0" dirty="0">
              <a:solidFill>
                <a:schemeClr val="bg2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4" name="テキスト プレースホルダー 10">
            <a:extLst>
              <a:ext uri="{FF2B5EF4-FFF2-40B4-BE49-F238E27FC236}">
                <a16:creationId xmlns:a16="http://schemas.microsoft.com/office/drawing/2014/main" id="{01F9FAE0-1E4B-164B-56B0-0FB482908AA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40339" y="5346000"/>
            <a:ext cx="9172235" cy="1224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>
              <a:buNone/>
              <a:defRPr sz="1200" b="0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>
              <a:lnSpc>
                <a:spcPct val="120000"/>
              </a:lnSpc>
            </a:pPr>
            <a:r>
              <a:rPr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説明テキスト</a:t>
            </a:r>
            <a:r>
              <a:rPr lang="en-US" altLang="ja-JP" sz="12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注意カラムの中</a:t>
            </a:r>
            <a:r>
              <a:rPr lang="en-US" altLang="ja-JP" sz="12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：メイリオ</a:t>
            </a:r>
            <a:r>
              <a:rPr lang="en-US" altLang="ja-JP" sz="12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12pt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4AEB8C3B-65FD-0AB2-91C3-68C84F8042EB}"/>
              </a:ext>
            </a:extLst>
          </p:cNvPr>
          <p:cNvSpPr txBox="1"/>
          <p:nvPr userDrawn="1"/>
        </p:nvSpPr>
        <p:spPr>
          <a:xfrm>
            <a:off x="10978709" y="6554278"/>
            <a:ext cx="104502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E0059287-6666-084C-9D74-9884BA0CD8A5}" type="slidenum">
              <a:rPr kumimoji="1" lang="ja-JP" altLang="en-US" sz="1200" b="0" i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kumimoji="1" lang="ja-JP" altLang="en-US" sz="1200" b="0" i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テキスト プレースホルダー 10">
            <a:extLst>
              <a:ext uri="{FF2B5EF4-FFF2-40B4-BE49-F238E27FC236}">
                <a16:creationId xmlns:a16="http://schemas.microsoft.com/office/drawing/2014/main" id="{0EFA0394-5479-062B-A34A-49365D55E45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425" y="252000"/>
            <a:ext cx="8640911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18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31778CC6-DE2F-B74F-3655-E6EAF6DD24E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2878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資料について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47355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資料について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8" name="フリーフォーム 17">
            <a:extLst>
              <a:ext uri="{FF2B5EF4-FFF2-40B4-BE49-F238E27FC236}">
                <a16:creationId xmlns:a16="http://schemas.microsoft.com/office/drawing/2014/main" id="{FFA1DD8D-2E20-16EE-1864-F0780B2595A1}"/>
              </a:ext>
            </a:extLst>
          </p:cNvPr>
          <p:cNvSpPr/>
          <p:nvPr userDrawn="1"/>
        </p:nvSpPr>
        <p:spPr>
          <a:xfrm>
            <a:off x="0" y="-5818"/>
            <a:ext cx="1726717" cy="565422"/>
          </a:xfrm>
          <a:custGeom>
            <a:avLst/>
            <a:gdLst>
              <a:gd name="connsiteX0" fmla="*/ 0 w 1726717"/>
              <a:gd name="connsiteY0" fmla="*/ 0 h 565422"/>
              <a:gd name="connsiteX1" fmla="*/ 1726717 w 1726717"/>
              <a:gd name="connsiteY1" fmla="*/ 0 h 565422"/>
              <a:gd name="connsiteX2" fmla="*/ 1511956 w 1726717"/>
              <a:gd name="connsiteY2" fmla="*/ 565422 h 565422"/>
              <a:gd name="connsiteX3" fmla="*/ 0 w 1726717"/>
              <a:gd name="connsiteY3" fmla="*/ 565422 h 565422"/>
              <a:gd name="connsiteX4" fmla="*/ 0 w 1726717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717" h="565422">
                <a:moveTo>
                  <a:pt x="0" y="0"/>
                </a:moveTo>
                <a:lnTo>
                  <a:pt x="1726717" y="0"/>
                </a:lnTo>
                <a:lnTo>
                  <a:pt x="1511956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" name="テキスト プレースホルダー 6">
            <a:extLst>
              <a:ext uri="{FF2B5EF4-FFF2-40B4-BE49-F238E27FC236}">
                <a16:creationId xmlns:a16="http://schemas.microsoft.com/office/drawing/2014/main" id="{1CD1E662-85D8-9AA1-EBF5-3635AE88AF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>
              <a:defRPr sz="900" spc="-15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項目名が長いときはこちらのテンプレをつかってくださいい</a:t>
            </a:r>
          </a:p>
        </p:txBody>
      </p:sp>
      <p:sp>
        <p:nvSpPr>
          <p:cNvPr id="22" name="図プレースホルダー 11">
            <a:extLst>
              <a:ext uri="{FF2B5EF4-FFF2-40B4-BE49-F238E27FC236}">
                <a16:creationId xmlns:a16="http://schemas.microsoft.com/office/drawing/2014/main" id="{B69D9F8A-B25D-FC59-C355-1213EC9E13C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3" name="テキスト プレースホルダー 10">
            <a:extLst>
              <a:ext uri="{FF2B5EF4-FFF2-40B4-BE49-F238E27FC236}">
                <a16:creationId xmlns:a16="http://schemas.microsoft.com/office/drawing/2014/main" id="{EEDF1896-8F0E-3B99-E84B-9944563493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855764" y="241866"/>
            <a:ext cx="5325181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sp>
        <p:nvSpPr>
          <p:cNvPr id="6" name="角丸四角形 5">
            <a:extLst>
              <a:ext uri="{FF2B5EF4-FFF2-40B4-BE49-F238E27FC236}">
                <a16:creationId xmlns:a16="http://schemas.microsoft.com/office/drawing/2014/main" id="{366D2A0E-6043-6819-23C0-1FBCF566E498}"/>
              </a:ext>
            </a:extLst>
          </p:cNvPr>
          <p:cNvSpPr/>
          <p:nvPr userDrawn="1"/>
        </p:nvSpPr>
        <p:spPr>
          <a:xfrm>
            <a:off x="1813177" y="176510"/>
            <a:ext cx="1883106" cy="4043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 b="1" dirty="0">
              <a:solidFill>
                <a:schemeClr val="accent3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4941181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注意事項有り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6313E818-687D-B150-054E-E9BB0DAD0FAC}"/>
              </a:ext>
            </a:extLst>
          </p:cNvPr>
          <p:cNvSpPr/>
          <p:nvPr userDrawn="1"/>
        </p:nvSpPr>
        <p:spPr>
          <a:xfrm>
            <a:off x="-600" y="5346000"/>
            <a:ext cx="12193200" cy="1512000"/>
          </a:xfrm>
          <a:prstGeom prst="rect">
            <a:avLst/>
          </a:prstGeom>
          <a:solidFill>
            <a:srgbClr val="FCEDED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284400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00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7" name="グラフィックス 6" descr="警告 単色塗りつぶし">
            <a:extLst>
              <a:ext uri="{FF2B5EF4-FFF2-40B4-BE49-F238E27FC236}">
                <a16:creationId xmlns:a16="http://schemas.microsoft.com/office/drawing/2014/main" id="{FA79C571-2721-72DD-B72E-874E01B1AD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673" y="5635873"/>
            <a:ext cx="860908" cy="860908"/>
          </a:xfrm>
          <a:prstGeom prst="rect">
            <a:avLst/>
          </a:prstGeom>
        </p:spPr>
      </p:pic>
      <p:sp>
        <p:nvSpPr>
          <p:cNvPr id="14" name="テキスト プレースホルダー 10">
            <a:extLst>
              <a:ext uri="{FF2B5EF4-FFF2-40B4-BE49-F238E27FC236}">
                <a16:creationId xmlns:a16="http://schemas.microsoft.com/office/drawing/2014/main" id="{01F9FAE0-1E4B-164B-56B0-0FB482908AA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40339" y="5572800"/>
            <a:ext cx="9172235" cy="997200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1200" b="0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>
              <a:lnSpc>
                <a:spcPct val="120000"/>
              </a:lnSpc>
            </a:pPr>
            <a:r>
              <a:rPr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説明テキスト</a:t>
            </a:r>
            <a:r>
              <a:rPr lang="en-US" altLang="ja-JP" sz="12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注意カラムの中</a:t>
            </a:r>
            <a:r>
              <a:rPr lang="en-US" altLang="ja-JP" sz="12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：メイリオ</a:t>
            </a:r>
            <a:r>
              <a:rPr lang="en-US" altLang="ja-JP" sz="12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12pt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4AEB8C3B-65FD-0AB2-91C3-68C84F8042EB}"/>
              </a:ext>
            </a:extLst>
          </p:cNvPr>
          <p:cNvSpPr txBox="1"/>
          <p:nvPr userDrawn="1"/>
        </p:nvSpPr>
        <p:spPr>
          <a:xfrm>
            <a:off x="10978709" y="6554278"/>
            <a:ext cx="104502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E0059287-6666-084C-9D74-9884BA0CD8A5}" type="slidenum">
              <a:rPr kumimoji="1" lang="ja-JP" altLang="en-US" sz="1200" b="0" i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kumimoji="1" lang="ja-JP" altLang="en-US" sz="1200" b="0" i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フリーフォーム 1">
            <a:extLst>
              <a:ext uri="{FF2B5EF4-FFF2-40B4-BE49-F238E27FC236}">
                <a16:creationId xmlns:a16="http://schemas.microsoft.com/office/drawing/2014/main" id="{D4B3A80D-9424-C119-B14C-D509C4C949B9}"/>
              </a:ext>
            </a:extLst>
          </p:cNvPr>
          <p:cNvSpPr/>
          <p:nvPr userDrawn="1"/>
        </p:nvSpPr>
        <p:spPr>
          <a:xfrm>
            <a:off x="0" y="-5818"/>
            <a:ext cx="1726717" cy="565422"/>
          </a:xfrm>
          <a:custGeom>
            <a:avLst/>
            <a:gdLst>
              <a:gd name="connsiteX0" fmla="*/ 0 w 1726717"/>
              <a:gd name="connsiteY0" fmla="*/ 0 h 565422"/>
              <a:gd name="connsiteX1" fmla="*/ 1726717 w 1726717"/>
              <a:gd name="connsiteY1" fmla="*/ 0 h 565422"/>
              <a:gd name="connsiteX2" fmla="*/ 1511956 w 1726717"/>
              <a:gd name="connsiteY2" fmla="*/ 565422 h 565422"/>
              <a:gd name="connsiteX3" fmla="*/ 0 w 1726717"/>
              <a:gd name="connsiteY3" fmla="*/ 565422 h 565422"/>
              <a:gd name="connsiteX4" fmla="*/ 0 w 1726717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717" h="565422">
                <a:moveTo>
                  <a:pt x="0" y="0"/>
                </a:moveTo>
                <a:lnTo>
                  <a:pt x="1726717" y="0"/>
                </a:lnTo>
                <a:lnTo>
                  <a:pt x="1511956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8" name="テキスト プレースホルダー 6">
            <a:extLst>
              <a:ext uri="{FF2B5EF4-FFF2-40B4-BE49-F238E27FC236}">
                <a16:creationId xmlns:a16="http://schemas.microsoft.com/office/drawing/2014/main" id="{B4AF383A-BBD2-0914-DBF6-2BD17FE0E6B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>
              <a:defRPr sz="900" spc="-15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項目名が長いときはこちらのテンプレをつかってくださいい</a:t>
            </a:r>
          </a:p>
        </p:txBody>
      </p:sp>
      <p:sp>
        <p:nvSpPr>
          <p:cNvPr id="10" name="図プレースホルダー 11">
            <a:extLst>
              <a:ext uri="{FF2B5EF4-FFF2-40B4-BE49-F238E27FC236}">
                <a16:creationId xmlns:a16="http://schemas.microsoft.com/office/drawing/2014/main" id="{4EB769D5-8434-717C-BE50-39B1A4F2C54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16" name="テキスト プレースホルダー 10">
            <a:extLst>
              <a:ext uri="{FF2B5EF4-FFF2-40B4-BE49-F238E27FC236}">
                <a16:creationId xmlns:a16="http://schemas.microsoft.com/office/drawing/2014/main" id="{467EFEA7-BB9C-5C2C-229E-C5089C2D747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855764" y="241866"/>
            <a:ext cx="5325181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sp>
        <p:nvSpPr>
          <p:cNvPr id="17" name="角丸四角形 16">
            <a:extLst>
              <a:ext uri="{FF2B5EF4-FFF2-40B4-BE49-F238E27FC236}">
                <a16:creationId xmlns:a16="http://schemas.microsoft.com/office/drawing/2014/main" id="{5319FA55-5D62-A7C5-64D7-3B8055D9BE57}"/>
              </a:ext>
            </a:extLst>
          </p:cNvPr>
          <p:cNvSpPr/>
          <p:nvPr userDrawn="1"/>
        </p:nvSpPr>
        <p:spPr>
          <a:xfrm>
            <a:off x="1813177" y="176510"/>
            <a:ext cx="1883106" cy="4043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 b="1" dirty="0">
              <a:solidFill>
                <a:schemeClr val="accent3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621D3048-E1C8-A1CB-7515-B3414516F0B9}"/>
              </a:ext>
            </a:extLst>
          </p:cNvPr>
          <p:cNvSpPr txBox="1"/>
          <p:nvPr userDrawn="1"/>
        </p:nvSpPr>
        <p:spPr>
          <a:xfrm>
            <a:off x="4854502" y="6615833"/>
            <a:ext cx="247862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" altLang="ko-JP" sz="800" b="0" i="0" dirty="0">
                <a:solidFill>
                  <a:srgbClr val="AAAAAA"/>
                </a:solidFill>
                <a:effectLst/>
                <a:latin typeface="LINE Seed JP_OTF Regular" panose="02020500000000000000" pitchFamily="18" charset="-128"/>
                <a:ea typeface="LINE Seed JP_OTF Regular" panose="02020500000000000000" pitchFamily="18" charset="-128"/>
              </a:rPr>
              <a:t>© LY Corporation</a:t>
            </a:r>
            <a:endParaRPr lang="ko-JP" altLang="en-US" sz="800" b="0" i="0" dirty="0">
              <a:solidFill>
                <a:srgbClr val="AAAAAA"/>
              </a:solidFill>
              <a:latin typeface="LINE Seed JP_OTF Regular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5105365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5_通常スライド_アイコン項目_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8" name="フリーフォーム 17">
            <a:extLst>
              <a:ext uri="{FF2B5EF4-FFF2-40B4-BE49-F238E27FC236}">
                <a16:creationId xmlns:a16="http://schemas.microsoft.com/office/drawing/2014/main" id="{FFA1DD8D-2E20-16EE-1864-F0780B2595A1}"/>
              </a:ext>
            </a:extLst>
          </p:cNvPr>
          <p:cNvSpPr/>
          <p:nvPr userDrawn="1"/>
        </p:nvSpPr>
        <p:spPr>
          <a:xfrm>
            <a:off x="0" y="-5818"/>
            <a:ext cx="1726717" cy="565422"/>
          </a:xfrm>
          <a:custGeom>
            <a:avLst/>
            <a:gdLst>
              <a:gd name="connsiteX0" fmla="*/ 0 w 1726717"/>
              <a:gd name="connsiteY0" fmla="*/ 0 h 565422"/>
              <a:gd name="connsiteX1" fmla="*/ 1726717 w 1726717"/>
              <a:gd name="connsiteY1" fmla="*/ 0 h 565422"/>
              <a:gd name="connsiteX2" fmla="*/ 1511956 w 1726717"/>
              <a:gd name="connsiteY2" fmla="*/ 565422 h 565422"/>
              <a:gd name="connsiteX3" fmla="*/ 0 w 1726717"/>
              <a:gd name="connsiteY3" fmla="*/ 565422 h 565422"/>
              <a:gd name="connsiteX4" fmla="*/ 0 w 1726717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717" h="565422">
                <a:moveTo>
                  <a:pt x="0" y="0"/>
                </a:moveTo>
                <a:lnTo>
                  <a:pt x="1726717" y="0"/>
                </a:lnTo>
                <a:lnTo>
                  <a:pt x="1511956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" name="テキスト プレースホルダー 6">
            <a:extLst>
              <a:ext uri="{FF2B5EF4-FFF2-40B4-BE49-F238E27FC236}">
                <a16:creationId xmlns:a16="http://schemas.microsoft.com/office/drawing/2014/main" id="{1CD1E662-85D8-9AA1-EBF5-3635AE88AF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>
              <a:defRPr sz="900" spc="-15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項目名が長いときはこちらのテンプレをつかってくださいい</a:t>
            </a:r>
          </a:p>
        </p:txBody>
      </p:sp>
      <p:sp>
        <p:nvSpPr>
          <p:cNvPr id="22" name="図プレースホルダー 11">
            <a:extLst>
              <a:ext uri="{FF2B5EF4-FFF2-40B4-BE49-F238E27FC236}">
                <a16:creationId xmlns:a16="http://schemas.microsoft.com/office/drawing/2014/main" id="{B69D9F8A-B25D-FC59-C355-1213EC9E13C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23" name="テキスト プレースホルダー 10">
            <a:extLst>
              <a:ext uri="{FF2B5EF4-FFF2-40B4-BE49-F238E27FC236}">
                <a16:creationId xmlns:a16="http://schemas.microsoft.com/office/drawing/2014/main" id="{EFE32900-9CF4-9F29-966F-FFD53965B4C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87808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</p:spTree>
    <p:extLst>
      <p:ext uri="{BB962C8B-B14F-4D97-AF65-F5344CB8AC3E}">
        <p14:creationId xmlns:p14="http://schemas.microsoft.com/office/powerpoint/2010/main" val="367633678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タイトル スライド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角丸四角形 3">
            <a:extLst>
              <a:ext uri="{FF2B5EF4-FFF2-40B4-BE49-F238E27FC236}">
                <a16:creationId xmlns:a16="http://schemas.microsoft.com/office/drawing/2014/main" id="{08FC968B-3FAE-B631-5EE8-C6DEFA047252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2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accent2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accent2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accent2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accent2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86120817-B160-24F7-C7E5-1BA472CDDD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154" y="0"/>
            <a:ext cx="11856846" cy="6858000"/>
          </a:xfrm>
          <a:prstGeom prst="rect">
            <a:avLst/>
          </a:prstGeom>
        </p:spPr>
      </p:pic>
      <p:sp>
        <p:nvSpPr>
          <p:cNvPr id="8" name="フッター プレースホルダー 3">
            <a:extLst>
              <a:ext uri="{FF2B5EF4-FFF2-40B4-BE49-F238E27FC236}">
                <a16:creationId xmlns:a16="http://schemas.microsoft.com/office/drawing/2014/main" id="{21D54AD1-CF84-F71F-BC9B-1B07B1955C7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pPr>
              <a:defRPr/>
            </a:pPr>
            <a:r>
              <a:rPr lang="en" altLang="ja-JP" sz="800" dirty="0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F82DA828-12A8-A3E0-2E72-ED530F557A2F}"/>
              </a:ext>
            </a:extLst>
          </p:cNvPr>
          <p:cNvSpPr/>
          <p:nvPr userDrawn="1"/>
        </p:nvSpPr>
        <p:spPr>
          <a:xfrm>
            <a:off x="0" y="0"/>
            <a:ext cx="5015880" cy="6858000"/>
          </a:xfrm>
          <a:prstGeom prst="rect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F611E313-2AD6-AD42-5CF5-E1B245A3CF05}"/>
              </a:ext>
            </a:extLst>
          </p:cNvPr>
          <p:cNvCxnSpPr>
            <a:cxnSpLocks/>
          </p:cNvCxnSpPr>
          <p:nvPr userDrawn="1"/>
        </p:nvCxnSpPr>
        <p:spPr>
          <a:xfrm>
            <a:off x="707740" y="2780928"/>
            <a:ext cx="3600400" cy="0"/>
          </a:xfrm>
          <a:prstGeom prst="line">
            <a:avLst/>
          </a:prstGeom>
          <a:ln w="28575" cap="rnd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A7D9F68-D74C-CD2C-7578-01F7F3D3BB29}"/>
              </a:ext>
            </a:extLst>
          </p:cNvPr>
          <p:cNvSpPr txBox="1"/>
          <p:nvPr userDrawn="1"/>
        </p:nvSpPr>
        <p:spPr>
          <a:xfrm>
            <a:off x="2145662" y="6600184"/>
            <a:ext cx="72455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dirty="0">
                <a:solidFill>
                  <a:schemeClr val="bg1"/>
                </a:solidFill>
              </a:rPr>
              <a:t>© Yahoo Japan</a:t>
            </a:r>
            <a:endParaRPr kumimoji="1" lang="ja-JP" altLang="en-US" sz="800" dirty="0">
              <a:solidFill>
                <a:schemeClr val="bg1"/>
              </a:solidFill>
            </a:endParaRPr>
          </a:p>
        </p:txBody>
      </p:sp>
      <p:sp>
        <p:nvSpPr>
          <p:cNvPr id="5" name="図プレースホルダー 4">
            <a:extLst>
              <a:ext uri="{FF2B5EF4-FFF2-40B4-BE49-F238E27FC236}">
                <a16:creationId xmlns:a16="http://schemas.microsoft.com/office/drawing/2014/main" id="{9D111741-B365-9CB3-1697-B3DA766C74A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701406" y="3017343"/>
            <a:ext cx="1586282" cy="1464484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14" name="図プレースホルダー 13">
            <a:extLst>
              <a:ext uri="{FF2B5EF4-FFF2-40B4-BE49-F238E27FC236}">
                <a16:creationId xmlns:a16="http://schemas.microsoft.com/office/drawing/2014/main" id="{30301120-11CA-1114-A245-69E29DA472F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016500" y="0"/>
            <a:ext cx="7175500" cy="6858000"/>
          </a:xfrm>
          <a:prstGeom prst="rect">
            <a:avLst/>
          </a:prstGeom>
        </p:spPr>
        <p:txBody>
          <a:bodyPr anchor="ctr"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20" name="テキスト プレースホルダー 19">
            <a:extLst>
              <a:ext uri="{FF2B5EF4-FFF2-40B4-BE49-F238E27FC236}">
                <a16:creationId xmlns:a16="http://schemas.microsoft.com/office/drawing/2014/main" id="{4C280B59-092A-77B1-5B58-5D9E06D972C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919536" y="1291559"/>
            <a:ext cx="1150023" cy="1057321"/>
          </a:xfrm>
          <a:prstGeom prst="rect">
            <a:avLst/>
          </a:prstGeom>
        </p:spPr>
        <p:txBody>
          <a:bodyPr/>
          <a:lstStyle>
            <a:lvl1pPr>
              <a:defRPr sz="6600" b="1" i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kumimoji="1" lang="en-US" altLang="ja-JP" dirty="0"/>
              <a:t>01</a:t>
            </a:r>
            <a:endParaRPr kumimoji="1" lang="ja-JP" altLang="en-US"/>
          </a:p>
        </p:txBody>
      </p:sp>
      <p:sp>
        <p:nvSpPr>
          <p:cNvPr id="24" name="テキスト プレースホルダー 23">
            <a:extLst>
              <a:ext uri="{FF2B5EF4-FFF2-40B4-BE49-F238E27FC236}">
                <a16:creationId xmlns:a16="http://schemas.microsoft.com/office/drawing/2014/main" id="{5CF79B8C-575F-FE24-5B11-B25E22FA25C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08025" y="4653136"/>
            <a:ext cx="3600115" cy="1412875"/>
          </a:xfrm>
          <a:prstGeom prst="rect">
            <a:avLst/>
          </a:prstGeom>
        </p:spPr>
        <p:txBody>
          <a:bodyPr/>
          <a:lstStyle>
            <a:lvl1pPr algn="ctr">
              <a:defRPr b="1" spc="300">
                <a:solidFill>
                  <a:schemeClr val="bg1"/>
                </a:solidFill>
              </a:defRPr>
            </a:lvl1pPr>
            <a:lvl2pPr marL="457212" indent="0">
              <a:buNone/>
              <a:defRPr/>
            </a:lvl2pPr>
          </a:lstStyle>
          <a:p>
            <a:pPr lvl="0"/>
            <a:r>
              <a:rPr kumimoji="1" lang="ja-JP" altLang="en-US"/>
              <a:t>リッチ中タイトル</a:t>
            </a:r>
            <a:endParaRPr kumimoji="1" lang="en-US" altLang="ja-JP" dirty="0"/>
          </a:p>
          <a:p>
            <a:pPr lvl="0"/>
            <a:r>
              <a:rPr kumimoji="1" lang="ja-JP" altLang="en-US"/>
              <a:t>タイトルタイトル</a:t>
            </a:r>
          </a:p>
        </p:txBody>
      </p:sp>
    </p:spTree>
    <p:extLst>
      <p:ext uri="{BB962C8B-B14F-4D97-AF65-F5344CB8AC3E}">
        <p14:creationId xmlns:p14="http://schemas.microsoft.com/office/powerpoint/2010/main" val="33811571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EB060A8E-FCBA-0C1A-CAE9-2C6E267FC2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8" t="7310" r="1369" b="9621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2D2414D-F422-9EA9-1A23-7FA13DF110D5}"/>
              </a:ext>
            </a:extLst>
          </p:cNvPr>
          <p:cNvSpPr/>
          <p:nvPr userDrawn="1"/>
        </p:nvSpPr>
        <p:spPr>
          <a:xfrm>
            <a:off x="-600" y="3545632"/>
            <a:ext cx="12192000" cy="331236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4E330008-E135-6DC6-6245-7C913B8042F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23792" y="4725144"/>
            <a:ext cx="3528392" cy="675650"/>
          </a:xfrm>
          <a:prstGeom prst="rect">
            <a:avLst/>
          </a:prstGeom>
        </p:spPr>
      </p:pic>
      <p:sp>
        <p:nvSpPr>
          <p:cNvPr id="9" name="角丸四角形 8">
            <a:extLst>
              <a:ext uri="{FF2B5EF4-FFF2-40B4-BE49-F238E27FC236}">
                <a16:creationId xmlns:a16="http://schemas.microsoft.com/office/drawing/2014/main" id="{ED902A33-118E-B90B-C162-41CFFF44BCD9}"/>
              </a:ext>
            </a:extLst>
          </p:cNvPr>
          <p:cNvSpPr/>
          <p:nvPr userDrawn="1"/>
        </p:nvSpPr>
        <p:spPr>
          <a:xfrm>
            <a:off x="10056440" y="260648"/>
            <a:ext cx="1833164" cy="3204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bg1">
                  <a:lumMod val="9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C932166E-22E3-431F-00A9-95A56049E7EE}"/>
              </a:ext>
            </a:extLst>
          </p:cNvPr>
          <p:cNvSpPr txBox="1"/>
          <p:nvPr userDrawn="1"/>
        </p:nvSpPr>
        <p:spPr>
          <a:xfrm>
            <a:off x="10704513" y="6384253"/>
            <a:ext cx="11850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15AD5BF4-AAAB-3C4D-9CB4-455B641AE880}"/>
              </a:ext>
            </a:extLst>
          </p:cNvPr>
          <p:cNvSpPr txBox="1"/>
          <p:nvPr userDrawn="1"/>
        </p:nvSpPr>
        <p:spPr>
          <a:xfrm>
            <a:off x="4226706" y="6113669"/>
            <a:ext cx="3738589" cy="4339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lang="ja-JP" altLang="en-US" sz="12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広告ウェブサイト</a:t>
            </a:r>
            <a:br>
              <a:rPr lang="en-US" altLang="ja-JP" sz="12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https://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marketing.yahoo.co.jp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/service/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yahooads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</a:t>
            </a:r>
            <a:endParaRPr kumimoji="1" lang="ja-JP" altLang="en-US" sz="12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257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表紙_1行+1行（商品名入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65364AB7-38D5-F908-15FD-6E1DD0C670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/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675" t="-1" r="5386" b="3003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9EA76109-FC42-775A-1066-AE4EEE755774}"/>
              </a:ext>
            </a:extLst>
          </p:cNvPr>
          <p:cNvSpPr/>
          <p:nvPr userDrawn="1"/>
        </p:nvSpPr>
        <p:spPr>
          <a:xfrm>
            <a:off x="479425" y="645890"/>
            <a:ext cx="6116531" cy="5735860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C2E72F8A-74FF-B3C2-6201-E1F7E33D13B0}"/>
              </a:ext>
            </a:extLst>
          </p:cNvPr>
          <p:cNvSpPr txBox="1"/>
          <p:nvPr userDrawn="1"/>
        </p:nvSpPr>
        <p:spPr>
          <a:xfrm>
            <a:off x="11250018" y="6597235"/>
            <a:ext cx="77264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116F5961-C18F-42AF-D19D-419542BE9F88}"/>
              </a:ext>
            </a:extLst>
          </p:cNvPr>
          <p:cNvSpPr txBox="1"/>
          <p:nvPr userDrawn="1"/>
        </p:nvSpPr>
        <p:spPr>
          <a:xfrm>
            <a:off x="1013280" y="5470989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kumimoji="1" lang="ja-JP" altLang="en-US" sz="1400" b="0" i="0" spc="0">
                <a:solidFill>
                  <a:schemeClr val="bg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ヤフー株式会社</a:t>
            </a:r>
          </a:p>
        </p:txBody>
      </p:sp>
      <p:sp>
        <p:nvSpPr>
          <p:cNvPr id="25" name="角丸四角形 24">
            <a:extLst>
              <a:ext uri="{FF2B5EF4-FFF2-40B4-BE49-F238E27FC236}">
                <a16:creationId xmlns:a16="http://schemas.microsoft.com/office/drawing/2014/main" id="{46E5437A-D39D-2057-A195-9DB2F4306222}"/>
              </a:ext>
            </a:extLst>
          </p:cNvPr>
          <p:cNvSpPr/>
          <p:nvPr userDrawn="1"/>
        </p:nvSpPr>
        <p:spPr>
          <a:xfrm>
            <a:off x="4254165" y="1351250"/>
            <a:ext cx="1833164" cy="320400"/>
          </a:xfrm>
          <a:prstGeom prst="roundRect">
            <a:avLst>
              <a:gd name="adj" fmla="val 9836"/>
            </a:avLst>
          </a:prstGeom>
          <a:solidFill>
            <a:schemeClr val="accent6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bg1">
                  <a:lumMod val="9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848072C-6C8F-3B1A-4D30-9B525CCF7AD1}"/>
              </a:ext>
            </a:extLst>
          </p:cNvPr>
          <p:cNvSpPr/>
          <p:nvPr userDrawn="1"/>
        </p:nvSpPr>
        <p:spPr>
          <a:xfrm>
            <a:off x="995788" y="4500818"/>
            <a:ext cx="4453035" cy="432048"/>
          </a:xfrm>
          <a:prstGeom prst="roundRect">
            <a:avLst>
              <a:gd name="adj" fmla="val 50000"/>
            </a:avLst>
          </a:prstGeom>
          <a:solidFill>
            <a:srgbClr val="F3F3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Yahoo!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ニュース  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2023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9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月～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2024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3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</a:t>
            </a:r>
            <a:endParaRPr kumimoji="1" lang="ja-JP" altLang="en-US" sz="1400" b="1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5" name="角丸四角形 4">
            <a:extLst>
              <a:ext uri="{FF2B5EF4-FFF2-40B4-BE49-F238E27FC236}">
                <a16:creationId xmlns:a16="http://schemas.microsoft.com/office/drawing/2014/main" id="{146B9E35-489E-8201-FA34-2CCBB27228DA}"/>
              </a:ext>
            </a:extLst>
          </p:cNvPr>
          <p:cNvSpPr/>
          <p:nvPr userDrawn="1"/>
        </p:nvSpPr>
        <p:spPr>
          <a:xfrm>
            <a:off x="995788" y="2310963"/>
            <a:ext cx="1772858" cy="369332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" altLang="ja-JP" sz="2400" b="1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</a:t>
            </a:r>
            <a:r>
              <a:rPr kumimoji="1" lang="en" altLang="ja-JP" sz="2400" b="1" i="0" spc="3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!</a:t>
            </a:r>
            <a:r>
              <a:rPr kumimoji="1" lang="ja-JP" altLang="en-US" sz="24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endParaRPr kumimoji="1" lang="ja-JP" altLang="en-US" sz="2400" b="1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" name="タイトル 7">
            <a:extLst>
              <a:ext uri="{FF2B5EF4-FFF2-40B4-BE49-F238E27FC236}">
                <a16:creationId xmlns:a16="http://schemas.microsoft.com/office/drawing/2014/main" id="{F0045A1E-C9B2-107E-608F-792154A787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13280" y="2790694"/>
            <a:ext cx="5082720" cy="1325563"/>
          </a:xfrm>
          <a:prstGeom prst="rect">
            <a:avLst/>
          </a:prstGeom>
          <a:solidFill>
            <a:schemeClr val="accent6">
              <a:alpha val="0"/>
            </a:schemeClr>
          </a:solidFill>
        </p:spPr>
        <p:txBody>
          <a:bodyPr lIns="46800" anchor="ctr"/>
          <a:lstStyle>
            <a:lvl1pPr>
              <a:lnSpc>
                <a:spcPct val="12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資料タイトルタイトル</a:t>
            </a:r>
            <a:br>
              <a:rPr kumimoji="1" lang="en-US" altLang="ja-JP" dirty="0"/>
            </a:br>
            <a:r>
              <a:rPr kumimoji="1" lang="en-US" altLang="ja-JP" dirty="0"/>
              <a:t>2</a:t>
            </a:r>
            <a:r>
              <a:rPr kumimoji="1" lang="ja-JP" altLang="en-US"/>
              <a:t>行目タイトルタイトル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52F79CF0-1B49-671C-5F7B-1013048237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3280" y="1053494"/>
            <a:ext cx="1496004" cy="783622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02CB47F-E46E-F3A9-ED2F-9C58930C043C}"/>
              </a:ext>
            </a:extLst>
          </p:cNvPr>
          <p:cNvSpPr txBox="1"/>
          <p:nvPr userDrawn="1"/>
        </p:nvSpPr>
        <p:spPr>
          <a:xfrm>
            <a:off x="6646756" y="4663160"/>
            <a:ext cx="8945195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6600" b="1" i="0">
                <a:solidFill>
                  <a:schemeClr val="accent6">
                    <a:alpha val="70000"/>
                  </a:schemeClr>
                </a:solidFill>
                <a:latin typeface="A P-OTF UD Shin Go NT Pr6N U" panose="020B0400000000000000" pitchFamily="34" charset="-128"/>
                <a:ea typeface="A P-OTF UD Shin Go NT Pr6N U" panose="020B0400000000000000" pitchFamily="34" charset="-128"/>
              </a:rPr>
              <a:t>Marketing </a:t>
            </a:r>
            <a:endParaRPr lang="en-US" altLang="ja-JP" sz="6600" b="1" i="0" dirty="0">
              <a:solidFill>
                <a:schemeClr val="accent6">
                  <a:alpha val="70000"/>
                </a:schemeClr>
              </a:solidFill>
              <a:latin typeface="A P-OTF UD Shin Go NT Pr6N U" panose="020B0400000000000000" pitchFamily="34" charset="-128"/>
              <a:ea typeface="A P-OTF UD Shin Go NT Pr6N U" panose="020B0400000000000000" pitchFamily="34" charset="-128"/>
            </a:endParaRPr>
          </a:p>
          <a:p>
            <a:pPr algn="l"/>
            <a:r>
              <a:rPr lang="ja-JP" altLang="en-US" sz="6600" b="1" i="0">
                <a:solidFill>
                  <a:schemeClr val="accent6">
                    <a:alpha val="70000"/>
                  </a:schemeClr>
                </a:solidFill>
                <a:latin typeface="A P-OTF UD Shin Go NT Pr6N U" panose="020B0400000000000000" pitchFamily="34" charset="-128"/>
                <a:ea typeface="A P-OTF UD Shin Go NT Pr6N U" panose="020B0400000000000000" pitchFamily="34" charset="-128"/>
              </a:rPr>
              <a:t>Solution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1B3216FE-E6A3-7820-29EE-8A6F48306246}"/>
              </a:ext>
            </a:extLst>
          </p:cNvPr>
          <p:cNvSpPr txBox="1"/>
          <p:nvPr userDrawn="1"/>
        </p:nvSpPr>
        <p:spPr>
          <a:xfrm>
            <a:off x="607656" y="5710013"/>
            <a:ext cx="170085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kumimoji="1" lang="en-US" altLang="ja-JP" sz="1400" b="0" i="0" spc="300" dirty="0">
                <a:solidFill>
                  <a:schemeClr val="bg1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2023/7/19</a:t>
            </a:r>
          </a:p>
        </p:txBody>
      </p:sp>
    </p:spTree>
    <p:extLst>
      <p:ext uri="{BB962C8B-B14F-4D97-AF65-F5344CB8AC3E}">
        <p14:creationId xmlns:p14="http://schemas.microsoft.com/office/powerpoint/2010/main" val="1097946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表紙_1行+1行（商品名入り）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角丸四角形 46">
            <a:extLst>
              <a:ext uri="{FF2B5EF4-FFF2-40B4-BE49-F238E27FC236}">
                <a16:creationId xmlns:a16="http://schemas.microsoft.com/office/drawing/2014/main" id="{594C970C-C962-84E5-295B-25A4061DB8EB}"/>
              </a:ext>
            </a:extLst>
          </p:cNvPr>
          <p:cNvSpPr/>
          <p:nvPr userDrawn="1"/>
        </p:nvSpPr>
        <p:spPr>
          <a:xfrm>
            <a:off x="230388" y="159023"/>
            <a:ext cx="179100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1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CONTENTS</a:t>
            </a:r>
            <a:endParaRPr kumimoji="1" lang="ja-JP" altLang="en-US" sz="2400" b="1" i="1" dirty="0">
              <a:solidFill>
                <a:schemeClr val="accent6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48" name="図 47">
            <a:extLst>
              <a:ext uri="{FF2B5EF4-FFF2-40B4-BE49-F238E27FC236}">
                <a16:creationId xmlns:a16="http://schemas.microsoft.com/office/drawing/2014/main" id="{F4CEE68E-CF82-DA0A-F864-41AEA3C482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49" name="円/楕円 48">
            <a:extLst>
              <a:ext uri="{FF2B5EF4-FFF2-40B4-BE49-F238E27FC236}">
                <a16:creationId xmlns:a16="http://schemas.microsoft.com/office/drawing/2014/main" id="{58243DD2-4FDC-6245-3AB2-D54A6A4DAE1B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1971952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0" name="円/楕円 49">
            <a:extLst>
              <a:ext uri="{FF2B5EF4-FFF2-40B4-BE49-F238E27FC236}">
                <a16:creationId xmlns:a16="http://schemas.microsoft.com/office/drawing/2014/main" id="{96FCCE5E-91DA-E001-DE39-79F5C2EB433E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2890054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1" name="円/楕円 50">
            <a:extLst>
              <a:ext uri="{FF2B5EF4-FFF2-40B4-BE49-F238E27FC236}">
                <a16:creationId xmlns:a16="http://schemas.microsoft.com/office/drawing/2014/main" id="{6CC99D52-4685-BF84-E6FA-D0A71546E384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3808156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2" name="円/楕円 51">
            <a:extLst>
              <a:ext uri="{FF2B5EF4-FFF2-40B4-BE49-F238E27FC236}">
                <a16:creationId xmlns:a16="http://schemas.microsoft.com/office/drawing/2014/main" id="{E3844857-778D-FB4D-F785-F07A305F429B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4726258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3757EBEE-895F-1024-788E-68A303AB523C}"/>
              </a:ext>
            </a:extLst>
          </p:cNvPr>
          <p:cNvCxnSpPr>
            <a:cxnSpLocks/>
            <a:stCxn id="49" idx="4"/>
            <a:endCxn id="50" idx="0"/>
          </p:cNvCxnSpPr>
          <p:nvPr userDrawn="1"/>
        </p:nvCxnSpPr>
        <p:spPr>
          <a:xfrm>
            <a:off x="1289496" y="2511952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直線コネクタ 53">
            <a:extLst>
              <a:ext uri="{FF2B5EF4-FFF2-40B4-BE49-F238E27FC236}">
                <a16:creationId xmlns:a16="http://schemas.microsoft.com/office/drawing/2014/main" id="{487775CD-1830-B703-E4AF-05FD7E809186}"/>
              </a:ext>
            </a:extLst>
          </p:cNvPr>
          <p:cNvCxnSpPr>
            <a:stCxn id="50" idx="4"/>
            <a:endCxn id="51" idx="0"/>
          </p:cNvCxnSpPr>
          <p:nvPr userDrawn="1"/>
        </p:nvCxnSpPr>
        <p:spPr>
          <a:xfrm>
            <a:off x="1289496" y="3430054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E1AC21E9-E95C-BFC8-4A22-D36654BF692B}"/>
              </a:ext>
            </a:extLst>
          </p:cNvPr>
          <p:cNvCxnSpPr>
            <a:stCxn id="51" idx="4"/>
            <a:endCxn id="52" idx="0"/>
          </p:cNvCxnSpPr>
          <p:nvPr userDrawn="1"/>
        </p:nvCxnSpPr>
        <p:spPr>
          <a:xfrm>
            <a:off x="1289496" y="4348156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" name="テキスト プレースホルダー 4">
            <a:extLst>
              <a:ext uri="{FF2B5EF4-FFF2-40B4-BE49-F238E27FC236}">
                <a16:creationId xmlns:a16="http://schemas.microsoft.com/office/drawing/2014/main" id="{0F9C6D44-05F9-1EFB-62EA-986D156F9CF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05536" y="2061932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7" name="テキスト プレースホルダー 4">
            <a:extLst>
              <a:ext uri="{FF2B5EF4-FFF2-40B4-BE49-F238E27FC236}">
                <a16:creationId xmlns:a16="http://schemas.microsoft.com/office/drawing/2014/main" id="{2B7702EB-2961-1F4F-5387-5A02CCC43E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05536" y="3016526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8" name="テキスト プレースホルダー 4">
            <a:extLst>
              <a:ext uri="{FF2B5EF4-FFF2-40B4-BE49-F238E27FC236}">
                <a16:creationId xmlns:a16="http://schemas.microsoft.com/office/drawing/2014/main" id="{3FAB6E8A-805A-6738-8145-D574DCFB8B2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05536" y="3940975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9" name="テキスト プレースホルダー 4">
            <a:extLst>
              <a:ext uri="{FF2B5EF4-FFF2-40B4-BE49-F238E27FC236}">
                <a16:creationId xmlns:a16="http://schemas.microsoft.com/office/drawing/2014/main" id="{707B4232-FAAB-FFB6-A623-D322760D290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05536" y="4835278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pic>
        <p:nvPicPr>
          <p:cNvPr id="62" name="図 61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046665FC-415C-C428-C7DD-973E4E27FE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alphaModFix/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0801" t="-1" r="6953" b="9699"/>
          <a:stretch/>
        </p:blipFill>
        <p:spPr>
          <a:xfrm>
            <a:off x="9271000" y="0"/>
            <a:ext cx="2920999" cy="6858000"/>
          </a:xfrm>
          <a:prstGeom prst="rect">
            <a:avLst/>
          </a:prstGeom>
        </p:spPr>
      </p:pic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8BE9F5E8-392E-BBFA-613F-81E2FE1DAB23}"/>
              </a:ext>
            </a:extLst>
          </p:cNvPr>
          <p:cNvSpPr/>
          <p:nvPr userDrawn="1"/>
        </p:nvSpPr>
        <p:spPr>
          <a:xfrm>
            <a:off x="9271000" y="0"/>
            <a:ext cx="2920999" cy="6858000"/>
          </a:xfrm>
          <a:prstGeom prst="rect">
            <a:avLst/>
          </a:prstGeom>
          <a:gradFill flip="none" rotWithShape="1">
            <a:gsLst>
              <a:gs pos="0">
                <a:schemeClr val="accent6">
                  <a:alpha val="70000"/>
                </a:schemeClr>
              </a:gs>
              <a:gs pos="59000">
                <a:schemeClr val="accent6">
                  <a:alpha val="70000"/>
                </a:schemeClr>
              </a:gs>
              <a:gs pos="100000">
                <a:schemeClr val="accent6">
                  <a:alpha val="20000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938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タイトル スライド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86120817-B160-24F7-C7E5-1BA472CDDD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/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74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D5E49ED5-D96F-97D5-1880-00C9688086C5}"/>
              </a:ext>
            </a:extLst>
          </p:cNvPr>
          <p:cNvSpPr/>
          <p:nvPr userDrawn="1"/>
        </p:nvSpPr>
        <p:spPr>
          <a:xfrm>
            <a:off x="-20531" y="-1"/>
            <a:ext cx="6116531" cy="6882433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08FC968B-3FAE-B631-5EE8-C6DEFA047252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sp>
        <p:nvSpPr>
          <p:cNvPr id="8" name="フッター プレースホルダー 3">
            <a:extLst>
              <a:ext uri="{FF2B5EF4-FFF2-40B4-BE49-F238E27FC236}">
                <a16:creationId xmlns:a16="http://schemas.microsoft.com/office/drawing/2014/main" id="{21D54AD1-CF84-F71F-BC9B-1B07B1955C7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pPr>
              <a:defRPr/>
            </a:pPr>
            <a:r>
              <a:rPr lang="en" altLang="ja-JP" sz="800" dirty="0">
                <a:solidFill>
                  <a:schemeClr val="accent2"/>
                </a:solidFill>
              </a:rPr>
              <a:t>.</a:t>
            </a:r>
          </a:p>
        </p:txBody>
      </p: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F611E313-2AD6-AD42-5CF5-E1B245A3CF05}"/>
              </a:ext>
            </a:extLst>
          </p:cNvPr>
          <p:cNvCxnSpPr>
            <a:cxnSpLocks/>
          </p:cNvCxnSpPr>
          <p:nvPr userDrawn="1"/>
        </p:nvCxnSpPr>
        <p:spPr>
          <a:xfrm>
            <a:off x="1210660" y="2537088"/>
            <a:ext cx="3600400" cy="0"/>
          </a:xfrm>
          <a:prstGeom prst="line">
            <a:avLst/>
          </a:prstGeom>
          <a:ln w="28575" cap="rnd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A7D9F68-D74C-CD2C-7578-01F7F3D3BB29}"/>
              </a:ext>
            </a:extLst>
          </p:cNvPr>
          <p:cNvSpPr txBox="1"/>
          <p:nvPr userDrawn="1"/>
        </p:nvSpPr>
        <p:spPr>
          <a:xfrm>
            <a:off x="2648582" y="6356344"/>
            <a:ext cx="72455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dirty="0">
                <a:solidFill>
                  <a:schemeClr val="bg1"/>
                </a:solidFill>
              </a:rPr>
              <a:t>© Yahoo Japan</a:t>
            </a:r>
            <a:endParaRPr kumimoji="1" lang="ja-JP" altLang="en-US" sz="800" dirty="0">
              <a:solidFill>
                <a:schemeClr val="bg1"/>
              </a:solidFill>
            </a:endParaRPr>
          </a:p>
        </p:txBody>
      </p:sp>
      <p:sp>
        <p:nvSpPr>
          <p:cNvPr id="5" name="図プレースホルダー 4">
            <a:extLst>
              <a:ext uri="{FF2B5EF4-FFF2-40B4-BE49-F238E27FC236}">
                <a16:creationId xmlns:a16="http://schemas.microsoft.com/office/drawing/2014/main" id="{9D111741-B365-9CB3-1697-B3DA766C74A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204326" y="2773503"/>
            <a:ext cx="1586282" cy="1464484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20" name="テキスト プレースホルダー 19">
            <a:extLst>
              <a:ext uri="{FF2B5EF4-FFF2-40B4-BE49-F238E27FC236}">
                <a16:creationId xmlns:a16="http://schemas.microsoft.com/office/drawing/2014/main" id="{4C280B59-092A-77B1-5B58-5D9E06D972C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422456" y="1047719"/>
            <a:ext cx="1150023" cy="1057321"/>
          </a:xfrm>
          <a:prstGeom prst="rect">
            <a:avLst/>
          </a:prstGeom>
        </p:spPr>
        <p:txBody>
          <a:bodyPr/>
          <a:lstStyle>
            <a:lvl1pPr>
              <a:defRPr sz="6600" b="1" i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kumimoji="1" lang="en-US" altLang="ja-JP" dirty="0"/>
              <a:t>01</a:t>
            </a:r>
            <a:endParaRPr kumimoji="1" lang="ja-JP" altLang="en-US"/>
          </a:p>
        </p:txBody>
      </p:sp>
      <p:sp>
        <p:nvSpPr>
          <p:cNvPr id="24" name="テキスト プレースホルダー 23">
            <a:extLst>
              <a:ext uri="{FF2B5EF4-FFF2-40B4-BE49-F238E27FC236}">
                <a16:creationId xmlns:a16="http://schemas.microsoft.com/office/drawing/2014/main" id="{5CF79B8C-575F-FE24-5B11-B25E22FA25C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10945" y="4409296"/>
            <a:ext cx="3600115" cy="1412875"/>
          </a:xfrm>
          <a:prstGeom prst="rect">
            <a:avLst/>
          </a:prstGeom>
        </p:spPr>
        <p:txBody>
          <a:bodyPr/>
          <a:lstStyle>
            <a:lvl1pPr algn="ctr">
              <a:defRPr b="1" spc="300">
                <a:solidFill>
                  <a:schemeClr val="bg1"/>
                </a:solidFill>
              </a:defRPr>
            </a:lvl1pPr>
            <a:lvl2pPr marL="457212" indent="0">
              <a:buNone/>
              <a:defRPr/>
            </a:lvl2pPr>
          </a:lstStyle>
          <a:p>
            <a:pPr lvl="0"/>
            <a:r>
              <a:rPr kumimoji="1" lang="ja-JP" altLang="en-US"/>
              <a:t>リッチ中タイトル</a:t>
            </a:r>
            <a:endParaRPr kumimoji="1" lang="en-US" altLang="ja-JP" dirty="0"/>
          </a:p>
          <a:p>
            <a:pPr lvl="0"/>
            <a:r>
              <a:rPr kumimoji="1" lang="ja-JP" altLang="en-US"/>
              <a:t>タイトルタイトル</a:t>
            </a:r>
          </a:p>
        </p:txBody>
      </p:sp>
    </p:spTree>
    <p:extLst>
      <p:ext uri="{BB962C8B-B14F-4D97-AF65-F5344CB8AC3E}">
        <p14:creationId xmlns:p14="http://schemas.microsoft.com/office/powerpoint/2010/main" val="176668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携帯電話を持っている手">
            <a:extLst>
              <a:ext uri="{FF2B5EF4-FFF2-40B4-BE49-F238E27FC236}">
                <a16:creationId xmlns:a16="http://schemas.microsoft.com/office/drawing/2014/main" id="{DA4EB09A-7465-C786-1BC1-6727F1A73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86" r="5214" b="19355"/>
          <a:stretch/>
        </p:blipFill>
        <p:spPr>
          <a:xfrm>
            <a:off x="0" y="7144"/>
            <a:ext cx="12192000" cy="6858000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9EA76109-FC42-775A-1066-AE4EEE755774}"/>
              </a:ext>
            </a:extLst>
          </p:cNvPr>
          <p:cNvSpPr/>
          <p:nvPr userDrawn="1"/>
        </p:nvSpPr>
        <p:spPr>
          <a:xfrm>
            <a:off x="479425" y="645890"/>
            <a:ext cx="6116531" cy="5735860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848072C-6C8F-3B1A-4D30-9B525CCF7AD1}"/>
              </a:ext>
            </a:extLst>
          </p:cNvPr>
          <p:cNvSpPr/>
          <p:nvPr userDrawn="1"/>
        </p:nvSpPr>
        <p:spPr>
          <a:xfrm>
            <a:off x="995788" y="4500818"/>
            <a:ext cx="4453035" cy="432048"/>
          </a:xfrm>
          <a:prstGeom prst="roundRect">
            <a:avLst>
              <a:gd name="adj" fmla="val 50000"/>
            </a:avLst>
          </a:prstGeom>
          <a:solidFill>
            <a:srgbClr val="F3F3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Yahoo!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ニュース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  2024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3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月～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2024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9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</a:t>
            </a:r>
            <a:endParaRPr kumimoji="1" lang="ja-JP" altLang="en-US" sz="1400" b="1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5" name="角丸四角形 4">
            <a:extLst>
              <a:ext uri="{FF2B5EF4-FFF2-40B4-BE49-F238E27FC236}">
                <a16:creationId xmlns:a16="http://schemas.microsoft.com/office/drawing/2014/main" id="{146B9E35-489E-8201-FA34-2CCBB27228DA}"/>
              </a:ext>
            </a:extLst>
          </p:cNvPr>
          <p:cNvSpPr/>
          <p:nvPr userDrawn="1"/>
        </p:nvSpPr>
        <p:spPr>
          <a:xfrm>
            <a:off x="995788" y="2310963"/>
            <a:ext cx="1772858" cy="369332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" altLang="ja-JP" sz="2400" b="1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</a:t>
            </a:r>
            <a:r>
              <a:rPr kumimoji="1" lang="en" altLang="ja-JP" sz="2400" b="1" i="0" spc="3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!</a:t>
            </a:r>
            <a:r>
              <a:rPr kumimoji="1" lang="ja-JP" altLang="en-US" sz="24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endParaRPr kumimoji="1" lang="ja-JP" altLang="en-US" sz="2400" b="1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" name="タイトル 7">
            <a:extLst>
              <a:ext uri="{FF2B5EF4-FFF2-40B4-BE49-F238E27FC236}">
                <a16:creationId xmlns:a16="http://schemas.microsoft.com/office/drawing/2014/main" id="{F0045A1E-C9B2-107E-608F-792154A787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13280" y="2790694"/>
            <a:ext cx="5082720" cy="1325563"/>
          </a:xfrm>
          <a:prstGeom prst="rect">
            <a:avLst/>
          </a:prstGeom>
          <a:solidFill>
            <a:schemeClr val="accent6">
              <a:alpha val="0"/>
            </a:schemeClr>
          </a:solidFill>
        </p:spPr>
        <p:txBody>
          <a:bodyPr lIns="46800" anchor="ctr"/>
          <a:lstStyle>
            <a:lvl1pPr>
              <a:lnSpc>
                <a:spcPct val="12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資料タイトルタイトル</a:t>
            </a:r>
            <a:br>
              <a:rPr kumimoji="1" lang="en-US" altLang="ja-JP" dirty="0"/>
            </a:br>
            <a:r>
              <a:rPr kumimoji="1" lang="en-US" altLang="ja-JP" dirty="0"/>
              <a:t>2</a:t>
            </a:r>
            <a:r>
              <a:rPr kumimoji="1" lang="ja-JP" altLang="en-US"/>
              <a:t>行目タイトルタイトル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72AB7534-73FE-B5CD-133D-F8B31B1181BD}"/>
              </a:ext>
            </a:extLst>
          </p:cNvPr>
          <p:cNvSpPr txBox="1"/>
          <p:nvPr userDrawn="1"/>
        </p:nvSpPr>
        <p:spPr>
          <a:xfrm>
            <a:off x="1134356" y="5653316"/>
            <a:ext cx="118495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kumimoji="1" lang="en-US" altLang="ja-JP" sz="1400" b="0" i="0" spc="300" dirty="0">
                <a:solidFill>
                  <a:schemeClr val="bg1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2024/1/24</a:t>
            </a:r>
            <a:endParaRPr kumimoji="1" lang="en-US" altLang="ja-JP" sz="1050" b="0" i="0" spc="300" dirty="0">
              <a:solidFill>
                <a:schemeClr val="bg1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</p:txBody>
      </p:sp>
      <p:sp>
        <p:nvSpPr>
          <p:cNvPr id="7" name="角丸四角形 5">
            <a:extLst>
              <a:ext uri="{FF2B5EF4-FFF2-40B4-BE49-F238E27FC236}">
                <a16:creationId xmlns:a16="http://schemas.microsoft.com/office/drawing/2014/main" id="{7FD6E6DF-F468-8388-85C2-4C24F95355F5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solidFill>
            <a:schemeClr val="bg1"/>
          </a:solidFill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904494C2-07E8-0B76-AD79-85D62057268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57193" y="1041400"/>
            <a:ext cx="2183572" cy="379752"/>
          </a:xfrm>
          <a:prstGeom prst="rect">
            <a:avLst/>
          </a:prstGeom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C42B04C3-9BE9-7039-81B6-BEAD03BF3453}"/>
              </a:ext>
            </a:extLst>
          </p:cNvPr>
          <p:cNvSpPr txBox="1"/>
          <p:nvPr userDrawn="1"/>
        </p:nvSpPr>
        <p:spPr>
          <a:xfrm>
            <a:off x="959942" y="5470989"/>
            <a:ext cx="1671933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kumimoji="1" lang="en-US" altLang="ja-JP" sz="1400" b="0" i="0" spc="0" dirty="0">
                <a:solidFill>
                  <a:schemeClr val="bg1"/>
                </a:solidFill>
                <a:latin typeface="+mn-ea"/>
                <a:ea typeface="+mn-ea"/>
              </a:rPr>
              <a:t>LINE</a:t>
            </a:r>
            <a:r>
              <a:rPr kumimoji="1" lang="ja-JP" altLang="en-US" sz="1400" b="0" i="0" spc="0" dirty="0">
                <a:solidFill>
                  <a:schemeClr val="bg1"/>
                </a:solidFill>
                <a:latin typeface="+mn-ea"/>
                <a:ea typeface="+mn-ea"/>
              </a:rPr>
              <a:t>ヤフー株式会社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F3B1E33D-8914-6839-EFB6-0D4F2A24E43A}"/>
              </a:ext>
            </a:extLst>
          </p:cNvPr>
          <p:cNvSpPr txBox="1"/>
          <p:nvPr userDrawn="1"/>
        </p:nvSpPr>
        <p:spPr>
          <a:xfrm>
            <a:off x="10943753" y="6444396"/>
            <a:ext cx="11224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" altLang="ko-JP" sz="900" b="0" i="0" dirty="0">
                <a:solidFill>
                  <a:schemeClr val="bg1"/>
                </a:solidFill>
                <a:effectLst/>
                <a:latin typeface="LINE Seed JP_OTF Regular" panose="02020500000000000000" pitchFamily="18" charset="-128"/>
                <a:ea typeface="LINE Seed JP_OTF Regular" panose="02020500000000000000" pitchFamily="18" charset="-128"/>
              </a:rPr>
              <a:t>© LY Corporation</a:t>
            </a:r>
            <a:endParaRPr lang="ko-JP" altLang="en-US" sz="900" b="0" i="0" dirty="0">
              <a:solidFill>
                <a:schemeClr val="bg1"/>
              </a:solidFill>
              <a:latin typeface="LINE Seed JP_OTF Regular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54394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36576A88-AD2F-793D-5310-FC97A0C4F280}"/>
              </a:ext>
            </a:extLst>
          </p:cNvPr>
          <p:cNvSpPr txBox="1"/>
          <p:nvPr userDrawn="1"/>
        </p:nvSpPr>
        <p:spPr>
          <a:xfrm>
            <a:off x="10978709" y="6554278"/>
            <a:ext cx="104502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E0059287-6666-084C-9D74-9884BA0CD8A5}" type="slidenum">
              <a:rPr kumimoji="1" lang="ja-JP" altLang="en-US" sz="1200" b="0" i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kumimoji="1" lang="ja-JP" altLang="en-US" sz="1200" b="0" i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475E078-4685-D974-219D-163BC7DF9CE7}"/>
              </a:ext>
            </a:extLst>
          </p:cNvPr>
          <p:cNvSpPr txBox="1"/>
          <p:nvPr userDrawn="1"/>
        </p:nvSpPr>
        <p:spPr>
          <a:xfrm>
            <a:off x="4854502" y="6615833"/>
            <a:ext cx="247862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" altLang="ko-JP" sz="800" b="0" i="0">
                <a:solidFill>
                  <a:srgbClr val="AAAAAA"/>
                </a:solidFill>
                <a:effectLst/>
                <a:latin typeface="LINE Seed JP_OTF Regular" panose="02020500000000000000" pitchFamily="18" charset="-128"/>
                <a:ea typeface="LINE Seed JP_OTF Regular" panose="02020500000000000000" pitchFamily="18" charset="-128"/>
              </a:rPr>
              <a:t>© LY Corporation</a:t>
            </a:r>
            <a:endParaRPr lang="ko-JP" altLang="en-US" sz="800" b="0" i="0">
              <a:solidFill>
                <a:srgbClr val="AAAAAA"/>
              </a:solidFill>
              <a:latin typeface="LINE Seed JP_OTF Regular" panose="02020500000000000000" pitchFamily="18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859" r:id="rId2"/>
    <p:sldLayoutId id="2147483857" r:id="rId3"/>
    <p:sldLayoutId id="2147483855" r:id="rId4"/>
    <p:sldLayoutId id="2147483856" r:id="rId5"/>
    <p:sldLayoutId id="2147483841" r:id="rId6"/>
    <p:sldLayoutId id="2147483842" r:id="rId7"/>
    <p:sldLayoutId id="2147483747" r:id="rId8"/>
    <p:sldLayoutId id="2147483868" r:id="rId9"/>
    <p:sldLayoutId id="2147483869" r:id="rId10"/>
    <p:sldLayoutId id="2147483870" r:id="rId11"/>
    <p:sldLayoutId id="2147483871" r:id="rId12"/>
    <p:sldLayoutId id="2147483737" r:id="rId13"/>
    <p:sldLayoutId id="2147483850" r:id="rId14"/>
    <p:sldLayoutId id="2147483853" r:id="rId15"/>
    <p:sldLayoutId id="2147483851" r:id="rId16"/>
    <p:sldLayoutId id="2147483852" r:id="rId17"/>
    <p:sldLayoutId id="2147483760" r:id="rId18"/>
    <p:sldLayoutId id="2147483846" r:id="rId19"/>
    <p:sldLayoutId id="2147483847" r:id="rId20"/>
    <p:sldLayoutId id="2147483845" r:id="rId21"/>
    <p:sldLayoutId id="2147483849" r:id="rId22"/>
    <p:sldLayoutId id="2147483864" r:id="rId23"/>
    <p:sldLayoutId id="2147483820" r:id="rId24"/>
    <p:sldLayoutId id="2147483762" r:id="rId25"/>
    <p:sldLayoutId id="2147483782" r:id="rId26"/>
    <p:sldLayoutId id="2147483793" r:id="rId27"/>
    <p:sldLayoutId id="2147483799" r:id="rId28"/>
    <p:sldLayoutId id="2147483800" r:id="rId29"/>
    <p:sldLayoutId id="2147483794" r:id="rId30"/>
    <p:sldLayoutId id="2147483863" r:id="rId31"/>
    <p:sldLayoutId id="2147483865" r:id="rId32"/>
    <p:sldLayoutId id="2147483867" r:id="rId33"/>
    <p:sldLayoutId id="2147483872" r:id="rId34"/>
  </p:sldLayoutIdLst>
  <p:hf hdr="0" dt="0"/>
  <p:txStyles>
    <p:titleStyle>
      <a:lvl1pPr algn="l" defTabSz="914423" rtl="0" eaLnBrk="1" latinLnBrk="0" hangingPunct="1">
        <a:spcBef>
          <a:spcPct val="0"/>
        </a:spcBef>
        <a:buNone/>
        <a:defRPr kumimoji="1" sz="44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23" rtl="0" eaLnBrk="1" latinLnBrk="0" hangingPunct="1">
        <a:spcBef>
          <a:spcPct val="20000"/>
        </a:spcBef>
        <a:buFont typeface="Arial" pitchFamily="34" charset="0"/>
        <a:buNone/>
        <a:defRPr kumimoji="1" sz="24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742969" indent="-285757" algn="l" defTabSz="914423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2" indent="0" algn="l" defTabSz="914423" rtl="0" eaLnBrk="1" latinLnBrk="0" hangingPunct="1">
        <a:spcBef>
          <a:spcPct val="20000"/>
        </a:spcBef>
        <a:buFont typeface="Arial" pitchFamily="34" charset="0"/>
        <a:buNone/>
        <a:defRPr kumimoji="1" sz="2400" kern="1200">
          <a:solidFill>
            <a:schemeClr val="accent2"/>
          </a:solidFill>
          <a:latin typeface="+mn-lt"/>
          <a:ea typeface="+mn-ea"/>
          <a:cs typeface="+mn-cs"/>
        </a:defRPr>
      </a:lvl3pPr>
      <a:lvl4pPr marL="1600240" indent="-228606" algn="l" defTabSz="914423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accent2"/>
          </a:solidFill>
          <a:latin typeface="+mn-lt"/>
          <a:ea typeface="+mn-ea"/>
          <a:cs typeface="+mn-cs"/>
        </a:defRPr>
      </a:lvl4pPr>
      <a:lvl5pPr marL="1828846" indent="0" algn="l" defTabSz="914423" rtl="0" eaLnBrk="1" latinLnBrk="0" hangingPunct="1">
        <a:spcBef>
          <a:spcPct val="20000"/>
        </a:spcBef>
        <a:buFont typeface="Arial" pitchFamily="34" charset="0"/>
        <a:buNone/>
        <a:defRPr kumimoji="1" sz="2000" kern="1200">
          <a:solidFill>
            <a:schemeClr val="accent2"/>
          </a:solidFill>
          <a:latin typeface="+mn-lt"/>
          <a:ea typeface="+mn-ea"/>
          <a:cs typeface="+mn-cs"/>
        </a:defRPr>
      </a:lvl5pPr>
      <a:lvl6pPr marL="2514663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4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6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7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1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19" userDrawn="1">
          <p15:clr>
            <a:srgbClr val="F26B43"/>
          </p15:clr>
        </p15:guide>
        <p15:guide id="2" pos="3749" userDrawn="1">
          <p15:clr>
            <a:srgbClr val="F26B43"/>
          </p15:clr>
        </p15:guide>
        <p15:guide id="3" pos="302" userDrawn="1">
          <p15:clr>
            <a:srgbClr val="F26B43"/>
          </p15:clr>
        </p15:guide>
        <p15:guide id="4" pos="3931" userDrawn="1">
          <p15:clr>
            <a:srgbClr val="F26B43"/>
          </p15:clr>
        </p15:guide>
        <p15:guide id="5" pos="7378" userDrawn="1">
          <p15:clr>
            <a:srgbClr val="F26B43"/>
          </p15:clr>
        </p15:guide>
        <p15:guide id="6" orient="horz" pos="799" userDrawn="1">
          <p15:clr>
            <a:srgbClr val="F26B43"/>
          </p15:clr>
        </p15:guide>
        <p15:guide id="7" orient="horz" pos="2500" userDrawn="1">
          <p15:clr>
            <a:srgbClr val="F26B43"/>
          </p15:clr>
        </p15:guide>
        <p15:guide id="8" orient="horz" pos="4020" userDrawn="1">
          <p15:clr>
            <a:srgbClr val="F26B43"/>
          </p15:clr>
        </p15:guide>
        <p15:guide id="9" orient="horz" pos="686" userDrawn="1">
          <p15:clr>
            <a:srgbClr val="5ACBF0"/>
          </p15:clr>
        </p15:guide>
        <p15:guide id="10" orient="horz" pos="4133" userDrawn="1">
          <p15:clr>
            <a:srgbClr val="5ACBF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ads-help.yahoo-net.jp/s/article/H000044833?language=ja" TargetMode="Externa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s://ads-help.yahoo-net.jp/s/article/H000044833?language=ja" TargetMode="External"/><Relationship Id="rId1" Type="http://schemas.openxmlformats.org/officeDocument/2006/relationships/slideLayout" Target="../slideLayouts/slideLayout3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ads-help.yahoo.co.jp/yahooads/guideline/articledetail?lan=ja&amp;aid=1493&amp;o=default" TargetMode="External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2.xml"/><Relationship Id="rId4" Type="http://schemas.openxmlformats.org/officeDocument/2006/relationships/hyperlink" Target="https://ads-help.yahoo-net.jp/s/article/H000044833?language=ja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hyperlink" Target="https://form-business.yahoo.co.jp/claris/enqueteForm?inquiry_type=placement_restrictions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7.xml"/><Relationship Id="rId6" Type="http://schemas.openxmlformats.org/officeDocument/2006/relationships/hyperlink" Target="https://form-business.yahoo.co.jp/claris/enqueteForm?inquiry_type=guaranteed_review" TargetMode="External"/><Relationship Id="rId5" Type="http://schemas.openxmlformats.org/officeDocument/2006/relationships/hyperlink" Target="https://ads-help.yahoo-net.jp/s/article/H000044534" TargetMode="External"/><Relationship Id="rId4" Type="http://schemas.openxmlformats.org/officeDocument/2006/relationships/hyperlink" Target="https://form-business.yahoo.co.jp/claris/enqueteForm?inquiry_type=bls_review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7.xml"/><Relationship Id="rId6" Type="http://schemas.openxmlformats.org/officeDocument/2006/relationships/hyperlink" Target="https://ads-help.yahoo-net.jp/" TargetMode="External"/><Relationship Id="rId5" Type="http://schemas.openxmlformats.org/officeDocument/2006/relationships/hyperlink" Target="https://www.lycbiz.com/jp/terms-and-policies/yahoo/" TargetMode="External"/><Relationship Id="rId4" Type="http://schemas.openxmlformats.org/officeDocument/2006/relationships/hyperlink" Target="https://www.lycbiz.com/jp/download/yahoo/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s://form-business.yahoo.co.jp/claris/enqueteForm?inquiry_type=guaranteed_review" TargetMode="External"/><Relationship Id="rId3" Type="http://schemas.openxmlformats.org/officeDocument/2006/relationships/image" Target="../media/image38.png"/><Relationship Id="rId7" Type="http://schemas.openxmlformats.org/officeDocument/2006/relationships/hyperlink" Target="https://form-business.yahoo.co.jp/claris/enqueteForm?inquiry_type=placement_restrictions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7.xml"/><Relationship Id="rId6" Type="http://schemas.openxmlformats.org/officeDocument/2006/relationships/hyperlink" Target="https://portal.yadui.business.yahoo.co.jp/agencyportal/30335704/" TargetMode="External"/><Relationship Id="rId5" Type="http://schemas.openxmlformats.org/officeDocument/2006/relationships/hyperlink" Target="https://portal.yadui.business.yahoo.co.jp/agencyportal/873315/" TargetMode="External"/><Relationship Id="rId4" Type="http://schemas.openxmlformats.org/officeDocument/2006/relationships/hyperlink" Target="https://ads-help.yahoo-net.jp/" TargetMode="Externa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yadui.business.yahoo.co.jp/agencyportal/1052207/" TargetMode="External"/><Relationship Id="rId3" Type="http://schemas.openxmlformats.org/officeDocument/2006/relationships/image" Target="../media/image19.emf"/><Relationship Id="rId7" Type="http://schemas.openxmlformats.org/officeDocument/2006/relationships/hyperlink" Target="https://portal.yadui.business.yahoo.co.jp/agencyportal/30187098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Relationship Id="rId6" Type="http://schemas.openxmlformats.org/officeDocument/2006/relationships/hyperlink" Target="https://portal.yadui.business.yahoo.co.jp/agencyportal/30335704/" TargetMode="External"/><Relationship Id="rId5" Type="http://schemas.openxmlformats.org/officeDocument/2006/relationships/hyperlink" Target="https://portal.yadui.business.yahoo.co.jp/agencyportal/873240/" TargetMode="External"/><Relationship Id="rId4" Type="http://schemas.openxmlformats.org/officeDocument/2006/relationships/image" Target="../media/image20.emf"/><Relationship Id="rId9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23.png"/><Relationship Id="rId4" Type="http://schemas.openxmlformats.org/officeDocument/2006/relationships/image" Target="../media/image20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hyperlink" Target="https://ads-help.yahoo.co.jp/yahooads/guideline/articledetail?lan=ja&amp;aid=1493&amp;o=default" TargetMode="External"/><Relationship Id="rId7" Type="http://schemas.openxmlformats.org/officeDocument/2006/relationships/image" Target="../media/image27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9.png"/><Relationship Id="rId7" Type="http://schemas.openxmlformats.org/officeDocument/2006/relationships/image" Target="../media/image33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32.jpe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70CCF94-73B7-3C10-BEF3-5ADF2DE99D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66218"/>
            <a:ext cx="5673777" cy="1325563"/>
          </a:xfrm>
        </p:spPr>
        <p:txBody>
          <a:bodyPr lIns="46800" tIns="45720" rIns="91440" bIns="45720" anchor="ctr"/>
          <a:lstStyle/>
          <a:p>
            <a:r>
              <a:rPr kumimoji="1" lang="ja-JP" altLang="en-US">
                <a:ea typeface="メイリオ"/>
              </a:rPr>
              <a:t>ディスプレイ広告 </a:t>
            </a:r>
            <a:r>
              <a:rPr lang="ja-JP" altLang="en-US">
                <a:ea typeface="メイリオ"/>
              </a:rPr>
              <a:t>（</a:t>
            </a:r>
            <a:r>
              <a:rPr kumimoji="1" lang="ja-JP" altLang="en-US">
                <a:ea typeface="メイリオ"/>
              </a:rPr>
              <a:t>予約型</a:t>
            </a:r>
            <a:r>
              <a:rPr lang="ja-JP" altLang="en-US">
                <a:ea typeface="メイリオ"/>
              </a:rPr>
              <a:t>）</a:t>
            </a:r>
            <a:br>
              <a:rPr kumimoji="1" lang="en-US" altLang="ja-JP" dirty="0"/>
            </a:br>
            <a:r>
              <a:rPr kumimoji="1" lang="ja-JP" altLang="en-US">
                <a:ea typeface="メイリオ"/>
              </a:rPr>
              <a:t>セールスシート</a:t>
            </a:r>
          </a:p>
        </p:txBody>
      </p:sp>
    </p:spTree>
    <p:extLst>
      <p:ext uri="{BB962C8B-B14F-4D97-AF65-F5344CB8AC3E}">
        <p14:creationId xmlns:p14="http://schemas.microsoft.com/office/powerpoint/2010/main" val="3274969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EDBEF49-4ED3-D7A5-B1C1-AA91C9840A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B094D99-2C9A-87B3-9337-CEB1A4537738}"/>
              </a:ext>
            </a:extLst>
          </p:cNvPr>
          <p:cNvSpPr/>
          <p:nvPr/>
        </p:nvSpPr>
        <p:spPr>
          <a:xfrm>
            <a:off x="1817843" y="186644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商品一覧</a:t>
            </a:r>
            <a:endParaRPr kumimoji="1" lang="ja-JP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F67B7EEB-573A-9DF0-2B5D-1EA6EE856F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6902109"/>
              </p:ext>
            </p:extLst>
          </p:nvPr>
        </p:nvGraphicFramePr>
        <p:xfrm>
          <a:off x="479426" y="1082858"/>
          <a:ext cx="11233149" cy="5077994"/>
        </p:xfrm>
        <a:graphic>
          <a:graphicData uri="http://schemas.openxmlformats.org/drawingml/2006/table">
            <a:tbl>
              <a:tblPr firstCol="1" bandRow="1"/>
              <a:tblGrid>
                <a:gridCol w="2006175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1157301">
                  <a:extLst>
                    <a:ext uri="{9D8B030D-6E8A-4147-A177-3AD203B41FA5}">
                      <a16:colId xmlns:a16="http://schemas.microsoft.com/office/drawing/2014/main" val="1525620392"/>
                    </a:ext>
                  </a:extLst>
                </a:gridCol>
                <a:gridCol w="1348573">
                  <a:extLst>
                    <a:ext uri="{9D8B030D-6E8A-4147-A177-3AD203B41FA5}">
                      <a16:colId xmlns:a16="http://schemas.microsoft.com/office/drawing/2014/main" val="3835180974"/>
                    </a:ext>
                  </a:extLst>
                </a:gridCol>
                <a:gridCol w="1449960">
                  <a:extLst>
                    <a:ext uri="{9D8B030D-6E8A-4147-A177-3AD203B41FA5}">
                      <a16:colId xmlns:a16="http://schemas.microsoft.com/office/drawing/2014/main" val="4269922740"/>
                    </a:ext>
                  </a:extLst>
                </a:gridCol>
                <a:gridCol w="2330032">
                  <a:extLst>
                    <a:ext uri="{9D8B030D-6E8A-4147-A177-3AD203B41FA5}">
                      <a16:colId xmlns:a16="http://schemas.microsoft.com/office/drawing/2014/main" val="360912566"/>
                    </a:ext>
                  </a:extLst>
                </a:gridCol>
                <a:gridCol w="1659272">
                  <a:extLst>
                    <a:ext uri="{9D8B030D-6E8A-4147-A177-3AD203B41FA5}">
                      <a16:colId xmlns:a16="http://schemas.microsoft.com/office/drawing/2014/main" val="2320183110"/>
                    </a:ext>
                  </a:extLst>
                </a:gridCol>
                <a:gridCol w="1281836">
                  <a:extLst>
                    <a:ext uri="{9D8B030D-6E8A-4147-A177-3AD203B41FA5}">
                      <a16:colId xmlns:a16="http://schemas.microsoft.com/office/drawing/2014/main" val="3201855149"/>
                    </a:ext>
                  </a:extLst>
                </a:gridCol>
              </a:tblGrid>
              <a:tr h="42787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商品名</a:t>
                      </a:r>
                    </a:p>
                  </a:txBody>
                  <a:tcPr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b="1" i="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Yahoo!</a:t>
                      </a:r>
                      <a:r>
                        <a:rPr kumimoji="1" lang="ja-JP" altLang="en-US" sz="900" b="1" i="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ニュース　プライムカバー　</a:t>
                      </a:r>
                      <a:r>
                        <a:rPr kumimoji="1" lang="en-US" altLang="ja-JP" sz="900" b="1" i="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SP</a:t>
                      </a:r>
                      <a:r>
                        <a:rPr kumimoji="1" lang="ja-JP" altLang="en-US" sz="900" b="1" i="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</a:p>
                  </a:txBody>
                  <a:tcPr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ニュース　カテゴリー指定　</a:t>
                      </a: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プライムカバー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</a:p>
                  </a:txBody>
                  <a:tcPr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ニュース　トップ　スマートパネル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</a:p>
                  </a:txBody>
                  <a:tcPr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24357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リリース種別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商品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ID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継続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1000005780</a:t>
                      </a:r>
                      <a:endParaRPr kumimoji="1" lang="ja-JP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継続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1000001212</a:t>
                      </a:r>
                      <a:endParaRPr kumimoji="1" lang="ja-JP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1000005749</a:t>
                      </a:r>
                      <a:endParaRPr kumimoji="1" lang="ja-JP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marT="7200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5075111"/>
                  </a:ext>
                </a:extLst>
              </a:tr>
              <a:tr h="24357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予約開始日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6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/>
                          <a:ea typeface="Meiryo"/>
                          <a:cs typeface="+mn-cs"/>
                        </a:rPr>
                        <a:t>2024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/>
                          <a:ea typeface="Meiryo"/>
                          <a:cs typeface="+mn-cs"/>
                        </a:rPr>
                        <a:t>年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/>
                          <a:ea typeface="Meiryo"/>
                          <a:cs typeface="+mn-cs"/>
                        </a:rPr>
                        <a:t>2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/>
                          <a:ea typeface="Meiryo"/>
                          <a:cs typeface="+mn-cs"/>
                        </a:rPr>
                        <a:t>月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/>
                          <a:ea typeface="Meiryo"/>
                          <a:cs typeface="+mn-cs"/>
                        </a:rPr>
                        <a:t>8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/>
                          <a:ea typeface="Meiryo"/>
                          <a:cs typeface="+mn-cs"/>
                        </a:rPr>
                        <a:t>日（木）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8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E4EC">
                        <a:tint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777446988"/>
                  </a:ext>
                </a:extLst>
              </a:tr>
              <a:tr h="24357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入稿前審査対象</a:t>
                      </a:r>
                      <a:endParaRPr kumimoji="1" lang="en-US" altLang="ja-JP" sz="9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112060797"/>
                  </a:ext>
                </a:extLst>
              </a:tr>
              <a:tr h="3693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広告タイプ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メインメディアの形式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アスペクト比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動画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9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E4EC">
                        <a:tint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動画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endParaRPr kumimoji="1" lang="en-US" altLang="ja-JP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36316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動画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　</a:t>
                      </a:r>
                      <a:endParaRPr kumimoji="1" lang="en-US" altLang="ja-JP" sz="9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タップ後の動作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動画をフルスクリーンで再生する（</a:t>
                      </a:r>
                      <a:r>
                        <a:rPr kumimoji="1" lang="en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for view</a:t>
                      </a:r>
                      <a:r>
                        <a:rPr kumimoji="1" lang="ja-JP" altLang="en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</a:p>
                  </a:txBody>
                  <a:tcPr marL="0" marR="0" marT="72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900" kern="1200">
                          <a:solidFill>
                            <a:schemeClr val="accent3"/>
                          </a:solidFill>
                          <a:latin typeface="+mn-ea"/>
                          <a:ea typeface="+mn-ea"/>
                          <a:cs typeface="+mn-cs"/>
                        </a:rPr>
                        <a:t>ランディングページを表示する（</a:t>
                      </a:r>
                      <a:r>
                        <a:rPr kumimoji="1" lang="en" altLang="ja-JP" sz="900" kern="1200" dirty="0">
                          <a:solidFill>
                            <a:schemeClr val="accent3"/>
                          </a:solidFill>
                          <a:latin typeface="+mn-ea"/>
                          <a:ea typeface="+mn-ea"/>
                          <a:cs typeface="+mn-cs"/>
                        </a:rPr>
                        <a:t>for click</a:t>
                      </a:r>
                      <a:r>
                        <a:rPr kumimoji="1" lang="ja-JP" altLang="en" sz="900" kern="1200">
                          <a:solidFill>
                            <a:schemeClr val="accent3"/>
                          </a:solidFill>
                          <a:latin typeface="+mn-ea"/>
                          <a:ea typeface="+mn-ea"/>
                          <a:cs typeface="+mn-cs"/>
                        </a:rPr>
                        <a:t>）</a:t>
                      </a:r>
                      <a:endParaRPr kumimoji="1" lang="ja-JP" altLang="en" sz="90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0" marR="0" marT="72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993594562"/>
                  </a:ext>
                </a:extLst>
              </a:tr>
              <a:tr h="24357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デバイス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スマートフォン（ウェブ）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>
                            <a:lumMod val="65000"/>
                            <a:lumOff val="35000"/>
                          </a:prstClr>
                        </a:solidFill>
                        <a:effectLst/>
                        <a:uLnTx/>
                        <a:uFillTx/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E4EC">
                        <a:tint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i="0" kern="1200" noProof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スマートフォン</a:t>
                      </a:r>
                      <a:r>
                        <a:rPr kumimoji="1" lang="ja-JP" alt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（アプリ）</a:t>
                      </a:r>
                      <a:endParaRPr kumimoji="1" lang="ja-JP" altLang="en-US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106053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掲載面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ニュース（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プライムカバー）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ニュース　経済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</a:p>
                    <a:p>
                      <a:pPr algn="ctr"/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ニュース　エンタメ</a:t>
                      </a:r>
                    </a:p>
                    <a:p>
                      <a:pPr algn="ctr"/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ニュース　スポーツ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</a:p>
                    <a:p>
                      <a:pPr algn="ctr"/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ニュース　スポーツ　ゴルフ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</a:p>
                    <a:p>
                      <a:pPr algn="ctr"/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ニュース　スポーツ　野球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</a:p>
                    <a:p>
                      <a:pPr algn="ctr"/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ニュース　スポーツ　サッカー</a:t>
                      </a:r>
                    </a:p>
                    <a:p>
                      <a:pPr algn="ctr"/>
                      <a:r>
                        <a:rPr kumimoji="1" lang="en-US" altLang="ja-JP" sz="900" b="0" i="0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※1</a:t>
                      </a:r>
                      <a:endParaRPr kumimoji="1" lang="ja-JP" altLang="en-US" sz="8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ニュース　トップ（アプリ）</a:t>
                      </a:r>
                      <a:endParaRPr kumimoji="1" lang="ja-JP" altLang="en-US" sz="8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787314208"/>
                  </a:ext>
                </a:extLst>
              </a:tr>
              <a:tr h="37985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掲載場所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ニュースの記事詳細ページ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0" i="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ニュース内の各カテゴリーの記事詳細ページ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Yahoo!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ニュースのアプリのトップページの</a:t>
                      </a:r>
                      <a:endParaRPr kumimoji="1" lang="en-US" altLang="ja-JP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65000"/>
                            <a:lumOff val="35000"/>
                          </a:prst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トピックス以下</a:t>
                      </a:r>
                      <a:endParaRPr kumimoji="1" lang="ja-JP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65000"/>
                            <a:lumOff val="35000"/>
                          </a:prst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066738162"/>
                  </a:ext>
                </a:extLst>
              </a:tr>
              <a:tr h="24357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掲載期間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6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2024</a:t>
                      </a:r>
                      <a:r>
                        <a:rPr kumimoji="1" lang="ja-JP" altLang="en-US" sz="900" b="0" i="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年</a:t>
                      </a:r>
                      <a:r>
                        <a:rPr kumimoji="1" lang="en-US" altLang="ja-JP" sz="900" b="0" i="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3</a:t>
                      </a:r>
                      <a:r>
                        <a:rPr kumimoji="1" lang="ja-JP" altLang="en-US" sz="900" b="0" i="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月</a:t>
                      </a:r>
                      <a:r>
                        <a:rPr kumimoji="1" lang="en-US" altLang="ja-JP" sz="900" b="0" i="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</a:t>
                      </a:r>
                      <a:r>
                        <a:rPr kumimoji="1" lang="ja-JP" altLang="en-US" sz="900" b="0" i="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日（金）～</a:t>
                      </a:r>
                      <a:r>
                        <a:rPr kumimoji="1" lang="en-US" altLang="ja-JP" sz="900" b="0" i="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2024</a:t>
                      </a:r>
                      <a:r>
                        <a:rPr kumimoji="1" lang="ja-JP" altLang="en-US" sz="900" b="0" i="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年</a:t>
                      </a:r>
                      <a:r>
                        <a:rPr kumimoji="1" lang="en-US" altLang="ja-JP" sz="900" b="0" i="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900" b="0" i="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月</a:t>
                      </a:r>
                      <a:r>
                        <a:rPr kumimoji="1" lang="en-US" altLang="ja-JP" sz="900" b="0" i="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30</a:t>
                      </a:r>
                      <a:r>
                        <a:rPr kumimoji="1" lang="ja-JP" altLang="en-US" sz="900" b="0" i="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日（月）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80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E4EC">
                        <a:tint val="4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24357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購入期間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5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日間～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31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日間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 </a:t>
                      </a:r>
                      <a:r>
                        <a:rPr kumimoji="1" lang="en-US" altLang="ja-JP" sz="900" b="0" i="0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※2</a:t>
                      </a:r>
                      <a:endParaRPr kumimoji="1" lang="ja-JP" altLang="en-US" sz="900" b="0" i="0" kern="1200" dirty="0">
                        <a:solidFill>
                          <a:schemeClr val="accent6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5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日間～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31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日間 </a:t>
                      </a:r>
                      <a:r>
                        <a:rPr kumimoji="1" lang="en-US" altLang="ja-JP" sz="900" b="0" i="0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※3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5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日間～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31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日間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 </a:t>
                      </a:r>
                      <a:r>
                        <a:rPr kumimoji="1" lang="en-US" altLang="ja-JP" sz="900" b="0" i="0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※2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24357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料金タイプ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6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/>
                          <a:ea typeface="Meiryo"/>
                          <a:cs typeface="+mn-cs"/>
                        </a:rPr>
                        <a:t>vimps</a:t>
                      </a:r>
                      <a:r>
                        <a:rPr kumimoji="1" lang="ja-JP" altLang="en-US" sz="900" b="0" i="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/>
                          <a:ea typeface="Meiryo"/>
                          <a:cs typeface="+mn-cs"/>
                        </a:rPr>
                        <a:t>購入型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8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j-lt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E4EC">
                        <a:tint val="4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24357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最低購入価格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/>
                          <a:ea typeface="Meiryo"/>
                          <a:cs typeface="+mn-cs"/>
                        </a:rPr>
                        <a:t>500,000</a:t>
                      </a:r>
                      <a:r>
                        <a:rPr kumimoji="1" lang="ja-JP" altLang="en-US" sz="900" b="0" i="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/>
                          <a:ea typeface="Meiryo"/>
                          <a:cs typeface="+mn-cs"/>
                        </a:rPr>
                        <a:t>円</a:t>
                      </a:r>
                      <a:endParaRPr kumimoji="1" lang="en-US" altLang="ja-JP" sz="900" b="0" i="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300,000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円</a:t>
                      </a:r>
                      <a:endParaRPr kumimoji="1" lang="en-US" altLang="ja-JP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500,000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円</a:t>
                      </a:r>
                      <a:endParaRPr kumimoji="1" lang="en-US" altLang="ja-JP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381913646"/>
                  </a:ext>
                </a:extLst>
              </a:tr>
              <a:tr h="24357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基本料金（</a:t>
                      </a:r>
                      <a:r>
                        <a:rPr kumimoji="1" lang="en-US" altLang="ja-JP" sz="900" b="0" i="0" kern="1200" dirty="0" err="1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vCPM</a:t>
                      </a: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）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/>
                          <a:ea typeface="Meiryo"/>
                          <a:cs typeface="+mn-cs"/>
                        </a:rPr>
                        <a:t>330</a:t>
                      </a:r>
                      <a:r>
                        <a:rPr kumimoji="1" lang="ja-JP" altLang="en-US" sz="900" b="0" i="0" kern="120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/>
                          <a:ea typeface="Meiryo"/>
                          <a:cs typeface="+mn-cs"/>
                        </a:rPr>
                        <a:t>円</a:t>
                      </a:r>
                      <a:endParaRPr kumimoji="1" lang="en-US" altLang="ja-JP" sz="900" b="0" i="0" kern="12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480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円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240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円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014462905"/>
                  </a:ext>
                </a:extLst>
              </a:tr>
              <a:tr h="24357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想定</a:t>
                      </a:r>
                      <a:r>
                        <a:rPr kumimoji="1" lang="en-US" altLang="ja-JP" sz="900" b="0" i="0" kern="1200" dirty="0" err="1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vimps</a:t>
                      </a:r>
                      <a:r>
                        <a:rPr kumimoji="1" lang="ja-JP" altLang="en-US" sz="900" b="0" i="0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（枠配信のみ）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/>
                          <a:ea typeface="Meiryo"/>
                          <a:cs typeface="+mn-cs"/>
                        </a:rPr>
                        <a:t>-</a:t>
                      </a:r>
                      <a:endParaRPr kumimoji="1" lang="ja-JP" altLang="en-US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/>
                        <a:ea typeface="Meiryo"/>
                        <a:cs typeface="+mn-cs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988356064"/>
                  </a:ext>
                </a:extLst>
              </a:tr>
            </a:tbl>
          </a:graphicData>
        </a:graphic>
      </p:graphicFrame>
      <p:sp>
        <p:nvSpPr>
          <p:cNvPr id="20" name="円/楕円 19">
            <a:extLst>
              <a:ext uri="{FF2B5EF4-FFF2-40B4-BE49-F238E27FC236}">
                <a16:creationId xmlns:a16="http://schemas.microsoft.com/office/drawing/2014/main" id="{91CD59FA-84CB-531F-EAD6-7C07362A2FF9}"/>
              </a:ext>
            </a:extLst>
          </p:cNvPr>
          <p:cNvSpPr>
            <a:spLocks noChangeAspect="1"/>
          </p:cNvSpPr>
          <p:nvPr/>
        </p:nvSpPr>
        <p:spPr>
          <a:xfrm>
            <a:off x="6261846" y="2338882"/>
            <a:ext cx="180000" cy="180000"/>
          </a:xfrm>
          <a:prstGeom prst="ellips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A</a:t>
            </a: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5D83B675-5FF8-6E1C-6470-09E014A89139}"/>
              </a:ext>
            </a:extLst>
          </p:cNvPr>
          <p:cNvSpPr/>
          <p:nvPr/>
        </p:nvSpPr>
        <p:spPr>
          <a:xfrm>
            <a:off x="479425" y="6204009"/>
            <a:ext cx="4158652" cy="35548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※SP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はスマートフォン、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はパソコン、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はマルチデバイスの略称です。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 </a:t>
            </a:r>
            <a:r>
              <a:rPr kumimoji="0" lang="en-US" altLang="ja-JP" sz="700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vCPM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</a:t>
            </a: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1,000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回あたりにかかる見込み広告費用です。 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 </a:t>
            </a:r>
            <a:r>
              <a:rPr kumimoji="0" lang="en-US" altLang="ja-JP" sz="700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7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はビューアブルインプレッションの略称です。</a:t>
            </a:r>
            <a:endParaRPr kumimoji="0" lang="en-US" altLang="ja-JP" sz="7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1" name="テキスト プレースホルダー 35">
            <a:extLst>
              <a:ext uri="{FF2B5EF4-FFF2-40B4-BE49-F238E27FC236}">
                <a16:creationId xmlns:a16="http://schemas.microsoft.com/office/drawing/2014/main" id="{5E09BA84-4225-9249-BCED-21B4B740DE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55764" y="241866"/>
            <a:ext cx="5325181" cy="335028"/>
          </a:xfrm>
        </p:spPr>
        <p:txBody>
          <a:bodyPr/>
          <a:lstStyle/>
          <a:p>
            <a:r>
              <a:rPr lang="ja-JP" altLang="en-US"/>
              <a:t>スマートフォン商品</a:t>
            </a:r>
          </a:p>
        </p:txBody>
      </p:sp>
      <p:sp>
        <p:nvSpPr>
          <p:cNvPr id="9" name="円/楕円 19">
            <a:extLst>
              <a:ext uri="{FF2B5EF4-FFF2-40B4-BE49-F238E27FC236}">
                <a16:creationId xmlns:a16="http://schemas.microsoft.com/office/drawing/2014/main" id="{079DE421-F140-52A9-0674-7B4077C45E6E}"/>
              </a:ext>
            </a:extLst>
          </p:cNvPr>
          <p:cNvSpPr>
            <a:spLocks noChangeAspect="1"/>
          </p:cNvSpPr>
          <p:nvPr/>
        </p:nvSpPr>
        <p:spPr>
          <a:xfrm>
            <a:off x="10859709" y="2338882"/>
            <a:ext cx="180000" cy="180000"/>
          </a:xfrm>
          <a:prstGeom prst="ellips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kern="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B</a:t>
            </a: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FBA15F97-7D70-658B-D55D-D3BA2035598E}"/>
              </a:ext>
            </a:extLst>
          </p:cNvPr>
          <p:cNvSpPr/>
          <p:nvPr/>
        </p:nvSpPr>
        <p:spPr>
          <a:xfrm>
            <a:off x="5319584" y="6217047"/>
            <a:ext cx="7228667" cy="4031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※1</a:t>
            </a:r>
            <a:r>
              <a:rPr kumimoji="0" lang="ja-JP" altLang="en-US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いずれかのカテゴリーひとつを選択してください。</a:t>
            </a:r>
          </a:p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※2</a:t>
            </a:r>
            <a:r>
              <a:rPr kumimoji="0" lang="ja-JP" altLang="en-US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kumimoji="0" lang="en-US" altLang="ja-JP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kumimoji="0" lang="ja-JP" altLang="en-US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日間～</a:t>
            </a:r>
            <a:r>
              <a:rPr kumimoji="0" lang="en-US" altLang="ja-JP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kumimoji="0" lang="ja-JP" altLang="en-US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日間での掲載も可能ですが、予約時のシミュレーション</a:t>
            </a:r>
            <a:r>
              <a:rPr kumimoji="0" lang="en-US" altLang="ja-JP" sz="800" kern="0" dirty="0" err="1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を下回る場合がありますので、</a:t>
            </a:r>
            <a:r>
              <a:rPr kumimoji="0" lang="en-US" altLang="ja-JP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kumimoji="0" lang="ja-JP" altLang="en-US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日間以上の掲載を推奨します。</a:t>
            </a:r>
            <a:endParaRPr kumimoji="0" lang="en-US" altLang="ja-JP" sz="800" kern="0" dirty="0">
              <a:solidFill>
                <a:srgbClr val="C9002C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※3</a:t>
            </a:r>
            <a:r>
              <a:rPr kumimoji="0" lang="ja-JP" altLang="en-US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kumimoji="0" lang="en-US" altLang="ja-JP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kumimoji="0" lang="ja-JP" altLang="en-US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日間～</a:t>
            </a:r>
            <a:r>
              <a:rPr kumimoji="0" lang="en-US" altLang="ja-JP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kumimoji="0" lang="ja-JP" altLang="en-US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日間での掲載も可能ですが、予約時のシミュレーション</a:t>
            </a:r>
            <a:r>
              <a:rPr kumimoji="0" lang="en-US" altLang="ja-JP" sz="800" kern="0" dirty="0" err="1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を下回る場合がありますので、</a:t>
            </a:r>
            <a:r>
              <a:rPr kumimoji="0" lang="en-US" altLang="ja-JP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kumimoji="0" lang="ja-JP" altLang="en-US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日間以上の掲載を推奨します。</a:t>
            </a:r>
          </a:p>
        </p:txBody>
      </p:sp>
      <p:pic>
        <p:nvPicPr>
          <p:cNvPr id="5" name="図プレースホルダー 9" descr="アイコン&#10;&#10;自動的に生成された説明">
            <a:extLst>
              <a:ext uri="{FF2B5EF4-FFF2-40B4-BE49-F238E27FC236}">
                <a16:creationId xmlns:a16="http://schemas.microsoft.com/office/drawing/2014/main" id="{F5102E07-1B81-787C-3E33-B7144FF0AD4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609" y="31805"/>
            <a:ext cx="498782" cy="497680"/>
          </a:xfrm>
        </p:spPr>
      </p:pic>
    </p:spTree>
    <p:extLst>
      <p:ext uri="{BB962C8B-B14F-4D97-AF65-F5344CB8AC3E}">
        <p14:creationId xmlns:p14="http://schemas.microsoft.com/office/powerpoint/2010/main" val="39871179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EDBEF49-4ED3-D7A5-B1C1-AA91C9840A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B094D99-2C9A-87B3-9337-CEB1A4537738}"/>
              </a:ext>
            </a:extLst>
          </p:cNvPr>
          <p:cNvSpPr/>
          <p:nvPr/>
        </p:nvSpPr>
        <p:spPr>
          <a:xfrm>
            <a:off x="1827079" y="186644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商品一覧</a:t>
            </a:r>
            <a:endParaRPr kumimoji="1" lang="ja-JP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F67B7EEB-573A-9DF0-2B5D-1EA6EE856F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0239178"/>
              </p:ext>
            </p:extLst>
          </p:nvPr>
        </p:nvGraphicFramePr>
        <p:xfrm>
          <a:off x="479425" y="1082857"/>
          <a:ext cx="5472113" cy="5035192"/>
        </p:xfrm>
        <a:graphic>
          <a:graphicData uri="http://schemas.openxmlformats.org/drawingml/2006/table">
            <a:tbl>
              <a:tblPr firstCol="1" bandRow="1"/>
              <a:tblGrid>
                <a:gridCol w="2064202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1389897">
                  <a:extLst>
                    <a:ext uri="{9D8B030D-6E8A-4147-A177-3AD203B41FA5}">
                      <a16:colId xmlns:a16="http://schemas.microsoft.com/office/drawing/2014/main" val="1525620392"/>
                    </a:ext>
                  </a:extLst>
                </a:gridCol>
                <a:gridCol w="2018014">
                  <a:extLst>
                    <a:ext uri="{9D8B030D-6E8A-4147-A177-3AD203B41FA5}">
                      <a16:colId xmlns:a16="http://schemas.microsoft.com/office/drawing/2014/main" val="3835180974"/>
                    </a:ext>
                  </a:extLst>
                </a:gridCol>
              </a:tblGrid>
              <a:tr h="609966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商品名</a:t>
                      </a:r>
                    </a:p>
                  </a:txBody>
                  <a:tcPr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b="1" i="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Yahoo!</a:t>
                      </a:r>
                      <a:r>
                        <a:rPr kumimoji="1" lang="ja-JP" altLang="en-US" sz="900" b="1" i="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ニュース　プライムカバー　</a:t>
                      </a:r>
                      <a:r>
                        <a:rPr kumimoji="1" lang="en-US" altLang="ja-JP" sz="900" b="1" i="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SP</a:t>
                      </a:r>
                      <a:r>
                        <a:rPr kumimoji="1" lang="ja-JP" altLang="en-US" sz="900" b="1" i="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（市区郡）</a:t>
                      </a:r>
                    </a:p>
                  </a:txBody>
                  <a:tcPr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32287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リリース種別</a:t>
                      </a:r>
                      <a:r>
                        <a:rPr kumimoji="1" lang="en-US" altLang="ja-JP" sz="10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10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商品</a:t>
                      </a:r>
                      <a:r>
                        <a:rPr kumimoji="1" lang="en-US" altLang="ja-JP" sz="10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ID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継続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1000005781</a:t>
                      </a:r>
                      <a:endParaRPr kumimoji="1" lang="ja-JP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5075111"/>
                  </a:ext>
                </a:extLst>
              </a:tr>
              <a:tr h="32287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予約開始日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/>
                          <a:ea typeface="Meiryo"/>
                          <a:cs typeface="+mn-cs"/>
                        </a:rPr>
                        <a:t>2024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/>
                          <a:ea typeface="Meiryo"/>
                          <a:cs typeface="+mn-cs"/>
                        </a:rPr>
                        <a:t>年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/>
                          <a:ea typeface="Meiryo"/>
                          <a:cs typeface="+mn-cs"/>
                        </a:rPr>
                        <a:t>2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/>
                          <a:ea typeface="Meiryo"/>
                          <a:cs typeface="+mn-cs"/>
                        </a:rPr>
                        <a:t>月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/>
                          <a:ea typeface="Meiryo"/>
                          <a:cs typeface="+mn-cs"/>
                        </a:rPr>
                        <a:t>8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/>
                          <a:ea typeface="Meiryo"/>
                          <a:cs typeface="+mn-cs"/>
                        </a:rPr>
                        <a:t>日（木）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7446988"/>
                  </a:ext>
                </a:extLst>
              </a:tr>
              <a:tr h="32287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入稿前審査対象</a:t>
                      </a:r>
                      <a:endParaRPr kumimoji="1" lang="en-US" altLang="ja-JP" sz="10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2060797"/>
                  </a:ext>
                </a:extLst>
              </a:tr>
              <a:tr h="32287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広告タイプ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メインメディアの形式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アスペクト比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r"/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</a:p>
                    <a:p>
                      <a:pPr algn="r"/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動画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endParaRPr kumimoji="1" lang="zh-CN" altLang="en-US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R="1188000"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49130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動画</a:t>
                      </a: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</a:t>
                      </a:r>
                    </a:p>
                    <a:p>
                      <a:pPr algn="ctr"/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タップ後の動作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動画をフルスクリーンで再生する（</a:t>
                      </a:r>
                      <a:r>
                        <a:rPr kumimoji="1" lang="en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for view</a:t>
                      </a:r>
                      <a:r>
                        <a:rPr kumimoji="1" lang="ja-JP" altLang="en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</a:p>
                  </a:txBody>
                  <a:tcPr marL="0" marR="0" marT="72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3594562"/>
                  </a:ext>
                </a:extLst>
              </a:tr>
              <a:tr h="32287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デバイス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スマートフォン（ウェブ）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32287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掲載面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ニュース（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SP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プライムカバー）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7314208"/>
                  </a:ext>
                </a:extLst>
              </a:tr>
              <a:tr h="32287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掲載場所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ニュースの記事詳細ページ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6738162"/>
                  </a:ext>
                </a:extLst>
              </a:tr>
              <a:tr h="32287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掲載期間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2024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3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日（金）～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2024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9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月</a:t>
                      </a:r>
                      <a:r>
                        <a:rPr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30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日（月）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32287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購入期間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5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日間～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31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日間</a:t>
                      </a:r>
                      <a:endParaRPr kumimoji="1" lang="ja-JP" altLang="en-US" sz="900" b="0" i="0" kern="1200" dirty="0">
                        <a:solidFill>
                          <a:schemeClr val="accent6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32287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料金タイプ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b="0" i="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/>
                          <a:ea typeface="Meiryo"/>
                        </a:rPr>
                        <a:t>vimps</a:t>
                      </a:r>
                      <a:r>
                        <a:rPr kumimoji="1" lang="ja-JP" altLang="en-US" sz="900" b="0" i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/>
                          <a:ea typeface="Meiryo"/>
                        </a:rPr>
                        <a:t>購入型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32287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最低購入価格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100,000</a:t>
                      </a:r>
                      <a:r>
                        <a:rPr kumimoji="1" lang="ja-JP" altLang="en-US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円</a:t>
                      </a:r>
                      <a:endParaRPr kumimoji="1" lang="en-US" altLang="ja-JP" sz="900" b="0" i="0" dirty="0">
                        <a:solidFill>
                          <a:schemeClr val="accent6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1913646"/>
                  </a:ext>
                </a:extLst>
              </a:tr>
              <a:tr h="32287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想定</a:t>
                      </a:r>
                      <a:r>
                        <a:rPr kumimoji="1" lang="en-US" altLang="ja-JP" sz="1000" b="0" i="0" kern="1200" dirty="0" err="1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vimps</a:t>
                      </a: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（枠配信のみ）</a:t>
                      </a: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8356064"/>
                  </a:ext>
                </a:extLst>
              </a:tr>
            </a:tbl>
          </a:graphicData>
        </a:graphic>
      </p:graphicFrame>
      <p:sp>
        <p:nvSpPr>
          <p:cNvPr id="20" name="円/楕円 19">
            <a:extLst>
              <a:ext uri="{FF2B5EF4-FFF2-40B4-BE49-F238E27FC236}">
                <a16:creationId xmlns:a16="http://schemas.microsoft.com/office/drawing/2014/main" id="{91CD59FA-84CB-531F-EAD6-7C07362A2FF9}"/>
              </a:ext>
            </a:extLst>
          </p:cNvPr>
          <p:cNvSpPr>
            <a:spLocks noChangeAspect="1"/>
          </p:cNvSpPr>
          <p:nvPr/>
        </p:nvSpPr>
        <p:spPr>
          <a:xfrm>
            <a:off x="4795338" y="2720729"/>
            <a:ext cx="236642" cy="236642"/>
          </a:xfrm>
          <a:prstGeom prst="ellips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A</a:t>
            </a:r>
            <a:endParaRPr kumimoji="0" lang="ja-JP" altLang="en-US" sz="1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5D83B675-5FF8-6E1C-6470-09E014A89139}"/>
              </a:ext>
            </a:extLst>
          </p:cNvPr>
          <p:cNvSpPr/>
          <p:nvPr/>
        </p:nvSpPr>
        <p:spPr>
          <a:xfrm>
            <a:off x="479425" y="6157308"/>
            <a:ext cx="4190250" cy="406265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※SP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はスマートフォン、</a:t>
            </a: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はパソコン、</a:t>
            </a: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はマルチデバイスの略称です。　</a:t>
            </a:r>
            <a:endParaRPr kumimoji="0" lang="en-US" altLang="ja-JP" sz="8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800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vCPM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</a:t>
            </a: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1,000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回あたりにかかる見込み広告費用です。 </a:t>
            </a:r>
            <a:endParaRPr kumimoji="0" lang="en-US" altLang="ja-JP" sz="8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800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はビューアブルインプレッションの略称です。</a:t>
            </a:r>
            <a:endParaRPr kumimoji="0" lang="en-US" altLang="ja-JP" sz="8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B8C97651-5565-634B-C6B1-D7BDA49848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0368527"/>
              </p:ext>
            </p:extLst>
          </p:nvPr>
        </p:nvGraphicFramePr>
        <p:xfrm>
          <a:off x="6240464" y="2817395"/>
          <a:ext cx="5472111" cy="3277781"/>
        </p:xfrm>
        <a:graphic>
          <a:graphicData uri="http://schemas.openxmlformats.org/drawingml/2006/table">
            <a:tbl>
              <a:tblPr firstCol="1" bandRow="1"/>
              <a:tblGrid>
                <a:gridCol w="1666828">
                  <a:extLst>
                    <a:ext uri="{9D8B030D-6E8A-4147-A177-3AD203B41FA5}">
                      <a16:colId xmlns:a16="http://schemas.microsoft.com/office/drawing/2014/main" val="1016059451"/>
                    </a:ext>
                  </a:extLst>
                </a:gridCol>
                <a:gridCol w="3805283">
                  <a:extLst>
                    <a:ext uri="{9D8B030D-6E8A-4147-A177-3AD203B41FA5}">
                      <a16:colId xmlns:a16="http://schemas.microsoft.com/office/drawing/2014/main" val="82726464"/>
                    </a:ext>
                  </a:extLst>
                </a:gridCol>
              </a:tblGrid>
              <a:tr h="327778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基本料金（</a:t>
                      </a:r>
                      <a:r>
                        <a:rPr kumimoji="1" lang="en-US" altLang="ja-JP" sz="900" b="0" i="0" kern="1200" dirty="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vCPM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  <a:endParaRPr kumimoji="1" lang="en-US" altLang="ja-JP" sz="9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endParaRPr kumimoji="1" lang="en-US" altLang="ja-JP" sz="9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この商品に限り、</a:t>
                      </a:r>
                      <a:endParaRPr kumimoji="1" lang="en-US" altLang="ja-JP" sz="900" b="0" kern="1200" dirty="0">
                        <a:solidFill>
                          <a:schemeClr val="bg1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市区郡とその他ターゲティングを掛け合わせる場合は、</a:t>
                      </a:r>
                      <a:endParaRPr kumimoji="1" lang="en-US" altLang="ja-JP" sz="900" b="0" kern="1200" dirty="0">
                        <a:solidFill>
                          <a:schemeClr val="bg1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表内の</a:t>
                      </a:r>
                      <a:r>
                        <a:rPr kumimoji="1" lang="en-US" altLang="ja-JP" sz="900" b="0" kern="1200" dirty="0" err="1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vCPM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になります。</a:t>
                      </a:r>
                      <a:endParaRPr kumimoji="1" lang="en-US" altLang="ja-JP" sz="900" b="0" kern="1200" dirty="0">
                        <a:solidFill>
                          <a:schemeClr val="bg1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algn="ctr"/>
                      <a:endParaRPr kumimoji="1" lang="en-US" altLang="ja-JP" sz="900" b="0" kern="1200" dirty="0">
                        <a:solidFill>
                          <a:schemeClr val="bg1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市区郡とその他ターゲティングを掛け合わせる場合は</a:t>
                      </a:r>
                    </a:p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上限値が２倍を超える商品設計です。</a:t>
                      </a:r>
                      <a:endParaRPr kumimoji="1" lang="ja-JP" altLang="en-US" sz="9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zh-CN" altLang="en-US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市区郡：</a:t>
                      </a:r>
                      <a:r>
                        <a:rPr kumimoji="1" lang="en-US" altLang="zh-CN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514</a:t>
                      </a:r>
                      <a:r>
                        <a:rPr kumimoji="1" lang="zh-CN" altLang="en-US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円（</a:t>
                      </a:r>
                      <a:r>
                        <a:rPr kumimoji="1" lang="en-US" altLang="zh-CN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330</a:t>
                      </a:r>
                      <a:r>
                        <a:rPr kumimoji="1" lang="zh-CN" altLang="en-US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円</a:t>
                      </a:r>
                      <a:r>
                        <a:rPr kumimoji="1" lang="en-US" altLang="zh-CN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×1.56</a:t>
                      </a:r>
                      <a:r>
                        <a:rPr kumimoji="1" lang="zh-CN" altLang="en-US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倍）</a:t>
                      </a:r>
                      <a:endParaRPr kumimoji="1" lang="en-US" altLang="zh-CN" sz="9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/>
                      <a:endParaRPr kumimoji="1" lang="en-US" altLang="ja-JP" sz="9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市区郡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×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年齢：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617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円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市区郡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×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性別：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617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円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市区郡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×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年齢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×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性別：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741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円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市区郡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×BT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：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792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円</a:t>
                      </a:r>
                      <a:r>
                        <a:rPr kumimoji="1" lang="ja-JP" altLang="en-US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r>
                        <a:rPr kumimoji="0" lang="en-US" altLang="ja-JP" sz="900" kern="0" dirty="0">
                          <a:solidFill>
                            <a:srgbClr val="C9002C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※1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市区郡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×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年齢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or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性別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×BT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：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792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円</a:t>
                      </a:r>
                      <a:r>
                        <a:rPr kumimoji="1" lang="ja-JP" altLang="en-US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r>
                        <a:rPr kumimoji="0" lang="en-US" altLang="ja-JP" sz="900" kern="0" dirty="0">
                          <a:solidFill>
                            <a:srgbClr val="C9002C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※1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市区郡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×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年齢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×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性別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×BT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：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792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円</a:t>
                      </a:r>
                      <a:r>
                        <a:rPr kumimoji="1" lang="ja-JP" altLang="en-US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r>
                        <a:rPr kumimoji="0" lang="en-US" altLang="ja-JP" sz="900" kern="0" dirty="0">
                          <a:solidFill>
                            <a:srgbClr val="C9002C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※1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algn="ctr"/>
                      <a:endParaRPr kumimoji="1" lang="en-US" altLang="ja-JP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市区郡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×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チラシ非閲覧ターゲティング：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617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円</a:t>
                      </a:r>
                      <a:b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</a:b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市区郡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×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性別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×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チラシ非閲覧ターゲティング：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741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円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市区郡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×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年齢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×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チラシ非閲覧ターゲティング：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741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円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市区郡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×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性別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×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年齢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×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チラシ非閲覧ターゲティング：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792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円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市区郡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×BT×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チラシ非閲覧ターゲティング：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792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円</a:t>
                      </a:r>
                      <a:r>
                        <a:rPr kumimoji="1" lang="ja-JP" altLang="en-US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r>
                        <a:rPr kumimoji="0" lang="en-US" altLang="ja-JP" sz="900" kern="0" dirty="0">
                          <a:solidFill>
                            <a:srgbClr val="C9002C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※1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市区郡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×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年齢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or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性別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×BT×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チラシ非閲覧ターゲティング：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792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円</a:t>
                      </a:r>
                      <a:r>
                        <a:rPr kumimoji="1" lang="ja-JP" altLang="en-US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r>
                        <a:rPr kumimoji="0" lang="en-US" altLang="ja-JP" sz="900" kern="0" dirty="0">
                          <a:solidFill>
                            <a:srgbClr val="C9002C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※1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市区郡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×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年齢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×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性別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×BT×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チラシ非閲覧ターゲティング：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792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円</a:t>
                      </a:r>
                      <a:r>
                        <a:rPr kumimoji="1" lang="ja-JP" altLang="en-US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r>
                        <a:rPr kumimoji="0" lang="en-US" altLang="ja-JP" sz="900" kern="0" dirty="0">
                          <a:solidFill>
                            <a:srgbClr val="C9002C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※1</a:t>
                      </a:r>
                      <a:endParaRPr kumimoji="1" lang="en-US" altLang="ja-JP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2014740"/>
                  </a:ext>
                </a:extLst>
              </a:tr>
            </a:tbl>
          </a:graphicData>
        </a:graphic>
      </p:graphicFrame>
      <p:sp>
        <p:nvSpPr>
          <p:cNvPr id="8" name="テキスト プレースホルダー 35">
            <a:extLst>
              <a:ext uri="{FF2B5EF4-FFF2-40B4-BE49-F238E27FC236}">
                <a16:creationId xmlns:a16="http://schemas.microsoft.com/office/drawing/2014/main" id="{BD675C3A-0571-71B6-3906-013A60C5505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55764" y="241866"/>
            <a:ext cx="5325181" cy="335028"/>
          </a:xfrm>
        </p:spPr>
        <p:txBody>
          <a:bodyPr/>
          <a:lstStyle/>
          <a:p>
            <a:r>
              <a:rPr lang="ja-JP" altLang="en-US"/>
              <a:t>スマートフォン商品</a:t>
            </a:r>
          </a:p>
        </p:txBody>
      </p:sp>
      <p:pic>
        <p:nvPicPr>
          <p:cNvPr id="6" name="図プレースホルダー 9" descr="アイコン&#10;&#10;自動的に生成された説明">
            <a:extLst>
              <a:ext uri="{FF2B5EF4-FFF2-40B4-BE49-F238E27FC236}">
                <a16:creationId xmlns:a16="http://schemas.microsoft.com/office/drawing/2014/main" id="{FD791A57-6461-1BF6-5890-DEFAAA620A0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609" y="31805"/>
            <a:ext cx="498782" cy="497680"/>
          </a:xfrm>
        </p:spPr>
      </p:pic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7852E715-4423-7499-E371-FCF1D27A6426}"/>
              </a:ext>
            </a:extLst>
          </p:cNvPr>
          <p:cNvSpPr/>
          <p:nvPr/>
        </p:nvSpPr>
        <p:spPr>
          <a:xfrm>
            <a:off x="6281601" y="6178617"/>
            <a:ext cx="5430974" cy="135422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※1</a:t>
            </a:r>
            <a:r>
              <a:rPr kumimoji="0" lang="ja-JP" altLang="en-US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kumimoji="0" lang="en-US" altLang="ja-JP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BT</a:t>
            </a:r>
            <a:r>
              <a:rPr kumimoji="0" lang="ja-JP" altLang="en-US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とは「オーディエンスリスト（興味関心、購買意向、属性・ライフイベント）」ターゲティングを指します。</a:t>
            </a:r>
            <a:endParaRPr kumimoji="0" lang="en-US" altLang="ja-JP" sz="800" kern="0" dirty="0">
              <a:solidFill>
                <a:srgbClr val="C9002C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378729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EDBEF49-4ED3-D7A5-B1C1-AA91C9840A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5" name="角丸四角形 4">
            <a:extLst>
              <a:ext uri="{FF2B5EF4-FFF2-40B4-BE49-F238E27FC236}">
                <a16:creationId xmlns:a16="http://schemas.microsoft.com/office/drawing/2014/main" id="{3EEE774C-01F1-C4F0-B967-EECA0B958B2C}"/>
              </a:ext>
            </a:extLst>
          </p:cNvPr>
          <p:cNvSpPr/>
          <p:nvPr/>
        </p:nvSpPr>
        <p:spPr>
          <a:xfrm>
            <a:off x="1810675" y="172582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ターゲティング設定</a:t>
            </a:r>
          </a:p>
        </p:txBody>
      </p: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09ADB23A-38FB-AF96-7E89-E68F7BBB36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460060"/>
              </p:ext>
            </p:extLst>
          </p:nvPr>
        </p:nvGraphicFramePr>
        <p:xfrm>
          <a:off x="479423" y="992769"/>
          <a:ext cx="11233150" cy="3904861"/>
        </p:xfrm>
        <a:graphic>
          <a:graphicData uri="http://schemas.openxmlformats.org/drawingml/2006/table">
            <a:tbl>
              <a:tblPr bandRow="1"/>
              <a:tblGrid>
                <a:gridCol w="1767591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2588658">
                  <a:extLst>
                    <a:ext uri="{9D8B030D-6E8A-4147-A177-3AD203B41FA5}">
                      <a16:colId xmlns:a16="http://schemas.microsoft.com/office/drawing/2014/main" val="2515137241"/>
                    </a:ext>
                  </a:extLst>
                </a:gridCol>
                <a:gridCol w="2375436">
                  <a:extLst>
                    <a:ext uri="{9D8B030D-6E8A-4147-A177-3AD203B41FA5}">
                      <a16:colId xmlns:a16="http://schemas.microsoft.com/office/drawing/2014/main" val="3608287535"/>
                    </a:ext>
                  </a:extLst>
                </a:gridCol>
                <a:gridCol w="2323336">
                  <a:extLst>
                    <a:ext uri="{9D8B030D-6E8A-4147-A177-3AD203B41FA5}">
                      <a16:colId xmlns:a16="http://schemas.microsoft.com/office/drawing/2014/main" val="135909385"/>
                    </a:ext>
                  </a:extLst>
                </a:gridCol>
                <a:gridCol w="2178129">
                  <a:extLst>
                    <a:ext uri="{9D8B030D-6E8A-4147-A177-3AD203B41FA5}">
                      <a16:colId xmlns:a16="http://schemas.microsoft.com/office/drawing/2014/main" val="2591893762"/>
                    </a:ext>
                  </a:extLst>
                </a:gridCol>
              </a:tblGrid>
              <a:tr h="55068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1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ターゲティング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1" kern="1200" dirty="0" err="1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vCPM</a:t>
                      </a:r>
                      <a:endParaRPr kumimoji="1" lang="en-US" altLang="ja-JP" sz="1000" b="1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/>
                      <a:r>
                        <a:rPr kumimoji="1" lang="ja-JP" altLang="en-US" sz="10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掛け率</a:t>
                      </a:r>
                      <a:endParaRPr kumimoji="1" lang="en-US" altLang="ja-JP" sz="1000" b="1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45720" marR="4572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Yahoo!</a:t>
                      </a: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ニュース　</a:t>
                      </a:r>
                      <a:endParaRPr kumimoji="1" lang="en-US" altLang="ja-JP" sz="1000" b="1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/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プライムカバー　</a:t>
                      </a:r>
                      <a:r>
                        <a:rPr kumimoji="1" lang="en-US" altLang="ja-JP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SP</a:t>
                      </a: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</a:p>
                  </a:txBody>
                  <a:tcPr marL="45720" marR="4572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Yahoo!</a:t>
                      </a: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ニュース　カテゴリー指定　</a:t>
                      </a:r>
                    </a:p>
                    <a:p>
                      <a:pPr algn="ctr"/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プライムカバー　</a:t>
                      </a:r>
                      <a:r>
                        <a:rPr kumimoji="1" lang="en-US" altLang="ja-JP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SP</a:t>
                      </a:r>
                    </a:p>
                  </a:txBody>
                  <a:tcPr marL="45720" marR="4572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Yahoo!</a:t>
                      </a: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ニュース　トップ　</a:t>
                      </a:r>
                      <a:endParaRPr kumimoji="1" lang="en-US" altLang="ja-JP" sz="1000" b="1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スマートパネル　</a:t>
                      </a:r>
                      <a:r>
                        <a:rPr kumimoji="1" lang="en-US" altLang="ja-JP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SP</a:t>
                      </a:r>
                    </a:p>
                  </a:txBody>
                  <a:tcPr marL="45720" marR="4572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39747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性別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1" kern="12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●</a:t>
                      </a:r>
                      <a:endParaRPr kumimoji="1" lang="ja-JP" altLang="en-US" sz="1000" b="1" i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●</a:t>
                      </a:r>
                      <a:endParaRPr kumimoji="1" lang="ja-JP" alt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39747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年齢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●</a:t>
                      </a:r>
                      <a:endParaRPr kumimoji="1" lang="ja-JP" altLang="en-US" sz="1000" b="1" i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●</a:t>
                      </a:r>
                      <a:endParaRPr kumimoji="1" lang="ja-JP" alt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39747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地域（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都道府県）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1.3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●</a:t>
                      </a:r>
                      <a:endParaRPr kumimoji="1" lang="ja-JP" altLang="en-US" sz="1000" b="1" i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●</a:t>
                      </a:r>
                      <a:endParaRPr kumimoji="1" lang="ja-JP" alt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098080"/>
                  </a:ext>
                </a:extLst>
              </a:tr>
              <a:tr h="39747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地域（</a:t>
                      </a:r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市区郡）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1.56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39747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曜日・</a:t>
                      </a:r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時間帯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●</a:t>
                      </a:r>
                      <a:endParaRPr kumimoji="1" lang="ja-JP" altLang="en-US" sz="1000" b="1" i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●</a:t>
                      </a:r>
                      <a:endParaRPr kumimoji="1" lang="ja-JP" alt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742112"/>
                  </a:ext>
                </a:extLst>
              </a:tr>
              <a:tr h="428312">
                <a:tc row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オーディエンスリスト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（興味関心、購買意向、</a:t>
                      </a:r>
                      <a:endParaRPr kumimoji="1" lang="en-US" altLang="ja-JP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属性・ライフイベント）</a:t>
                      </a: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１</a:t>
                      </a:r>
                      <a:endParaRPr kumimoji="1" lang="en-US" altLang="ja-JP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1.8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●</a:t>
                      </a:r>
                      <a:endParaRPr kumimoji="1" lang="ja-JP" alt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●</a:t>
                      </a:r>
                      <a:endParaRPr kumimoji="1" lang="ja-JP" alt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420665">
                <a:tc vMerge="1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オーディエンスリスト（ヤフー提供）　</a:t>
                      </a: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※2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（ヤフー提供）</a:t>
                      </a: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リスト参照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●</a:t>
                      </a:r>
                      <a:endParaRPr kumimoji="1" lang="ja-JP" alt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39747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フリークエンシー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2.0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5-100</a:t>
                      </a:r>
                      <a:r>
                        <a:rPr kumimoji="1" lang="ja-JP" altLang="en-US" sz="1000" b="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回</a:t>
                      </a:r>
                      <a:r>
                        <a:rPr kumimoji="1" lang="en-US" altLang="ja-JP" sz="1000" b="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1000" b="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通期</a:t>
                      </a: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6108755"/>
                  </a:ext>
                </a:extLst>
              </a:tr>
            </a:tbl>
          </a:graphicData>
        </a:graphic>
      </p:graphicFrame>
      <p:sp>
        <p:nvSpPr>
          <p:cNvPr id="4" name="テキスト プレースホルダー 35">
            <a:extLst>
              <a:ext uri="{FF2B5EF4-FFF2-40B4-BE49-F238E27FC236}">
                <a16:creationId xmlns:a16="http://schemas.microsoft.com/office/drawing/2014/main" id="{D030F671-8DFA-870D-597F-FFA7AC6922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55764" y="241866"/>
            <a:ext cx="5325181" cy="335028"/>
          </a:xfrm>
        </p:spPr>
        <p:txBody>
          <a:bodyPr/>
          <a:lstStyle/>
          <a:p>
            <a:r>
              <a:rPr lang="ja-JP" altLang="en-US"/>
              <a:t>スマートフォン商品</a:t>
            </a:r>
          </a:p>
        </p:txBody>
      </p:sp>
      <p:pic>
        <p:nvPicPr>
          <p:cNvPr id="3" name="図プレースホルダー 9" descr="アイコン&#10;&#10;自動的に生成された説明">
            <a:extLst>
              <a:ext uri="{FF2B5EF4-FFF2-40B4-BE49-F238E27FC236}">
                <a16:creationId xmlns:a16="http://schemas.microsoft.com/office/drawing/2014/main" id="{A8F2CBDD-8F1A-7B89-DB74-6E2C95DD499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609" y="31805"/>
            <a:ext cx="498782" cy="497680"/>
          </a:xfr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48C557F1-7C1B-293B-0481-FF302742B215}"/>
              </a:ext>
            </a:extLst>
          </p:cNvPr>
          <p:cNvSpPr txBox="1"/>
          <p:nvPr/>
        </p:nvSpPr>
        <p:spPr>
          <a:xfrm>
            <a:off x="479423" y="4884887"/>
            <a:ext cx="10767371" cy="1768176"/>
          </a:xfrm>
          <a:prstGeom prst="rect">
            <a:avLst/>
          </a:prstGeom>
          <a:noFill/>
        </p:spPr>
        <p:txBody>
          <a:bodyPr wrap="none" lIns="0" tIns="45720" rIns="0" bIns="45720" rtlCol="0" anchor="t">
            <a:spAutoFit/>
          </a:bodyPr>
          <a:lstStyle>
            <a:defPPr lvl="0">
              <a:defRPr lang="ja-JP"/>
            </a:defPPr>
            <a:lvl1pPr marL="0" lvl="1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2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3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4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上記表の「●」がターゲティング設定可になります。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年齢は以下の区分で指定が可能です。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18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19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20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24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25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29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30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34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35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39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40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44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45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49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50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54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55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59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60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64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65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69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70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歳以上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en-US" altLang="ja-JP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vCPM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は「基本料金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×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ターゲティングごとに設定されている掛け率」（小数点以下切り捨て）によって決定されます。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en-US" altLang="ja-JP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vCPM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掛け率の最大値は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2.0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倍になります。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例：性別、年齢、オーディエンスリスト（興味関心、購買意向、属性・ライフイベント）を設定した場合、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1.2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× 1.2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× 1.8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=2.59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倍となりますが、最大値が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2.0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倍のため、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2.0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倍で設定可能となります。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オーディエンスリストを複数選択した場合、</a:t>
            </a:r>
            <a:r>
              <a:rPr kumimoji="1" lang="en-US" altLang="ja-JP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vCPM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掛け率は高い方が選択されます。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例：「メディア視聴ターゲティング」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1.5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倍と「ファンターゲティング」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1.8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倍を選択した場合、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 </a:t>
            </a:r>
            <a:r>
              <a:rPr kumimoji="1" lang="en-US" altLang="ja-JP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vCPM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掛け率は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1.8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倍が適用されます。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>
              <a:lnSpc>
                <a:spcPct val="110000"/>
              </a:lnSpc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「枠購入型」や「時間帯ジャック購入型」配信商品の場合は、ターゲティング項目ごとの「</a:t>
            </a:r>
            <a:r>
              <a:rPr kumimoji="1" lang="en-US" altLang="ja-JP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vCPM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掛け率」を含んだ金額を記載しています。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※SP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はスマートフォン、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PC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はパソコン、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MD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はマルチデバイスの略称です。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※1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　オーディエンスリストの詳細は、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Yahoo!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広告ヘルプを参照してください。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 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  <a:hlinkClick r:id="rId3"/>
              </a:rPr>
              <a:t>https://ads-help.yahoo-net.jp/s/article/H000044833?language=ja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02824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2EF858E-06F6-F677-7406-2E529CD8179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ja-JP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メイリオ"/>
                <a:ea typeface="Meiryo"/>
              </a:rPr>
              <a:t>こちらの商品における、各ターゲティングを掛け合わせた際の</a:t>
            </a:r>
            <a:r>
              <a:rPr lang="en-US" altLang="ja-JP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メイリオ"/>
                <a:ea typeface="Meiryo"/>
              </a:rPr>
              <a:t>vCPM</a:t>
            </a:r>
            <a:r>
              <a:rPr lang="ja-JP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メイリオ"/>
                <a:ea typeface="Meiryo"/>
              </a:rPr>
              <a:t>は、</a:t>
            </a:r>
            <a:r>
              <a:rPr lang="en-US" altLang="ja-JP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メイリオ"/>
                <a:ea typeface="Meiryo"/>
              </a:rPr>
              <a:t>P</a:t>
            </a:r>
            <a:r>
              <a:rPr lang="en-US" altLang="ja-JP" dirty="0">
                <a:solidFill>
                  <a:schemeClr val="tx1">
                    <a:lumMod val="65000"/>
                    <a:lumOff val="35000"/>
                  </a:schemeClr>
                </a:solidFill>
                <a:latin typeface="メイリオ"/>
                <a:ea typeface="Meiryo"/>
              </a:rPr>
              <a:t>.11</a:t>
            </a:r>
            <a:r>
              <a:rPr lang="ja-JP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メイリオ"/>
                <a:ea typeface="Meiryo"/>
              </a:rPr>
              <a:t>「商品一覧」ページの</a:t>
            </a:r>
            <a:endParaRPr lang="en-US" altLang="ja-JP" sz="1200">
              <a:solidFill>
                <a:schemeClr val="tx1">
                  <a:lumMod val="65000"/>
                  <a:lumOff val="35000"/>
                </a:schemeClr>
              </a:solidFill>
              <a:latin typeface="メイリオ"/>
              <a:ea typeface="Meiryo"/>
            </a:endParaRPr>
          </a:p>
          <a:p>
            <a:r>
              <a:rPr lang="ja-JP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メイリオ"/>
                <a:ea typeface="Meiryo"/>
              </a:rPr>
              <a:t>「基本料金（</a:t>
            </a:r>
            <a:r>
              <a:rPr lang="en-US" altLang="ja-JP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メイリオ"/>
                <a:ea typeface="Meiryo"/>
              </a:rPr>
              <a:t>vCPM</a:t>
            </a:r>
            <a:r>
              <a:rPr lang="ja-JP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メイリオ"/>
                <a:ea typeface="Meiryo"/>
              </a:rPr>
              <a:t>） 」欄をご確認ください</a:t>
            </a:r>
            <a:r>
              <a:rPr lang="ja-JP" altLang="en-US">
                <a:solidFill>
                  <a:schemeClr val="tx1">
                    <a:lumMod val="65000"/>
                    <a:lumOff val="35000"/>
                  </a:schemeClr>
                </a:solidFill>
                <a:latin typeface="メイリオ"/>
                <a:ea typeface="Meiryo"/>
              </a:rPr>
              <a:t>。</a:t>
            </a:r>
            <a:endParaRPr lang="en-US" altLang="ja-JP" sz="1200">
              <a:solidFill>
                <a:schemeClr val="tx1">
                  <a:lumMod val="65000"/>
                  <a:lumOff val="35000"/>
                </a:schemeClr>
              </a:solidFill>
              <a:latin typeface="メイリオ"/>
              <a:ea typeface="Meiryo"/>
            </a:endParaRP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D451E5D5-9CA8-0DE5-5069-A96D76C3432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39603" y="81412"/>
            <a:ext cx="866756" cy="410840"/>
          </a:xfrm>
        </p:spPr>
        <p:txBody>
          <a:bodyPr/>
          <a:lstStyle/>
          <a:p>
            <a:r>
              <a:rPr lang="ja-JP" altLang="en-US" dirty="0"/>
              <a:t>商品スペック</a:t>
            </a:r>
          </a:p>
        </p:txBody>
      </p:sp>
      <p:sp>
        <p:nvSpPr>
          <p:cNvPr id="7" name="テキスト ボックス 5">
            <a:extLst>
              <a:ext uri="{FF2B5EF4-FFF2-40B4-BE49-F238E27FC236}">
                <a16:creationId xmlns:a16="http://schemas.microsoft.com/office/drawing/2014/main" id="{75F29266-419E-18B1-B774-EAF9294B544E}"/>
              </a:ext>
            </a:extLst>
          </p:cNvPr>
          <p:cNvSpPr txBox="1"/>
          <p:nvPr/>
        </p:nvSpPr>
        <p:spPr>
          <a:xfrm>
            <a:off x="6286558" y="4091699"/>
            <a:ext cx="5426016" cy="108337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 lvl="0">
              <a:defRPr lang="ja-JP"/>
            </a:defPPr>
            <a:lvl1pPr marL="0" lvl="1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2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3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4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ja-JP" sz="800" dirty="0">
                <a:solidFill>
                  <a:srgbClr val="000000"/>
                </a:solidFill>
                <a:latin typeface="Meiryo"/>
                <a:ea typeface="Meiryo"/>
              </a:rPr>
              <a:t>※</a:t>
            </a:r>
            <a:r>
              <a:rPr lang="ja-JP" altLang="en-US" sz="800" dirty="0">
                <a:solidFill>
                  <a:srgbClr val="000000"/>
                </a:solidFill>
                <a:latin typeface="Meiryo"/>
                <a:ea typeface="Meiryo"/>
              </a:rPr>
              <a:t>左記表の「●」がターゲティング設定可になります。</a:t>
            </a:r>
            <a:endParaRPr lang="en-US" altLang="ja-JP" sz="800" dirty="0">
              <a:solidFill>
                <a:srgbClr val="000000"/>
              </a:solidFill>
              <a:latin typeface="Meiryo"/>
              <a:ea typeface="Meiryo"/>
            </a:endParaRPr>
          </a:p>
          <a:p>
            <a:pPr>
              <a:lnSpc>
                <a:spcPct val="110000"/>
              </a:lnSpc>
            </a:pPr>
            <a:r>
              <a:rPr lang="en-US" altLang="ja-JP" sz="800" dirty="0">
                <a:solidFill>
                  <a:srgbClr val="000000"/>
                </a:solidFill>
                <a:latin typeface="Meiryo"/>
                <a:ea typeface="Meiryo"/>
              </a:rPr>
              <a:t>※</a:t>
            </a:r>
            <a:r>
              <a:rPr lang="ja-JP" altLang="en-US" sz="800" dirty="0">
                <a:solidFill>
                  <a:srgbClr val="000000"/>
                </a:solidFill>
                <a:latin typeface="Meiryo"/>
                <a:ea typeface="Meiryo"/>
              </a:rPr>
              <a:t>年齢は以下の区分で指定が可能です。</a:t>
            </a:r>
            <a:endParaRPr lang="en-US" altLang="ja-JP" sz="800" dirty="0">
              <a:solidFill>
                <a:srgbClr val="000000"/>
              </a:solidFill>
              <a:latin typeface="Meiryo"/>
              <a:ea typeface="Meiryo"/>
            </a:endParaRPr>
          </a:p>
          <a:p>
            <a:pPr>
              <a:lnSpc>
                <a:spcPct val="110000"/>
              </a:lnSpc>
            </a:pPr>
            <a:r>
              <a:rPr lang="en-US" altLang="ja-JP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18</a:t>
            </a:r>
            <a:r>
              <a:rPr lang="ja-JP" altLang="en-US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歳～</a:t>
            </a:r>
            <a:r>
              <a:rPr lang="en-US" altLang="ja-JP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19</a:t>
            </a:r>
            <a:r>
              <a:rPr lang="ja-JP" altLang="en-US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歳 </a:t>
            </a:r>
            <a:r>
              <a:rPr lang="en-US" altLang="ja-JP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 20</a:t>
            </a:r>
            <a:r>
              <a:rPr lang="ja-JP" altLang="en-US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歳～</a:t>
            </a:r>
            <a:r>
              <a:rPr lang="en-US" altLang="ja-JP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24</a:t>
            </a:r>
            <a:r>
              <a:rPr lang="ja-JP" altLang="en-US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歳 </a:t>
            </a:r>
            <a:r>
              <a:rPr lang="en-US" altLang="ja-JP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 25</a:t>
            </a:r>
            <a:r>
              <a:rPr lang="ja-JP" altLang="en-US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歳～</a:t>
            </a:r>
            <a:r>
              <a:rPr lang="en-US" altLang="ja-JP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29</a:t>
            </a:r>
            <a:r>
              <a:rPr lang="ja-JP" altLang="en-US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歳 </a:t>
            </a:r>
            <a:r>
              <a:rPr lang="en-US" altLang="ja-JP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 30</a:t>
            </a:r>
            <a:r>
              <a:rPr lang="ja-JP" altLang="en-US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歳～</a:t>
            </a:r>
            <a:r>
              <a:rPr lang="en-US" altLang="ja-JP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34</a:t>
            </a:r>
            <a:r>
              <a:rPr lang="ja-JP" altLang="en-US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歳 </a:t>
            </a:r>
            <a:r>
              <a:rPr lang="en-US" altLang="ja-JP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 35</a:t>
            </a:r>
            <a:r>
              <a:rPr lang="ja-JP" altLang="en-US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歳～</a:t>
            </a:r>
            <a:r>
              <a:rPr lang="en-US" altLang="ja-JP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39</a:t>
            </a:r>
            <a:r>
              <a:rPr lang="ja-JP" altLang="en-US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歳 </a:t>
            </a:r>
            <a:r>
              <a:rPr lang="en-US" altLang="ja-JP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 40</a:t>
            </a:r>
            <a:r>
              <a:rPr lang="ja-JP" altLang="en-US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歳～</a:t>
            </a:r>
            <a:r>
              <a:rPr lang="en-US" altLang="ja-JP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44</a:t>
            </a:r>
            <a:r>
              <a:rPr lang="ja-JP" altLang="en-US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歳 </a:t>
            </a:r>
            <a:r>
              <a:rPr lang="en-US" altLang="ja-JP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 45</a:t>
            </a:r>
            <a:r>
              <a:rPr lang="ja-JP" altLang="en-US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歳～</a:t>
            </a:r>
            <a:r>
              <a:rPr lang="en-US" altLang="ja-JP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49</a:t>
            </a:r>
            <a:r>
              <a:rPr lang="ja-JP" altLang="en-US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歳 </a:t>
            </a:r>
            <a:r>
              <a:rPr lang="en-US" altLang="ja-JP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 50</a:t>
            </a:r>
            <a:r>
              <a:rPr lang="ja-JP" altLang="en-US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歳～</a:t>
            </a:r>
            <a:r>
              <a:rPr lang="en-US" altLang="ja-JP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54</a:t>
            </a:r>
            <a:r>
              <a:rPr lang="ja-JP" altLang="en-US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歳 </a:t>
            </a:r>
            <a:r>
              <a:rPr lang="en-US" altLang="ja-JP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 55</a:t>
            </a:r>
            <a:r>
              <a:rPr lang="ja-JP" altLang="en-US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歳～</a:t>
            </a:r>
            <a:r>
              <a:rPr lang="en-US" altLang="ja-JP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59</a:t>
            </a:r>
            <a:r>
              <a:rPr lang="ja-JP" altLang="en-US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歳 </a:t>
            </a:r>
            <a:r>
              <a:rPr lang="en-US" altLang="ja-JP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 60</a:t>
            </a:r>
            <a:r>
              <a:rPr lang="ja-JP" altLang="en-US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歳～</a:t>
            </a:r>
            <a:r>
              <a:rPr lang="en-US" altLang="ja-JP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64</a:t>
            </a:r>
            <a:r>
              <a:rPr lang="ja-JP" altLang="en-US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歳 </a:t>
            </a:r>
            <a:r>
              <a:rPr lang="en-US" altLang="ja-JP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 65</a:t>
            </a:r>
            <a:r>
              <a:rPr lang="ja-JP" altLang="en-US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歳～</a:t>
            </a:r>
            <a:r>
              <a:rPr lang="en-US" altLang="ja-JP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69</a:t>
            </a:r>
            <a:r>
              <a:rPr lang="ja-JP" altLang="en-US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歳 </a:t>
            </a:r>
            <a:r>
              <a:rPr lang="en-US" altLang="ja-JP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 70</a:t>
            </a:r>
            <a:r>
              <a:rPr lang="ja-JP" altLang="en-US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歳以上</a:t>
            </a:r>
            <a:endParaRPr lang="en-US" altLang="ja-JP" sz="80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</a:pPr>
            <a:r>
              <a:rPr lang="en-US" altLang="ja-JP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※SP</a:t>
            </a:r>
            <a:r>
              <a:rPr lang="ja-JP" altLang="en-US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はスマートフォン、</a:t>
            </a:r>
            <a:r>
              <a:rPr lang="en-US" altLang="ja-JP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lang="ja-JP" altLang="en-US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はパソコン、</a:t>
            </a:r>
            <a:r>
              <a:rPr lang="en-US" altLang="ja-JP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lang="ja-JP" altLang="en-US" sz="80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はマルチデバイスの略称です。</a:t>
            </a:r>
            <a:endParaRPr lang="en-US" altLang="ja-JP" sz="80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</a:pPr>
            <a:endParaRPr lang="en-US" altLang="ja-JP" sz="80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※1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　オーディエンスリストの詳細は、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Yahoo!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広告ヘルプを参照してください。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  <a:hlinkClick r:id="rId2"/>
              </a:rPr>
              <a:t>https://ads-help.yahoo-net.jp/s/article/H000044833?language=ja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09ADB23A-38FB-AF96-7E89-E68F7BBB36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1970519"/>
              </p:ext>
            </p:extLst>
          </p:nvPr>
        </p:nvGraphicFramePr>
        <p:xfrm>
          <a:off x="479423" y="1089025"/>
          <a:ext cx="5472116" cy="4037636"/>
        </p:xfrm>
        <a:graphic>
          <a:graphicData uri="http://schemas.openxmlformats.org/drawingml/2006/table">
            <a:tbl>
              <a:tblPr bandRow="1"/>
              <a:tblGrid>
                <a:gridCol w="1278493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1952945">
                  <a:extLst>
                    <a:ext uri="{9D8B030D-6E8A-4147-A177-3AD203B41FA5}">
                      <a16:colId xmlns:a16="http://schemas.microsoft.com/office/drawing/2014/main" val="3992178879"/>
                    </a:ext>
                  </a:extLst>
                </a:gridCol>
                <a:gridCol w="2240678">
                  <a:extLst>
                    <a:ext uri="{9D8B030D-6E8A-4147-A177-3AD203B41FA5}">
                      <a16:colId xmlns:a16="http://schemas.microsoft.com/office/drawing/2014/main" val="3608287535"/>
                    </a:ext>
                  </a:extLst>
                </a:gridCol>
              </a:tblGrid>
              <a:tr h="568261"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1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ターゲティング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 b="1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Yahoo!</a:t>
                      </a: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ニュース　</a:t>
                      </a:r>
                      <a:endParaRPr kumimoji="1" lang="en-US" altLang="ja-JP" sz="1000" b="1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/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プライムカバー　</a:t>
                      </a:r>
                      <a:r>
                        <a:rPr kumimoji="1" lang="en-US" altLang="ja-JP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SP</a:t>
                      </a: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（市区郡）　</a:t>
                      </a:r>
                    </a:p>
                  </a:txBody>
                  <a:tcPr marL="45720" marR="4572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410161"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性別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 b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1" kern="12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●</a:t>
                      </a:r>
                      <a:endParaRPr kumimoji="1" lang="ja-JP" altLang="en-US" sz="1000" b="1" i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410161"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年齢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 b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●</a:t>
                      </a:r>
                      <a:endParaRPr kumimoji="1" lang="ja-JP" altLang="en-US" sz="1000" b="1" i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410161"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地域（都道府県）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098080"/>
                  </a:ext>
                </a:extLst>
              </a:tr>
              <a:tr h="410161"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地域（市区郡）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000" b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●</a:t>
                      </a:r>
                      <a:endParaRPr kumimoji="1" lang="ja-JP" altLang="en-US" sz="1000" b="1" i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410161"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曜日・</a:t>
                      </a:r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時間帯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000" b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1" i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742112"/>
                  </a:ext>
                </a:extLst>
              </a:tr>
              <a:tr h="441979">
                <a:tc rowSpan="3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オーディエンス</a:t>
                      </a:r>
                      <a:endParaRPr kumimoji="1" lang="en-US" altLang="ja-JP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リスト</a:t>
                      </a:r>
                      <a:endParaRPr kumimoji="1" lang="en-US" altLang="ja-JP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１</a:t>
                      </a:r>
                      <a:endParaRPr kumimoji="1" lang="en-US" altLang="ja-JP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（興味関心、購買意向、</a:t>
                      </a:r>
                      <a:endParaRPr kumimoji="1" lang="en-US" altLang="ja-JP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属性・ライフイベント）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●</a:t>
                      </a:r>
                      <a:endParaRPr kumimoji="1" lang="ja-JP" alt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0">
                <a:tc vMerge="1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オーディエンスリスト</a:t>
                      </a:r>
                      <a:endParaRPr kumimoji="1" lang="en-US" altLang="ja-JP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（ヤフー提供）　</a:t>
                      </a: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※2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●</a:t>
                      </a:r>
                      <a:endParaRPr kumimoji="1" lang="en-US" altLang="ja-JP" sz="1000" b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noProof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</a:t>
                      </a:r>
                      <a:r>
                        <a:rPr kumimoji="1" lang="ja-JP" altLang="en-US" sz="1000" b="0" kern="1200" noProof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チラシ非閲覧ターゲティング</a:t>
                      </a:r>
                      <a:endParaRPr kumimoji="1" lang="en-US" altLang="ja-JP" sz="1000" b="0" kern="1200" noProof="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noProof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のみ可</a:t>
                      </a: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49531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（ヤフー提供）</a:t>
                      </a:r>
                      <a:endParaRPr kumimoji="1" lang="en-US" altLang="ja-JP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3712356"/>
                  </a:ext>
                </a:extLst>
              </a:tr>
              <a:tr h="410161"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フリークエンシー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000" b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000" b="1" i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6108755"/>
                  </a:ext>
                </a:extLst>
              </a:tr>
            </a:tbl>
          </a:graphicData>
        </a:graphic>
      </p:graphicFrame>
      <p:sp>
        <p:nvSpPr>
          <p:cNvPr id="8" name="テキスト プレースホルダー 35">
            <a:extLst>
              <a:ext uri="{FF2B5EF4-FFF2-40B4-BE49-F238E27FC236}">
                <a16:creationId xmlns:a16="http://schemas.microsoft.com/office/drawing/2014/main" id="{99340AC5-F8B1-A036-3C37-429C0F569871}"/>
              </a:ext>
            </a:extLst>
          </p:cNvPr>
          <p:cNvSpPr txBox="1">
            <a:spLocks/>
          </p:cNvSpPr>
          <p:nvPr/>
        </p:nvSpPr>
        <p:spPr>
          <a:xfrm>
            <a:off x="3855764" y="241866"/>
            <a:ext cx="5325181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b="1" i="0" kern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742969" indent="-285757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22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1600240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1828846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2514663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7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/>
              <a:t>スマートフォン商品</a:t>
            </a:r>
          </a:p>
        </p:txBody>
      </p:sp>
      <p:sp>
        <p:nvSpPr>
          <p:cNvPr id="9" name="角丸四角形 4">
            <a:extLst>
              <a:ext uri="{FF2B5EF4-FFF2-40B4-BE49-F238E27FC236}">
                <a16:creationId xmlns:a16="http://schemas.microsoft.com/office/drawing/2014/main" id="{5101F030-90DA-0ECB-4110-121C76E6C123}"/>
              </a:ext>
            </a:extLst>
          </p:cNvPr>
          <p:cNvSpPr/>
          <p:nvPr/>
        </p:nvSpPr>
        <p:spPr>
          <a:xfrm>
            <a:off x="1810675" y="172582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ターゲティング設定</a:t>
            </a:r>
          </a:p>
        </p:txBody>
      </p:sp>
      <p:pic>
        <p:nvPicPr>
          <p:cNvPr id="2" name="図プレースホルダー 9" descr="アイコン&#10;&#10;自動的に生成された説明">
            <a:extLst>
              <a:ext uri="{FF2B5EF4-FFF2-40B4-BE49-F238E27FC236}">
                <a16:creationId xmlns:a16="http://schemas.microsoft.com/office/drawing/2014/main" id="{64754A91-3A32-6501-FBA2-38E9219F6B4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609" y="31805"/>
            <a:ext cx="498782" cy="497680"/>
          </a:xfrm>
        </p:spPr>
      </p:pic>
    </p:spTree>
    <p:extLst>
      <p:ext uri="{BB962C8B-B14F-4D97-AF65-F5344CB8AC3E}">
        <p14:creationId xmlns:p14="http://schemas.microsoft.com/office/powerpoint/2010/main" val="36314433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EDBEF49-4ED3-D7A5-B1C1-AA91C9840A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5" name="角丸四角形 4">
            <a:extLst>
              <a:ext uri="{FF2B5EF4-FFF2-40B4-BE49-F238E27FC236}">
                <a16:creationId xmlns:a16="http://schemas.microsoft.com/office/drawing/2014/main" id="{AAC1EB36-41D2-6CC3-B114-F8CE71F29CD2}"/>
              </a:ext>
            </a:extLst>
          </p:cNvPr>
          <p:cNvSpPr/>
          <p:nvPr/>
        </p:nvSpPr>
        <p:spPr>
          <a:xfrm>
            <a:off x="1717542" y="186644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商品イメージ</a:t>
            </a:r>
          </a:p>
        </p:txBody>
      </p:sp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C7FE3AE4-AFD3-2AA1-3B55-A2A383FBE814}"/>
              </a:ext>
            </a:extLst>
          </p:cNvPr>
          <p:cNvSpPr/>
          <p:nvPr/>
        </p:nvSpPr>
        <p:spPr>
          <a:xfrm>
            <a:off x="-2658" y="5884588"/>
            <a:ext cx="12192000" cy="98072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76000" tIns="45720" rIns="91440" bIns="288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・入稿規定（</a:t>
            </a:r>
            <a:r>
              <a:rPr kumimoji="0" lang="en-US" altLang="ja-JP" sz="9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web</a:t>
            </a:r>
            <a:r>
              <a: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）：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hlinkClick r:id="rId3"/>
              </a:rPr>
              <a:t>https://ads-help.yahoo-net.jp/s/article/H000044930?language=ja</a:t>
            </a:r>
            <a:endParaRPr kumimoji="0" lang="en-US" altLang="ja-JP" sz="9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5B96794B-D175-406A-600F-C215E839B860}"/>
              </a:ext>
            </a:extLst>
          </p:cNvPr>
          <p:cNvSpPr/>
          <p:nvPr/>
        </p:nvSpPr>
        <p:spPr>
          <a:xfrm>
            <a:off x="8519905" y="6298387"/>
            <a:ext cx="3152589" cy="1384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コンテンツページは予告なく変更されることがあります。</a:t>
            </a:r>
          </a:p>
        </p:txBody>
      </p: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2811B24F-F394-6CD2-A66F-B8C28F6AD05B}"/>
              </a:ext>
            </a:extLst>
          </p:cNvPr>
          <p:cNvSpPr txBox="1"/>
          <p:nvPr/>
        </p:nvSpPr>
        <p:spPr>
          <a:xfrm>
            <a:off x="11055928" y="6519553"/>
            <a:ext cx="10450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059287-6666-084C-9D74-9884BA0CD8A5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CCCCCC"/>
                </a:solidFill>
                <a:effectLst/>
                <a:uLnTx/>
                <a:uFillTx/>
                <a:latin typeface="Arial" panose="020B0604020202020204" pitchFamily="34" charset="0"/>
                <a:ea typeface="メイリオ" panose="020B0604030504040204" pitchFamily="34" charset="-128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srgbClr val="CCCCCC"/>
              </a:solidFill>
              <a:effectLst/>
              <a:uLnTx/>
              <a:uFillTx/>
              <a:latin typeface="Arial" panose="020B0604020202020204" pitchFamily="34" charset="0"/>
              <a:ea typeface="メイリオ" panose="020B0604030504040204" pitchFamily="34" charset="-128"/>
              <a:cs typeface="Arial" panose="020B0604020202020204" pitchFamily="34" charset="0"/>
            </a:endParaRPr>
          </a:p>
        </p:txBody>
      </p:sp>
      <p:sp>
        <p:nvSpPr>
          <p:cNvPr id="21" name="テキスト プレースホルダー 35">
            <a:extLst>
              <a:ext uri="{FF2B5EF4-FFF2-40B4-BE49-F238E27FC236}">
                <a16:creationId xmlns:a16="http://schemas.microsoft.com/office/drawing/2014/main" id="{0AEAC557-B5DD-191F-2BE2-10A68D09D2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55764" y="241866"/>
            <a:ext cx="5325181" cy="335028"/>
          </a:xfrm>
        </p:spPr>
        <p:txBody>
          <a:bodyPr/>
          <a:lstStyle/>
          <a:p>
            <a:r>
              <a:rPr lang="en-US" altLang="ja-JP" dirty="0"/>
              <a:t>PC</a:t>
            </a:r>
            <a:r>
              <a:rPr lang="ja-JP" altLang="en-US"/>
              <a:t>商品</a:t>
            </a:r>
          </a:p>
        </p:txBody>
      </p:sp>
      <p:sp>
        <p:nvSpPr>
          <p:cNvPr id="15" name="フリーフォーム 24">
            <a:extLst>
              <a:ext uri="{FF2B5EF4-FFF2-40B4-BE49-F238E27FC236}">
                <a16:creationId xmlns:a16="http://schemas.microsoft.com/office/drawing/2014/main" id="{CABA7F83-E7DF-9D97-E91E-6B35DEE42AEC}"/>
              </a:ext>
            </a:extLst>
          </p:cNvPr>
          <p:cNvSpPr/>
          <p:nvPr/>
        </p:nvSpPr>
        <p:spPr>
          <a:xfrm>
            <a:off x="3265383" y="1798490"/>
            <a:ext cx="741724" cy="1217314"/>
          </a:xfrm>
          <a:custGeom>
            <a:avLst/>
            <a:gdLst>
              <a:gd name="connsiteX0" fmla="*/ 166254 w 391885"/>
              <a:gd name="connsiteY0" fmla="*/ 1757549 h 1757549"/>
              <a:gd name="connsiteX1" fmla="*/ 391885 w 391885"/>
              <a:gd name="connsiteY1" fmla="*/ 1757549 h 1757549"/>
              <a:gd name="connsiteX2" fmla="*/ 391885 w 391885"/>
              <a:gd name="connsiteY2" fmla="*/ 0 h 1757549"/>
              <a:gd name="connsiteX3" fmla="*/ 0 w 391885"/>
              <a:gd name="connsiteY3" fmla="*/ 0 h 1757549"/>
              <a:gd name="connsiteX4" fmla="*/ 0 w 391885"/>
              <a:gd name="connsiteY4" fmla="*/ 0 h 1757549"/>
              <a:gd name="connsiteX0" fmla="*/ 665539 w 891170"/>
              <a:gd name="connsiteY0" fmla="*/ 1757549 h 1757549"/>
              <a:gd name="connsiteX1" fmla="*/ 891170 w 891170"/>
              <a:gd name="connsiteY1" fmla="*/ 1757549 h 1757549"/>
              <a:gd name="connsiteX2" fmla="*/ 891170 w 891170"/>
              <a:gd name="connsiteY2" fmla="*/ 0 h 1757549"/>
              <a:gd name="connsiteX3" fmla="*/ 499285 w 891170"/>
              <a:gd name="connsiteY3" fmla="*/ 0 h 1757549"/>
              <a:gd name="connsiteX4" fmla="*/ 0 w 891170"/>
              <a:gd name="connsiteY4" fmla="*/ 3175 h 1757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1170" h="1757549">
                <a:moveTo>
                  <a:pt x="665539" y="1757549"/>
                </a:moveTo>
                <a:lnTo>
                  <a:pt x="891170" y="1757549"/>
                </a:lnTo>
                <a:lnTo>
                  <a:pt x="891170" y="0"/>
                </a:lnTo>
                <a:lnTo>
                  <a:pt x="499285" y="0"/>
                </a:lnTo>
                <a:lnTo>
                  <a:pt x="0" y="3175"/>
                </a:lnTo>
              </a:path>
            </a:pathLst>
          </a:custGeom>
          <a:noFill/>
          <a:ln w="25400" cap="rnd">
            <a:solidFill>
              <a:schemeClr val="accent6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9" name="角丸四角形 27">
            <a:extLst>
              <a:ext uri="{FF2B5EF4-FFF2-40B4-BE49-F238E27FC236}">
                <a16:creationId xmlns:a16="http://schemas.microsoft.com/office/drawing/2014/main" id="{502D7FF4-E777-F83B-21FD-9F0A2CF98C7E}"/>
              </a:ext>
            </a:extLst>
          </p:cNvPr>
          <p:cNvSpPr/>
          <p:nvPr/>
        </p:nvSpPr>
        <p:spPr>
          <a:xfrm>
            <a:off x="731066" y="1489234"/>
            <a:ext cx="2985824" cy="544698"/>
          </a:xfrm>
          <a:prstGeom prst="roundRect">
            <a:avLst>
              <a:gd name="adj" fmla="val 8489"/>
            </a:avLst>
          </a:prstGeom>
          <a:solidFill>
            <a:srgbClr val="FEF6F6"/>
          </a:solidFill>
          <a:ln w="25400">
            <a:noFill/>
          </a:ln>
          <a:effectLst>
            <a:outerShdw dist="25400" dir="2700000" algn="tl" rotWithShape="0">
              <a:schemeClr val="accent6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4680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バナー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画像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/6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：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endParaRPr kumimoji="1" lang="en-US" altLang="ja-JP" sz="1200" b="1" i="0" u="none" strike="noStrike" kern="120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20" name="円/楕円 28">
            <a:extLst>
              <a:ext uri="{FF2B5EF4-FFF2-40B4-BE49-F238E27FC236}">
                <a16:creationId xmlns:a16="http://schemas.microsoft.com/office/drawing/2014/main" id="{E24875C5-5082-706B-F7D9-8EADF34A26F6}"/>
              </a:ext>
            </a:extLst>
          </p:cNvPr>
          <p:cNvSpPr>
            <a:spLocks noChangeAspect="1"/>
          </p:cNvSpPr>
          <p:nvPr/>
        </p:nvSpPr>
        <p:spPr>
          <a:xfrm>
            <a:off x="452985" y="1528452"/>
            <a:ext cx="466262" cy="466262"/>
          </a:xfrm>
          <a:prstGeom prst="ellipse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C</a:t>
            </a:r>
            <a:endParaRPr kumimoji="1" lang="ja-JP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22" name="フリーフォーム 24">
            <a:extLst>
              <a:ext uri="{FF2B5EF4-FFF2-40B4-BE49-F238E27FC236}">
                <a16:creationId xmlns:a16="http://schemas.microsoft.com/office/drawing/2014/main" id="{1B7E617F-3ABE-6E1F-EDFA-1386B289138C}"/>
              </a:ext>
            </a:extLst>
          </p:cNvPr>
          <p:cNvSpPr/>
          <p:nvPr/>
        </p:nvSpPr>
        <p:spPr>
          <a:xfrm>
            <a:off x="7243141" y="1798489"/>
            <a:ext cx="741724" cy="1217314"/>
          </a:xfrm>
          <a:custGeom>
            <a:avLst/>
            <a:gdLst>
              <a:gd name="connsiteX0" fmla="*/ 166254 w 391885"/>
              <a:gd name="connsiteY0" fmla="*/ 1757549 h 1757549"/>
              <a:gd name="connsiteX1" fmla="*/ 391885 w 391885"/>
              <a:gd name="connsiteY1" fmla="*/ 1757549 h 1757549"/>
              <a:gd name="connsiteX2" fmla="*/ 391885 w 391885"/>
              <a:gd name="connsiteY2" fmla="*/ 0 h 1757549"/>
              <a:gd name="connsiteX3" fmla="*/ 0 w 391885"/>
              <a:gd name="connsiteY3" fmla="*/ 0 h 1757549"/>
              <a:gd name="connsiteX4" fmla="*/ 0 w 391885"/>
              <a:gd name="connsiteY4" fmla="*/ 0 h 1757549"/>
              <a:gd name="connsiteX0" fmla="*/ 665539 w 891170"/>
              <a:gd name="connsiteY0" fmla="*/ 1757549 h 1757549"/>
              <a:gd name="connsiteX1" fmla="*/ 891170 w 891170"/>
              <a:gd name="connsiteY1" fmla="*/ 1757549 h 1757549"/>
              <a:gd name="connsiteX2" fmla="*/ 891170 w 891170"/>
              <a:gd name="connsiteY2" fmla="*/ 0 h 1757549"/>
              <a:gd name="connsiteX3" fmla="*/ 499285 w 891170"/>
              <a:gd name="connsiteY3" fmla="*/ 0 h 1757549"/>
              <a:gd name="connsiteX4" fmla="*/ 0 w 891170"/>
              <a:gd name="connsiteY4" fmla="*/ 3175 h 1757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1170" h="1757549">
                <a:moveTo>
                  <a:pt x="665539" y="1757549"/>
                </a:moveTo>
                <a:lnTo>
                  <a:pt x="891170" y="1757549"/>
                </a:lnTo>
                <a:lnTo>
                  <a:pt x="891170" y="0"/>
                </a:lnTo>
                <a:lnTo>
                  <a:pt x="499285" y="0"/>
                </a:lnTo>
                <a:lnTo>
                  <a:pt x="0" y="3175"/>
                </a:lnTo>
              </a:path>
            </a:pathLst>
          </a:custGeom>
          <a:noFill/>
          <a:ln w="25400" cap="rnd">
            <a:solidFill>
              <a:schemeClr val="accent6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3" name="角丸四角形 27">
            <a:extLst>
              <a:ext uri="{FF2B5EF4-FFF2-40B4-BE49-F238E27FC236}">
                <a16:creationId xmlns:a16="http://schemas.microsoft.com/office/drawing/2014/main" id="{C79C2654-939B-8B0C-B6BE-4EEC8E013705}"/>
              </a:ext>
            </a:extLst>
          </p:cNvPr>
          <p:cNvSpPr/>
          <p:nvPr/>
        </p:nvSpPr>
        <p:spPr>
          <a:xfrm>
            <a:off x="4704026" y="1489234"/>
            <a:ext cx="2985824" cy="544698"/>
          </a:xfrm>
          <a:prstGeom prst="roundRect">
            <a:avLst>
              <a:gd name="adj" fmla="val 8489"/>
            </a:avLst>
          </a:prstGeom>
          <a:solidFill>
            <a:srgbClr val="FEF6F6"/>
          </a:solidFill>
          <a:ln w="25400">
            <a:noFill/>
          </a:ln>
          <a:effectLst>
            <a:outerShdw dist="25400" dir="2700000" algn="tl" rotWithShape="0">
              <a:schemeClr val="accent6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4680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バナー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画像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/1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：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endParaRPr kumimoji="1" lang="en-US" altLang="ja-JP" sz="1200" b="1" i="0" u="none" strike="noStrike" kern="120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バナー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動画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/1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：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endParaRPr kumimoji="1" lang="ja-JP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24" name="円/楕円 28">
            <a:extLst>
              <a:ext uri="{FF2B5EF4-FFF2-40B4-BE49-F238E27FC236}">
                <a16:creationId xmlns:a16="http://schemas.microsoft.com/office/drawing/2014/main" id="{A481F14A-8536-34B0-2B68-0A8171279C16}"/>
              </a:ext>
            </a:extLst>
          </p:cNvPr>
          <p:cNvSpPr>
            <a:spLocks noChangeAspect="1"/>
          </p:cNvSpPr>
          <p:nvPr/>
        </p:nvSpPr>
        <p:spPr>
          <a:xfrm>
            <a:off x="4521199" y="1517631"/>
            <a:ext cx="466262" cy="466262"/>
          </a:xfrm>
          <a:prstGeom prst="ellipse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b="1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D</a:t>
            </a:r>
            <a:endParaRPr kumimoji="1" lang="ja-JP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31" name="フリーフォーム 24">
            <a:extLst>
              <a:ext uri="{FF2B5EF4-FFF2-40B4-BE49-F238E27FC236}">
                <a16:creationId xmlns:a16="http://schemas.microsoft.com/office/drawing/2014/main" id="{AA7BA985-49FD-AE61-DCFF-31B890ED88FE}"/>
              </a:ext>
            </a:extLst>
          </p:cNvPr>
          <p:cNvSpPr/>
          <p:nvPr/>
        </p:nvSpPr>
        <p:spPr>
          <a:xfrm>
            <a:off x="11144279" y="1798489"/>
            <a:ext cx="741724" cy="1217314"/>
          </a:xfrm>
          <a:custGeom>
            <a:avLst/>
            <a:gdLst>
              <a:gd name="connsiteX0" fmla="*/ 166254 w 391885"/>
              <a:gd name="connsiteY0" fmla="*/ 1757549 h 1757549"/>
              <a:gd name="connsiteX1" fmla="*/ 391885 w 391885"/>
              <a:gd name="connsiteY1" fmla="*/ 1757549 h 1757549"/>
              <a:gd name="connsiteX2" fmla="*/ 391885 w 391885"/>
              <a:gd name="connsiteY2" fmla="*/ 0 h 1757549"/>
              <a:gd name="connsiteX3" fmla="*/ 0 w 391885"/>
              <a:gd name="connsiteY3" fmla="*/ 0 h 1757549"/>
              <a:gd name="connsiteX4" fmla="*/ 0 w 391885"/>
              <a:gd name="connsiteY4" fmla="*/ 0 h 1757549"/>
              <a:gd name="connsiteX0" fmla="*/ 665539 w 891170"/>
              <a:gd name="connsiteY0" fmla="*/ 1757549 h 1757549"/>
              <a:gd name="connsiteX1" fmla="*/ 891170 w 891170"/>
              <a:gd name="connsiteY1" fmla="*/ 1757549 h 1757549"/>
              <a:gd name="connsiteX2" fmla="*/ 891170 w 891170"/>
              <a:gd name="connsiteY2" fmla="*/ 0 h 1757549"/>
              <a:gd name="connsiteX3" fmla="*/ 499285 w 891170"/>
              <a:gd name="connsiteY3" fmla="*/ 0 h 1757549"/>
              <a:gd name="connsiteX4" fmla="*/ 0 w 891170"/>
              <a:gd name="connsiteY4" fmla="*/ 3175 h 1757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1170" h="1757549">
                <a:moveTo>
                  <a:pt x="665539" y="1757549"/>
                </a:moveTo>
                <a:lnTo>
                  <a:pt x="891170" y="1757549"/>
                </a:lnTo>
                <a:lnTo>
                  <a:pt x="891170" y="0"/>
                </a:lnTo>
                <a:lnTo>
                  <a:pt x="499285" y="0"/>
                </a:lnTo>
                <a:lnTo>
                  <a:pt x="0" y="3175"/>
                </a:lnTo>
              </a:path>
            </a:pathLst>
          </a:custGeom>
          <a:noFill/>
          <a:ln w="25400" cap="rnd">
            <a:solidFill>
              <a:schemeClr val="accent6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2" name="角丸四角形 27">
            <a:extLst>
              <a:ext uri="{FF2B5EF4-FFF2-40B4-BE49-F238E27FC236}">
                <a16:creationId xmlns:a16="http://schemas.microsoft.com/office/drawing/2014/main" id="{04646525-4608-01A8-5956-A5A808EB9FAB}"/>
              </a:ext>
            </a:extLst>
          </p:cNvPr>
          <p:cNvSpPr/>
          <p:nvPr/>
        </p:nvSpPr>
        <p:spPr>
          <a:xfrm>
            <a:off x="8702234" y="1517631"/>
            <a:ext cx="2789235" cy="544698"/>
          </a:xfrm>
          <a:prstGeom prst="roundRect">
            <a:avLst>
              <a:gd name="adj" fmla="val 8489"/>
            </a:avLst>
          </a:prstGeom>
          <a:solidFill>
            <a:srgbClr val="FEF6F6"/>
          </a:solidFill>
          <a:ln w="25400">
            <a:noFill/>
          </a:ln>
          <a:effectLst>
            <a:outerShdw dist="25400" dir="2700000" algn="tl" rotWithShape="0">
              <a:schemeClr val="accent6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4680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バナー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画像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/1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：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endParaRPr kumimoji="1" lang="en-US" altLang="ja-JP" sz="1200" b="1" i="0" u="none" strike="noStrike" kern="120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バナー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動画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/1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：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endParaRPr kumimoji="1" lang="ja-JP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36" name="円/楕円 28">
            <a:extLst>
              <a:ext uri="{FF2B5EF4-FFF2-40B4-BE49-F238E27FC236}">
                <a16:creationId xmlns:a16="http://schemas.microsoft.com/office/drawing/2014/main" id="{26997924-E1B8-6AA6-C26A-561940696D9C}"/>
              </a:ext>
            </a:extLst>
          </p:cNvPr>
          <p:cNvSpPr>
            <a:spLocks noChangeAspect="1"/>
          </p:cNvSpPr>
          <p:nvPr/>
        </p:nvSpPr>
        <p:spPr>
          <a:xfrm>
            <a:off x="8469103" y="1524817"/>
            <a:ext cx="466262" cy="466262"/>
          </a:xfrm>
          <a:prstGeom prst="ellipse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E</a:t>
            </a:r>
            <a:endParaRPr kumimoji="1" lang="ja-JP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A7083D98-AD57-98B6-8E32-83BC8F8B3C8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9905" y="2327711"/>
            <a:ext cx="3104913" cy="3104914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690C1B21-E9AC-7BFF-636A-687E7072422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913" y="2302936"/>
            <a:ext cx="3193310" cy="3193310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C85DD274-7CE8-C75F-AB87-B6C5218040C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8920" y="2336804"/>
            <a:ext cx="3087305" cy="3104914"/>
          </a:xfrm>
          <a:prstGeom prst="rect">
            <a:avLst/>
          </a:prstGeom>
        </p:spPr>
      </p:pic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6A617E66-A976-FDB0-7282-ED917AAD5380}"/>
              </a:ext>
            </a:extLst>
          </p:cNvPr>
          <p:cNvSpPr/>
          <p:nvPr/>
        </p:nvSpPr>
        <p:spPr>
          <a:xfrm>
            <a:off x="8625127" y="2943376"/>
            <a:ext cx="1975645" cy="866624"/>
          </a:xfrm>
          <a:prstGeom prst="rect">
            <a:avLst/>
          </a:prstGeom>
          <a:solidFill>
            <a:schemeClr val="bg1">
              <a:alpha val="63369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54FD2DE7-5E96-A9E3-9A4B-CCD816F4B796}"/>
              </a:ext>
            </a:extLst>
          </p:cNvPr>
          <p:cNvSpPr/>
          <p:nvPr/>
        </p:nvSpPr>
        <p:spPr>
          <a:xfrm>
            <a:off x="4692131" y="2958497"/>
            <a:ext cx="1865075" cy="775303"/>
          </a:xfrm>
          <a:prstGeom prst="rect">
            <a:avLst/>
          </a:prstGeom>
          <a:solidFill>
            <a:schemeClr val="bg1">
              <a:alpha val="63369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6" name="正方形/長方形 45">
            <a:extLst>
              <a:ext uri="{FF2B5EF4-FFF2-40B4-BE49-F238E27FC236}">
                <a16:creationId xmlns:a16="http://schemas.microsoft.com/office/drawing/2014/main" id="{11F62C8B-B58C-42CC-663B-AEA39BDF921D}"/>
              </a:ext>
            </a:extLst>
          </p:cNvPr>
          <p:cNvSpPr/>
          <p:nvPr/>
        </p:nvSpPr>
        <p:spPr>
          <a:xfrm>
            <a:off x="608596" y="2994812"/>
            <a:ext cx="2049937" cy="815188"/>
          </a:xfrm>
          <a:prstGeom prst="rect">
            <a:avLst/>
          </a:prstGeom>
          <a:solidFill>
            <a:schemeClr val="bg1">
              <a:alpha val="63369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7" name="図プレースホルダー 9" descr="アイコン&#10;&#10;自動的に生成された説明">
            <a:extLst>
              <a:ext uri="{FF2B5EF4-FFF2-40B4-BE49-F238E27FC236}">
                <a16:creationId xmlns:a16="http://schemas.microsoft.com/office/drawing/2014/main" id="{8B942F05-67C5-9DCD-E691-5650986515E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609" y="31805"/>
            <a:ext cx="498782" cy="497680"/>
          </a:xfr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2051C68-AD35-EDBF-AE51-B9EA1627301F}"/>
              </a:ext>
            </a:extLst>
          </p:cNvPr>
          <p:cNvSpPr txBox="1"/>
          <p:nvPr/>
        </p:nvSpPr>
        <p:spPr>
          <a:xfrm>
            <a:off x="4854502" y="6615833"/>
            <a:ext cx="247862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" altLang="ko-JP" sz="800" b="0" i="0" dirty="0">
                <a:solidFill>
                  <a:srgbClr val="AAAAAA"/>
                </a:solidFill>
                <a:effectLst/>
                <a:latin typeface="LINE Seed JP_OTF Regular" panose="02020500000000000000" pitchFamily="18" charset="-128"/>
                <a:ea typeface="LINE Seed JP_OTF Regular" panose="02020500000000000000" pitchFamily="18" charset="-128"/>
              </a:rPr>
              <a:t>© LY Corporation</a:t>
            </a:r>
            <a:endParaRPr lang="ko-JP" altLang="en-US" sz="800" b="0" i="0" dirty="0">
              <a:solidFill>
                <a:srgbClr val="AAAAAA"/>
              </a:solidFill>
              <a:latin typeface="LINE Seed JP_OTF Regular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012500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EDBEF49-4ED3-D7A5-B1C1-AA91C9840A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graphicFrame>
        <p:nvGraphicFramePr>
          <p:cNvPr id="21" name="表 20">
            <a:extLst>
              <a:ext uri="{FF2B5EF4-FFF2-40B4-BE49-F238E27FC236}">
                <a16:creationId xmlns:a16="http://schemas.microsoft.com/office/drawing/2014/main" id="{A2DC2D13-E8A1-1105-DADD-781E71AA68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1005154"/>
              </p:ext>
            </p:extLst>
          </p:nvPr>
        </p:nvGraphicFramePr>
        <p:xfrm>
          <a:off x="479426" y="1089025"/>
          <a:ext cx="11233151" cy="4888074"/>
        </p:xfrm>
        <a:graphic>
          <a:graphicData uri="http://schemas.openxmlformats.org/drawingml/2006/table">
            <a:tbl>
              <a:tblPr firstCol="1" bandRow="1"/>
              <a:tblGrid>
                <a:gridCol w="2866633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1567596">
                  <a:extLst>
                    <a:ext uri="{9D8B030D-6E8A-4147-A177-3AD203B41FA5}">
                      <a16:colId xmlns:a16="http://schemas.microsoft.com/office/drawing/2014/main" val="1525620392"/>
                    </a:ext>
                  </a:extLst>
                </a:gridCol>
                <a:gridCol w="2314918">
                  <a:extLst>
                    <a:ext uri="{9D8B030D-6E8A-4147-A177-3AD203B41FA5}">
                      <a16:colId xmlns:a16="http://schemas.microsoft.com/office/drawing/2014/main" val="3835180974"/>
                    </a:ext>
                  </a:extLst>
                </a:gridCol>
                <a:gridCol w="1868341">
                  <a:extLst>
                    <a:ext uri="{9D8B030D-6E8A-4147-A177-3AD203B41FA5}">
                      <a16:colId xmlns:a16="http://schemas.microsoft.com/office/drawing/2014/main" val="3615895197"/>
                    </a:ext>
                  </a:extLst>
                </a:gridCol>
                <a:gridCol w="2615663">
                  <a:extLst>
                    <a:ext uri="{9D8B030D-6E8A-4147-A177-3AD203B41FA5}">
                      <a16:colId xmlns:a16="http://schemas.microsoft.com/office/drawing/2014/main" val="360912566"/>
                    </a:ext>
                  </a:extLst>
                </a:gridCol>
              </a:tblGrid>
              <a:tr h="39313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850" b="1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商品名</a:t>
                      </a:r>
                    </a:p>
                  </a:txBody>
                  <a:tcPr marT="7200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ニュース　プライムディスプレイ　</a:t>
                      </a:r>
                      <a:r>
                        <a:rPr kumimoji="1" lang="en-US" altLang="ja-JP" sz="9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ニュース　カテゴリー指定　プライムディスプレイ　</a:t>
                      </a:r>
                      <a:r>
                        <a:rPr kumimoji="1" lang="en-US" altLang="ja-JP" sz="9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24571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リリース種別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/</a:t>
                      </a:r>
                      <a:r>
                        <a:rPr kumimoji="1" lang="ja-JP" altLang="en-US" sz="900" b="0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商品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ID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継続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effectLst/>
                          <a:latin typeface="Meiryo"/>
                          <a:ea typeface="Meiryo"/>
                          <a:cs typeface="+mn-cs"/>
                        </a:rPr>
                        <a:t>1000005748</a:t>
                      </a:r>
                      <a:endParaRPr kumimoji="1" lang="ja-JP" altLang="en-US" sz="900" kern="1200" dirty="0">
                        <a:solidFill>
                          <a:schemeClr val="accent3"/>
                        </a:solidFill>
                        <a:effectLst/>
                        <a:latin typeface="Meiryo"/>
                        <a:ea typeface="Meiryo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継続</a:t>
                      </a:r>
                      <a:endParaRPr kumimoji="1" lang="en-US" altLang="ja-JP" sz="900" kern="1200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1000001211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5075111"/>
                  </a:ext>
                </a:extLst>
              </a:tr>
              <a:tr h="24571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予約開始日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kern="1200" dirty="0">
                          <a:solidFill>
                            <a:schemeClr val="accent3"/>
                          </a:solidFill>
                          <a:latin typeface="Meiryo"/>
                          <a:ea typeface="Meiryo"/>
                          <a:cs typeface="+mn-cs"/>
                        </a:rPr>
                        <a:t>2024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/>
                          <a:ea typeface="Meiryo"/>
                          <a:cs typeface="+mn-cs"/>
                        </a:rPr>
                        <a:t>年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/>
                          <a:ea typeface="Meiryo"/>
                          <a:cs typeface="+mn-cs"/>
                        </a:rPr>
                        <a:t>2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/>
                          <a:ea typeface="Meiryo"/>
                          <a:cs typeface="+mn-cs"/>
                        </a:rPr>
                        <a:t>月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/>
                          <a:ea typeface="Meiryo"/>
                          <a:cs typeface="+mn-cs"/>
                        </a:rPr>
                        <a:t>8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/>
                          <a:ea typeface="Meiryo"/>
                          <a:cs typeface="+mn-cs"/>
                        </a:rPr>
                        <a:t>日（木）</a:t>
                      </a:r>
                    </a:p>
                  </a:txBody>
                  <a:tcPr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777446988"/>
                  </a:ext>
                </a:extLst>
              </a:tr>
              <a:tr h="24571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入稿前審査対象</a:t>
                      </a:r>
                      <a:endParaRPr kumimoji="1" lang="en-US" altLang="ja-JP" sz="9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‐</a:t>
                      </a:r>
                      <a:endParaRPr kumimoji="1" lang="ja-JP" altLang="en-US" sz="90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‐</a:t>
                      </a:r>
                      <a:endParaRPr kumimoji="1" lang="ja-JP" altLang="en-US" sz="90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112060797"/>
                  </a:ext>
                </a:extLst>
              </a:tr>
              <a:tr h="36022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広告タイプ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メインメディアの形式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</a:p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アスペクト比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バナー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/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/6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：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5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　　　　バナー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/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/1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：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1 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　バナー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/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動画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/1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：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バナー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/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/1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：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2 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　バナー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/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動画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/1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：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メイリオ"/>
                          <a:ea typeface="メイリオ"/>
                          <a:cs typeface="+mn-cs"/>
                        </a:rPr>
                        <a:t>2</a:t>
                      </a:r>
                      <a:endParaRPr kumimoji="1" lang="ja-JP" alt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>
                            <a:lumMod val="65000"/>
                            <a:lumOff val="35000"/>
                          </a:prstClr>
                        </a:solidFill>
                        <a:effectLst/>
                        <a:uLnTx/>
                        <a:uFillTx/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393138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動画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　</a:t>
                      </a:r>
                    </a:p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タップ後の動作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‐</a:t>
                      </a:r>
                      <a:endParaRPr kumimoji="1" lang="ja-JP" altLang="en-US" sz="90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485508883"/>
                  </a:ext>
                </a:extLst>
              </a:tr>
              <a:tr h="24571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デバイス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  <a:endParaRPr kumimoji="1" lang="ja-JP" altLang="en-US" sz="90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9E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589706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掲載面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ニュース（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</a:p>
                  </a:txBody>
                  <a:tcPr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ニュース　経済／　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ニュース　エンタメ</a:t>
                      </a:r>
                    </a:p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ニュース　スポーツ／　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ニュース　スポーツ　ゴルフ／</a:t>
                      </a:r>
                    </a:p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ニュース　スポーツ　野球／　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ニュース　スポーツ　サッカー</a:t>
                      </a:r>
                      <a:endParaRPr kumimoji="1" lang="en-US" altLang="ja-JP" sz="90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※1</a:t>
                      </a:r>
                      <a:endParaRPr kumimoji="1" lang="ja-JP" altLang="en-US" sz="90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787314208"/>
                  </a:ext>
                </a:extLst>
              </a:tr>
              <a:tr h="29485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掲載場所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ニュースのトップページのトピックス以下</a:t>
                      </a:r>
                    </a:p>
                  </a:txBody>
                  <a:tcPr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9E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ニュースのトップページ以下の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各カテゴリー詳細ページ</a:t>
                      </a:r>
                    </a:p>
                  </a:txBody>
                  <a:tcPr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9E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066738162"/>
                  </a:ext>
                </a:extLst>
              </a:tr>
              <a:tr h="24571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掲載期間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2024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3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日（金）～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2024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9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月</a:t>
                      </a:r>
                      <a:r>
                        <a:rPr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30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/>
                          <a:ea typeface="Meiryo"/>
                          <a:cs typeface="+mn-cs"/>
                        </a:rPr>
                        <a:t>日（月）</a:t>
                      </a:r>
                    </a:p>
                  </a:txBody>
                  <a:tcPr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24571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購入期間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5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日間～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31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日間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  </a:t>
                      </a:r>
                      <a:r>
                        <a:rPr kumimoji="1" lang="en-US" altLang="ja-JP" sz="900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※2</a:t>
                      </a:r>
                    </a:p>
                  </a:txBody>
                  <a:tcPr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9E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zh-TW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5</a:t>
                      </a:r>
                      <a:r>
                        <a:rPr kumimoji="1" lang="zh-TW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日間～</a:t>
                      </a:r>
                      <a:r>
                        <a:rPr kumimoji="1" lang="en-US" altLang="zh-TW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31</a:t>
                      </a:r>
                      <a:r>
                        <a:rPr kumimoji="1" lang="zh-TW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日間  </a:t>
                      </a:r>
                      <a:r>
                        <a:rPr kumimoji="1" lang="en-US" altLang="zh-TW" sz="900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※3</a:t>
                      </a:r>
                      <a:endParaRPr kumimoji="1" lang="en-US" altLang="ja-JP" sz="900" kern="1200" dirty="0">
                        <a:solidFill>
                          <a:schemeClr val="accent6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9E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24571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料金タイプ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4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dirty="0" err="1">
                          <a:solidFill>
                            <a:schemeClr val="accent3"/>
                          </a:solidFill>
                          <a:latin typeface="Meiryo"/>
                          <a:ea typeface="Meiryo"/>
                        </a:rPr>
                        <a:t>vimps</a:t>
                      </a:r>
                      <a:r>
                        <a:rPr kumimoji="1" lang="ja-JP" altLang="en-US" sz="900">
                          <a:solidFill>
                            <a:schemeClr val="accent3"/>
                          </a:solidFill>
                          <a:latin typeface="Meiryo"/>
                          <a:ea typeface="Meiryo"/>
                        </a:rPr>
                        <a:t>購入型</a:t>
                      </a:r>
                    </a:p>
                  </a:txBody>
                  <a:tcPr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24571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最低購入価格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500,000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円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9E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300,000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円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9E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381913646"/>
                  </a:ext>
                </a:extLst>
              </a:tr>
              <a:tr h="63039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基本料金（</a:t>
                      </a:r>
                      <a:r>
                        <a:rPr kumimoji="1" lang="en-US" altLang="ja-JP" sz="900" b="0" kern="1200" dirty="0" err="1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vCPM</a:t>
                      </a:r>
                      <a:r>
                        <a:rPr kumimoji="1" lang="ja-JP" altLang="en-US" sz="900" b="0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）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/6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5	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310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円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 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 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動画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310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円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 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 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動画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372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円</a:t>
                      </a:r>
                      <a:endParaRPr kumimoji="1" lang="en-US" altLang="ja-JP" sz="90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TW" sz="900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※4</a:t>
                      </a:r>
                      <a:endParaRPr kumimoji="1" lang="ja-JP" altLang="en-US" sz="90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/6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5	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380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円</a:t>
                      </a:r>
                    </a:p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 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 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動画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380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円</a:t>
                      </a:r>
                    </a:p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 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 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動画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456</a:t>
                      </a: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円</a:t>
                      </a:r>
                      <a:endParaRPr kumimoji="1" lang="en-US" altLang="ja-JP" sz="90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en-US" altLang="zh-TW" sz="900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※4</a:t>
                      </a:r>
                      <a:endParaRPr kumimoji="1" lang="ja-JP" altLang="en-US" sz="90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014462905"/>
                  </a:ext>
                </a:extLst>
              </a:tr>
              <a:tr h="24571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想定</a:t>
                      </a:r>
                      <a:r>
                        <a:rPr kumimoji="1" lang="en-US" altLang="ja-JP" sz="900" b="0" kern="1200" dirty="0" err="1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vimps</a:t>
                      </a:r>
                      <a:r>
                        <a:rPr kumimoji="1" lang="ja-JP" altLang="en-US" sz="900" b="0" kern="1200">
                          <a:solidFill>
                            <a:schemeClr val="bg1"/>
                          </a:solidFill>
                          <a:latin typeface="Meiryo"/>
                          <a:ea typeface="Meiryo"/>
                          <a:cs typeface="+mn-cs"/>
                        </a:rPr>
                        <a:t>（枠配信のみ）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90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9E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90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9E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788352744"/>
                  </a:ext>
                </a:extLst>
              </a:tr>
            </a:tbl>
          </a:graphicData>
        </a:graphic>
      </p:graphicFrame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3BD2B934-2B3E-76AE-8F13-CF3503B305CE}"/>
              </a:ext>
            </a:extLst>
          </p:cNvPr>
          <p:cNvSpPr/>
          <p:nvPr/>
        </p:nvSpPr>
        <p:spPr>
          <a:xfrm>
            <a:off x="479423" y="6154873"/>
            <a:ext cx="4190250" cy="406265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※SP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はスマートフォン、</a:t>
            </a: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はパソコン、</a:t>
            </a: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はマルチデバイスの略称です。　</a:t>
            </a:r>
            <a:endParaRPr kumimoji="0" lang="en-US" altLang="ja-JP" sz="8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800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vCPM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</a:t>
            </a: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1,000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回あたりにかかる見込み広告費用です。 </a:t>
            </a:r>
            <a:endParaRPr kumimoji="0" lang="en-US" altLang="ja-JP" sz="8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800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はビューアブルインプレッションの略称です。</a:t>
            </a:r>
            <a:endParaRPr kumimoji="0" lang="en-US" altLang="ja-JP" sz="8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4" name="円/楕円 23">
            <a:extLst>
              <a:ext uri="{FF2B5EF4-FFF2-40B4-BE49-F238E27FC236}">
                <a16:creationId xmlns:a16="http://schemas.microsoft.com/office/drawing/2014/main" id="{3465B3FE-C27F-A19D-896E-262C1708697F}"/>
              </a:ext>
            </a:extLst>
          </p:cNvPr>
          <p:cNvSpPr>
            <a:spLocks noChangeAspect="1"/>
          </p:cNvSpPr>
          <p:nvPr/>
        </p:nvSpPr>
        <p:spPr>
          <a:xfrm>
            <a:off x="9294765" y="2228063"/>
            <a:ext cx="180000" cy="180000"/>
          </a:xfrm>
          <a:prstGeom prst="ellips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34" charset="-128"/>
                <a:cs typeface="Segoe UI" panose="020B0502040204020203" pitchFamily="34" charset="0"/>
              </a:rPr>
              <a:t>D</a:t>
            </a: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 panose="020B0502040204020203" pitchFamily="34" charset="0"/>
              <a:ea typeface="メイリオ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25" name="円/楕円 24">
            <a:extLst>
              <a:ext uri="{FF2B5EF4-FFF2-40B4-BE49-F238E27FC236}">
                <a16:creationId xmlns:a16="http://schemas.microsoft.com/office/drawing/2014/main" id="{5F5E3FB3-2898-8459-A48A-E7436632675E}"/>
              </a:ext>
            </a:extLst>
          </p:cNvPr>
          <p:cNvSpPr>
            <a:spLocks noChangeAspect="1"/>
          </p:cNvSpPr>
          <p:nvPr/>
        </p:nvSpPr>
        <p:spPr>
          <a:xfrm>
            <a:off x="8634202" y="2386118"/>
            <a:ext cx="180000" cy="180000"/>
          </a:xfrm>
          <a:prstGeom prst="ellips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34" charset="-128"/>
                <a:cs typeface="Segoe UI" panose="020B0502040204020203" pitchFamily="34" charset="0"/>
              </a:rPr>
              <a:t>E</a:t>
            </a: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 panose="020B0502040204020203" pitchFamily="34" charset="0"/>
              <a:ea typeface="メイリオ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26" name="角丸四角形 25">
            <a:extLst>
              <a:ext uri="{FF2B5EF4-FFF2-40B4-BE49-F238E27FC236}">
                <a16:creationId xmlns:a16="http://schemas.microsoft.com/office/drawing/2014/main" id="{8F9975CF-61D2-EDBF-7C79-F6BABA2687AF}"/>
              </a:ext>
            </a:extLst>
          </p:cNvPr>
          <p:cNvSpPr/>
          <p:nvPr/>
        </p:nvSpPr>
        <p:spPr>
          <a:xfrm>
            <a:off x="1854789" y="186644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商品一覧</a:t>
            </a:r>
            <a:endParaRPr kumimoji="1" lang="ja-JP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円/楕円 23">
            <a:extLst>
              <a:ext uri="{FF2B5EF4-FFF2-40B4-BE49-F238E27FC236}">
                <a16:creationId xmlns:a16="http://schemas.microsoft.com/office/drawing/2014/main" id="{2DCFB74F-0C12-AC08-65A7-5D4FF98FA292}"/>
              </a:ext>
            </a:extLst>
          </p:cNvPr>
          <p:cNvSpPr>
            <a:spLocks noChangeAspect="1"/>
          </p:cNvSpPr>
          <p:nvPr/>
        </p:nvSpPr>
        <p:spPr>
          <a:xfrm>
            <a:off x="6819983" y="2228063"/>
            <a:ext cx="180000" cy="180000"/>
          </a:xfrm>
          <a:prstGeom prst="ellips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kern="0" dirty="0">
                <a:solidFill>
                  <a:srgbClr val="FFFFFF"/>
                </a:solidFill>
                <a:latin typeface="Segoe UI" panose="020B0502040204020203" pitchFamily="34" charset="0"/>
                <a:ea typeface="メイリオ" panose="020B0604030504040204" pitchFamily="34" charset="-128"/>
                <a:cs typeface="Segoe UI" panose="020B0502040204020203" pitchFamily="34" charset="0"/>
              </a:rPr>
              <a:t>C</a:t>
            </a: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 panose="020B0502040204020203" pitchFamily="34" charset="0"/>
              <a:ea typeface="メイリオ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6" name="テキスト プレースホルダー 35">
            <a:extLst>
              <a:ext uri="{FF2B5EF4-FFF2-40B4-BE49-F238E27FC236}">
                <a16:creationId xmlns:a16="http://schemas.microsoft.com/office/drawing/2014/main" id="{AF82CB53-492A-FC36-1BFC-E33F3580179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55764" y="241866"/>
            <a:ext cx="5325181" cy="335028"/>
          </a:xfrm>
        </p:spPr>
        <p:txBody>
          <a:bodyPr/>
          <a:lstStyle/>
          <a:p>
            <a:r>
              <a:rPr lang="en-US" altLang="ja-JP" dirty="0"/>
              <a:t>PC</a:t>
            </a:r>
            <a:r>
              <a:rPr lang="ja-JP" altLang="en-US"/>
              <a:t>商品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3A2713AE-4A71-017C-EE4A-B4C9CB63D7DA}"/>
              </a:ext>
            </a:extLst>
          </p:cNvPr>
          <p:cNvSpPr/>
          <p:nvPr/>
        </p:nvSpPr>
        <p:spPr>
          <a:xfrm>
            <a:off x="5276335" y="6019451"/>
            <a:ext cx="6436242" cy="5416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※1</a:t>
            </a:r>
            <a:r>
              <a:rPr kumimoji="0" lang="ja-JP" altLang="en-US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いずれかのカテゴリーひとつを選択してください。</a:t>
            </a:r>
            <a:endParaRPr kumimoji="0" lang="en-US" altLang="ja-JP" sz="800" kern="0" dirty="0">
              <a:solidFill>
                <a:srgbClr val="C9002C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※2</a:t>
            </a:r>
            <a:r>
              <a:rPr kumimoji="0" lang="ja-JP" altLang="en-US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kumimoji="0" lang="en-US" altLang="ja-JP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kumimoji="0" lang="ja-JP" altLang="en-US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日間～</a:t>
            </a:r>
            <a:r>
              <a:rPr kumimoji="0" lang="en-US" altLang="ja-JP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kumimoji="0" lang="ja-JP" altLang="en-US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日間での掲載も可能ですが、予約時のシミュレーション</a:t>
            </a:r>
            <a:r>
              <a:rPr kumimoji="0" lang="en-US" altLang="ja-JP" sz="800" kern="0" dirty="0" err="1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を下回る場合がありますので、</a:t>
            </a:r>
            <a:r>
              <a:rPr kumimoji="0" lang="en-US" altLang="ja-JP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kumimoji="0" lang="ja-JP" altLang="en-US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日間以上の掲載を推奨します。</a:t>
            </a:r>
            <a:endParaRPr kumimoji="0" lang="en-US" altLang="ja-JP" sz="800" kern="0" dirty="0">
              <a:solidFill>
                <a:srgbClr val="C9002C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※3</a:t>
            </a:r>
            <a:r>
              <a:rPr kumimoji="0" lang="ja-JP" altLang="en-US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kumimoji="0" lang="en-US" altLang="ja-JP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kumimoji="0" lang="ja-JP" altLang="en-US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日間～</a:t>
            </a:r>
            <a:r>
              <a:rPr kumimoji="0" lang="en-US" altLang="ja-JP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kumimoji="0" lang="ja-JP" altLang="en-US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日間での掲載も可能です</a:t>
            </a:r>
            <a:r>
              <a:rPr kumimoji="0" lang="ja-JP" altLang="en-US" sz="800" kern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が、予約</a:t>
            </a:r>
            <a:r>
              <a:rPr kumimoji="0" lang="ja-JP" altLang="en-US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時のシミュレーション</a:t>
            </a:r>
            <a:r>
              <a:rPr kumimoji="0" lang="en-US" altLang="ja-JP" sz="800" kern="0" dirty="0" err="1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を下回る場合がありますので、</a:t>
            </a:r>
            <a:r>
              <a:rPr kumimoji="0" lang="en-US" altLang="ja-JP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kumimoji="0" lang="ja-JP" altLang="en-US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日間以上の掲載を推奨します。</a:t>
            </a:r>
          </a:p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※4</a:t>
            </a:r>
            <a:r>
              <a:rPr kumimoji="0" lang="ja-JP" altLang="en-US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キャンペーン予約時に複数のアスペクト比を選択した場合は、金額の高い</a:t>
            </a:r>
            <a:r>
              <a:rPr kumimoji="0" lang="en-US" altLang="ja-JP" sz="800" kern="0" dirty="0" err="1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vCPM</a:t>
            </a:r>
            <a:r>
              <a:rPr kumimoji="0" lang="ja-JP" altLang="en-US" sz="800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を適用します。</a:t>
            </a:r>
            <a:endParaRPr kumimoji="0" lang="en-US" altLang="ja-JP" sz="800" kern="0" dirty="0">
              <a:solidFill>
                <a:srgbClr val="C9002C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4" name="図プレースホルダー 9" descr="アイコン&#10;&#10;自動的に生成された説明">
            <a:extLst>
              <a:ext uri="{FF2B5EF4-FFF2-40B4-BE49-F238E27FC236}">
                <a16:creationId xmlns:a16="http://schemas.microsoft.com/office/drawing/2014/main" id="{5E1AAA4C-C8B6-0D8B-FD73-E410E2CF768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609" y="31805"/>
            <a:ext cx="498782" cy="497680"/>
          </a:xfrm>
        </p:spPr>
      </p:pic>
    </p:spTree>
    <p:extLst>
      <p:ext uri="{BB962C8B-B14F-4D97-AF65-F5344CB8AC3E}">
        <p14:creationId xmlns:p14="http://schemas.microsoft.com/office/powerpoint/2010/main" val="13563108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EDBEF49-4ED3-D7A5-B1C1-AA91C9840A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1AB5BE07-719A-5001-0EDA-3EE3E86A3DAD}"/>
              </a:ext>
            </a:extLst>
          </p:cNvPr>
          <p:cNvSpPr/>
          <p:nvPr/>
        </p:nvSpPr>
        <p:spPr>
          <a:xfrm>
            <a:off x="1799370" y="186644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ターゲティング設定</a:t>
            </a:r>
            <a:endParaRPr kumimoji="1" lang="ja-JP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3E352492-3BB3-AFA1-D829-8B4AF584EA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5164896"/>
              </p:ext>
            </p:extLst>
          </p:nvPr>
        </p:nvGraphicFramePr>
        <p:xfrm>
          <a:off x="479425" y="1004801"/>
          <a:ext cx="11233148" cy="3890333"/>
        </p:xfrm>
        <a:graphic>
          <a:graphicData uri="http://schemas.openxmlformats.org/drawingml/2006/table">
            <a:tbl>
              <a:tblPr firstCol="1" bandRow="1"/>
              <a:tblGrid>
                <a:gridCol w="1949668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2950698">
                  <a:extLst>
                    <a:ext uri="{9D8B030D-6E8A-4147-A177-3AD203B41FA5}">
                      <a16:colId xmlns:a16="http://schemas.microsoft.com/office/drawing/2014/main" val="2515137241"/>
                    </a:ext>
                  </a:extLst>
                </a:gridCol>
                <a:gridCol w="3166391">
                  <a:extLst>
                    <a:ext uri="{9D8B030D-6E8A-4147-A177-3AD203B41FA5}">
                      <a16:colId xmlns:a16="http://schemas.microsoft.com/office/drawing/2014/main" val="598637953"/>
                    </a:ext>
                  </a:extLst>
                </a:gridCol>
                <a:gridCol w="3166391">
                  <a:extLst>
                    <a:ext uri="{9D8B030D-6E8A-4147-A177-3AD203B41FA5}">
                      <a16:colId xmlns:a16="http://schemas.microsoft.com/office/drawing/2014/main" val="56015879"/>
                    </a:ext>
                  </a:extLst>
                </a:gridCol>
              </a:tblGrid>
              <a:tr h="57115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1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ターゲティング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DEDE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1" kern="1200" dirty="0" err="1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vCPM</a:t>
                      </a:r>
                      <a:endParaRPr kumimoji="1" lang="en-US" altLang="ja-JP" sz="1000" b="1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/>
                      <a:r>
                        <a:rPr kumimoji="1" lang="ja-JP" altLang="en-US" sz="10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掛け率</a:t>
                      </a:r>
                      <a:endParaRPr kumimoji="1" lang="en-US" altLang="ja-JP" sz="1000" b="1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45720" marR="4572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DEDE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ニュース　プライムディスプレイ　</a:t>
                      </a:r>
                      <a:r>
                        <a:rPr kumimoji="1" lang="en-US" altLang="ja-JP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</a:p>
                  </a:txBody>
                  <a:tcPr marL="45720" marR="4572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ニュース　カテゴリー指定　</a:t>
                      </a:r>
                    </a:p>
                    <a:p>
                      <a:pPr algn="ctr"/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プライムディスプレイ　</a:t>
                      </a:r>
                      <a:r>
                        <a:rPr kumimoji="1" lang="en-US" altLang="ja-JP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</a:p>
                  </a:txBody>
                  <a:tcPr marL="45720" marR="4572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38322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性別</a:t>
                      </a:r>
                    </a:p>
                  </a:txBody>
                  <a:tcPr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</a:p>
                  </a:txBody>
                  <a:tcPr marL="163440" marR="163440"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●</a:t>
                      </a:r>
                      <a:endParaRPr kumimoji="1" lang="ja-JP" alt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45454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38322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年齢</a:t>
                      </a:r>
                    </a:p>
                  </a:txBody>
                  <a:tcPr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1.2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倍</a:t>
                      </a:r>
                    </a:p>
                  </a:txBody>
                  <a:tcPr marL="163440" marR="163440"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●</a:t>
                      </a:r>
                    </a:p>
                  </a:txBody>
                  <a:tcPr marL="163440" marR="163440"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40759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地域</a:t>
                      </a:r>
                      <a:endParaRPr kumimoji="1" lang="en-US" altLang="ja-JP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（都道府県）</a:t>
                      </a:r>
                    </a:p>
                  </a:txBody>
                  <a:tcPr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1.3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倍</a:t>
                      </a:r>
                    </a:p>
                  </a:txBody>
                  <a:tcPr marL="163440" marR="163440"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●</a:t>
                      </a:r>
                    </a:p>
                  </a:txBody>
                  <a:tcPr marL="163440" marR="163440"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098080"/>
                  </a:ext>
                </a:extLst>
              </a:tr>
              <a:tr h="40759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地域</a:t>
                      </a:r>
                      <a:endParaRPr kumimoji="1" lang="en-US" altLang="ja-JP" sz="1000" b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（市区郡）</a:t>
                      </a:r>
                    </a:p>
                  </a:txBody>
                  <a:tcPr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1.56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倍</a:t>
                      </a:r>
                    </a:p>
                  </a:txBody>
                  <a:tcPr marL="163440" marR="163440"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38322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曜日・</a:t>
                      </a:r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時間帯</a:t>
                      </a:r>
                    </a:p>
                  </a:txBody>
                  <a:tcPr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1.2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倍</a:t>
                      </a:r>
                    </a:p>
                  </a:txBody>
                  <a:tcPr marL="163440" marR="163440"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●</a:t>
                      </a:r>
                    </a:p>
                  </a:txBody>
                  <a:tcPr marL="163440" marR="163440"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6559465"/>
                  </a:ext>
                </a:extLst>
              </a:tr>
              <a:tr h="563511">
                <a:tc row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オーディエンスリスト</a:t>
                      </a:r>
                    </a:p>
                  </a:txBody>
                  <a:tcPr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（興味関心、購買意向、</a:t>
                      </a:r>
                      <a:endParaRPr kumimoji="1" lang="en-US" altLang="ja-JP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属性・ライフイベント）</a:t>
                      </a: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１</a:t>
                      </a:r>
                      <a:endParaRPr kumimoji="1" lang="en-US" altLang="ja-JP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1.8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倍</a:t>
                      </a:r>
                    </a:p>
                  </a:txBody>
                  <a:tcPr marL="163440" marR="163440"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●</a:t>
                      </a:r>
                    </a:p>
                  </a:txBody>
                  <a:tcPr marL="163440" marR="163440"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407594">
                <a:tc vMerge="1"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オーディエンスリスト</a:t>
                      </a:r>
                      <a:b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</a:b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（ヤフー提供）</a:t>
                      </a: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※2</a:t>
                      </a:r>
                      <a:endParaRPr kumimoji="1" lang="ja-JP" altLang="en-US" sz="10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（ヤフー提供）</a:t>
                      </a: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リスト参照</a:t>
                      </a:r>
                    </a:p>
                  </a:txBody>
                  <a:tcPr marL="163440" marR="163440"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●</a:t>
                      </a:r>
                    </a:p>
                  </a:txBody>
                  <a:tcPr marL="163440" marR="163440"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1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38322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フリークエンシー</a:t>
                      </a:r>
                    </a:p>
                  </a:txBody>
                  <a:tcPr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2.0</a:t>
                      </a:r>
                      <a:r>
                        <a:rPr kumimoji="1" lang="ja-JP" altLang="en-US" sz="10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倍</a:t>
                      </a:r>
                    </a:p>
                  </a:txBody>
                  <a:tcPr marL="163440" marR="163440"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5-100</a:t>
                      </a:r>
                      <a:r>
                        <a:rPr kumimoji="1" lang="ja-JP" altLang="en-US" sz="1000" b="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回</a:t>
                      </a:r>
                      <a:r>
                        <a:rPr kumimoji="1" lang="en-US" altLang="ja-JP" sz="1000" b="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1000" b="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通期</a:t>
                      </a:r>
                    </a:p>
                  </a:txBody>
                  <a:tcPr marL="163440" marR="163440"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marT="46800" marB="468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6108755"/>
                  </a:ext>
                </a:extLst>
              </a:tr>
            </a:tbl>
          </a:graphicData>
        </a:graphic>
      </p:graphicFrame>
      <p:sp>
        <p:nvSpPr>
          <p:cNvPr id="5" name="テキスト プレースホルダー 35">
            <a:extLst>
              <a:ext uri="{FF2B5EF4-FFF2-40B4-BE49-F238E27FC236}">
                <a16:creationId xmlns:a16="http://schemas.microsoft.com/office/drawing/2014/main" id="{5DBC7329-43C7-F211-67B8-78ECB9D1F2D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55764" y="241866"/>
            <a:ext cx="5325181" cy="335028"/>
          </a:xfrm>
        </p:spPr>
        <p:txBody>
          <a:bodyPr/>
          <a:lstStyle/>
          <a:p>
            <a:r>
              <a:rPr lang="en-US" altLang="ja-JP" dirty="0"/>
              <a:t>PC</a:t>
            </a:r>
            <a:r>
              <a:rPr lang="ja-JP" altLang="en-US"/>
              <a:t>商品</a:t>
            </a:r>
          </a:p>
        </p:txBody>
      </p:sp>
      <p:pic>
        <p:nvPicPr>
          <p:cNvPr id="3" name="図プレースホルダー 9" descr="アイコン&#10;&#10;自動的に生成された説明">
            <a:extLst>
              <a:ext uri="{FF2B5EF4-FFF2-40B4-BE49-F238E27FC236}">
                <a16:creationId xmlns:a16="http://schemas.microsoft.com/office/drawing/2014/main" id="{A11CAB4E-2451-E9B1-B803-B03B7584659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609" y="31805"/>
            <a:ext cx="498782" cy="497680"/>
          </a:xfr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B056337-0697-02D4-B2C8-EAE8F1F11EA9}"/>
              </a:ext>
            </a:extLst>
          </p:cNvPr>
          <p:cNvSpPr txBox="1"/>
          <p:nvPr/>
        </p:nvSpPr>
        <p:spPr>
          <a:xfrm>
            <a:off x="479424" y="4892052"/>
            <a:ext cx="11233147" cy="1768176"/>
          </a:xfrm>
          <a:prstGeom prst="rect">
            <a:avLst/>
          </a:prstGeom>
          <a:noFill/>
        </p:spPr>
        <p:txBody>
          <a:bodyPr wrap="square" lIns="0" tIns="45720" rIns="0" bIns="45720" rtlCol="0" anchor="t">
            <a:spAutoFit/>
          </a:bodyPr>
          <a:lstStyle>
            <a:defPPr lvl="0">
              <a:defRPr lang="ja-JP"/>
            </a:defPPr>
            <a:lvl1pPr marL="0" lvl="1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2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3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4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上記表の「●」がターゲティング設定可になります。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年齢は以下の区分で指定が可能です。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18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19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20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24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25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29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30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34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35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39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40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44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45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49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50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54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55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59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60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64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65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69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70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歳以上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en-US" altLang="ja-JP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vCPM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は「基本料金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×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ターゲティングごとに設定されている掛け率」（小数点以下切り捨て）によって決定されます。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en-US" altLang="ja-JP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vCPM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掛け率の最大値は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2.0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倍になります。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例：性別、年齢、オーディエンスリスト（興味関心、購買意向、属性・ライフイベント）を設定した場合、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1.2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× 1.2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× 1.8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=2.59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倍となりますが、最大値が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2.0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倍のため、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2.0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倍で設定可能となります。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オーディエンスリストを複数選択した場合、</a:t>
            </a:r>
            <a:r>
              <a:rPr kumimoji="1" lang="en-US" altLang="ja-JP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vCPM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掛け率は高い方が選択されます。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例：「メディア視聴ターゲティング」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1.5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倍と「ファンターゲティング」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1.8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倍を選択した場合、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 </a:t>
            </a:r>
            <a:r>
              <a:rPr kumimoji="1" lang="en-US" altLang="ja-JP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vCPM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掛け率は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1.8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倍が適用されます。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「枠購入型」や「時間帯ジャック購入型」配信商品の場合は、ターゲティング項目ごとの「</a:t>
            </a:r>
            <a:r>
              <a:rPr kumimoji="1" lang="en-US" altLang="ja-JP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vCPM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掛け率」を含んだ金額を記載しています。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※SP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はスマートフォン、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PC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はパソコン、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MD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はマルチデバイスの略称です。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※1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　オーディエンスリストの詳細は、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Yahoo!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広告ヘルプを参照してください。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 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  <a:hlinkClick r:id="rId4"/>
              </a:rPr>
              <a:t>https://ads-help.yahoo-net.jp/s/article/H000044833?language=ja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94441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>
            <a:extLst>
              <a:ext uri="{FF2B5EF4-FFF2-40B4-BE49-F238E27FC236}">
                <a16:creationId xmlns:a16="http://schemas.microsoft.com/office/drawing/2014/main" id="{741E7C21-B615-B9A8-0BD5-48B5321400B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" altLang="ja-JP" sz="800">
                <a:solidFill>
                  <a:schemeClr val="accent2"/>
                </a:solidFill>
              </a:rPr>
              <a:t>.</a:t>
            </a:r>
            <a:endParaRPr lang="en" altLang="ja-JP" sz="800" dirty="0">
              <a:solidFill>
                <a:schemeClr val="accent2"/>
              </a:solidFill>
            </a:endParaRP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AFEC2A57-3E72-9C16-3FC9-E1D903256AB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kumimoji="1" lang="en-US" altLang="ja-JP" dirty="0"/>
              <a:t>03</a:t>
            </a:r>
            <a:endParaRPr kumimoji="1" lang="ja-JP" altLang="en-US" dirty="0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2060C559-B652-029C-6B25-63FBBD5573F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kumimoji="1" lang="ja-JP" altLang="en-US" dirty="0"/>
              <a:t>その他・注意事項</a:t>
            </a:r>
          </a:p>
        </p:txBody>
      </p:sp>
      <p:pic>
        <p:nvPicPr>
          <p:cNvPr id="8" name="図プレースホルダー 7" descr="アイコン&#10;&#10;自動的に生成された説明">
            <a:extLst>
              <a:ext uri="{FF2B5EF4-FFF2-40B4-BE49-F238E27FC236}">
                <a16:creationId xmlns:a16="http://schemas.microsoft.com/office/drawing/2014/main" id="{DCA2DB7B-A953-1ED6-9125-2F2333434F6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4" b="380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861924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44AD1FD2-67A4-BC49-3811-05708DDACA6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ja-JP" altLang="en-US"/>
              <a:t>その他・注意事項</a:t>
            </a: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6486B363-8A60-7EB7-29F3-D45CCF22E2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dirty="0"/>
              <a:t>掲載制限カテゴリー</a:t>
            </a:r>
            <a:endParaRPr kumimoji="1" lang="ja-JP" altLang="en-US" dirty="0"/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DFE94CF2-292B-3FEA-CAC7-196E96168650}"/>
              </a:ext>
            </a:extLst>
          </p:cNvPr>
          <p:cNvSpPr/>
          <p:nvPr/>
        </p:nvSpPr>
        <p:spPr>
          <a:xfrm>
            <a:off x="7996208" y="6345581"/>
            <a:ext cx="190338" cy="115018"/>
          </a:xfrm>
          <a:prstGeom prst="rect">
            <a:avLst/>
          </a:prstGeom>
          <a:solidFill>
            <a:srgbClr val="FCEDED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BA025E1D-3E18-46EE-99D6-B35AD2CDD6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8447146"/>
              </p:ext>
            </p:extLst>
          </p:nvPr>
        </p:nvGraphicFramePr>
        <p:xfrm>
          <a:off x="479425" y="1089024"/>
          <a:ext cx="11233149" cy="5231666"/>
        </p:xfrm>
        <a:graphic>
          <a:graphicData uri="http://schemas.openxmlformats.org/drawingml/2006/table">
            <a:tbl>
              <a:tblPr firstCol="1" bandRow="1"/>
              <a:tblGrid>
                <a:gridCol w="3889036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1162327">
                  <a:extLst>
                    <a:ext uri="{9D8B030D-6E8A-4147-A177-3AD203B41FA5}">
                      <a16:colId xmlns:a16="http://schemas.microsoft.com/office/drawing/2014/main" val="3057805663"/>
                    </a:ext>
                  </a:extLst>
                </a:gridCol>
                <a:gridCol w="1200212">
                  <a:extLst>
                    <a:ext uri="{9D8B030D-6E8A-4147-A177-3AD203B41FA5}">
                      <a16:colId xmlns:a16="http://schemas.microsoft.com/office/drawing/2014/main" val="862787916"/>
                    </a:ext>
                  </a:extLst>
                </a:gridCol>
                <a:gridCol w="1196759">
                  <a:extLst>
                    <a:ext uri="{9D8B030D-6E8A-4147-A177-3AD203B41FA5}">
                      <a16:colId xmlns:a16="http://schemas.microsoft.com/office/drawing/2014/main" val="2598357217"/>
                    </a:ext>
                  </a:extLst>
                </a:gridCol>
                <a:gridCol w="1251752">
                  <a:extLst>
                    <a:ext uri="{9D8B030D-6E8A-4147-A177-3AD203B41FA5}">
                      <a16:colId xmlns:a16="http://schemas.microsoft.com/office/drawing/2014/main" val="3548876828"/>
                    </a:ext>
                  </a:extLst>
                </a:gridCol>
                <a:gridCol w="1216240">
                  <a:extLst>
                    <a:ext uri="{9D8B030D-6E8A-4147-A177-3AD203B41FA5}">
                      <a16:colId xmlns:a16="http://schemas.microsoft.com/office/drawing/2014/main" val="2910572198"/>
                    </a:ext>
                  </a:extLst>
                </a:gridCol>
                <a:gridCol w="1316823">
                  <a:extLst>
                    <a:ext uri="{9D8B030D-6E8A-4147-A177-3AD203B41FA5}">
                      <a16:colId xmlns:a16="http://schemas.microsoft.com/office/drawing/2014/main" val="1308425223"/>
                    </a:ext>
                  </a:extLst>
                </a:gridCol>
              </a:tblGrid>
              <a:tr h="587347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1">
                          <a:solidFill>
                            <a:schemeClr val="accent3"/>
                          </a:solidFill>
                        </a:rPr>
                        <a:t>カテゴリー名</a:t>
                      </a:r>
                      <a:endParaRPr kumimoji="1" lang="ja-JP" altLang="en-US" sz="900" b="1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T="3600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23" rtl="0" eaLnBrk="1" latinLnBrk="0" hangingPunct="1"/>
                      <a:r>
                        <a:rPr kumimoji="1" lang="en-US" altLang="ja-JP" sz="800" b="1" kern="120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Yahoo!</a:t>
                      </a:r>
                      <a:r>
                        <a:rPr kumimoji="1" lang="ja-JP" altLang="en-US" sz="800" b="1" kern="120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ニュース</a:t>
                      </a:r>
                      <a:endParaRPr kumimoji="1" lang="en-US" altLang="ja-JP" sz="800" b="1" kern="1200">
                        <a:solidFill>
                          <a:schemeClr val="bg1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algn="ctr" defTabSz="914423" rtl="0" eaLnBrk="1" latinLnBrk="0" hangingPunct="1"/>
                      <a:r>
                        <a:rPr kumimoji="1" lang="ja-JP" altLang="en-US" sz="800" b="1" kern="120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プライムカバー　</a:t>
                      </a:r>
                      <a:r>
                        <a:rPr kumimoji="1" lang="en-US" altLang="ja-JP" sz="800" b="1" kern="120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SP</a:t>
                      </a:r>
                      <a:endParaRPr kumimoji="1" lang="ja-JP" altLang="en-US" sz="800" b="1" kern="1200">
                        <a:solidFill>
                          <a:schemeClr val="bg1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b="1" kern="120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Yahoo!</a:t>
                      </a:r>
                      <a:r>
                        <a:rPr kumimoji="1" lang="ja-JP" altLang="en-US" sz="800" b="1" kern="120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ニュース</a:t>
                      </a:r>
                      <a:endParaRPr kumimoji="1" lang="en-US" altLang="ja-JP" sz="800" b="1" kern="1200">
                        <a:solidFill>
                          <a:schemeClr val="bg1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1" kern="120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プライムカバー　</a:t>
                      </a:r>
                      <a:r>
                        <a:rPr kumimoji="1" lang="en-US" altLang="ja-JP" sz="800" b="1" kern="120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SP</a:t>
                      </a:r>
                      <a:r>
                        <a:rPr kumimoji="1" lang="ja-JP" altLang="en-US" sz="800" b="1" kern="120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（市区郡）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23" rtl="0" eaLnBrk="1" latinLnBrk="0" hangingPunct="1"/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Yahoo!</a:t>
                      </a:r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ニュース　</a:t>
                      </a:r>
                      <a:endParaRPr kumimoji="1" lang="en-US" altLang="ja-JP" sz="800" b="1" kern="1200" dirty="0">
                        <a:solidFill>
                          <a:schemeClr val="bg1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algn="ctr" defTabSz="914423" rtl="0" eaLnBrk="1" latinLnBrk="0" hangingPunct="1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カテゴリー指定</a:t>
                      </a:r>
                      <a:endParaRPr kumimoji="1" lang="en-US" altLang="ja-JP" sz="800" b="1" kern="1200" dirty="0">
                        <a:solidFill>
                          <a:schemeClr val="bg1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algn="ctr" defTabSz="914423" rtl="0" eaLnBrk="1" latinLnBrk="0" hangingPunct="1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プライムカバー　</a:t>
                      </a:r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SP</a:t>
                      </a:r>
                      <a:endParaRPr kumimoji="1" lang="ja-JP" altLang="en-US" sz="800" b="1" kern="1200" dirty="0">
                        <a:solidFill>
                          <a:schemeClr val="bg1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23" rtl="0" eaLnBrk="1" latinLnBrk="0" hangingPunct="1"/>
                      <a:r>
                        <a:rPr kumimoji="1" lang="en-US" altLang="ja-JP" sz="800" b="1" kern="120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Yahoo!</a:t>
                      </a:r>
                      <a:r>
                        <a:rPr kumimoji="1" lang="ja-JP" altLang="en-US" sz="800" b="1" kern="120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ニュース　</a:t>
                      </a:r>
                      <a:endParaRPr kumimoji="1" lang="en-US" altLang="ja-JP" sz="800" b="1" kern="1200">
                        <a:solidFill>
                          <a:schemeClr val="bg1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algn="ctr" defTabSz="914423" rtl="0" eaLnBrk="1" latinLnBrk="0" hangingPunct="1"/>
                      <a:r>
                        <a:rPr kumimoji="1" lang="ja-JP" altLang="en-US" sz="800" b="1" kern="120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トップ　</a:t>
                      </a:r>
                      <a:endParaRPr kumimoji="1" lang="en-US" altLang="ja-JP" sz="800" b="1" kern="1200">
                        <a:solidFill>
                          <a:schemeClr val="bg1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algn="ctr" defTabSz="914423" rtl="0" eaLnBrk="1" latinLnBrk="0" hangingPunct="1"/>
                      <a:r>
                        <a:rPr kumimoji="1" lang="ja-JP" altLang="en-US" sz="800" b="1" kern="120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スマートパネル　</a:t>
                      </a:r>
                      <a:r>
                        <a:rPr kumimoji="1" lang="en-US" altLang="ja-JP" sz="800" b="1" kern="120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SP</a:t>
                      </a:r>
                      <a:endParaRPr kumimoji="1" lang="ja-JP" altLang="en-US" sz="800" b="1" kern="1200">
                        <a:solidFill>
                          <a:schemeClr val="bg1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23" rtl="0" eaLnBrk="1" latinLnBrk="0" hangingPunct="1"/>
                      <a:r>
                        <a:rPr kumimoji="1" lang="en-US" altLang="ja-JP" sz="800" b="1" kern="120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Yahoo!</a:t>
                      </a:r>
                      <a:r>
                        <a:rPr kumimoji="1" lang="ja-JP" altLang="en-US" sz="800" b="1" kern="120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ニュース　</a:t>
                      </a:r>
                      <a:endParaRPr kumimoji="1" lang="en-US" altLang="ja-JP" sz="800" b="1" kern="1200">
                        <a:solidFill>
                          <a:schemeClr val="bg1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algn="ctr" defTabSz="914423" rtl="0" eaLnBrk="1" latinLnBrk="0" hangingPunct="1"/>
                      <a:r>
                        <a:rPr kumimoji="1" lang="ja-JP" altLang="en-US" sz="800" b="1" kern="120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プライム</a:t>
                      </a:r>
                      <a:endParaRPr kumimoji="1" lang="en-US" altLang="ja-JP" sz="800" b="1" kern="1200">
                        <a:solidFill>
                          <a:schemeClr val="bg1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algn="ctr" defTabSz="914423" rtl="0" eaLnBrk="1" latinLnBrk="0" hangingPunct="1"/>
                      <a:r>
                        <a:rPr kumimoji="1" lang="ja-JP" altLang="en-US" sz="800" b="1" kern="120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ディスプレイ　</a:t>
                      </a:r>
                      <a:r>
                        <a:rPr kumimoji="1" lang="en-US" altLang="ja-JP" sz="800" b="1" kern="120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PC</a:t>
                      </a:r>
                      <a:endParaRPr kumimoji="1" lang="ja-JP" altLang="en-US" sz="800" b="1" kern="1200">
                        <a:solidFill>
                          <a:schemeClr val="bg1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23" rtl="0" eaLnBrk="1" latinLnBrk="0" hangingPunct="1"/>
                      <a:r>
                        <a:rPr kumimoji="1" lang="en-US" altLang="ja-JP" sz="800" b="1" kern="120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Yahoo!</a:t>
                      </a:r>
                      <a:r>
                        <a:rPr kumimoji="1" lang="ja-JP" altLang="en-US" sz="800" b="1" kern="120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ニュース　</a:t>
                      </a:r>
                      <a:endParaRPr kumimoji="1" lang="en-US" altLang="ja-JP" sz="800" b="1" kern="1200">
                        <a:solidFill>
                          <a:schemeClr val="bg1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algn="ctr" defTabSz="914423" rtl="0" eaLnBrk="1" latinLnBrk="0" hangingPunct="1"/>
                      <a:r>
                        <a:rPr kumimoji="1" lang="ja-JP" altLang="en-US" sz="800" b="1" kern="120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カテゴリー指定　</a:t>
                      </a:r>
                      <a:endParaRPr kumimoji="1" lang="en-US" altLang="ja-JP" sz="800" b="1" kern="1200">
                        <a:solidFill>
                          <a:schemeClr val="bg1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algn="ctr" defTabSz="914423" rtl="0" eaLnBrk="1" latinLnBrk="0" hangingPunct="1"/>
                      <a:r>
                        <a:rPr kumimoji="1" lang="ja-JP" altLang="en-US" sz="800" b="1" kern="120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プライム</a:t>
                      </a:r>
                      <a:endParaRPr kumimoji="1" lang="en-US" altLang="ja-JP" sz="800" b="1" kern="1200">
                        <a:solidFill>
                          <a:schemeClr val="bg1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  <a:p>
                      <a:pPr marL="0" algn="ctr" defTabSz="914423" rtl="0" eaLnBrk="1" latinLnBrk="0" hangingPunct="1"/>
                      <a:r>
                        <a:rPr kumimoji="1" lang="ja-JP" altLang="en-US" sz="800" b="1" kern="120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ディスプレイ　</a:t>
                      </a:r>
                      <a:r>
                        <a:rPr kumimoji="1" lang="en-US" altLang="ja-JP" sz="800" b="1" kern="1200">
                          <a:solidFill>
                            <a:schemeClr val="bg1"/>
                          </a:solidFill>
                          <a:latin typeface="メイリオ"/>
                          <a:ea typeface="メイリオ"/>
                          <a:cs typeface="+mn-cs"/>
                        </a:rPr>
                        <a:t>PC</a:t>
                      </a:r>
                      <a:endParaRPr kumimoji="1" lang="ja-JP" altLang="en-US" sz="800" b="1" kern="1200">
                        <a:solidFill>
                          <a:schemeClr val="bg1"/>
                        </a:solidFill>
                        <a:latin typeface="メイリオ"/>
                        <a:ea typeface="メイリオ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アルコール飲料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700" b="1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7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9047038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宝くじ（国内）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700" b="1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7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067978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公営ギャンブル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7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6567869"/>
                  </a:ext>
                </a:extLst>
              </a:tr>
              <a:tr h="14554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ギャンブル（公営競技除く）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6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6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6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6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7268695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パチンコ・スロット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6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6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6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6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8964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銀行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0117590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金融サービス・情報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1138105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クレジットカード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4366260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ローン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4750592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消費者金融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1219410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消費者向無担保貸金業者（銀行グループ・上場企業を除く）、商工ローン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40892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保険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2025979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証券・投資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7669965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法務・税務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1516483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zh-TW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医療（保険外治療）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1199972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レーシック・美容整形・美容外科・美容皮膚科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9615484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美容エステティックサロン（医療脱毛・増毛育毛サービス除く）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6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6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6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6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4959637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発毛・育毛・増毛・かつらサービス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6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6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6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6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2951679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妊娠・不妊情報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4083045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治験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5858479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性に関する薬・商品・情報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9597813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健康・美容食品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5162569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健康器具・雑貨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6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6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6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6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8296829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恋愛</a:t>
                      </a:r>
                      <a:r>
                        <a:rPr lang="en-US" altLang="ja-JP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/</a:t>
                      </a:r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結婚情報・サービス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6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6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6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6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7458966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恋愛・結婚情報（出会い系サイト、結婚紹介、インターネット異性紹介業</a:t>
                      </a:r>
                      <a:r>
                        <a:rPr lang="en-US" altLang="ja-JP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)</a:t>
                      </a:r>
                      <a:endParaRPr lang="en-US" altLang="ja-JP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799200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占い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zh-TW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能力開発関連商品</a:t>
                      </a:r>
                      <a:endParaRPr lang="zh-TW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6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6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6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6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2486826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探偵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4464143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葬祭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541065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宗教団体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0608094"/>
                  </a:ext>
                </a:extLst>
              </a:tr>
              <a:tr h="149959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団体による意見広告、主観的な意見を強く伝えるもの</a:t>
                      </a:r>
                      <a:endParaRPr lang="ja-JP" altLang="en-US" sz="850" b="0" i="0" u="none" strike="noStrike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1" i="0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0765094"/>
                  </a:ext>
                </a:extLst>
              </a:tr>
            </a:tbl>
          </a:graphicData>
        </a:graphic>
      </p:graphicFrame>
      <p:pic>
        <p:nvPicPr>
          <p:cNvPr id="14" name="図プレースホルダー 13" descr="アイコン&#10;&#10;自動的に生成された説明">
            <a:extLst>
              <a:ext uri="{FF2B5EF4-FFF2-40B4-BE49-F238E27FC236}">
                <a16:creationId xmlns:a16="http://schemas.microsoft.com/office/drawing/2014/main" id="{F9CFAC3E-8359-4C3D-F1D0-687AE677F9D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BEEA2D43-DA2E-C65D-6E05-60A9A55CC755}"/>
              </a:ext>
            </a:extLst>
          </p:cNvPr>
          <p:cNvSpPr/>
          <p:nvPr/>
        </p:nvSpPr>
        <p:spPr>
          <a:xfrm>
            <a:off x="7845531" y="6339565"/>
            <a:ext cx="4183422" cy="4062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　  の枠はホワイトリストで一部プロモーションで掲載可となる場合があります。</a:t>
            </a:r>
            <a:b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 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印のないカテゴリーは制限なしとなります。</a:t>
            </a:r>
            <a:endParaRPr kumimoji="0" lang="en-US" altLang="ja-JP" sz="8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 SP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はスマートフォン、 </a:t>
            </a: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はパソコン、</a:t>
            </a: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はマルチデバイスの略称です。</a:t>
            </a:r>
            <a:endParaRPr kumimoji="0" lang="en-US" altLang="ja-JP" sz="800" kern="0" dirty="0">
              <a:solidFill>
                <a:prstClr val="black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261236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8611F7AF-2F79-8263-D1CB-A7593B36063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ja-JP" altLang="en-US" dirty="0"/>
              <a:t>その他・注意事項</a:t>
            </a:r>
          </a:p>
        </p:txBody>
      </p:sp>
      <p:pic>
        <p:nvPicPr>
          <p:cNvPr id="10" name="図プレースホルダー 9" descr="アイコン&#10;&#10;自動的に生成された説明">
            <a:extLst>
              <a:ext uri="{FF2B5EF4-FFF2-40B4-BE49-F238E27FC236}">
                <a16:creationId xmlns:a16="http://schemas.microsoft.com/office/drawing/2014/main" id="{3799B9DD-EFA6-97AC-9188-B0E425FC701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6486B363-8A60-7EB7-29F3-D45CCF22E2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dirty="0"/>
              <a:t>入稿前審査</a:t>
            </a:r>
            <a:endParaRPr kumimoji="1" lang="ja-JP" altLang="en-US" sz="1600" dirty="0">
              <a:solidFill>
                <a:schemeClr val="accent6"/>
              </a:solidFill>
            </a:endParaRP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659FCFC1-B066-B7EB-C44D-516ACDFDB4E5}"/>
              </a:ext>
            </a:extLst>
          </p:cNvPr>
          <p:cNvGraphicFramePr>
            <a:graphicFrameLocks noGrp="1"/>
          </p:cNvGraphicFramePr>
          <p:nvPr/>
        </p:nvGraphicFramePr>
        <p:xfrm>
          <a:off x="479425" y="1800164"/>
          <a:ext cx="11248747" cy="4337266"/>
        </p:xfrm>
        <a:graphic>
          <a:graphicData uri="http://schemas.openxmlformats.org/drawingml/2006/table">
            <a:tbl>
              <a:tblPr firstCol="1" bandRow="1"/>
              <a:tblGrid>
                <a:gridCol w="865192">
                  <a:extLst>
                    <a:ext uri="{9D8B030D-6E8A-4147-A177-3AD203B41FA5}">
                      <a16:colId xmlns:a16="http://schemas.microsoft.com/office/drawing/2014/main" val="3608287535"/>
                    </a:ext>
                  </a:extLst>
                </a:gridCol>
                <a:gridCol w="1240642">
                  <a:extLst>
                    <a:ext uri="{9D8B030D-6E8A-4147-A177-3AD203B41FA5}">
                      <a16:colId xmlns:a16="http://schemas.microsoft.com/office/drawing/2014/main" val="135909385"/>
                    </a:ext>
                  </a:extLst>
                </a:gridCol>
                <a:gridCol w="4839269">
                  <a:extLst>
                    <a:ext uri="{9D8B030D-6E8A-4147-A177-3AD203B41FA5}">
                      <a16:colId xmlns:a16="http://schemas.microsoft.com/office/drawing/2014/main" val="2591893762"/>
                    </a:ext>
                  </a:extLst>
                </a:gridCol>
                <a:gridCol w="1232453">
                  <a:extLst>
                    <a:ext uri="{9D8B030D-6E8A-4147-A177-3AD203B41FA5}">
                      <a16:colId xmlns:a16="http://schemas.microsoft.com/office/drawing/2014/main" val="664908994"/>
                    </a:ext>
                  </a:extLst>
                </a:gridCol>
                <a:gridCol w="1212574">
                  <a:extLst>
                    <a:ext uri="{9D8B030D-6E8A-4147-A177-3AD203B41FA5}">
                      <a16:colId xmlns:a16="http://schemas.microsoft.com/office/drawing/2014/main" val="1931427765"/>
                    </a:ext>
                  </a:extLst>
                </a:gridCol>
                <a:gridCol w="1858617">
                  <a:extLst>
                    <a:ext uri="{9D8B030D-6E8A-4147-A177-3AD203B41FA5}">
                      <a16:colId xmlns:a16="http://schemas.microsoft.com/office/drawing/2014/main" val="2760754859"/>
                    </a:ext>
                  </a:extLst>
                </a:gridCol>
              </a:tblGrid>
              <a:tr h="46705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問い合わせ</a:t>
                      </a:r>
                      <a:endParaRPr kumimoji="1" lang="en-US" altLang="ja-JP" sz="1000" b="1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内容</a:t>
                      </a:r>
                      <a:endParaRPr kumimoji="1" lang="en-US" altLang="ja-JP" sz="1000" b="1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項目</a:t>
                      </a: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詳細</a:t>
                      </a: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必須</a:t>
                      </a:r>
                      <a:r>
                        <a:rPr kumimoji="1" lang="en-US" altLang="ja-JP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任意</a:t>
                      </a: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期日</a:t>
                      </a: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審査依頼フォーム</a:t>
                      </a: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615498">
                <a:tc rowSpan="3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noProof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広告掲載</a:t>
                      </a:r>
                      <a:endParaRPr kumimoji="1" lang="en-US" altLang="ja-JP" sz="1000" b="0" i="0" kern="1200" noProof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noProof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基準</a:t>
                      </a:r>
                      <a:endParaRPr kumimoji="1" lang="ja-JP" altLang="en-US" sz="10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ブランドリフト</a:t>
                      </a:r>
                      <a:endParaRPr kumimoji="1" lang="en-US" altLang="ja-JP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調査種別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・ブランドリフト調査（調査種別：</a:t>
                      </a: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9002C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比較検討</a:t>
                      </a: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  <a:endParaRPr kumimoji="1" lang="en-US" altLang="ja-JP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l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</a:t>
                      </a: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紐づく広告が分からないと判断できない部分もあるため、任意で一緒に設問文もつけてください。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必須</a:t>
                      </a:r>
                      <a:endParaRPr kumimoji="1" lang="ja-JP" alt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</a:t>
                      </a:r>
                      <a:r>
                        <a:rPr kumimoji="1" lang="ja-JP" altLang="en-US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「比較検討」</a:t>
                      </a:r>
                      <a:endParaRPr kumimoji="1" lang="en-US" altLang="ja-JP" sz="10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以外は任意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ja-JP" altLang="en-US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掲載に間に合うよう適宜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71450" marR="0" lvl="0" indent="-17145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Tx/>
                        <a:buFont typeface="Wingdings" pitchFamily="2" charset="2"/>
                        <a:buChar char="n"/>
                        <a:tabLst/>
                        <a:defRPr/>
                      </a:pP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hlinkClick r:id="rId4"/>
                        </a:rPr>
                        <a:t>ブランドリフト調査</a:t>
                      </a:r>
                      <a:br>
                        <a:rPr kumimoji="1" lang="en-US" altLang="ja-JP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hlinkClick r:id="rId4"/>
                        </a:rPr>
                      </a:b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hlinkClick r:id="rId4"/>
                        </a:rPr>
                        <a:t>入稿前審査依頼フォーム</a:t>
                      </a:r>
                      <a:endParaRPr lang="en-US" altLang="ja-JP" sz="1000" b="0" dirty="0"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6591261"/>
                  </a:ext>
                </a:extLst>
              </a:tr>
              <a:tr h="913384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1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3440" marR="1634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</a:t>
                      </a:r>
                      <a:endParaRPr kumimoji="1" lang="en-US" altLang="ja-JP" sz="10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フォーマット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・広告タイプ：予約型専用広告（ブランドパネル クインティを除く）</a:t>
                      </a: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en-US" altLang="ja-JP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</a:t>
                      </a: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トップインパクト、パノラマなどのリッチ広告が対象です。予約型専用広告の詳細は入稿規定をご確認ください。</a:t>
                      </a: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en-US" altLang="ja-JP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hlinkClick r:id="rId5"/>
                        </a:rPr>
                        <a:t>https://ads-help.yahoo-net.jp/s/article/H000044534</a:t>
                      </a: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必須</a:t>
                      </a:r>
                      <a:endParaRPr kumimoji="1" lang="en-US" altLang="ja-JP" sz="1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掲載反映日の</a:t>
                      </a: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en-US" altLang="ja-JP" sz="1000" b="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11</a:t>
                      </a:r>
                      <a:r>
                        <a:rPr kumimoji="1" lang="ja-JP" altLang="en-US" sz="1000" b="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営業日前</a:t>
                      </a: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まで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 rowSpan="3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71450" indent="-171450">
                        <a:lnSpc>
                          <a:spcPct val="110000"/>
                        </a:lnSpc>
                        <a:buClr>
                          <a:schemeClr val="accent5"/>
                        </a:buClr>
                        <a:buFont typeface="Wingdings" pitchFamily="2" charset="2"/>
                        <a:buChar char="n"/>
                      </a:pPr>
                      <a:r>
                        <a:rPr kumimoji="1" lang="ja-JP" altLang="en-US" sz="1000" b="0" u="none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hlinkClick r:id="rId6"/>
                        </a:rPr>
                        <a:t>ディスプレイ</a:t>
                      </a:r>
                      <a:r>
                        <a:rPr kumimoji="1" lang="ja-JP" altLang="en-US" sz="1000" b="0" u="non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hlinkClick r:id="rId6"/>
                        </a:rPr>
                        <a:t>広告（予約型）入稿前審査</a:t>
                      </a:r>
                      <a:r>
                        <a:rPr kumimoji="1" lang="ja-JP" altLang="en-US" sz="1000" b="0" u="none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hlinkClick r:id="rId6"/>
                        </a:rPr>
                        <a:t>依頼フォーム</a:t>
                      </a:r>
                      <a:endParaRPr kumimoji="1" lang="en-US" altLang="ja-JP" sz="1000" b="0" u="non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632432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1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3440" marR="1634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base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訴求する</a:t>
                      </a:r>
                      <a:endParaRPr kumimoji="1" lang="en-US" altLang="ja-JP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23" rtl="0" eaLnBrk="1" fontAlgn="base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商品・サービス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薬機、医療、宗教・選挙・政党・意見広告・募金・寄付金の募集</a:t>
                      </a: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en-US" altLang="ja-JP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</a:t>
                      </a:r>
                      <a:r>
                        <a:rPr kumimoji="1" lang="ja-JP" altLang="en-US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広告フォーマットを問わず、</a:t>
                      </a:r>
                      <a:r>
                        <a:rPr kumimoji="1" lang="ja-JP" altLang="en-US" sz="1000" b="0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リンク先・クリエイティブすべて審査対象</a:t>
                      </a:r>
                      <a:r>
                        <a:rPr kumimoji="1" lang="ja-JP" altLang="en-US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です。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0000"/>
                        </a:lnSpc>
                      </a:pPr>
                      <a:r>
                        <a:rPr kumimoji="1" lang="ja-JP" altLang="en-US" sz="1000" b="1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必須</a:t>
                      </a:r>
                      <a:endParaRPr kumimoji="1" lang="en-US" altLang="ja-JP" sz="1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 rowSpan="3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掲載に間に合うよう適宜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179388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ja-JP" sz="11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3440" marR="163440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78204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公開前</a:t>
                      </a:r>
                      <a:endParaRPr kumimoji="1" lang="en-US" altLang="ja-JP" sz="10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サイト</a:t>
                      </a:r>
                      <a:endParaRPr kumimoji="1" lang="en-US" altLang="ja-JP" sz="10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審査</a:t>
                      </a:r>
                      <a:endParaRPr kumimoji="1" lang="ja-JP" altLang="en-US" sz="10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サイト状況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ja-JP" altLang="en-US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公開前サイト</a:t>
                      </a:r>
                      <a:endParaRPr kumimoji="1" lang="en-US" altLang="ja-JP" sz="10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en-US" altLang="ja-JP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</a:t>
                      </a:r>
                      <a:r>
                        <a:rPr kumimoji="1" lang="ja-JP" altLang="en-US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広告管理ツールに広告を入稿する時点で、リンク先</a:t>
                      </a:r>
                      <a:r>
                        <a:rPr kumimoji="1" lang="en-US" altLang="ja-JP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URL</a:t>
                      </a:r>
                      <a:r>
                        <a:rPr kumimoji="1" lang="ja-JP" altLang="en-US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が未公開または未完成の場合に必要な審査です。</a:t>
                      </a:r>
                      <a:r>
                        <a:rPr kumimoji="1" lang="ja-JP" altLang="en-US" sz="1000" b="0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審査には更新後のテストサイトまたはキャプチャ、掲載開始日とリンク先更新日時が必要</a:t>
                      </a:r>
                      <a:r>
                        <a:rPr kumimoji="1" lang="ja-JP" altLang="en-US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です。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必須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1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3440" marR="163440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05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3440" marR="163440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66098080"/>
                  </a:ext>
                </a:extLst>
              </a:tr>
              <a:tr h="63243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noProof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掲載制限</a:t>
                      </a:r>
                      <a:endParaRPr kumimoji="1" lang="en-US" altLang="ja-JP" sz="1000" b="0" i="0" kern="1200" noProof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0000"/>
                        </a:lnSpc>
                      </a:pPr>
                      <a:r>
                        <a:rPr kumimoji="1" lang="ja-JP" altLang="en-US" sz="1000" b="0" i="0" kern="1200" noProof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掲載制限</a:t>
                      </a:r>
                      <a:endParaRPr kumimoji="1" lang="en-US" altLang="ja-JP" sz="1000" b="0" i="0" kern="1200" noProof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>
                        <a:lnSpc>
                          <a:spcPct val="110000"/>
                        </a:lnSpc>
                      </a:pPr>
                      <a:r>
                        <a:rPr kumimoji="1" lang="ja-JP" altLang="en-US" sz="1000" b="0" i="0" kern="1200" noProof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カテゴリー</a:t>
                      </a:r>
                      <a:endParaRPr kumimoji="1" lang="ja-JP" altLang="en-US" sz="10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「掲載制限に該当する広告内容」の判断</a:t>
                      </a:r>
                      <a:endParaRPr kumimoji="1" lang="en-US" altLang="ja-JP" sz="1000" b="0" kern="1200" noProof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l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</a:t>
                      </a:r>
                      <a:r>
                        <a:rPr kumimoji="1" lang="ja-JP" altLang="en-US" sz="1000" b="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掲載制限カテゴリーの確認の場合に選択。</a:t>
                      </a:r>
                      <a:r>
                        <a:rPr kumimoji="1" lang="ja-JP" altLang="en-US" sz="1000" b="0" kern="1200" noProof="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判断にはリンク先サイトが必要</a:t>
                      </a:r>
                      <a:r>
                        <a:rPr kumimoji="1" lang="ja-JP" altLang="en-US" sz="1000" b="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となり、クリエイティブのみでは判断できかねます。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0000"/>
                        </a:lnSpc>
                      </a:pPr>
                      <a:r>
                        <a:rPr kumimoji="1" lang="ja-JP" altLang="en-US" sz="1000" b="1" kern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任意</a:t>
                      </a:r>
                      <a:endParaRPr kumimoji="1" lang="ja-JP" altLang="en-US" sz="1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100" b="0" kern="1200" noProof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3440" marR="163440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71450" marR="0" lvl="0" indent="-171450" algn="l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Tx/>
                        <a:buFont typeface="Wingdings" pitchFamily="2" charset="2"/>
                        <a:buChar char="n"/>
                        <a:tabLst/>
                        <a:defRPr/>
                      </a:pP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hlinkClick r:id="rId7"/>
                        </a:rPr>
                        <a:t>掲載制限カテゴリー確認　依頼フォーム</a:t>
                      </a:r>
                      <a:br>
                        <a:rPr kumimoji="1" lang="en-US" altLang="ja-JP" sz="1000" b="0" dirty="0"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</a:br>
                      <a:endParaRPr lang="en-US" altLang="ja-JP" sz="1000" b="0" dirty="0"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</a:tbl>
          </a:graphicData>
        </a:graphic>
      </p:graphicFrame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537ABCAA-0EA2-0E56-55B9-D26B279646CF}"/>
              </a:ext>
            </a:extLst>
          </p:cNvPr>
          <p:cNvSpPr txBox="1"/>
          <p:nvPr/>
        </p:nvSpPr>
        <p:spPr>
          <a:xfrm>
            <a:off x="479425" y="1089025"/>
            <a:ext cx="11233150" cy="543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ja-JP" altLang="en-US" sz="14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広告掲載内容により入稿前審査が必須となる場合があります。掲載予定の内容に応じてフォームよりご依頼ください。</a:t>
            </a:r>
            <a:endParaRPr lang="en-US" altLang="ja-JP" sz="140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30000"/>
              </a:lnSpc>
            </a:pPr>
            <a:r>
              <a:rPr lang="ja-JP" altLang="en-US" sz="14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なお、審査には</a:t>
            </a:r>
            <a:r>
              <a:rPr lang="en-US" altLang="ja-JP" sz="14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4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営業日程度かかります。</a:t>
            </a:r>
            <a:endParaRPr lang="en-US" altLang="ja-JP" sz="140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954462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8F4E73C6-A603-DEA1-4F70-BF1BDA52E7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r>
              <a:rPr kumimoji="1" lang="ja-JP" altLang="en-US" dirty="0"/>
              <a:t>概要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E898267-9CDA-D036-B18D-27F330663AF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lnSpcReduction="10000"/>
          </a:bodyPr>
          <a:lstStyle/>
          <a:p>
            <a:r>
              <a:rPr kumimoji="1" lang="ja-JP" altLang="en-US" dirty="0"/>
              <a:t>商品スペック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02D939B-6F95-479A-D14B-2B24204DE80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lnSpcReduction="10000"/>
          </a:bodyPr>
          <a:lstStyle/>
          <a:p>
            <a:r>
              <a:rPr kumimoji="1" lang="ja-JP" altLang="en-US" dirty="0"/>
              <a:t>その他・注意事項</a:t>
            </a:r>
          </a:p>
        </p:txBody>
      </p:sp>
    </p:spTree>
    <p:extLst>
      <p:ext uri="{BB962C8B-B14F-4D97-AF65-F5344CB8AC3E}">
        <p14:creationId xmlns:p14="http://schemas.microsoft.com/office/powerpoint/2010/main" val="15246816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表 53">
            <a:extLst>
              <a:ext uri="{FF2B5EF4-FFF2-40B4-BE49-F238E27FC236}">
                <a16:creationId xmlns:a16="http://schemas.microsoft.com/office/drawing/2014/main" id="{141A91E3-8B91-DFE2-B30F-9775B676A79F}"/>
              </a:ext>
            </a:extLst>
          </p:cNvPr>
          <p:cNvGraphicFramePr>
            <a:graphicFrameLocks noGrp="1"/>
          </p:cNvGraphicFramePr>
          <p:nvPr/>
        </p:nvGraphicFramePr>
        <p:xfrm>
          <a:off x="1142999" y="4587870"/>
          <a:ext cx="10569576" cy="1728466"/>
        </p:xfrm>
        <a:graphic>
          <a:graphicData uri="http://schemas.openxmlformats.org/drawingml/2006/table">
            <a:tbl>
              <a:tblPr/>
              <a:tblGrid>
                <a:gridCol w="1761596">
                  <a:extLst>
                    <a:ext uri="{9D8B030D-6E8A-4147-A177-3AD203B41FA5}">
                      <a16:colId xmlns:a16="http://schemas.microsoft.com/office/drawing/2014/main" val="3007989207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3282382162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330142892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3920659603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2765025768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1569845138"/>
                    </a:ext>
                  </a:extLst>
                </a:gridCol>
              </a:tblGrid>
              <a:tr h="86423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4545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4545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3680638"/>
                  </a:ext>
                </a:extLst>
              </a:tr>
              <a:tr h="86423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4545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6453627"/>
                  </a:ext>
                </a:extLst>
              </a:tr>
            </a:tbl>
          </a:graphicData>
        </a:graphic>
      </p:graphicFrame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365993D-FAA5-CC30-C802-28A86A51A9D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ja-JP" altLang="en-US" dirty="0"/>
              <a:t>その他・注意事項</a:t>
            </a:r>
          </a:p>
        </p:txBody>
      </p:sp>
      <p:pic>
        <p:nvPicPr>
          <p:cNvPr id="8" name="図プレースホルダー 7" descr="アイコン&#10;&#10;自動的に生成された説明">
            <a:extLst>
              <a:ext uri="{FF2B5EF4-FFF2-40B4-BE49-F238E27FC236}">
                <a16:creationId xmlns:a16="http://schemas.microsoft.com/office/drawing/2014/main" id="{9CEFE3F4-E92C-D328-FF27-10DF9A46BF9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6486B363-8A60-7EB7-29F3-D45CCF22E2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既存リリース商品と掲載期間が重複している場合</a:t>
            </a:r>
          </a:p>
        </p:txBody>
      </p:sp>
      <p:graphicFrame>
        <p:nvGraphicFramePr>
          <p:cNvPr id="42" name="表 53">
            <a:extLst>
              <a:ext uri="{FF2B5EF4-FFF2-40B4-BE49-F238E27FC236}">
                <a16:creationId xmlns:a16="http://schemas.microsoft.com/office/drawing/2014/main" id="{00E2FCC9-FB3B-CB8D-EB26-43176CB69B93}"/>
              </a:ext>
            </a:extLst>
          </p:cNvPr>
          <p:cNvGraphicFramePr>
            <a:graphicFrameLocks noGrp="1"/>
          </p:cNvGraphicFramePr>
          <p:nvPr/>
        </p:nvGraphicFramePr>
        <p:xfrm>
          <a:off x="1142999" y="2180441"/>
          <a:ext cx="10569576" cy="2303562"/>
        </p:xfrm>
        <a:graphic>
          <a:graphicData uri="http://schemas.openxmlformats.org/drawingml/2006/table">
            <a:tbl>
              <a:tblPr/>
              <a:tblGrid>
                <a:gridCol w="1761596">
                  <a:extLst>
                    <a:ext uri="{9D8B030D-6E8A-4147-A177-3AD203B41FA5}">
                      <a16:colId xmlns:a16="http://schemas.microsoft.com/office/drawing/2014/main" val="3007989207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3282382162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330142892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3920659603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2765025768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1569845138"/>
                    </a:ext>
                  </a:extLst>
                </a:gridCol>
              </a:tblGrid>
              <a:tr h="115178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4545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4545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3680638"/>
                  </a:ext>
                </a:extLst>
              </a:tr>
              <a:tr h="115178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4545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6453627"/>
                  </a:ext>
                </a:extLst>
              </a:tr>
            </a:tbl>
          </a:graphicData>
        </a:graphic>
      </p:graphicFrame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92BB0683-0904-43D1-F9F7-B65A7C54D3B8}"/>
              </a:ext>
            </a:extLst>
          </p:cNvPr>
          <p:cNvSpPr txBox="1"/>
          <p:nvPr/>
        </p:nvSpPr>
        <p:spPr>
          <a:xfrm>
            <a:off x="479425" y="1089025"/>
            <a:ext cx="11233150" cy="8240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ja-JP" altLang="en-US" sz="14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既存リリース商品から商品スペックに変更がない場合など、既存リリース期間から続けて広告掲載できるよう</a:t>
            </a:r>
            <a:endParaRPr lang="en-US" altLang="ja-JP" sz="140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30000"/>
              </a:lnSpc>
            </a:pPr>
            <a:r>
              <a:rPr lang="ja-JP" altLang="en-US" sz="14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商品掲載期間を</a:t>
            </a:r>
            <a:r>
              <a:rPr lang="en-US" altLang="ja-JP" sz="14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4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カ月間重複して商品をリリースする場合があります。</a:t>
            </a:r>
            <a:endParaRPr lang="en-US" altLang="ja-JP" sz="140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30000"/>
              </a:lnSpc>
            </a:pPr>
            <a:r>
              <a:rPr lang="ja-JP" altLang="en-US" sz="14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広告掲載できる商品スペックに違いはありませんので、広告掲載期間に応じた商品をご利用ください。</a:t>
            </a:r>
            <a:endParaRPr lang="en-US" altLang="ja-JP" sz="140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5" name="ホームベース 44">
            <a:extLst>
              <a:ext uri="{FF2B5EF4-FFF2-40B4-BE49-F238E27FC236}">
                <a16:creationId xmlns:a16="http://schemas.microsoft.com/office/drawing/2014/main" id="{75A5B4F0-45AD-3387-E65E-BA85E55A8C7D}"/>
              </a:ext>
            </a:extLst>
          </p:cNvPr>
          <p:cNvSpPr/>
          <p:nvPr/>
        </p:nvSpPr>
        <p:spPr>
          <a:xfrm>
            <a:off x="4652717" y="3530276"/>
            <a:ext cx="7059848" cy="792000"/>
          </a:xfrm>
          <a:prstGeom prst="homePlate">
            <a:avLst/>
          </a:prstGeom>
          <a:solidFill>
            <a:srgbClr val="545454"/>
          </a:solidFill>
          <a:ln w="127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108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6" name="角丸四角形 45">
            <a:extLst>
              <a:ext uri="{FF2B5EF4-FFF2-40B4-BE49-F238E27FC236}">
                <a16:creationId xmlns:a16="http://schemas.microsoft.com/office/drawing/2014/main" id="{8A9C289E-5AC3-76F8-C308-754645F2ACDD}"/>
              </a:ext>
            </a:extLst>
          </p:cNvPr>
          <p:cNvSpPr/>
          <p:nvPr/>
        </p:nvSpPr>
        <p:spPr>
          <a:xfrm>
            <a:off x="6745349" y="3743183"/>
            <a:ext cx="2874584" cy="366186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587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none" lIns="0" tIns="36000" rIns="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最新リリース商品掲載期間</a:t>
            </a:r>
          </a:p>
        </p:txBody>
      </p:sp>
      <p:sp>
        <p:nvSpPr>
          <p:cNvPr id="50" name="ホームベース 49">
            <a:extLst>
              <a:ext uri="{FF2B5EF4-FFF2-40B4-BE49-F238E27FC236}">
                <a16:creationId xmlns:a16="http://schemas.microsoft.com/office/drawing/2014/main" id="{BF5BE84F-A917-BD10-3914-3473FFCCCD6D}"/>
              </a:ext>
            </a:extLst>
          </p:cNvPr>
          <p:cNvSpPr/>
          <p:nvPr/>
        </p:nvSpPr>
        <p:spPr>
          <a:xfrm>
            <a:off x="1142998" y="2617627"/>
            <a:ext cx="5284787" cy="792000"/>
          </a:xfrm>
          <a:prstGeom prst="homePlate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108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400" b="1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1" name="角丸四角形 50">
            <a:extLst>
              <a:ext uri="{FF2B5EF4-FFF2-40B4-BE49-F238E27FC236}">
                <a16:creationId xmlns:a16="http://schemas.microsoft.com/office/drawing/2014/main" id="{31822A12-133F-DD99-154D-97E66BCC4B9B}"/>
              </a:ext>
            </a:extLst>
          </p:cNvPr>
          <p:cNvSpPr/>
          <p:nvPr/>
        </p:nvSpPr>
        <p:spPr>
          <a:xfrm>
            <a:off x="1529740" y="2830534"/>
            <a:ext cx="2798158" cy="366186"/>
          </a:xfrm>
          <a:prstGeom prst="roundRect">
            <a:avLst>
              <a:gd name="adj" fmla="val 50000"/>
            </a:avLst>
          </a:prstGeom>
          <a:solidFill>
            <a:srgbClr val="999999"/>
          </a:solidFill>
          <a:ln w="1587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none" lIns="0" tIns="36000" rIns="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既存リリース商品掲載期間</a:t>
            </a:r>
          </a:p>
        </p:txBody>
      </p:sp>
      <p:sp>
        <p:nvSpPr>
          <p:cNvPr id="53" name="三角形 52">
            <a:extLst>
              <a:ext uri="{FF2B5EF4-FFF2-40B4-BE49-F238E27FC236}">
                <a16:creationId xmlns:a16="http://schemas.microsoft.com/office/drawing/2014/main" id="{D54E4386-9824-9042-392B-0EB0F71D0213}"/>
              </a:ext>
            </a:extLst>
          </p:cNvPr>
          <p:cNvSpPr>
            <a:spLocks noChangeAspect="1"/>
          </p:cNvSpPr>
          <p:nvPr/>
        </p:nvSpPr>
        <p:spPr>
          <a:xfrm rot="10800000">
            <a:off x="6337785" y="2016200"/>
            <a:ext cx="180000" cy="155173"/>
          </a:xfrm>
          <a:prstGeom prst="triangl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34" charset="-128"/>
              <a:cs typeface="+mn-cs"/>
            </a:endParaRPr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291DC1A5-5EDE-C90C-00FF-ED1DD2A1A4F2}"/>
              </a:ext>
            </a:extLst>
          </p:cNvPr>
          <p:cNvCxnSpPr>
            <a:cxnSpLocks/>
          </p:cNvCxnSpPr>
          <p:nvPr/>
        </p:nvCxnSpPr>
        <p:spPr>
          <a:xfrm>
            <a:off x="4652717" y="2202017"/>
            <a:ext cx="0" cy="4112792"/>
          </a:xfrm>
          <a:prstGeom prst="line">
            <a:avLst/>
          </a:prstGeom>
          <a:noFill/>
          <a:ln w="31750" cap="flat" cmpd="sng" algn="ctr">
            <a:solidFill>
              <a:srgbClr val="C9002C"/>
            </a:solidFill>
            <a:prstDash val="sysDash"/>
          </a:ln>
          <a:effectLst/>
        </p:spPr>
      </p:cxnSp>
      <p:sp>
        <p:nvSpPr>
          <p:cNvPr id="11" name="三角形 52">
            <a:extLst>
              <a:ext uri="{FF2B5EF4-FFF2-40B4-BE49-F238E27FC236}">
                <a16:creationId xmlns:a16="http://schemas.microsoft.com/office/drawing/2014/main" id="{6D118FB0-877B-3234-ACE3-2C9D38E0C187}"/>
              </a:ext>
            </a:extLst>
          </p:cNvPr>
          <p:cNvSpPr>
            <a:spLocks noChangeAspect="1"/>
          </p:cNvSpPr>
          <p:nvPr/>
        </p:nvSpPr>
        <p:spPr>
          <a:xfrm rot="10800000">
            <a:off x="4562717" y="2016200"/>
            <a:ext cx="180000" cy="155173"/>
          </a:xfrm>
          <a:prstGeom prst="triangl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DDE71A84-A620-EECC-70E1-235522634CAD}"/>
              </a:ext>
            </a:extLst>
          </p:cNvPr>
          <p:cNvSpPr txBox="1"/>
          <p:nvPr/>
        </p:nvSpPr>
        <p:spPr>
          <a:xfrm>
            <a:off x="4572656" y="2277546"/>
            <a:ext cx="20168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 b="1" dirty="0">
                <a:solidFill>
                  <a:schemeClr val="accent6"/>
                </a:solidFill>
              </a:rPr>
              <a:t>重複期間</a:t>
            </a:r>
            <a:r>
              <a:rPr lang="ja-JP" altLang="en-US" sz="1200" b="1" dirty="0">
                <a:solidFill>
                  <a:schemeClr val="accent6"/>
                </a:solidFill>
              </a:rPr>
              <a:t>（</a:t>
            </a:r>
            <a:r>
              <a:rPr lang="en-US" altLang="ja-JP" sz="1200" b="1" dirty="0">
                <a:solidFill>
                  <a:schemeClr val="accent6"/>
                </a:solidFill>
              </a:rPr>
              <a:t>1</a:t>
            </a:r>
            <a:r>
              <a:rPr lang="ja-JP" altLang="en-US" sz="1200" b="1" dirty="0">
                <a:solidFill>
                  <a:schemeClr val="accent6"/>
                </a:solidFill>
              </a:rPr>
              <a:t>カ月間）</a:t>
            </a:r>
            <a:endParaRPr kumimoji="1" lang="ja-JP" altLang="en-US" sz="1200" b="1" dirty="0">
              <a:solidFill>
                <a:schemeClr val="accent6"/>
              </a:solidFill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A303A285-8EA9-A026-2E6A-9D903814EA3D}"/>
              </a:ext>
            </a:extLst>
          </p:cNvPr>
          <p:cNvSpPr txBox="1"/>
          <p:nvPr/>
        </p:nvSpPr>
        <p:spPr>
          <a:xfrm>
            <a:off x="3170583" y="4676428"/>
            <a:ext cx="2067339" cy="461665"/>
          </a:xfrm>
          <a:prstGeom prst="homePlate">
            <a:avLst/>
          </a:prstGeom>
          <a:solidFill>
            <a:srgbClr val="999999"/>
          </a:solidFill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200" dirty="0">
                <a:solidFill>
                  <a:schemeClr val="bg1"/>
                </a:solidFill>
              </a:rPr>
              <a:t>重複期間より前に</a:t>
            </a:r>
            <a:endParaRPr kumimoji="1" lang="en-US" altLang="ja-JP" sz="1200" dirty="0">
              <a:solidFill>
                <a:schemeClr val="bg1"/>
              </a:solidFill>
            </a:endParaRPr>
          </a:p>
          <a:p>
            <a:pPr algn="l"/>
            <a:r>
              <a:rPr kumimoji="1" lang="ja-JP" altLang="en-US" sz="1200" dirty="0">
                <a:solidFill>
                  <a:schemeClr val="bg1"/>
                </a:solidFill>
              </a:rPr>
              <a:t>広告掲載を開始する場合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F7DF037D-B038-9FF6-0666-EF19D558BABF}"/>
              </a:ext>
            </a:extLst>
          </p:cNvPr>
          <p:cNvSpPr txBox="1"/>
          <p:nvPr/>
        </p:nvSpPr>
        <p:spPr>
          <a:xfrm>
            <a:off x="4805118" y="5226650"/>
            <a:ext cx="1551929" cy="461665"/>
          </a:xfrm>
          <a:prstGeom prst="homePlate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200" dirty="0">
                <a:solidFill>
                  <a:schemeClr val="bg1"/>
                </a:solidFill>
              </a:rPr>
              <a:t>重複期間内で</a:t>
            </a:r>
            <a:endParaRPr kumimoji="1" lang="en-US" altLang="ja-JP" sz="1200" dirty="0">
              <a:solidFill>
                <a:schemeClr val="bg1"/>
              </a:solidFill>
            </a:endParaRPr>
          </a:p>
          <a:p>
            <a:pPr algn="l"/>
            <a:r>
              <a:rPr kumimoji="1" lang="ja-JP" altLang="en-US" sz="1200" dirty="0">
                <a:solidFill>
                  <a:schemeClr val="bg1"/>
                </a:solidFill>
              </a:rPr>
              <a:t>広告掲載する場合</a:t>
            </a:r>
          </a:p>
        </p:txBody>
      </p:sp>
      <p:sp>
        <p:nvSpPr>
          <p:cNvPr id="28" name="三角形 52">
            <a:extLst>
              <a:ext uri="{FF2B5EF4-FFF2-40B4-BE49-F238E27FC236}">
                <a16:creationId xmlns:a16="http://schemas.microsoft.com/office/drawing/2014/main" id="{6595496A-5EEA-F73C-118F-B5207794B2A4}"/>
              </a:ext>
            </a:extLst>
          </p:cNvPr>
          <p:cNvSpPr>
            <a:spLocks noChangeAspect="1"/>
          </p:cNvSpPr>
          <p:nvPr/>
        </p:nvSpPr>
        <p:spPr>
          <a:xfrm>
            <a:off x="4562717" y="6334687"/>
            <a:ext cx="180000" cy="155173"/>
          </a:xfrm>
          <a:prstGeom prst="triangl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29" name="三角形 52">
            <a:extLst>
              <a:ext uri="{FF2B5EF4-FFF2-40B4-BE49-F238E27FC236}">
                <a16:creationId xmlns:a16="http://schemas.microsoft.com/office/drawing/2014/main" id="{43D08C0A-2D85-C089-DE09-EABA754A8204}"/>
              </a:ext>
            </a:extLst>
          </p:cNvPr>
          <p:cNvSpPr>
            <a:spLocks noChangeAspect="1"/>
          </p:cNvSpPr>
          <p:nvPr/>
        </p:nvSpPr>
        <p:spPr>
          <a:xfrm>
            <a:off x="6337785" y="6334687"/>
            <a:ext cx="180000" cy="155173"/>
          </a:xfrm>
          <a:prstGeom prst="triangl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836D721A-966B-13DE-8B6C-3FCF0EAE4137}"/>
              </a:ext>
            </a:extLst>
          </p:cNvPr>
          <p:cNvSpPr/>
          <p:nvPr/>
        </p:nvSpPr>
        <p:spPr>
          <a:xfrm>
            <a:off x="479424" y="4587870"/>
            <a:ext cx="553694" cy="1726939"/>
          </a:xfrm>
          <a:prstGeom prst="rect">
            <a:avLst/>
          </a:prstGeom>
          <a:solidFill>
            <a:srgbClr val="DDDDDD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b="1" dirty="0">
                <a:solidFill>
                  <a:schemeClr val="accent3"/>
                </a:solidFill>
              </a:rPr>
              <a:t>広告掲載期間</a:t>
            </a:r>
          </a:p>
        </p:txBody>
      </p: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2CEB067C-A9F4-DFE7-EB25-26D4AB59FAD8}"/>
              </a:ext>
            </a:extLst>
          </p:cNvPr>
          <p:cNvCxnSpPr>
            <a:cxnSpLocks/>
          </p:cNvCxnSpPr>
          <p:nvPr/>
        </p:nvCxnSpPr>
        <p:spPr>
          <a:xfrm>
            <a:off x="6427785" y="2202017"/>
            <a:ext cx="0" cy="4112792"/>
          </a:xfrm>
          <a:prstGeom prst="line">
            <a:avLst/>
          </a:prstGeom>
          <a:noFill/>
          <a:ln w="31750" cap="flat" cmpd="sng" algn="ctr">
            <a:solidFill>
              <a:srgbClr val="C9002C"/>
            </a:solidFill>
            <a:prstDash val="sysDash"/>
          </a:ln>
          <a:effectLst/>
        </p:spPr>
      </p:cxn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F17DC0DF-54F4-6EBE-5C32-43387C97B100}"/>
              </a:ext>
            </a:extLst>
          </p:cNvPr>
          <p:cNvSpPr/>
          <p:nvPr/>
        </p:nvSpPr>
        <p:spPr>
          <a:xfrm>
            <a:off x="479423" y="2202017"/>
            <a:ext cx="553695" cy="2281986"/>
          </a:xfrm>
          <a:prstGeom prst="rect">
            <a:avLst/>
          </a:prstGeom>
          <a:solidFill>
            <a:srgbClr val="DDDDDD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b="1" dirty="0">
                <a:solidFill>
                  <a:schemeClr val="accent3"/>
                </a:solidFill>
              </a:rPr>
              <a:t>商品掲載期間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4743C06D-8E29-9498-7B16-F7E691C6AC01}"/>
              </a:ext>
            </a:extLst>
          </p:cNvPr>
          <p:cNvSpPr txBox="1"/>
          <p:nvPr/>
        </p:nvSpPr>
        <p:spPr>
          <a:xfrm>
            <a:off x="5430625" y="5785098"/>
            <a:ext cx="2067339" cy="461665"/>
          </a:xfrm>
          <a:prstGeom prst="homePlate">
            <a:avLst/>
          </a:prstGeom>
          <a:solidFill>
            <a:srgbClr val="545454"/>
          </a:solidFill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200" dirty="0">
                <a:solidFill>
                  <a:schemeClr val="bg1"/>
                </a:solidFill>
              </a:rPr>
              <a:t>重複期間より後に</a:t>
            </a:r>
            <a:endParaRPr kumimoji="1" lang="en-US" altLang="ja-JP" sz="1200" dirty="0">
              <a:solidFill>
                <a:schemeClr val="bg1"/>
              </a:solidFill>
            </a:endParaRPr>
          </a:p>
          <a:p>
            <a:pPr algn="l"/>
            <a:r>
              <a:rPr kumimoji="1" lang="ja-JP" altLang="en-US" sz="1200" dirty="0">
                <a:solidFill>
                  <a:schemeClr val="bg1"/>
                </a:solidFill>
              </a:rPr>
              <a:t>広告掲載を終了する場合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C71DDE5F-9E9B-56D1-05FC-FCB76059538C}"/>
              </a:ext>
            </a:extLst>
          </p:cNvPr>
          <p:cNvSpPr txBox="1"/>
          <p:nvPr/>
        </p:nvSpPr>
        <p:spPr>
          <a:xfrm>
            <a:off x="5257801" y="4753371"/>
            <a:ext cx="3089308" cy="307777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400" dirty="0">
                <a:solidFill>
                  <a:srgbClr val="545454"/>
                </a:solidFill>
              </a:rPr>
              <a:t>既存リリース商品をご利用ください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714A8531-1501-5773-BD94-0B00B1515487}"/>
              </a:ext>
            </a:extLst>
          </p:cNvPr>
          <p:cNvSpPr txBox="1"/>
          <p:nvPr/>
        </p:nvSpPr>
        <p:spPr>
          <a:xfrm>
            <a:off x="6390862" y="5222465"/>
            <a:ext cx="5731565" cy="523220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 rtlCol="0">
            <a:spAutoFit/>
          </a:bodyPr>
          <a:lstStyle/>
          <a:p>
            <a:pPr algn="l"/>
            <a:r>
              <a:rPr lang="ja-JP" altLang="en-US" sz="1400" dirty="0">
                <a:solidFill>
                  <a:srgbClr val="545454"/>
                </a:solidFill>
              </a:rPr>
              <a:t>既存</a:t>
            </a:r>
            <a:r>
              <a:rPr kumimoji="1" lang="ja-JP" altLang="en-US" sz="1400" dirty="0">
                <a:solidFill>
                  <a:srgbClr val="545454"/>
                </a:solidFill>
              </a:rPr>
              <a:t>リリース商品、最新リリース商品のどちらもご利用いただけます</a:t>
            </a:r>
            <a:endParaRPr kumimoji="1" lang="en-US" altLang="ja-JP" sz="1400" dirty="0">
              <a:solidFill>
                <a:srgbClr val="545454"/>
              </a:solidFill>
            </a:endParaRPr>
          </a:p>
          <a:p>
            <a:pPr algn="l"/>
            <a:r>
              <a:rPr lang="ja-JP" altLang="en-US" sz="1400" dirty="0">
                <a:solidFill>
                  <a:srgbClr val="545454"/>
                </a:solidFill>
              </a:rPr>
              <a:t>（広告掲載できる商品スペックに違いはありません）</a:t>
            </a:r>
            <a:endParaRPr kumimoji="1" lang="ja-JP" altLang="en-US" sz="1400" dirty="0">
              <a:solidFill>
                <a:srgbClr val="545454"/>
              </a:solidFill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DAD1BD45-DCF7-9CA4-7D31-4C9591E43040}"/>
              </a:ext>
            </a:extLst>
          </p:cNvPr>
          <p:cNvSpPr txBox="1"/>
          <p:nvPr/>
        </p:nvSpPr>
        <p:spPr>
          <a:xfrm>
            <a:off x="7517842" y="5862041"/>
            <a:ext cx="3077271" cy="307777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400" dirty="0">
                <a:solidFill>
                  <a:srgbClr val="545454"/>
                </a:solidFill>
              </a:rPr>
              <a:t>最新リリース商品をご利用ください</a:t>
            </a:r>
          </a:p>
        </p:txBody>
      </p:sp>
    </p:spTree>
    <p:extLst>
      <p:ext uri="{BB962C8B-B14F-4D97-AF65-F5344CB8AC3E}">
        <p14:creationId xmlns:p14="http://schemas.microsoft.com/office/powerpoint/2010/main" val="37923097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7A3803B-87FE-8DD5-03AE-84DC7D32FC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ja-JP" altLang="en-US"/>
              <a:t>その他・注意事項</a:t>
            </a:r>
          </a:p>
        </p:txBody>
      </p:sp>
      <p:pic>
        <p:nvPicPr>
          <p:cNvPr id="9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247AFF8F-EC87-71A1-4CDB-A0CA2667237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6486B363-8A60-7EB7-29F3-D45CCF22E2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dirty="0"/>
              <a:t>ディスプレイ広告（予約型）　共通免責事項・注意事項</a:t>
            </a:r>
            <a:endParaRPr kumimoji="1" lang="ja-JP" altLang="en-US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82F4214-734D-BD37-02B3-AB45E6633C33}"/>
              </a:ext>
            </a:extLst>
          </p:cNvPr>
          <p:cNvSpPr txBox="1"/>
          <p:nvPr/>
        </p:nvSpPr>
        <p:spPr>
          <a:xfrm>
            <a:off x="479425" y="1089025"/>
            <a:ext cx="11233149" cy="5230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  <a:defRPr/>
            </a:pP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おもな免責事項・注意事項のみ記載しております。本資料に記載のほか、広告取扱基本規定、広告掲載基準、入稿規定など各種規約、ガイドライン、ヘルプにもディスプレイ広告（予約型）に関する免責事項・注意事項があります。併せてご確認ください。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lang="ja-JP" altLang="en-US" sz="1400" b="0" i="0" dirty="0">
                <a:solidFill>
                  <a:srgbClr val="1D1C1D"/>
                </a:solidFill>
                <a:effectLst/>
                <a:latin typeface="+mn-ea"/>
              </a:rPr>
              <a:t>ガイドライン・規約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ea"/>
              </a:rPr>
              <a:t>	</a:t>
            </a:r>
            <a:r>
              <a:rPr lang="en-US" altLang="ja-JP" sz="1400" b="0" i="0" u="none" strike="noStrike" dirty="0">
                <a:effectLst/>
                <a:latin typeface="+mn-ea"/>
                <a:hlinkClick r:id="rId4"/>
              </a:rPr>
              <a:t>https://www.lycbiz.com/jp/download/yahoo/</a:t>
            </a:r>
            <a:br>
              <a:rPr lang="en-US" altLang="ja-JP" sz="1400" dirty="0">
                <a:latin typeface="+mn-ea"/>
              </a:rPr>
            </a:br>
            <a:r>
              <a:rPr lang="ja-JP" altLang="en-US" sz="1400" b="0" i="0" dirty="0">
                <a:solidFill>
                  <a:srgbClr val="1D1C1D"/>
                </a:solidFill>
                <a:effectLst/>
                <a:latin typeface="+mn-ea"/>
              </a:rPr>
              <a:t>　　　　　　　　　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ea"/>
              </a:rPr>
              <a:t>	</a:t>
            </a:r>
            <a:r>
              <a:rPr lang="en-US" altLang="ja-JP" sz="1400" b="0" i="0" u="none" strike="noStrike" dirty="0">
                <a:effectLst/>
                <a:latin typeface="+mn-ea"/>
                <a:hlinkClick r:id="rId5"/>
              </a:rPr>
              <a:t>https://www.lycbiz.com/jp/terms-and-policies/yahoo/</a:t>
            </a:r>
            <a:endParaRPr lang="en-US" altLang="ja-JP" sz="1400" b="0" i="0" u="none" strike="noStrike" dirty="0">
              <a:effectLst/>
              <a:latin typeface="+mn-ea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 ヘルプ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	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6"/>
              </a:rPr>
              <a:t>https://ads-help.yahoo-net.jp/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広告の掲載内容や販売内容が変更になる場合があります。あらかじめご了承ください。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広告が掲載されるウェブサイトやアプリケーション</a:t>
            </a:r>
            <a:r>
              <a:rPr kumimoji="0" lang="ja-JP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の内容・構成は、予告なく変更になる場合や、災害時、通信障害時、他プロモーション時等、特別編成になる場合があります。また、それらに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伴い広告</a:t>
            </a:r>
            <a:r>
              <a:rPr kumimoji="0" lang="ja-JP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掲載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位置</a:t>
            </a:r>
            <a:r>
              <a:rPr kumimoji="0" lang="ja-JP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が変更になる場合があります。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弊社サービスによる特別演出に伴い、演出期間を含めた掲載期間の販売を停止する場合があります。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市区郡合併などでターゲティング対象のエリアが変更・廃止になる場合があります。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セールスシートの「商品一覧」ページに記載の「掲載場所」が複数のサービスやサービス内の階層、記事・種目などのカテゴリーを包含する場合、一部のサービス、サービス内の階層、カテゴリーで広告掲載されない場合があります。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lang="ja-JP" altLang="en-US" sz="1400" b="0" i="0" dirty="0"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Hiragino Kaku Gothic Pro"/>
              </a:rPr>
              <a:t>商品によってはセールスシートの「商品一覧」ページに記載の「購入期間」より短期間で購入可能ですが、予約時のシミュレーションビューアブルインプレッションを下回る場合があります。</a:t>
            </a:r>
            <a:endParaRPr kumimoji="0" lang="en-US" altLang="ja-JP" sz="14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237371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85EE8F3-4F21-DCB5-0B90-668D2A9069B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l"/>
            <a:r>
              <a:rPr lang="ja-JP" altLang="en-US"/>
              <a:t>その他・注意事項</a:t>
            </a:r>
          </a:p>
        </p:txBody>
      </p:sp>
      <p:pic>
        <p:nvPicPr>
          <p:cNvPr id="9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B732959F-B856-AD2E-A2B6-1BA0908F9E2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6486B363-8A60-7EB7-29F3-D45CCF22E2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dirty="0"/>
              <a:t>ディスプレイ広告（予約型）　共通免責事項・注意事項</a:t>
            </a:r>
            <a:endParaRPr kumimoji="1" lang="ja-JP" altLang="en-US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F83361B-197D-6265-0F0D-6807B25D868D}"/>
              </a:ext>
            </a:extLst>
          </p:cNvPr>
          <p:cNvSpPr txBox="1"/>
          <p:nvPr/>
        </p:nvSpPr>
        <p:spPr>
          <a:xfrm>
            <a:off x="479425" y="1089025"/>
            <a:ext cx="11233150" cy="47412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広告掲載調整時間について</a:t>
            </a:r>
            <a:b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次に定める時間は「広告掲載調整時間」とし、広告掲載調整時間内に発生した不具合について、ヤフーは免責されます。</a:t>
            </a:r>
            <a:b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	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広告掲載開始日、および広告内容を変更した後の掲載開始日において、掲載開始から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12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時間を広告掲載調整時間とします。</a:t>
            </a:r>
            <a:b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　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	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ただし、以下の（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）（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）に該当する場合は、その定めに従います。</a:t>
            </a:r>
            <a:b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	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広告掲載開始日が営業日以外の場合、当該広告の掲載開始時間から、翌営業日の正午までを広告掲載調整時間とします。</a:t>
            </a:r>
            <a:b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	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広告の総掲載予定時間が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12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時間未満の場合、総掲載予定時間の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10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％にあたる時間を上限に広告掲載調整時間とします。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n"/>
              <a:tabLst/>
              <a:defRPr/>
            </a:pP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n"/>
              <a:tabLst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枠購入型、時間帯ジャック購入型の商品について</a:t>
            </a:r>
            <a:endParaRPr kumimoji="0" lang="en-US" altLang="ja-JP" sz="14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lang="ja-JP" altLang="en-US" sz="1400" b="0" i="0" dirty="0"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Hiragino Kaku Gothic Pro"/>
              </a:rPr>
              <a:t>セールスシートの「商品一覧」ページ、「時間帯ジャック価格表」ページに記載の「想定ビューアブルインプレッション」は広告視聴数の目安です。結果として下回る場合があります。</a:t>
            </a:r>
            <a:endParaRPr lang="en-US" altLang="ja-JP" sz="1400" b="0" i="0" dirty="0">
              <a:solidFill>
                <a:schemeClr val="tx2">
                  <a:lumMod val="75000"/>
                  <a:lumOff val="25000"/>
                </a:schemeClr>
              </a:solidFill>
              <a:effectLst/>
              <a:latin typeface="Hiragino Kaku Gothic Pro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ユーザーが当該広告の非表示設定を実施した場合など、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ディスプレイ広告（運用型）を含めた</a:t>
            </a: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他社の広告配信設定の状況により、</a:t>
            </a:r>
            <a:r>
              <a:rPr kumimoji="0" lang="en-US" altLang="ja-JP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SOV100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％</a:t>
            </a: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配信の購入の場合でも他社の広告が配信される場合があります。</a:t>
            </a:r>
            <a:endParaRPr kumimoji="0" lang="en-US" altLang="ja-JP" sz="14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n"/>
              <a:tabLst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資料やツールに明示されている場合を除き、金額表示は以下のとおりです。</a:t>
            </a:r>
            <a:endParaRPr kumimoji="0" lang="en-US" altLang="ja-JP" sz="14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消費税を含みません。</a:t>
            </a: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代理店手数料を含みます。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399548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85EE8F3-4F21-DCB5-0B90-668D2A9069B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l"/>
            <a:r>
              <a:rPr lang="ja-JP" altLang="en-US"/>
              <a:t>その他・注意事項</a:t>
            </a:r>
          </a:p>
        </p:txBody>
      </p:sp>
      <p:pic>
        <p:nvPicPr>
          <p:cNvPr id="9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B732959F-B856-AD2E-A2B6-1BA0908F9E2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6486B363-8A60-7EB7-29F3-D45CCF22E2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dirty="0"/>
              <a:t>よくあるお問い合わせ</a:t>
            </a:r>
            <a:endParaRPr kumimoji="1" lang="ja-JP" altLang="en-US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F83361B-197D-6265-0F0D-6807B25D868D}"/>
              </a:ext>
            </a:extLst>
          </p:cNvPr>
          <p:cNvSpPr txBox="1"/>
          <p:nvPr/>
        </p:nvSpPr>
        <p:spPr>
          <a:xfrm>
            <a:off x="479425" y="1089025"/>
            <a:ext cx="11233150" cy="9187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よくあるお問い合わせのみ記載しております。ヘルプ、サポート窓口も併せてご利用ください。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n"/>
              <a:defRPr/>
            </a:pP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 ヘルプ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		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4"/>
              </a:rPr>
              <a:t>https://ads-help.yahoo-net.jp/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n"/>
              <a:defRPr/>
            </a:pP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 パートナーサポート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	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5"/>
              </a:rPr>
              <a:t>https://portal.yadui.business.yahoo.co.jp/agencyportal/873315/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aphicFrame>
        <p:nvGraphicFramePr>
          <p:cNvPr id="3" name="表 4">
            <a:extLst>
              <a:ext uri="{FF2B5EF4-FFF2-40B4-BE49-F238E27FC236}">
                <a16:creationId xmlns:a16="http://schemas.microsoft.com/office/drawing/2014/main" id="{38AA8EF1-A765-8D1E-F39C-0CF8379C4447}"/>
              </a:ext>
            </a:extLst>
          </p:cNvPr>
          <p:cNvGraphicFramePr>
            <a:graphicFrameLocks noGrp="1"/>
          </p:cNvGraphicFramePr>
          <p:nvPr/>
        </p:nvGraphicFramePr>
        <p:xfrm>
          <a:off x="479425" y="2567278"/>
          <a:ext cx="11233150" cy="3733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4530">
                  <a:extLst>
                    <a:ext uri="{9D8B030D-6E8A-4147-A177-3AD203B41FA5}">
                      <a16:colId xmlns:a16="http://schemas.microsoft.com/office/drawing/2014/main" val="4185285779"/>
                    </a:ext>
                  </a:extLst>
                </a:gridCol>
                <a:gridCol w="10838620">
                  <a:extLst>
                    <a:ext uri="{9D8B030D-6E8A-4147-A177-3AD203B41FA5}">
                      <a16:colId xmlns:a16="http://schemas.microsoft.com/office/drawing/2014/main" val="16252503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en-US" altLang="ja-JP" b="1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Q</a:t>
                      </a:r>
                      <a:endParaRPr kumimoji="1" lang="ja-JP" altLang="en-US" b="1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68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1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ディスプレイ広告（予約型）の導入事例を教えてください。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99125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b="1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A</a:t>
                      </a:r>
                      <a:endParaRPr kumimoji="1" lang="ja-JP" altLang="en-US" b="1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68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エージェンシーポータルに資料をご用意しております。広告活用のための資料もご用意しておりますのでご確認ください。</a:t>
                      </a:r>
                      <a:endParaRPr kumimoji="1" lang="en-US" altLang="ja-JP" sz="1400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Wingdings" panose="05000000000000000000" pitchFamily="2" charset="2"/>
                        <a:buChar char="n"/>
                      </a:pPr>
                      <a:r>
                        <a:rPr kumimoji="1" lang="ja-JP" altLang="en-US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</a:rPr>
                        <a:t>ディスプレイ広告（予約型）販促情報一覧</a:t>
                      </a:r>
                      <a:br>
                        <a:rPr kumimoji="1" lang="en-US" altLang="ja-JP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</a:rPr>
                      </a:br>
                      <a:r>
                        <a:rPr kumimoji="1" lang="en-US" altLang="ja-JP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  <a:hlinkClick r:id="rId6"/>
                        </a:rPr>
                        <a:t>https://portal.yadui.business.yahoo.co.jp/agencyportal/30335704/</a:t>
                      </a:r>
                      <a:endParaRPr kumimoji="1" lang="ja-JP" altLang="en-US" sz="1400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49535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b="1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Q</a:t>
                      </a:r>
                      <a:endParaRPr kumimoji="1" lang="ja-JP" altLang="en-US" b="1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6800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1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○○という内容の広告は掲載できますか？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80236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b="1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A</a:t>
                      </a:r>
                      <a:endParaRPr kumimoji="1" lang="ja-JP" altLang="en-US" b="1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68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プロモーション内容や広告リンク先も含めて掲載制限、販売制限、広告掲載基準に該当、違反しないかご確認ください。判断に迷う場合は依頼フォームよりご確認ください。</a:t>
                      </a:r>
                      <a:endParaRPr kumimoji="1" lang="en-US" altLang="ja-JP" sz="1400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Wingdings" panose="05000000000000000000" pitchFamily="2" charset="2"/>
                        <a:buChar char="n"/>
                      </a:pPr>
                      <a:r>
                        <a:rPr kumimoji="1" lang="ja-JP" altLang="en-US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</a:rPr>
                        <a:t>掲載制限カテゴリー確認依頼フォーム</a:t>
                      </a:r>
                      <a:br>
                        <a:rPr kumimoji="1" lang="en-US" altLang="ja-JP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</a:rPr>
                      </a:br>
                      <a:r>
                        <a:rPr kumimoji="1" lang="en-US" altLang="ja-JP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  <a:hlinkClick r:id="rId7"/>
                        </a:rPr>
                        <a:t>https://form-business.yahoo.co.jp/claris/enqueteForm?inquiry_type=placement_restrictions</a:t>
                      </a:r>
                      <a:endParaRPr kumimoji="1" lang="en-US" altLang="ja-JP" sz="1400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+mn-ea"/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n"/>
                      </a:pPr>
                      <a:r>
                        <a:rPr kumimoji="1" lang="ja-JP" altLang="en-US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</a:rPr>
                        <a:t>ディスプレイ広告（予約型） 入稿前審査依頼フォーム</a:t>
                      </a:r>
                      <a:br>
                        <a:rPr kumimoji="1" lang="en-US" altLang="ja-JP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</a:rPr>
                      </a:br>
                      <a:r>
                        <a:rPr kumimoji="1" lang="en-US" altLang="ja-JP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  <a:hlinkClick r:id="rId8"/>
                        </a:rPr>
                        <a:t>https://form-business.yahoo.co.jp/claris/enqueteForm?inquiry_type=guaranteed_review</a:t>
                      </a:r>
                      <a:endParaRPr kumimoji="1" lang="ja-JP" altLang="en-US" sz="1400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15731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b="1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Q</a:t>
                      </a:r>
                      <a:endParaRPr kumimoji="1" lang="ja-JP" altLang="en-US" b="1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6800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1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キャンペーン作成で商品の掲載期間の途中から先の日付が選択できません。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9265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b="1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A</a:t>
                      </a:r>
                      <a:endParaRPr kumimoji="1" lang="ja-JP" altLang="en-US" b="1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680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商品の掲載期間が半年の場合、在庫確認・シミュレーションの実行日から起算して</a:t>
                      </a:r>
                      <a:r>
                        <a:rPr kumimoji="1" lang="en-US" altLang="ja-JP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181</a:t>
                      </a:r>
                      <a:r>
                        <a:rPr kumimoji="1" lang="ja-JP" altLang="en-US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日目以降の日付は指定できず、在庫は確認できません。また、</a:t>
                      </a:r>
                      <a:r>
                        <a:rPr kumimoji="1" lang="en-US" altLang="ja-JP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181</a:t>
                      </a:r>
                      <a:r>
                        <a:rPr kumimoji="1" lang="ja-JP" altLang="en-US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日目以降の予約もできません。在庫確認・シミュレーションと予約のタイミングにご注意ください。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47632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33087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81971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>
            <a:extLst>
              <a:ext uri="{FF2B5EF4-FFF2-40B4-BE49-F238E27FC236}">
                <a16:creationId xmlns:a16="http://schemas.microsoft.com/office/drawing/2014/main" id="{16C40ABE-1BE6-107C-13AD-D714B148CB2C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" altLang="ja-JP" sz="800">
                <a:solidFill>
                  <a:schemeClr val="accent2"/>
                </a:solidFill>
              </a:rPr>
              <a:t>.</a:t>
            </a:r>
            <a:endParaRPr lang="en" altLang="ja-JP" sz="800" dirty="0">
              <a:solidFill>
                <a:schemeClr val="accent2"/>
              </a:solidFill>
            </a:endParaRP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0267D85-0E80-479C-9AB0-9230C12E3B7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kumimoji="1" lang="en-US" altLang="ja-JP" dirty="0"/>
              <a:t>01</a:t>
            </a:r>
            <a:endParaRPr kumimoji="1" lang="ja-JP" altLang="en-US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7AE3B12E-4FD2-DE63-3E76-1C9DD351EB3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kumimoji="1" lang="ja-JP" altLang="en-US"/>
              <a:t>概要</a:t>
            </a:r>
          </a:p>
        </p:txBody>
      </p:sp>
      <p:pic>
        <p:nvPicPr>
          <p:cNvPr id="14" name="図プレースホルダー 13" descr="アイコン&#10;&#10;自動的に生成された説明">
            <a:extLst>
              <a:ext uri="{FF2B5EF4-FFF2-40B4-BE49-F238E27FC236}">
                <a16:creationId xmlns:a16="http://schemas.microsoft.com/office/drawing/2014/main" id="{8D4F94E6-0D76-B9F3-0732-F10C6FD0C8A4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4" b="380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704195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233F11F-CD18-2F7E-F1B7-265A8FF5319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 dirty="0"/>
              <a:t>概要</a:t>
            </a: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C755DDC7-1962-58DA-7155-F708E48B247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この資料について</a:t>
            </a: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089D5D2B-E163-79DE-361F-CC76EB3639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226" y="3062088"/>
            <a:ext cx="288000" cy="520176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43FB8B41-5D56-D769-644C-420E434E2E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071" y="4589762"/>
            <a:ext cx="575621" cy="475831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0720392-2F8A-5944-4E4C-BF0096A0F855}"/>
              </a:ext>
            </a:extLst>
          </p:cNvPr>
          <p:cNvSpPr txBox="1"/>
          <p:nvPr/>
        </p:nvSpPr>
        <p:spPr>
          <a:xfrm>
            <a:off x="479425" y="1241076"/>
            <a:ext cx="9505056" cy="6217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本資料は</a:t>
            </a: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ニュースのセールスシートです</a:t>
            </a:r>
            <a:endParaRPr kumimoji="1" lang="en-US" altLang="ja-JP" sz="16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その他商品のセールスシートや販促資料は下記をご覧ください</a:t>
            </a:r>
            <a:endParaRPr kumimoji="1" lang="en-US" altLang="ja-JP" sz="16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aphicFrame>
        <p:nvGraphicFramePr>
          <p:cNvPr id="7" name="表 4">
            <a:extLst>
              <a:ext uri="{FF2B5EF4-FFF2-40B4-BE49-F238E27FC236}">
                <a16:creationId xmlns:a16="http://schemas.microsoft.com/office/drawing/2014/main" id="{6D8B84F3-798E-8767-C4F8-4C0344E488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468172"/>
              </p:ext>
            </p:extLst>
          </p:nvPr>
        </p:nvGraphicFramePr>
        <p:xfrm>
          <a:off x="479425" y="2247857"/>
          <a:ext cx="11168078" cy="39552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692939">
                  <a:extLst>
                    <a:ext uri="{9D8B030D-6E8A-4147-A177-3AD203B41FA5}">
                      <a16:colId xmlns:a16="http://schemas.microsoft.com/office/drawing/2014/main" val="606051176"/>
                    </a:ext>
                  </a:extLst>
                </a:gridCol>
                <a:gridCol w="6475139">
                  <a:extLst>
                    <a:ext uri="{9D8B030D-6E8A-4147-A177-3AD203B41FA5}">
                      <a16:colId xmlns:a16="http://schemas.microsoft.com/office/drawing/2014/main" val="687840856"/>
                    </a:ext>
                  </a:extLst>
                </a:gridCol>
              </a:tblGrid>
              <a:tr h="495343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00" b="1" i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ドキュメント</a:t>
                      </a: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000" b="1" i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URL</a:t>
                      </a:r>
                      <a:endParaRPr kumimoji="1" lang="ja-JP" altLang="en-US" sz="1000" b="1" i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7350027"/>
                  </a:ext>
                </a:extLst>
              </a:tr>
              <a:tr h="494271">
                <a:tc>
                  <a:txBody>
                    <a:bodyPr/>
                    <a:lstStyle/>
                    <a:p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　ディスプレイ広告</a:t>
                      </a: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(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予約型</a:t>
                      </a: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)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r>
                        <a:rPr kumimoji="1" lang="en-US" altLang="ja-JP" sz="10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Yahoo!</a:t>
                      </a:r>
                      <a:r>
                        <a:rPr kumimoji="1" lang="ja-JP" altLang="en-US" sz="10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ニュース</a:t>
                      </a:r>
                      <a:r>
                        <a:rPr kumimoji="1" lang="en-US" altLang="ja-JP" sz="10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 </a:t>
                      </a:r>
                      <a:r>
                        <a:rPr kumimoji="1" lang="ja-JP" altLang="en-US" sz="10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セールスシート</a:t>
                      </a: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000" b="1" i="0" dirty="0">
                          <a:solidFill>
                            <a:srgbClr val="C00000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こちらの資料</a:t>
                      </a: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1320354"/>
                  </a:ext>
                </a:extLst>
              </a:tr>
              <a:tr h="494271"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　ディスプレイ広告</a:t>
                      </a: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(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予約型</a:t>
                      </a: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)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r>
                        <a:rPr kumimoji="1" lang="ja-JP" altLang="en-US" sz="10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その他商品セールスシート一覧</a:t>
                      </a:r>
                      <a:endParaRPr kumimoji="1" lang="en-US" altLang="ja-JP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b="0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hlinkClick r:id="rId5"/>
                        </a:rPr>
                        <a:t>https://portal.yadui.business.yahoo.co.jp/agencyportal/873240/</a:t>
                      </a:r>
                      <a:r>
                        <a:rPr kumimoji="1" lang="en-US" altLang="ja-JP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 </a:t>
                      </a: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(</a:t>
                      </a: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エージェンシーポータル）</a:t>
                      </a: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7711322"/>
                  </a:ext>
                </a:extLst>
              </a:tr>
              <a:tr h="494271"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　ディスプレイ広告</a:t>
                      </a: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(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予約型</a:t>
                      </a: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)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商品カタログ</a:t>
                      </a:r>
                      <a:endParaRPr kumimoji="1" lang="en-US" altLang="ja-JP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  <a:hlinkClick r:id="rId6"/>
                        </a:rPr>
                        <a:t>https://portal.yadui.business.yahoo.co.jp/agencyportal/30335704/</a:t>
                      </a: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 (</a:t>
                      </a: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エージェンシーポータル）</a:t>
                      </a: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1039734"/>
                  </a:ext>
                </a:extLst>
              </a:tr>
              <a:tr h="494271"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　ディスプレイ広告</a:t>
                      </a: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(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予約型</a:t>
                      </a: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)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フォーマットガイド</a:t>
                      </a:r>
                      <a:endParaRPr kumimoji="1" lang="en-US" altLang="ja-JP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3668410"/>
                  </a:ext>
                </a:extLst>
              </a:tr>
              <a:tr h="494271"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　ディスプレイ広告</a:t>
                      </a: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(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予約型</a:t>
                      </a: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)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事例カタログ</a:t>
                      </a:r>
                      <a:endParaRPr kumimoji="1" lang="en-US" altLang="ja-JP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3264396"/>
                  </a:ext>
                </a:extLst>
              </a:tr>
              <a:tr h="494271"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 JAPAN </a:t>
                      </a:r>
                      <a:r>
                        <a:rPr kumimoji="1" lang="ja-JP" alt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媒体資料</a:t>
                      </a:r>
                      <a:endParaRPr kumimoji="1" lang="en-US" altLang="ja-JP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  <a:hlinkClick r:id="rId7"/>
                        </a:rPr>
                        <a:t>https://portal.yadui.business.yahoo.co.jp/agencyportal/30187098/</a:t>
                      </a: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 (</a:t>
                      </a: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エージェンシーポータル）</a:t>
                      </a: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0123167"/>
                  </a:ext>
                </a:extLst>
              </a:tr>
              <a:tr h="494271"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サービス別媒体資料一覧（</a:t>
                      </a: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ニュースほか）</a:t>
                      </a:r>
                      <a:endParaRPr kumimoji="1" lang="en-US" altLang="ja-JP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  <a:hlinkClick r:id="rId8"/>
                        </a:rPr>
                        <a:t>https://portal.yadui.business.yahoo.co.jp/agencyportal/1052207/</a:t>
                      </a: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 (</a:t>
                      </a: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エージェンシーポータル）</a:t>
                      </a: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6382480"/>
                  </a:ext>
                </a:extLst>
              </a:tr>
            </a:tbl>
          </a:graphicData>
        </a:graphic>
      </p:graphicFrame>
      <p:pic>
        <p:nvPicPr>
          <p:cNvPr id="11" name="図プレースホルダー 10" descr="アイコン&#10;&#10;自動的に生成された説明">
            <a:extLst>
              <a:ext uri="{FF2B5EF4-FFF2-40B4-BE49-F238E27FC236}">
                <a16:creationId xmlns:a16="http://schemas.microsoft.com/office/drawing/2014/main" id="{C8966456-1DB8-7882-90FA-FA635065E6A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684262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233F11F-CD18-2F7E-F1B7-265A8FF5319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 dirty="0"/>
              <a:t>概要</a:t>
            </a: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C755DDC7-1962-58DA-7155-F708E48B247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ja-JP" dirty="0"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kumimoji="1"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ニュース</a:t>
            </a:r>
            <a:r>
              <a:rPr kumimoji="1" lang="en-US" altLang="ja-JP" dirty="0">
                <a:latin typeface="Meiryo" panose="020B0604030504040204" pitchFamily="34" charset="-128"/>
                <a:ea typeface="Meiryo" panose="020B0604030504040204" pitchFamily="34" charset="-128"/>
              </a:rPr>
              <a:t>202</a:t>
            </a:r>
            <a:r>
              <a:rPr lang="en-US" altLang="ja-JP" dirty="0"/>
              <a:t>4</a:t>
            </a:r>
            <a:r>
              <a:rPr kumimoji="1"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年</a:t>
            </a:r>
            <a:r>
              <a:rPr lang="en-US" altLang="ja-JP" dirty="0"/>
              <a:t>3</a:t>
            </a:r>
            <a:r>
              <a:rPr kumimoji="1"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月</a:t>
            </a:r>
            <a:r>
              <a:rPr kumimoji="1" lang="en-US" altLang="ja-JP" dirty="0">
                <a:latin typeface="Meiryo" panose="020B0604030504040204" pitchFamily="34" charset="-128"/>
                <a:ea typeface="Meiryo" panose="020B0604030504040204" pitchFamily="34" charset="-128"/>
              </a:rPr>
              <a:t>~2024</a:t>
            </a:r>
            <a:r>
              <a:rPr kumimoji="1"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年</a:t>
            </a:r>
            <a:r>
              <a:rPr lang="en-US" altLang="ja-JP" dirty="0"/>
              <a:t>9</a:t>
            </a:r>
            <a:r>
              <a:rPr kumimoji="1"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月商品 変更点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2D997190-0A34-8839-E62F-82CDFE7D1ED1}"/>
              </a:ext>
            </a:extLst>
          </p:cNvPr>
          <p:cNvSpPr txBox="1"/>
          <p:nvPr/>
        </p:nvSpPr>
        <p:spPr>
          <a:xfrm>
            <a:off x="8213482" y="190990"/>
            <a:ext cx="1529265" cy="45704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※Yahoo!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ニュース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202</a:t>
            </a:r>
            <a:r>
              <a:rPr lang="en-US" altLang="ja-JP" sz="900" dirty="0">
                <a:solidFill>
                  <a:srgbClr val="00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年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9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月～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2024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年</a:t>
            </a:r>
            <a:r>
              <a:rPr lang="en-US" altLang="ja-JP" sz="900" dirty="0">
                <a:solidFill>
                  <a:srgbClr val="00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月）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からの変更点</a:t>
            </a:r>
          </a:p>
        </p:txBody>
      </p:sp>
      <p:pic>
        <p:nvPicPr>
          <p:cNvPr id="11" name="図プレースホルダー 10" descr="アイコン&#10;&#10;自動的に生成された説明">
            <a:extLst>
              <a:ext uri="{FF2B5EF4-FFF2-40B4-BE49-F238E27FC236}">
                <a16:creationId xmlns:a16="http://schemas.microsoft.com/office/drawing/2014/main" id="{22052C02-6A5C-A259-5AB0-6DFFA50747C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角丸四角形 3">
            <a:extLst>
              <a:ext uri="{FF2B5EF4-FFF2-40B4-BE49-F238E27FC236}">
                <a16:creationId xmlns:a16="http://schemas.microsoft.com/office/drawing/2014/main" id="{E41B4F46-E05A-94DE-D98B-9AC5AF9CDDBE}"/>
              </a:ext>
            </a:extLst>
          </p:cNvPr>
          <p:cNvSpPr/>
          <p:nvPr/>
        </p:nvSpPr>
        <p:spPr>
          <a:xfrm>
            <a:off x="479425" y="3429000"/>
            <a:ext cx="11233150" cy="645319"/>
          </a:xfrm>
          <a:prstGeom prst="roundRect">
            <a:avLst>
              <a:gd name="adj" fmla="val 8047"/>
            </a:avLst>
          </a:prstGeom>
          <a:noFill/>
          <a:ln w="15875">
            <a:noFill/>
          </a:ln>
        </p:spPr>
        <p:txBody>
          <a:bodyPr wrap="square" lIns="0" tIns="0" rIns="0" bIns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000" b="1" spc="300" dirty="0">
                <a:solidFill>
                  <a:schemeClr val="accent3"/>
                </a:solidFill>
                <a:latin typeface="Meiryo"/>
                <a:ea typeface="Meiryo"/>
              </a:rPr>
              <a:t>掲載期間</a:t>
            </a:r>
            <a:r>
              <a:rPr lang="en-US" altLang="ja-JP" sz="2000" b="1" spc="300" dirty="0">
                <a:solidFill>
                  <a:schemeClr val="accent3"/>
                </a:solidFill>
                <a:latin typeface="Meiryo"/>
                <a:ea typeface="Meiryo"/>
              </a:rPr>
              <a:t>2024年3月31日</a:t>
            </a:r>
            <a:r>
              <a:rPr lang="ja-JP" altLang="en-US" sz="2000" b="1" spc="300" dirty="0">
                <a:solidFill>
                  <a:schemeClr val="accent3"/>
                </a:solidFill>
                <a:latin typeface="Meiryo"/>
                <a:ea typeface="Meiryo"/>
              </a:rPr>
              <a:t>までの商品がご好評につき、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000" b="1" spc="300" dirty="0">
                <a:solidFill>
                  <a:schemeClr val="accent3"/>
                </a:solidFill>
                <a:latin typeface="Meiryo"/>
                <a:ea typeface="Meiryo"/>
              </a:rPr>
              <a:t>掲載期間のみ変更した商品を</a:t>
            </a:r>
            <a:r>
              <a:rPr lang="en-US" altLang="ja-JP" sz="2000" b="1" spc="300" dirty="0">
                <a:solidFill>
                  <a:schemeClr val="accent3"/>
                </a:solidFill>
                <a:latin typeface="Meiryo"/>
                <a:ea typeface="Meiryo"/>
              </a:rPr>
              <a:t>2024年1月24日</a:t>
            </a:r>
            <a:r>
              <a:rPr lang="ja-JP" altLang="en-US" sz="2000" b="1" spc="300" dirty="0">
                <a:solidFill>
                  <a:schemeClr val="accent3"/>
                </a:solidFill>
                <a:latin typeface="Meiryo"/>
                <a:ea typeface="Meiryo"/>
              </a:rPr>
              <a:t>に新たにリリースしました。</a:t>
            </a:r>
            <a:endParaRPr lang="en-US" altLang="ja-JP" sz="2000" b="1" spc="300" dirty="0">
              <a:solidFill>
                <a:schemeClr val="accent3"/>
              </a:solidFill>
              <a:latin typeface="Meiryo"/>
              <a:ea typeface="Meiryo"/>
            </a:endParaRPr>
          </a:p>
        </p:txBody>
      </p:sp>
    </p:spTree>
    <p:extLst>
      <p:ext uri="{BB962C8B-B14F-4D97-AF65-F5344CB8AC3E}">
        <p14:creationId xmlns:p14="http://schemas.microsoft.com/office/powerpoint/2010/main" val="8348524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>
            <a:extLst>
              <a:ext uri="{FF2B5EF4-FFF2-40B4-BE49-F238E27FC236}">
                <a16:creationId xmlns:a16="http://schemas.microsoft.com/office/drawing/2014/main" id="{16C40ABE-1BE6-107C-13AD-D714B148CB2C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" altLang="ja-JP" sz="800">
                <a:solidFill>
                  <a:schemeClr val="accent2"/>
                </a:solidFill>
              </a:rPr>
              <a:t>.</a:t>
            </a:r>
            <a:endParaRPr lang="en" altLang="ja-JP" sz="800" dirty="0">
              <a:solidFill>
                <a:schemeClr val="accent2"/>
              </a:solidFill>
            </a:endParaRPr>
          </a:p>
        </p:txBody>
      </p:sp>
      <p:pic>
        <p:nvPicPr>
          <p:cNvPr id="11" name="図プレースホルダー 10" descr="アイコン&#10;&#10;自動的に生成された説明">
            <a:extLst>
              <a:ext uri="{FF2B5EF4-FFF2-40B4-BE49-F238E27FC236}">
                <a16:creationId xmlns:a16="http://schemas.microsoft.com/office/drawing/2014/main" id="{446048DE-7C99-620C-0FA9-9DF8FB1AF60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4" b="3804"/>
          <a:stretch/>
        </p:blipFill>
        <p:spPr/>
      </p:pic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0267D85-0E80-479C-9AB0-9230C12E3B7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kumimoji="1" lang="en-US" altLang="ja-JP" dirty="0"/>
              <a:t>02</a:t>
            </a:r>
            <a:endParaRPr kumimoji="1" lang="ja-JP" altLang="en-US" dirty="0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7AE3B12E-4FD2-DE63-3E76-1C9DD351EB3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ja-JP" altLang="en-US"/>
              <a:t>商品スペック</a:t>
            </a:r>
          </a:p>
        </p:txBody>
      </p:sp>
    </p:spTree>
    <p:extLst>
      <p:ext uri="{BB962C8B-B14F-4D97-AF65-F5344CB8AC3E}">
        <p14:creationId xmlns:p14="http://schemas.microsoft.com/office/powerpoint/2010/main" val="38341271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233F11F-CD18-2F7E-F1B7-265A8FF5319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C755DDC7-1962-58DA-7155-F708E48B247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ja-JP" altLang="en-US"/>
              <a:t>商品一覧</a:t>
            </a:r>
          </a:p>
        </p:txBody>
      </p:sp>
      <p:graphicFrame>
        <p:nvGraphicFramePr>
          <p:cNvPr id="4" name="表 4">
            <a:extLst>
              <a:ext uri="{FF2B5EF4-FFF2-40B4-BE49-F238E27FC236}">
                <a16:creationId xmlns:a16="http://schemas.microsoft.com/office/drawing/2014/main" id="{5D15E322-5822-9A9A-ACF5-76B3CE138E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8772081"/>
              </p:ext>
            </p:extLst>
          </p:nvPr>
        </p:nvGraphicFramePr>
        <p:xfrm>
          <a:off x="479425" y="1816674"/>
          <a:ext cx="11233150" cy="35311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393084">
                  <a:extLst>
                    <a:ext uri="{9D8B030D-6E8A-4147-A177-3AD203B41FA5}">
                      <a16:colId xmlns:a16="http://schemas.microsoft.com/office/drawing/2014/main" val="984914608"/>
                    </a:ext>
                  </a:extLst>
                </a:gridCol>
                <a:gridCol w="6899203">
                  <a:extLst>
                    <a:ext uri="{9D8B030D-6E8A-4147-A177-3AD203B41FA5}">
                      <a16:colId xmlns:a16="http://schemas.microsoft.com/office/drawing/2014/main" val="606051176"/>
                    </a:ext>
                  </a:extLst>
                </a:gridCol>
                <a:gridCol w="1940863">
                  <a:extLst>
                    <a:ext uri="{9D8B030D-6E8A-4147-A177-3AD203B41FA5}">
                      <a16:colId xmlns:a16="http://schemas.microsoft.com/office/drawing/2014/main" val="3805149580"/>
                    </a:ext>
                  </a:extLst>
                </a:gridCol>
              </a:tblGrid>
              <a:tr h="537246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 spc="3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商品区分</a:t>
                      </a:r>
                      <a:endParaRPr kumimoji="1" lang="ja-JP" altLang="en-US" sz="1000" b="1" i="0" spc="3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0" marR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kumimoji="1" lang="ja-JP" altLang="en-US" sz="1600" b="1" i="0">
                          <a:solidFill>
                            <a:schemeClr val="accent3"/>
                          </a:solidFill>
                          <a:latin typeface="Yu Gothic" panose="020B0400000000000000" pitchFamily="34" charset="-128"/>
                          <a:ea typeface="Yu Gothic" panose="020B0400000000000000" pitchFamily="34" charset="-128"/>
                        </a:rPr>
                        <a:t>商品区分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 spc="3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ページ数</a:t>
                      </a:r>
                      <a:endParaRPr kumimoji="1" lang="ja-JP" altLang="en-US" sz="1000" b="1" i="0" spc="3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7350027"/>
                  </a:ext>
                </a:extLst>
              </a:tr>
              <a:tr h="997978">
                <a:tc rowSpan="2">
                  <a:txBody>
                    <a:bodyPr/>
                    <a:lstStyle/>
                    <a:p>
                      <a:pPr algn="l"/>
                      <a:r>
                        <a:rPr kumimoji="1" lang="ja-JP" altLang="en-US" sz="1000" b="1" i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スマートフォン</a:t>
                      </a:r>
                      <a:endParaRPr kumimoji="1" lang="ja-JP" altLang="en-US" sz="1000" b="1" i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07999" marR="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05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プライムカバー</a:t>
                      </a: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b="0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P.8</a:t>
                      </a:r>
                      <a:endParaRPr kumimoji="1" lang="ja-JP" altLang="en-US" sz="1050" b="0" i="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1320354"/>
                  </a:ext>
                </a:extLst>
              </a:tr>
              <a:tr h="997978">
                <a:tc vMerge="1"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05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スマートパネル</a:t>
                      </a: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P.8</a:t>
                      </a:r>
                      <a:endParaRPr kumimoji="1" lang="ja-JP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45454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8767192"/>
                  </a:ext>
                </a:extLst>
              </a:tr>
              <a:tr h="997978"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000" b="1" i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PC</a:t>
                      </a:r>
                      <a:endParaRPr kumimoji="1" lang="ja-JP" altLang="en-US" sz="1000" b="1" i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368000" marR="0" marT="216000" marB="14400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05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プライムディスプレイ</a:t>
                      </a:r>
                      <a:r>
                        <a:rPr kumimoji="1" lang="en-US" altLang="ja-JP" sz="105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 </a:t>
                      </a:r>
                      <a:endParaRPr kumimoji="1" lang="ja-JP" altLang="en-US" sz="1050" b="1" i="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P.14</a:t>
                      </a: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4139763"/>
                  </a:ext>
                </a:extLst>
              </a:tr>
            </a:tbl>
          </a:graphicData>
        </a:graphic>
      </p:graphicFrame>
      <p:pic>
        <p:nvPicPr>
          <p:cNvPr id="18" name="図 17">
            <a:extLst>
              <a:ext uri="{FF2B5EF4-FFF2-40B4-BE49-F238E27FC236}">
                <a16:creationId xmlns:a16="http://schemas.microsoft.com/office/drawing/2014/main" id="{089D5D2B-E163-79DE-361F-CC76EB3639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226" y="3062088"/>
            <a:ext cx="288000" cy="520176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43FB8B41-5D56-D769-644C-420E434E2E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071" y="4589762"/>
            <a:ext cx="575621" cy="475831"/>
          </a:xfrm>
          <a:prstGeom prst="rect">
            <a:avLst/>
          </a:prstGeom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EC4DA826-CC76-63ED-5E91-CD065968974E}"/>
              </a:ext>
            </a:extLst>
          </p:cNvPr>
          <p:cNvSpPr txBox="1"/>
          <p:nvPr/>
        </p:nvSpPr>
        <p:spPr>
          <a:xfrm>
            <a:off x="479425" y="1285323"/>
            <a:ext cx="957706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この資料に掲載している商品一覧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9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EAEE4D6B-B9A0-C827-684E-83A97FB9692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46275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EDBEF49-4ED3-D7A5-B1C1-AA91C9840A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36" name="テキスト プレースホルダー 35">
            <a:extLst>
              <a:ext uri="{FF2B5EF4-FFF2-40B4-BE49-F238E27FC236}">
                <a16:creationId xmlns:a16="http://schemas.microsoft.com/office/drawing/2014/main" id="{756D19D5-0A6C-C156-921D-0DCED90207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ja-JP" altLang="en-US"/>
              <a:t>スマートフォン商品</a:t>
            </a:r>
          </a:p>
        </p:txBody>
      </p:sp>
      <p:sp>
        <p:nvSpPr>
          <p:cNvPr id="5" name="角丸四角形 4">
            <a:extLst>
              <a:ext uri="{FF2B5EF4-FFF2-40B4-BE49-F238E27FC236}">
                <a16:creationId xmlns:a16="http://schemas.microsoft.com/office/drawing/2014/main" id="{AAC1EB36-41D2-6CC3-B114-F8CE71F29CD2}"/>
              </a:ext>
            </a:extLst>
          </p:cNvPr>
          <p:cNvSpPr/>
          <p:nvPr/>
        </p:nvSpPr>
        <p:spPr>
          <a:xfrm>
            <a:off x="1799370" y="186644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商品イメージ</a:t>
            </a:r>
            <a:endParaRPr kumimoji="1" lang="ja-JP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C7FE3AE4-AFD3-2AA1-3B55-A2A383FBE814}"/>
              </a:ext>
            </a:extLst>
          </p:cNvPr>
          <p:cNvSpPr/>
          <p:nvPr/>
        </p:nvSpPr>
        <p:spPr>
          <a:xfrm>
            <a:off x="0" y="5877272"/>
            <a:ext cx="12192000" cy="98072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76000" tIns="45720" rIns="91440" bIns="288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・入稿規定（</a:t>
            </a:r>
            <a:r>
              <a:rPr kumimoji="0" lang="en-US" altLang="ja-JP" sz="9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web</a:t>
            </a:r>
            <a:r>
              <a: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）：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hlinkClick r:id="rId3"/>
              </a:rPr>
              <a:t>https://ads-help.yahoo-net.jp/s/article/H000044930?language=ja</a:t>
            </a:r>
            <a:endParaRPr kumimoji="0" lang="en-US" altLang="ja-JP" sz="9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2811B24F-F394-6CD2-A66F-B8C28F6AD05B}"/>
              </a:ext>
            </a:extLst>
          </p:cNvPr>
          <p:cNvSpPr txBox="1"/>
          <p:nvPr/>
        </p:nvSpPr>
        <p:spPr>
          <a:xfrm>
            <a:off x="11055928" y="6519553"/>
            <a:ext cx="10450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059287-6666-084C-9D74-9884BA0CD8A5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CCCCCC"/>
                </a:solidFill>
                <a:effectLst/>
                <a:uLnTx/>
                <a:uFillTx/>
                <a:latin typeface="Arial" panose="020B0604020202020204" pitchFamily="34" charset="0"/>
                <a:ea typeface="メイリオ" panose="020B0604030504040204" pitchFamily="34" charset="-128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srgbClr val="CCCCCC"/>
              </a:solidFill>
              <a:effectLst/>
              <a:uLnTx/>
              <a:uFillTx/>
              <a:latin typeface="Arial" panose="020B0604020202020204" pitchFamily="34" charset="0"/>
              <a:ea typeface="メイリオ" panose="020B0604030504040204" pitchFamily="34" charset="-128"/>
              <a:cs typeface="Arial" panose="020B0604020202020204" pitchFamily="34" charset="0"/>
            </a:endParaRPr>
          </a:p>
        </p:txBody>
      </p:sp>
      <p:sp>
        <p:nvSpPr>
          <p:cNvPr id="6" name="角丸四角形 37">
            <a:extLst>
              <a:ext uri="{FF2B5EF4-FFF2-40B4-BE49-F238E27FC236}">
                <a16:creationId xmlns:a16="http://schemas.microsoft.com/office/drawing/2014/main" id="{F58F6AB5-605E-6FBE-E3A9-42D491E834AD}"/>
              </a:ext>
            </a:extLst>
          </p:cNvPr>
          <p:cNvSpPr/>
          <p:nvPr/>
        </p:nvSpPr>
        <p:spPr>
          <a:xfrm>
            <a:off x="502609" y="3318575"/>
            <a:ext cx="2127768" cy="692904"/>
          </a:xfrm>
          <a:prstGeom prst="roundRect">
            <a:avLst>
              <a:gd name="adj" fmla="val 8489"/>
            </a:avLst>
          </a:prstGeom>
          <a:solidFill>
            <a:srgbClr val="FEF6F6"/>
          </a:solidFill>
          <a:ln w="25400">
            <a:noFill/>
          </a:ln>
          <a:effectLst>
            <a:outerShdw dist="25400" dir="2700000" algn="tl" rotWithShape="0">
              <a:schemeClr val="accent6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4680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バナー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画像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/16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：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9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バナー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動画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/16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：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9</a:t>
            </a:r>
          </a:p>
        </p:txBody>
      </p:sp>
      <p:sp>
        <p:nvSpPr>
          <p:cNvPr id="7" name="円/楕円 38">
            <a:extLst>
              <a:ext uri="{FF2B5EF4-FFF2-40B4-BE49-F238E27FC236}">
                <a16:creationId xmlns:a16="http://schemas.microsoft.com/office/drawing/2014/main" id="{4BF73FD6-D6D9-BE26-BB61-CFE6B1F4B833}"/>
              </a:ext>
            </a:extLst>
          </p:cNvPr>
          <p:cNvSpPr>
            <a:spLocks noChangeAspect="1"/>
          </p:cNvSpPr>
          <p:nvPr/>
        </p:nvSpPr>
        <p:spPr>
          <a:xfrm>
            <a:off x="488421" y="2983612"/>
            <a:ext cx="504000" cy="504000"/>
          </a:xfrm>
          <a:prstGeom prst="ellipse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A</a:t>
            </a:r>
            <a:endParaRPr kumimoji="1" lang="ja-JP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5C8DEC54-66A9-3240-06B8-6CF28527BC40}"/>
              </a:ext>
            </a:extLst>
          </p:cNvPr>
          <p:cNvSpPr txBox="1"/>
          <p:nvPr/>
        </p:nvSpPr>
        <p:spPr>
          <a:xfrm>
            <a:off x="1031144" y="4127627"/>
            <a:ext cx="1489190" cy="1692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eiryo"/>
                <a:ea typeface="Meiryo"/>
              </a:rPr>
              <a:t>※ </a:t>
            </a:r>
            <a:r>
              <a:rPr kumimoji="1" lang="ja-JP" altLang="en-US" sz="11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eiryo"/>
                <a:ea typeface="Meiryo"/>
              </a:rPr>
              <a:t>タップ後の挙動は</a:t>
            </a:r>
            <a:r>
              <a:rPr lang="en-US" altLang="ja-JP" sz="1100" dirty="0">
                <a:solidFill>
                  <a:srgbClr val="C00000"/>
                </a:solidFill>
                <a:latin typeface="Meiryo"/>
                <a:ea typeface="Meiryo"/>
              </a:rPr>
              <a:t>P9</a:t>
            </a:r>
            <a:endParaRPr kumimoji="1" lang="ja-JP" altLang="en-US" sz="11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9" name="角丸四角形 46">
            <a:extLst>
              <a:ext uri="{FF2B5EF4-FFF2-40B4-BE49-F238E27FC236}">
                <a16:creationId xmlns:a16="http://schemas.microsoft.com/office/drawing/2014/main" id="{13A17453-6221-F25C-408B-F332B62BF27D}"/>
              </a:ext>
            </a:extLst>
          </p:cNvPr>
          <p:cNvSpPr/>
          <p:nvPr/>
        </p:nvSpPr>
        <p:spPr>
          <a:xfrm>
            <a:off x="510528" y="2459118"/>
            <a:ext cx="2119849" cy="399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1" i="0" u="none" strike="noStrike" kern="1200" cap="none" spc="60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WEB</a:t>
            </a:r>
            <a:endParaRPr kumimoji="1" lang="ja-JP" altLang="en-US" sz="1400" b="1" i="0" u="none" strike="noStrike" kern="1200" cap="none" spc="60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角丸四角形 47">
            <a:extLst>
              <a:ext uri="{FF2B5EF4-FFF2-40B4-BE49-F238E27FC236}">
                <a16:creationId xmlns:a16="http://schemas.microsoft.com/office/drawing/2014/main" id="{07A5DE44-68BD-7AE4-AAB3-A6ADAD19B29D}"/>
              </a:ext>
            </a:extLst>
          </p:cNvPr>
          <p:cNvSpPr/>
          <p:nvPr/>
        </p:nvSpPr>
        <p:spPr>
          <a:xfrm>
            <a:off x="6334855" y="2424069"/>
            <a:ext cx="2143493" cy="399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1" i="0" u="none" strike="noStrike" kern="1200" cap="none" spc="60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APP</a:t>
            </a:r>
            <a:endParaRPr kumimoji="1" lang="ja-JP" altLang="en-US" sz="1400" b="1" i="0" u="none" strike="noStrike" kern="1200" cap="none" spc="60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1" name="角丸四角形 37">
            <a:extLst>
              <a:ext uri="{FF2B5EF4-FFF2-40B4-BE49-F238E27FC236}">
                <a16:creationId xmlns:a16="http://schemas.microsoft.com/office/drawing/2014/main" id="{4CB23F09-D710-BA03-0502-4DD08BB32154}"/>
              </a:ext>
            </a:extLst>
          </p:cNvPr>
          <p:cNvSpPr/>
          <p:nvPr/>
        </p:nvSpPr>
        <p:spPr>
          <a:xfrm>
            <a:off x="6345802" y="3325803"/>
            <a:ext cx="2121601" cy="692904"/>
          </a:xfrm>
          <a:prstGeom prst="roundRect">
            <a:avLst>
              <a:gd name="adj" fmla="val 8489"/>
            </a:avLst>
          </a:prstGeom>
          <a:solidFill>
            <a:srgbClr val="FEF6F6"/>
          </a:solidFill>
          <a:ln w="25400">
            <a:noFill/>
          </a:ln>
          <a:effectLst>
            <a:outerShdw dist="25400" dir="2700000" algn="tl" rotWithShape="0">
              <a:schemeClr val="accent6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4680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バナー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画像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/16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：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9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バナー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動画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/16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：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9</a:t>
            </a:r>
          </a:p>
        </p:txBody>
      </p:sp>
      <p:sp>
        <p:nvSpPr>
          <p:cNvPr id="12" name="円/楕円 38">
            <a:extLst>
              <a:ext uri="{FF2B5EF4-FFF2-40B4-BE49-F238E27FC236}">
                <a16:creationId xmlns:a16="http://schemas.microsoft.com/office/drawing/2014/main" id="{98F9D360-63D8-1AB4-5D43-295C495CB622}"/>
              </a:ext>
            </a:extLst>
          </p:cNvPr>
          <p:cNvSpPr>
            <a:spLocks noChangeAspect="1"/>
          </p:cNvSpPr>
          <p:nvPr/>
        </p:nvSpPr>
        <p:spPr>
          <a:xfrm>
            <a:off x="6345802" y="2985289"/>
            <a:ext cx="504000" cy="504000"/>
          </a:xfrm>
          <a:prstGeom prst="ellipse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72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b="1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B</a:t>
            </a:r>
            <a:endParaRPr kumimoji="1" lang="ja-JP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DE25582C-E420-4236-0D06-B48924D633CD}"/>
              </a:ext>
            </a:extLst>
          </p:cNvPr>
          <p:cNvSpPr txBox="1"/>
          <p:nvPr/>
        </p:nvSpPr>
        <p:spPr>
          <a:xfrm>
            <a:off x="6862339" y="4153330"/>
            <a:ext cx="1489190" cy="16927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eiryo"/>
                <a:ea typeface="Meiryo"/>
              </a:rPr>
              <a:t>※ </a:t>
            </a:r>
            <a:r>
              <a:rPr kumimoji="1" lang="ja-JP" altLang="en-US" sz="11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eiryo"/>
                <a:ea typeface="Meiryo"/>
              </a:rPr>
              <a:t>タップ後の挙動は</a:t>
            </a:r>
            <a:r>
              <a:rPr lang="en-US" altLang="ja-JP" sz="1100" dirty="0">
                <a:solidFill>
                  <a:srgbClr val="C00000"/>
                </a:solidFill>
                <a:latin typeface="Meiryo"/>
                <a:ea typeface="Meiryo"/>
              </a:rPr>
              <a:t>P9</a:t>
            </a:r>
            <a:endParaRPr kumimoji="1" lang="ja-JP" altLang="en-US" sz="11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5856D4B9-142C-FF39-372C-59D316BF80DC}"/>
              </a:ext>
            </a:extLst>
          </p:cNvPr>
          <p:cNvGrpSpPr/>
          <p:nvPr/>
        </p:nvGrpSpPr>
        <p:grpSpPr>
          <a:xfrm>
            <a:off x="2798248" y="1490204"/>
            <a:ext cx="2974331" cy="4387068"/>
            <a:chOff x="1990831" y="1894747"/>
            <a:chExt cx="2974331" cy="4387068"/>
          </a:xfrm>
        </p:grpSpPr>
        <p:grpSp>
          <p:nvGrpSpPr>
            <p:cNvPr id="15" name="グループ化 14">
              <a:extLst>
                <a:ext uri="{FF2B5EF4-FFF2-40B4-BE49-F238E27FC236}">
                  <a16:creationId xmlns:a16="http://schemas.microsoft.com/office/drawing/2014/main" id="{908534B9-14B2-24D8-4E02-03AB5C51C805}"/>
                </a:ext>
              </a:extLst>
            </p:cNvPr>
            <p:cNvGrpSpPr/>
            <p:nvPr/>
          </p:nvGrpSpPr>
          <p:grpSpPr>
            <a:xfrm>
              <a:off x="2197194" y="2034677"/>
              <a:ext cx="2561607" cy="4247138"/>
              <a:chOff x="4749894" y="2034677"/>
              <a:chExt cx="2561607" cy="4247138"/>
            </a:xfrm>
          </p:grpSpPr>
          <p:pic>
            <p:nvPicPr>
              <p:cNvPr id="17" name="図 16">
                <a:extLst>
                  <a:ext uri="{FF2B5EF4-FFF2-40B4-BE49-F238E27FC236}">
                    <a16:creationId xmlns:a16="http://schemas.microsoft.com/office/drawing/2014/main" id="{530FA8C2-BA18-971D-FCEE-2CD6542F2A5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0203"/>
              <a:stretch/>
            </p:blipFill>
            <p:spPr>
              <a:xfrm>
                <a:off x="4749894" y="2190495"/>
                <a:ext cx="2561606" cy="4091320"/>
              </a:xfrm>
              <a:prstGeom prst="rect">
                <a:avLst/>
              </a:prstGeom>
            </p:spPr>
          </p:pic>
          <p:sp>
            <p:nvSpPr>
              <p:cNvPr id="22" name="正方形/長方形 21">
                <a:extLst>
                  <a:ext uri="{FF2B5EF4-FFF2-40B4-BE49-F238E27FC236}">
                    <a16:creationId xmlns:a16="http://schemas.microsoft.com/office/drawing/2014/main" id="{F0CAB348-594B-36B0-045B-8D637831A924}"/>
                  </a:ext>
                </a:extLst>
              </p:cNvPr>
              <p:cNvSpPr/>
              <p:nvPr/>
            </p:nvSpPr>
            <p:spPr>
              <a:xfrm>
                <a:off x="4750717" y="2034677"/>
                <a:ext cx="2560784" cy="186100"/>
              </a:xfrm>
              <a:prstGeom prst="rect">
                <a:avLst/>
              </a:prstGeom>
              <a:solidFill>
                <a:srgbClr val="F6F8F9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 dirty="0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16" name="図 15">
              <a:extLst>
                <a:ext uri="{FF2B5EF4-FFF2-40B4-BE49-F238E27FC236}">
                  <a16:creationId xmlns:a16="http://schemas.microsoft.com/office/drawing/2014/main" id="{EDEC32A3-AAFD-BCA3-9D59-19E0D46CFA3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5393"/>
            <a:stretch/>
          </p:blipFill>
          <p:spPr>
            <a:xfrm>
              <a:off x="1990831" y="1894747"/>
              <a:ext cx="2974331" cy="4387068"/>
            </a:xfrm>
            <a:prstGeom prst="rect">
              <a:avLst/>
            </a:prstGeom>
          </p:spPr>
        </p:pic>
      </p:grp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D1D479E9-FBC7-55A9-A6EA-C963F61A7B21}"/>
              </a:ext>
            </a:extLst>
          </p:cNvPr>
          <p:cNvGrpSpPr/>
          <p:nvPr/>
        </p:nvGrpSpPr>
        <p:grpSpPr>
          <a:xfrm>
            <a:off x="8609033" y="1473323"/>
            <a:ext cx="2974331" cy="4742397"/>
            <a:chOff x="8609033" y="1473323"/>
            <a:chExt cx="2974331" cy="4742397"/>
          </a:xfrm>
        </p:grpSpPr>
        <p:pic>
          <p:nvPicPr>
            <p:cNvPr id="28" name="図 27">
              <a:extLst>
                <a:ext uri="{FF2B5EF4-FFF2-40B4-BE49-F238E27FC236}">
                  <a16:creationId xmlns:a16="http://schemas.microsoft.com/office/drawing/2014/main" id="{2816743D-E40C-8169-6DC0-C9EDA31EAD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r="2671" b="39466"/>
            <a:stretch/>
          </p:blipFill>
          <p:spPr>
            <a:xfrm>
              <a:off x="8791239" y="1845188"/>
              <a:ext cx="2557457" cy="3631562"/>
            </a:xfrm>
            <a:prstGeom prst="rect">
              <a:avLst/>
            </a:prstGeom>
          </p:spPr>
        </p:pic>
        <p:sp>
          <p:nvSpPr>
            <p:cNvPr id="29" name="正方形/長方形 28">
              <a:extLst>
                <a:ext uri="{FF2B5EF4-FFF2-40B4-BE49-F238E27FC236}">
                  <a16:creationId xmlns:a16="http://schemas.microsoft.com/office/drawing/2014/main" id="{ADAFA200-382C-816F-88D8-342E50C23788}"/>
                </a:ext>
              </a:extLst>
            </p:cNvPr>
            <p:cNvSpPr/>
            <p:nvPr/>
          </p:nvSpPr>
          <p:spPr>
            <a:xfrm>
              <a:off x="8785783" y="1669642"/>
              <a:ext cx="2560784" cy="186100"/>
            </a:xfrm>
            <a:prstGeom prst="rect">
              <a:avLst/>
            </a:prstGeom>
            <a:solidFill>
              <a:srgbClr val="3474CE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pic>
          <p:nvPicPr>
            <p:cNvPr id="30" name="図 29">
              <a:extLst>
                <a:ext uri="{FF2B5EF4-FFF2-40B4-BE49-F238E27FC236}">
                  <a16:creationId xmlns:a16="http://schemas.microsoft.com/office/drawing/2014/main" id="{CBEB3202-8139-ACCD-E9F9-1261D19CF1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t="63549" r="2671" b="-7343"/>
            <a:stretch/>
          </p:blipFill>
          <p:spPr>
            <a:xfrm>
              <a:off x="8816430" y="3616496"/>
              <a:ext cx="2530138" cy="2599224"/>
            </a:xfrm>
            <a:prstGeom prst="rect">
              <a:avLst/>
            </a:prstGeom>
          </p:spPr>
        </p:pic>
        <p:pic>
          <p:nvPicPr>
            <p:cNvPr id="31" name="図 30">
              <a:extLst>
                <a:ext uri="{FF2B5EF4-FFF2-40B4-BE49-F238E27FC236}">
                  <a16:creationId xmlns:a16="http://schemas.microsoft.com/office/drawing/2014/main" id="{8DF4D02C-1AA6-19E3-3CF5-246E79EF185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811936" y="3355354"/>
              <a:ext cx="2674127" cy="383487"/>
            </a:xfrm>
            <a:prstGeom prst="rect">
              <a:avLst/>
            </a:prstGeom>
          </p:spPr>
        </p:pic>
        <p:pic>
          <p:nvPicPr>
            <p:cNvPr id="32" name="図 31">
              <a:extLst>
                <a:ext uri="{FF2B5EF4-FFF2-40B4-BE49-F238E27FC236}">
                  <a16:creationId xmlns:a16="http://schemas.microsoft.com/office/drawing/2014/main" id="{42E64E07-53D2-3C8B-1E60-3E7919F664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77" b="25428"/>
            <a:stretch/>
          </p:blipFill>
          <p:spPr>
            <a:xfrm>
              <a:off x="8609033" y="1473323"/>
              <a:ext cx="2974331" cy="4395483"/>
            </a:xfrm>
            <a:prstGeom prst="rect">
              <a:avLst/>
            </a:prstGeom>
          </p:spPr>
        </p:pic>
      </p:grpSp>
      <p:pic>
        <p:nvPicPr>
          <p:cNvPr id="3" name="図プレースホルダー 9" descr="アイコン&#10;&#10;自動的に生成された説明">
            <a:extLst>
              <a:ext uri="{FF2B5EF4-FFF2-40B4-BE49-F238E27FC236}">
                <a16:creationId xmlns:a16="http://schemas.microsoft.com/office/drawing/2014/main" id="{B8D9C06F-1997-453B-5950-FAE89A2CE4F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609" y="31805"/>
            <a:ext cx="498782" cy="497680"/>
          </a:xfrm>
        </p:spPr>
      </p:pic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EDCB490F-62A7-220C-6853-A95AEAC321D9}"/>
              </a:ext>
            </a:extLst>
          </p:cNvPr>
          <p:cNvSpPr/>
          <p:nvPr/>
        </p:nvSpPr>
        <p:spPr>
          <a:xfrm>
            <a:off x="8519905" y="6243251"/>
            <a:ext cx="3152589" cy="1384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コンテンツページは予告なく変更されることがあります。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995C28EB-E5B9-7024-38DE-C33E3D5F5A1F}"/>
              </a:ext>
            </a:extLst>
          </p:cNvPr>
          <p:cNvSpPr txBox="1"/>
          <p:nvPr/>
        </p:nvSpPr>
        <p:spPr>
          <a:xfrm>
            <a:off x="4854502" y="6615833"/>
            <a:ext cx="247862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" altLang="ko-JP" sz="800" b="0" i="0" dirty="0">
                <a:solidFill>
                  <a:srgbClr val="AAAAAA"/>
                </a:solidFill>
                <a:effectLst/>
                <a:latin typeface="LINE Seed JP_OTF Regular" panose="02020500000000000000" pitchFamily="18" charset="-128"/>
                <a:ea typeface="LINE Seed JP_OTF Regular" panose="02020500000000000000" pitchFamily="18" charset="-128"/>
              </a:rPr>
              <a:t>© LY Corporation</a:t>
            </a:r>
            <a:endParaRPr lang="ko-JP" altLang="en-US" sz="800" b="0" i="0" dirty="0">
              <a:solidFill>
                <a:srgbClr val="AAAAAA"/>
              </a:solidFill>
              <a:latin typeface="LINE Seed JP_OTF Regular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80836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29B11FB3-D319-F680-E02A-AF514548708D}"/>
              </a:ext>
            </a:extLst>
          </p:cNvPr>
          <p:cNvSpPr/>
          <p:nvPr/>
        </p:nvSpPr>
        <p:spPr>
          <a:xfrm>
            <a:off x="8519905" y="6243251"/>
            <a:ext cx="3152589" cy="1384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コンテンツページは予告なく変更されることがあります。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7CF18B31-197A-83B0-5A94-0A1E79A47069}"/>
              </a:ext>
            </a:extLst>
          </p:cNvPr>
          <p:cNvSpPr txBox="1"/>
          <p:nvPr/>
        </p:nvSpPr>
        <p:spPr>
          <a:xfrm>
            <a:off x="404509" y="1247187"/>
            <a:ext cx="610186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スマートフォン動画広告タップ後の挙動</a:t>
            </a:r>
          </a:p>
        </p:txBody>
      </p:sp>
      <p:sp>
        <p:nvSpPr>
          <p:cNvPr id="18" name="片側の 2 つの角を丸めた四角形 17">
            <a:extLst>
              <a:ext uri="{FF2B5EF4-FFF2-40B4-BE49-F238E27FC236}">
                <a16:creationId xmlns:a16="http://schemas.microsoft.com/office/drawing/2014/main" id="{20264C38-2A53-16E2-6D9E-BC4C38FCF6BA}"/>
              </a:ext>
            </a:extLst>
          </p:cNvPr>
          <p:cNvSpPr/>
          <p:nvPr/>
        </p:nvSpPr>
        <p:spPr>
          <a:xfrm>
            <a:off x="471174" y="1830672"/>
            <a:ext cx="5480364" cy="4274776"/>
          </a:xfrm>
          <a:prstGeom prst="round2SameRect">
            <a:avLst>
              <a:gd name="adj1" fmla="val 4527"/>
              <a:gd name="adj2" fmla="val 0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spPr>
        <p:txBody>
          <a:bodyPr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19" name="片側の 2 つの角を丸めた四角形 18">
            <a:extLst>
              <a:ext uri="{FF2B5EF4-FFF2-40B4-BE49-F238E27FC236}">
                <a16:creationId xmlns:a16="http://schemas.microsoft.com/office/drawing/2014/main" id="{332207F5-2505-3D22-1FEB-698F6010FB5D}"/>
              </a:ext>
            </a:extLst>
          </p:cNvPr>
          <p:cNvSpPr/>
          <p:nvPr/>
        </p:nvSpPr>
        <p:spPr>
          <a:xfrm>
            <a:off x="499024" y="1830672"/>
            <a:ext cx="5452514" cy="595851"/>
          </a:xfrm>
          <a:prstGeom prst="round2SameRect">
            <a:avLst>
              <a:gd name="adj1" fmla="val 20214"/>
              <a:gd name="adj2" fmla="val 0"/>
            </a:avLst>
          </a:prstGeom>
          <a:solidFill>
            <a:schemeClr val="bg2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動画をフルスクリーンで再生する</a:t>
            </a:r>
            <a:r>
              <a:rPr kumimoji="0" lang="en-US" altLang="ja-JP" sz="1600" b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 (for view)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kern="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プライムカバー</a:t>
            </a:r>
            <a:endParaRPr kumimoji="0" lang="en-US" altLang="ja-JP" sz="1600" b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0" name="片側の 2 つの角を丸めた四角形 19">
            <a:extLst>
              <a:ext uri="{FF2B5EF4-FFF2-40B4-BE49-F238E27FC236}">
                <a16:creationId xmlns:a16="http://schemas.microsoft.com/office/drawing/2014/main" id="{75EF2793-7537-C44C-134F-2B65A06227EB}"/>
              </a:ext>
            </a:extLst>
          </p:cNvPr>
          <p:cNvSpPr/>
          <p:nvPr/>
        </p:nvSpPr>
        <p:spPr>
          <a:xfrm>
            <a:off x="6240464" y="1830672"/>
            <a:ext cx="5480364" cy="4274776"/>
          </a:xfrm>
          <a:prstGeom prst="round2SameRect">
            <a:avLst>
              <a:gd name="adj1" fmla="val 4527"/>
              <a:gd name="adj2" fmla="val 0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spPr>
        <p:txBody>
          <a:bodyPr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21" name="片側の 2 つの角を丸めた四角形 20">
            <a:extLst>
              <a:ext uri="{FF2B5EF4-FFF2-40B4-BE49-F238E27FC236}">
                <a16:creationId xmlns:a16="http://schemas.microsoft.com/office/drawing/2014/main" id="{7DA8EECD-D137-4960-5ED6-8C4633A63B69}"/>
              </a:ext>
            </a:extLst>
          </p:cNvPr>
          <p:cNvSpPr/>
          <p:nvPr/>
        </p:nvSpPr>
        <p:spPr>
          <a:xfrm>
            <a:off x="6268314" y="1830672"/>
            <a:ext cx="5452514" cy="595851"/>
          </a:xfrm>
          <a:prstGeom prst="round2SameRect">
            <a:avLst>
              <a:gd name="adj1" fmla="val 20214"/>
              <a:gd name="adj2" fmla="val 0"/>
            </a:avLst>
          </a:prstGeom>
          <a:solidFill>
            <a:schemeClr val="bg2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ランディングページを表示する（</a:t>
            </a:r>
            <a:r>
              <a:rPr kumimoji="0" lang="en-US" altLang="ja-JP" sz="1600" b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for click</a:t>
            </a:r>
            <a:r>
              <a:rPr kumimoji="0" lang="ja-JP" altLang="en-US" sz="1600" b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0" lang="en-US" altLang="ja-JP" sz="1600" b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kern="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スマートパネル</a:t>
            </a:r>
            <a:endParaRPr kumimoji="0" lang="en-US" altLang="ja-JP" sz="1600" b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37" name="グループ化 36">
            <a:extLst>
              <a:ext uri="{FF2B5EF4-FFF2-40B4-BE49-F238E27FC236}">
                <a16:creationId xmlns:a16="http://schemas.microsoft.com/office/drawing/2014/main" id="{93E30640-8474-F301-E874-E41E31681077}"/>
              </a:ext>
            </a:extLst>
          </p:cNvPr>
          <p:cNvGrpSpPr/>
          <p:nvPr/>
        </p:nvGrpSpPr>
        <p:grpSpPr>
          <a:xfrm>
            <a:off x="919365" y="2715632"/>
            <a:ext cx="1384006" cy="3002489"/>
            <a:chOff x="513033" y="432674"/>
            <a:chExt cx="2115990" cy="4304579"/>
          </a:xfrm>
        </p:grpSpPr>
        <p:grpSp>
          <p:nvGrpSpPr>
            <p:cNvPr id="38" name="グループ化 37">
              <a:extLst>
                <a:ext uri="{FF2B5EF4-FFF2-40B4-BE49-F238E27FC236}">
                  <a16:creationId xmlns:a16="http://schemas.microsoft.com/office/drawing/2014/main" id="{3671E151-8663-D2AB-69E1-C02595F6370F}"/>
                </a:ext>
              </a:extLst>
            </p:cNvPr>
            <p:cNvGrpSpPr/>
            <p:nvPr/>
          </p:nvGrpSpPr>
          <p:grpSpPr>
            <a:xfrm>
              <a:off x="513033" y="432674"/>
              <a:ext cx="2115990" cy="4304579"/>
              <a:chOff x="513033" y="446485"/>
              <a:chExt cx="2115990" cy="4304579"/>
            </a:xfrm>
          </p:grpSpPr>
          <p:pic>
            <p:nvPicPr>
              <p:cNvPr id="40" name="図 39">
                <a:extLst>
                  <a:ext uri="{FF2B5EF4-FFF2-40B4-BE49-F238E27FC236}">
                    <a16:creationId xmlns:a16="http://schemas.microsoft.com/office/drawing/2014/main" id="{AAA57EBC-2974-6C5D-1A37-6D8A7BAE582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b="2970"/>
              <a:stretch/>
            </p:blipFill>
            <p:spPr>
              <a:xfrm>
                <a:off x="513033" y="446485"/>
                <a:ext cx="2115990" cy="4304579"/>
              </a:xfrm>
              <a:prstGeom prst="rect">
                <a:avLst/>
              </a:prstGeom>
            </p:spPr>
          </p:pic>
          <p:pic>
            <p:nvPicPr>
              <p:cNvPr id="41" name="図 40">
                <a:extLst>
                  <a:ext uri="{FF2B5EF4-FFF2-40B4-BE49-F238E27FC236}">
                    <a16:creationId xmlns:a16="http://schemas.microsoft.com/office/drawing/2014/main" id="{B9EA4DC8-2CB2-FDD2-6F6D-B24BF70B450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" b="-4405"/>
              <a:stretch/>
            </p:blipFill>
            <p:spPr>
              <a:xfrm>
                <a:off x="655969" y="568890"/>
                <a:ext cx="1844989" cy="4182174"/>
              </a:xfrm>
              <a:prstGeom prst="rect">
                <a:avLst/>
              </a:prstGeom>
            </p:spPr>
          </p:pic>
          <p:pic>
            <p:nvPicPr>
              <p:cNvPr id="42" name="図 41">
                <a:extLst>
                  <a:ext uri="{FF2B5EF4-FFF2-40B4-BE49-F238E27FC236}">
                    <a16:creationId xmlns:a16="http://schemas.microsoft.com/office/drawing/2014/main" id="{9B8B9FAC-E7AC-AB22-BDAA-E467E35B4B3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31300" y="567291"/>
                <a:ext cx="1079455" cy="148426"/>
              </a:xfrm>
              <a:prstGeom prst="rect">
                <a:avLst/>
              </a:prstGeom>
            </p:spPr>
          </p:pic>
        </p:grpSp>
        <p:pic>
          <p:nvPicPr>
            <p:cNvPr id="39" name="図 38">
              <a:extLst>
                <a:ext uri="{FF2B5EF4-FFF2-40B4-BE49-F238E27FC236}">
                  <a16:creationId xmlns:a16="http://schemas.microsoft.com/office/drawing/2014/main" id="{0AFF5C71-93DD-516E-E6DC-C08F25C1D29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704" t="-603" r="3086"/>
            <a:stretch/>
          </p:blipFill>
          <p:spPr>
            <a:xfrm>
              <a:off x="654267" y="1182203"/>
              <a:ext cx="1843200" cy="1050673"/>
            </a:xfrm>
            <a:prstGeom prst="rect">
              <a:avLst/>
            </a:prstGeom>
          </p:spPr>
        </p:pic>
      </p:grpSp>
      <p:grpSp>
        <p:nvGrpSpPr>
          <p:cNvPr id="44" name="グループ化 43">
            <a:extLst>
              <a:ext uri="{FF2B5EF4-FFF2-40B4-BE49-F238E27FC236}">
                <a16:creationId xmlns:a16="http://schemas.microsoft.com/office/drawing/2014/main" id="{BEF9C684-CF68-A2E7-1A4D-0689C2253C08}"/>
              </a:ext>
            </a:extLst>
          </p:cNvPr>
          <p:cNvGrpSpPr/>
          <p:nvPr/>
        </p:nvGrpSpPr>
        <p:grpSpPr>
          <a:xfrm>
            <a:off x="6670887" y="2757316"/>
            <a:ext cx="1384006" cy="3002489"/>
            <a:chOff x="513033" y="432674"/>
            <a:chExt cx="2115990" cy="4304579"/>
          </a:xfrm>
        </p:grpSpPr>
        <p:grpSp>
          <p:nvGrpSpPr>
            <p:cNvPr id="45" name="グループ化 44">
              <a:extLst>
                <a:ext uri="{FF2B5EF4-FFF2-40B4-BE49-F238E27FC236}">
                  <a16:creationId xmlns:a16="http://schemas.microsoft.com/office/drawing/2014/main" id="{CF4F6EC0-9517-3B1F-7C94-5A378CF3DCF2}"/>
                </a:ext>
              </a:extLst>
            </p:cNvPr>
            <p:cNvGrpSpPr/>
            <p:nvPr/>
          </p:nvGrpSpPr>
          <p:grpSpPr>
            <a:xfrm>
              <a:off x="513033" y="432674"/>
              <a:ext cx="2115990" cy="4304579"/>
              <a:chOff x="513033" y="446485"/>
              <a:chExt cx="2115990" cy="4304579"/>
            </a:xfrm>
          </p:grpSpPr>
          <p:pic>
            <p:nvPicPr>
              <p:cNvPr id="47" name="図 46">
                <a:extLst>
                  <a:ext uri="{FF2B5EF4-FFF2-40B4-BE49-F238E27FC236}">
                    <a16:creationId xmlns:a16="http://schemas.microsoft.com/office/drawing/2014/main" id="{42A7F986-5D37-E1F7-A047-654B79170CC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b="2970"/>
              <a:stretch/>
            </p:blipFill>
            <p:spPr>
              <a:xfrm>
                <a:off x="513033" y="446485"/>
                <a:ext cx="2115990" cy="4304579"/>
              </a:xfrm>
              <a:prstGeom prst="rect">
                <a:avLst/>
              </a:prstGeom>
            </p:spPr>
          </p:pic>
          <p:pic>
            <p:nvPicPr>
              <p:cNvPr id="48" name="図 47">
                <a:extLst>
                  <a:ext uri="{FF2B5EF4-FFF2-40B4-BE49-F238E27FC236}">
                    <a16:creationId xmlns:a16="http://schemas.microsoft.com/office/drawing/2014/main" id="{D55A0DE8-4D70-2E2D-3FBF-A2E85AA482A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" b="-4405"/>
              <a:stretch/>
            </p:blipFill>
            <p:spPr>
              <a:xfrm>
                <a:off x="655969" y="568890"/>
                <a:ext cx="1844989" cy="4182174"/>
              </a:xfrm>
              <a:prstGeom prst="rect">
                <a:avLst/>
              </a:prstGeom>
            </p:spPr>
          </p:pic>
          <p:pic>
            <p:nvPicPr>
              <p:cNvPr id="49" name="図 48">
                <a:extLst>
                  <a:ext uri="{FF2B5EF4-FFF2-40B4-BE49-F238E27FC236}">
                    <a16:creationId xmlns:a16="http://schemas.microsoft.com/office/drawing/2014/main" id="{789EEF54-070A-C8BF-0484-C2F5457B443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31300" y="567291"/>
                <a:ext cx="1079455" cy="148426"/>
              </a:xfrm>
              <a:prstGeom prst="rect">
                <a:avLst/>
              </a:prstGeom>
            </p:spPr>
          </p:pic>
        </p:grpSp>
        <p:pic>
          <p:nvPicPr>
            <p:cNvPr id="46" name="図 45">
              <a:extLst>
                <a:ext uri="{FF2B5EF4-FFF2-40B4-BE49-F238E27FC236}">
                  <a16:creationId xmlns:a16="http://schemas.microsoft.com/office/drawing/2014/main" id="{05C90BDC-BEFF-42A1-2163-4C11AD4DA6E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704" t="-603" r="3086"/>
            <a:stretch/>
          </p:blipFill>
          <p:spPr>
            <a:xfrm>
              <a:off x="654267" y="1182203"/>
              <a:ext cx="1843200" cy="1050673"/>
            </a:xfrm>
            <a:prstGeom prst="rect">
              <a:avLst/>
            </a:prstGeom>
          </p:spPr>
        </p:pic>
      </p:grpSp>
      <p:sp>
        <p:nvSpPr>
          <p:cNvPr id="26" name="角丸四角形 5">
            <a:extLst>
              <a:ext uri="{FF2B5EF4-FFF2-40B4-BE49-F238E27FC236}">
                <a16:creationId xmlns:a16="http://schemas.microsoft.com/office/drawing/2014/main" id="{0DE597FE-7569-157D-6EEE-582908AC4EB0}"/>
              </a:ext>
            </a:extLst>
          </p:cNvPr>
          <p:cNvSpPr/>
          <p:nvPr/>
        </p:nvSpPr>
        <p:spPr>
          <a:xfrm>
            <a:off x="1779574" y="168557"/>
            <a:ext cx="1883106" cy="4043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 b="1" dirty="0">
              <a:solidFill>
                <a:schemeClr val="accent3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25" name="図 24">
            <a:extLst>
              <a:ext uri="{FF2B5EF4-FFF2-40B4-BE49-F238E27FC236}">
                <a16:creationId xmlns:a16="http://schemas.microsoft.com/office/drawing/2014/main" id="{B273166D-1ED4-67FD-B382-55738015FD3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4122" y="2928074"/>
            <a:ext cx="1454011" cy="2917108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3A37E688-7893-74B5-43A3-83FF64A8689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5644" y="2928074"/>
            <a:ext cx="1454011" cy="2917110"/>
          </a:xfrm>
          <a:prstGeom prst="rect">
            <a:avLst/>
          </a:prstGeom>
        </p:spPr>
      </p:pic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F46B5992-F0F0-F697-F351-487486028D6C}"/>
              </a:ext>
            </a:extLst>
          </p:cNvPr>
          <p:cNvSpPr txBox="1"/>
          <p:nvPr/>
        </p:nvSpPr>
        <p:spPr>
          <a:xfrm>
            <a:off x="3608248" y="3646546"/>
            <a:ext cx="20091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400"/>
              <a:t>バナーをタップすると</a:t>
            </a:r>
            <a:endParaRPr kumimoji="1" lang="en-US" altLang="ja-JP" sz="1400" dirty="0"/>
          </a:p>
          <a:p>
            <a:pPr algn="l"/>
            <a:r>
              <a:rPr lang="ja-JP" altLang="en-US" sz="1400"/>
              <a:t>フルスクリーンの動画プレイヤーで動画が再生される</a:t>
            </a:r>
            <a:endParaRPr kumimoji="1" lang="ja-JP" altLang="en-US" sz="1400"/>
          </a:p>
        </p:txBody>
      </p: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7B98B9B0-C90E-F544-0C7A-7D2E89EDAF08}"/>
              </a:ext>
            </a:extLst>
          </p:cNvPr>
          <p:cNvSpPr txBox="1"/>
          <p:nvPr/>
        </p:nvSpPr>
        <p:spPr>
          <a:xfrm>
            <a:off x="9428621" y="3646547"/>
            <a:ext cx="21257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400"/>
              <a:t>バナーをタップすると</a:t>
            </a:r>
            <a:endParaRPr kumimoji="1" lang="en-US" altLang="ja-JP" sz="1400" dirty="0"/>
          </a:p>
          <a:p>
            <a:pPr algn="l"/>
            <a:r>
              <a:rPr kumimoji="1" lang="ja-JP" altLang="en-US" sz="1400"/>
              <a:t>再生している動画の下にランディングページが表示される</a:t>
            </a:r>
            <a:endParaRPr kumimoji="1" lang="en-US" altLang="ja-JP" sz="1400" dirty="0"/>
          </a:p>
        </p:txBody>
      </p:sp>
      <p:sp>
        <p:nvSpPr>
          <p:cNvPr id="22" name="テキスト プレースホルダー 21">
            <a:extLst>
              <a:ext uri="{FF2B5EF4-FFF2-40B4-BE49-F238E27FC236}">
                <a16:creationId xmlns:a16="http://schemas.microsoft.com/office/drawing/2014/main" id="{81865439-B595-3E0D-6733-251F82C9C00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 dirty="0"/>
              <a:t>商品スペック</a:t>
            </a:r>
            <a:endParaRPr lang="en-US" altLang="ja-JP" dirty="0"/>
          </a:p>
        </p:txBody>
      </p:sp>
      <p:sp>
        <p:nvSpPr>
          <p:cNvPr id="16" name="角丸四角形 15">
            <a:extLst>
              <a:ext uri="{FF2B5EF4-FFF2-40B4-BE49-F238E27FC236}">
                <a16:creationId xmlns:a16="http://schemas.microsoft.com/office/drawing/2014/main" id="{7B62F065-11A8-E1F2-CD69-A845CDE0808C}"/>
              </a:ext>
            </a:extLst>
          </p:cNvPr>
          <p:cNvSpPr/>
          <p:nvPr/>
        </p:nvSpPr>
        <p:spPr>
          <a:xfrm>
            <a:off x="1745057" y="169926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30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挙動説明</a:t>
            </a:r>
          </a:p>
        </p:txBody>
      </p:sp>
      <p:sp>
        <p:nvSpPr>
          <p:cNvPr id="4" name="テキスト プレースホルダー 35">
            <a:extLst>
              <a:ext uri="{FF2B5EF4-FFF2-40B4-BE49-F238E27FC236}">
                <a16:creationId xmlns:a16="http://schemas.microsoft.com/office/drawing/2014/main" id="{5865BA2A-6FFC-56AE-D89B-A586EA373D67}"/>
              </a:ext>
            </a:extLst>
          </p:cNvPr>
          <p:cNvSpPr txBox="1">
            <a:spLocks/>
          </p:cNvSpPr>
          <p:nvPr/>
        </p:nvSpPr>
        <p:spPr>
          <a:xfrm>
            <a:off x="3746909" y="205581"/>
            <a:ext cx="5325181" cy="335028"/>
          </a:xfrm>
          <a:prstGeom prst="rect">
            <a:avLst/>
          </a:prstGeom>
        </p:spPr>
        <p:txBody>
          <a:bodyPr/>
          <a:lstStyle>
            <a:lvl1pPr marL="0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742969" indent="-285757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22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1600240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1828846" indent="0" algn="l" defTabSz="914423" rtl="0" eaLnBrk="1" latinLnBrk="0" hangingPunct="1">
              <a:spcBef>
                <a:spcPct val="20000"/>
              </a:spcBef>
              <a:buFont typeface="Arial" pitchFamily="34" charset="0"/>
              <a:buNone/>
              <a:defRPr kumimoji="1"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2514663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74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86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97" indent="-228606" algn="l" defTabSz="91442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2000" b="1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スマートフォン商品</a:t>
            </a:r>
          </a:p>
        </p:txBody>
      </p:sp>
      <p:pic>
        <p:nvPicPr>
          <p:cNvPr id="10" name="図プレースホルダー 9" descr="アイコン&#10;&#10;自動的に生成された説明">
            <a:extLst>
              <a:ext uri="{FF2B5EF4-FFF2-40B4-BE49-F238E27FC236}">
                <a16:creationId xmlns:a16="http://schemas.microsoft.com/office/drawing/2014/main" id="{A8DF4C2C-CDEE-96D3-48AA-7AFAB52DB1D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7607761"/>
      </p:ext>
    </p:extLst>
  </p:cSld>
  <p:clrMapOvr>
    <a:masterClrMapping/>
  </p:clrMapOvr>
</p:sld>
</file>

<file path=ppt/theme/theme1.xml><?xml version="1.0" encoding="utf-8"?>
<a:theme xmlns:a="http://schemas.openxmlformats.org/drawingml/2006/main" name="表紙">
  <a:themeElements>
    <a:clrScheme name="">
      <a:dk1>
        <a:srgbClr val="000000"/>
      </a:dk1>
      <a:lt1>
        <a:srgbClr val="FFFFFF"/>
      </a:lt1>
      <a:dk2>
        <a:srgbClr val="212121"/>
      </a:dk2>
      <a:lt2>
        <a:srgbClr val="CCCCCC"/>
      </a:lt2>
      <a:accent1>
        <a:srgbClr val="F5F5F5"/>
      </a:accent1>
      <a:accent2>
        <a:srgbClr val="FCEDED"/>
      </a:accent2>
      <a:accent3>
        <a:srgbClr val="545454"/>
      </a:accent3>
      <a:accent4>
        <a:srgbClr val="F6B600"/>
      </a:accent4>
      <a:accent5>
        <a:srgbClr val="00569B"/>
      </a:accent5>
      <a:accent6>
        <a:srgbClr val="C9002C"/>
      </a:accent6>
      <a:hlink>
        <a:srgbClr val="1A72B0"/>
      </a:hlink>
      <a:folHlink>
        <a:srgbClr val="005F5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chemeClr val="accent3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3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kumimoji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プレゼンテーション18" id="{9B30A586-1A29-7B4A-91BD-BE8E61F22E7C}" vid="{6AFB665D-BE54-A544-807E-494758DA054B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【社外秘】mscテンプレート_2016</Template>
  <TotalTime>19518</TotalTime>
  <Words>4687</Words>
  <Application>Microsoft Office PowerPoint</Application>
  <PresentationFormat>ワイド画面</PresentationFormat>
  <Paragraphs>724</Paragraphs>
  <Slides>24</Slides>
  <Notes>16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11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24</vt:i4>
      </vt:variant>
    </vt:vector>
  </HeadingPairs>
  <TitlesOfParts>
    <vt:vector size="36" baseType="lpstr">
      <vt:lpstr>A P-OTF UD Shin Go NT Pr6N U</vt:lpstr>
      <vt:lpstr>Hiragino Kaku Gothic Pro</vt:lpstr>
      <vt:lpstr>LINE Seed JP_OTF Regular</vt:lpstr>
      <vt:lpstr>Meiryo</vt:lpstr>
      <vt:lpstr>Meiryo</vt:lpstr>
      <vt:lpstr>Yu Gothic</vt:lpstr>
      <vt:lpstr>Yu Gothic Medium</vt:lpstr>
      <vt:lpstr>Arial</vt:lpstr>
      <vt:lpstr>Calibri</vt:lpstr>
      <vt:lpstr>Segoe UI</vt:lpstr>
      <vt:lpstr>Wingdings</vt:lpstr>
      <vt:lpstr>表紙</vt:lpstr>
      <vt:lpstr>ディスプレイ広告 （予約型） セールスシート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subject/>
  <dc:creator>加賀谷 有里</dc:creator>
  <cp:keywords/>
  <dc:description/>
  <cp:lastModifiedBy>大原 真由美</cp:lastModifiedBy>
  <cp:revision>575</cp:revision>
  <dcterms:created xsi:type="dcterms:W3CDTF">2020-02-26T07:28:11Z</dcterms:created>
  <dcterms:modified xsi:type="dcterms:W3CDTF">2024-05-15T07:37:35Z</dcterms:modified>
  <cp:category/>
</cp:coreProperties>
</file>