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22"/>
  </p:notesMasterIdLst>
  <p:sldIdLst>
    <p:sldId id="469" r:id="rId2"/>
    <p:sldId id="572" r:id="rId3"/>
    <p:sldId id="544" r:id="rId4"/>
    <p:sldId id="714" r:id="rId5"/>
    <p:sldId id="695" r:id="rId6"/>
    <p:sldId id="559" r:id="rId7"/>
    <p:sldId id="553" r:id="rId8"/>
    <p:sldId id="577" r:id="rId9"/>
    <p:sldId id="576" r:id="rId10"/>
    <p:sldId id="562" r:id="rId11"/>
    <p:sldId id="514" r:id="rId12"/>
    <p:sldId id="701" r:id="rId13"/>
    <p:sldId id="569" r:id="rId14"/>
    <p:sldId id="570" r:id="rId15"/>
    <p:sldId id="632" r:id="rId16"/>
    <p:sldId id="633" r:id="rId17"/>
    <p:sldId id="634" r:id="rId18"/>
    <p:sldId id="713" r:id="rId19"/>
    <p:sldId id="636" r:id="rId20"/>
    <p:sldId id="512" r:id="rId2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  <a:srgbClr val="FCEDED"/>
    <a:srgbClr val="FF0033"/>
    <a:srgbClr val="FDF5F5"/>
    <a:srgbClr val="E5E5EB"/>
    <a:srgbClr val="0D0C0D"/>
    <a:srgbClr val="00003E"/>
    <a:srgbClr val="FFFFFF"/>
    <a:srgbClr val="252525"/>
    <a:srgbClr val="F2F2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107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2025/7/7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1146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985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1419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2" imgW="7772400" imgH="10058400" progId="TCLayout.ActiveDocument.1">
                  <p:embed/>
                </p:oleObj>
              </mc:Choice>
              <mc:Fallback>
                <p:oleObj name="think-cell スライド" r:id="rId12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ads-help.yahoo-net.jp/s/article/H000044833?language=ja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19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ads-help.yahoo-net.jp/s/article/H000044930?language=j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中面（プライムディスプレイ） 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2026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/>
          <a:lstStyle/>
          <a:p>
            <a:r>
              <a:rPr lang="en-US" altLang="ja-JP" sz="1200" dirty="0"/>
              <a:t>2025/7/30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LINE</a:t>
            </a:r>
            <a:r>
              <a:rPr lang="ja-JP" altLang="en-US" dirty="0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商品一覧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24C6378-E42A-FE31-4BF7-1C06A386A4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845233"/>
              </p:ext>
            </p:extLst>
          </p:nvPr>
        </p:nvGraphicFramePr>
        <p:xfrm>
          <a:off x="479425" y="956963"/>
          <a:ext cx="5472113" cy="5050108"/>
        </p:xfrm>
        <a:graphic>
          <a:graphicData uri="http://schemas.openxmlformats.org/drawingml/2006/table">
            <a:tbl>
              <a:tblPr firstCol="1" bandRow="1"/>
              <a:tblGrid>
                <a:gridCol w="206420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89897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01801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60996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1000005779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14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19883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6853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 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8587396"/>
                  </a:ext>
                </a:extLst>
              </a:tr>
              <a:tr h="3963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</a:p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‐</a:t>
                      </a:r>
                    </a:p>
                  </a:txBody>
                  <a:tcPr marL="0" marR="0" marT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009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9960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 JAPAN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中面（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7790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トップページ以外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日（月）～　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vimps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購入型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100,000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円/楕円 19">
            <a:extLst>
              <a:ext uri="{FF2B5EF4-FFF2-40B4-BE49-F238E27FC236}">
                <a16:creationId xmlns:a16="http://schemas.microsoft.com/office/drawing/2014/main" id="{15418466-AAA8-593F-A7BC-03AA4EC87D23}"/>
              </a:ext>
            </a:extLst>
          </p:cNvPr>
          <p:cNvSpPr>
            <a:spLocks noChangeAspect="1"/>
          </p:cNvSpPr>
          <p:nvPr/>
        </p:nvSpPr>
        <p:spPr>
          <a:xfrm>
            <a:off x="4789153" y="2507274"/>
            <a:ext cx="236642" cy="236642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2CD7316-FD22-EA5C-9F3F-1961B17AC7A6}"/>
              </a:ext>
            </a:extLst>
          </p:cNvPr>
          <p:cNvSpPr/>
          <p:nvPr/>
        </p:nvSpPr>
        <p:spPr>
          <a:xfrm>
            <a:off x="479425" y="6031414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　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1,000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回あたりにかかる見込み広告費用です。 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はビューアブルインプレッションの略称です。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481F7FD5-FF52-F4A9-BB4B-154AE7170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607686"/>
              </p:ext>
            </p:extLst>
          </p:nvPr>
        </p:nvGraphicFramePr>
        <p:xfrm>
          <a:off x="6240464" y="957600"/>
          <a:ext cx="5472111" cy="5045760"/>
        </p:xfrm>
        <a:graphic>
          <a:graphicData uri="http://schemas.openxmlformats.org/drawingml/2006/table">
            <a:tbl>
              <a:tblPr firstCol="1" bandRow="1"/>
              <a:tblGrid>
                <a:gridCol w="1666828">
                  <a:extLst>
                    <a:ext uri="{9D8B030D-6E8A-4147-A177-3AD203B41FA5}">
                      <a16:colId xmlns:a16="http://schemas.microsoft.com/office/drawing/2014/main" val="1016059451"/>
                    </a:ext>
                  </a:extLst>
                </a:gridCol>
                <a:gridCol w="3805283">
                  <a:extLst>
                    <a:ext uri="{9D8B030D-6E8A-4147-A177-3AD203B41FA5}">
                      <a16:colId xmlns:a16="http://schemas.microsoft.com/office/drawing/2014/main" val="82726464"/>
                    </a:ext>
                  </a:extLst>
                </a:gridCol>
              </a:tblGrid>
              <a:tr h="3277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  <a:p>
                      <a:pPr algn="ctr"/>
                      <a:endParaRPr kumimoji="1" lang="ja-JP" altLang="en-US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この商品に限り、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市区郡とその他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ターゲティングを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掛け合わせる場合は、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表内の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になります。</a:t>
                      </a:r>
                    </a:p>
                    <a:p>
                      <a:pPr algn="ctr"/>
                      <a:endParaRPr kumimoji="1" lang="ja-JP" altLang="en-US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市区郡とその他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ターゲティングを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掛け合わせる場合は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上限値が２倍を超える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商品設計です。</a:t>
                      </a:r>
                    </a:p>
                  </a:txBody>
                  <a:tcPr marT="72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【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1】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405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円（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260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×1.56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倍）</a:t>
                      </a:r>
                    </a:p>
                    <a:p>
                      <a:pPr algn="ctr"/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486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b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</a:b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486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486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b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</a:b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【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2】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486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円（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×1.56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倍）</a:t>
                      </a:r>
                    </a:p>
                    <a:p>
                      <a:pPr algn="ctr"/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700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700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b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</a:b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700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※2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014740"/>
                  </a:ext>
                </a:extLst>
              </a:tr>
            </a:tbl>
          </a:graphicData>
        </a:graphic>
      </p:graphicFrame>
      <p:sp>
        <p:nvSpPr>
          <p:cNvPr id="19" name="テキスト プレースホルダー 35">
            <a:extLst>
              <a:ext uri="{FF2B5EF4-FFF2-40B4-BE49-F238E27FC236}">
                <a16:creationId xmlns:a16="http://schemas.microsoft.com/office/drawing/2014/main" id="{099A0A20-E58C-EF40-227C-E31A06C9507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600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6D0D5F70-9657-4097-4FF0-AE0625DBEBB2}"/>
              </a:ext>
            </a:extLst>
          </p:cNvPr>
          <p:cNvSpPr>
            <a:spLocks noChangeAspect="1"/>
          </p:cNvSpPr>
          <p:nvPr/>
        </p:nvSpPr>
        <p:spPr>
          <a:xfrm>
            <a:off x="5314721" y="2634560"/>
            <a:ext cx="236642" cy="236642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円/楕円 19">
            <a:extLst>
              <a:ext uri="{FF2B5EF4-FFF2-40B4-BE49-F238E27FC236}">
                <a16:creationId xmlns:a16="http://schemas.microsoft.com/office/drawing/2014/main" id="{706E14DE-5032-82A4-CF61-F03C8BB344DB}"/>
              </a:ext>
            </a:extLst>
          </p:cNvPr>
          <p:cNvSpPr>
            <a:spLocks noChangeAspect="1"/>
          </p:cNvSpPr>
          <p:nvPr/>
        </p:nvSpPr>
        <p:spPr>
          <a:xfrm>
            <a:off x="5314721" y="2880167"/>
            <a:ext cx="236642" cy="236642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3E988D9-0154-3A4C-F41C-B610F057E063}"/>
              </a:ext>
            </a:extLst>
          </p:cNvPr>
          <p:cNvSpPr/>
          <p:nvPr/>
        </p:nvSpPr>
        <p:spPr>
          <a:xfrm>
            <a:off x="6281601" y="6099124"/>
            <a:ext cx="5430974" cy="27084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BT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とは「オーディエンスリスト（興味関心、購買意向、属性・ライフイベント）」ターゲティングを指します。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を適用します。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2894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sp>
        <p:nvSpPr>
          <p:cNvPr id="6" name="テキスト プレースホルダー 35">
            <a:extLst>
              <a:ext uri="{FF2B5EF4-FFF2-40B4-BE49-F238E27FC236}">
                <a16:creationId xmlns:a16="http://schemas.microsoft.com/office/drawing/2014/main" id="{B78E7F95-A92D-D61F-05F0-5D1FF4331D6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D6E4C231-634C-14EC-0176-265CD7DA2C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385579"/>
              </p:ext>
            </p:extLst>
          </p:nvPr>
        </p:nvGraphicFramePr>
        <p:xfrm>
          <a:off x="479423" y="969757"/>
          <a:ext cx="11233150" cy="3756328"/>
        </p:xfrm>
        <a:graphic>
          <a:graphicData uri="http://schemas.openxmlformats.org/drawingml/2006/table">
            <a:tbl>
              <a:tblPr bandRow="1"/>
              <a:tblGrid>
                <a:gridCol w="2892469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102093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5238588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131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1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1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1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1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52267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96499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5-100</a:t>
                      </a: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回</a:t>
                      </a: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通期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2" name="テキスト ボックス 5">
            <a:extLst>
              <a:ext uri="{FF2B5EF4-FFF2-40B4-BE49-F238E27FC236}">
                <a16:creationId xmlns:a16="http://schemas.microsoft.com/office/drawing/2014/main" id="{E12AF9E6-6E21-D7EE-CD4C-7F04127506C4}"/>
              </a:ext>
            </a:extLst>
          </p:cNvPr>
          <p:cNvSpPr txBox="1"/>
          <p:nvPr/>
        </p:nvSpPr>
        <p:spPr>
          <a:xfrm>
            <a:off x="479424" y="4826312"/>
            <a:ext cx="11233147" cy="1768176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0282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5">
            <a:extLst>
              <a:ext uri="{FF2B5EF4-FFF2-40B4-BE49-F238E27FC236}">
                <a16:creationId xmlns:a16="http://schemas.microsoft.com/office/drawing/2014/main" id="{6235C4F9-FF1B-4579-BE06-80A7C2DC1A69}"/>
              </a:ext>
            </a:extLst>
          </p:cNvPr>
          <p:cNvSpPr txBox="1"/>
          <p:nvPr/>
        </p:nvSpPr>
        <p:spPr>
          <a:xfrm>
            <a:off x="6286558" y="3892195"/>
            <a:ext cx="5426016" cy="10833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左記表の「●」がターゲティング設定可になります。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2"/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9DFF42B-A68A-8848-03E8-061C2F039E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264240"/>
              </p:ext>
            </p:extLst>
          </p:nvPr>
        </p:nvGraphicFramePr>
        <p:xfrm>
          <a:off x="479423" y="889521"/>
          <a:ext cx="5661401" cy="4090966"/>
        </p:xfrm>
        <a:graphic>
          <a:graphicData uri="http://schemas.openxmlformats.org/drawingml/2006/table">
            <a:tbl>
              <a:tblPr bandRow="1"/>
              <a:tblGrid>
                <a:gridCol w="127849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952945">
                  <a:extLst>
                    <a:ext uri="{9D8B030D-6E8A-4147-A177-3AD203B41FA5}">
                      <a16:colId xmlns:a16="http://schemas.microsoft.com/office/drawing/2014/main" val="3992178879"/>
                    </a:ext>
                  </a:extLst>
                </a:gridCol>
                <a:gridCol w="2429963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682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　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13099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2409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en-US" altLang="ja-JP" sz="1000" b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チラシ非閲覧ターゲティング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のみ可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712356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B95B5023-B370-441A-6D3D-444B0BB3F3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2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C8A46B92-9422-1292-DD86-05466FCED6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3" name="角丸四角形 4">
            <a:extLst>
              <a:ext uri="{FF2B5EF4-FFF2-40B4-BE49-F238E27FC236}">
                <a16:creationId xmlns:a16="http://schemas.microsoft.com/office/drawing/2014/main" id="{6B120CFE-AAA5-89B1-F006-0B5FC8D638D7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sp>
        <p:nvSpPr>
          <p:cNvPr id="14" name="テキスト プレースホルダー 35">
            <a:extLst>
              <a:ext uri="{FF2B5EF4-FFF2-40B4-BE49-F238E27FC236}">
                <a16:creationId xmlns:a16="http://schemas.microsoft.com/office/drawing/2014/main" id="{EB05AAA7-9190-34A9-0CF3-7776163A6952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sp>
        <p:nvSpPr>
          <p:cNvPr id="15" name="テキスト プレースホルダー 35">
            <a:extLst>
              <a:ext uri="{FF2B5EF4-FFF2-40B4-BE49-F238E27FC236}">
                <a16:creationId xmlns:a16="http://schemas.microsoft.com/office/drawing/2014/main" id="{98E8DD18-C489-378B-8DC3-4DCBD17F6E27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2540000" y="5346700"/>
            <a:ext cx="9172575" cy="122396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こちらの商品における、各ターゲティングを掛け合わせた際の</a:t>
            </a:r>
            <a:r>
              <a:rPr lang="en-US" altLang="ja-JP" sz="1200" dirty="0" err="1">
                <a:solidFill>
                  <a:srgbClr val="0D0D0D"/>
                </a:solidFill>
                <a:latin typeface="メイリオ"/>
                <a:ea typeface="Meiryo"/>
              </a:rPr>
              <a:t>vCPM</a:t>
            </a: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は、</a:t>
            </a:r>
            <a:r>
              <a:rPr lang="en-US" altLang="ja-JP" sz="1200" dirty="0">
                <a:solidFill>
                  <a:srgbClr val="0D0D0D"/>
                </a:solidFill>
                <a:latin typeface="メイリオ"/>
                <a:ea typeface="Meiryo"/>
              </a:rPr>
              <a:t>P.10</a:t>
            </a: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「商品一覧」ページの</a:t>
            </a:r>
            <a:endParaRPr lang="en-US" altLang="ja-JP" sz="1200" dirty="0">
              <a:solidFill>
                <a:srgbClr val="0D0D0D"/>
              </a:solidFill>
              <a:latin typeface="メイリオ"/>
              <a:ea typeface="Meiryo"/>
            </a:endParaRPr>
          </a:p>
          <a:p>
            <a:pPr marL="0" indent="0">
              <a:buNone/>
            </a:pP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「基本料金（</a:t>
            </a:r>
            <a:r>
              <a:rPr lang="en-US" altLang="ja-JP" sz="1200" dirty="0" err="1">
                <a:solidFill>
                  <a:srgbClr val="0D0D0D"/>
                </a:solidFill>
                <a:latin typeface="メイリオ"/>
                <a:ea typeface="Meiryo"/>
              </a:rPr>
              <a:t>vCPM</a:t>
            </a: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） 」欄をご確認ください。</a:t>
            </a:r>
            <a:endParaRPr lang="en-US" altLang="ja-JP" sz="1200" dirty="0">
              <a:solidFill>
                <a:srgbClr val="0D0D0D"/>
              </a:solidFill>
              <a:latin typeface="メイリオ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448974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C8D166-561E-87AA-2D97-22634365DE2D}"/>
              </a:ext>
            </a:extLst>
          </p:cNvPr>
          <p:cNvSpPr/>
          <p:nvPr/>
        </p:nvSpPr>
        <p:spPr>
          <a:xfrm>
            <a:off x="7773341" y="6134706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80B61E-C91E-2441-3C61-F3B1761AE122}"/>
              </a:ext>
            </a:extLst>
          </p:cNvPr>
          <p:cNvSpPr/>
          <p:nvPr/>
        </p:nvSpPr>
        <p:spPr>
          <a:xfrm>
            <a:off x="7928475" y="6118237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68881FD-216C-47A3-84CE-65AD038CA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331959"/>
              </p:ext>
            </p:extLst>
          </p:nvPr>
        </p:nvGraphicFramePr>
        <p:xfrm>
          <a:off x="479425" y="825063"/>
          <a:ext cx="11233149" cy="5225346"/>
        </p:xfrm>
        <a:graphic>
          <a:graphicData uri="http://schemas.openxmlformats.org/drawingml/2006/table">
            <a:tbl>
              <a:tblPr firstCol="1" bandRow="1"/>
              <a:tblGrid>
                <a:gridCol w="425064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491254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3491254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（市区郡）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  <a:tr h="15258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加熱式たばこ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752705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62909D1-7FF5-CEEC-1DC4-DD7D65568CE6}"/>
              </a:ext>
            </a:extLst>
          </p:cNvPr>
          <p:cNvSpPr txBox="1"/>
          <p:nvPr/>
        </p:nvSpPr>
        <p:spPr>
          <a:xfrm>
            <a:off x="479425" y="6020828"/>
            <a:ext cx="6478588" cy="3631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スポーツナビ面の一部で掲載されない場合があります。</a:t>
            </a:r>
            <a:endParaRPr lang="en-US" altLang="ja-JP" sz="8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天気・災害面、およびスポーツナビ面の一部で掲載されない場合があります。</a:t>
            </a:r>
            <a:endParaRPr kumimoji="0" lang="en-US" altLang="ja-JP" sz="8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934647"/>
              </p:ext>
            </p:extLst>
          </p:nvPr>
        </p:nvGraphicFramePr>
        <p:xfrm>
          <a:off x="479425" y="1800164"/>
          <a:ext cx="11248747" cy="4478082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入稿前審査依頼フォーム</a:t>
                      </a: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ブランドパネル　トップインパクト、パノラマ、トピックス</a:t>
                      </a: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PR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などの予約型専用広告が対象です。予約型専用広告の詳細は入稿規定をご確認ください。</a:t>
                      </a: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（トピックス</a:t>
                      </a: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PR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は</a:t>
                      </a: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営業日前まで）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err="1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0033"/>
                </a:solidFill>
              </a:rPr>
              <a:t>重複期間</a:t>
            </a:r>
            <a:r>
              <a:rPr lang="ja-JP" altLang="en-US" sz="1200" b="1" dirty="0">
                <a:solidFill>
                  <a:srgbClr val="FF0033"/>
                </a:solidFill>
              </a:rPr>
              <a:t>（</a:t>
            </a:r>
            <a:r>
              <a:rPr lang="en-US" altLang="ja-JP" sz="1200" b="1" dirty="0">
                <a:solidFill>
                  <a:srgbClr val="FF0033"/>
                </a:solidFill>
              </a:rPr>
              <a:t>1</a:t>
            </a:r>
            <a:r>
              <a:rPr lang="ja-JP" altLang="en-US" sz="1200" b="1" dirty="0">
                <a:solidFill>
                  <a:srgbClr val="FF0033"/>
                </a:solidFill>
              </a:rPr>
              <a:t>カ月間）</a:t>
            </a:r>
            <a:endParaRPr kumimoji="1" lang="ja-JP" altLang="en-US" sz="1200" b="1" dirty="0">
              <a:solidFill>
                <a:srgbClr val="FF0033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06040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ユーザーが当該広告の非表示設定を実施した場合など、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SOV100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資料やツールに明示されている場合を除き、表示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金額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は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消費税を含んで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おり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ません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。</a:t>
            </a: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lt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23561234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621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本資料は中面（プライムディスプレイ）のセールスシートです。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465485"/>
              </p:ext>
            </p:extLst>
          </p:nvPr>
        </p:nvGraphicFramePr>
        <p:xfrm>
          <a:off x="365760" y="1661538"/>
          <a:ext cx="11484687" cy="4655442"/>
        </p:xfrm>
        <a:graphic>
          <a:graphicData uri="http://schemas.openxmlformats.org/drawingml/2006/table">
            <a:tbl>
              <a:tblPr/>
              <a:tblGrid>
                <a:gridCol w="4739849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744838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668709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66726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中面（プライムディスプレイ）　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66726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658845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658845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33452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6327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中面（プライムディスプレイ）</a:t>
            </a:r>
            <a:endParaRPr kumimoji="1" lang="en-US" altLang="ja-JP" dirty="0">
              <a:solidFill>
                <a:srgbClr val="00003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~2026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7057459" y="282676"/>
            <a:ext cx="2221762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中面（プライムディスプレイ）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7" name="角丸四角形 3">
            <a:extLst>
              <a:ext uri="{FF2B5EF4-FFF2-40B4-BE49-F238E27FC236}">
                <a16:creationId xmlns:a16="http://schemas.microsoft.com/office/drawing/2014/main" id="{3A7C4D20-2021-5429-4F8C-FEA810578D6A}"/>
              </a:ext>
            </a:extLst>
          </p:cNvPr>
          <p:cNvSpPr/>
          <p:nvPr/>
        </p:nvSpPr>
        <p:spPr>
          <a:xfrm>
            <a:off x="479425" y="3429000"/>
            <a:ext cx="11233150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 dirty="0">
                <a:solidFill>
                  <a:srgbClr val="0D0C0D"/>
                </a:solidFill>
                <a:latin typeface="Meiryo"/>
                <a:ea typeface="Meiryo"/>
              </a:rPr>
              <a:t>2025年9月30日</a:t>
            </a: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 dirty="0">
                <a:solidFill>
                  <a:srgbClr val="0D0C0D"/>
                </a:solidFill>
                <a:latin typeface="Meiryo"/>
                <a:ea typeface="Meiryo"/>
              </a:rPr>
              <a:t>2025年7月30日</a:t>
            </a: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 dirty="0">
              <a:solidFill>
                <a:srgbClr val="0D0C0D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CF59ADA3-37F5-EB9F-F31A-B2DBD73792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393" y="1834970"/>
            <a:ext cx="288000" cy="520176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2132610-6D17-CD37-AF8F-F76153DBBB32}"/>
              </a:ext>
            </a:extLst>
          </p:cNvPr>
          <p:cNvSpPr txBox="1"/>
          <p:nvPr/>
        </p:nvSpPr>
        <p:spPr>
          <a:xfrm>
            <a:off x="2120900" y="1950491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81C4CB2-BC9E-2B94-49A9-412738DD37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887" y="2106402"/>
            <a:ext cx="575621" cy="475831"/>
          </a:xfrm>
          <a:prstGeom prst="rect">
            <a:avLst/>
          </a:prstGeom>
        </p:spPr>
      </p:pic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DA5051D8-D296-E342-3152-F6011A7F95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362006"/>
              </p:ext>
            </p:extLst>
          </p:nvPr>
        </p:nvGraphicFramePr>
        <p:xfrm>
          <a:off x="479425" y="1816674"/>
          <a:ext cx="11233150" cy="15352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 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P.8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</a:tbl>
          </a:graphicData>
        </a:graphic>
      </p:graphicFrame>
      <p:pic>
        <p:nvPicPr>
          <p:cNvPr id="6" name="図 5">
            <a:extLst>
              <a:ext uri="{FF2B5EF4-FFF2-40B4-BE49-F238E27FC236}">
                <a16:creationId xmlns:a16="http://schemas.microsoft.com/office/drawing/2014/main" id="{5EE2F3E2-7D4E-F85D-98C3-85EAF38E3A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00" y="2665034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5351868E-D3B6-9AE1-EE6F-7E6C08F8E56E}"/>
              </a:ext>
            </a:extLst>
          </p:cNvPr>
          <p:cNvCxnSpPr>
            <a:cxnSpLocks/>
          </p:cNvCxnSpPr>
          <p:nvPr/>
        </p:nvCxnSpPr>
        <p:spPr>
          <a:xfrm flipH="1">
            <a:off x="11469735" y="1780579"/>
            <a:ext cx="43467" cy="2038486"/>
          </a:xfrm>
          <a:prstGeom prst="bentConnector3">
            <a:avLst>
              <a:gd name="adj1" fmla="val -1062144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769471" y="1517631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491390" y="1556849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角丸四角形 27">
            <a:extLst>
              <a:ext uri="{FF2B5EF4-FFF2-40B4-BE49-F238E27FC236}">
                <a16:creationId xmlns:a16="http://schemas.microsoft.com/office/drawing/2014/main" id="{FBD6D430-58E2-43CD-787E-F936A2A7000A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17" name="円/楕円 28">
            <a:extLst>
              <a:ext uri="{FF2B5EF4-FFF2-40B4-BE49-F238E27FC236}">
                <a16:creationId xmlns:a16="http://schemas.microsoft.com/office/drawing/2014/main" id="{0B375983-C5B4-8D1B-E229-70AF81446CE4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角丸四角形 27">
            <a:extLst>
              <a:ext uri="{FF2B5EF4-FFF2-40B4-BE49-F238E27FC236}">
                <a16:creationId xmlns:a16="http://schemas.microsoft.com/office/drawing/2014/main" id="{EAE7CB4C-953E-5E8B-1C87-0F44008A2191}"/>
              </a:ext>
            </a:extLst>
          </p:cNvPr>
          <p:cNvSpPr/>
          <p:nvPr/>
        </p:nvSpPr>
        <p:spPr>
          <a:xfrm>
            <a:off x="8702233" y="1470357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23" name="円/楕円 28">
            <a:extLst>
              <a:ext uri="{FF2B5EF4-FFF2-40B4-BE49-F238E27FC236}">
                <a16:creationId xmlns:a16="http://schemas.microsoft.com/office/drawing/2014/main" id="{A351B57E-0988-0878-8E0C-94F8DC8859F7}"/>
              </a:ext>
            </a:extLst>
          </p:cNvPr>
          <p:cNvSpPr>
            <a:spLocks noChangeAspect="1"/>
          </p:cNvSpPr>
          <p:nvPr/>
        </p:nvSpPr>
        <p:spPr>
          <a:xfrm>
            <a:off x="8469102" y="1477543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1A813497-F50C-0E78-55ED-CCEBC2CAB2B6}"/>
              </a:ext>
            </a:extLst>
          </p:cNvPr>
          <p:cNvCxnSpPr>
            <a:cxnSpLocks/>
          </p:cNvCxnSpPr>
          <p:nvPr/>
        </p:nvCxnSpPr>
        <p:spPr>
          <a:xfrm flipH="1">
            <a:off x="7659731" y="1773955"/>
            <a:ext cx="43467" cy="2038486"/>
          </a:xfrm>
          <a:prstGeom prst="bentConnector3">
            <a:avLst>
              <a:gd name="adj1" fmla="val -1185890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</p:cNvCxnSpPr>
          <p:nvPr/>
        </p:nvCxnSpPr>
        <p:spPr>
          <a:xfrm flipH="1">
            <a:off x="3696929" y="1789980"/>
            <a:ext cx="43467" cy="2038486"/>
          </a:xfrm>
          <a:prstGeom prst="bentConnector3">
            <a:avLst>
              <a:gd name="adj1" fmla="val -1330260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F23D780-4422-A67C-7160-19F23D1AA6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405" y="2520218"/>
            <a:ext cx="3104913" cy="310491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8003D47-454E-C1B4-C757-E9125D576A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13" y="2495443"/>
            <a:ext cx="3193310" cy="319331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D241FD1C-5B3B-A925-617E-769718D3809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420" y="2529311"/>
            <a:ext cx="3087305" cy="3104914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C1E5D83-A5B9-44EB-B898-5D83DAF92A3D}"/>
              </a:ext>
            </a:extLst>
          </p:cNvPr>
          <p:cNvSpPr/>
          <p:nvPr/>
        </p:nvSpPr>
        <p:spPr>
          <a:xfrm>
            <a:off x="8663627" y="3135883"/>
            <a:ext cx="1975645" cy="866624"/>
          </a:xfrm>
          <a:prstGeom prst="rect">
            <a:avLst/>
          </a:prstGeom>
          <a:solidFill>
            <a:srgbClr val="FFFFFF">
              <a:alpha val="63369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5D6E88B-019D-CFDF-15D5-9E4D9E71D91E}"/>
              </a:ext>
            </a:extLst>
          </p:cNvPr>
          <p:cNvSpPr/>
          <p:nvPr/>
        </p:nvSpPr>
        <p:spPr>
          <a:xfrm>
            <a:off x="4723316" y="3151004"/>
            <a:ext cx="1865075" cy="775303"/>
          </a:xfrm>
          <a:prstGeom prst="rect">
            <a:avLst/>
          </a:prstGeom>
          <a:solidFill>
            <a:srgbClr val="FFFFFF">
              <a:alpha val="63369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715B972-E069-9BB8-518B-3CF1B34082D3}"/>
              </a:ext>
            </a:extLst>
          </p:cNvPr>
          <p:cNvSpPr/>
          <p:nvPr/>
        </p:nvSpPr>
        <p:spPr>
          <a:xfrm>
            <a:off x="647096" y="3187319"/>
            <a:ext cx="2049937" cy="815188"/>
          </a:xfrm>
          <a:prstGeom prst="rect">
            <a:avLst/>
          </a:prstGeom>
          <a:solidFill>
            <a:srgbClr val="FFFFFF">
              <a:alpha val="63369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527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600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808919B-5DE7-3ABF-F1FC-58EE13B335EF}"/>
              </a:ext>
            </a:extLst>
          </p:cNvPr>
          <p:cNvSpPr/>
          <p:nvPr/>
        </p:nvSpPr>
        <p:spPr>
          <a:xfrm>
            <a:off x="555391" y="6076579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　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1,000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回あたりにかかる見込み広告費用です。 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はビューアブルインプレッションの略称です。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28DEF18-6782-0841-CAE0-12627A355B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886188"/>
              </p:ext>
            </p:extLst>
          </p:nvPr>
        </p:nvGraphicFramePr>
        <p:xfrm>
          <a:off x="479425" y="996716"/>
          <a:ext cx="11233149" cy="5048433"/>
        </p:xfrm>
        <a:graphic>
          <a:graphicData uri="http://schemas.openxmlformats.org/drawingml/2006/table">
            <a:tbl>
              <a:tblPr firstCol="1" bandRow="1"/>
              <a:tblGrid>
                <a:gridCol w="323192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17616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582506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3852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プライムディスプレイ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1000005747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8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14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636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913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  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             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                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17146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285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1974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 JAPAN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中面（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286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トップページ以外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日（月）～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2026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  </a:t>
                      </a:r>
                      <a:r>
                        <a:rPr kumimoji="1" lang="en-US" altLang="zh-TW" sz="1050" b="0" i="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76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vimps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500,000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266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/6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動画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動画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312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15" name="円/楕円 19">
            <a:extLst>
              <a:ext uri="{FF2B5EF4-FFF2-40B4-BE49-F238E27FC236}">
                <a16:creationId xmlns:a16="http://schemas.microsoft.com/office/drawing/2014/main" id="{A232FEE8-F80F-E770-397A-8F602416E0BA}"/>
              </a:ext>
            </a:extLst>
          </p:cNvPr>
          <p:cNvSpPr>
            <a:spLocks noChangeAspect="1"/>
          </p:cNvSpPr>
          <p:nvPr/>
        </p:nvSpPr>
        <p:spPr>
          <a:xfrm>
            <a:off x="8297714" y="237822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" name="円/楕円 19">
            <a:extLst>
              <a:ext uri="{FF2B5EF4-FFF2-40B4-BE49-F238E27FC236}">
                <a16:creationId xmlns:a16="http://schemas.microsoft.com/office/drawing/2014/main" id="{F2F0E8B2-BB22-E08C-43B0-644F3904B18A}"/>
              </a:ext>
            </a:extLst>
          </p:cNvPr>
          <p:cNvSpPr>
            <a:spLocks noChangeAspect="1"/>
          </p:cNvSpPr>
          <p:nvPr/>
        </p:nvSpPr>
        <p:spPr>
          <a:xfrm>
            <a:off x="5152854" y="237960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BA0FD980-2399-E037-F7AE-74CF4A0B2F4B}"/>
              </a:ext>
            </a:extLst>
          </p:cNvPr>
          <p:cNvSpPr>
            <a:spLocks noChangeAspect="1"/>
          </p:cNvSpPr>
          <p:nvPr/>
        </p:nvSpPr>
        <p:spPr>
          <a:xfrm>
            <a:off x="11442574" y="237960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2CD334D-1BB9-5FE9-E995-E93C2A204A10}"/>
              </a:ext>
            </a:extLst>
          </p:cNvPr>
          <p:cNvSpPr/>
          <p:nvPr/>
        </p:nvSpPr>
        <p:spPr>
          <a:xfrm>
            <a:off x="5120794" y="6076579"/>
            <a:ext cx="6501780" cy="27084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を適用します。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角丸四角形 3">
            <a:extLst>
              <a:ext uri="{FF2B5EF4-FFF2-40B4-BE49-F238E27FC236}">
                <a16:creationId xmlns:a16="http://schemas.microsoft.com/office/drawing/2014/main" id="{370DC06A-EF17-B746-BCE8-2FFFEEA52485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</p:spTree>
    <p:extLst>
      <p:ext uri="{BB962C8B-B14F-4D97-AF65-F5344CB8AC3E}">
        <p14:creationId xmlns:p14="http://schemas.microsoft.com/office/powerpoint/2010/main" val="29583021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228</TotalTime>
  <Words>3736</Words>
  <Application>Microsoft Office PowerPoint</Application>
  <PresentationFormat>ワイド画面</PresentationFormat>
  <Paragraphs>503</Paragraphs>
  <Slides>20</Slides>
  <Notes>12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30" baseType="lpstr">
      <vt:lpstr>Hiragino Kaku Gothic Pro</vt:lpstr>
      <vt:lpstr>Meiryo</vt:lpstr>
      <vt:lpstr>Meiryo</vt:lpstr>
      <vt:lpstr>メイリオ 本文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小曽根 祐子</cp:lastModifiedBy>
  <cp:revision>82</cp:revision>
  <dcterms:created xsi:type="dcterms:W3CDTF">2020-02-26T07:28:11Z</dcterms:created>
  <dcterms:modified xsi:type="dcterms:W3CDTF">2025-07-07T10:30:48Z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2024-12-20T10:04:42Z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442bfbc2-3b3e-474e-8641-fb618446ce2e</vt:lpwstr>
  </property>
  <property fmtid="{D5CDD505-2E9C-101B-9397-08002B2CF9AE}" pid="8" name="MSIP_Label_defa4170-0d19-0005-0004-bc88714345d2_ContentBits">
    <vt:lpwstr>0</vt:lpwstr>
  </property>
</Properties>
</file>