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23"/>
  </p:notesMasterIdLst>
  <p:sldIdLst>
    <p:sldId id="469" r:id="rId2"/>
    <p:sldId id="572" r:id="rId3"/>
    <p:sldId id="544" r:id="rId4"/>
    <p:sldId id="714" r:id="rId5"/>
    <p:sldId id="695" r:id="rId6"/>
    <p:sldId id="559" r:id="rId7"/>
    <p:sldId id="553" r:id="rId8"/>
    <p:sldId id="577" r:id="rId9"/>
    <p:sldId id="576" r:id="rId10"/>
    <p:sldId id="562" r:id="rId11"/>
    <p:sldId id="514" r:id="rId12"/>
    <p:sldId id="701" r:id="rId13"/>
    <p:sldId id="569" r:id="rId14"/>
    <p:sldId id="570" r:id="rId15"/>
    <p:sldId id="632" r:id="rId16"/>
    <p:sldId id="633" r:id="rId17"/>
    <p:sldId id="634" r:id="rId18"/>
    <p:sldId id="713" r:id="rId19"/>
    <p:sldId id="636" r:id="rId20"/>
    <p:sldId id="717" r:id="rId21"/>
    <p:sldId id="512" r:id="rId2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EDED"/>
    <a:srgbClr val="FF0033"/>
    <a:srgbClr val="0D0D0D"/>
    <a:srgbClr val="FDF5F5"/>
    <a:srgbClr val="E5E5EB"/>
    <a:srgbClr val="0D0C0D"/>
    <a:srgbClr val="00003E"/>
    <a:srgbClr val="FFFFFF"/>
    <a:srgbClr val="252525"/>
    <a:srgbClr val="F2F2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0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2025/4/9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77FE0B-EE3C-8CC1-1759-2CC1F20334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50D1CB1-41C0-2837-E1F2-8553C6B1AD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1ACA71E-77A1-0003-8279-DA33D3914C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A180A7-65A4-4BFB-02B8-361F3EAAB7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298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40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　</a:t>
            </a:r>
            <a:endParaRPr kumimoji="1" lang="en-US" altLang="ja-JP"/>
          </a:p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1146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5985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14193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885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638954"/>
            <a:ext cx="11017250" cy="1693209"/>
          </a:xfrm>
          <a:prstGeom prst="rect">
            <a:avLst/>
          </a:prstGeom>
        </p:spPr>
        <p:txBody>
          <a:bodyPr lIns="0" tIns="36000" rIns="0" bIns="0" anchor="b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サービス名</a:t>
            </a:r>
            <a:endParaRPr kumimoji="1" lang="en-US" altLang="ja-JP" sz="4000" b="1" i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/>
              <a:t>セールスシート</a:t>
            </a:r>
            <a:endParaRPr lang="ja-JP" alt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5278296"/>
            <a:ext cx="1349375" cy="22715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00" b="1" i="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400"/>
            </a:lvl2pPr>
          </a:lstStyle>
          <a:p>
            <a:pPr lvl="0" algn="r"/>
            <a:r>
              <a:rPr kumimoji="1" lang="en-US" altLang="ja-JP" sz="1200" b="0" i="0" spc="30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YYYY/MM/DD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algn="l"/>
            <a:r>
              <a:rPr kumimoji="1" lang="en-US" altLang="ja-JP" sz="1600" b="0" i="0" spc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6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2" name="角丸四角形 3">
            <a:extLst>
              <a:ext uri="{FF2B5EF4-FFF2-40B4-BE49-F238E27FC236}">
                <a16:creationId xmlns:a16="http://schemas.microsoft.com/office/drawing/2014/main" id="{6E03E592-54DF-9AE1-D95D-BBCAF50DFCCA}"/>
              </a:ext>
            </a:extLst>
          </p:cNvPr>
          <p:cNvSpPr/>
          <p:nvPr userDrawn="1"/>
        </p:nvSpPr>
        <p:spPr>
          <a:xfrm>
            <a:off x="587375" y="897384"/>
            <a:ext cx="5077812" cy="432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400" b="1" i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8BB00D-AB64-6D28-4900-C37FA357BA8B}"/>
              </a:ext>
            </a:extLst>
          </p:cNvPr>
          <p:cNvSpPr txBox="1"/>
          <p:nvPr userDrawn="1"/>
        </p:nvSpPr>
        <p:spPr>
          <a:xfrm>
            <a:off x="1100138" y="953364"/>
            <a:ext cx="4388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b="1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　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296339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>
                <a:solidFill>
                  <a:srgbClr val="00003E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>
              <a:solidFill>
                <a:srgbClr val="00003E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rgbClr val="000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1971952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2890054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3808156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232348" y="2511952"/>
            <a:ext cx="0" cy="378102"/>
          </a:xfrm>
          <a:prstGeom prst="line">
            <a:avLst/>
          </a:prstGeom>
          <a:ln w="25400">
            <a:solidFill>
              <a:srgbClr val="00003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stCxn id="11" idx="4"/>
            <a:endCxn id="12" idx="0"/>
          </p:cNvCxnSpPr>
          <p:nvPr userDrawn="1"/>
        </p:nvCxnSpPr>
        <p:spPr>
          <a:xfrm>
            <a:off x="1232348" y="3430054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48388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8388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88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8662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4ACEFEC2-0420-AB97-AAD7-A18026F840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727128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42523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5867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solidFill>
                  <a:srgbClr val="00003E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10" name="テキスト プレースホルダー 19">
            <a:extLst>
              <a:ext uri="{FF2B5EF4-FFF2-40B4-BE49-F238E27FC236}">
                <a16:creationId xmlns:a16="http://schemas.microsoft.com/office/drawing/2014/main" id="{BBE8B47C-E3DF-7454-A3FA-093FD29B32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1588" y="1210966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rgbClr val="00003E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/>
              <a:t>01</a:t>
            </a:r>
            <a:endParaRPr kumimoji="1" lang="ja-JP" altLang="en-US"/>
          </a:p>
        </p:txBody>
      </p:sp>
      <p:pic>
        <p:nvPicPr>
          <p:cNvPr id="2" name="グラフィックス 7">
            <a:extLst>
              <a:ext uri="{FF2B5EF4-FFF2-40B4-BE49-F238E27FC236}">
                <a16:creationId xmlns:a16="http://schemas.microsoft.com/office/drawing/2014/main" id="{3B967D41-98D0-C253-8D0F-4F5B9AEA6E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16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15899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3E31476-1A82-F0B6-CD36-03F7D983E5D8}"/>
              </a:ext>
            </a:extLst>
          </p:cNvPr>
          <p:cNvSpPr/>
          <p:nvPr userDrawn="1"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rgbClr val="00003E">
              <a:alpha val="5098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92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4D9EAAA-15C7-9E4F-FE6B-744A8780BC0F}"/>
              </a:ext>
            </a:extLst>
          </p:cNvPr>
          <p:cNvSpPr/>
          <p:nvPr userDrawn="1"/>
        </p:nvSpPr>
        <p:spPr>
          <a:xfrm>
            <a:off x="-1200" y="5058000"/>
            <a:ext cx="12193200" cy="1800000"/>
          </a:xfrm>
          <a:prstGeom prst="rect">
            <a:avLst/>
          </a:prstGeom>
          <a:solidFill>
            <a:srgbClr val="00003E">
              <a:alpha val="470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" name="グラフィックス 9" descr="警告 単色塗りつぶし">
            <a:extLst>
              <a:ext uri="{FF2B5EF4-FFF2-40B4-BE49-F238E27FC236}">
                <a16:creationId xmlns:a16="http://schemas.microsoft.com/office/drawing/2014/main" id="{1C78B13D-B2DF-C425-BD6B-88E545500A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673" y="5527546"/>
            <a:ext cx="860908" cy="860908"/>
          </a:xfrm>
          <a:prstGeom prst="rect">
            <a:avLst/>
          </a:prstGeom>
        </p:spPr>
      </p:pic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E05048F5-64BC-EDDD-95C7-8655D69218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メイリオ　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12pt</a:t>
            </a:r>
          </a:p>
        </p:txBody>
      </p:sp>
    </p:spTree>
    <p:extLst>
      <p:ext uri="{BB962C8B-B14F-4D97-AF65-F5344CB8AC3E}">
        <p14:creationId xmlns:p14="http://schemas.microsoft.com/office/powerpoint/2010/main" val="393686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90C2CBE-191C-2B04-FF28-259373223C9C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6C0A904-B03E-C047-85DE-7E260D315E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テキスト プレースホルダー 10"/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689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32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1B350541-A980-7849-328F-D82ABE93D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0E82F5C-CE51-18BE-B776-8294EA2F4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20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CB5F5847-9726-D6C0-67F5-7527AF7AAB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26640889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2" imgW="7772400" imgH="10058400" progId="TCLayout.ActiveDocument.1">
                  <p:embed/>
                </p:oleObj>
              </mc:Choice>
              <mc:Fallback>
                <p:oleObj name="think-cell スライド" r:id="rId12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B5F5847-9726-D6C0-67F5-7527AF7AAB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1A55CBA-B7FC-A04E-64BD-FB3AE8BF292C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04999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906" r:id="rId5"/>
    <p:sldLayoutId id="2147483907" r:id="rId6"/>
    <p:sldLayoutId id="2147483890" r:id="rId7"/>
    <p:sldLayoutId id="2147483891" r:id="rId8"/>
    <p:sldLayoutId id="2147483892" r:id="rId9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ads-help.yahoo-net.jp/s/article/H000044833?language=ja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form-business.yahoo.co.jp/claris/enqueteForm?inquiry_type=guaranteed_review" TargetMode="External"/><Relationship Id="rId5" Type="http://schemas.openxmlformats.org/officeDocument/2006/relationships/hyperlink" Target="https://ads-help.yahoo-net.jp/s/article/H000044534" TargetMode="External"/><Relationship Id="rId4" Type="http://schemas.openxmlformats.org/officeDocument/2006/relationships/hyperlink" Target="https://form-business.yahoo.co.jp/claris/enqueteForm?inquiry_type=bls_review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19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lycbiz.com/jp/download/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ads-help.yahoo-net.jp/s/article/H000044930?language=j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BB5ED4-C486-2825-FC79-B427C5818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中面（プライムディスプレイ） </a:t>
            </a:r>
            <a:endParaRPr kumimoji="1" lang="en-US" altLang="ja-JP" sz="40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lang="en-US" altLang="ja-JP" dirty="0">
                <a:cs typeface="Segoe UI" panose="020B0502040204020203" pitchFamily="34" charset="0"/>
              </a:rPr>
              <a:t>3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lang="en-US" altLang="ja-JP" dirty="0">
                <a:cs typeface="Segoe UI" panose="020B0502040204020203" pitchFamily="34" charset="0"/>
              </a:rPr>
              <a:t>9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 dirty="0"/>
              <a:t>セールスシート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100150-09F2-0FD5-FF4E-60A49DDF0E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1196349" cy="220983"/>
          </a:xfrm>
        </p:spPr>
        <p:txBody>
          <a:bodyPr/>
          <a:lstStyle/>
          <a:p>
            <a:r>
              <a:rPr lang="en-US" altLang="ja-JP" sz="1200" dirty="0"/>
              <a:t>2025/1/29</a:t>
            </a:r>
            <a:endParaRPr lang="ja-JP" altLang="en-US" sz="1200" dirty="0"/>
          </a:p>
          <a:p>
            <a:endParaRPr lang="ja-JP" altLang="en-US" sz="600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788480-331B-3F7D-2310-31677A1A19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 dirty="0"/>
              <a:t>LINE</a:t>
            </a:r>
            <a:r>
              <a:rPr lang="ja-JP" altLang="en-US" dirty="0"/>
              <a:t>ヤフー株式会社</a:t>
            </a:r>
          </a:p>
        </p:txBody>
      </p:sp>
      <p:sp>
        <p:nvSpPr>
          <p:cNvPr id="2" name="テキスト プレースホルダー 3">
            <a:extLst>
              <a:ext uri="{FF2B5EF4-FFF2-40B4-BE49-F238E27FC236}">
                <a16:creationId xmlns:a16="http://schemas.microsoft.com/office/drawing/2014/main" id="{E3FAFB7B-66E8-E0B6-6BBB-60DF6E3E8C1B}"/>
              </a:ext>
            </a:extLst>
          </p:cNvPr>
          <p:cNvSpPr txBox="1">
            <a:spLocks/>
          </p:cNvSpPr>
          <p:nvPr/>
        </p:nvSpPr>
        <p:spPr>
          <a:xfrm>
            <a:off x="587375" y="5499278"/>
            <a:ext cx="1595921" cy="277039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1" sz="100" b="1" i="0" kern="120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200" dirty="0"/>
              <a:t>更新日：</a:t>
            </a:r>
            <a:r>
              <a:rPr lang="en-US" altLang="ja-JP" sz="1200" dirty="0"/>
              <a:t>2025/4/15</a:t>
            </a:r>
            <a:endParaRPr lang="ja-JP" altLang="en-US" sz="600" dirty="0"/>
          </a:p>
          <a:p>
            <a:endParaRPr lang="ja-JP" altLang="en-US" sz="600" dirty="0"/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商品一覧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224C6378-E42A-FE31-4BF7-1C06A386A4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58911"/>
              </p:ext>
            </p:extLst>
          </p:nvPr>
        </p:nvGraphicFramePr>
        <p:xfrm>
          <a:off x="479425" y="956963"/>
          <a:ext cx="5472113" cy="5050108"/>
        </p:xfrm>
        <a:graphic>
          <a:graphicData uri="http://schemas.openxmlformats.org/drawingml/2006/table">
            <a:tbl>
              <a:tblPr firstCol="1" bandRow="1"/>
              <a:tblGrid>
                <a:gridCol w="2064202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389897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01801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60996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1000005779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13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19883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6853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 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8587396"/>
                  </a:ext>
                </a:extLst>
              </a:tr>
              <a:tr h="39638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</a:p>
                    <a:p>
                      <a:pPr algn="ctr"/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‐</a:t>
                      </a:r>
                    </a:p>
                  </a:txBody>
                  <a:tcPr marL="0" marR="0" marT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009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29960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 JAPAN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中面（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7790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トップページ以外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日（土）～　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日（火）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vimps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購入型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100,000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10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3" name="円/楕円 19">
            <a:extLst>
              <a:ext uri="{FF2B5EF4-FFF2-40B4-BE49-F238E27FC236}">
                <a16:creationId xmlns:a16="http://schemas.microsoft.com/office/drawing/2014/main" id="{15418466-AAA8-593F-A7BC-03AA4EC87D23}"/>
              </a:ext>
            </a:extLst>
          </p:cNvPr>
          <p:cNvSpPr>
            <a:spLocks noChangeAspect="1"/>
          </p:cNvSpPr>
          <p:nvPr/>
        </p:nvSpPr>
        <p:spPr>
          <a:xfrm>
            <a:off x="4789153" y="2507274"/>
            <a:ext cx="236642" cy="236642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1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2CD7316-FD22-EA5C-9F3F-1961B17AC7A6}"/>
              </a:ext>
            </a:extLst>
          </p:cNvPr>
          <p:cNvSpPr/>
          <p:nvPr/>
        </p:nvSpPr>
        <p:spPr>
          <a:xfrm>
            <a:off x="479425" y="6031414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　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1,000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回あたりにかかる見込み広告費用です。 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vimps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はビューアブルインプレッションの略称です。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481F7FD5-FF52-F4A9-BB4B-154AE7170D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607686"/>
              </p:ext>
            </p:extLst>
          </p:nvPr>
        </p:nvGraphicFramePr>
        <p:xfrm>
          <a:off x="6240464" y="957600"/>
          <a:ext cx="5472111" cy="5045760"/>
        </p:xfrm>
        <a:graphic>
          <a:graphicData uri="http://schemas.openxmlformats.org/drawingml/2006/table">
            <a:tbl>
              <a:tblPr firstCol="1" bandRow="1"/>
              <a:tblGrid>
                <a:gridCol w="1666828">
                  <a:extLst>
                    <a:ext uri="{9D8B030D-6E8A-4147-A177-3AD203B41FA5}">
                      <a16:colId xmlns:a16="http://schemas.microsoft.com/office/drawing/2014/main" val="1016059451"/>
                    </a:ext>
                  </a:extLst>
                </a:gridCol>
                <a:gridCol w="3805283">
                  <a:extLst>
                    <a:ext uri="{9D8B030D-6E8A-4147-A177-3AD203B41FA5}">
                      <a16:colId xmlns:a16="http://schemas.microsoft.com/office/drawing/2014/main" val="82726464"/>
                    </a:ext>
                  </a:extLst>
                </a:gridCol>
              </a:tblGrid>
              <a:tr h="3277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  <a:p>
                      <a:pPr algn="ctr"/>
                      <a:endParaRPr kumimoji="1" lang="ja-JP" altLang="en-US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この商品に限り、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市区郡とその他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ターゲティングを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掛け合わせる場合は、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表内の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になります。</a:t>
                      </a:r>
                    </a:p>
                    <a:p>
                      <a:pPr algn="ctr"/>
                      <a:endParaRPr kumimoji="1" lang="ja-JP" altLang="en-US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市区郡とその他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ターゲティングを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掛け合わせる場合は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上限値が２倍を超える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商品設計です。</a:t>
                      </a:r>
                    </a:p>
                  </a:txBody>
                  <a:tcPr marT="72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【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1】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405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円（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260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×1.56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倍）</a:t>
                      </a:r>
                    </a:p>
                    <a:p>
                      <a:pPr algn="ctr"/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486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  <a:b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</a:b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486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584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624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or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624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624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486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  <a:b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</a:b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584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584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624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624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or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624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624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【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2】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486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円（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×1.56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倍）</a:t>
                      </a:r>
                    </a:p>
                    <a:p>
                      <a:pPr algn="ctr"/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584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584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700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748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or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748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748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584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700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  <a:b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</a:b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700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748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748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or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748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748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※2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014740"/>
                  </a:ext>
                </a:extLst>
              </a:tr>
            </a:tbl>
          </a:graphicData>
        </a:graphic>
      </p:graphicFrame>
      <p:sp>
        <p:nvSpPr>
          <p:cNvPr id="19" name="テキスト プレースホルダー 35">
            <a:extLst>
              <a:ext uri="{FF2B5EF4-FFF2-40B4-BE49-F238E27FC236}">
                <a16:creationId xmlns:a16="http://schemas.microsoft.com/office/drawing/2014/main" id="{099A0A20-E58C-EF40-227C-E31A06C95076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600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sp>
        <p:nvSpPr>
          <p:cNvPr id="6" name="円/楕円 19">
            <a:extLst>
              <a:ext uri="{FF2B5EF4-FFF2-40B4-BE49-F238E27FC236}">
                <a16:creationId xmlns:a16="http://schemas.microsoft.com/office/drawing/2014/main" id="{6D0D5F70-9657-4097-4FF0-AE0625DBEBB2}"/>
              </a:ext>
            </a:extLst>
          </p:cNvPr>
          <p:cNvSpPr>
            <a:spLocks noChangeAspect="1"/>
          </p:cNvSpPr>
          <p:nvPr/>
        </p:nvSpPr>
        <p:spPr>
          <a:xfrm>
            <a:off x="5314721" y="2634560"/>
            <a:ext cx="236642" cy="236642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1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円/楕円 19">
            <a:extLst>
              <a:ext uri="{FF2B5EF4-FFF2-40B4-BE49-F238E27FC236}">
                <a16:creationId xmlns:a16="http://schemas.microsoft.com/office/drawing/2014/main" id="{706E14DE-5032-82A4-CF61-F03C8BB344DB}"/>
              </a:ext>
            </a:extLst>
          </p:cNvPr>
          <p:cNvSpPr>
            <a:spLocks noChangeAspect="1"/>
          </p:cNvSpPr>
          <p:nvPr/>
        </p:nvSpPr>
        <p:spPr>
          <a:xfrm>
            <a:off x="5314721" y="2880167"/>
            <a:ext cx="236642" cy="236642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1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3E988D9-0154-3A4C-F41C-B610F057E063}"/>
              </a:ext>
            </a:extLst>
          </p:cNvPr>
          <p:cNvSpPr/>
          <p:nvPr/>
        </p:nvSpPr>
        <p:spPr>
          <a:xfrm>
            <a:off x="6281601" y="6099124"/>
            <a:ext cx="5430974" cy="27084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BT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とは「オーディエンスリスト（興味関心、購買意向、属性・ライフイベント）」ターゲティングを指します。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キャンペーン予約時に複数のアスペクト比を選択した場合は、金額の高い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を適用します。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2894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ターゲティング設定</a:t>
            </a:r>
          </a:p>
        </p:txBody>
      </p:sp>
      <p:sp>
        <p:nvSpPr>
          <p:cNvPr id="6" name="テキスト プレースホルダー 35">
            <a:extLst>
              <a:ext uri="{FF2B5EF4-FFF2-40B4-BE49-F238E27FC236}">
                <a16:creationId xmlns:a16="http://schemas.microsoft.com/office/drawing/2014/main" id="{B78E7F95-A92D-D61F-05F0-5D1FF4331D6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D6E4C231-634C-14EC-0176-265CD7DA2C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385579"/>
              </p:ext>
            </p:extLst>
          </p:nvPr>
        </p:nvGraphicFramePr>
        <p:xfrm>
          <a:off x="479423" y="969757"/>
          <a:ext cx="11233150" cy="3756328"/>
        </p:xfrm>
        <a:graphic>
          <a:graphicData uri="http://schemas.openxmlformats.org/drawingml/2006/table">
            <a:tbl>
              <a:tblPr bandRow="1"/>
              <a:tblGrid>
                <a:gridCol w="2892469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3102093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5238588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</a:tblGrid>
              <a:tr h="5131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1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1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1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1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地域（都道府県）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552267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96499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5-100</a:t>
                      </a: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回</a:t>
                      </a: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通期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2" name="テキスト ボックス 5">
            <a:extLst>
              <a:ext uri="{FF2B5EF4-FFF2-40B4-BE49-F238E27FC236}">
                <a16:creationId xmlns:a16="http://schemas.microsoft.com/office/drawing/2014/main" id="{E12AF9E6-6E21-D7EE-CD4C-7F04127506C4}"/>
              </a:ext>
            </a:extLst>
          </p:cNvPr>
          <p:cNvSpPr txBox="1"/>
          <p:nvPr/>
        </p:nvSpPr>
        <p:spPr>
          <a:xfrm>
            <a:off x="479424" y="4826312"/>
            <a:ext cx="11233147" cy="1768176"/>
          </a:xfrm>
          <a:prstGeom prst="rect">
            <a:avLst/>
          </a:prstGeom>
          <a:noFill/>
        </p:spPr>
        <p:txBody>
          <a:bodyPr wrap="square" lIns="0" tIns="45720" rIns="0" bIns="4572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/>
              </a:rPr>
              <a:t>https://ads-help.yahoo-net.jp/s/article/H000044833?language=ja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0282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5">
            <a:extLst>
              <a:ext uri="{FF2B5EF4-FFF2-40B4-BE49-F238E27FC236}">
                <a16:creationId xmlns:a16="http://schemas.microsoft.com/office/drawing/2014/main" id="{6235C4F9-FF1B-4579-BE06-80A7C2DC1A69}"/>
              </a:ext>
            </a:extLst>
          </p:cNvPr>
          <p:cNvSpPr txBox="1"/>
          <p:nvPr/>
        </p:nvSpPr>
        <p:spPr>
          <a:xfrm>
            <a:off x="6286558" y="3892195"/>
            <a:ext cx="5426016" cy="10833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左記表の「●」がターゲティング設定可になります。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2"/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9DFF42B-A68A-8848-03E8-061C2F039E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264240"/>
              </p:ext>
            </p:extLst>
          </p:nvPr>
        </p:nvGraphicFramePr>
        <p:xfrm>
          <a:off x="479423" y="889521"/>
          <a:ext cx="5661401" cy="4090966"/>
        </p:xfrm>
        <a:graphic>
          <a:graphicData uri="http://schemas.openxmlformats.org/drawingml/2006/table">
            <a:tbl>
              <a:tblPr bandRow="1"/>
              <a:tblGrid>
                <a:gridCol w="127849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952945">
                  <a:extLst>
                    <a:ext uri="{9D8B030D-6E8A-4147-A177-3AD203B41FA5}">
                      <a16:colId xmlns:a16="http://schemas.microsoft.com/office/drawing/2014/main" val="3992178879"/>
                    </a:ext>
                  </a:extLst>
                </a:gridCol>
                <a:gridCol w="2429963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</a:tblGrid>
              <a:tr h="5682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　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地域（都道府県）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513099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2409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en-US" altLang="ja-JP" sz="1000" b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チラシ非閲覧ターゲティング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のみ可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3712356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B95B5023-B370-441A-6D3D-444B0BB3F38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2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C8A46B92-9422-1292-DD86-05466FCED6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3" name="角丸四角形 4">
            <a:extLst>
              <a:ext uri="{FF2B5EF4-FFF2-40B4-BE49-F238E27FC236}">
                <a16:creationId xmlns:a16="http://schemas.microsoft.com/office/drawing/2014/main" id="{6B120CFE-AAA5-89B1-F006-0B5FC8D638D7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ターゲティング設定</a:t>
            </a:r>
          </a:p>
        </p:txBody>
      </p:sp>
      <p:sp>
        <p:nvSpPr>
          <p:cNvPr id="14" name="テキスト プレースホルダー 35">
            <a:extLst>
              <a:ext uri="{FF2B5EF4-FFF2-40B4-BE49-F238E27FC236}">
                <a16:creationId xmlns:a16="http://schemas.microsoft.com/office/drawing/2014/main" id="{EB05AAA7-9190-34A9-0CF3-7776163A6952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sp>
        <p:nvSpPr>
          <p:cNvPr id="15" name="テキスト プレースホルダー 35">
            <a:extLst>
              <a:ext uri="{FF2B5EF4-FFF2-40B4-BE49-F238E27FC236}">
                <a16:creationId xmlns:a16="http://schemas.microsoft.com/office/drawing/2014/main" id="{98E8DD18-C489-378B-8DC3-4DCBD17F6E27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2540000" y="5346700"/>
            <a:ext cx="9172575" cy="122396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200" dirty="0">
                <a:solidFill>
                  <a:srgbClr val="0D0D0D"/>
                </a:solidFill>
                <a:latin typeface="メイリオ"/>
                <a:ea typeface="Meiryo"/>
              </a:rPr>
              <a:t>こちらの商品における、各ターゲティングを掛け合わせた際の</a:t>
            </a:r>
            <a:r>
              <a:rPr lang="en-US" altLang="ja-JP" sz="1200" dirty="0" err="1">
                <a:solidFill>
                  <a:srgbClr val="0D0D0D"/>
                </a:solidFill>
                <a:latin typeface="メイリオ"/>
                <a:ea typeface="Meiryo"/>
              </a:rPr>
              <a:t>vCPM</a:t>
            </a:r>
            <a:r>
              <a:rPr lang="ja-JP" altLang="en-US" sz="1200" dirty="0">
                <a:solidFill>
                  <a:srgbClr val="0D0D0D"/>
                </a:solidFill>
                <a:latin typeface="メイリオ"/>
                <a:ea typeface="Meiryo"/>
              </a:rPr>
              <a:t>は、</a:t>
            </a:r>
            <a:r>
              <a:rPr lang="en-US" altLang="ja-JP" sz="1200" dirty="0">
                <a:solidFill>
                  <a:srgbClr val="0D0D0D"/>
                </a:solidFill>
                <a:latin typeface="メイリオ"/>
                <a:ea typeface="Meiryo"/>
              </a:rPr>
              <a:t>P.10</a:t>
            </a:r>
            <a:r>
              <a:rPr lang="ja-JP" altLang="en-US" sz="1200" dirty="0">
                <a:solidFill>
                  <a:srgbClr val="0D0D0D"/>
                </a:solidFill>
                <a:latin typeface="メイリオ"/>
                <a:ea typeface="Meiryo"/>
              </a:rPr>
              <a:t>「商品一覧」ページの</a:t>
            </a:r>
            <a:endParaRPr lang="en-US" altLang="ja-JP" sz="1200" dirty="0">
              <a:solidFill>
                <a:srgbClr val="0D0D0D"/>
              </a:solidFill>
              <a:latin typeface="メイリオ"/>
              <a:ea typeface="Meiryo"/>
            </a:endParaRPr>
          </a:p>
          <a:p>
            <a:pPr marL="0" indent="0">
              <a:buNone/>
            </a:pPr>
            <a:r>
              <a:rPr lang="ja-JP" altLang="en-US" sz="1200" dirty="0">
                <a:solidFill>
                  <a:srgbClr val="0D0D0D"/>
                </a:solidFill>
                <a:latin typeface="メイリオ"/>
                <a:ea typeface="Meiryo"/>
              </a:rPr>
              <a:t>「基本料金（</a:t>
            </a:r>
            <a:r>
              <a:rPr lang="en-US" altLang="ja-JP" sz="1200" dirty="0" err="1">
                <a:solidFill>
                  <a:srgbClr val="0D0D0D"/>
                </a:solidFill>
                <a:latin typeface="メイリオ"/>
                <a:ea typeface="Meiryo"/>
              </a:rPr>
              <a:t>vCPM</a:t>
            </a:r>
            <a:r>
              <a:rPr lang="ja-JP" altLang="en-US" sz="1200" dirty="0">
                <a:solidFill>
                  <a:srgbClr val="0D0D0D"/>
                </a:solidFill>
                <a:latin typeface="メイリオ"/>
                <a:ea typeface="Meiryo"/>
              </a:rPr>
              <a:t>） 」欄をご確認ください。</a:t>
            </a:r>
            <a:endParaRPr lang="en-US" altLang="ja-JP" sz="1200" dirty="0">
              <a:solidFill>
                <a:srgbClr val="0D0D0D"/>
              </a:solidFill>
              <a:latin typeface="メイリオ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448974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B6C3403B-C870-F947-1166-099BB1E68D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03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61924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掲載制限カテゴリー</a:t>
            </a:r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C8D166-561E-87AA-2D97-22634365DE2D}"/>
              </a:ext>
            </a:extLst>
          </p:cNvPr>
          <p:cNvSpPr/>
          <p:nvPr/>
        </p:nvSpPr>
        <p:spPr>
          <a:xfrm>
            <a:off x="7773341" y="6134706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F80B61E-C91E-2441-3C61-F3B1761AE122}"/>
              </a:ext>
            </a:extLst>
          </p:cNvPr>
          <p:cNvSpPr/>
          <p:nvPr/>
        </p:nvSpPr>
        <p:spPr>
          <a:xfrm>
            <a:off x="7928475" y="6118237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68881FD-216C-47A3-84CE-65AD038CA6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331959"/>
              </p:ext>
            </p:extLst>
          </p:nvPr>
        </p:nvGraphicFramePr>
        <p:xfrm>
          <a:off x="479425" y="825063"/>
          <a:ext cx="11233149" cy="5225346"/>
        </p:xfrm>
        <a:graphic>
          <a:graphicData uri="http://schemas.openxmlformats.org/drawingml/2006/table">
            <a:tbl>
              <a:tblPr firstCol="1" bandRow="1"/>
              <a:tblGrid>
                <a:gridCol w="425064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3491254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3491254">
                  <a:extLst>
                    <a:ext uri="{9D8B030D-6E8A-4147-A177-3AD203B41FA5}">
                      <a16:colId xmlns:a16="http://schemas.microsoft.com/office/drawing/2014/main" val="4203260269"/>
                    </a:ext>
                  </a:extLst>
                </a:gridCol>
              </a:tblGrid>
              <a:tr h="342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（市区郡）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  <a:tr h="15258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50" b="0" i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加熱式たばこ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752705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62909D1-7FF5-CEEC-1DC4-DD7D65568CE6}"/>
              </a:ext>
            </a:extLst>
          </p:cNvPr>
          <p:cNvSpPr txBox="1"/>
          <p:nvPr/>
        </p:nvSpPr>
        <p:spPr>
          <a:xfrm>
            <a:off x="479425" y="6020828"/>
            <a:ext cx="6478588" cy="3631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altLang="ja-JP" sz="8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8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スポーツナビ面の一部で掲載されない場合があります。</a:t>
            </a:r>
            <a:endParaRPr lang="en-US" altLang="ja-JP" sz="8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8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lang="ja-JP" altLang="en-US" sz="8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8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8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天気・災害面、およびスポーツナビ面の一部で掲載されない場合があります。</a:t>
            </a:r>
            <a:endParaRPr kumimoji="0" lang="en-US" altLang="ja-JP" sz="800" kern="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06091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799B9DD-EFA6-97AC-9188-B0E425FC70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入稿前審査</a:t>
            </a:r>
            <a:endParaRPr kumimoji="1" lang="ja-JP" altLang="en-US" sz="1600">
              <a:solidFill>
                <a:schemeClr val="accent6"/>
              </a:solidFill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59FCFC1-B066-B7EB-C44D-516ACDFDB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573162"/>
              </p:ext>
            </p:extLst>
          </p:nvPr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 dirty="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ブランドリフト調査</a:t>
                      </a:r>
                      <a:b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</a:b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入稿前審査依頼フォーム</a:t>
                      </a:r>
                      <a:endParaRPr lang="en-US" altLang="ja-JP" sz="1000" b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https://ads-help.yahoo-net.jp/s/article/H000044534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ディスプレイ広告（予約型）入稿前審査依頼フォーム</a:t>
                      </a:r>
                      <a:endParaRPr kumimoji="1" lang="en-US" altLang="ja-JP" sz="10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err="1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7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7ABCAA-0EA2-0E56-55B9-D26B279646CF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1972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78928"/>
              </p:ext>
            </p:extLst>
          </p:nvPr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221883"/>
              </p:ext>
            </p:extLst>
          </p:nvPr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00003E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6100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0033"/>
                </a:solidFill>
              </a:rPr>
              <a:t>重複期間</a:t>
            </a:r>
            <a:r>
              <a:rPr lang="ja-JP" altLang="en-US" sz="1200" b="1" dirty="0">
                <a:solidFill>
                  <a:srgbClr val="FF0033"/>
                </a:solidFill>
              </a:rPr>
              <a:t>（</a:t>
            </a:r>
            <a:r>
              <a:rPr lang="en-US" altLang="ja-JP" sz="1200" b="1" dirty="0">
                <a:solidFill>
                  <a:srgbClr val="FF0033"/>
                </a:solidFill>
              </a:rPr>
              <a:t>1</a:t>
            </a:r>
            <a:r>
              <a:rPr lang="ja-JP" altLang="en-US" sz="1200" b="1" dirty="0">
                <a:solidFill>
                  <a:srgbClr val="FF0033"/>
                </a:solidFill>
              </a:rPr>
              <a:t>カ月間）</a:t>
            </a:r>
            <a:endParaRPr kumimoji="1" lang="ja-JP" altLang="en-US" sz="1200" b="1" dirty="0">
              <a:solidFill>
                <a:srgbClr val="FF0033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重複期間より前に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rgbClr val="FF0033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重複期間内で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>
                <a:solidFill>
                  <a:schemeClr val="bg1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>
                <a:solidFill>
                  <a:schemeClr val="bg1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00003E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重複期間より後に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>
                <a:solidFill>
                  <a:srgbClr val="0D0D0D"/>
                </a:solidFill>
              </a:rPr>
              <a:t>既存</a:t>
            </a:r>
            <a:r>
              <a:rPr kumimoji="1" lang="ja-JP" altLang="en-US" sz="1400">
                <a:solidFill>
                  <a:srgbClr val="0D0D0D"/>
                </a:solidFill>
              </a:rPr>
              <a:t>リリース商品、最新リリース商品のどちらもご利用いただけます</a:t>
            </a:r>
            <a:endParaRPr kumimoji="1" lang="en-US" altLang="ja-JP" sz="1400">
              <a:solidFill>
                <a:srgbClr val="0D0D0D"/>
              </a:solidFill>
            </a:endParaRPr>
          </a:p>
          <a:p>
            <a:pPr algn="l"/>
            <a:r>
              <a:rPr lang="ja-JP" altLang="en-US" sz="1400">
                <a:solidFill>
                  <a:srgbClr val="0D0D0D"/>
                </a:solidFill>
              </a:rPr>
              <a:t>（広告掲載できる商品スペックに違いはありません）</a:t>
            </a:r>
            <a:endParaRPr kumimoji="1" lang="ja-JP" altLang="en-US" sz="1400">
              <a:solidFill>
                <a:srgbClr val="0D0D0D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16566307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6E0E95-E775-9071-94D6-1E24A11C2D48}"/>
              </a:ext>
            </a:extLst>
          </p:cNvPr>
          <p:cNvSpPr txBox="1"/>
          <p:nvPr/>
        </p:nvSpPr>
        <p:spPr>
          <a:xfrm>
            <a:off x="479425" y="1089025"/>
            <a:ext cx="11233149" cy="5230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>
                <a:latin typeface="+mn-ea"/>
              </a:rPr>
            </a:br>
            <a:r>
              <a:rPr lang="ja-JP" altLang="en-US" sz="1400" b="0" i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5"/>
              </a:rPr>
              <a:t>https://www.lycbiz.com/jp/terms-and-policies/yahoo/</a:t>
            </a:r>
            <a:endParaRPr lang="en-US" altLang="ja-JP" sz="1400" b="0" i="0" u="none" strike="noStrike">
              <a:effectLst/>
              <a:latin typeface="+mn-ea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+mn-ea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+mn-ea"/>
              </a:rPr>
              <a:t>広告 ヘルプ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hlinkClick r:id="rId6"/>
              </a:rPr>
              <a:t>https://ads-help.yahoo-net.jp/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+mn-ea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F8B774-797B-3F02-CD78-33F61D8A9E55}"/>
              </a:ext>
            </a:extLst>
          </p:cNvPr>
          <p:cNvSpPr txBox="1"/>
          <p:nvPr/>
        </p:nvSpPr>
        <p:spPr>
          <a:xfrm>
            <a:off x="479425" y="1089025"/>
            <a:ext cx="11233150" cy="406040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広告掲載調整時間について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次に定める時間は「広告掲載調整時間」とし、広告掲載調整時間内に発生した不具合について、LINEヤフーは免責されます。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時間を広告掲載調整時間とします。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　　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ただし、以下の（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）に該当する場合は、その定めに従います。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広告掲載開始日が営業日以外の場合、当該広告の掲載開始時間から、翌営業日の正午までを広告掲載調整時間とします。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広告の総掲載予定時間が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時間未満の場合、総掲載予定時間の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10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％にあたる時間を上限に広告掲載調整時間とします。</a:t>
            </a:r>
            <a:endParaRPr kumimoji="0" lang="en-US" altLang="ja-JP" sz="1400" kern="0">
              <a:solidFill>
                <a:srgbClr val="0D0D0D"/>
              </a:solidFill>
              <a:latin typeface="Meiryo"/>
              <a:ea typeface="Meiry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lang="en-US" altLang="ja-JP" sz="1400" b="0" i="0">
              <a:solidFill>
                <a:srgbClr val="0D0D0D"/>
              </a:solidFill>
              <a:effectLst/>
              <a:latin typeface="Hiragino Kaku Gothic Pro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ユーザーが当該広告の非表示設定を実施した場合など、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SOV100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％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資料やツールに明示されている場合を除き、表示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金額</a:t>
            </a: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は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消費税を含んで</a:t>
            </a: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おり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ません</a:t>
            </a: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。</a:t>
            </a: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  <a:cs typeface="+mn-lt"/>
            </a:endParaRPr>
          </a:p>
        </p:txBody>
      </p:sp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658FFB66-D33F-6E89-0974-9599BC7E1F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23561234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よくあるお問い合わせ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91951F-F2F6-AB55-BB4C-91A476AACCF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B008CDA1-43ED-8299-12A4-CC1497BA7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399571"/>
              </p:ext>
            </p:extLst>
          </p:nvPr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8C248DF-2E44-15F5-F47D-58284CB64CAD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61B0998-DB37-55E6-3D6D-16485DC64BAC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14622854-41A4-C850-FECA-59D2CF5AB7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00494A-B838-3378-1E75-F12432BE4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396B359-999E-E0D6-6101-8785ED99135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A5B0FDF9-4683-829C-F2B2-712F74C73C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更新履歴</a:t>
            </a:r>
            <a:endParaRPr kumimoji="1" lang="ja-JP" altLang="en-US" dirty="0"/>
          </a:p>
        </p:txBody>
      </p: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410CF7C8-DFD5-3752-0846-3B546234CEE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7429393-8683-C819-CC50-FA0A7CA81E5F}"/>
              </a:ext>
            </a:extLst>
          </p:cNvPr>
          <p:cNvSpPr txBox="1"/>
          <p:nvPr/>
        </p:nvSpPr>
        <p:spPr>
          <a:xfrm>
            <a:off x="479425" y="1089025"/>
            <a:ext cx="11233150" cy="11095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21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altLang="ja-JP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P14</a:t>
            </a:r>
            <a:r>
              <a:rPr kumimoji="0" lang="ja-JP" altLang="en-US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掲載制限カテゴリ</a:t>
            </a:r>
            <a:r>
              <a:rPr kumimoji="0" lang="en-US" altLang="ja-JP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―</a:t>
            </a:r>
            <a:r>
              <a:rPr kumimoji="0" lang="ja-JP" altLang="en-US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「妊娠・不妊情報」をホワイトリスト適応ありに変更しました。</a:t>
            </a:r>
            <a:endParaRPr kumimoji="0" lang="en-US" altLang="ja-JP" sz="10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15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altLang="ja-JP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P14</a:t>
            </a:r>
            <a:r>
              <a:rPr kumimoji="0" lang="ja-JP" altLang="en-US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lang="ja-JP" altLang="en-US" sz="1000" b="0" i="0" dirty="0">
                <a:solidFill>
                  <a:srgbClr val="1D1C1D"/>
                </a:solidFill>
                <a:effectLst/>
                <a:latin typeface="Hiragino Kaku Gothic Pro"/>
              </a:rPr>
              <a:t>掲載制限カテゴリ</a:t>
            </a:r>
            <a:r>
              <a:rPr lang="en-US" altLang="ja-JP" sz="1000" b="0" i="0" dirty="0">
                <a:solidFill>
                  <a:srgbClr val="1D1C1D"/>
                </a:solidFill>
                <a:effectLst/>
                <a:latin typeface="Hiragino Kaku Gothic Pro"/>
              </a:rPr>
              <a:t>―</a:t>
            </a:r>
            <a:r>
              <a:rPr lang="ja-JP" altLang="en-US" sz="1000" b="0" i="0" dirty="0">
                <a:solidFill>
                  <a:srgbClr val="172B4D"/>
                </a:solidFill>
                <a:effectLst/>
                <a:latin typeface="Hiragino Kaku Gothic Pro"/>
              </a:rPr>
              <a:t>「</a:t>
            </a:r>
            <a:r>
              <a:rPr lang="ja-JP" altLang="en-US" sz="1000" b="0" i="0" dirty="0">
                <a:solidFill>
                  <a:srgbClr val="1D1C1D"/>
                </a:solidFill>
                <a:effectLst/>
                <a:latin typeface="Hiragino Kaku Gothic Pro"/>
              </a:rPr>
              <a:t>医療（保険外治療）</a:t>
            </a:r>
            <a:r>
              <a:rPr lang="ja-JP" altLang="en-US" sz="1000" b="0" i="0" dirty="0">
                <a:solidFill>
                  <a:srgbClr val="172B4D"/>
                </a:solidFill>
                <a:effectLst/>
                <a:latin typeface="Hiragino Kaku Gothic Pro"/>
              </a:rPr>
              <a:t>」「</a:t>
            </a:r>
            <a:r>
              <a:rPr lang="ja-JP" altLang="en-US" sz="1000" b="0" i="0" dirty="0">
                <a:solidFill>
                  <a:srgbClr val="1D1C1D"/>
                </a:solidFill>
                <a:effectLst/>
                <a:latin typeface="Hiragino Kaku Gothic Pro"/>
              </a:rPr>
              <a:t>レーシック・美容整形・美容外科・美容皮膚科</a:t>
            </a:r>
            <a:r>
              <a:rPr lang="ja-JP" altLang="en-US" sz="1000" b="0" i="0" dirty="0">
                <a:solidFill>
                  <a:srgbClr val="172B4D"/>
                </a:solidFill>
                <a:effectLst/>
                <a:latin typeface="Hiragino Kaku Gothic Pro"/>
              </a:rPr>
              <a:t>」</a:t>
            </a:r>
            <a:r>
              <a:rPr lang="ja-JP" altLang="en-US" sz="1000" b="0" i="0" dirty="0">
                <a:solidFill>
                  <a:srgbClr val="1D1C1D"/>
                </a:solidFill>
                <a:effectLst/>
                <a:latin typeface="Hiragino Kaku Gothic Pro"/>
              </a:rPr>
              <a:t>をホワイトリスト適応ありに変更しました。</a:t>
            </a:r>
            <a:endParaRPr kumimoji="0" lang="en-US" altLang="ja-JP" sz="10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01082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C8062C-802B-96DC-186A-AC78BCB52F30}"/>
              </a:ext>
            </a:extLst>
          </p:cNvPr>
          <p:cNvSpPr txBox="1"/>
          <p:nvPr/>
        </p:nvSpPr>
        <p:spPr>
          <a:xfrm>
            <a:off x="4314839" y="4255447"/>
            <a:ext cx="3562321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https://www.lycbiz.com/jp/service/yahoo-ads/</a:t>
            </a:r>
            <a:endParaRPr kumimoji="1" lang="ja-JP" altLang="en-US" sz="1200" b="0" i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DB148616-3C2D-44EE-8E14-67974394E3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solidFill>
            <a:srgbClr val="FFFFFF"/>
          </a:solidFill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概要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01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498782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概要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680C12-A9D7-A0F7-0F35-203F6D5511C1}"/>
              </a:ext>
            </a:extLst>
          </p:cNvPr>
          <p:cNvSpPr txBox="1"/>
          <p:nvPr/>
        </p:nvSpPr>
        <p:spPr>
          <a:xfrm>
            <a:off x="557172" y="1063276"/>
            <a:ext cx="10798175" cy="621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本資料は中面（プライムディスプレイ）のセールスシートです。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その他商品のセールスシートや販促資料は下記をご覧ください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C24C45D3-2D8D-807A-49FA-A91C05C6A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465485"/>
              </p:ext>
            </p:extLst>
          </p:nvPr>
        </p:nvGraphicFramePr>
        <p:xfrm>
          <a:off x="365760" y="1661538"/>
          <a:ext cx="11484687" cy="4655442"/>
        </p:xfrm>
        <a:graphic>
          <a:graphicData uri="http://schemas.openxmlformats.org/drawingml/2006/table">
            <a:tbl>
              <a:tblPr/>
              <a:tblGrid>
                <a:gridCol w="4739849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744838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668709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66726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中面（プライムディスプレイ）　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66726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658845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ja-JP" altLang="en-US" dirty="0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658845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ja-JP" altLang="en-US" dirty="0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33452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https://www.lycbiz.com/jp/download/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(LINE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6327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1">
            <a:extLst>
              <a:ext uri="{FF2B5EF4-FFF2-40B4-BE49-F238E27FC236}">
                <a16:creationId xmlns:a16="http://schemas.microsoft.com/office/drawing/2014/main" id="{9A21C7AB-8F8E-5CBC-0A0F-98F5DA42E915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中面（プライムディスプレイ）</a:t>
            </a:r>
            <a:endParaRPr kumimoji="1" lang="en-US" altLang="ja-JP" dirty="0">
              <a:solidFill>
                <a:srgbClr val="00003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>
                <a:solidFill>
                  <a:srgbClr val="00003E"/>
                </a:solidFill>
              </a:rPr>
              <a:t>3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~2025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>
                <a:solidFill>
                  <a:srgbClr val="00003E"/>
                </a:solidFill>
              </a:rPr>
              <a:t>9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sp>
        <p:nvSpPr>
          <p:cNvPr id="12" name="テキスト プレースホルダー 5">
            <a:extLst>
              <a:ext uri="{FF2B5EF4-FFF2-40B4-BE49-F238E27FC236}">
                <a16:creationId xmlns:a16="http://schemas.microsoft.com/office/drawing/2014/main" id="{51C7BCF8-1EFC-A02C-197B-521B57E3084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/>
              <a:t>概要</a:t>
            </a:r>
          </a:p>
        </p:txBody>
      </p:sp>
      <p:pic>
        <p:nvPicPr>
          <p:cNvPr id="1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7F87398-B608-704D-8000-0B57783AD1E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F8C340D-802E-4909-FE94-F188C7EEEB33}"/>
              </a:ext>
            </a:extLst>
          </p:cNvPr>
          <p:cNvSpPr txBox="1"/>
          <p:nvPr/>
        </p:nvSpPr>
        <p:spPr>
          <a:xfrm>
            <a:off x="7057459" y="282676"/>
            <a:ext cx="2221762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中面（プライムディスプレイ）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4F51D93-24A6-0619-2B05-25283CFA3B5E}"/>
              </a:ext>
            </a:extLst>
          </p:cNvPr>
          <p:cNvSpPr/>
          <p:nvPr/>
        </p:nvSpPr>
        <p:spPr>
          <a:xfrm>
            <a:off x="479425" y="1694467"/>
            <a:ext cx="11233150" cy="4714216"/>
          </a:xfrm>
          <a:prstGeom prst="rect">
            <a:avLst/>
          </a:prstGeom>
          <a:solidFill>
            <a:srgbClr val="F2F2F2"/>
          </a:solidFill>
          <a:ln w="9525">
            <a:noFill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96000" tIns="46800" rIns="90000" bIns="14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1600" b="1" dirty="0">
                <a:solidFill>
                  <a:srgbClr val="1D1C1D"/>
                </a:solidFill>
                <a:latin typeface="+mj-ea"/>
                <a:ea typeface="+mj-ea"/>
              </a:rPr>
              <a:t>2025</a:t>
            </a:r>
            <a:r>
              <a:rPr lang="ja-JP" altLang="en-US" sz="1600" b="1" dirty="0">
                <a:solidFill>
                  <a:srgbClr val="1D1C1D"/>
                </a:solidFill>
                <a:latin typeface="+mj-ea"/>
                <a:ea typeface="+mj-ea"/>
              </a:rPr>
              <a:t>年</a:t>
            </a:r>
            <a:r>
              <a:rPr lang="en-US" altLang="ja-JP" sz="1600" b="1" dirty="0">
                <a:solidFill>
                  <a:srgbClr val="1D1C1D"/>
                </a:solidFill>
                <a:latin typeface="+mj-ea"/>
                <a:ea typeface="+mj-ea"/>
              </a:rPr>
              <a:t>4</a:t>
            </a:r>
            <a:r>
              <a:rPr lang="ja-JP" altLang="en-US" sz="1600" b="1" dirty="0">
                <a:solidFill>
                  <a:srgbClr val="1D1C1D"/>
                </a:solidFill>
                <a:latin typeface="+mj-ea"/>
                <a:ea typeface="+mj-ea"/>
              </a:rPr>
              <a:t>月</a:t>
            </a:r>
            <a:r>
              <a:rPr lang="en-US" altLang="ja-JP" sz="1600" b="1" dirty="0">
                <a:solidFill>
                  <a:srgbClr val="1D1C1D"/>
                </a:solidFill>
                <a:latin typeface="+mj-ea"/>
                <a:ea typeface="+mj-ea"/>
              </a:rPr>
              <a:t>1</a:t>
            </a:r>
            <a:r>
              <a:rPr lang="ja-JP" altLang="en-US" sz="1600" b="1" dirty="0">
                <a:solidFill>
                  <a:srgbClr val="1D1C1D"/>
                </a:solidFill>
                <a:latin typeface="+mj-ea"/>
                <a:ea typeface="+mj-ea"/>
              </a:rPr>
              <a:t>日より、掲載制限カテゴリ</a:t>
            </a:r>
            <a:r>
              <a:rPr lang="en-US" altLang="ja-JP" sz="1600" b="1" dirty="0">
                <a:solidFill>
                  <a:srgbClr val="1D1C1D"/>
                </a:solidFill>
                <a:latin typeface="+mj-ea"/>
                <a:ea typeface="+mj-ea"/>
              </a:rPr>
              <a:t>―</a:t>
            </a:r>
            <a:r>
              <a:rPr lang="ja-JP" altLang="en-US" sz="1600" b="1" dirty="0">
                <a:solidFill>
                  <a:srgbClr val="1D1C1D"/>
                </a:solidFill>
                <a:latin typeface="+mj-ea"/>
                <a:ea typeface="+mj-ea"/>
              </a:rPr>
              <a:t>に「加熱式たばこ」が追加されます。</a:t>
            </a:r>
            <a:endParaRPr lang="en-US" altLang="ja-JP" sz="1600" b="1" dirty="0">
              <a:solidFill>
                <a:srgbClr val="1D1C1D"/>
              </a:solidFill>
              <a:latin typeface="+mj-ea"/>
              <a:ea typeface="+mj-ea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600" b="1" dirty="0">
                <a:solidFill>
                  <a:srgbClr val="1D1C1D"/>
                </a:solidFill>
                <a:latin typeface="+mj-ea"/>
                <a:ea typeface="+mj-ea"/>
              </a:rPr>
              <a:t>　 その変更に伴い、中面（プライムディスプレイ）の配信面に含まれる</a:t>
            </a:r>
            <a:br>
              <a:rPr lang="en-US" altLang="ja-JP" sz="1600" b="1" dirty="0">
                <a:solidFill>
                  <a:srgbClr val="1D1C1D"/>
                </a:solidFill>
                <a:latin typeface="+mj-ea"/>
                <a:ea typeface="+mj-ea"/>
              </a:rPr>
            </a:br>
            <a:r>
              <a:rPr lang="ja-JP" altLang="en-US" sz="1600" b="1" dirty="0">
                <a:solidFill>
                  <a:srgbClr val="1D1C1D"/>
                </a:solidFill>
                <a:latin typeface="+mj-ea"/>
                <a:ea typeface="+mj-ea"/>
              </a:rPr>
              <a:t>　 「</a:t>
            </a:r>
            <a:r>
              <a:rPr lang="en-US" altLang="ja-JP" sz="1600" b="1" dirty="0">
                <a:solidFill>
                  <a:srgbClr val="1D1C1D"/>
                </a:solidFill>
                <a:latin typeface="+mj-ea"/>
                <a:ea typeface="+mj-ea"/>
              </a:rPr>
              <a:t>Yahoo!</a:t>
            </a:r>
            <a:r>
              <a:rPr lang="ja-JP" altLang="en-US" sz="1600" b="1" dirty="0">
                <a:solidFill>
                  <a:srgbClr val="1D1C1D"/>
                </a:solidFill>
                <a:latin typeface="+mj-ea"/>
                <a:ea typeface="+mj-ea"/>
              </a:rPr>
              <a:t>天気・災害」「スポーツナビ」面には　 配信されません。</a:t>
            </a:r>
            <a:endParaRPr lang="en-US" altLang="ja-JP" sz="1600" b="1" dirty="0">
              <a:solidFill>
                <a:srgbClr val="1D1C1D"/>
              </a:solidFill>
              <a:latin typeface="+mj-ea"/>
              <a:ea typeface="+mj-ea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ja-JP" sz="1600" b="1" dirty="0">
              <a:solidFill>
                <a:srgbClr val="1D1C1D"/>
              </a:solidFill>
              <a:latin typeface="+mj-ea"/>
              <a:ea typeface="+mj-ea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ja-JP" sz="1600" b="1" dirty="0">
              <a:solidFill>
                <a:srgbClr val="1D1C1D"/>
              </a:solidFill>
              <a:latin typeface="+mj-ea"/>
              <a:ea typeface="+mj-ea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9BAB4FA-2195-4755-F0E7-7579762EF806}"/>
              </a:ext>
            </a:extLst>
          </p:cNvPr>
          <p:cNvGrpSpPr/>
          <p:nvPr/>
        </p:nvGrpSpPr>
        <p:grpSpPr>
          <a:xfrm>
            <a:off x="474964" y="1109095"/>
            <a:ext cx="5260431" cy="580897"/>
            <a:chOff x="276176" y="1438174"/>
            <a:chExt cx="5260431" cy="580897"/>
          </a:xfrm>
          <a:solidFill>
            <a:srgbClr val="02004A"/>
          </a:solidFill>
        </p:grpSpPr>
        <p:sp>
          <p:nvSpPr>
            <p:cNvPr id="4" name="1 つの角を丸めた四角形 22">
              <a:extLst>
                <a:ext uri="{FF2B5EF4-FFF2-40B4-BE49-F238E27FC236}">
                  <a16:creationId xmlns:a16="http://schemas.microsoft.com/office/drawing/2014/main" id="{31271DAB-B163-86AA-D4E8-985301D54370}"/>
                </a:ext>
              </a:extLst>
            </p:cNvPr>
            <p:cNvSpPr/>
            <p:nvPr/>
          </p:nvSpPr>
          <p:spPr>
            <a:xfrm>
              <a:off x="276176" y="1438174"/>
              <a:ext cx="5260431" cy="580897"/>
            </a:xfrm>
            <a:prstGeom prst="round1Rect">
              <a:avLst/>
            </a:prstGeom>
            <a:grpFill/>
            <a:ln w="9525">
              <a:noFill/>
            </a:ln>
            <a:effectLst>
              <a:outerShdw dist="25400" algn="l" rotWithShape="0">
                <a:schemeClr val="accent6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3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</a:rPr>
                <a:t>内容変更　　</a:t>
              </a:r>
            </a:p>
          </p:txBody>
        </p: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5373F1AA-63F0-02F4-A789-B4EE948C4364}"/>
                </a:ext>
              </a:extLst>
            </p:cNvPr>
            <p:cNvCxnSpPr>
              <a:cxnSpLocks/>
            </p:cNvCxnSpPr>
            <p:nvPr/>
          </p:nvCxnSpPr>
          <p:spPr>
            <a:xfrm>
              <a:off x="1922946" y="1548622"/>
              <a:ext cx="0" cy="360000"/>
            </a:xfrm>
            <a:prstGeom prst="line">
              <a:avLst/>
            </a:prstGeom>
            <a:grpFill/>
            <a:ln w="127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7708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C9B6182-D6CE-A962-8928-56E32295489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9C170B1A-18AB-BD9F-9567-74FC723E55D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AE2F7EE-83F3-556C-6619-9F651F868918}"/>
              </a:ext>
            </a:extLst>
          </p:cNvPr>
          <p:cNvSpPr txBox="1"/>
          <p:nvPr/>
        </p:nvSpPr>
        <p:spPr>
          <a:xfrm>
            <a:off x="447648" y="1069716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CF59ADA3-37F5-EB9F-F31A-B2DBD73792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393" y="1834970"/>
            <a:ext cx="288000" cy="520176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2132610-6D17-CD37-AF8F-F76153DBBB32}"/>
              </a:ext>
            </a:extLst>
          </p:cNvPr>
          <p:cNvSpPr txBox="1"/>
          <p:nvPr/>
        </p:nvSpPr>
        <p:spPr>
          <a:xfrm>
            <a:off x="2120900" y="1950491"/>
            <a:ext cx="1225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81C4CB2-BC9E-2B94-49A9-412738DD37B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9887" y="2106402"/>
            <a:ext cx="575621" cy="475831"/>
          </a:xfrm>
          <a:prstGeom prst="rect">
            <a:avLst/>
          </a:prstGeom>
        </p:spPr>
      </p:pic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DA5051D8-D296-E342-3152-F6011A7F95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5362006"/>
              </p:ext>
            </p:extLst>
          </p:nvPr>
        </p:nvGraphicFramePr>
        <p:xfrm>
          <a:off x="479425" y="1816674"/>
          <a:ext cx="11233150" cy="15352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 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P.8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139763"/>
                  </a:ext>
                </a:extLst>
              </a:tr>
            </a:tbl>
          </a:graphicData>
        </a:graphic>
      </p:graphicFrame>
      <p:pic>
        <p:nvPicPr>
          <p:cNvPr id="6" name="図 5">
            <a:extLst>
              <a:ext uri="{FF2B5EF4-FFF2-40B4-BE49-F238E27FC236}">
                <a16:creationId xmlns:a16="http://schemas.microsoft.com/office/drawing/2014/main" id="{5EE2F3E2-7D4E-F85D-98C3-85EAF38E3A3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600" y="2665034"/>
            <a:ext cx="575621" cy="47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cxnSp>
        <p:nvCxnSpPr>
          <p:cNvPr id="25" name="コネクタ: カギ線 24">
            <a:extLst>
              <a:ext uri="{FF2B5EF4-FFF2-40B4-BE49-F238E27FC236}">
                <a16:creationId xmlns:a16="http://schemas.microsoft.com/office/drawing/2014/main" id="{5351868E-D3B6-9AE1-EE6F-7E6C08F8E56E}"/>
              </a:ext>
            </a:extLst>
          </p:cNvPr>
          <p:cNvCxnSpPr>
            <a:cxnSpLocks/>
          </p:cNvCxnSpPr>
          <p:nvPr/>
        </p:nvCxnSpPr>
        <p:spPr>
          <a:xfrm flipH="1">
            <a:off x="11469735" y="1780579"/>
            <a:ext cx="43467" cy="2038486"/>
          </a:xfrm>
          <a:prstGeom prst="bentConnector3">
            <a:avLst>
              <a:gd name="adj1" fmla="val -1062144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A79E2576-A326-C50B-7A22-6C42C4634347}"/>
              </a:ext>
            </a:extLst>
          </p:cNvPr>
          <p:cNvSpPr/>
          <p:nvPr/>
        </p:nvSpPr>
        <p:spPr>
          <a:xfrm>
            <a:off x="769471" y="1517631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13" name="円/楕円 28">
            <a:extLst>
              <a:ext uri="{FF2B5EF4-FFF2-40B4-BE49-F238E27FC236}">
                <a16:creationId xmlns:a16="http://schemas.microsoft.com/office/drawing/2014/main" id="{E7D44588-4302-0F72-CFF2-08E1CA937D16}"/>
              </a:ext>
            </a:extLst>
          </p:cNvPr>
          <p:cNvSpPr>
            <a:spLocks noChangeAspect="1"/>
          </p:cNvSpPr>
          <p:nvPr/>
        </p:nvSpPr>
        <p:spPr>
          <a:xfrm>
            <a:off x="491390" y="1556849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6" name="角丸四角形 27">
            <a:extLst>
              <a:ext uri="{FF2B5EF4-FFF2-40B4-BE49-F238E27FC236}">
                <a16:creationId xmlns:a16="http://schemas.microsoft.com/office/drawing/2014/main" id="{FBD6D430-58E2-43CD-787E-F936A2A7000A}"/>
              </a:ext>
            </a:extLst>
          </p:cNvPr>
          <p:cNvSpPr/>
          <p:nvPr/>
        </p:nvSpPr>
        <p:spPr>
          <a:xfrm>
            <a:off x="470402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1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17" name="円/楕円 28">
            <a:extLst>
              <a:ext uri="{FF2B5EF4-FFF2-40B4-BE49-F238E27FC236}">
                <a16:creationId xmlns:a16="http://schemas.microsoft.com/office/drawing/2014/main" id="{0B375983-C5B4-8D1B-E229-70AF81446CE4}"/>
              </a:ext>
            </a:extLst>
          </p:cNvPr>
          <p:cNvSpPr>
            <a:spLocks noChangeAspect="1"/>
          </p:cNvSpPr>
          <p:nvPr/>
        </p:nvSpPr>
        <p:spPr>
          <a:xfrm>
            <a:off x="4521199" y="1517631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角丸四角形 27">
            <a:extLst>
              <a:ext uri="{FF2B5EF4-FFF2-40B4-BE49-F238E27FC236}">
                <a16:creationId xmlns:a16="http://schemas.microsoft.com/office/drawing/2014/main" id="{EAE7CB4C-953E-5E8B-1C87-0F44008A2191}"/>
              </a:ext>
            </a:extLst>
          </p:cNvPr>
          <p:cNvSpPr/>
          <p:nvPr/>
        </p:nvSpPr>
        <p:spPr>
          <a:xfrm>
            <a:off x="8702233" y="1470357"/>
            <a:ext cx="2789235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23" name="円/楕円 28">
            <a:extLst>
              <a:ext uri="{FF2B5EF4-FFF2-40B4-BE49-F238E27FC236}">
                <a16:creationId xmlns:a16="http://schemas.microsoft.com/office/drawing/2014/main" id="{A351B57E-0988-0878-8E0C-94F8DC8859F7}"/>
              </a:ext>
            </a:extLst>
          </p:cNvPr>
          <p:cNvSpPr>
            <a:spLocks noChangeAspect="1"/>
          </p:cNvSpPr>
          <p:nvPr/>
        </p:nvSpPr>
        <p:spPr>
          <a:xfrm>
            <a:off x="8469102" y="1477543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cxnSp>
        <p:nvCxnSpPr>
          <p:cNvPr id="34" name="コネクタ: カギ線 33">
            <a:extLst>
              <a:ext uri="{FF2B5EF4-FFF2-40B4-BE49-F238E27FC236}">
                <a16:creationId xmlns:a16="http://schemas.microsoft.com/office/drawing/2014/main" id="{1A813497-F50C-0E78-55ED-CCEBC2CAB2B6}"/>
              </a:ext>
            </a:extLst>
          </p:cNvPr>
          <p:cNvCxnSpPr>
            <a:cxnSpLocks/>
          </p:cNvCxnSpPr>
          <p:nvPr/>
        </p:nvCxnSpPr>
        <p:spPr>
          <a:xfrm flipH="1">
            <a:off x="7659731" y="1773955"/>
            <a:ext cx="43467" cy="2038486"/>
          </a:xfrm>
          <a:prstGeom prst="bentConnector3">
            <a:avLst>
              <a:gd name="adj1" fmla="val -1185890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32E6FFD6-CEE3-A565-78FA-4EC293E9F3A5}"/>
              </a:ext>
            </a:extLst>
          </p:cNvPr>
          <p:cNvCxnSpPr>
            <a:cxnSpLocks/>
          </p:cNvCxnSpPr>
          <p:nvPr/>
        </p:nvCxnSpPr>
        <p:spPr>
          <a:xfrm flipH="1">
            <a:off x="3696929" y="1789980"/>
            <a:ext cx="43467" cy="2038486"/>
          </a:xfrm>
          <a:prstGeom prst="bentConnector3">
            <a:avLst>
              <a:gd name="adj1" fmla="val -1330260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プレースホルダー 35">
            <a:extLst>
              <a:ext uri="{FF2B5EF4-FFF2-40B4-BE49-F238E27FC236}">
                <a16:creationId xmlns:a16="http://schemas.microsoft.com/office/drawing/2014/main" id="{5CF9DFA9-CE34-1BF0-DC5A-C37BD684B7D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6F23D780-4422-A67C-7160-19F23D1AA6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405" y="2520218"/>
            <a:ext cx="3104913" cy="310491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8003D47-454E-C1B4-C757-E9125D576A6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13" y="2495443"/>
            <a:ext cx="3193310" cy="319331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D241FD1C-5B3B-A925-617E-769718D3809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420" y="2529311"/>
            <a:ext cx="3087305" cy="3104914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C1E5D83-A5B9-44EB-B898-5D83DAF92A3D}"/>
              </a:ext>
            </a:extLst>
          </p:cNvPr>
          <p:cNvSpPr/>
          <p:nvPr/>
        </p:nvSpPr>
        <p:spPr>
          <a:xfrm>
            <a:off x="8663627" y="3135883"/>
            <a:ext cx="1975645" cy="866624"/>
          </a:xfrm>
          <a:prstGeom prst="rect">
            <a:avLst/>
          </a:prstGeom>
          <a:solidFill>
            <a:srgbClr val="FFFFFF">
              <a:alpha val="63369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5D6E88B-019D-CFDF-15D5-9E4D9E71D91E}"/>
              </a:ext>
            </a:extLst>
          </p:cNvPr>
          <p:cNvSpPr/>
          <p:nvPr/>
        </p:nvSpPr>
        <p:spPr>
          <a:xfrm>
            <a:off x="4723316" y="3151004"/>
            <a:ext cx="1865075" cy="775303"/>
          </a:xfrm>
          <a:prstGeom prst="rect">
            <a:avLst/>
          </a:prstGeom>
          <a:solidFill>
            <a:srgbClr val="FFFFFF">
              <a:alpha val="63369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715B972-E069-9BB8-518B-3CF1B34082D3}"/>
              </a:ext>
            </a:extLst>
          </p:cNvPr>
          <p:cNvSpPr/>
          <p:nvPr/>
        </p:nvSpPr>
        <p:spPr>
          <a:xfrm>
            <a:off x="647096" y="3187319"/>
            <a:ext cx="2049937" cy="815188"/>
          </a:xfrm>
          <a:prstGeom prst="rect">
            <a:avLst/>
          </a:prstGeom>
          <a:solidFill>
            <a:srgbClr val="FFFFFF">
              <a:alpha val="63369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527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600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808919B-5DE7-3ABF-F1FC-58EE13B335EF}"/>
              </a:ext>
            </a:extLst>
          </p:cNvPr>
          <p:cNvSpPr/>
          <p:nvPr/>
        </p:nvSpPr>
        <p:spPr>
          <a:xfrm>
            <a:off x="555391" y="6076579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　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1,000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回あたりにかかる見込み広告費用です。 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vimps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はビューアブルインプレッションの略称です。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228DEF18-6782-0841-CAE0-12627A355B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600233"/>
              </p:ext>
            </p:extLst>
          </p:nvPr>
        </p:nvGraphicFramePr>
        <p:xfrm>
          <a:off x="479425" y="996716"/>
          <a:ext cx="11233149" cy="5048433"/>
        </p:xfrm>
        <a:graphic>
          <a:graphicData uri="http://schemas.openxmlformats.org/drawingml/2006/table">
            <a:tbl>
              <a:tblPr firstCol="1" bandRow="1"/>
              <a:tblGrid>
                <a:gridCol w="323192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176162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582506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3852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プライムディスプレイ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PC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1000005747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2025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13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636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913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  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             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                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643995"/>
                  </a:ext>
                </a:extLst>
              </a:tr>
              <a:tr h="17146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4285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19741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 JAPAN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中面（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286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トップページ以外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2025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日（土）～　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2025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30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日（火）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zh-TW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  </a:t>
                      </a:r>
                      <a:r>
                        <a:rPr kumimoji="1" lang="en-US" altLang="zh-TW" sz="1050" b="0" i="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276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vimps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購入型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500,000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266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/6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動画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動画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312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15" name="円/楕円 19">
            <a:extLst>
              <a:ext uri="{FF2B5EF4-FFF2-40B4-BE49-F238E27FC236}">
                <a16:creationId xmlns:a16="http://schemas.microsoft.com/office/drawing/2014/main" id="{A232FEE8-F80F-E770-397A-8F602416E0BA}"/>
              </a:ext>
            </a:extLst>
          </p:cNvPr>
          <p:cNvSpPr>
            <a:spLocks noChangeAspect="1"/>
          </p:cNvSpPr>
          <p:nvPr/>
        </p:nvSpPr>
        <p:spPr>
          <a:xfrm>
            <a:off x="8297714" y="2378226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" name="円/楕円 19">
            <a:extLst>
              <a:ext uri="{FF2B5EF4-FFF2-40B4-BE49-F238E27FC236}">
                <a16:creationId xmlns:a16="http://schemas.microsoft.com/office/drawing/2014/main" id="{F2F0E8B2-BB22-E08C-43B0-644F3904B18A}"/>
              </a:ext>
            </a:extLst>
          </p:cNvPr>
          <p:cNvSpPr>
            <a:spLocks noChangeAspect="1"/>
          </p:cNvSpPr>
          <p:nvPr/>
        </p:nvSpPr>
        <p:spPr>
          <a:xfrm>
            <a:off x="5152854" y="2379600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6" name="円/楕円 19">
            <a:extLst>
              <a:ext uri="{FF2B5EF4-FFF2-40B4-BE49-F238E27FC236}">
                <a16:creationId xmlns:a16="http://schemas.microsoft.com/office/drawing/2014/main" id="{BA0FD980-2399-E037-F7AE-74CF4A0B2F4B}"/>
              </a:ext>
            </a:extLst>
          </p:cNvPr>
          <p:cNvSpPr>
            <a:spLocks noChangeAspect="1"/>
          </p:cNvSpPr>
          <p:nvPr/>
        </p:nvSpPr>
        <p:spPr>
          <a:xfrm>
            <a:off x="11442574" y="2379600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2CD334D-1BB9-5FE9-E995-E93C2A204A10}"/>
              </a:ext>
            </a:extLst>
          </p:cNvPr>
          <p:cNvSpPr/>
          <p:nvPr/>
        </p:nvSpPr>
        <p:spPr>
          <a:xfrm>
            <a:off x="5120794" y="6076579"/>
            <a:ext cx="6501780" cy="27084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キャンペーン予約時に複数のアスペクト比を選択した場合は、金額の高い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を適用します。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角丸四角形 3">
            <a:extLst>
              <a:ext uri="{FF2B5EF4-FFF2-40B4-BE49-F238E27FC236}">
                <a16:creationId xmlns:a16="http://schemas.microsoft.com/office/drawing/2014/main" id="{370DC06A-EF17-B746-BCE8-2FFFEEA52485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</p:spTree>
    <p:extLst>
      <p:ext uri="{BB962C8B-B14F-4D97-AF65-F5344CB8AC3E}">
        <p14:creationId xmlns:p14="http://schemas.microsoft.com/office/powerpoint/2010/main" val="29583021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SCレイアウト（広告主・代理店限定）">
  <a:themeElements>
    <a:clrScheme name="ユーザー定義 1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0D0D0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003E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headEnd type="oval" w="lg" len="lg"/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SCプロダクト部門資料FMT_v0.1" id="{67D726DE-EA97-2F46-A448-D8C333267734}" vid="{F79B8FC2-5071-944A-B5F6-F0B4F3C8CD4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217</TotalTime>
  <Words>3838</Words>
  <Application>Microsoft Office PowerPoint</Application>
  <PresentationFormat>ワイド画面</PresentationFormat>
  <Paragraphs>513</Paragraphs>
  <Slides>21</Slides>
  <Notes>13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31" baseType="lpstr">
      <vt:lpstr>Hiragino Kaku Gothic Pro</vt:lpstr>
      <vt:lpstr>Meiryo</vt:lpstr>
      <vt:lpstr>Meiryo</vt:lpstr>
      <vt:lpstr>メイリオ 本文</vt:lpstr>
      <vt:lpstr>Arial</vt:lpstr>
      <vt:lpstr>Calibri</vt:lpstr>
      <vt:lpstr>Segoe UI</vt:lpstr>
      <vt:lpstr>Wingdings</vt:lpstr>
      <vt:lpstr>MSCレイアウト（広告主・代理店限定）</vt:lpstr>
      <vt:lpstr>think-cell 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五十嵐 圭輔</cp:lastModifiedBy>
  <cp:revision>70</cp:revision>
  <dcterms:created xsi:type="dcterms:W3CDTF">2020-02-26T07:28:11Z</dcterms:created>
  <dcterms:modified xsi:type="dcterms:W3CDTF">2025-04-09T08:23:26Z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2024-12-20T10:04:42Z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442bfbc2-3b3e-474e-8641-fb618446ce2e</vt:lpwstr>
  </property>
  <property fmtid="{D5CDD505-2E9C-101B-9397-08002B2CF9AE}" pid="8" name="MSIP_Label_defa4170-0d19-0005-0004-bc88714345d2_ContentBits">
    <vt:lpwstr>0</vt:lpwstr>
  </property>
</Properties>
</file>