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5" r:id="rId1"/>
  </p:sldMasterIdLst>
  <p:notesMasterIdLst>
    <p:notesMasterId r:id="rId22"/>
  </p:notesMasterIdLst>
  <p:sldIdLst>
    <p:sldId id="469" r:id="rId2"/>
    <p:sldId id="572" r:id="rId3"/>
    <p:sldId id="544" r:id="rId4"/>
    <p:sldId id="558" r:id="rId5"/>
    <p:sldId id="695" r:id="rId6"/>
    <p:sldId id="559" r:id="rId7"/>
    <p:sldId id="553" r:id="rId8"/>
    <p:sldId id="577" r:id="rId9"/>
    <p:sldId id="576" r:id="rId10"/>
    <p:sldId id="562" r:id="rId11"/>
    <p:sldId id="514" r:id="rId12"/>
    <p:sldId id="701" r:id="rId13"/>
    <p:sldId id="569" r:id="rId14"/>
    <p:sldId id="570" r:id="rId15"/>
    <p:sldId id="632" r:id="rId16"/>
    <p:sldId id="633" r:id="rId17"/>
    <p:sldId id="634" r:id="rId18"/>
    <p:sldId id="635" r:id="rId19"/>
    <p:sldId id="636" r:id="rId20"/>
    <p:sldId id="512" r:id="rId2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0D0D"/>
    <a:srgbClr val="FCEDED"/>
    <a:srgbClr val="FDF5F5"/>
    <a:srgbClr val="FF0033"/>
    <a:srgbClr val="E5E5EB"/>
    <a:srgbClr val="0D0C0D"/>
    <a:srgbClr val="00003E"/>
    <a:srgbClr val="FFFFFF"/>
    <a:srgbClr val="252525"/>
    <a:srgbClr val="F2F2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234D0B-B9D9-448E-8BBD-DF1570DFB6C1}" v="11" dt="2024-07-08T01:14:53.07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332" y="2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620B2-0E91-4F44-9E7D-8B5EAB0CF3E2}" type="datetimeFigureOut">
              <a:rPr kumimoji="1" lang="ja-JP" altLang="en-US" smtClean="0"/>
              <a:pPr/>
              <a:t>2025/1/10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6725D-9DF2-415C-AB8C-875BE317790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6328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210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6973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6025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076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2090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408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　</a:t>
            </a:r>
            <a:endParaRPr kumimoji="1" lang="en-US" altLang="ja-JP"/>
          </a:p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30310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11468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59857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14193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8885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8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834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表紙（広告主・代理店限定）">
    <p:bg>
      <p:bgPr>
        <a:gradFill>
          <a:gsLst>
            <a:gs pos="0">
              <a:srgbClr val="030053"/>
            </a:gs>
            <a:gs pos="23000">
              <a:srgbClr val="030053"/>
            </a:gs>
            <a:gs pos="69000">
              <a:srgbClr val="03003D"/>
            </a:gs>
            <a:gs pos="99000">
              <a:srgbClr val="03003D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id="{B13D0A09-E438-357C-C528-970CFBA6F259}"/>
              </a:ext>
            </a:extLst>
          </p:cNvPr>
          <p:cNvSpPr/>
          <p:nvPr userDrawn="1"/>
        </p:nvSpPr>
        <p:spPr>
          <a:xfrm flipH="1">
            <a:off x="10017125" y="2768600"/>
            <a:ext cx="2174875" cy="4089400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E0EA9DFF-8D6C-8B30-25B6-10D7A4AE220A}"/>
              </a:ext>
            </a:extLst>
          </p:cNvPr>
          <p:cNvSpPr/>
          <p:nvPr userDrawn="1"/>
        </p:nvSpPr>
        <p:spPr>
          <a:xfrm flipH="1">
            <a:off x="10456863" y="3595688"/>
            <a:ext cx="1735137" cy="3262312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5" name="直角三角形 4">
            <a:extLst>
              <a:ext uri="{FF2B5EF4-FFF2-40B4-BE49-F238E27FC236}">
                <a16:creationId xmlns:a16="http://schemas.microsoft.com/office/drawing/2014/main" id="{9FEB9977-1C8A-86AD-D7AA-F9FBA152FB55}"/>
              </a:ext>
            </a:extLst>
          </p:cNvPr>
          <p:cNvSpPr/>
          <p:nvPr userDrawn="1"/>
        </p:nvSpPr>
        <p:spPr>
          <a:xfrm rot="10800000" flipH="1">
            <a:off x="0" y="0"/>
            <a:ext cx="962025" cy="1806575"/>
          </a:xfrm>
          <a:prstGeom prst="rtTriangle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8" name="図 4">
            <a:extLst>
              <a:ext uri="{FF2B5EF4-FFF2-40B4-BE49-F238E27FC236}">
                <a16:creationId xmlns:a16="http://schemas.microsoft.com/office/drawing/2014/main" id="{63C9BE4C-8DFE-CC2F-3F00-AD21311113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6116638"/>
            <a:ext cx="8890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直角三角形 8">
            <a:extLst>
              <a:ext uri="{FF2B5EF4-FFF2-40B4-BE49-F238E27FC236}">
                <a16:creationId xmlns:a16="http://schemas.microsoft.com/office/drawing/2014/main" id="{5A0132A7-64BD-1980-D8DE-4EE3D57AF1BC}"/>
              </a:ext>
            </a:extLst>
          </p:cNvPr>
          <p:cNvSpPr/>
          <p:nvPr userDrawn="1"/>
        </p:nvSpPr>
        <p:spPr>
          <a:xfrm flipH="1">
            <a:off x="11707813" y="5946775"/>
            <a:ext cx="484187" cy="911225"/>
          </a:xfrm>
          <a:prstGeom prst="rtTriangle">
            <a:avLst/>
          </a:prstGeom>
          <a:solidFill>
            <a:srgbClr val="FF00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8A7ED678-FE93-3D20-D8B9-B4A99C37C8CC}"/>
              </a:ext>
            </a:extLst>
          </p:cNvPr>
          <p:cNvSpPr/>
          <p:nvPr userDrawn="1"/>
        </p:nvSpPr>
        <p:spPr>
          <a:xfrm rot="10800000" flipH="1">
            <a:off x="0" y="0"/>
            <a:ext cx="363538" cy="6826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11" name="グラフィックス 7">
            <a:extLst>
              <a:ext uri="{FF2B5EF4-FFF2-40B4-BE49-F238E27FC236}">
                <a16:creationId xmlns:a16="http://schemas.microsoft.com/office/drawing/2014/main" id="{CC3171FB-EAE6-45D7-234B-A9BFEECD78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1638954"/>
            <a:ext cx="11017250" cy="1693209"/>
          </a:xfrm>
          <a:prstGeom prst="rect">
            <a:avLst/>
          </a:prstGeom>
        </p:spPr>
        <p:txBody>
          <a:bodyPr lIns="0" tIns="36000" rIns="0" bIns="0" anchor="b">
            <a:noAutofit/>
          </a:bodyPr>
          <a:lstStyle>
            <a:lvl1pPr marL="0" indent="0" algn="l">
              <a:lnSpc>
                <a:spcPct val="120000"/>
              </a:lnSpc>
              <a:buNone/>
              <a:defRPr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サービス名</a:t>
            </a:r>
            <a:endParaRPr kumimoji="1" lang="en-US" altLang="ja-JP" sz="4000" b="1" i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YYYY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YYYY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　</a:t>
            </a:r>
            <a:r>
              <a:rPr kumimoji="1" lang="ja-JP" altLang="en-US"/>
              <a:t>セールスシート</a:t>
            </a:r>
            <a:endParaRPr lang="ja-JP" alt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587375" y="5278296"/>
            <a:ext cx="1349375" cy="22715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00" b="1" i="0" baseline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sz="2400"/>
            </a:lvl2pPr>
          </a:lstStyle>
          <a:p>
            <a:pPr lvl="0" algn="r"/>
            <a:r>
              <a:rPr kumimoji="1" lang="en-US" altLang="ja-JP" sz="1200" b="0" i="0" spc="300">
                <a:solidFill>
                  <a:schemeClr val="bg1"/>
                </a:solidFill>
                <a:latin typeface="Segoe UI" panose="020B0502040204020203" pitchFamily="34" charset="0"/>
                <a:ea typeface="Yu Gothic" panose="020B0400000000000000" pitchFamily="34" charset="-128"/>
                <a:cs typeface="Segoe UI" panose="020B0502040204020203" pitchFamily="34" charset="0"/>
              </a:rPr>
              <a:t>YYYY/MM/DD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587375" y="4409440"/>
            <a:ext cx="8871585" cy="660399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algn="l"/>
            <a:r>
              <a:rPr kumimoji="1" lang="en-US" altLang="ja-JP" sz="1600" b="0" i="0" spc="0">
                <a:solidFill>
                  <a:schemeClr val="bg1"/>
                </a:solidFill>
                <a:latin typeface="+mn-ea"/>
                <a:ea typeface="+mn-ea"/>
              </a:rPr>
              <a:t>LINE</a:t>
            </a:r>
            <a:r>
              <a:rPr kumimoji="1" lang="ja-JP" altLang="en-US" sz="1600" b="0" i="0" spc="0">
                <a:solidFill>
                  <a:schemeClr val="bg1"/>
                </a:solidFill>
                <a:latin typeface="+mn-ea"/>
                <a:ea typeface="+mn-ea"/>
              </a:rPr>
              <a:t>ヤフー株式会社</a:t>
            </a:r>
          </a:p>
        </p:txBody>
      </p:sp>
      <p:sp>
        <p:nvSpPr>
          <p:cNvPr id="12" name="角丸四角形 3">
            <a:extLst>
              <a:ext uri="{FF2B5EF4-FFF2-40B4-BE49-F238E27FC236}">
                <a16:creationId xmlns:a16="http://schemas.microsoft.com/office/drawing/2014/main" id="{6E03E592-54DF-9AE1-D95D-BBCAF50DFCCA}"/>
              </a:ext>
            </a:extLst>
          </p:cNvPr>
          <p:cNvSpPr/>
          <p:nvPr userDrawn="1"/>
        </p:nvSpPr>
        <p:spPr>
          <a:xfrm>
            <a:off x="587375" y="897384"/>
            <a:ext cx="5077812" cy="43204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400" b="1" i="0">
              <a:solidFill>
                <a:schemeClr val="accent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98BB00D-AB64-6D28-4900-C37FA357BA8B}"/>
              </a:ext>
            </a:extLst>
          </p:cNvPr>
          <p:cNvSpPr txBox="1"/>
          <p:nvPr userDrawn="1"/>
        </p:nvSpPr>
        <p:spPr>
          <a:xfrm>
            <a:off x="1100138" y="953364"/>
            <a:ext cx="43889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>
                <a:solidFill>
                  <a:srgbClr val="00003E"/>
                </a:solidFill>
              </a:rPr>
              <a:t>Yahoo!</a:t>
            </a:r>
            <a:r>
              <a:rPr lang="ja-JP" altLang="en-US" sz="1600" b="1">
                <a:solidFill>
                  <a:srgbClr val="00003E"/>
                </a:solidFill>
              </a:rPr>
              <a:t>広告　ディスプレイ広告（予約型）</a:t>
            </a:r>
          </a:p>
        </p:txBody>
      </p:sp>
    </p:spTree>
    <p:extLst>
      <p:ext uri="{BB962C8B-B14F-4D97-AF65-F5344CB8AC3E}">
        <p14:creationId xmlns:p14="http://schemas.microsoft.com/office/powerpoint/2010/main" val="2963398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中表紙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AEE4CA93-3A95-09C5-4D0E-DA619D4D5A1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85001656-D58C-C5B9-05E0-ACB0FBF825E6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EE6910-BC09-1444-B5E2-6D9FAB2770D5}" type="slidenum">
              <a:rPr lang="ja-JP" altLang="en-US" sz="700" smtClean="0">
                <a:solidFill>
                  <a:schemeClr val="bg1"/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/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3">
            <a:extLst>
              <a:ext uri="{FF2B5EF4-FFF2-40B4-BE49-F238E27FC236}">
                <a16:creationId xmlns:a16="http://schemas.microsoft.com/office/drawing/2014/main" id="{491092EA-4E3B-D5A9-44A7-7A7B8230CC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6451600"/>
            <a:ext cx="965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角丸四角形 46">
            <a:extLst>
              <a:ext uri="{FF2B5EF4-FFF2-40B4-BE49-F238E27FC236}">
                <a16:creationId xmlns:a16="http://schemas.microsoft.com/office/drawing/2014/main" id="{0EC75B3D-5093-B928-EE25-E1119F4FD4CE}"/>
              </a:ext>
            </a:extLst>
          </p:cNvPr>
          <p:cNvSpPr/>
          <p:nvPr userDrawn="1"/>
        </p:nvSpPr>
        <p:spPr>
          <a:xfrm>
            <a:off x="230388" y="201358"/>
            <a:ext cx="1949123" cy="46166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ja-JP" sz="2400" b="1" i="0">
                <a:solidFill>
                  <a:srgbClr val="00003E"/>
                </a:solidFill>
                <a:latin typeface="+mn-ea"/>
                <a:ea typeface="+mn-ea"/>
                <a:cs typeface="Segoe UI" panose="020B0502040204020203" pitchFamily="34" charset="0"/>
              </a:rPr>
              <a:t>CONTENTS</a:t>
            </a:r>
            <a:endParaRPr kumimoji="1" lang="ja-JP" altLang="en-US" sz="2400" b="1" i="0">
              <a:solidFill>
                <a:srgbClr val="00003E"/>
              </a:solidFill>
              <a:latin typeface="+mn-ea"/>
              <a:ea typeface="+mn-ea"/>
              <a:cs typeface="Segoe UI" panose="020B0502040204020203" pitchFamily="34" charset="0"/>
            </a:endParaRPr>
          </a:p>
        </p:txBody>
      </p:sp>
      <p:sp>
        <p:nvSpPr>
          <p:cNvPr id="9" name="二等辺三角形 8">
            <a:extLst>
              <a:ext uri="{FF2B5EF4-FFF2-40B4-BE49-F238E27FC236}">
                <a16:creationId xmlns:a16="http://schemas.microsoft.com/office/drawing/2014/main" id="{9EAB3296-28FB-7131-645F-8DCD737E8756}"/>
              </a:ext>
            </a:extLst>
          </p:cNvPr>
          <p:cNvSpPr/>
          <p:nvPr userDrawn="1"/>
        </p:nvSpPr>
        <p:spPr>
          <a:xfrm rot="5400000">
            <a:off x="-26991" y="279927"/>
            <a:ext cx="260350" cy="212730"/>
          </a:xfrm>
          <a:prstGeom prst="triangle">
            <a:avLst>
              <a:gd name="adj" fmla="val 44351"/>
            </a:avLst>
          </a:prstGeom>
          <a:solidFill>
            <a:srgbClr val="000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48">
            <a:extLst>
              <a:ext uri="{FF2B5EF4-FFF2-40B4-BE49-F238E27FC236}">
                <a16:creationId xmlns:a16="http://schemas.microsoft.com/office/drawing/2014/main" id="{59C52CA7-AA50-D438-CDF6-E0F1DA431204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1971952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01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1" name="円/楕円 49">
            <a:extLst>
              <a:ext uri="{FF2B5EF4-FFF2-40B4-BE49-F238E27FC236}">
                <a16:creationId xmlns:a16="http://schemas.microsoft.com/office/drawing/2014/main" id="{BD2621C4-93E5-E892-8F12-093AA4E5C7B3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2890054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00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02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2" name="円/楕円 50">
            <a:extLst>
              <a:ext uri="{FF2B5EF4-FFF2-40B4-BE49-F238E27FC236}">
                <a16:creationId xmlns:a16="http://schemas.microsoft.com/office/drawing/2014/main" id="{EB408040-EB06-F6CD-97C6-A4D0704AE957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3808156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03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40E90F5F-46E8-8028-8F16-37C6E7B87813}"/>
              </a:ext>
            </a:extLst>
          </p:cNvPr>
          <p:cNvCxnSpPr>
            <a:cxnSpLocks/>
            <a:stCxn id="10" idx="4"/>
            <a:endCxn id="11" idx="0"/>
          </p:cNvCxnSpPr>
          <p:nvPr userDrawn="1"/>
        </p:nvCxnSpPr>
        <p:spPr>
          <a:xfrm>
            <a:off x="1232348" y="2511952"/>
            <a:ext cx="0" cy="378102"/>
          </a:xfrm>
          <a:prstGeom prst="line">
            <a:avLst/>
          </a:prstGeom>
          <a:ln w="25400">
            <a:solidFill>
              <a:srgbClr val="00003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7DDD69DD-EFA7-C1E6-28C4-B922E61809D5}"/>
              </a:ext>
            </a:extLst>
          </p:cNvPr>
          <p:cNvCxnSpPr>
            <a:stCxn id="11" idx="4"/>
            <a:endCxn id="12" idx="0"/>
          </p:cNvCxnSpPr>
          <p:nvPr userDrawn="1"/>
        </p:nvCxnSpPr>
        <p:spPr>
          <a:xfrm>
            <a:off x="1232348" y="3430054"/>
            <a:ext cx="0" cy="378102"/>
          </a:xfrm>
          <a:prstGeom prst="line">
            <a:avLst/>
          </a:prstGeom>
          <a:ln w="25400">
            <a:solidFill>
              <a:srgbClr val="0300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4">
            <a:extLst>
              <a:ext uri="{FF2B5EF4-FFF2-40B4-BE49-F238E27FC236}">
                <a16:creationId xmlns:a16="http://schemas.microsoft.com/office/drawing/2014/main" id="{3AD6D90C-3ED1-9A66-F6D1-E44A7AFF0C8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48388" y="2061932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6" name="テキスト プレースホルダー 4">
            <a:extLst>
              <a:ext uri="{FF2B5EF4-FFF2-40B4-BE49-F238E27FC236}">
                <a16:creationId xmlns:a16="http://schemas.microsoft.com/office/drawing/2014/main" id="{1C58FBBF-C7F9-EA7D-64E9-2D0288CEA83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48388" y="3016526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7" name="テキスト プレースホルダー 4">
            <a:extLst>
              <a:ext uri="{FF2B5EF4-FFF2-40B4-BE49-F238E27FC236}">
                <a16:creationId xmlns:a16="http://schemas.microsoft.com/office/drawing/2014/main" id="{0E05881E-A4C7-0864-4C1B-D6EFA1CD0D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48388" y="3940975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</p:spTree>
    <p:extLst>
      <p:ext uri="{BB962C8B-B14F-4D97-AF65-F5344CB8AC3E}">
        <p14:creationId xmlns:p14="http://schemas.microsoft.com/office/powerpoint/2010/main" val="86628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4">
            <a:extLst>
              <a:ext uri="{FF2B5EF4-FFF2-40B4-BE49-F238E27FC236}">
                <a16:creationId xmlns:a16="http://schemas.microsoft.com/office/drawing/2014/main" id="{4ACEFEC2-0420-AB97-AAD7-A18026F8407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49A8A82-CB7D-3834-72FE-F0103BC59479}"/>
              </a:ext>
            </a:extLst>
          </p:cNvPr>
          <p:cNvCxnSpPr>
            <a:cxnSpLocks/>
          </p:cNvCxnSpPr>
          <p:nvPr userDrawn="1"/>
        </p:nvCxnSpPr>
        <p:spPr>
          <a:xfrm>
            <a:off x="1727128" y="2621757"/>
            <a:ext cx="9050940" cy="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図プレースホルダー 4">
            <a:extLst>
              <a:ext uri="{FF2B5EF4-FFF2-40B4-BE49-F238E27FC236}">
                <a16:creationId xmlns:a16="http://schemas.microsoft.com/office/drawing/2014/main" id="{9ECDF7A2-7224-0E1C-A550-0E183AB6CFC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442523" y="3019035"/>
            <a:ext cx="1586282" cy="146448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rgbClr val="00003E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8" name="テキスト プレースホルダー 23">
            <a:extLst>
              <a:ext uri="{FF2B5EF4-FFF2-40B4-BE49-F238E27FC236}">
                <a16:creationId xmlns:a16="http://schemas.microsoft.com/office/drawing/2014/main" id="{9BB0D80A-1BCF-A8E5-9698-8458938BE4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35867" y="4786187"/>
            <a:ext cx="5943600" cy="54370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 spc="300">
                <a:solidFill>
                  <a:srgbClr val="00003E"/>
                </a:solidFill>
                <a:latin typeface="メイリオ 本文"/>
                <a:ea typeface="+mn-ea"/>
              </a:defRPr>
            </a:lvl1pPr>
            <a:lvl2pPr marL="457212" indent="0">
              <a:buNone/>
              <a:defRPr/>
            </a:lvl2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/>
              <a:t>テキストテキスト</a:t>
            </a:r>
          </a:p>
        </p:txBody>
      </p:sp>
      <p:sp>
        <p:nvSpPr>
          <p:cNvPr id="10" name="テキスト プレースホルダー 19">
            <a:extLst>
              <a:ext uri="{FF2B5EF4-FFF2-40B4-BE49-F238E27FC236}">
                <a16:creationId xmlns:a16="http://schemas.microsoft.com/office/drawing/2014/main" id="{BBE8B47C-E3DF-7454-A3FA-093FD29B321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551588" y="1210966"/>
            <a:ext cx="1368152" cy="105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600" b="1" i="0">
                <a:solidFill>
                  <a:srgbClr val="00003E"/>
                </a:solidFill>
                <a:latin typeface="+mj-ea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kumimoji="1" lang="en-US" altLang="ja-JP"/>
              <a:t>01</a:t>
            </a:r>
            <a:endParaRPr kumimoji="1" lang="ja-JP" altLang="en-US"/>
          </a:p>
        </p:txBody>
      </p:sp>
      <p:pic>
        <p:nvPicPr>
          <p:cNvPr id="2" name="グラフィックス 7">
            <a:extLst>
              <a:ext uri="{FF2B5EF4-FFF2-40B4-BE49-F238E27FC236}">
                <a16:creationId xmlns:a16="http://schemas.microsoft.com/office/drawing/2014/main" id="{3B967D41-98D0-C253-8D0F-4F5B9AEA6ED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7167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2158996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3E31476-1A82-F0B6-CD36-03F7D983E5D8}"/>
              </a:ext>
            </a:extLst>
          </p:cNvPr>
          <p:cNvSpPr/>
          <p:nvPr userDrawn="1"/>
        </p:nvSpPr>
        <p:spPr>
          <a:xfrm>
            <a:off x="0" y="5877272"/>
            <a:ext cx="12192000" cy="980728"/>
          </a:xfrm>
          <a:prstGeom prst="rect">
            <a:avLst/>
          </a:prstGeom>
          <a:solidFill>
            <a:srgbClr val="00003E">
              <a:alpha val="5098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6000" tIns="45720" rIns="91440" bIns="28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9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8927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4D9EAAA-15C7-9E4F-FE6B-744A8780BC0F}"/>
              </a:ext>
            </a:extLst>
          </p:cNvPr>
          <p:cNvSpPr/>
          <p:nvPr userDrawn="1"/>
        </p:nvSpPr>
        <p:spPr>
          <a:xfrm>
            <a:off x="-1200" y="5058000"/>
            <a:ext cx="12193200" cy="1800000"/>
          </a:xfrm>
          <a:prstGeom prst="rect">
            <a:avLst/>
          </a:prstGeom>
          <a:solidFill>
            <a:srgbClr val="00003E">
              <a:alpha val="4706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284400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0" name="グラフィックス 9" descr="警告 単色塗りつぶし">
            <a:extLst>
              <a:ext uri="{FF2B5EF4-FFF2-40B4-BE49-F238E27FC236}">
                <a16:creationId xmlns:a16="http://schemas.microsoft.com/office/drawing/2014/main" id="{1C78B13D-B2DF-C425-BD6B-88E545500AF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0673" y="5527546"/>
            <a:ext cx="860908" cy="860908"/>
          </a:xfrm>
          <a:prstGeom prst="rect">
            <a:avLst/>
          </a:prstGeom>
        </p:spPr>
      </p:pic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E05048F5-64BC-EDDD-95C7-8655D692181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40339" y="5346000"/>
            <a:ext cx="9172235" cy="1224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>
              <a:buNone/>
              <a:defRPr sz="1200" b="0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>
              <a:lnSpc>
                <a:spcPct val="120000"/>
              </a:lnSpc>
            </a:pP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メイリオ　</a:t>
            </a:r>
            <a:r>
              <a:rPr lang="en-US" altLang="ja-JP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12pt</a:t>
            </a:r>
          </a:p>
        </p:txBody>
      </p:sp>
    </p:spTree>
    <p:extLst>
      <p:ext uri="{BB962C8B-B14F-4D97-AF65-F5344CB8AC3E}">
        <p14:creationId xmlns:p14="http://schemas.microsoft.com/office/powerpoint/2010/main" val="3936869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説明文＋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090C2CBE-191C-2B04-FF28-259373223C9C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F53CC99-617C-9D4C-A945-752E02862BAF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6C0A904-B03E-C047-85DE-7E260D315E6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87376" y="583184"/>
            <a:ext cx="11014607" cy="56426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sz="2800" b="1" i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5" name="テキスト プレースホルダー 10"/>
          <p:cNvSpPr>
            <a:spLocks noGrp="1"/>
          </p:cNvSpPr>
          <p:nvPr>
            <p:ph type="body" sz="quarter" idx="10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68913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1441C66C-52AD-E815-4BDC-35E07381A881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4A1921C-3EA0-D049-9136-C46F969810C0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8335857D-2E96-C524-0C03-F2E636ADEC2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スライド番号プレースホルダー 5">
            <a:extLst>
              <a:ext uri="{FF2B5EF4-FFF2-40B4-BE49-F238E27FC236}">
                <a16:creationId xmlns:a16="http://schemas.microsoft.com/office/drawing/2014/main" id="{9956ECE2-E1F1-9FCA-6EAA-755B72DA9A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36088" y="6356350"/>
            <a:ext cx="27432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E02821-449B-7445-B8E6-ADA6770F910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3324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最終ページ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1B350541-A980-7849-328F-D82ABE93D02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0E82F5C-CE51-18BE-B776-8294EA2F46E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1207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1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CB5F5847-9726-D6C0-67F5-7527AF7AABC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1"/>
            </p:custDataLst>
            <p:extLst>
              <p:ext uri="{D42A27DB-BD31-4B8C-83A1-F6EECF244321}">
                <p14:modId xmlns:p14="http://schemas.microsoft.com/office/powerpoint/2010/main" val="2664088933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2" imgW="7772400" imgH="10058400" progId="TCLayout.ActiveDocument.1">
                  <p:embed/>
                </p:oleObj>
              </mc:Choice>
              <mc:Fallback>
                <p:oleObj name="think-cell スライド" r:id="rId12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CB5F5847-9726-D6C0-67F5-7527AF7AAB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角丸四角形 5">
            <a:extLst>
              <a:ext uri="{FF2B5EF4-FFF2-40B4-BE49-F238E27FC236}">
                <a16:creationId xmlns:a16="http://schemas.microsoft.com/office/drawing/2014/main" id="{51A55CBA-B7FC-A04E-64BD-FB3AE8BF292C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 cap="flat" cmpd="sng" algn="ctr">
            <a:solidFill>
              <a:srgbClr val="CCCCCC">
                <a:lumMod val="90000"/>
              </a:srgbClr>
            </a:solidFill>
            <a:prstDash val="solid"/>
          </a:ln>
          <a:effectLst/>
        </p:spPr>
        <p:txBody>
          <a:bodyPr wrap="none" lIns="144000" tIns="90000" rIns="108000" bIns="72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広告</a:t>
            </a:r>
            <a:r>
              <a:rPr kumimoji="0" lang="ja-JP" altLang="en-US" sz="950" b="1" i="0" u="none" strike="noStrike" kern="0" cap="none" spc="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主・</a:t>
            </a: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4049991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906" r:id="rId5"/>
    <p:sldLayoutId id="2147483907" r:id="rId6"/>
    <p:sldLayoutId id="2147483890" r:id="rId7"/>
    <p:sldLayoutId id="2147483891" r:id="rId8"/>
    <p:sldLayoutId id="2147483892" r:id="rId9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833?language=ja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ads-help.yahoo-net.jp/s/article/H000044833?language=ja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form-business.yahoo.co.jp/claris/enqueteForm?inquiry_type=guaranteed_review" TargetMode="External"/><Relationship Id="rId5" Type="http://schemas.openxmlformats.org/officeDocument/2006/relationships/hyperlink" Target="https://ads-help.yahoo-net.jp/s/article/H000044534" TargetMode="External"/><Relationship Id="rId4" Type="http://schemas.openxmlformats.org/officeDocument/2006/relationships/hyperlink" Target="https://form-business.yahoo.co.jp/claris/enqueteForm?inquiry_type=bls_review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ads-help.yahoo-net.jp/" TargetMode="External"/><Relationship Id="rId5" Type="http://schemas.openxmlformats.org/officeDocument/2006/relationships/hyperlink" Target="https://www.lycbiz.com/jp/terms-and-policies/yahoo/" TargetMode="External"/><Relationship Id="rId4" Type="http://schemas.openxmlformats.org/officeDocument/2006/relationships/hyperlink" Target="https://www.lycbiz.com/jp/download/yahoo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form-business.yahoo.co.jp/claris/enqueteForm?inquiry_type=guaranteed_review" TargetMode="External"/><Relationship Id="rId3" Type="http://schemas.openxmlformats.org/officeDocument/2006/relationships/image" Target="../media/image19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portal.yadui.business.yahoo.co.jp/agencyportal/30335704/" TargetMode="External"/><Relationship Id="rId5" Type="http://schemas.openxmlformats.org/officeDocument/2006/relationships/hyperlink" Target="https://portal.yadui.business.yahoo.co.jp/agencyportal/873315/" TargetMode="External"/><Relationship Id="rId4" Type="http://schemas.openxmlformats.org/officeDocument/2006/relationships/hyperlink" Target="https://ads-help.yahoo-net.jp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lycbiz.com/jp/download/" TargetMode="External"/><Relationship Id="rId5" Type="http://schemas.openxmlformats.org/officeDocument/2006/relationships/hyperlink" Target="https://portal.yadui.business.yahoo.co.jp/agencyportal/30335704/" TargetMode="External"/><Relationship Id="rId4" Type="http://schemas.openxmlformats.org/officeDocument/2006/relationships/hyperlink" Target="https://portal.yadui.business.yahoo.co.jp/agencyportal/873240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hyperlink" Target="https://ads-help.yahoo-net.jp/s/article/H000044930?language=ja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EBB5ED4-C486-2825-FC79-B427C5818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中面（プライムディスプレイ） </a:t>
            </a:r>
            <a:endParaRPr kumimoji="1" lang="en-US" altLang="ja-JP" sz="4000" b="1" i="0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2024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2025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3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　</a:t>
            </a:r>
            <a:r>
              <a:rPr kumimoji="1" lang="ja-JP" altLang="en-US" dirty="0"/>
              <a:t>セールスシート</a:t>
            </a:r>
            <a:endParaRPr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6100150-09F2-0FD5-FF4E-60A49DDF0E9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5" y="5278295"/>
            <a:ext cx="1196349" cy="220983"/>
          </a:xfrm>
        </p:spPr>
        <p:txBody>
          <a:bodyPr/>
          <a:lstStyle/>
          <a:p>
            <a:r>
              <a:rPr lang="en-US" altLang="ja-JP" sz="1200" dirty="0"/>
              <a:t>2024/7/31</a:t>
            </a:r>
            <a:endParaRPr lang="ja-JP" altLang="en-US" sz="1200" dirty="0"/>
          </a:p>
          <a:p>
            <a:endParaRPr lang="ja-JP" altLang="en-US" sz="600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D788480-331B-3F7D-2310-31677A1A19D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ja-JP" dirty="0"/>
              <a:t>LINE</a:t>
            </a:r>
            <a:r>
              <a:rPr lang="ja-JP" altLang="en-US" dirty="0"/>
              <a:t>ヤフー株式会社</a:t>
            </a:r>
          </a:p>
        </p:txBody>
      </p:sp>
    </p:spTree>
    <p:extLst>
      <p:ext uri="{BB962C8B-B14F-4D97-AF65-F5344CB8AC3E}">
        <p14:creationId xmlns:p14="http://schemas.microsoft.com/office/powerpoint/2010/main" val="3274969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370B9532-55F8-C627-89A5-9C413973E4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B094D99-2C9A-87B3-9337-CEB1A4537738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商品一覧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224C6378-E42A-FE31-4BF7-1C06A386A4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720027"/>
              </p:ext>
            </p:extLst>
          </p:nvPr>
        </p:nvGraphicFramePr>
        <p:xfrm>
          <a:off x="479425" y="956963"/>
          <a:ext cx="5472113" cy="5050108"/>
        </p:xfrm>
        <a:graphic>
          <a:graphicData uri="http://schemas.openxmlformats.org/drawingml/2006/table">
            <a:tbl>
              <a:tblPr firstCol="1" bandRow="1"/>
              <a:tblGrid>
                <a:gridCol w="2064202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389897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2018014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</a:tblGrid>
              <a:tr h="60996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　</a:t>
                      </a:r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（市区郡）</a:t>
                      </a:r>
                    </a:p>
                  </a:txBody>
                  <a:tcPr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継続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1000005779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8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15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日（木）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19883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68533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/6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 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8587396"/>
                  </a:ext>
                </a:extLst>
              </a:tr>
              <a:tr h="39638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</a:p>
                    <a:p>
                      <a:pPr algn="ctr"/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‐</a:t>
                      </a:r>
                    </a:p>
                  </a:txBody>
                  <a:tcPr marL="0" marR="0" marT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0099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PC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29960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 JAPAN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中面（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PC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7790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トップページ以外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日（日）～</a:t>
                      </a: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3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日（月）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dirty="0" err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vimps</a:t>
                      </a:r>
                      <a:r>
                        <a:rPr kumimoji="1" lang="ja-JP" altLang="en-US" sz="90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購入型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100,000</a:t>
                      </a:r>
                      <a:r>
                        <a:rPr kumimoji="1" lang="ja-JP" altLang="en-US" sz="90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1000" b="0" i="0" kern="1200" dirty="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  <a:endParaRPr kumimoji="1" lang="ja-JP" altLang="en-US" sz="900" b="0" i="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3" name="円/楕円 19">
            <a:extLst>
              <a:ext uri="{FF2B5EF4-FFF2-40B4-BE49-F238E27FC236}">
                <a16:creationId xmlns:a16="http://schemas.microsoft.com/office/drawing/2014/main" id="{15418466-AAA8-593F-A7BC-03AA4EC87D23}"/>
              </a:ext>
            </a:extLst>
          </p:cNvPr>
          <p:cNvSpPr>
            <a:spLocks noChangeAspect="1"/>
          </p:cNvSpPr>
          <p:nvPr/>
        </p:nvSpPr>
        <p:spPr>
          <a:xfrm>
            <a:off x="4789153" y="2507274"/>
            <a:ext cx="236642" cy="236642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1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2CD7316-FD22-EA5C-9F3F-1961B17AC7A6}"/>
              </a:ext>
            </a:extLst>
          </p:cNvPr>
          <p:cNvSpPr/>
          <p:nvPr/>
        </p:nvSpPr>
        <p:spPr>
          <a:xfrm>
            <a:off x="479425" y="6031414"/>
            <a:ext cx="4190250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　</a:t>
            </a:r>
            <a:endParaRPr kumimoji="0" lang="en-US" altLang="ja-JP" sz="8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en-US" altLang="ja-JP" sz="800" b="0" i="0" u="none" strike="noStrike" kern="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はビューアブルインプレッション</a:t>
            </a: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1,000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回あたりにかかる見込み広告費用です。 </a:t>
            </a:r>
            <a:endParaRPr kumimoji="0" lang="en-US" altLang="ja-JP" sz="8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en-US" altLang="ja-JP" sz="800" b="0" i="0" u="none" strike="noStrike" kern="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vimps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はビューアブルインプレッションの略称です。</a:t>
            </a:r>
            <a:endParaRPr kumimoji="0" lang="en-US" altLang="ja-JP" sz="8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481F7FD5-FF52-F4A9-BB4B-154AE7170D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7607686"/>
              </p:ext>
            </p:extLst>
          </p:nvPr>
        </p:nvGraphicFramePr>
        <p:xfrm>
          <a:off x="6240464" y="957600"/>
          <a:ext cx="5472111" cy="5045760"/>
        </p:xfrm>
        <a:graphic>
          <a:graphicData uri="http://schemas.openxmlformats.org/drawingml/2006/table">
            <a:tbl>
              <a:tblPr firstCol="1" bandRow="1"/>
              <a:tblGrid>
                <a:gridCol w="1666828">
                  <a:extLst>
                    <a:ext uri="{9D8B030D-6E8A-4147-A177-3AD203B41FA5}">
                      <a16:colId xmlns:a16="http://schemas.microsoft.com/office/drawing/2014/main" val="1016059451"/>
                    </a:ext>
                  </a:extLst>
                </a:gridCol>
                <a:gridCol w="3805283">
                  <a:extLst>
                    <a:ext uri="{9D8B030D-6E8A-4147-A177-3AD203B41FA5}">
                      <a16:colId xmlns:a16="http://schemas.microsoft.com/office/drawing/2014/main" val="82726464"/>
                    </a:ext>
                  </a:extLst>
                </a:gridCol>
              </a:tblGrid>
              <a:tr h="3277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  <a:p>
                      <a:pPr algn="ctr"/>
                      <a:endParaRPr kumimoji="1" lang="ja-JP" altLang="en-US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この商品に限り、</a:t>
                      </a:r>
                    </a:p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市区郡とその他</a:t>
                      </a:r>
                    </a:p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ターゲティングを</a:t>
                      </a:r>
                    </a:p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掛け合わせる場合は、</a:t>
                      </a:r>
                    </a:p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表内の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になります。</a:t>
                      </a:r>
                    </a:p>
                    <a:p>
                      <a:pPr algn="ctr"/>
                      <a:endParaRPr kumimoji="1" lang="ja-JP" altLang="en-US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市区郡とその他</a:t>
                      </a:r>
                    </a:p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ターゲティングを</a:t>
                      </a:r>
                    </a:p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掛け合わせる場合は</a:t>
                      </a:r>
                    </a:p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上限値が２倍を超える</a:t>
                      </a:r>
                    </a:p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商品設計です。</a:t>
                      </a:r>
                    </a:p>
                  </a:txBody>
                  <a:tcPr marT="72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【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/6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バナー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バナー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1】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405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円（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260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×1.56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倍）</a:t>
                      </a:r>
                    </a:p>
                    <a:p>
                      <a:pPr algn="ctr"/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486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  <a:b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</a:b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486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584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×BT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624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　</a:t>
                      </a:r>
                      <a:r>
                        <a:rPr kumimoji="1" lang="en-US" altLang="ja-JP" sz="90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or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×BT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624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　</a:t>
                      </a:r>
                      <a:r>
                        <a:rPr kumimoji="1" lang="en-US" altLang="ja-JP" sz="90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×BT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624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　</a:t>
                      </a:r>
                      <a:r>
                        <a:rPr kumimoji="1" lang="en-US" altLang="ja-JP" sz="90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  <a:p>
                      <a:pPr algn="ctr"/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486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  <a:b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</a:b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584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584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624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×BT×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624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　</a:t>
                      </a:r>
                      <a:r>
                        <a:rPr kumimoji="1" lang="en-US" altLang="ja-JP" sz="90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or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×BT×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624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　</a:t>
                      </a:r>
                      <a:r>
                        <a:rPr kumimoji="1" lang="en-US" altLang="ja-JP" sz="90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×BT×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624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　</a:t>
                      </a:r>
                      <a:r>
                        <a:rPr kumimoji="1" lang="en-US" altLang="ja-JP" sz="90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  <a:p>
                      <a:pPr algn="ctr"/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【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バナー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2】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486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円（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312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×1.56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倍）</a:t>
                      </a:r>
                    </a:p>
                    <a:p>
                      <a:pPr algn="ctr"/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584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584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700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×BT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748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　</a:t>
                      </a:r>
                      <a:r>
                        <a:rPr kumimoji="1" lang="en-US" altLang="ja-JP" sz="90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or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×BT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748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　</a:t>
                      </a:r>
                      <a:r>
                        <a:rPr kumimoji="1" lang="en-US" altLang="ja-JP" sz="90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×BT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748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　</a:t>
                      </a:r>
                      <a:r>
                        <a:rPr kumimoji="1" lang="en-US" altLang="ja-JP" sz="90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  <a:p>
                      <a:pPr algn="ctr"/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584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700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  <a:b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</a:b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700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748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×BT×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748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　</a:t>
                      </a:r>
                      <a:r>
                        <a:rPr kumimoji="1" lang="en-US" altLang="ja-JP" sz="90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or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×BT×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748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　</a:t>
                      </a:r>
                      <a:r>
                        <a:rPr kumimoji="1" lang="en-US" altLang="ja-JP" sz="90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×BT×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748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　</a:t>
                      </a:r>
                      <a:r>
                        <a:rPr kumimoji="1" lang="en-US" altLang="ja-JP" sz="90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※2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014740"/>
                  </a:ext>
                </a:extLst>
              </a:tr>
            </a:tbl>
          </a:graphicData>
        </a:graphic>
      </p:graphicFrame>
      <p:sp>
        <p:nvSpPr>
          <p:cNvPr id="19" name="テキスト プレースホルダー 35">
            <a:extLst>
              <a:ext uri="{FF2B5EF4-FFF2-40B4-BE49-F238E27FC236}">
                <a16:creationId xmlns:a16="http://schemas.microsoft.com/office/drawing/2014/main" id="{099A0A20-E58C-EF40-227C-E31A06C95076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600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lang="ja-JP" altLang="en-US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</a:t>
            </a:r>
          </a:p>
        </p:txBody>
      </p:sp>
      <p:sp>
        <p:nvSpPr>
          <p:cNvPr id="6" name="円/楕円 19">
            <a:extLst>
              <a:ext uri="{FF2B5EF4-FFF2-40B4-BE49-F238E27FC236}">
                <a16:creationId xmlns:a16="http://schemas.microsoft.com/office/drawing/2014/main" id="{6D0D5F70-9657-4097-4FF0-AE0625DBEBB2}"/>
              </a:ext>
            </a:extLst>
          </p:cNvPr>
          <p:cNvSpPr>
            <a:spLocks noChangeAspect="1"/>
          </p:cNvSpPr>
          <p:nvPr/>
        </p:nvSpPr>
        <p:spPr>
          <a:xfrm>
            <a:off x="5314721" y="2634560"/>
            <a:ext cx="236642" cy="236642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00" b="1" kern="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0" lang="ja-JP" altLang="en-US" sz="1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8" name="円/楕円 19">
            <a:extLst>
              <a:ext uri="{FF2B5EF4-FFF2-40B4-BE49-F238E27FC236}">
                <a16:creationId xmlns:a16="http://schemas.microsoft.com/office/drawing/2014/main" id="{706E14DE-5032-82A4-CF61-F03C8BB344DB}"/>
              </a:ext>
            </a:extLst>
          </p:cNvPr>
          <p:cNvSpPr>
            <a:spLocks noChangeAspect="1"/>
          </p:cNvSpPr>
          <p:nvPr/>
        </p:nvSpPr>
        <p:spPr>
          <a:xfrm>
            <a:off x="5314721" y="2880167"/>
            <a:ext cx="236642" cy="236642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0" lang="ja-JP" altLang="en-US" sz="1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3E988D9-0154-3A4C-F41C-B610F057E063}"/>
              </a:ext>
            </a:extLst>
          </p:cNvPr>
          <p:cNvSpPr/>
          <p:nvPr/>
        </p:nvSpPr>
        <p:spPr>
          <a:xfrm>
            <a:off x="6281601" y="6099124"/>
            <a:ext cx="5430974" cy="27084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BT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とは「オーディエンスリスト（興味関心、購買意向、属性・ライフイベント）」ターゲティングを指します。</a:t>
            </a:r>
            <a:endParaRPr kumimoji="0" lang="en-US" altLang="ja-JP" sz="800" kern="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※2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キャンペーン予約時に複数のアスペクト比を選択した場合は、金額の高い</a:t>
            </a:r>
            <a:r>
              <a:rPr kumimoji="0" lang="en-US" altLang="ja-JP" sz="800" kern="0" dirty="0" err="1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vCPM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を適用します。</a:t>
            </a:r>
            <a:endParaRPr kumimoji="0" lang="en-US" altLang="ja-JP" sz="800" kern="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28944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5">
            <a:extLst>
              <a:ext uri="{FF2B5EF4-FFF2-40B4-BE49-F238E27FC236}">
                <a16:creationId xmlns:a16="http://schemas.microsoft.com/office/drawing/2014/main" id="{D030F671-8DFA-870D-597F-FFA7AC6922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4A4FDA2-7534-76BA-A9CB-D155CC40FEC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3EEE774C-01F1-C4F0-B967-EECA0B958B2C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ターゲティング設定</a:t>
            </a:r>
          </a:p>
        </p:txBody>
      </p:sp>
      <p:sp>
        <p:nvSpPr>
          <p:cNvPr id="6" name="テキスト プレースホルダー 35">
            <a:extLst>
              <a:ext uri="{FF2B5EF4-FFF2-40B4-BE49-F238E27FC236}">
                <a16:creationId xmlns:a16="http://schemas.microsoft.com/office/drawing/2014/main" id="{B78E7F95-A92D-D61F-05F0-5D1FF4331D6F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lang="ja-JP" altLang="en-US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</a:t>
            </a: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D6E4C231-634C-14EC-0176-265CD7DA2C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6385579"/>
              </p:ext>
            </p:extLst>
          </p:nvPr>
        </p:nvGraphicFramePr>
        <p:xfrm>
          <a:off x="479423" y="969757"/>
          <a:ext cx="11233150" cy="3756328"/>
        </p:xfrm>
        <a:graphic>
          <a:graphicData uri="http://schemas.openxmlformats.org/drawingml/2006/table">
            <a:tbl>
              <a:tblPr bandRow="1"/>
              <a:tblGrid>
                <a:gridCol w="2892469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3102093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5238588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</a:tblGrid>
              <a:tr h="5131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1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vCPM</a:t>
                      </a:r>
                      <a:endParaRPr kumimoji="1" lang="en-US" altLang="ja-JP" sz="11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1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掛け率</a:t>
                      </a:r>
                      <a:endParaRPr kumimoji="1" lang="en-US" altLang="ja-JP" sz="11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　</a:t>
                      </a:r>
                      <a:r>
                        <a:rPr kumimoji="1" lang="en-US" altLang="ja-JP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</a:p>
                  </a:txBody>
                  <a:tcPr marL="45720" marR="4572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7035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7035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7035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地域（都道府県）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1.3</a:t>
                      </a: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7035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地域（市区郡）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1.56</a:t>
                      </a: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7035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曜日・</a:t>
                      </a:r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42112"/>
                  </a:ext>
                </a:extLst>
              </a:tr>
              <a:tr h="552267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（興味関心、購買意向、</a:t>
                      </a:r>
                      <a:endParaRPr kumimoji="1" lang="en-US" altLang="ja-JP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属性・ライフイベント）</a:t>
                      </a: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1.8</a:t>
                      </a: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96499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オーディエンスリスト（ヤフー提供）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</a:t>
                      </a: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リスト参照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7035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2.0</a:t>
                      </a: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5-100</a:t>
                      </a: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回</a:t>
                      </a: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通期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2" name="テキスト ボックス 5">
            <a:extLst>
              <a:ext uri="{FF2B5EF4-FFF2-40B4-BE49-F238E27FC236}">
                <a16:creationId xmlns:a16="http://schemas.microsoft.com/office/drawing/2014/main" id="{E12AF9E6-6E21-D7EE-CD4C-7F04127506C4}"/>
              </a:ext>
            </a:extLst>
          </p:cNvPr>
          <p:cNvSpPr txBox="1"/>
          <p:nvPr/>
        </p:nvSpPr>
        <p:spPr>
          <a:xfrm>
            <a:off x="479424" y="4826312"/>
            <a:ext cx="11233147" cy="1768176"/>
          </a:xfrm>
          <a:prstGeom prst="rect">
            <a:avLst/>
          </a:prstGeom>
          <a:noFill/>
        </p:spPr>
        <p:txBody>
          <a:bodyPr wrap="square" lIns="0" tIns="45720" rIns="0" bIns="45720" rtlCol="0" anchor="t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上記表の「●」がターゲティング設定可になります。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年齢は以下の区分で指定が可能です。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70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歳以上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は「基本料金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ターゲティングごとに設定されている掛け率」（小数点以下切り捨て）によって決定されます。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掛け率の最大値は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倍になります。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1.2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1.2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=2.59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倍となりますが、最大値が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倍のため、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倍で設定可能となります。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オーディエンスリストを複数選択した場合、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掛け率は高い方が選択されます。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例：「メディア視聴ターゲティング」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倍と「ファンターゲティング」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倍を選択した場合、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倍が適用されます。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「枠購入型」や「時間帯ジャック購入型」配信商品の場合は、ターゲティング項目ごとの「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掛け率」を含んだ金額を記載しています。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※1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オーディエンスリストの詳細は、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広告ヘルプを参照してください。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3"/>
              </a:rPr>
              <a:t>https://ads-help.yahoo-net.jp/s/article/H000044833?language=ja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02824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5">
            <a:extLst>
              <a:ext uri="{FF2B5EF4-FFF2-40B4-BE49-F238E27FC236}">
                <a16:creationId xmlns:a16="http://schemas.microsoft.com/office/drawing/2014/main" id="{6235C4F9-FF1B-4579-BE06-80A7C2DC1A69}"/>
              </a:ext>
            </a:extLst>
          </p:cNvPr>
          <p:cNvSpPr txBox="1"/>
          <p:nvPr/>
        </p:nvSpPr>
        <p:spPr>
          <a:xfrm>
            <a:off x="6286558" y="3892195"/>
            <a:ext cx="5426016" cy="108337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左記表の「●」がターゲティング設定可になります。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/>
              <a:ea typeface="Meiryo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年齢は以下の区分で指定が可能です。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/>
              <a:ea typeface="Meiryo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70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歳以上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※1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オーディエンスリストの詳細は、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広告ヘルプを参照してください。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2"/>
              </a:rPr>
              <a:t>https://ads-help.yahoo-net.jp/s/article/H000044833?language=ja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99DFF42B-A68A-8848-03E8-061C2F039E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1264240"/>
              </p:ext>
            </p:extLst>
          </p:nvPr>
        </p:nvGraphicFramePr>
        <p:xfrm>
          <a:off x="479423" y="889521"/>
          <a:ext cx="5661401" cy="4090966"/>
        </p:xfrm>
        <a:graphic>
          <a:graphicData uri="http://schemas.openxmlformats.org/drawingml/2006/table">
            <a:tbl>
              <a:tblPr bandRow="1"/>
              <a:tblGrid>
                <a:gridCol w="127849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952945">
                  <a:extLst>
                    <a:ext uri="{9D8B030D-6E8A-4147-A177-3AD203B41FA5}">
                      <a16:colId xmlns:a16="http://schemas.microsoft.com/office/drawing/2014/main" val="3992178879"/>
                    </a:ext>
                  </a:extLst>
                </a:gridCol>
                <a:gridCol w="2429963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</a:tblGrid>
              <a:tr h="5682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　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（市区郡）　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地域（都道府県）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地域（市区郡）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曜日・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1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42112"/>
                  </a:ext>
                </a:extLst>
              </a:tr>
              <a:tr h="513099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リスト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１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（興味関心、購買意向、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属性・ライフイベント）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42409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en-US" altLang="ja-JP" sz="1000" b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チラシ非閲覧ターゲティング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のみ可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3712356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1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B95B5023-B370-441A-6D3D-444B0BB3F38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2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C8A46B92-9422-1292-DD86-05466FCED66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</p:spPr>
      </p:pic>
      <p:sp>
        <p:nvSpPr>
          <p:cNvPr id="13" name="角丸四角形 4">
            <a:extLst>
              <a:ext uri="{FF2B5EF4-FFF2-40B4-BE49-F238E27FC236}">
                <a16:creationId xmlns:a16="http://schemas.microsoft.com/office/drawing/2014/main" id="{6B120CFE-AAA5-89B1-F006-0B5FC8D638D7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ターゲティング設定</a:t>
            </a:r>
          </a:p>
        </p:txBody>
      </p:sp>
      <p:sp>
        <p:nvSpPr>
          <p:cNvPr id="14" name="テキスト プレースホルダー 35">
            <a:extLst>
              <a:ext uri="{FF2B5EF4-FFF2-40B4-BE49-F238E27FC236}">
                <a16:creationId xmlns:a16="http://schemas.microsoft.com/office/drawing/2014/main" id="{EB05AAA7-9190-34A9-0CF3-7776163A6952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lang="ja-JP" altLang="en-US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</a:t>
            </a:r>
          </a:p>
        </p:txBody>
      </p:sp>
      <p:sp>
        <p:nvSpPr>
          <p:cNvPr id="15" name="テキスト プレースホルダー 35">
            <a:extLst>
              <a:ext uri="{FF2B5EF4-FFF2-40B4-BE49-F238E27FC236}">
                <a16:creationId xmlns:a16="http://schemas.microsoft.com/office/drawing/2014/main" id="{98E8DD18-C489-378B-8DC3-4DCBD17F6E27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>
            <a:off x="2540000" y="5346700"/>
            <a:ext cx="9172575" cy="122396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200" dirty="0">
                <a:solidFill>
                  <a:srgbClr val="0D0D0D"/>
                </a:solidFill>
                <a:latin typeface="メイリオ"/>
                <a:ea typeface="Meiryo"/>
              </a:rPr>
              <a:t>こちらの商品における、各ターゲティングを掛け合わせた際の</a:t>
            </a:r>
            <a:r>
              <a:rPr lang="en-US" altLang="ja-JP" sz="1200" dirty="0" err="1">
                <a:solidFill>
                  <a:srgbClr val="0D0D0D"/>
                </a:solidFill>
                <a:latin typeface="メイリオ"/>
                <a:ea typeface="Meiryo"/>
              </a:rPr>
              <a:t>vCPM</a:t>
            </a:r>
            <a:r>
              <a:rPr lang="ja-JP" altLang="en-US" sz="1200" dirty="0">
                <a:solidFill>
                  <a:srgbClr val="0D0D0D"/>
                </a:solidFill>
                <a:latin typeface="メイリオ"/>
                <a:ea typeface="Meiryo"/>
              </a:rPr>
              <a:t>は、</a:t>
            </a:r>
            <a:r>
              <a:rPr lang="en-US" altLang="ja-JP" sz="1200" dirty="0">
                <a:solidFill>
                  <a:srgbClr val="0D0D0D"/>
                </a:solidFill>
                <a:latin typeface="メイリオ"/>
                <a:ea typeface="Meiryo"/>
              </a:rPr>
              <a:t>P.10</a:t>
            </a:r>
            <a:r>
              <a:rPr lang="ja-JP" altLang="en-US" sz="1200" dirty="0">
                <a:solidFill>
                  <a:srgbClr val="0D0D0D"/>
                </a:solidFill>
                <a:latin typeface="メイリオ"/>
                <a:ea typeface="Meiryo"/>
              </a:rPr>
              <a:t>「商品一覧」ページの</a:t>
            </a:r>
            <a:endParaRPr lang="en-US" altLang="ja-JP" sz="1200" dirty="0">
              <a:solidFill>
                <a:srgbClr val="0D0D0D"/>
              </a:solidFill>
              <a:latin typeface="メイリオ"/>
              <a:ea typeface="Meiryo"/>
            </a:endParaRPr>
          </a:p>
          <a:p>
            <a:pPr marL="0" indent="0">
              <a:buNone/>
            </a:pPr>
            <a:r>
              <a:rPr lang="ja-JP" altLang="en-US" sz="1200" dirty="0">
                <a:solidFill>
                  <a:srgbClr val="0D0D0D"/>
                </a:solidFill>
                <a:latin typeface="メイリオ"/>
                <a:ea typeface="Meiryo"/>
              </a:rPr>
              <a:t>「基本料金（</a:t>
            </a:r>
            <a:r>
              <a:rPr lang="en-US" altLang="ja-JP" sz="1200" dirty="0" err="1">
                <a:solidFill>
                  <a:srgbClr val="0D0D0D"/>
                </a:solidFill>
                <a:latin typeface="メイリオ"/>
                <a:ea typeface="Meiryo"/>
              </a:rPr>
              <a:t>vCPM</a:t>
            </a:r>
            <a:r>
              <a:rPr lang="ja-JP" altLang="en-US" sz="1200" dirty="0">
                <a:solidFill>
                  <a:srgbClr val="0D0D0D"/>
                </a:solidFill>
                <a:latin typeface="メイリオ"/>
                <a:ea typeface="Meiryo"/>
              </a:rPr>
              <a:t>） 」欄をご確認ください。</a:t>
            </a:r>
            <a:endParaRPr lang="en-US" altLang="ja-JP" sz="1200" dirty="0">
              <a:solidFill>
                <a:srgbClr val="0D0D0D"/>
              </a:solidFill>
              <a:latin typeface="メイリオ"/>
              <a:ea typeface="Meiryo"/>
            </a:endParaRPr>
          </a:p>
        </p:txBody>
      </p:sp>
    </p:spTree>
    <p:extLst>
      <p:ext uri="{BB962C8B-B14F-4D97-AF65-F5344CB8AC3E}">
        <p14:creationId xmlns:p14="http://schemas.microsoft.com/office/powerpoint/2010/main" val="14489747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B6C3403B-C870-F947-1166-099BB1E68DFB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/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2060C559-B652-029C-6B25-63FBBD5573F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その他・注意事項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FEC2A57-3E72-9C16-3FC9-E1D903256AB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03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741E7C21-B615-B9A8-0BD5-48B5321400B5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861924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4AD1FD2-67A4-BC49-3811-05708DDACA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C635152A-5674-BD19-B42B-844F21AA0A1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掲載制限カテゴリー</a:t>
            </a:r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6C8D166-561E-87AA-2D97-22634365DE2D}"/>
              </a:ext>
            </a:extLst>
          </p:cNvPr>
          <p:cNvSpPr/>
          <p:nvPr/>
        </p:nvSpPr>
        <p:spPr>
          <a:xfrm>
            <a:off x="7773341" y="6134706"/>
            <a:ext cx="4183422" cy="406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  の枠はホワイトリストで一部プロモーションで掲載可となる場合があります。</a:t>
            </a:r>
            <a:b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印のないカテゴリーは制限なしとなります。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SP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 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800" kern="0" dirty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F80B61E-C91E-2441-3C61-F3B1761AE122}"/>
              </a:ext>
            </a:extLst>
          </p:cNvPr>
          <p:cNvSpPr/>
          <p:nvPr/>
        </p:nvSpPr>
        <p:spPr>
          <a:xfrm>
            <a:off x="7928475" y="6118237"/>
            <a:ext cx="190338" cy="115018"/>
          </a:xfrm>
          <a:prstGeom prst="rect">
            <a:avLst/>
          </a:prstGeom>
          <a:solidFill>
            <a:srgbClr val="FCEDED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868881FD-216C-47A3-84CE-65AD038CA6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926954"/>
              </p:ext>
            </p:extLst>
          </p:nvPr>
        </p:nvGraphicFramePr>
        <p:xfrm>
          <a:off x="479425" y="928577"/>
          <a:ext cx="11233149" cy="5072760"/>
        </p:xfrm>
        <a:graphic>
          <a:graphicData uri="http://schemas.openxmlformats.org/drawingml/2006/table">
            <a:tbl>
              <a:tblPr firstCol="1" bandRow="1"/>
              <a:tblGrid>
                <a:gridCol w="4250641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3491254">
                  <a:extLst>
                    <a:ext uri="{9D8B030D-6E8A-4147-A177-3AD203B41FA5}">
                      <a16:colId xmlns:a16="http://schemas.microsoft.com/office/drawing/2014/main" val="3057805663"/>
                    </a:ext>
                  </a:extLst>
                </a:gridCol>
                <a:gridCol w="3491254">
                  <a:extLst>
                    <a:ext uri="{9D8B030D-6E8A-4147-A177-3AD203B41FA5}">
                      <a16:colId xmlns:a16="http://schemas.microsoft.com/office/drawing/2014/main" val="4203260269"/>
                    </a:ext>
                  </a:extLst>
                </a:gridCol>
              </a:tblGrid>
              <a:tr h="34259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>
                          <a:solidFill>
                            <a:schemeClr val="bg1"/>
                          </a:solidFill>
                        </a:rPr>
                        <a:t>カテゴリー名</a:t>
                      </a:r>
                      <a:endParaRPr kumimoji="1" lang="ja-JP" altLang="en-US" sz="900" b="1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（市区郡）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アルコール飲料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047038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宝くじ（国内）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5067978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公営ギャンブル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56786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ギャンブル（公営競技除く）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26869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パチンコ・スロット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964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銀行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11759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金融サービス・情報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13810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クレジットカード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36626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ローン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750592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消費者金融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21941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消費者向無担保貸金業者（銀行グループ・上場企業を除く）、商工ローン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7840892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保険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202597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証券・投資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766996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法務・税務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516483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医療（保険外治療）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199972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レーシック・美容整形・美容外科・美容皮膚科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615484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美容エステティックサロン（医療脱毛・増毛育毛サービス除く）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959637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発毛・育毛・増毛・かつらサービス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95167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妊娠・不妊情報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08304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治験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85847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性に関する薬・商品・情報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597813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健康・美容食品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16256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健康器具・雑貨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29682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</a:t>
                      </a:r>
                      <a:r>
                        <a:rPr lang="en-US" altLang="ja-JP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</a:t>
                      </a:r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結婚情報・サービス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7458966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恋愛・結婚情報（出会い系サイト、結婚紹介、インターネット異性紹介業</a:t>
                      </a:r>
                      <a:r>
                        <a:rPr lang="en-US" altLang="ja-JP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lang="en-US" altLang="ja-JP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9920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占い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能力開発関連商品</a:t>
                      </a:r>
                      <a:endParaRPr lang="zh-TW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2486826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探偵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464143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葬祭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4106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宗教団体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608094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団体による意見広告、主観的な意見を強く伝えるもの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765094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62909D1-7FF5-CEEC-1DC4-DD7D65568CE6}"/>
              </a:ext>
            </a:extLst>
          </p:cNvPr>
          <p:cNvSpPr txBox="1"/>
          <p:nvPr/>
        </p:nvSpPr>
        <p:spPr>
          <a:xfrm>
            <a:off x="479425" y="6020828"/>
            <a:ext cx="3742717" cy="227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altLang="ja-JP" sz="8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lang="ja-JP" altLang="en-US" sz="8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スポーツナビ面の一部で掲載されない場合があります。</a:t>
            </a:r>
            <a:endParaRPr kumimoji="0" lang="en-US" altLang="ja-JP" sz="800" kern="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106091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611F7AF-2F79-8263-D1CB-A7593B3606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799B9DD-EFA6-97AC-9188-B0E425FC701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入稿前審査</a:t>
            </a:r>
            <a:endParaRPr kumimoji="1" lang="ja-JP" altLang="en-US" sz="1600">
              <a:solidFill>
                <a:schemeClr val="accent6"/>
              </a:solidFill>
            </a:endParaRP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659FCFC1-B066-B7EB-C44D-516ACDFDB4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7573162"/>
              </p:ext>
            </p:extLst>
          </p:nvPr>
        </p:nvGraphicFramePr>
        <p:xfrm>
          <a:off x="479425" y="1800164"/>
          <a:ext cx="11248747" cy="4337266"/>
        </p:xfrm>
        <a:graphic>
          <a:graphicData uri="http://schemas.openxmlformats.org/drawingml/2006/table">
            <a:tbl>
              <a:tblPr firstCol="1" bandRow="1"/>
              <a:tblGrid>
                <a:gridCol w="865192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1240642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4839269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232453">
                  <a:extLst>
                    <a:ext uri="{9D8B030D-6E8A-4147-A177-3AD203B41FA5}">
                      <a16:colId xmlns:a16="http://schemas.microsoft.com/office/drawing/2014/main" val="664908994"/>
                    </a:ext>
                  </a:extLst>
                </a:gridCol>
                <a:gridCol w="1212574">
                  <a:extLst>
                    <a:ext uri="{9D8B030D-6E8A-4147-A177-3AD203B41FA5}">
                      <a16:colId xmlns:a16="http://schemas.microsoft.com/office/drawing/2014/main" val="1931427765"/>
                    </a:ext>
                  </a:extLst>
                </a:gridCol>
                <a:gridCol w="1858617">
                  <a:extLst>
                    <a:ext uri="{9D8B030D-6E8A-4147-A177-3AD203B41FA5}">
                      <a16:colId xmlns:a16="http://schemas.microsoft.com/office/drawing/2014/main" val="2760754859"/>
                    </a:ext>
                  </a:extLst>
                </a:gridCol>
              </a:tblGrid>
              <a:tr h="46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問い合わせ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内容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項目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詳細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期日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審査依頼フォーム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615498"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広告掲載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基準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ブランドリフト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調査種別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・ブランドリフト調査（調査種別：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比較検討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1" i="0" kern="1200" dirty="0">
                          <a:solidFill>
                            <a:srgbClr val="0D0D0D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ブランドパネルが対象です。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紐づく広告が分からないと判断できない部分もあるため、任意で一緒に設問文もつけてください。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「比較検討」</a:t>
                      </a:r>
                      <a:endParaRPr kumimoji="1" lang="en-US" altLang="ja-JP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以外は任意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ブランドリフト調査</a:t>
                      </a:r>
                      <a:br>
                        <a:rPr kumimoji="1" lang="en-US" altLang="ja-JP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</a:b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入稿前審査依頼フォーム</a:t>
                      </a:r>
                      <a:endParaRPr lang="en-US" altLang="ja-JP" sz="1000" b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591261"/>
                  </a:ext>
                </a:extLst>
              </a:tr>
              <a:tr h="91338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フォーマット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・広告タイプ：予約型専用広告（ブランドパネル クインティを除く）</a:t>
                      </a:r>
                      <a:endParaRPr kumimoji="1" lang="en-US" altLang="ja-JP" sz="1000" b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トップインパクト、パノラマなどのリッチ広告が対象です。予約型専用広告の詳細は入稿規定をご確認ください。</a:t>
                      </a:r>
                      <a:endParaRPr kumimoji="1" lang="en-US" altLang="ja-JP" sz="1000" b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5"/>
                        </a:rPr>
                        <a:t>https://ads-help.yahoo-net.jp/s/article/H000044534</a:t>
                      </a:r>
                      <a:endParaRPr kumimoji="1" lang="en-US" altLang="ja-JP" sz="1000" b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endParaRPr kumimoji="1" lang="en-US" altLang="ja-JP" sz="1000" b="1" kern="1200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掲載反映日の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11</a:t>
                      </a:r>
                      <a:r>
                        <a:rPr kumimoji="1" lang="ja-JP" altLang="en-US" sz="1000" b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営業日前</a:t>
                      </a: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まで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>
                        <a:lnSpc>
                          <a:spcPct val="110000"/>
                        </a:lnSpc>
                        <a:buClr>
                          <a:schemeClr val="accent5"/>
                        </a:buClr>
                        <a:buFont typeface="Wingdings" pitchFamily="2" charset="2"/>
                        <a:buChar char="n"/>
                      </a:pPr>
                      <a:r>
                        <a:rPr kumimoji="1" lang="ja-JP" altLang="en-US" sz="10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6"/>
                        </a:rPr>
                        <a:t>ディスプレイ広告（予約型）入稿前審査依頼フォーム</a:t>
                      </a:r>
                      <a:endParaRPr kumimoji="1" lang="en-US" altLang="ja-JP" sz="10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632432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訴求する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商品・サービス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薬機、医療、宗教・選挙・政党・意見広告・募金・寄付金の募集</a:t>
                      </a:r>
                      <a:endParaRPr kumimoji="1" lang="en-US" altLang="ja-JP" sz="1000" b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広告フォーマットを問わず、</a:t>
                      </a:r>
                      <a:r>
                        <a:rPr kumimoji="1" lang="ja-JP" altLang="en-US" sz="1000" b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リンク先・クリエイティブすべて審査対象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必須</a:t>
                      </a:r>
                      <a:endParaRPr kumimoji="1" lang="en-US" altLang="ja-JP" sz="1000" b="1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ja-JP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78204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サイト状況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公開前サイト</a:t>
                      </a:r>
                      <a:endParaRPr kumimoji="1" lang="en-US" altLang="ja-JP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広告管理ツールに広告を入稿する時点で、リンク先</a:t>
                      </a: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URL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が未公開または未完成の場合に必要な審査です。</a:t>
                      </a:r>
                      <a:r>
                        <a:rPr kumimoji="1" lang="ja-JP" altLang="en-US" sz="1000" b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審査には更新後のテストサイトまたはキャプチャ、掲載開始日とリンク先更新日時が必要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6324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「掲載制限に該当する広告内容」の判断</a:t>
                      </a:r>
                      <a:endParaRPr kumimoji="1" lang="en-US" altLang="ja-JP" sz="1000" b="0" kern="1200" noProof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掲載制限カテゴリーの確認の場合に選択。</a:t>
                      </a:r>
                      <a:r>
                        <a:rPr kumimoji="1" lang="ja-JP" altLang="en-US" sz="1000" b="0" kern="1200" noProof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判断にはリンク先サイトが必要</a:t>
                      </a: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となり、クリエイティブのみでは判断できかねます。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kern="1200" err="1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  <a:endParaRPr kumimoji="1" lang="ja-JP" altLang="en-US" sz="1000" b="1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100" b="0" kern="1200" noProof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7"/>
                        </a:rPr>
                        <a:t>掲載制限カテゴリー確認　依頼フォーム</a:t>
                      </a:r>
                      <a:br>
                        <a:rPr kumimoji="1" lang="en-US" altLang="ja-JP" sz="10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</a:br>
                      <a:endParaRPr lang="en-US" altLang="ja-JP" sz="10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37ABCAA-0EA2-0E56-55B9-D26B279646CF}"/>
              </a:ext>
            </a:extLst>
          </p:cNvPr>
          <p:cNvSpPr txBox="1"/>
          <p:nvPr/>
        </p:nvSpPr>
        <p:spPr>
          <a:xfrm>
            <a:off x="479425" y="1089025"/>
            <a:ext cx="11233150" cy="543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広告掲載内容により入稿前審査が必須となる場合があります。掲載予定の内容に応じてフォームよりご依頼ください。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なお、審査には</a:t>
            </a:r>
            <a:r>
              <a:rPr lang="en-US" altLang="ja-JP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営業日程度かかります。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219727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表 53">
            <a:extLst>
              <a:ext uri="{FF2B5EF4-FFF2-40B4-BE49-F238E27FC236}">
                <a16:creationId xmlns:a16="http://schemas.microsoft.com/office/drawing/2014/main" id="{141A91E3-8B91-DFE2-B30F-9775B676A7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778928"/>
              </p:ext>
            </p:extLst>
          </p:nvPr>
        </p:nvGraphicFramePr>
        <p:xfrm>
          <a:off x="1142999" y="4587870"/>
          <a:ext cx="10569576" cy="1728466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365993D-FAA5-CC30-C802-28A86A51A9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CEFE3F4-E92C-D328-FF27-10DF9A46BF9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>
                <a:latin typeface="+mn-ea"/>
              </a:rPr>
              <a:t>既存リリース商品と掲載期間が重複している場合</a:t>
            </a:r>
          </a:p>
        </p:txBody>
      </p:sp>
      <p:graphicFrame>
        <p:nvGraphicFramePr>
          <p:cNvPr id="42" name="表 53">
            <a:extLst>
              <a:ext uri="{FF2B5EF4-FFF2-40B4-BE49-F238E27FC236}">
                <a16:creationId xmlns:a16="http://schemas.microsoft.com/office/drawing/2014/main" id="{00E2FCC9-FB3B-CB8D-EB26-43176CB69B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221883"/>
              </p:ext>
            </p:extLst>
          </p:nvPr>
        </p:nvGraphicFramePr>
        <p:xfrm>
          <a:off x="1142999" y="2180441"/>
          <a:ext cx="10569576" cy="2303562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BB0683-0904-43D1-F9F7-B65A7C54D3B8}"/>
              </a:ext>
            </a:extLst>
          </p:cNvPr>
          <p:cNvSpPr txBox="1"/>
          <p:nvPr/>
        </p:nvSpPr>
        <p:spPr>
          <a:xfrm>
            <a:off x="479425" y="1089025"/>
            <a:ext cx="11233150" cy="8240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既存リリース商品から商品スペックに変更がない場合など、既存リリース期間から続けて広告掲載できるよう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商品掲載期間を</a:t>
            </a:r>
            <a:r>
              <a:rPr lang="en-US" altLang="ja-JP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カ月間重複して商品をリリースする場合があります。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広告掲載できる商品スペックに違いはありませんので、広告掲載期間に応じた商品をご利用ください。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5" name="ホームベース 44">
            <a:extLst>
              <a:ext uri="{FF2B5EF4-FFF2-40B4-BE49-F238E27FC236}">
                <a16:creationId xmlns:a16="http://schemas.microsoft.com/office/drawing/2014/main" id="{75A5B4F0-45AD-3387-E65E-BA85E55A8C7D}"/>
              </a:ext>
            </a:extLst>
          </p:cNvPr>
          <p:cNvSpPr/>
          <p:nvPr/>
        </p:nvSpPr>
        <p:spPr>
          <a:xfrm>
            <a:off x="4652717" y="3530276"/>
            <a:ext cx="7059848" cy="792000"/>
          </a:xfrm>
          <a:prstGeom prst="homePlate">
            <a:avLst/>
          </a:prstGeom>
          <a:solidFill>
            <a:srgbClr val="00003E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角丸四角形 45">
            <a:extLst>
              <a:ext uri="{FF2B5EF4-FFF2-40B4-BE49-F238E27FC236}">
                <a16:creationId xmlns:a16="http://schemas.microsoft.com/office/drawing/2014/main" id="{8A9C289E-5AC3-76F8-C308-754645F2ACDD}"/>
              </a:ext>
            </a:extLst>
          </p:cNvPr>
          <p:cNvSpPr/>
          <p:nvPr/>
        </p:nvSpPr>
        <p:spPr>
          <a:xfrm>
            <a:off x="6745349" y="3743183"/>
            <a:ext cx="2874584" cy="366186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最新リリース商品掲載期間</a:t>
            </a:r>
          </a:p>
        </p:txBody>
      </p:sp>
      <p:sp>
        <p:nvSpPr>
          <p:cNvPr id="50" name="ホームベース 49">
            <a:extLst>
              <a:ext uri="{FF2B5EF4-FFF2-40B4-BE49-F238E27FC236}">
                <a16:creationId xmlns:a16="http://schemas.microsoft.com/office/drawing/2014/main" id="{BF5BE84F-A917-BD10-3914-3473FFCCCD6D}"/>
              </a:ext>
            </a:extLst>
          </p:cNvPr>
          <p:cNvSpPr/>
          <p:nvPr/>
        </p:nvSpPr>
        <p:spPr>
          <a:xfrm>
            <a:off x="1142998" y="2616100"/>
            <a:ext cx="5284787" cy="792000"/>
          </a:xfrm>
          <a:prstGeom prst="homePlat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角丸四角形 50">
            <a:extLst>
              <a:ext uri="{FF2B5EF4-FFF2-40B4-BE49-F238E27FC236}">
                <a16:creationId xmlns:a16="http://schemas.microsoft.com/office/drawing/2014/main" id="{31822A12-133F-DD99-154D-97E66BCC4B9B}"/>
              </a:ext>
            </a:extLst>
          </p:cNvPr>
          <p:cNvSpPr/>
          <p:nvPr/>
        </p:nvSpPr>
        <p:spPr>
          <a:xfrm>
            <a:off x="1529740" y="2830534"/>
            <a:ext cx="2798158" cy="366186"/>
          </a:xfrm>
          <a:prstGeom prst="roundRect">
            <a:avLst>
              <a:gd name="adj" fmla="val 50000"/>
            </a:avLst>
          </a:prstGeom>
          <a:solidFill>
            <a:srgbClr val="999999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既存リリース商品掲載期間</a:t>
            </a:r>
          </a:p>
        </p:txBody>
      </p:sp>
      <p:sp>
        <p:nvSpPr>
          <p:cNvPr id="53" name="三角形 52">
            <a:extLst>
              <a:ext uri="{FF2B5EF4-FFF2-40B4-BE49-F238E27FC236}">
                <a16:creationId xmlns:a16="http://schemas.microsoft.com/office/drawing/2014/main" id="{D54E4386-9824-9042-392B-0EB0F71D0213}"/>
              </a:ext>
            </a:extLst>
          </p:cNvPr>
          <p:cNvSpPr>
            <a:spLocks noChangeAspect="1"/>
          </p:cNvSpPr>
          <p:nvPr/>
        </p:nvSpPr>
        <p:spPr>
          <a:xfrm rot="10800000">
            <a:off x="6337785" y="2016200"/>
            <a:ext cx="180000" cy="155173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291DC1A5-5EDE-C90C-00FF-ED1DD2A1A4F2}"/>
              </a:ext>
            </a:extLst>
          </p:cNvPr>
          <p:cNvCxnSpPr>
            <a:cxnSpLocks/>
          </p:cNvCxnSpPr>
          <p:nvPr/>
        </p:nvCxnSpPr>
        <p:spPr>
          <a:xfrm>
            <a:off x="4652717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FF0033"/>
            </a:solidFill>
            <a:prstDash val="sysDash"/>
          </a:ln>
          <a:effectLst/>
        </p:spPr>
      </p:cxnSp>
      <p:sp>
        <p:nvSpPr>
          <p:cNvPr id="11" name="三角形 52">
            <a:extLst>
              <a:ext uri="{FF2B5EF4-FFF2-40B4-BE49-F238E27FC236}">
                <a16:creationId xmlns:a16="http://schemas.microsoft.com/office/drawing/2014/main" id="{6D118FB0-877B-3234-ACE3-2C9D38E0C187}"/>
              </a:ext>
            </a:extLst>
          </p:cNvPr>
          <p:cNvSpPr>
            <a:spLocks noChangeAspect="1"/>
          </p:cNvSpPr>
          <p:nvPr/>
        </p:nvSpPr>
        <p:spPr>
          <a:xfrm rot="10800000">
            <a:off x="4562717" y="2016200"/>
            <a:ext cx="180000" cy="155173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DE71A84-A620-EECC-70E1-235522634CAD}"/>
              </a:ext>
            </a:extLst>
          </p:cNvPr>
          <p:cNvSpPr txBox="1"/>
          <p:nvPr/>
        </p:nvSpPr>
        <p:spPr>
          <a:xfrm>
            <a:off x="4572656" y="2277546"/>
            <a:ext cx="201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F0033"/>
                </a:solidFill>
              </a:rPr>
              <a:t>重複期間</a:t>
            </a:r>
            <a:r>
              <a:rPr lang="ja-JP" altLang="en-US" sz="1200" b="1" dirty="0">
                <a:solidFill>
                  <a:srgbClr val="FF0033"/>
                </a:solidFill>
              </a:rPr>
              <a:t>（</a:t>
            </a:r>
            <a:r>
              <a:rPr lang="en-US" altLang="ja-JP" sz="1200" b="1" dirty="0">
                <a:solidFill>
                  <a:srgbClr val="FF0033"/>
                </a:solidFill>
              </a:rPr>
              <a:t>1</a:t>
            </a:r>
            <a:r>
              <a:rPr lang="ja-JP" altLang="en-US" sz="1200" b="1" dirty="0">
                <a:solidFill>
                  <a:srgbClr val="FF0033"/>
                </a:solidFill>
              </a:rPr>
              <a:t>カ月間）</a:t>
            </a:r>
            <a:endParaRPr kumimoji="1" lang="ja-JP" altLang="en-US" sz="1200" b="1" dirty="0">
              <a:solidFill>
                <a:srgbClr val="FF0033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303A285-8EA9-A026-2E6A-9D903814EA3D}"/>
              </a:ext>
            </a:extLst>
          </p:cNvPr>
          <p:cNvSpPr txBox="1"/>
          <p:nvPr/>
        </p:nvSpPr>
        <p:spPr>
          <a:xfrm>
            <a:off x="3170583" y="4676428"/>
            <a:ext cx="2067339" cy="461665"/>
          </a:xfrm>
          <a:prstGeom prst="homePlate">
            <a:avLst/>
          </a:prstGeom>
          <a:solidFill>
            <a:srgbClr val="999999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重複期間より前に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広告掲載を開始する場合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7DF037D-B038-9FF6-0666-EF19D558BABF}"/>
              </a:ext>
            </a:extLst>
          </p:cNvPr>
          <p:cNvSpPr txBox="1"/>
          <p:nvPr/>
        </p:nvSpPr>
        <p:spPr>
          <a:xfrm>
            <a:off x="4805118" y="5226650"/>
            <a:ext cx="1551929" cy="461665"/>
          </a:xfrm>
          <a:prstGeom prst="homePlate">
            <a:avLst/>
          </a:prstGeom>
          <a:solidFill>
            <a:srgbClr val="FF0033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重複期間内で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広告掲載する場合</a:t>
            </a:r>
          </a:p>
        </p:txBody>
      </p:sp>
      <p:sp>
        <p:nvSpPr>
          <p:cNvPr id="28" name="三角形 52">
            <a:extLst>
              <a:ext uri="{FF2B5EF4-FFF2-40B4-BE49-F238E27FC236}">
                <a16:creationId xmlns:a16="http://schemas.microsoft.com/office/drawing/2014/main" id="{6595496A-5EEA-F73C-118F-B5207794B2A4}"/>
              </a:ext>
            </a:extLst>
          </p:cNvPr>
          <p:cNvSpPr>
            <a:spLocks noChangeAspect="1"/>
          </p:cNvSpPr>
          <p:nvPr/>
        </p:nvSpPr>
        <p:spPr>
          <a:xfrm>
            <a:off x="4562717" y="6334687"/>
            <a:ext cx="180000" cy="155173"/>
          </a:xfrm>
          <a:prstGeom prst="triangle">
            <a:avLst/>
          </a:prstGeom>
          <a:solidFill>
            <a:srgbClr val="FF0033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9" name="三角形 52">
            <a:extLst>
              <a:ext uri="{FF2B5EF4-FFF2-40B4-BE49-F238E27FC236}">
                <a16:creationId xmlns:a16="http://schemas.microsoft.com/office/drawing/2014/main" id="{43D08C0A-2D85-C089-DE09-EABA754A8204}"/>
              </a:ext>
            </a:extLst>
          </p:cNvPr>
          <p:cNvSpPr>
            <a:spLocks noChangeAspect="1"/>
          </p:cNvSpPr>
          <p:nvPr/>
        </p:nvSpPr>
        <p:spPr>
          <a:xfrm>
            <a:off x="6337785" y="6334687"/>
            <a:ext cx="180000" cy="155173"/>
          </a:xfrm>
          <a:prstGeom prst="triangle">
            <a:avLst/>
          </a:prstGeom>
          <a:solidFill>
            <a:srgbClr val="FF0033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36D721A-966B-13DE-8B6C-3FCF0EAE4137}"/>
              </a:ext>
            </a:extLst>
          </p:cNvPr>
          <p:cNvSpPr/>
          <p:nvPr/>
        </p:nvSpPr>
        <p:spPr>
          <a:xfrm>
            <a:off x="479424" y="4587870"/>
            <a:ext cx="553694" cy="1726939"/>
          </a:xfrm>
          <a:prstGeom prst="rect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>
                <a:solidFill>
                  <a:schemeClr val="bg1"/>
                </a:solidFill>
              </a:rPr>
              <a:t>広告掲載期間</a:t>
            </a: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2CEB067C-A9F4-DFE7-EB25-26D4AB59FAD8}"/>
              </a:ext>
            </a:extLst>
          </p:cNvPr>
          <p:cNvCxnSpPr>
            <a:cxnSpLocks/>
          </p:cNvCxnSpPr>
          <p:nvPr/>
        </p:nvCxnSpPr>
        <p:spPr>
          <a:xfrm>
            <a:off x="6427785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FF0033"/>
            </a:solidFill>
            <a:prstDash val="sysDash"/>
          </a:ln>
          <a:effectLst/>
        </p:spPr>
      </p:cxn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17DC0DF-54F4-6EBE-5C32-43387C97B100}"/>
              </a:ext>
            </a:extLst>
          </p:cNvPr>
          <p:cNvSpPr/>
          <p:nvPr/>
        </p:nvSpPr>
        <p:spPr>
          <a:xfrm>
            <a:off x="479423" y="2202017"/>
            <a:ext cx="553695" cy="2281986"/>
          </a:xfrm>
          <a:prstGeom prst="rect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>
                <a:solidFill>
                  <a:schemeClr val="bg1"/>
                </a:solidFill>
              </a:rPr>
              <a:t>商品掲載期間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743C06D-8E29-9498-7B16-F7E691C6AC01}"/>
              </a:ext>
            </a:extLst>
          </p:cNvPr>
          <p:cNvSpPr txBox="1"/>
          <p:nvPr/>
        </p:nvSpPr>
        <p:spPr>
          <a:xfrm>
            <a:off x="5430625" y="5785098"/>
            <a:ext cx="2067339" cy="461665"/>
          </a:xfrm>
          <a:prstGeom prst="homePlate">
            <a:avLst/>
          </a:prstGeom>
          <a:solidFill>
            <a:srgbClr val="00003E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重複期間より後に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広告掲載を終了する場合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71DDE5F-9E9B-56D1-05FC-FCB76059538C}"/>
              </a:ext>
            </a:extLst>
          </p:cNvPr>
          <p:cNvSpPr txBox="1"/>
          <p:nvPr/>
        </p:nvSpPr>
        <p:spPr>
          <a:xfrm>
            <a:off x="5257801" y="4753371"/>
            <a:ext cx="3089308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>
                <a:solidFill>
                  <a:srgbClr val="0D0D0D"/>
                </a:solidFill>
              </a:rPr>
              <a:t>既存リリース商品をご利用ください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14A8531-1501-5773-BD94-0B00B1515487}"/>
              </a:ext>
            </a:extLst>
          </p:cNvPr>
          <p:cNvSpPr txBox="1"/>
          <p:nvPr/>
        </p:nvSpPr>
        <p:spPr>
          <a:xfrm>
            <a:off x="6390862" y="5222465"/>
            <a:ext cx="5731565" cy="523220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lang="ja-JP" altLang="en-US" sz="1400">
                <a:solidFill>
                  <a:srgbClr val="0D0D0D"/>
                </a:solidFill>
              </a:rPr>
              <a:t>既存</a:t>
            </a:r>
            <a:r>
              <a:rPr kumimoji="1" lang="ja-JP" altLang="en-US" sz="1400">
                <a:solidFill>
                  <a:srgbClr val="0D0D0D"/>
                </a:solidFill>
              </a:rPr>
              <a:t>リリース商品、最新リリース商品のどちらもご利用いただけます</a:t>
            </a:r>
            <a:endParaRPr kumimoji="1" lang="en-US" altLang="ja-JP" sz="1400">
              <a:solidFill>
                <a:srgbClr val="0D0D0D"/>
              </a:solidFill>
            </a:endParaRPr>
          </a:p>
          <a:p>
            <a:pPr algn="l"/>
            <a:r>
              <a:rPr lang="ja-JP" altLang="en-US" sz="1400">
                <a:solidFill>
                  <a:srgbClr val="0D0D0D"/>
                </a:solidFill>
              </a:rPr>
              <a:t>（広告掲載できる商品スペックに違いはありません）</a:t>
            </a:r>
            <a:endParaRPr kumimoji="1" lang="ja-JP" altLang="en-US" sz="1400">
              <a:solidFill>
                <a:srgbClr val="0D0D0D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AD1BD45-DCF7-9CA4-7D31-4C9591E43040}"/>
              </a:ext>
            </a:extLst>
          </p:cNvPr>
          <p:cNvSpPr txBox="1"/>
          <p:nvPr/>
        </p:nvSpPr>
        <p:spPr>
          <a:xfrm>
            <a:off x="7517842" y="5862041"/>
            <a:ext cx="3077271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>
                <a:solidFill>
                  <a:srgbClr val="0D0D0D"/>
                </a:solidFill>
              </a:rPr>
              <a:t>最新リリース商品をご利用ください</a:t>
            </a:r>
          </a:p>
        </p:txBody>
      </p:sp>
    </p:spTree>
    <p:extLst>
      <p:ext uri="{BB962C8B-B14F-4D97-AF65-F5344CB8AC3E}">
        <p14:creationId xmlns:p14="http://schemas.microsoft.com/office/powerpoint/2010/main" val="16566307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7A3803B-87FE-8DD5-03AE-84DC7D32FC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247AFF8F-EC87-71A1-4CDB-A0CA2667237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ディスプレイ広告（予約型）　共通免責事項・注意事項</a:t>
            </a:r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06E0E95-E775-9071-94D6-1E24A11C2D48}"/>
              </a:ext>
            </a:extLst>
          </p:cNvPr>
          <p:cNvSpPr txBox="1"/>
          <p:nvPr/>
        </p:nvSpPr>
        <p:spPr>
          <a:xfrm>
            <a:off x="479425" y="1089025"/>
            <a:ext cx="11233149" cy="5230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おもな免責事項・注意事項のみ記載しております。本資料に記載のほか、広告取扱基本規定、広告掲載基準、入稿規定など各種規約、ガイドライン、ヘルプにもディスプレイ広告（予約型）に関する免責事項・注意事項があります。併せてご確認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+mn-ea"/>
              </a:rPr>
              <a:t>ガイドライン・規約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>
                <a:effectLst/>
                <a:latin typeface="+mn-ea"/>
                <a:hlinkClick r:id="rId4"/>
              </a:rPr>
              <a:t>https://www.lycbiz.com/jp/download/yahoo/</a:t>
            </a:r>
            <a:br>
              <a:rPr lang="en-US" altLang="ja-JP" sz="1400">
                <a:latin typeface="+mn-ea"/>
              </a:rPr>
            </a:br>
            <a:r>
              <a:rPr lang="ja-JP" altLang="en-US" sz="1400" b="0" i="0">
                <a:solidFill>
                  <a:srgbClr val="1D1C1D"/>
                </a:solidFill>
                <a:effectLst/>
                <a:latin typeface="+mn-ea"/>
              </a:rPr>
              <a:t>　　　　　　　　　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>
                <a:effectLst/>
                <a:latin typeface="+mn-ea"/>
                <a:hlinkClick r:id="rId5"/>
              </a:rPr>
              <a:t>https://www.lycbiz.com/jp/terms-and-policies/yahoo/</a:t>
            </a:r>
            <a:endParaRPr lang="en-US" altLang="ja-JP" sz="1400" b="0" i="0" u="none" strike="noStrike">
              <a:effectLst/>
              <a:latin typeface="+mn-ea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+mn-ea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+mn-ea"/>
              </a:rPr>
              <a:t>広告 ヘルプ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hlinkClick r:id="rId6"/>
              </a:rPr>
              <a:t>https://ads-help.yahoo-net.jp/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+mn-ea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defRPr/>
            </a:pP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広告の掲載内容や販売内容が変更になる場合があります。あらかじめご了承ください。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広告が掲載されるウェブサイトやアプリケーション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の内容・構成は、予告なく変更になる場合や、災害時、通信障害時、他プロモーション時等、特別編成になる場合があります。また、それらに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伴い広告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掲載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位置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が変更になる場合があります。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弊社サービスによる特別演出に伴い、演出期間を含めた掲載期間の販売を停止する場合があります。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市区郡合併などでターゲティング対象のエリアが変更・廃止になる場合があります。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ールスシートの「商品一覧」ページに記載の「掲載場所」が複数のサービスやサービス内の階層、記事・種目などのカテゴリーを包含する場合、一部のサービス、サービス内の階層、カテゴリーで広告掲載されない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Hiragino Kaku Gothic Pro"/>
              </a:rPr>
              <a:t>商品によってはセールスシートの「商品一覧」ページに記載の「購入期間」より短期間で購入可能ですが、予約時のシミュレーションビューアブルインプレッションを下回る場合があります。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37371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ディスプレイ広告（予約型）　共通免責事項・注意事項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0F8B774-797B-3F02-CD78-33F61D8A9E55}"/>
              </a:ext>
            </a:extLst>
          </p:cNvPr>
          <p:cNvSpPr txBox="1"/>
          <p:nvPr/>
        </p:nvSpPr>
        <p:spPr>
          <a:xfrm>
            <a:off x="479425" y="1089025"/>
            <a:ext cx="11233150" cy="47412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広告掲載調整時間について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次に定める時間は「広告掲載調整時間」とし、広告掲載調整時間内に発生した不具合について、LINEヤフーは免責されます。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1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広告掲載開始日、および広告内容を変更した後の掲載開始日において、掲載開始から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12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時間を広告掲載調整時間とします。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　　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ただし、以下の（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）に該当する場合は、その定めに従います。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広告掲載開始日が営業日以外の場合、当該広告の掲載開始時間から、翌営業日の正午までを広告掲載調整時間とします。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広告の総掲載予定時間が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12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時間未満の場合、総掲載予定時間の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10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％にあたる時間を上限に広告掲載調整時間とします。</a:t>
            </a:r>
            <a:endParaRPr kumimoji="0" lang="en-US" altLang="ja-JP" sz="1400" kern="0">
              <a:solidFill>
                <a:srgbClr val="0D0D0D"/>
              </a:solidFill>
              <a:latin typeface="Meiryo"/>
              <a:ea typeface="Meiryo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枠購入型、時間帯ジャック購入型の商品について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Hiragino Kaku Gothic Pro"/>
              </a:rPr>
              <a:t>セールスシートの「商品一覧」ページ、「時間帯ジャック価格表」ページに記載の「想定ビューアブルインプレッション」は広告視聴数の目安です。結果として下回る場合があります。</a:t>
            </a:r>
            <a:endParaRPr lang="en-US" altLang="ja-JP" sz="1400" b="0" i="0">
              <a:solidFill>
                <a:srgbClr val="0D0D0D"/>
              </a:solidFill>
              <a:effectLst/>
              <a:latin typeface="Hiragino Kaku Gothic Pro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ユーザーが当該広告の非表示設定を実施した場合など、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ディスプレイ広告（運用型）を含めた</a:t>
            </a: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他社の広告配信設定の状況により、</a:t>
            </a:r>
            <a:r>
              <a:rPr kumimoji="0" lang="en-US" altLang="ja-JP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SOV100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％</a:t>
            </a: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配信の購入の場合でも他社の広告が配信される場合があります。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資料やツールに明示されている場合を除き、金額表示は以下のとおりです。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消費税を含みません。</a:t>
            </a: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代理店手数料を含みます。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" name="テキスト プレースホルダー 3">
            <a:extLst>
              <a:ext uri="{FF2B5EF4-FFF2-40B4-BE49-F238E27FC236}">
                <a16:creationId xmlns:a16="http://schemas.microsoft.com/office/drawing/2014/main" id="{658FFB66-D33F-6E89-0974-9599BC7E1F2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7399548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よくあるお問い合わせ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491951F-F2F6-AB55-BB4C-91A476AACCFD}"/>
              </a:ext>
            </a:extLst>
          </p:cNvPr>
          <p:cNvSpPr txBox="1"/>
          <p:nvPr/>
        </p:nvSpPr>
        <p:spPr>
          <a:xfrm>
            <a:off x="479425" y="1089025"/>
            <a:ext cx="11233150" cy="9187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よくあるお問い合わせのみ記載しております。ヘルプ、サポート窓口も併せてご利用ください。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ヘルプ</a:t>
            </a: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パートナーサポート</a:t>
            </a: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5"/>
              </a:rPr>
              <a:t>https://portal.yadui.business.yahoo.co.jp/agencyportal/873315/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6" name="表 4">
            <a:extLst>
              <a:ext uri="{FF2B5EF4-FFF2-40B4-BE49-F238E27FC236}">
                <a16:creationId xmlns:a16="http://schemas.microsoft.com/office/drawing/2014/main" id="{B008CDA1-43ED-8299-12A4-CC1497BA7B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399571"/>
              </p:ext>
            </p:extLst>
          </p:nvPr>
        </p:nvGraphicFramePr>
        <p:xfrm>
          <a:off x="479425" y="2567278"/>
          <a:ext cx="11233150" cy="373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530">
                  <a:extLst>
                    <a:ext uri="{9D8B030D-6E8A-4147-A177-3AD203B41FA5}">
                      <a16:colId xmlns:a16="http://schemas.microsoft.com/office/drawing/2014/main" val="4185285779"/>
                    </a:ext>
                  </a:extLst>
                </a:gridCol>
                <a:gridCol w="10838620">
                  <a:extLst>
                    <a:ext uri="{9D8B030D-6E8A-4147-A177-3AD203B41FA5}">
                      <a16:colId xmlns:a16="http://schemas.microsoft.com/office/drawing/2014/main" val="16252503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ディスプレイ広告（予約型）の導入事例を教えてください。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12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エージェンシーポータルに資料をご用意しております。広告活用のための資料もご用意しておりますのでご確認ください。</a:t>
                      </a:r>
                      <a:endParaRPr kumimoji="1" lang="en-US" altLang="ja-JP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ディスプレイ広告（予約型）販促情報一覧</a:t>
                      </a:r>
                      <a:b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6"/>
                        </a:rPr>
                        <a:t>https://portal.yadui.business.yahoo.co.jp/agencyportal/30335704/</a:t>
                      </a:r>
                      <a:endParaRPr kumimoji="1" lang="ja-JP" altLang="en-US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4953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○○という内容の広告は掲載できますか？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8023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プロモーション内容や広告リンク先も含めて掲載制限、販売制限、広告掲載基準に該当、違反しないかご確認ください。判断に迷う場合は依頼フォームよりご確認ください。</a:t>
                      </a:r>
                      <a:endParaRPr kumimoji="1" lang="en-US" altLang="ja-JP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掲載制限カテゴリー確認依頼フォーム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7"/>
                        </a:rPr>
                        <a:t>https://form-business.yahoo.co.jp/claris/enqueteForm?inquiry_type=placement_restrictions</a:t>
                      </a:r>
                      <a:endParaRPr kumimoji="1" lang="en-US" altLang="ja-JP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+mn-ea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 入稿前審査依頼フォーム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8"/>
                        </a:rPr>
                        <a:t>https://form-business.yahoo.co.jp/claris/enqueteForm?inquiry_type=guaranteed_review</a:t>
                      </a:r>
                      <a:endParaRPr kumimoji="1" lang="ja-JP" altLang="en-US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1573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キャンペーン作成で商品の掲載期間の途中から先の日付が選択できません。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9265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商品の掲載期間が半年の場合、在庫確認・シミュレーションの実行日から起算して</a:t>
                      </a:r>
                      <a: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日目以降の日付は指定できず、在庫は確認できません。また、</a:t>
                      </a:r>
                      <a: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日目以降の予約もできません。在庫確認・シミュレーションと予約のタイミングにご注意ください。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763252"/>
                  </a:ext>
                </a:extLst>
              </a:tr>
            </a:tbl>
          </a:graphicData>
        </a:graphic>
      </p:graphicFrame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8C248DF-2E44-15F5-F47D-58284CB64CAD}"/>
              </a:ext>
            </a:extLst>
          </p:cNvPr>
          <p:cNvCxnSpPr/>
          <p:nvPr/>
        </p:nvCxnSpPr>
        <p:spPr>
          <a:xfrm>
            <a:off x="479425" y="3683000"/>
            <a:ext cx="11233150" cy="0"/>
          </a:xfrm>
          <a:prstGeom prst="line">
            <a:avLst/>
          </a:prstGeom>
          <a:ln w="6350">
            <a:solidFill>
              <a:srgbClr val="00003E">
                <a:alpha val="10196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E61B0998-DB37-55E6-3D6D-16485DC64BAC}"/>
              </a:ext>
            </a:extLst>
          </p:cNvPr>
          <p:cNvCxnSpPr/>
          <p:nvPr/>
        </p:nvCxnSpPr>
        <p:spPr>
          <a:xfrm>
            <a:off x="492125" y="5384800"/>
            <a:ext cx="11233150" cy="0"/>
          </a:xfrm>
          <a:prstGeom prst="line">
            <a:avLst/>
          </a:prstGeom>
          <a:ln w="6350">
            <a:solidFill>
              <a:srgbClr val="00003E">
                <a:alpha val="10196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プレースホルダー 3">
            <a:extLst>
              <a:ext uri="{FF2B5EF4-FFF2-40B4-BE49-F238E27FC236}">
                <a16:creationId xmlns:a16="http://schemas.microsoft.com/office/drawing/2014/main" id="{14622854-41A4-C850-FECA-59D2CF5AB77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533308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4E73C6-A603-DEA1-4F70-BF1BDA52E7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概要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E898267-9CDA-D036-B18D-27F330663A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商品スペック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02D939B-6F95-479A-D14B-2B24204DE80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15246816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C8062C-802B-96DC-186A-AC78BCB52F30}"/>
              </a:ext>
            </a:extLst>
          </p:cNvPr>
          <p:cNvSpPr txBox="1"/>
          <p:nvPr/>
        </p:nvSpPr>
        <p:spPr>
          <a:xfrm>
            <a:off x="4314839" y="4255447"/>
            <a:ext cx="3562321" cy="4339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lang="ja-JP" altLang="en-US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</a:t>
            </a:r>
            <a:r>
              <a:rPr lang="en-US" altLang="ja-JP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ja-JP" altLang="en-US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ウェブサイト</a:t>
            </a:r>
            <a:br>
              <a:rPr lang="en-US" altLang="ja-JP" sz="12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en-US" altLang="ja-JP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https://www.lycbiz.com/jp/service/yahoo-ads/</a:t>
            </a:r>
            <a:endParaRPr kumimoji="1" lang="ja-JP" altLang="en-US" sz="1200" b="0" i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197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DB148616-3C2D-44EE-8E14-67974394E35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>
          <a:solidFill>
            <a:srgbClr val="FFFFFF"/>
          </a:solidFill>
        </p:spPr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概要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01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70419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D28E2B0-2954-21B5-946F-8F46E02BC6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498782" cy="410840"/>
          </a:xfrm>
        </p:spPr>
        <p:txBody>
          <a:bodyPr/>
          <a:lstStyle/>
          <a:p>
            <a:pPr marL="0" indent="0" algn="ctr">
              <a:buNone/>
            </a:pPr>
            <a:r>
              <a:rPr lang="ja-JP" altLang="en-US"/>
              <a:t>概要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E5BD744-DD6C-A28F-3F37-9B33FC8D295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この資料について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680C12-A9D7-A0F7-0F35-203F6D5511C1}"/>
              </a:ext>
            </a:extLst>
          </p:cNvPr>
          <p:cNvSpPr txBox="1"/>
          <p:nvPr/>
        </p:nvSpPr>
        <p:spPr>
          <a:xfrm>
            <a:off x="557172" y="1063276"/>
            <a:ext cx="10798175" cy="6217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本資料は中面（プライムディスプレイ）のセールスシートです。</a:t>
            </a: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30000"/>
              </a:lnSpc>
              <a:defRPr/>
            </a:pP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その他商品のセールスシートや販促資料は下記をご覧ください</a:t>
            </a: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11" name="表 4">
            <a:extLst>
              <a:ext uri="{FF2B5EF4-FFF2-40B4-BE49-F238E27FC236}">
                <a16:creationId xmlns:a16="http://schemas.microsoft.com/office/drawing/2014/main" id="{C24C45D3-2D8D-807A-49FA-A91C05C6AA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9861708"/>
              </p:ext>
            </p:extLst>
          </p:nvPr>
        </p:nvGraphicFramePr>
        <p:xfrm>
          <a:off x="479425" y="1661538"/>
          <a:ext cx="11371022" cy="3520546"/>
        </p:xfrm>
        <a:graphic>
          <a:graphicData uri="http://schemas.openxmlformats.org/drawingml/2006/table">
            <a:tbl>
              <a:tblPr/>
              <a:tblGrid>
                <a:gridCol w="4692938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6678084">
                  <a:extLst>
                    <a:ext uri="{9D8B030D-6E8A-4147-A177-3AD203B41FA5}">
                      <a16:colId xmlns:a16="http://schemas.microsoft.com/office/drawing/2014/main" val="687840856"/>
                    </a:ext>
                  </a:extLst>
                </a:gridCol>
              </a:tblGrid>
              <a:tr h="505692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ja-JP" altLang="en-US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ドキュメント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en-US" altLang="ja-JP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URL</a:t>
                      </a:r>
                      <a:endParaRPr kumimoji="1" lang="ja-JP" altLang="en-US" sz="1000" b="1" i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50459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中面（プライムディスプレイ）　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セールスシート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000" b="1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こちらの資料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50459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1000" b="1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その他商品セールスシート一覧</a:t>
                      </a:r>
                      <a:endParaRPr kumimoji="1" lang="en-US" altLang="ja-JP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0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https://portal.yadui.business.yahoo.co.jp/agencyportal/873240/</a:t>
                      </a:r>
                      <a:r>
                        <a:rPr kumimoji="1" lang="en-US" altLang="ja-JP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711322"/>
                  </a:ext>
                </a:extLst>
              </a:tr>
              <a:tr h="498233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フォーマットガイド</a:t>
                      </a:r>
                      <a:endParaRPr kumimoji="1" lang="ja-JP" altLang="en-US"/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5"/>
                        </a:rPr>
                        <a:t>https://portal.yadui.business.yahoo.co.jp/agencyportal/30335704/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708088"/>
                  </a:ext>
                </a:extLst>
              </a:tr>
              <a:tr h="498233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事例カタログ</a:t>
                      </a:r>
                      <a:endParaRPr kumimoji="1" lang="ja-JP" altLang="en-US"/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7975986"/>
                  </a:ext>
                </a:extLst>
              </a:tr>
              <a:tr h="1009194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媒体資料</a:t>
                      </a: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サービス媒体資料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6"/>
                        </a:rPr>
                        <a:t>https://www.lycbiz.com/jp/download/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(LINE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for Business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1231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4534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1">
            <a:extLst>
              <a:ext uri="{FF2B5EF4-FFF2-40B4-BE49-F238E27FC236}">
                <a16:creationId xmlns:a16="http://schemas.microsoft.com/office/drawing/2014/main" id="{9A21C7AB-8F8E-5CBC-0A0F-98F5DA42E915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中面（プライムディスプレイ）</a:t>
            </a:r>
            <a:endParaRPr kumimoji="1" lang="en-US" altLang="ja-JP" dirty="0">
              <a:solidFill>
                <a:srgbClr val="00003E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2024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~2025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月商品 変更点</a:t>
            </a:r>
          </a:p>
        </p:txBody>
      </p:sp>
      <p:sp>
        <p:nvSpPr>
          <p:cNvPr id="12" name="テキスト プレースホルダー 5">
            <a:extLst>
              <a:ext uri="{FF2B5EF4-FFF2-40B4-BE49-F238E27FC236}">
                <a16:creationId xmlns:a16="http://schemas.microsoft.com/office/drawing/2014/main" id="{51C7BCF8-1EFC-A02C-197B-521B57E30841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/>
              <a:t>概要</a:t>
            </a:r>
          </a:p>
        </p:txBody>
      </p:sp>
      <p:pic>
        <p:nvPicPr>
          <p:cNvPr id="13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7F87398-B608-704D-8000-0B57783AD1E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F8C340D-802E-4909-FE94-F188C7EEEB33}"/>
              </a:ext>
            </a:extLst>
          </p:cNvPr>
          <p:cNvSpPr txBox="1"/>
          <p:nvPr/>
        </p:nvSpPr>
        <p:spPr>
          <a:xfrm>
            <a:off x="7057459" y="282676"/>
            <a:ext cx="2221762" cy="3046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中面（プライムディスプレイ）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sz="9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月）からの変更点</a:t>
            </a:r>
          </a:p>
        </p:txBody>
      </p:sp>
      <p:sp>
        <p:nvSpPr>
          <p:cNvPr id="3" name="角丸四角形 3">
            <a:extLst>
              <a:ext uri="{FF2B5EF4-FFF2-40B4-BE49-F238E27FC236}">
                <a16:creationId xmlns:a16="http://schemas.microsoft.com/office/drawing/2014/main" id="{B6CAAF37-1B74-5A3C-35CB-75CDA16363B1}"/>
              </a:ext>
            </a:extLst>
          </p:cNvPr>
          <p:cNvSpPr/>
          <p:nvPr/>
        </p:nvSpPr>
        <p:spPr>
          <a:xfrm>
            <a:off x="503161" y="3471957"/>
            <a:ext cx="10034798" cy="645319"/>
          </a:xfrm>
          <a:prstGeom prst="roundRect">
            <a:avLst>
              <a:gd name="adj" fmla="val 8047"/>
            </a:avLst>
          </a:prstGeom>
          <a:noFill/>
          <a:ln w="15875">
            <a:noFill/>
          </a:ln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ja-JP" altLang="en-US" sz="2000" b="1" spc="3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掲載期間</a:t>
            </a:r>
            <a:r>
              <a:rPr lang="en-US" altLang="ja-JP" sz="2000" b="1" spc="3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2024年9月30日</a:t>
            </a:r>
            <a:r>
              <a:rPr lang="ja-JP" altLang="en-US" sz="2000" b="1" spc="3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までの商品がご好評につき、</a:t>
            </a:r>
          </a:p>
          <a:p>
            <a:pPr>
              <a:defRPr/>
            </a:pPr>
            <a:r>
              <a:rPr lang="ja-JP" altLang="en-US" sz="2000" b="1" spc="3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掲載期間のみ変更した商品を</a:t>
            </a:r>
            <a:r>
              <a:rPr lang="en-US" altLang="ja-JP" sz="2000" b="1" spc="3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2024年7月31日</a:t>
            </a:r>
            <a:r>
              <a:rPr lang="ja-JP" altLang="en-US" sz="2000" b="1" spc="3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に新たにリリースしました。</a:t>
            </a:r>
            <a:endParaRPr lang="en-US" altLang="ja-JP" sz="2000" b="1" spc="3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77084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6C9B6182-D6CE-A962-8928-56E32295489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/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ja-JP" altLang="en-US"/>
              <a:t>商品スペック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02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67002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33F11F-CD18-2F7E-F1B7-265A8FF531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ja-JP" altLang="en-US"/>
              <a:t>商品スペック</a:t>
            </a:r>
          </a:p>
        </p:txBody>
      </p:sp>
      <p:pic>
        <p:nvPicPr>
          <p:cNvPr id="13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9C170B1A-18AB-BD9F-9567-74FC723E55D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/>
              <a:t>商品一覧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AE2F7EE-83F3-556C-6619-9F651F868918}"/>
              </a:ext>
            </a:extLst>
          </p:cNvPr>
          <p:cNvSpPr txBox="1"/>
          <p:nvPr/>
        </p:nvSpPr>
        <p:spPr>
          <a:xfrm>
            <a:off x="447648" y="1069716"/>
            <a:ext cx="95770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この資料に掲載している商品一覧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CF59ADA3-37F5-EB9F-F31A-B2DBD737923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2393" y="1834970"/>
            <a:ext cx="288000" cy="520176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2132610-6D17-CD37-AF8F-F76153DBBB32}"/>
              </a:ext>
            </a:extLst>
          </p:cNvPr>
          <p:cNvSpPr txBox="1"/>
          <p:nvPr/>
        </p:nvSpPr>
        <p:spPr>
          <a:xfrm>
            <a:off x="2120900" y="1950491"/>
            <a:ext cx="12255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D81C4CB2-BC9E-2B94-49A9-412738DD37B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9887" y="2106402"/>
            <a:ext cx="575621" cy="475831"/>
          </a:xfrm>
          <a:prstGeom prst="rect">
            <a:avLst/>
          </a:prstGeom>
        </p:spPr>
      </p:pic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DA5051D8-D296-E342-3152-F6011A7F95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5362006"/>
              </p:ext>
            </p:extLst>
          </p:nvPr>
        </p:nvGraphicFramePr>
        <p:xfrm>
          <a:off x="479425" y="1816674"/>
          <a:ext cx="11233150" cy="153522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93084">
                  <a:extLst>
                    <a:ext uri="{9D8B030D-6E8A-4147-A177-3AD203B41FA5}">
                      <a16:colId xmlns:a16="http://schemas.microsoft.com/office/drawing/2014/main" val="984914608"/>
                    </a:ext>
                  </a:extLst>
                </a:gridCol>
                <a:gridCol w="6899203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1940863">
                  <a:extLst>
                    <a:ext uri="{9D8B030D-6E8A-4147-A177-3AD203B41FA5}">
                      <a16:colId xmlns:a16="http://schemas.microsoft.com/office/drawing/2014/main" val="3805149580"/>
                    </a:ext>
                  </a:extLst>
                </a:gridCol>
              </a:tblGrid>
              <a:tr h="537246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商品区分</a:t>
                      </a:r>
                      <a:endParaRPr kumimoji="1" lang="ja-JP" altLang="en-US" sz="1000" b="1" i="0" spc="3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0" marR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i="0">
                          <a:solidFill>
                            <a:schemeClr val="accent3"/>
                          </a:solidFill>
                          <a:latin typeface="Yu Gothic" panose="020B0400000000000000" pitchFamily="34" charset="-128"/>
                          <a:ea typeface="Yu Gothic" panose="020B0400000000000000" pitchFamily="34" charset="-128"/>
                        </a:rPr>
                        <a:t>商品区分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ページ数</a:t>
                      </a:r>
                      <a:endParaRPr kumimoji="1" lang="ja-JP" altLang="en-US" sz="1000" b="1" i="0" spc="3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997978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  <a:endParaRPr kumimoji="1" lang="ja-JP" altLang="en-US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368000" marR="0" marT="216000" marB="14400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 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C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P.8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139763"/>
                  </a:ext>
                </a:extLst>
              </a:tr>
            </a:tbl>
          </a:graphicData>
        </a:graphic>
      </p:graphicFrame>
      <p:pic>
        <p:nvPicPr>
          <p:cNvPr id="6" name="図 5">
            <a:extLst>
              <a:ext uri="{FF2B5EF4-FFF2-40B4-BE49-F238E27FC236}">
                <a16:creationId xmlns:a16="http://schemas.microsoft.com/office/drawing/2014/main" id="{5EE2F3E2-7D4E-F85D-98C3-85EAF38E3A3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600" y="2665034"/>
            <a:ext cx="575621" cy="475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27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プレースホルダー 35">
            <a:extLst>
              <a:ext uri="{FF2B5EF4-FFF2-40B4-BE49-F238E27FC236}">
                <a16:creationId xmlns:a16="http://schemas.microsoft.com/office/drawing/2014/main" id="{0AEAC557-B5DD-191F-2BE2-10A68D09D2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285C42D-E470-8AB9-DBD7-6476BD01126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17542" y="186644"/>
            <a:ext cx="1556095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商品イメージ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03D6A00-127C-4F1B-05A5-DD6FE366ED46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コンテンツページは予告なく変更されることがあります。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3DF3AF1-05E3-9E70-42DA-6FD62F015315}"/>
              </a:ext>
            </a:extLst>
          </p:cNvPr>
          <p:cNvSpPr txBox="1"/>
          <p:nvPr/>
        </p:nvSpPr>
        <p:spPr>
          <a:xfrm>
            <a:off x="623154" y="5990974"/>
            <a:ext cx="8989036" cy="251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4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cxnSp>
        <p:nvCxnSpPr>
          <p:cNvPr id="25" name="コネクタ: カギ線 24">
            <a:extLst>
              <a:ext uri="{FF2B5EF4-FFF2-40B4-BE49-F238E27FC236}">
                <a16:creationId xmlns:a16="http://schemas.microsoft.com/office/drawing/2014/main" id="{5351868E-D3B6-9AE1-EE6F-7E6C08F8E56E}"/>
              </a:ext>
            </a:extLst>
          </p:cNvPr>
          <p:cNvCxnSpPr>
            <a:cxnSpLocks/>
          </p:cNvCxnSpPr>
          <p:nvPr/>
        </p:nvCxnSpPr>
        <p:spPr>
          <a:xfrm flipH="1">
            <a:off x="11469735" y="1780579"/>
            <a:ext cx="43467" cy="2038486"/>
          </a:xfrm>
          <a:prstGeom prst="bentConnector3">
            <a:avLst>
              <a:gd name="adj1" fmla="val -1062144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角丸四角形 27">
            <a:extLst>
              <a:ext uri="{FF2B5EF4-FFF2-40B4-BE49-F238E27FC236}">
                <a16:creationId xmlns:a16="http://schemas.microsoft.com/office/drawing/2014/main" id="{A79E2576-A326-C50B-7A22-6C42C4634347}"/>
              </a:ext>
            </a:extLst>
          </p:cNvPr>
          <p:cNvSpPr/>
          <p:nvPr/>
        </p:nvSpPr>
        <p:spPr>
          <a:xfrm>
            <a:off x="769471" y="1517631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/6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5</a:t>
            </a:r>
          </a:p>
        </p:txBody>
      </p:sp>
      <p:sp>
        <p:nvSpPr>
          <p:cNvPr id="13" name="円/楕円 28">
            <a:extLst>
              <a:ext uri="{FF2B5EF4-FFF2-40B4-BE49-F238E27FC236}">
                <a16:creationId xmlns:a16="http://schemas.microsoft.com/office/drawing/2014/main" id="{E7D44588-4302-0F72-CFF2-08E1CA937D16}"/>
              </a:ext>
            </a:extLst>
          </p:cNvPr>
          <p:cNvSpPr>
            <a:spLocks noChangeAspect="1"/>
          </p:cNvSpPr>
          <p:nvPr/>
        </p:nvSpPr>
        <p:spPr>
          <a:xfrm>
            <a:off x="491390" y="1556849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6" name="角丸四角形 27">
            <a:extLst>
              <a:ext uri="{FF2B5EF4-FFF2-40B4-BE49-F238E27FC236}">
                <a16:creationId xmlns:a16="http://schemas.microsoft.com/office/drawing/2014/main" id="{FBD6D430-58E2-43CD-787E-F936A2A7000A}"/>
              </a:ext>
            </a:extLst>
          </p:cNvPr>
          <p:cNvSpPr/>
          <p:nvPr/>
        </p:nvSpPr>
        <p:spPr>
          <a:xfrm>
            <a:off x="4704026" y="1489234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1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動画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1</a:t>
            </a:r>
          </a:p>
        </p:txBody>
      </p:sp>
      <p:sp>
        <p:nvSpPr>
          <p:cNvPr id="17" name="円/楕円 28">
            <a:extLst>
              <a:ext uri="{FF2B5EF4-FFF2-40B4-BE49-F238E27FC236}">
                <a16:creationId xmlns:a16="http://schemas.microsoft.com/office/drawing/2014/main" id="{0B375983-C5B4-8D1B-E229-70AF81446CE4}"/>
              </a:ext>
            </a:extLst>
          </p:cNvPr>
          <p:cNvSpPr>
            <a:spLocks noChangeAspect="1"/>
          </p:cNvSpPr>
          <p:nvPr/>
        </p:nvSpPr>
        <p:spPr>
          <a:xfrm>
            <a:off x="4521199" y="1517631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0" name="角丸四角形 27">
            <a:extLst>
              <a:ext uri="{FF2B5EF4-FFF2-40B4-BE49-F238E27FC236}">
                <a16:creationId xmlns:a16="http://schemas.microsoft.com/office/drawing/2014/main" id="{EAE7CB4C-953E-5E8B-1C87-0F44008A2191}"/>
              </a:ext>
            </a:extLst>
          </p:cNvPr>
          <p:cNvSpPr/>
          <p:nvPr/>
        </p:nvSpPr>
        <p:spPr>
          <a:xfrm>
            <a:off x="8702233" y="1470357"/>
            <a:ext cx="2789235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動画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</a:t>
            </a:r>
          </a:p>
        </p:txBody>
      </p:sp>
      <p:sp>
        <p:nvSpPr>
          <p:cNvPr id="23" name="円/楕円 28">
            <a:extLst>
              <a:ext uri="{FF2B5EF4-FFF2-40B4-BE49-F238E27FC236}">
                <a16:creationId xmlns:a16="http://schemas.microsoft.com/office/drawing/2014/main" id="{A351B57E-0988-0878-8E0C-94F8DC8859F7}"/>
              </a:ext>
            </a:extLst>
          </p:cNvPr>
          <p:cNvSpPr>
            <a:spLocks noChangeAspect="1"/>
          </p:cNvSpPr>
          <p:nvPr/>
        </p:nvSpPr>
        <p:spPr>
          <a:xfrm>
            <a:off x="8469102" y="1477543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cxnSp>
        <p:nvCxnSpPr>
          <p:cNvPr id="34" name="コネクタ: カギ線 33">
            <a:extLst>
              <a:ext uri="{FF2B5EF4-FFF2-40B4-BE49-F238E27FC236}">
                <a16:creationId xmlns:a16="http://schemas.microsoft.com/office/drawing/2014/main" id="{1A813497-F50C-0E78-55ED-CCEBC2CAB2B6}"/>
              </a:ext>
            </a:extLst>
          </p:cNvPr>
          <p:cNvCxnSpPr>
            <a:cxnSpLocks/>
          </p:cNvCxnSpPr>
          <p:nvPr/>
        </p:nvCxnSpPr>
        <p:spPr>
          <a:xfrm flipH="1">
            <a:off x="7659731" y="1773955"/>
            <a:ext cx="43467" cy="2038486"/>
          </a:xfrm>
          <a:prstGeom prst="bentConnector3">
            <a:avLst>
              <a:gd name="adj1" fmla="val -1185890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コネクタ: カギ線 34">
            <a:extLst>
              <a:ext uri="{FF2B5EF4-FFF2-40B4-BE49-F238E27FC236}">
                <a16:creationId xmlns:a16="http://schemas.microsoft.com/office/drawing/2014/main" id="{32E6FFD6-CEE3-A565-78FA-4EC293E9F3A5}"/>
              </a:ext>
            </a:extLst>
          </p:cNvPr>
          <p:cNvCxnSpPr>
            <a:cxnSpLocks/>
          </p:cNvCxnSpPr>
          <p:nvPr/>
        </p:nvCxnSpPr>
        <p:spPr>
          <a:xfrm flipH="1">
            <a:off x="3696929" y="1789980"/>
            <a:ext cx="43467" cy="2038486"/>
          </a:xfrm>
          <a:prstGeom prst="bentConnector3">
            <a:avLst>
              <a:gd name="adj1" fmla="val -1330260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プレースホルダー 35">
            <a:extLst>
              <a:ext uri="{FF2B5EF4-FFF2-40B4-BE49-F238E27FC236}">
                <a16:creationId xmlns:a16="http://schemas.microsoft.com/office/drawing/2014/main" id="{5CF9DFA9-CE34-1BF0-DC5A-C37BD684B7DF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lang="ja-JP" altLang="en-US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6F23D780-4422-A67C-7160-19F23D1AA6D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405" y="2520218"/>
            <a:ext cx="3104913" cy="3104914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E8003D47-454E-C1B4-C757-E9125D576A6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413" y="2495443"/>
            <a:ext cx="3193310" cy="319331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D241FD1C-5B3B-A925-617E-769718D3809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420" y="2529311"/>
            <a:ext cx="3087305" cy="3104914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C1E5D83-A5B9-44EB-B898-5D83DAF92A3D}"/>
              </a:ext>
            </a:extLst>
          </p:cNvPr>
          <p:cNvSpPr/>
          <p:nvPr/>
        </p:nvSpPr>
        <p:spPr>
          <a:xfrm>
            <a:off x="8663627" y="3135883"/>
            <a:ext cx="1975645" cy="866624"/>
          </a:xfrm>
          <a:prstGeom prst="rect">
            <a:avLst/>
          </a:prstGeom>
          <a:solidFill>
            <a:srgbClr val="FFFFFF">
              <a:alpha val="63369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C5D6E88B-019D-CFDF-15D5-9E4D9E71D91E}"/>
              </a:ext>
            </a:extLst>
          </p:cNvPr>
          <p:cNvSpPr/>
          <p:nvPr/>
        </p:nvSpPr>
        <p:spPr>
          <a:xfrm>
            <a:off x="4723316" y="3151004"/>
            <a:ext cx="1865075" cy="775303"/>
          </a:xfrm>
          <a:prstGeom prst="rect">
            <a:avLst/>
          </a:prstGeom>
          <a:solidFill>
            <a:srgbClr val="FFFFFF">
              <a:alpha val="63369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2715B972-E069-9BB8-518B-3CF1B34082D3}"/>
              </a:ext>
            </a:extLst>
          </p:cNvPr>
          <p:cNvSpPr/>
          <p:nvPr/>
        </p:nvSpPr>
        <p:spPr>
          <a:xfrm>
            <a:off x="647096" y="3187319"/>
            <a:ext cx="2049937" cy="815188"/>
          </a:xfrm>
          <a:prstGeom prst="rect">
            <a:avLst/>
          </a:prstGeom>
          <a:solidFill>
            <a:srgbClr val="FFFFFF">
              <a:alpha val="63369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5277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4" name="図プレースホルダー 13" descr="アイコン&#10;&#10;自動的に生成された説明">
            <a:extLst>
              <a:ext uri="{FF2B5EF4-FFF2-40B4-BE49-F238E27FC236}">
                <a16:creationId xmlns:a16="http://schemas.microsoft.com/office/drawing/2014/main" id="{6D0922E5-498B-B907-D970-6AD0917D5DC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7" name="テキスト プレースホルダー 35">
            <a:extLst>
              <a:ext uri="{FF2B5EF4-FFF2-40B4-BE49-F238E27FC236}">
                <a16:creationId xmlns:a16="http://schemas.microsoft.com/office/drawing/2014/main" id="{F7EB7768-783E-D0F2-C3EF-182C334A563E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600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lang="ja-JP" altLang="en-US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A808919B-5DE7-3ABF-F1FC-58EE13B335EF}"/>
              </a:ext>
            </a:extLst>
          </p:cNvPr>
          <p:cNvSpPr/>
          <p:nvPr/>
        </p:nvSpPr>
        <p:spPr>
          <a:xfrm>
            <a:off x="555391" y="6076579"/>
            <a:ext cx="4190250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　</a:t>
            </a:r>
            <a:endParaRPr kumimoji="0" lang="en-US" altLang="ja-JP" sz="8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en-US" altLang="ja-JP" sz="800" b="0" i="0" u="none" strike="noStrike" kern="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はビューアブルインプレッション</a:t>
            </a: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1,000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回あたりにかかる見込み広告費用です。 </a:t>
            </a:r>
            <a:endParaRPr kumimoji="0" lang="en-US" altLang="ja-JP" sz="8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en-US" altLang="ja-JP" sz="800" b="0" i="0" u="none" strike="noStrike" kern="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vimps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はビューアブルインプレッションの略称です。</a:t>
            </a:r>
            <a:endParaRPr kumimoji="0" lang="en-US" altLang="ja-JP" sz="8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228DEF18-6782-0841-CAE0-12627A355B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899823"/>
              </p:ext>
            </p:extLst>
          </p:nvPr>
        </p:nvGraphicFramePr>
        <p:xfrm>
          <a:off x="479425" y="996716"/>
          <a:ext cx="11233149" cy="5048433"/>
        </p:xfrm>
        <a:graphic>
          <a:graphicData uri="http://schemas.openxmlformats.org/drawingml/2006/table">
            <a:tbl>
              <a:tblPr firstCol="1" bandRow="1"/>
              <a:tblGrid>
                <a:gridCol w="323192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176162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5825064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</a:tblGrid>
              <a:tr h="3852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プライムディスプレイ　</a:t>
                      </a:r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PC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継続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1000005747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2024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8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15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日（木）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636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39134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/6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  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             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                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643995"/>
                  </a:ext>
                </a:extLst>
              </a:tr>
              <a:tr h="17146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</a:p>
                  </a:txBody>
                  <a:tcPr marL="0" marR="0" marT="72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4285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PC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19741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 JAPAN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中面（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PC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2864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トップページ以外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2024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9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日（日）～　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2025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3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31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日（月）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zh-TW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</a:t>
                      </a:r>
                      <a:r>
                        <a:rPr kumimoji="1" lang="zh-TW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日間～</a:t>
                      </a:r>
                      <a:r>
                        <a:rPr kumimoji="1" lang="en-US" altLang="zh-TW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31</a:t>
                      </a:r>
                      <a:r>
                        <a:rPr kumimoji="1" lang="zh-TW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日間  </a:t>
                      </a:r>
                      <a:r>
                        <a:rPr kumimoji="1" lang="en-US" altLang="zh-TW" sz="1050" b="0" i="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276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 err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vimps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購入型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500,000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2266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バナー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画像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/6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260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バナー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画像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/1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バナー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動画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/1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260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バナー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画像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/1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バナー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動画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/1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312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※2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15" name="円/楕円 19">
            <a:extLst>
              <a:ext uri="{FF2B5EF4-FFF2-40B4-BE49-F238E27FC236}">
                <a16:creationId xmlns:a16="http://schemas.microsoft.com/office/drawing/2014/main" id="{A232FEE8-F80F-E770-397A-8F602416E0BA}"/>
              </a:ext>
            </a:extLst>
          </p:cNvPr>
          <p:cNvSpPr>
            <a:spLocks noChangeAspect="1"/>
          </p:cNvSpPr>
          <p:nvPr/>
        </p:nvSpPr>
        <p:spPr>
          <a:xfrm>
            <a:off x="8297714" y="2378226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" name="円/楕円 19">
            <a:extLst>
              <a:ext uri="{FF2B5EF4-FFF2-40B4-BE49-F238E27FC236}">
                <a16:creationId xmlns:a16="http://schemas.microsoft.com/office/drawing/2014/main" id="{F2F0E8B2-BB22-E08C-43B0-644F3904B18A}"/>
              </a:ext>
            </a:extLst>
          </p:cNvPr>
          <p:cNvSpPr>
            <a:spLocks noChangeAspect="1"/>
          </p:cNvSpPr>
          <p:nvPr/>
        </p:nvSpPr>
        <p:spPr>
          <a:xfrm>
            <a:off x="5152854" y="2379600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6" name="円/楕円 19">
            <a:extLst>
              <a:ext uri="{FF2B5EF4-FFF2-40B4-BE49-F238E27FC236}">
                <a16:creationId xmlns:a16="http://schemas.microsoft.com/office/drawing/2014/main" id="{BA0FD980-2399-E037-F7AE-74CF4A0B2F4B}"/>
              </a:ext>
            </a:extLst>
          </p:cNvPr>
          <p:cNvSpPr>
            <a:spLocks noChangeAspect="1"/>
          </p:cNvSpPr>
          <p:nvPr/>
        </p:nvSpPr>
        <p:spPr>
          <a:xfrm>
            <a:off x="11442574" y="2379600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F2CD334D-1BB9-5FE9-E995-E93C2A204A10}"/>
              </a:ext>
            </a:extLst>
          </p:cNvPr>
          <p:cNvSpPr/>
          <p:nvPr/>
        </p:nvSpPr>
        <p:spPr>
          <a:xfrm>
            <a:off x="5120794" y="6076579"/>
            <a:ext cx="6501780" cy="27084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日間～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日間での掲載も可能ですが、予約時のシミュレーション</a:t>
            </a:r>
            <a:r>
              <a:rPr kumimoji="0" lang="en-US" altLang="ja-JP" sz="800" kern="0" dirty="0" err="1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vimps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を下回る場合がありますので、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日間以上の掲載を推奨します。</a:t>
            </a:r>
            <a:endParaRPr kumimoji="0" lang="en-US" altLang="ja-JP" sz="800" kern="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※2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キャンペーン予約時に複数のアスペクト比を選択した場合は、金額の高い</a:t>
            </a:r>
            <a:r>
              <a:rPr kumimoji="0" lang="en-US" altLang="ja-JP" sz="800" kern="0" dirty="0" err="1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vCPM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を適用します。</a:t>
            </a:r>
            <a:endParaRPr kumimoji="0" lang="en-US" altLang="ja-JP" sz="800" kern="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角丸四角形 3">
            <a:extLst>
              <a:ext uri="{FF2B5EF4-FFF2-40B4-BE49-F238E27FC236}">
                <a16:creationId xmlns:a16="http://schemas.microsoft.com/office/drawing/2014/main" id="{370DC06A-EF17-B746-BCE8-2FFFEEA52485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</p:spTree>
    <p:extLst>
      <p:ext uri="{BB962C8B-B14F-4D97-AF65-F5344CB8AC3E}">
        <p14:creationId xmlns:p14="http://schemas.microsoft.com/office/powerpoint/2010/main" val="295830219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MSCレイアウト（広告主・代理店限定）">
  <a:themeElements>
    <a:clrScheme name="ユーザー定義 1">
      <a:dk1>
        <a:srgbClr val="000000"/>
      </a:dk1>
      <a:lt1>
        <a:srgbClr val="FFFFFF"/>
      </a:lt1>
      <a:dk2>
        <a:srgbClr val="00003E"/>
      </a:dk2>
      <a:lt2>
        <a:srgbClr val="FFFFFF"/>
      </a:lt2>
      <a:accent1>
        <a:srgbClr val="00003E"/>
      </a:accent1>
      <a:accent2>
        <a:srgbClr val="06C755"/>
      </a:accent2>
      <a:accent3>
        <a:srgbClr val="FF0033"/>
      </a:accent3>
      <a:accent4>
        <a:srgbClr val="F77911"/>
      </a:accent4>
      <a:accent5>
        <a:srgbClr val="A9A9A9"/>
      </a:accent5>
      <a:accent6>
        <a:srgbClr val="D5D5D5"/>
      </a:accent6>
      <a:hlink>
        <a:srgbClr val="0563C1"/>
      </a:hlink>
      <a:folHlink>
        <a:srgbClr val="0D0D0D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0003E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headEnd type="oval" w="lg" len="lg"/>
          <a:tailEnd type="oval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SCプロダクト部門資料FMT_v0.1" id="{67D726DE-EA97-2F46-A448-D8C333267734}" vid="{F79B8FC2-5071-944A-B5F6-F0B4F3C8CD4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【社外秘】mscテンプレート_2016</Template>
  <TotalTime>192</TotalTime>
  <Words>3721</Words>
  <Application>Microsoft Office PowerPoint</Application>
  <PresentationFormat>ワイド画面</PresentationFormat>
  <Paragraphs>502</Paragraphs>
  <Slides>20</Slides>
  <Notes>12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30" baseType="lpstr">
      <vt:lpstr>Hiragino Kaku Gothic Pro</vt:lpstr>
      <vt:lpstr>Meiryo</vt:lpstr>
      <vt:lpstr>Meiryo</vt:lpstr>
      <vt:lpstr>メイリオ 本文</vt:lpstr>
      <vt:lpstr>Arial</vt:lpstr>
      <vt:lpstr>Calibri</vt:lpstr>
      <vt:lpstr>Segoe UI</vt:lpstr>
      <vt:lpstr>Wingdings</vt:lpstr>
      <vt:lpstr>MSCレイアウト（広告主・代理店限定）</vt:lpstr>
      <vt:lpstr>think-cell スライド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加賀谷 有里</dc:creator>
  <cp:keywords/>
  <dc:description/>
  <cp:lastModifiedBy>五十嵐 圭輔</cp:lastModifiedBy>
  <cp:revision>51</cp:revision>
  <dcterms:created xsi:type="dcterms:W3CDTF">2020-02-26T07:28:11Z</dcterms:created>
  <dcterms:modified xsi:type="dcterms:W3CDTF">2025-01-10T09:31:26Z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2024-12-20T10:04:42Z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d8c9785c-7bbf-4b6c-bf29-15e4982bfb86</vt:lpwstr>
  </property>
  <property fmtid="{D5CDD505-2E9C-101B-9397-08002B2CF9AE}" pid="7" name="MSIP_Label_defa4170-0d19-0005-0004-bc88714345d2_ActionId">
    <vt:lpwstr>442bfbc2-3b3e-474e-8641-fb618446ce2e</vt:lpwstr>
  </property>
  <property fmtid="{D5CDD505-2E9C-101B-9397-08002B2CF9AE}" pid="8" name="MSIP_Label_defa4170-0d19-0005-0004-bc88714345d2_ContentBits">
    <vt:lpwstr>0</vt:lpwstr>
  </property>
</Properties>
</file>