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20"/>
  </p:notesMasterIdLst>
  <p:sldIdLst>
    <p:sldId id="574" r:id="rId3"/>
    <p:sldId id="575" r:id="rId4"/>
    <p:sldId id="576" r:id="rId5"/>
    <p:sldId id="558" r:id="rId6"/>
    <p:sldId id="276" r:id="rId7"/>
    <p:sldId id="578" r:id="rId8"/>
    <p:sldId id="553" r:id="rId9"/>
    <p:sldId id="515" r:id="rId10"/>
    <p:sldId id="592" r:id="rId11"/>
    <p:sldId id="584" r:id="rId12"/>
    <p:sldId id="580" r:id="rId13"/>
    <p:sldId id="570" r:id="rId14"/>
    <p:sldId id="571" r:id="rId15"/>
    <p:sldId id="547" r:id="rId16"/>
    <p:sldId id="546" r:id="rId17"/>
    <p:sldId id="593" r:id="rId18"/>
    <p:sldId id="579" r:id="rId1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BFB"/>
    <a:srgbClr val="E9E9E9"/>
    <a:srgbClr val="ECECEC"/>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22" autoAdjust="0"/>
    <p:restoredTop sz="96048" autoAdjust="0"/>
  </p:normalViewPr>
  <p:slideViewPr>
    <p:cSldViewPr snapToGrid="0">
      <p:cViewPr varScale="1">
        <p:scale>
          <a:sx n="75" d="100"/>
          <a:sy n="75" d="100"/>
        </p:scale>
        <p:origin x="48" y="516"/>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5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582544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3422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931537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109581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456502" y="5931299"/>
            <a:ext cx="1295227"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  2022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12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0048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331330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607656" y="5710013"/>
            <a:ext cx="1700850" cy="60016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2023/3/16</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1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1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29775"/>
            <a:ext cx="4453035" cy="603091"/>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インストリーム（</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ニュース・スポーツナビ）</a:t>
            </a:r>
            <a:endPar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26533667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368925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23476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482613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339355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645911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10426183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54826999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29150037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5311253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81" r:id="rId2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165334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25.png"/><Relationship Id="rId4" Type="http://schemas.openxmlformats.org/officeDocument/2006/relationships/hyperlink" Target="https://form-business.yahoo.co.jp/claris/enqueteForm?inquiry_type=placement_restrictions"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5.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1.emf"/><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5CBB43-5B8D-D086-673E-91530AE5B03B}"/>
              </a:ext>
            </a:extLst>
          </p:cNvPr>
          <p:cNvSpPr>
            <a:spLocks noGrp="1"/>
          </p:cNvSpPr>
          <p:nvPr>
            <p:ph type="title"/>
          </p:nvPr>
        </p:nvSpPr>
        <p:spPr>
          <a:xfrm>
            <a:off x="1033450" y="2790694"/>
            <a:ext cx="5653968" cy="1325563"/>
          </a:xfrm>
        </p:spPr>
        <p:txBody>
          <a:bodyPr/>
          <a:lstStyle/>
          <a:p>
            <a:r>
              <a:rPr kumimoji="1" lang="ja-JP" altLang="en-US" dirty="0"/>
              <a:t>ディスプレイ広告 （予約型）</a:t>
            </a:r>
            <a:br>
              <a:rPr kumimoji="1" lang="en-US" altLang="ja-JP" dirty="0"/>
            </a:br>
            <a:r>
              <a:rPr kumimoji="1" lang="ja-JP" altLang="en-US" dirty="0"/>
              <a:t>セールスシート</a:t>
            </a:r>
          </a:p>
        </p:txBody>
      </p:sp>
    </p:spTree>
    <p:extLst>
      <p:ext uri="{BB962C8B-B14F-4D97-AF65-F5344CB8AC3E}">
        <p14:creationId xmlns:p14="http://schemas.microsoft.com/office/powerpoint/2010/main" val="3285236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マルチデバイス商品</a:t>
            </a:r>
          </a:p>
        </p:txBody>
      </p:sp>
      <p:graphicFrame>
        <p:nvGraphicFramePr>
          <p:cNvPr id="6" name="表 5">
            <a:extLst>
              <a:ext uri="{FF2B5EF4-FFF2-40B4-BE49-F238E27FC236}">
                <a16:creationId xmlns:a16="http://schemas.microsoft.com/office/drawing/2014/main" id="{AADAC7A1-C6FE-DB04-CE49-3E3889DA91CF}"/>
              </a:ext>
            </a:extLst>
          </p:cNvPr>
          <p:cNvGraphicFramePr>
            <a:graphicFrameLocks noGrp="1"/>
          </p:cNvGraphicFramePr>
          <p:nvPr>
            <p:extLst>
              <p:ext uri="{D42A27DB-BD31-4B8C-83A1-F6EECF244321}">
                <p14:modId xmlns:p14="http://schemas.microsoft.com/office/powerpoint/2010/main" val="2713262168"/>
              </p:ext>
            </p:extLst>
          </p:nvPr>
        </p:nvGraphicFramePr>
        <p:xfrm>
          <a:off x="479423" y="1089027"/>
          <a:ext cx="11159006" cy="3749132"/>
        </p:xfrm>
        <a:graphic>
          <a:graphicData uri="http://schemas.openxmlformats.org/drawingml/2006/table">
            <a:tbl>
              <a:tblPr bandRow="1"/>
              <a:tblGrid>
                <a:gridCol w="2035177">
                  <a:extLst>
                    <a:ext uri="{9D8B030D-6E8A-4147-A177-3AD203B41FA5}">
                      <a16:colId xmlns:a16="http://schemas.microsoft.com/office/drawing/2014/main" val="792911817"/>
                    </a:ext>
                  </a:extLst>
                </a:gridCol>
                <a:gridCol w="2359959">
                  <a:extLst>
                    <a:ext uri="{9D8B030D-6E8A-4147-A177-3AD203B41FA5}">
                      <a16:colId xmlns:a16="http://schemas.microsoft.com/office/drawing/2014/main" val="2515137241"/>
                    </a:ext>
                  </a:extLst>
                </a:gridCol>
                <a:gridCol w="3408829">
                  <a:extLst>
                    <a:ext uri="{9D8B030D-6E8A-4147-A177-3AD203B41FA5}">
                      <a16:colId xmlns:a16="http://schemas.microsoft.com/office/drawing/2014/main" val="3608287535"/>
                    </a:ext>
                  </a:extLst>
                </a:gridCol>
                <a:gridCol w="3355041">
                  <a:extLst>
                    <a:ext uri="{9D8B030D-6E8A-4147-A177-3AD203B41FA5}">
                      <a16:colId xmlns:a16="http://schemas.microsoft.com/office/drawing/2014/main" val="2186397845"/>
                    </a:ext>
                  </a:extLst>
                </a:gridCol>
              </a:tblGrid>
              <a:tr h="5101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FFFFFF"/>
                          </a:solidFill>
                          <a:latin typeface="Meiryo" panose="020B0604030504040204" pitchFamily="34" charset="-128"/>
                          <a:ea typeface="Meiryo" panose="020B0604030504040204" pitchFamily="34" charset="-128"/>
                        </a:rPr>
                        <a:t>インストリーム　</a:t>
                      </a:r>
                      <a:r>
                        <a:rPr kumimoji="1" lang="en-US" altLang="ja-JP" sz="1000" b="1" i="0" dirty="0">
                          <a:solidFill>
                            <a:srgbClr val="FFFFFF"/>
                          </a:solidFill>
                          <a:latin typeface="Meiryo" panose="020B0604030504040204" pitchFamily="34" charset="-128"/>
                          <a:ea typeface="Meiryo" panose="020B0604030504040204" pitchFamily="34" charset="-128"/>
                        </a:rPr>
                        <a:t>MD</a:t>
                      </a:r>
                      <a:r>
                        <a:rPr kumimoji="1" lang="ja-JP" altLang="en-US" sz="1000" b="1" i="0" dirty="0">
                          <a:solidFill>
                            <a:srgbClr val="FFFFFF"/>
                          </a:solidFill>
                          <a:latin typeface="Meiryo" panose="020B0604030504040204" pitchFamily="34" charset="-128"/>
                          <a:ea typeface="Meiryo" panose="020B0604030504040204" pitchFamily="34" charset="-128"/>
                        </a:rPr>
                        <a:t>（</a:t>
                      </a:r>
                      <a:r>
                        <a:rPr kumimoji="1" lang="en-US" altLang="ja-JP" sz="1000" b="1" i="0" dirty="0">
                          <a:solidFill>
                            <a:srgbClr val="FFFFFF"/>
                          </a:solidFill>
                          <a:latin typeface="Meiryo" panose="020B0604030504040204" pitchFamily="34" charset="-128"/>
                          <a:ea typeface="Meiryo" panose="020B0604030504040204" pitchFamily="34" charset="-128"/>
                        </a:rPr>
                        <a:t>6</a:t>
                      </a:r>
                      <a:r>
                        <a:rPr kumimoji="1" lang="ja-JP" altLang="en-US" sz="1000" b="1" i="0" dirty="0">
                          <a:solidFill>
                            <a:srgbClr val="FFFFFF"/>
                          </a:solidFill>
                          <a:latin typeface="Meiryo" panose="020B0604030504040204" pitchFamily="34" charset="-128"/>
                          <a:ea typeface="Meiryo" panose="020B0604030504040204" pitchFamily="34" charset="-128"/>
                        </a:rPr>
                        <a:t>秒）</a:t>
                      </a:r>
                      <a:endParaRPr kumimoji="1" lang="en-US" altLang="ja-JP" sz="1000" b="1" i="0" dirty="0">
                        <a:solidFill>
                          <a:srgbClr val="FFFFFF"/>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FFFFFF"/>
                          </a:solidFill>
                          <a:latin typeface="Meiryo" panose="020B0604030504040204" pitchFamily="34" charset="-128"/>
                          <a:ea typeface="Meiryo" panose="020B0604030504040204" pitchFamily="34" charset="-128"/>
                        </a:rPr>
                        <a:t>（</a:t>
                      </a:r>
                      <a:r>
                        <a:rPr kumimoji="1" lang="en-US" altLang="ja-JP" sz="1000" b="1" i="0" dirty="0">
                          <a:solidFill>
                            <a:srgbClr val="FFFFFF"/>
                          </a:solidFill>
                          <a:latin typeface="Meiryo" panose="020B0604030504040204" pitchFamily="34" charset="-128"/>
                          <a:ea typeface="Meiryo" panose="020B0604030504040204" pitchFamily="34" charset="-128"/>
                        </a:rPr>
                        <a:t>Yahoo!</a:t>
                      </a:r>
                      <a:r>
                        <a:rPr kumimoji="1" lang="ja-JP" altLang="en-US" sz="1000" b="1" i="0" dirty="0">
                          <a:solidFill>
                            <a:srgbClr val="FFFFFF"/>
                          </a:solidFill>
                          <a:latin typeface="Meiryo" panose="020B0604030504040204" pitchFamily="34" charset="-128"/>
                          <a:ea typeface="Meiryo" panose="020B0604030504040204" pitchFamily="34" charset="-128"/>
                        </a:rPr>
                        <a:t>ニュース・スポーツナビ）</a:t>
                      </a:r>
                      <a:endParaRPr kumimoji="1" lang="en-US" altLang="ja-JP" sz="1000" b="1" i="0" dirty="0">
                        <a:solidFill>
                          <a:srgbClr val="FFFFFF"/>
                        </a:solidFill>
                        <a:latin typeface="Meiryo" panose="020B0604030504040204" pitchFamily="34" charset="-128"/>
                        <a:ea typeface="Meiryo" panose="020B0604030504040204" pitchFamily="34" charset="-128"/>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FFFFFF"/>
                          </a:solidFill>
                          <a:latin typeface="Meiryo" panose="020B0604030504040204" pitchFamily="34" charset="-128"/>
                          <a:ea typeface="Meiryo" panose="020B0604030504040204" pitchFamily="34" charset="-128"/>
                        </a:rPr>
                        <a:t>インストリーム　</a:t>
                      </a:r>
                      <a:r>
                        <a:rPr kumimoji="1" lang="en-US" altLang="ja-JP" sz="1000" b="1" i="0" dirty="0">
                          <a:solidFill>
                            <a:srgbClr val="FFFFFF"/>
                          </a:solidFill>
                          <a:latin typeface="Meiryo" panose="020B0604030504040204" pitchFamily="34" charset="-128"/>
                          <a:ea typeface="Meiryo" panose="020B0604030504040204" pitchFamily="34" charset="-128"/>
                        </a:rPr>
                        <a:t>MD</a:t>
                      </a:r>
                      <a:r>
                        <a:rPr kumimoji="1" lang="ja-JP" altLang="en-US" sz="1000" b="1" i="0" dirty="0">
                          <a:solidFill>
                            <a:srgbClr val="FFFFFF"/>
                          </a:solidFill>
                          <a:latin typeface="Meiryo" panose="020B0604030504040204" pitchFamily="34" charset="-128"/>
                          <a:ea typeface="Meiryo" panose="020B0604030504040204" pitchFamily="34" charset="-128"/>
                        </a:rPr>
                        <a:t>（</a:t>
                      </a:r>
                      <a:r>
                        <a:rPr kumimoji="1" lang="en-US" altLang="ja-JP" sz="1000" b="1" i="0" dirty="0">
                          <a:solidFill>
                            <a:srgbClr val="FFFFFF"/>
                          </a:solidFill>
                          <a:latin typeface="Meiryo" panose="020B0604030504040204" pitchFamily="34" charset="-128"/>
                          <a:ea typeface="Meiryo" panose="020B0604030504040204" pitchFamily="34" charset="-128"/>
                        </a:rPr>
                        <a:t>15</a:t>
                      </a:r>
                      <a:r>
                        <a:rPr kumimoji="1" lang="ja-JP" altLang="en-US" sz="1000" b="1" i="0" dirty="0">
                          <a:solidFill>
                            <a:srgbClr val="FFFFFF"/>
                          </a:solidFill>
                          <a:latin typeface="Meiryo" panose="020B0604030504040204" pitchFamily="34" charset="-128"/>
                          <a:ea typeface="Meiryo" panose="020B0604030504040204" pitchFamily="34" charset="-128"/>
                        </a:rPr>
                        <a:t>秒）</a:t>
                      </a:r>
                      <a:endParaRPr kumimoji="1" lang="en-US" altLang="ja-JP" sz="1000" b="1" i="0" dirty="0">
                        <a:solidFill>
                          <a:srgbClr val="FFFFFF"/>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FFFFFF"/>
                          </a:solidFill>
                          <a:latin typeface="Meiryo" panose="020B0604030504040204" pitchFamily="34" charset="-128"/>
                          <a:ea typeface="Meiryo" panose="020B0604030504040204" pitchFamily="34" charset="-128"/>
                        </a:rPr>
                        <a:t>（</a:t>
                      </a:r>
                      <a:r>
                        <a:rPr kumimoji="1" lang="en-US" altLang="ja-JP" sz="1000" b="1" i="0" dirty="0">
                          <a:solidFill>
                            <a:srgbClr val="FFFFFF"/>
                          </a:solidFill>
                          <a:latin typeface="Meiryo" panose="020B0604030504040204" pitchFamily="34" charset="-128"/>
                          <a:ea typeface="Meiryo" panose="020B0604030504040204" pitchFamily="34" charset="-128"/>
                        </a:rPr>
                        <a:t>Yahoo!</a:t>
                      </a:r>
                      <a:r>
                        <a:rPr kumimoji="1" lang="ja-JP" altLang="en-US" sz="1000" b="1" i="0" dirty="0">
                          <a:solidFill>
                            <a:srgbClr val="FFFFFF"/>
                          </a:solidFill>
                          <a:latin typeface="Meiryo" panose="020B0604030504040204" pitchFamily="34" charset="-128"/>
                          <a:ea typeface="Meiryo" panose="020B0604030504040204" pitchFamily="34" charset="-128"/>
                        </a:rPr>
                        <a:t>ニュース・スポーツナビ）</a:t>
                      </a:r>
                      <a:endParaRPr kumimoji="1" lang="en-US" altLang="ja-JP" sz="1000" b="1" i="0" dirty="0">
                        <a:solidFill>
                          <a:srgbClr val="FFFFFF"/>
                        </a:solidFill>
                        <a:latin typeface="Meiryo" panose="020B0604030504040204" pitchFamily="34" charset="-128"/>
                        <a:ea typeface="Meiryo" panose="020B0604030504040204" pitchFamily="34" charset="-128"/>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821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6821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821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a:t>
                      </a:r>
                      <a:r>
                        <a:rPr kumimoji="1" lang="ja-JP" altLang="en-US" sz="110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821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a:t>
                      </a:r>
                      <a:r>
                        <a:rPr kumimoji="1" lang="ja-JP" altLang="en-US" sz="1100" b="0" dirty="0">
                          <a:solidFill>
                            <a:schemeClr val="bg1"/>
                          </a:solidFill>
                          <a:latin typeface="Meiryo" panose="020B0604030504040204" pitchFamily="34" charset="-128"/>
                          <a:ea typeface="Meiryo" panose="020B0604030504040204" pitchFamily="34" charset="-128"/>
                        </a:rPr>
                        <a:t>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6821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曜日・</a:t>
                      </a:r>
                      <a:r>
                        <a:rPr kumimoji="1" lang="ja-JP" altLang="en-US" sz="1100" b="0" dirty="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9939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0334">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821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8FB9C2-D3F9-9E5D-2407-5A7BE4BA290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49076B54-02F3-81CD-A852-653299CE8E58}"/>
              </a:ext>
            </a:extLst>
          </p:cNvPr>
          <p:cNvSpPr txBox="1"/>
          <p:nvPr/>
        </p:nvSpPr>
        <p:spPr>
          <a:xfrm>
            <a:off x="49288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3933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0735E41-A59A-13E6-1F9E-4511BAE3DB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8DA02621-E6DB-2A90-B4D1-BF43B5F16B29}"/>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76CFA4C1-1F79-FEB7-B8AD-CA060C7EE85D}"/>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pic>
        <p:nvPicPr>
          <p:cNvPr id="19" name="図プレースホルダー 18" descr="アイコン&#10;&#10;自動的に生成された説明">
            <a:extLst>
              <a:ext uri="{FF2B5EF4-FFF2-40B4-BE49-F238E27FC236}">
                <a16:creationId xmlns:a16="http://schemas.microsoft.com/office/drawing/2014/main" id="{57ECB28C-BBAB-CB25-D126-908C292B8C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724682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839" y="6246328"/>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90890" y="6255885"/>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25637" y="6219083"/>
            <a:ext cx="3742717" cy="363176"/>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1" name="表 10">
            <a:extLst>
              <a:ext uri="{FF2B5EF4-FFF2-40B4-BE49-F238E27FC236}">
                <a16:creationId xmlns:a16="http://schemas.microsoft.com/office/drawing/2014/main" id="{AF413E5C-940A-737B-8733-12F560976307}"/>
              </a:ext>
            </a:extLst>
          </p:cNvPr>
          <p:cNvGraphicFramePr>
            <a:graphicFrameLocks noGrp="1"/>
          </p:cNvGraphicFramePr>
          <p:nvPr>
            <p:extLst>
              <p:ext uri="{D42A27DB-BD31-4B8C-83A1-F6EECF244321}">
                <p14:modId xmlns:p14="http://schemas.microsoft.com/office/powerpoint/2010/main" val="4156539749"/>
              </p:ext>
            </p:extLst>
          </p:nvPr>
        </p:nvGraphicFramePr>
        <p:xfrm>
          <a:off x="479424" y="1089024"/>
          <a:ext cx="11020215" cy="5078785"/>
        </p:xfrm>
        <a:graphic>
          <a:graphicData uri="http://schemas.openxmlformats.org/drawingml/2006/table">
            <a:tbl>
              <a:tblPr firstCol="1" bandRow="1"/>
              <a:tblGrid>
                <a:gridCol w="4286356">
                  <a:extLst>
                    <a:ext uri="{9D8B030D-6E8A-4147-A177-3AD203B41FA5}">
                      <a16:colId xmlns:a16="http://schemas.microsoft.com/office/drawing/2014/main" val="792911817"/>
                    </a:ext>
                  </a:extLst>
                </a:gridCol>
                <a:gridCol w="3282151">
                  <a:extLst>
                    <a:ext uri="{9D8B030D-6E8A-4147-A177-3AD203B41FA5}">
                      <a16:colId xmlns:a16="http://schemas.microsoft.com/office/drawing/2014/main" val="3057805663"/>
                    </a:ext>
                  </a:extLst>
                </a:gridCol>
                <a:gridCol w="3451708">
                  <a:extLst>
                    <a:ext uri="{9D8B030D-6E8A-4147-A177-3AD203B41FA5}">
                      <a16:colId xmlns:a16="http://schemas.microsoft.com/office/drawing/2014/main" val="4203260269"/>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i="0" dirty="0">
                          <a:solidFill>
                            <a:srgbClr val="FFFFFF"/>
                          </a:solidFill>
                          <a:latin typeface="Meiryo" panose="020B0604030504040204" pitchFamily="34" charset="-128"/>
                          <a:ea typeface="Meiryo" panose="020B0604030504040204" pitchFamily="34" charset="-128"/>
                        </a:rPr>
                        <a:t>インストリーム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6</a:t>
                      </a:r>
                      <a:r>
                        <a:rPr kumimoji="1" lang="ja-JP" altLang="en-US" sz="800" b="1" i="0" dirty="0">
                          <a:solidFill>
                            <a:srgbClr val="FFFFFF"/>
                          </a:solidFill>
                          <a:latin typeface="Meiryo" panose="020B0604030504040204" pitchFamily="34" charset="-128"/>
                          <a:ea typeface="Meiryo" panose="020B0604030504040204" pitchFamily="34" charset="-128"/>
                        </a:rPr>
                        <a:t>秒）（</a:t>
                      </a:r>
                      <a:r>
                        <a:rPr kumimoji="1" lang="en-US" altLang="ja-JP" sz="800" b="1" i="0" dirty="0">
                          <a:solidFill>
                            <a:srgbClr val="FFFFFF"/>
                          </a:solidFill>
                          <a:latin typeface="Meiryo" panose="020B0604030504040204" pitchFamily="34" charset="-128"/>
                          <a:ea typeface="Meiryo" panose="020B0604030504040204" pitchFamily="34" charset="-128"/>
                        </a:rPr>
                        <a:t>Yahoo!</a:t>
                      </a:r>
                      <a:r>
                        <a:rPr kumimoji="1" lang="ja-JP" altLang="en-US" sz="800" b="1" i="0" dirty="0">
                          <a:solidFill>
                            <a:srgbClr val="FFFFFF"/>
                          </a:solidFill>
                          <a:latin typeface="Meiryo" panose="020B0604030504040204" pitchFamily="34" charset="-128"/>
                          <a:ea typeface="Meiryo" panose="020B0604030504040204" pitchFamily="34" charset="-128"/>
                        </a:rPr>
                        <a:t>ニュース・スポーツナビ）</a:t>
                      </a:r>
                      <a:endParaRPr kumimoji="1" lang="en-US" altLang="ja-JP" sz="800" b="1" i="0" dirty="0">
                        <a:solidFill>
                          <a:srgbClr val="FFFFFF"/>
                        </a:solidFill>
                        <a:latin typeface="Meiryo" panose="020B0604030504040204" pitchFamily="34" charset="-128"/>
                        <a:ea typeface="Meiryo" panose="020B0604030504040204" pitchFamily="34" charset="-128"/>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dirty="0">
                          <a:solidFill>
                            <a:srgbClr val="FFFFFF"/>
                          </a:solidFill>
                          <a:latin typeface="Meiryo" panose="020B0604030504040204" pitchFamily="34" charset="-128"/>
                          <a:ea typeface="Meiryo" panose="020B0604030504040204" pitchFamily="34" charset="-128"/>
                        </a:rPr>
                        <a:t>インストリーム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15</a:t>
                      </a:r>
                      <a:r>
                        <a:rPr kumimoji="1" lang="ja-JP" altLang="en-US" sz="800" b="1" i="0" dirty="0">
                          <a:solidFill>
                            <a:srgbClr val="FFFFFF"/>
                          </a:solidFill>
                          <a:latin typeface="Meiryo" panose="020B0604030504040204" pitchFamily="34" charset="-128"/>
                          <a:ea typeface="Meiryo" panose="020B0604030504040204" pitchFamily="34" charset="-128"/>
                        </a:rPr>
                        <a:t>秒）（</a:t>
                      </a:r>
                      <a:r>
                        <a:rPr kumimoji="1" lang="en-US" altLang="ja-JP" sz="800" b="1" i="0" dirty="0">
                          <a:solidFill>
                            <a:srgbClr val="FFFFFF"/>
                          </a:solidFill>
                          <a:latin typeface="Meiryo" panose="020B0604030504040204" pitchFamily="34" charset="-128"/>
                          <a:ea typeface="Meiryo" panose="020B0604030504040204" pitchFamily="34" charset="-128"/>
                        </a:rPr>
                        <a:t>Yahoo!</a:t>
                      </a:r>
                      <a:r>
                        <a:rPr kumimoji="1" lang="ja-JP" altLang="en-US" sz="800" b="1" i="0" dirty="0">
                          <a:solidFill>
                            <a:srgbClr val="FFFFFF"/>
                          </a:solidFill>
                          <a:latin typeface="Meiryo" panose="020B0604030504040204" pitchFamily="34" charset="-128"/>
                          <a:ea typeface="Meiryo" panose="020B0604030504040204" pitchFamily="34" charset="-128"/>
                        </a:rPr>
                        <a:t>ニュース・スポーツナビ）</a:t>
                      </a:r>
                      <a:endParaRPr kumimoji="1" lang="en-US" altLang="ja-JP" sz="800" b="1" i="0" dirty="0">
                        <a:solidFill>
                          <a:srgbClr val="FFFFFF"/>
                        </a:solidFill>
                        <a:latin typeface="Meiryo" panose="020B0604030504040204" pitchFamily="34" charset="-128"/>
                        <a:ea typeface="Meiryo" panose="020B0604030504040204" pitchFamily="34" charset="-128"/>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掲載</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制限カテゴリー確認　</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29D17F48-6666-58A3-B33D-231E14D986C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AC284DDD-7B17-B8A9-63A4-64F1DC6AC070}"/>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56312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81181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dirty="0">
                <a:solidFill>
                  <a:schemeClr val="tx1">
                    <a:lumMod val="65000"/>
                    <a:lumOff val="35000"/>
                  </a:schemeClr>
                </a:solidFill>
              </a:rPr>
              <a:t>枠購入型商品はビューアブルインプレッション保証の商品ではございません。想定に未達でも補填はございません。</a:t>
            </a:r>
            <a:endParaRPr lang="en-US" altLang="ja-JP" sz="1400" dirty="0">
              <a:solidFill>
                <a:schemeClr val="tx1">
                  <a:lumMod val="65000"/>
                  <a:lumOff val="35000"/>
                </a:schemeClr>
              </a:solidFill>
            </a:endParaRPr>
          </a:p>
          <a:p>
            <a:pPr marR="0" lvl="0" algn="l" defTabSz="914400" rtl="0" eaLnBrk="1" fontAlgn="auto" latinLnBrk="0" hangingPunct="1">
              <a:lnSpc>
                <a:spcPct val="120000"/>
              </a:lnSpc>
              <a:spcBef>
                <a:spcPts val="0"/>
              </a:spcBef>
              <a:spcAft>
                <a:spcPts val="600"/>
              </a:spcAft>
              <a:buClrTx/>
              <a:buSzTx/>
              <a:tabLst/>
              <a:defRPr/>
            </a:pP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7470905B-1C45-27DB-A230-2FE229C185C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64B0093-2109-DD99-E11D-7A3401A4A1E5}"/>
              </a:ext>
            </a:extLst>
          </p:cNvPr>
          <p:cNvSpPr>
            <a:spLocks noGrp="1"/>
          </p:cNvSpPr>
          <p:nvPr>
            <p:ph type="body" sz="quarter" idx="12"/>
          </p:nvPr>
        </p:nvSpPr>
        <p:spPr/>
        <p:txBody>
          <a:bodyPr/>
          <a:lstStyle/>
          <a:p>
            <a:r>
              <a:rPr lang="ja-JP" altLang="en-US" dirty="0"/>
              <a:t>その他・注意事項</a:t>
            </a:r>
          </a:p>
        </p:txBody>
      </p:sp>
      <p:sp>
        <p:nvSpPr>
          <p:cNvPr id="4" name="テキスト プレースホルダー 3">
            <a:extLst>
              <a:ext uri="{FF2B5EF4-FFF2-40B4-BE49-F238E27FC236}">
                <a16:creationId xmlns:a16="http://schemas.microsoft.com/office/drawing/2014/main" id="{E3A65ECA-073F-1696-5136-73E603DC7D45}"/>
              </a:ext>
            </a:extLst>
          </p:cNvPr>
          <p:cNvSpPr>
            <a:spLocks noGrp="1"/>
          </p:cNvSpPr>
          <p:nvPr>
            <p:ph type="body" sz="quarter" idx="10"/>
          </p:nvPr>
        </p:nvSpPr>
        <p:spPr/>
        <p:txBody>
          <a:bodyPr/>
          <a:lstStyle/>
          <a:p>
            <a:r>
              <a:rPr lang="ja-JP" altLang="en-US" dirty="0"/>
              <a:t>更新・変更履歴</a:t>
            </a:r>
            <a:endParaRPr kumimoji="1" lang="ja-JP" altLang="en-US" dirty="0"/>
          </a:p>
        </p:txBody>
      </p:sp>
      <p:pic>
        <p:nvPicPr>
          <p:cNvPr id="5" name="図プレースホルダー 8" descr="アイコン&#10;&#10;自動的に生成された説明">
            <a:extLst>
              <a:ext uri="{FF2B5EF4-FFF2-40B4-BE49-F238E27FC236}">
                <a16:creationId xmlns:a16="http://schemas.microsoft.com/office/drawing/2014/main" id="{CE736A2A-97F3-3584-9674-11E7BF73328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3789" y="31268"/>
            <a:ext cx="498782" cy="497680"/>
          </a:xfrm>
        </p:spPr>
      </p:pic>
      <p:sp>
        <p:nvSpPr>
          <p:cNvPr id="6" name="テキスト ボックス 5">
            <a:extLst>
              <a:ext uri="{FF2B5EF4-FFF2-40B4-BE49-F238E27FC236}">
                <a16:creationId xmlns:a16="http://schemas.microsoft.com/office/drawing/2014/main" id="{24B1F523-154B-446F-72A5-4E177376BEA9}"/>
              </a:ext>
            </a:extLst>
          </p:cNvPr>
          <p:cNvSpPr txBox="1"/>
          <p:nvPr/>
        </p:nvSpPr>
        <p:spPr>
          <a:xfrm>
            <a:off x="479424" y="1268413"/>
            <a:ext cx="11613963" cy="1435778"/>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600"/>
              </a:spcAft>
              <a:buClrTx/>
              <a:buSzTx/>
              <a:buFontTx/>
              <a:buNone/>
              <a:tabLst/>
              <a:defRPr/>
            </a:pPr>
            <a:endPar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780737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7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8EF11AB-41C0-2A04-2D99-7D33A744DD3E}"/>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0D585F98-3804-0150-507E-62E31139706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31D38F06-6911-09B2-66C8-A887FE7C4DC6}"/>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601240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アイコン&#10;&#10;自動的に生成された説明">
            <a:extLst>
              <a:ext uri="{FF2B5EF4-FFF2-40B4-BE49-F238E27FC236}">
                <a16:creationId xmlns:a16="http://schemas.microsoft.com/office/drawing/2014/main" id="{36B2E8B5-27FE-4265-9507-3875E1FC69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endParaRPr kumimoji="1" lang="ja-JP" altLang="en-US"/>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概要</a:t>
            </a:r>
          </a:p>
        </p:txBody>
      </p:sp>
    </p:spTree>
    <p:extLst>
      <p:ext uri="{BB962C8B-B14F-4D97-AF65-F5344CB8AC3E}">
        <p14:creationId xmlns:p14="http://schemas.microsoft.com/office/powerpoint/2010/main" val="34375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本資料はインストリーム（</a:t>
            </a:r>
            <a:r>
              <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ニュース・スポーツナビ）のセールシートです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265247046"/>
              </p:ext>
            </p:extLst>
          </p:nvPr>
        </p:nvGraphicFramePr>
        <p:xfrm>
          <a:off x="479425" y="2247857"/>
          <a:ext cx="11168078" cy="3955240"/>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インストリーム</a:t>
                      </a:r>
                      <a:r>
                        <a:rPr kumimoji="1" lang="en-US" altLang="ja-JP" sz="1000" b="1" i="0" dirty="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サービス別媒体資料一覧（ニュース</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22FA871-11BC-E09B-D9F9-2A40E3D1AE42}"/>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lang="ja-JP" altLang="en-US" sz="2000" b="1" i="0" u="none" strike="noStrike" dirty="0">
                <a:solidFill>
                  <a:srgbClr val="595959"/>
                </a:solidFill>
                <a:effectLst/>
                <a:latin typeface="メイリオ" panose="020B0604030504040204" pitchFamily="50" charset="-128"/>
                <a:ea typeface="メイリオ" panose="020B0604030504040204" pitchFamily="50" charset="-128"/>
              </a:rPr>
              <a:t>インストリーム（</a:t>
            </a:r>
            <a:r>
              <a:rPr lang="en-US" altLang="ja-JP" sz="2000" b="1" i="0" u="none" strike="noStrike" dirty="0">
                <a:solidFill>
                  <a:srgbClr val="595959"/>
                </a:solidFill>
                <a:effectLst/>
                <a:latin typeface="メイリオ" panose="020B0604030504040204" pitchFamily="50" charset="-128"/>
                <a:ea typeface="メイリオ" panose="020B0604030504040204" pitchFamily="50" charset="-128"/>
              </a:rPr>
              <a:t>Yahoo!</a:t>
            </a:r>
            <a:r>
              <a:rPr lang="ja-JP" altLang="en-US" sz="2000" b="1" i="0" u="none" strike="noStrike" dirty="0">
                <a:solidFill>
                  <a:srgbClr val="595959"/>
                </a:solidFill>
                <a:effectLst/>
                <a:latin typeface="メイリオ" panose="020B0604030504040204" pitchFamily="50" charset="-128"/>
                <a:ea typeface="メイリオ" panose="020B0604030504040204" pitchFamily="50" charset="-128"/>
              </a:rPr>
              <a:t>ニュース・スポーツナビ）</a:t>
            </a:r>
            <a:endParaRPr kumimoji="1" lang="ja-JP" altLang="en-US" dirty="0">
              <a:latin typeface="Meiryo" panose="020B0604030504040204" pitchFamily="34" charset="-128"/>
              <a:ea typeface="Meiryo" panose="020B0604030504040204" pitchFamily="34" charset="-128"/>
            </a:endParaRP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4" name="角丸四角形 3">
            <a:extLst>
              <a:ext uri="{FF2B5EF4-FFF2-40B4-BE49-F238E27FC236}">
                <a16:creationId xmlns:a16="http://schemas.microsoft.com/office/drawing/2014/main" id="{15E94F0F-5499-C26E-7689-D36EDF1D3724}"/>
              </a:ext>
            </a:extLst>
          </p:cNvPr>
          <p:cNvSpPr/>
          <p:nvPr/>
        </p:nvSpPr>
        <p:spPr>
          <a:xfrm>
            <a:off x="583337" y="1565847"/>
            <a:ext cx="11314251" cy="1613297"/>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インストリーム（</a:t>
            </a:r>
            <a:r>
              <a:rPr kumimoji="1" lang="en-US" altLang="ja-JP"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a:t>
            </a: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ニュース・スポーツナビ）を新しくリリースいたします。</a:t>
            </a:r>
            <a:endParaRPr kumimoji="1" lang="en-US" altLang="ja-JP"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2000" b="1" spc="3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a:t>
            </a:r>
            <a:r>
              <a:rPr kumimoji="1" lang="ja-JP" altLang="en-US"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注意点</a:t>
            </a:r>
            <a:r>
              <a:rPr kumimoji="1" lang="en-US" altLang="ja-JP"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dirty="0">
                <a:solidFill>
                  <a:srgbClr val="C00000"/>
                </a:solidFill>
                <a:latin typeface="Meiryo" panose="020B0604030504040204" pitchFamily="34" charset="-128"/>
                <a:ea typeface="Meiryo" panose="020B0604030504040204" pitchFamily="34" charset="-128"/>
              </a:rPr>
              <a:t>こちらの商品は</a:t>
            </a:r>
            <a:r>
              <a:rPr lang="ja-JP" altLang="en-US" sz="2000" b="1" u="sng" spc="300" dirty="0">
                <a:solidFill>
                  <a:srgbClr val="C00000"/>
                </a:solidFill>
                <a:latin typeface="Meiryo" panose="020B0604030504040204" pitchFamily="34" charset="-128"/>
                <a:ea typeface="Meiryo" panose="020B0604030504040204" pitchFamily="34" charset="-128"/>
              </a:rPr>
              <a:t>配信面に</a:t>
            </a:r>
            <a:r>
              <a:rPr lang="en-US" altLang="ja-JP" sz="2000" b="1" u="sng" spc="300" dirty="0">
                <a:solidFill>
                  <a:srgbClr val="C00000"/>
                </a:solidFill>
                <a:latin typeface="Meiryo" panose="020B0604030504040204" pitchFamily="34" charset="-128"/>
                <a:ea typeface="Meiryo" panose="020B0604030504040204" pitchFamily="34" charset="-128"/>
              </a:rPr>
              <a:t>GYAO</a:t>
            </a:r>
            <a:r>
              <a:rPr lang="ja-JP" altLang="en-US" sz="2000" b="1" u="sng" spc="300" dirty="0">
                <a:solidFill>
                  <a:srgbClr val="C00000"/>
                </a:solidFill>
                <a:latin typeface="Meiryo" panose="020B0604030504040204" pitchFamily="34" charset="-128"/>
                <a:ea typeface="Meiryo" panose="020B0604030504040204" pitchFamily="34" charset="-128"/>
              </a:rPr>
              <a:t>を含まない商品</a:t>
            </a:r>
            <a:r>
              <a:rPr lang="ja-JP" altLang="en-US" sz="2000" b="1" spc="300" dirty="0">
                <a:solidFill>
                  <a:srgbClr val="C00000"/>
                </a:solidFill>
                <a:latin typeface="Meiryo" panose="020B0604030504040204" pitchFamily="34" charset="-128"/>
                <a:ea typeface="Meiryo" panose="020B0604030504040204" pitchFamily="34" charset="-128"/>
              </a:rPr>
              <a:t>となります。</a:t>
            </a:r>
            <a:endParaRPr lang="en-US" altLang="ja-JP" sz="2000" b="1" spc="300" dirty="0">
              <a:solidFill>
                <a:srgbClr val="C00000"/>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※GYAO</a:t>
            </a:r>
            <a:r>
              <a:rPr kumimoji="1" lang="ja-JP" altLang="en-US"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は</a:t>
            </a:r>
            <a:r>
              <a:rPr kumimoji="1" lang="en-US" altLang="ja-JP"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2023</a:t>
            </a:r>
            <a:r>
              <a:rPr kumimoji="1" lang="ja-JP" altLang="en-US"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年</a:t>
            </a:r>
            <a:r>
              <a:rPr kumimoji="1" lang="en-US" altLang="ja-JP"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3</a:t>
            </a:r>
            <a:r>
              <a:rPr kumimoji="1" lang="ja-JP" altLang="en-US"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月末をもってサービスクローズ</a:t>
            </a:r>
            <a:r>
              <a:rPr lang="ja-JP" altLang="en-US" sz="2000" b="1" spc="300" dirty="0">
                <a:solidFill>
                  <a:srgbClr val="C00000"/>
                </a:solidFill>
                <a:latin typeface="Meiryo" panose="020B0604030504040204" pitchFamily="34" charset="-128"/>
                <a:ea typeface="Meiryo" panose="020B0604030504040204" pitchFamily="34" charset="-128"/>
              </a:rPr>
              <a:t>となります</a:t>
            </a:r>
            <a:r>
              <a:rPr kumimoji="1" lang="ja-JP" altLang="en-US" sz="2000" b="1" i="0" u="none" strike="noStrike" kern="1200" cap="none" spc="30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p>
        </p:txBody>
      </p:sp>
      <p:pic>
        <p:nvPicPr>
          <p:cNvPr id="10" name="図プレースホルダー 9" descr="アイコン&#10;&#10;自動的に生成された説明">
            <a:extLst>
              <a:ext uri="{FF2B5EF4-FFF2-40B4-BE49-F238E27FC236}">
                <a16:creationId xmlns:a16="http://schemas.microsoft.com/office/drawing/2014/main" id="{873DFE2E-B1D2-B9A6-C02B-8608362B7E7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8" name="表 10">
            <a:extLst>
              <a:ext uri="{FF2B5EF4-FFF2-40B4-BE49-F238E27FC236}">
                <a16:creationId xmlns:a16="http://schemas.microsoft.com/office/drawing/2014/main" id="{A8FCD7EE-7EC0-ED6F-ADB7-AC33AAD83E2A}"/>
              </a:ext>
            </a:extLst>
          </p:cNvPr>
          <p:cNvGraphicFramePr>
            <a:graphicFrameLocks noGrp="1"/>
          </p:cNvGraphicFramePr>
          <p:nvPr>
            <p:extLst>
              <p:ext uri="{D42A27DB-BD31-4B8C-83A1-F6EECF244321}">
                <p14:modId xmlns:p14="http://schemas.microsoft.com/office/powerpoint/2010/main" val="1904683323"/>
              </p:ext>
            </p:extLst>
          </p:nvPr>
        </p:nvGraphicFramePr>
        <p:xfrm>
          <a:off x="727648" y="3681413"/>
          <a:ext cx="10826493" cy="1649893"/>
        </p:xfrm>
        <a:graphic>
          <a:graphicData uri="http://schemas.openxmlformats.org/drawingml/2006/table">
            <a:tbl>
              <a:tblPr firstRow="1" bandRow="1">
                <a:tableStyleId>{F5AB1C69-6EDB-4FF4-983F-18BD219EF322}</a:tableStyleId>
              </a:tblPr>
              <a:tblGrid>
                <a:gridCol w="2062009">
                  <a:extLst>
                    <a:ext uri="{9D8B030D-6E8A-4147-A177-3AD203B41FA5}">
                      <a16:colId xmlns:a16="http://schemas.microsoft.com/office/drawing/2014/main" val="1400250334"/>
                    </a:ext>
                  </a:extLst>
                </a:gridCol>
                <a:gridCol w="4084902">
                  <a:extLst>
                    <a:ext uri="{9D8B030D-6E8A-4147-A177-3AD203B41FA5}">
                      <a16:colId xmlns:a16="http://schemas.microsoft.com/office/drawing/2014/main" val="109021583"/>
                    </a:ext>
                  </a:extLst>
                </a:gridCol>
                <a:gridCol w="4679582">
                  <a:extLst>
                    <a:ext uri="{9D8B030D-6E8A-4147-A177-3AD203B41FA5}">
                      <a16:colId xmlns:a16="http://schemas.microsoft.com/office/drawing/2014/main" val="3808708780"/>
                    </a:ext>
                  </a:extLst>
                </a:gridCol>
              </a:tblGrid>
              <a:tr h="684102">
                <a:tc>
                  <a:txBody>
                    <a:bodyPr/>
                    <a:lstStyle/>
                    <a:p>
                      <a:pPr algn="ctr"/>
                      <a:endParaRPr kumimoji="1" lang="ja-JP" altLang="en-US" sz="1600" dirty="0">
                        <a:solidFill>
                          <a:schemeClr val="tx1">
                            <a:lumMod val="50000"/>
                            <a:lumOff val="50000"/>
                          </a:schemeClr>
                        </a:solidFill>
                      </a:endParaRPr>
                    </a:p>
                  </a:txBody>
                  <a:tcPr/>
                </a:tc>
                <a:tc>
                  <a:txBody>
                    <a:bodyPr/>
                    <a:lstStyle/>
                    <a:p>
                      <a:pPr algn="ctr"/>
                      <a:r>
                        <a:rPr kumimoji="1" lang="ja-JP" altLang="en-US" sz="1600" dirty="0">
                          <a:solidFill>
                            <a:srgbClr val="FBFBFB"/>
                          </a:solidFill>
                        </a:rPr>
                        <a:t>旧インストリーム</a:t>
                      </a:r>
                      <a:endParaRPr kumimoji="1" lang="en-US" altLang="ja-JP" sz="1600" dirty="0">
                        <a:solidFill>
                          <a:srgbClr val="FBFBFB"/>
                        </a:solidFill>
                      </a:endParaRPr>
                    </a:p>
                    <a:p>
                      <a:pPr algn="ctr"/>
                      <a:r>
                        <a:rPr kumimoji="1" lang="en-US" altLang="ja-JP" sz="1600" dirty="0">
                          <a:solidFill>
                            <a:srgbClr val="FBFBFB"/>
                          </a:solidFill>
                        </a:rPr>
                        <a:t>(</a:t>
                      </a:r>
                      <a:r>
                        <a:rPr kumimoji="1" lang="ja-JP" altLang="en-US" sz="1600" dirty="0">
                          <a:solidFill>
                            <a:srgbClr val="FBFBFB"/>
                          </a:solidFill>
                        </a:rPr>
                        <a:t>～</a:t>
                      </a:r>
                      <a:r>
                        <a:rPr kumimoji="1" lang="en-US" altLang="ja-JP" sz="1600" dirty="0">
                          <a:solidFill>
                            <a:srgbClr val="FBFBFB"/>
                          </a:solidFill>
                        </a:rPr>
                        <a:t>2023</a:t>
                      </a:r>
                      <a:r>
                        <a:rPr kumimoji="1" lang="ja-JP" altLang="en-US" sz="1600" dirty="0">
                          <a:solidFill>
                            <a:srgbClr val="FBFBFB"/>
                          </a:solidFill>
                        </a:rPr>
                        <a:t>年</a:t>
                      </a:r>
                      <a:r>
                        <a:rPr kumimoji="1" lang="en-US" altLang="ja-JP" sz="1600" dirty="0">
                          <a:solidFill>
                            <a:srgbClr val="FBFBFB"/>
                          </a:solidFill>
                        </a:rPr>
                        <a:t>3</a:t>
                      </a:r>
                      <a:r>
                        <a:rPr kumimoji="1" lang="ja-JP" altLang="en-US" sz="1600" dirty="0">
                          <a:solidFill>
                            <a:srgbClr val="FBFBFB"/>
                          </a:solidFill>
                        </a:rPr>
                        <a:t>月</a:t>
                      </a:r>
                      <a:r>
                        <a:rPr kumimoji="1" lang="en-US" altLang="ja-JP" sz="1600" dirty="0">
                          <a:solidFill>
                            <a:srgbClr val="FBFBFB"/>
                          </a:solidFill>
                        </a:rPr>
                        <a:t>31</a:t>
                      </a:r>
                      <a:r>
                        <a:rPr kumimoji="1" lang="ja-JP" altLang="en-US" sz="1600" dirty="0">
                          <a:solidFill>
                            <a:srgbClr val="FBFBFB"/>
                          </a:solidFill>
                        </a:rPr>
                        <a:t>日まで</a:t>
                      </a:r>
                      <a:r>
                        <a:rPr kumimoji="1" lang="en-US" altLang="ja-JP" sz="1600" dirty="0">
                          <a:solidFill>
                            <a:srgbClr val="FBFBFB"/>
                          </a:solidFill>
                        </a:rPr>
                        <a:t>)</a:t>
                      </a:r>
                      <a:endParaRPr kumimoji="1" lang="ja-JP" altLang="en-US" sz="1600" dirty="0">
                        <a:solidFill>
                          <a:srgbClr val="FBFBFB"/>
                        </a:solidFill>
                      </a:endParaRPr>
                    </a:p>
                  </a:txBody>
                  <a:tcPr/>
                </a:tc>
                <a:tc>
                  <a:txBody>
                    <a:bodyPr/>
                    <a:lstStyle/>
                    <a:p>
                      <a:pPr algn="ctr"/>
                      <a:r>
                        <a:rPr kumimoji="1" lang="ja-JP" altLang="en-US" sz="1600" dirty="0">
                          <a:solidFill>
                            <a:srgbClr val="FBFBFB"/>
                          </a:solidFill>
                        </a:rPr>
                        <a:t>新インストリーム</a:t>
                      </a:r>
                      <a:endParaRPr kumimoji="1" lang="en-US" altLang="ja-JP" sz="1600" dirty="0">
                        <a:solidFill>
                          <a:srgbClr val="FBFBFB"/>
                        </a:solidFill>
                      </a:endParaRPr>
                    </a:p>
                    <a:p>
                      <a:pPr algn="ctr"/>
                      <a:r>
                        <a:rPr kumimoji="1" lang="en-US" altLang="ja-JP" sz="1600" dirty="0">
                          <a:solidFill>
                            <a:srgbClr val="FBFBFB"/>
                          </a:solidFill>
                        </a:rPr>
                        <a:t>(2023</a:t>
                      </a:r>
                      <a:r>
                        <a:rPr kumimoji="1" lang="ja-JP" altLang="en-US" sz="1600" dirty="0">
                          <a:solidFill>
                            <a:srgbClr val="FBFBFB"/>
                          </a:solidFill>
                        </a:rPr>
                        <a:t>年</a:t>
                      </a:r>
                      <a:r>
                        <a:rPr kumimoji="1" lang="en-US" altLang="ja-JP" sz="1600" dirty="0">
                          <a:solidFill>
                            <a:srgbClr val="FBFBFB"/>
                          </a:solidFill>
                        </a:rPr>
                        <a:t>4</a:t>
                      </a:r>
                      <a:r>
                        <a:rPr kumimoji="1" lang="ja-JP" altLang="en-US" sz="1600" dirty="0">
                          <a:solidFill>
                            <a:srgbClr val="FBFBFB"/>
                          </a:solidFill>
                        </a:rPr>
                        <a:t>月</a:t>
                      </a:r>
                      <a:r>
                        <a:rPr kumimoji="1" lang="en-US" altLang="ja-JP" sz="1600" dirty="0">
                          <a:solidFill>
                            <a:srgbClr val="FBFBFB"/>
                          </a:solidFill>
                        </a:rPr>
                        <a:t>1</a:t>
                      </a:r>
                      <a:r>
                        <a:rPr kumimoji="1" lang="ja-JP" altLang="en-US" sz="1600" dirty="0">
                          <a:solidFill>
                            <a:srgbClr val="FBFBFB"/>
                          </a:solidFill>
                        </a:rPr>
                        <a:t>日～</a:t>
                      </a:r>
                      <a:r>
                        <a:rPr kumimoji="1" lang="en-US" altLang="ja-JP" sz="1600" dirty="0">
                          <a:solidFill>
                            <a:srgbClr val="FBFBFB"/>
                          </a:solidFill>
                        </a:rPr>
                        <a:t>)</a:t>
                      </a:r>
                      <a:endParaRPr kumimoji="1" lang="ja-JP" altLang="en-US" sz="1600" dirty="0">
                        <a:solidFill>
                          <a:srgbClr val="FBFBFB"/>
                        </a:solidFill>
                      </a:endParaRPr>
                    </a:p>
                  </a:txBody>
                  <a:tcPr/>
                </a:tc>
                <a:extLst>
                  <a:ext uri="{0D108BD9-81ED-4DB2-BD59-A6C34878D82A}">
                    <a16:rowId xmlns:a16="http://schemas.microsoft.com/office/drawing/2014/main" val="3428826121"/>
                  </a:ext>
                </a:extLst>
              </a:tr>
              <a:tr h="965791">
                <a:tc>
                  <a:txBody>
                    <a:bodyPr/>
                    <a:lstStyle/>
                    <a:p>
                      <a:pPr algn="ctr"/>
                      <a:endParaRPr kumimoji="1" lang="en-US" altLang="ja-JP" sz="1600" dirty="0">
                        <a:solidFill>
                          <a:schemeClr val="tx1"/>
                        </a:solidFill>
                      </a:endParaRPr>
                    </a:p>
                    <a:p>
                      <a:pPr algn="ctr"/>
                      <a:r>
                        <a:rPr kumimoji="1" lang="ja-JP" altLang="en-US" sz="1600" dirty="0">
                          <a:solidFill>
                            <a:schemeClr val="tx1"/>
                          </a:solidFill>
                        </a:rPr>
                        <a:t>配信面</a:t>
                      </a:r>
                    </a:p>
                  </a:txBody>
                  <a:tcPr>
                    <a:solidFill>
                      <a:schemeClr val="tx2">
                        <a:lumMod val="10000"/>
                        <a:lumOff val="90000"/>
                      </a:schemeClr>
                    </a:solidFill>
                  </a:tcPr>
                </a:tc>
                <a:tc>
                  <a:txBody>
                    <a:bodyPr/>
                    <a:lstStyle/>
                    <a:p>
                      <a:pPr algn="ctr"/>
                      <a:r>
                        <a:rPr kumimoji="1" lang="en-US" altLang="ja-JP" sz="1600" dirty="0">
                          <a:solidFill>
                            <a:schemeClr val="tx1"/>
                          </a:solidFill>
                        </a:rPr>
                        <a:t>GYAO!</a:t>
                      </a:r>
                    </a:p>
                    <a:p>
                      <a:pPr algn="ctr"/>
                      <a:r>
                        <a:rPr kumimoji="1" lang="en-US" altLang="ja-JP" sz="1600" dirty="0">
                          <a:solidFill>
                            <a:schemeClr val="tx1"/>
                          </a:solidFill>
                        </a:rPr>
                        <a:t>Yahoo! </a:t>
                      </a:r>
                      <a:r>
                        <a:rPr kumimoji="1" lang="ja-JP" altLang="en-US" sz="1600" dirty="0">
                          <a:solidFill>
                            <a:schemeClr val="tx1"/>
                          </a:solidFill>
                        </a:rPr>
                        <a:t>ニュース</a:t>
                      </a:r>
                      <a:endParaRPr kumimoji="1" lang="en-US" altLang="ja-JP" sz="1600" dirty="0">
                        <a:solidFill>
                          <a:schemeClr val="tx1"/>
                        </a:solidFill>
                      </a:endParaRPr>
                    </a:p>
                    <a:p>
                      <a:pPr algn="ctr"/>
                      <a:r>
                        <a:rPr kumimoji="1" lang="ja-JP" altLang="en-US" sz="1600" dirty="0">
                          <a:solidFill>
                            <a:schemeClr val="tx1"/>
                          </a:solidFill>
                        </a:rPr>
                        <a:t>スポーツナビ</a:t>
                      </a:r>
                    </a:p>
                  </a:txBody>
                  <a:tcPr>
                    <a:solidFill>
                      <a:schemeClr val="tx2">
                        <a:lumMod val="10000"/>
                        <a:lumOff val="90000"/>
                      </a:schemeClr>
                    </a:solidFill>
                  </a:tcPr>
                </a:tc>
                <a:tc>
                  <a:txBody>
                    <a:bodyPr/>
                    <a:lstStyle/>
                    <a:p>
                      <a:pPr algn="ctr"/>
                      <a:r>
                        <a:rPr kumimoji="1" lang="en-US" altLang="ja-JP" sz="1600" dirty="0">
                          <a:solidFill>
                            <a:schemeClr val="tx1"/>
                          </a:solidFill>
                        </a:rPr>
                        <a:t>Yahoo! </a:t>
                      </a:r>
                      <a:r>
                        <a:rPr kumimoji="1" lang="ja-JP" altLang="en-US" sz="1600" dirty="0">
                          <a:solidFill>
                            <a:schemeClr val="tx1"/>
                          </a:solidFill>
                        </a:rPr>
                        <a:t>ニュース</a:t>
                      </a:r>
                      <a:endParaRPr kumimoji="1" lang="en-US" altLang="ja-JP" sz="1600" dirty="0">
                        <a:solidFill>
                          <a:schemeClr val="tx1"/>
                        </a:solidFill>
                      </a:endParaRPr>
                    </a:p>
                    <a:p>
                      <a:pPr algn="ctr"/>
                      <a:r>
                        <a:rPr kumimoji="1" lang="ja-JP" altLang="en-US" sz="1600" dirty="0">
                          <a:solidFill>
                            <a:schemeClr val="tx1"/>
                          </a:solidFill>
                        </a:rPr>
                        <a:t>スポーツナビ</a:t>
                      </a:r>
                    </a:p>
                  </a:txBody>
                  <a:tcPr>
                    <a:solidFill>
                      <a:schemeClr val="tx2">
                        <a:lumMod val="10000"/>
                        <a:lumOff val="90000"/>
                      </a:schemeClr>
                    </a:solidFill>
                  </a:tcPr>
                </a:tc>
                <a:extLst>
                  <a:ext uri="{0D108BD9-81ED-4DB2-BD59-A6C34878D82A}">
                    <a16:rowId xmlns:a16="http://schemas.microsoft.com/office/drawing/2014/main" val="1694191072"/>
                  </a:ext>
                </a:extLst>
              </a:tr>
            </a:tbl>
          </a:graphicData>
        </a:graphic>
      </p:graphicFrame>
    </p:spTree>
    <p:extLst>
      <p:ext uri="{BB962C8B-B14F-4D97-AF65-F5344CB8AC3E}">
        <p14:creationId xmlns:p14="http://schemas.microsoft.com/office/powerpoint/2010/main" val="795462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595677645"/>
              </p:ext>
            </p:extLst>
          </p:nvPr>
        </p:nvGraphicFramePr>
        <p:xfrm>
          <a:off x="479425" y="1816674"/>
          <a:ext cx="11233150" cy="2172699"/>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1635453">
                <a:tc>
                  <a:txBody>
                    <a:bodyPr/>
                    <a:lstStyle/>
                    <a:p>
                      <a:pPr algn="l"/>
                      <a:endParaRPr kumimoji="1" lang="en-US" altLang="ja-JP" sz="1000" b="1" i="0" dirty="0">
                        <a:solidFill>
                          <a:schemeClr val="bg1"/>
                        </a:solidFill>
                        <a:latin typeface="Meiryo" panose="020B0604030504040204" pitchFamily="34" charset="-128"/>
                        <a:ea typeface="Meiryo" panose="020B0604030504040204" pitchFamily="34" charset="-128"/>
                      </a:endParaRPr>
                    </a:p>
                    <a:p>
                      <a:pPr algn="l"/>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endParaRPr kumimoji="1" lang="en-US" altLang="ja-JP" sz="1000" b="1" i="0" dirty="0">
                        <a:solidFill>
                          <a:schemeClr val="bg1"/>
                        </a:solidFill>
                        <a:latin typeface="Meiryo" panose="020B0604030504040204" pitchFamily="34" charset="-128"/>
                        <a:ea typeface="Meiryo" panose="020B0604030504040204" pitchFamily="34" charset="-128"/>
                      </a:endParaRPr>
                    </a:p>
                    <a:p>
                      <a:pPr algn="l"/>
                      <a:endParaRPr kumimoji="1" lang="en-US" altLang="ja-JP" sz="1000" b="1" i="0" dirty="0">
                        <a:solidFill>
                          <a:schemeClr val="bg1"/>
                        </a:solidFill>
                        <a:latin typeface="Meiryo" panose="020B0604030504040204" pitchFamily="34" charset="-128"/>
                        <a:ea typeface="Meiryo" panose="020B0604030504040204" pitchFamily="34" charset="-128"/>
                      </a:endParaRPr>
                    </a:p>
                    <a:p>
                      <a:pPr algn="l"/>
                      <a:endParaRPr kumimoji="1" lang="en-US" altLang="ja-JP" sz="1000" b="1" i="0" dirty="0">
                        <a:solidFill>
                          <a:schemeClr val="bg1"/>
                        </a:solidFill>
                        <a:latin typeface="Meiryo" panose="020B0604030504040204" pitchFamily="34" charset="-128"/>
                        <a:ea typeface="Meiryo" panose="020B0604030504040204" pitchFamily="34" charset="-128"/>
                      </a:endParaRPr>
                    </a:p>
                    <a:p>
                      <a:pPr algn="l"/>
                      <a:endParaRPr kumimoji="1" lang="en-US" altLang="ja-JP" sz="1000" b="1" i="0" dirty="0">
                        <a:solidFill>
                          <a:schemeClr val="bg1"/>
                        </a:solidFill>
                        <a:latin typeface="Meiryo" panose="020B0604030504040204" pitchFamily="34" charset="-128"/>
                        <a:ea typeface="Meiryo" panose="020B0604030504040204" pitchFamily="34" charset="-128"/>
                      </a:endParaRPr>
                    </a:p>
                    <a:p>
                      <a:pPr algn="l"/>
                      <a:r>
                        <a:rPr kumimoji="1" lang="en-US" altLang="ja-JP" sz="1000" b="1" i="0" dirty="0">
                          <a:solidFill>
                            <a:schemeClr val="bg1"/>
                          </a:solidFill>
                          <a:latin typeface="Meiryo" panose="020B0604030504040204" pitchFamily="34" charset="-128"/>
                          <a:ea typeface="Meiryo" panose="020B0604030504040204" pitchFamily="34" charset="-128"/>
                        </a:rPr>
                        <a:t>PC</a:t>
                      </a:r>
                      <a:br>
                        <a:rPr kumimoji="1" lang="en-US" altLang="ja-JP" sz="1000" b="1" i="0" dirty="0">
                          <a:solidFill>
                            <a:schemeClr val="bg1"/>
                          </a:solidFill>
                          <a:latin typeface="Meiryo" panose="020B0604030504040204" pitchFamily="34" charset="-128"/>
                          <a:ea typeface="Meiryo" panose="020B0604030504040204" pitchFamily="34" charset="-128"/>
                        </a:rPr>
                      </a:b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007999" marR="0" marT="0" marB="0" anchor="ctr">
                    <a:lnR w="38100" cap="flat" cmpd="sng" algn="ctr">
                      <a:solidFill>
                        <a:schemeClr val="bg1"/>
                      </a:solidFill>
                      <a:prstDash val="solid"/>
                      <a:round/>
                      <a:headEnd type="none" w="med" len="med"/>
                      <a:tailEnd type="none" w="med" len="med"/>
                    </a:lnR>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インストリーム</a:t>
                      </a:r>
                      <a:endParaRPr kumimoji="1" lang="en-US" altLang="ja-JP"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P.8</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9097" y="2591441"/>
            <a:ext cx="288000" cy="520176"/>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7" name="図 6">
            <a:extLst>
              <a:ext uri="{FF2B5EF4-FFF2-40B4-BE49-F238E27FC236}">
                <a16:creationId xmlns:a16="http://schemas.microsoft.com/office/drawing/2014/main" id="{AA16A546-099A-EF19-658B-6A6539AF706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26798" y="3323501"/>
            <a:ext cx="575621" cy="475831"/>
          </a:xfrm>
          <a:prstGeom prst="rect">
            <a:avLst/>
          </a:prstGeom>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マルチデバイス商品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0" name="角丸四角形 37">
            <a:extLst>
              <a:ext uri="{FF2B5EF4-FFF2-40B4-BE49-F238E27FC236}">
                <a16:creationId xmlns:a16="http://schemas.microsoft.com/office/drawing/2014/main" id="{F8304ACF-417C-EC49-7902-095A57349816}"/>
              </a:ext>
            </a:extLst>
          </p:cNvPr>
          <p:cNvSpPr/>
          <p:nvPr/>
        </p:nvSpPr>
        <p:spPr>
          <a:xfrm>
            <a:off x="861171" y="116955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インストリーム</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1" name="円/楕円 38">
            <a:extLst>
              <a:ext uri="{FF2B5EF4-FFF2-40B4-BE49-F238E27FC236}">
                <a16:creationId xmlns:a16="http://schemas.microsoft.com/office/drawing/2014/main" id="{AA190F7D-228C-1DFF-36F6-B4D7CDF9E9CF}"/>
              </a:ext>
            </a:extLst>
          </p:cNvPr>
          <p:cNvSpPr>
            <a:spLocks noChangeAspect="1"/>
          </p:cNvSpPr>
          <p:nvPr/>
        </p:nvSpPr>
        <p:spPr>
          <a:xfrm>
            <a:off x="609171" y="126401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6">
            <a:extLst>
              <a:ext uri="{FF2B5EF4-FFF2-40B4-BE49-F238E27FC236}">
                <a16:creationId xmlns:a16="http://schemas.microsoft.com/office/drawing/2014/main" id="{35E6F2B5-11EF-39AD-16F0-BDFEF9A80AD2}"/>
              </a:ext>
            </a:extLst>
          </p:cNvPr>
          <p:cNvSpPr/>
          <p:nvPr/>
        </p:nvSpPr>
        <p:spPr>
          <a:xfrm>
            <a:off x="8586838" y="1615497"/>
            <a:ext cx="2713283" cy="578917"/>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スマートフォン</a:t>
            </a: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6" name="角丸四角形 46">
            <a:extLst>
              <a:ext uri="{FF2B5EF4-FFF2-40B4-BE49-F238E27FC236}">
                <a16:creationId xmlns:a16="http://schemas.microsoft.com/office/drawing/2014/main" id="{C4FBEA52-A143-F931-FF47-D18FF57194F5}"/>
              </a:ext>
            </a:extLst>
          </p:cNvPr>
          <p:cNvSpPr/>
          <p:nvPr/>
        </p:nvSpPr>
        <p:spPr>
          <a:xfrm>
            <a:off x="4285002" y="1615497"/>
            <a:ext cx="2713283" cy="578917"/>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spc="600" dirty="0">
                <a:solidFill>
                  <a:srgbClr val="545454"/>
                </a:solidFill>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02B2499C-DE1B-5D67-6728-583AD02E590A}"/>
              </a:ext>
            </a:extLst>
          </p:cNvPr>
          <p:cNvPicPr>
            <a:picLocks noChangeAspect="1"/>
          </p:cNvPicPr>
          <p:nvPr/>
        </p:nvPicPr>
        <p:blipFill>
          <a:blip r:embed="rId4"/>
          <a:stretch>
            <a:fillRect/>
          </a:stretch>
        </p:blipFill>
        <p:spPr>
          <a:xfrm>
            <a:off x="3800472" y="2489133"/>
            <a:ext cx="3743268" cy="3078747"/>
          </a:xfrm>
          <a:prstGeom prst="rect">
            <a:avLst/>
          </a:prstGeom>
        </p:spPr>
      </p:pic>
      <p:pic>
        <p:nvPicPr>
          <p:cNvPr id="6" name="図 5">
            <a:extLst>
              <a:ext uri="{FF2B5EF4-FFF2-40B4-BE49-F238E27FC236}">
                <a16:creationId xmlns:a16="http://schemas.microsoft.com/office/drawing/2014/main" id="{AD8DEB7C-C2B8-61EB-CE2A-E9F51CBEE7B7}"/>
              </a:ext>
            </a:extLst>
          </p:cNvPr>
          <p:cNvPicPr>
            <a:picLocks noChangeAspect="1"/>
          </p:cNvPicPr>
          <p:nvPr/>
        </p:nvPicPr>
        <p:blipFill>
          <a:blip r:embed="rId5"/>
          <a:stretch>
            <a:fillRect/>
          </a:stretch>
        </p:blipFill>
        <p:spPr>
          <a:xfrm>
            <a:off x="8539082" y="2325694"/>
            <a:ext cx="2816596" cy="3962743"/>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2" y="5864935"/>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558783"/>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Tree>
    <p:extLst>
      <p:ext uri="{BB962C8B-B14F-4D97-AF65-F5344CB8AC3E}">
        <p14:creationId xmlns:p14="http://schemas.microsoft.com/office/powerpoint/2010/main" val="132820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マルチデバイス商品</a:t>
            </a:r>
          </a:p>
        </p:txBody>
      </p:sp>
      <p:sp>
        <p:nvSpPr>
          <p:cNvPr id="7" name="正方形/長方形 6">
            <a:extLst>
              <a:ext uri="{FF2B5EF4-FFF2-40B4-BE49-F238E27FC236}">
                <a16:creationId xmlns:a16="http://schemas.microsoft.com/office/drawing/2014/main" id="{7E676B5F-9E0E-560E-C0B2-B19927752F4C}"/>
              </a:ext>
            </a:extLst>
          </p:cNvPr>
          <p:cNvSpPr/>
          <p:nvPr/>
        </p:nvSpPr>
        <p:spPr>
          <a:xfrm>
            <a:off x="513292" y="5939026"/>
            <a:ext cx="9468908" cy="677108"/>
          </a:xfrm>
          <a:prstGeom prst="rect">
            <a:avLst/>
          </a:prstGeom>
        </p:spPr>
        <p:txBody>
          <a:bodyPr wrap="squar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r>
              <a:rPr kumimoji="0" lang="en-US" altLang="ja-JP" sz="800" b="1" kern="0" dirty="0">
                <a:solidFill>
                  <a:schemeClr val="accent6"/>
                </a:solidFill>
                <a:latin typeface="Meiryo" panose="020B0604030504040204" pitchFamily="34" charset="-128"/>
                <a:ea typeface="Meiryo" panose="020B0604030504040204" pitchFamily="34" charset="-128"/>
              </a:rPr>
              <a:t>※1</a:t>
            </a:r>
            <a:r>
              <a:rPr kumimoji="0" lang="ja-JP" altLang="en-US" sz="800" b="1" kern="0" dirty="0">
                <a:solidFill>
                  <a:schemeClr val="accent6"/>
                </a:solidFill>
                <a:latin typeface="Meiryo" panose="020B0604030504040204" pitchFamily="34" charset="-128"/>
                <a:ea typeface="Meiryo" panose="020B0604030504040204" pitchFamily="34" charset="-128"/>
              </a:rPr>
              <a:t>：</a:t>
            </a:r>
            <a:r>
              <a:rPr kumimoji="0" lang="en-US" altLang="ja-JP" sz="800" b="1" kern="0" dirty="0">
                <a:solidFill>
                  <a:schemeClr val="accent6"/>
                </a:solidFill>
                <a:latin typeface="Meiryo" panose="020B0604030504040204" pitchFamily="34" charset="-128"/>
                <a:ea typeface="Meiryo" panose="020B0604030504040204" pitchFamily="34" charset="-128"/>
              </a:rPr>
              <a:t>4</a:t>
            </a:r>
            <a:r>
              <a:rPr kumimoji="0" lang="ja-JP" altLang="en-US" sz="800" b="1" kern="0" dirty="0">
                <a:solidFill>
                  <a:schemeClr val="accent6"/>
                </a:solidFill>
                <a:latin typeface="Meiryo" panose="020B0604030504040204" pitchFamily="34" charset="-128"/>
                <a:ea typeface="Meiryo" panose="020B0604030504040204" pitchFamily="34" charset="-128"/>
              </a:rPr>
              <a:t>日間～</a:t>
            </a:r>
            <a:r>
              <a:rPr kumimoji="0" lang="en-US" altLang="ja-JP" sz="800" b="1" kern="0" dirty="0">
                <a:solidFill>
                  <a:schemeClr val="accent6"/>
                </a:solidFill>
                <a:latin typeface="Meiryo" panose="020B0604030504040204" pitchFamily="34" charset="-128"/>
                <a:ea typeface="Meiryo" panose="020B0604030504040204" pitchFamily="34" charset="-128"/>
              </a:rPr>
              <a:t>6</a:t>
            </a:r>
            <a:r>
              <a:rPr kumimoji="0" lang="ja-JP" altLang="en-US" sz="800" b="1" kern="0" dirty="0">
                <a:solidFill>
                  <a:schemeClr val="accent6"/>
                </a:solidFill>
                <a:latin typeface="Meiryo" panose="020B0604030504040204" pitchFamily="34" charset="-128"/>
                <a:ea typeface="Meiryo" panose="020B0604030504040204" pitchFamily="34" charset="-128"/>
              </a:rPr>
              <a:t>日間での掲載も可能ですが、掲載</a:t>
            </a:r>
            <a:r>
              <a:rPr kumimoji="0" lang="en-US" altLang="ja-JP" sz="800" b="1" kern="0" dirty="0" err="1">
                <a:solidFill>
                  <a:schemeClr val="accent6"/>
                </a:solidFill>
                <a:latin typeface="Meiryo" panose="020B0604030504040204" pitchFamily="34" charset="-128"/>
                <a:ea typeface="Meiryo" panose="020B0604030504040204" pitchFamily="34" charset="-128"/>
              </a:rPr>
              <a:t>vimps</a:t>
            </a:r>
            <a:r>
              <a:rPr kumimoji="0" lang="ja-JP" altLang="en-US" sz="800" b="1" kern="0" dirty="0">
                <a:solidFill>
                  <a:schemeClr val="accent6"/>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b="1" kern="0" dirty="0">
                <a:solidFill>
                  <a:schemeClr val="accent6"/>
                </a:solidFill>
                <a:latin typeface="Meiryo" panose="020B0604030504040204" pitchFamily="34" charset="-128"/>
                <a:ea typeface="Meiryo" panose="020B0604030504040204" pitchFamily="34" charset="-128"/>
              </a:rPr>
              <a:t>※</a:t>
            </a:r>
            <a:r>
              <a:rPr kumimoji="0" lang="ja-JP" altLang="en-US" sz="800" b="1" kern="0" dirty="0">
                <a:solidFill>
                  <a:schemeClr val="accent6"/>
                </a:solidFill>
                <a:latin typeface="Meiryo" panose="020B0604030504040204" pitchFamily="34" charset="-128"/>
                <a:ea typeface="Meiryo" panose="020B0604030504040204" pitchFamily="34" charset="-128"/>
              </a:rPr>
              <a:t>配信ポジションはプレロールのみになります。</a:t>
            </a:r>
            <a:endParaRPr kumimoji="0" lang="en-US" altLang="ja-JP" sz="800" b="1" kern="0" dirty="0">
              <a:solidFill>
                <a:schemeClr val="accent6"/>
              </a:solidFill>
              <a:latin typeface="Meiryo" panose="020B0604030504040204" pitchFamily="34" charset="-128"/>
              <a:ea typeface="Meiryo" panose="020B0604030504040204" pitchFamily="34" charset="-128"/>
            </a:endParaRPr>
          </a:p>
          <a:p>
            <a:pPr>
              <a:lnSpc>
                <a:spcPct val="110000"/>
              </a:lnSpc>
              <a:defRPr/>
            </a:pPr>
            <a:endParaRPr kumimoji="0" lang="en-US" altLang="ja-JP" sz="800" b="1" kern="0" dirty="0">
              <a:solidFill>
                <a:schemeClr val="accent6"/>
              </a:solidFill>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3D9E0926-1499-4B1D-A993-834439427153}"/>
              </a:ext>
            </a:extLst>
          </p:cNvPr>
          <p:cNvGraphicFramePr>
            <a:graphicFrameLocks noGrp="1"/>
          </p:cNvGraphicFramePr>
          <p:nvPr>
            <p:extLst>
              <p:ext uri="{D42A27DB-BD31-4B8C-83A1-F6EECF244321}">
                <p14:modId xmlns:p14="http://schemas.microsoft.com/office/powerpoint/2010/main" val="1664840013"/>
              </p:ext>
            </p:extLst>
          </p:nvPr>
        </p:nvGraphicFramePr>
        <p:xfrm>
          <a:off x="479425" y="1082854"/>
          <a:ext cx="11233148" cy="4744264"/>
        </p:xfrm>
        <a:graphic>
          <a:graphicData uri="http://schemas.openxmlformats.org/drawingml/2006/table">
            <a:tbl>
              <a:tblPr firstCol="1" bandRow="1"/>
              <a:tblGrid>
                <a:gridCol w="2128281">
                  <a:extLst>
                    <a:ext uri="{9D8B030D-6E8A-4147-A177-3AD203B41FA5}">
                      <a16:colId xmlns:a16="http://schemas.microsoft.com/office/drawing/2014/main" val="792911817"/>
                    </a:ext>
                  </a:extLst>
                </a:gridCol>
                <a:gridCol w="1433043">
                  <a:extLst>
                    <a:ext uri="{9D8B030D-6E8A-4147-A177-3AD203B41FA5}">
                      <a16:colId xmlns:a16="http://schemas.microsoft.com/office/drawing/2014/main" val="1525620392"/>
                    </a:ext>
                  </a:extLst>
                </a:gridCol>
                <a:gridCol w="3119992">
                  <a:extLst>
                    <a:ext uri="{9D8B030D-6E8A-4147-A177-3AD203B41FA5}">
                      <a16:colId xmlns:a16="http://schemas.microsoft.com/office/drawing/2014/main" val="3835180974"/>
                    </a:ext>
                  </a:extLst>
                </a:gridCol>
                <a:gridCol w="2275916">
                  <a:extLst>
                    <a:ext uri="{9D8B030D-6E8A-4147-A177-3AD203B41FA5}">
                      <a16:colId xmlns:a16="http://schemas.microsoft.com/office/drawing/2014/main" val="2664584010"/>
                    </a:ext>
                  </a:extLst>
                </a:gridCol>
                <a:gridCol w="2275916">
                  <a:extLst>
                    <a:ext uri="{9D8B030D-6E8A-4147-A177-3AD203B41FA5}">
                      <a16:colId xmlns:a16="http://schemas.microsoft.com/office/drawing/2014/main" val="1925667918"/>
                    </a:ext>
                  </a:extLst>
                </a:gridCol>
              </a:tblGrid>
              <a:tr h="3828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dirty="0">
                          <a:solidFill>
                            <a:srgbClr val="FFFFFF"/>
                          </a:solidFill>
                          <a:latin typeface="Meiryo" panose="020B0604030504040204" pitchFamily="34" charset="-128"/>
                          <a:ea typeface="Meiryo" panose="020B0604030504040204" pitchFamily="34" charset="-128"/>
                        </a:rPr>
                        <a:t>インストリーム　</a:t>
                      </a:r>
                      <a:r>
                        <a:rPr kumimoji="1" lang="en-US" altLang="ja-JP" sz="900" b="1" i="0" dirty="0">
                          <a:solidFill>
                            <a:srgbClr val="FFFFFF"/>
                          </a:solidFill>
                          <a:latin typeface="Meiryo" panose="020B0604030504040204" pitchFamily="34" charset="-128"/>
                          <a:ea typeface="Meiryo" panose="020B0604030504040204" pitchFamily="34" charset="-128"/>
                        </a:rPr>
                        <a:t>MD</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6</a:t>
                      </a:r>
                      <a:r>
                        <a:rPr kumimoji="1" lang="ja-JP" altLang="en-US" sz="900" b="1" i="0" dirty="0">
                          <a:solidFill>
                            <a:srgbClr val="FFFFFF"/>
                          </a:solidFill>
                          <a:latin typeface="Meiryo" panose="020B0604030504040204" pitchFamily="34" charset="-128"/>
                          <a:ea typeface="Meiryo" panose="020B0604030504040204" pitchFamily="34" charset="-128"/>
                        </a:rPr>
                        <a:t>秒）（</a:t>
                      </a: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ニュース・スポーツナビ）</a:t>
                      </a:r>
                      <a:endParaRPr kumimoji="1" lang="en-US" altLang="ja-JP" sz="900" b="1" i="0" dirty="0">
                        <a:solidFill>
                          <a:srgbClr val="FFFFFF"/>
                        </a:solidFill>
                        <a:latin typeface="Meiryo" panose="020B0604030504040204" pitchFamily="34" charset="-128"/>
                        <a:ea typeface="Meiryo" panose="020B0604030504040204" pitchFamily="34" charset="-128"/>
                      </a:endParaRP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dirty="0">
                          <a:solidFill>
                            <a:srgbClr val="FFFFFF"/>
                          </a:solidFill>
                          <a:latin typeface="Meiryo" panose="020B0604030504040204" pitchFamily="34" charset="-128"/>
                          <a:ea typeface="Meiryo" panose="020B0604030504040204" pitchFamily="34" charset="-128"/>
                        </a:rPr>
                        <a:t>インストリーム　</a:t>
                      </a:r>
                      <a:r>
                        <a:rPr kumimoji="1" lang="en-US" altLang="ja-JP" sz="900" b="1" i="0" dirty="0">
                          <a:solidFill>
                            <a:srgbClr val="FFFFFF"/>
                          </a:solidFill>
                          <a:latin typeface="Meiryo" panose="020B0604030504040204" pitchFamily="34" charset="-128"/>
                          <a:ea typeface="Meiryo" panose="020B0604030504040204" pitchFamily="34" charset="-128"/>
                        </a:rPr>
                        <a:t>MD</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15</a:t>
                      </a:r>
                      <a:r>
                        <a:rPr kumimoji="1" lang="ja-JP" altLang="en-US" sz="900" b="1" i="0" dirty="0">
                          <a:solidFill>
                            <a:srgbClr val="FFFFFF"/>
                          </a:solidFill>
                          <a:latin typeface="Meiryo" panose="020B0604030504040204" pitchFamily="34" charset="-128"/>
                          <a:ea typeface="Meiryo" panose="020B0604030504040204" pitchFamily="34" charset="-128"/>
                        </a:rPr>
                        <a:t>秒）（</a:t>
                      </a: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ニュース・スポーツナビ）</a:t>
                      </a:r>
                      <a:endParaRPr kumimoji="1" lang="en-US" altLang="ja-JP" sz="900" b="1" i="0" dirty="0">
                        <a:solidFill>
                          <a:srgbClr val="FFFFFF"/>
                        </a:solidFill>
                        <a:latin typeface="Meiryo" panose="020B0604030504040204" pitchFamily="34" charset="-128"/>
                        <a:ea typeface="Meiryo" panose="020B0604030504040204" pitchFamily="34" charset="-128"/>
                      </a:endParaRP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058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新規</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latin typeface="Meiryo"/>
                        </a:rPr>
                        <a:t>1000005498</a:t>
                      </a:r>
                      <a:endParaRPr kumimoji="1" lang="ja-JP" altLang="en-US" dirty="0">
                        <a:latin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新規</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a:lnSpc>
                          <a:spcPct val="100000"/>
                        </a:lnSpc>
                        <a:spcBef>
                          <a:spcPts val="0"/>
                        </a:spcBef>
                        <a:spcAft>
                          <a:spcPts val="0"/>
                        </a:spcAft>
                        <a:buNone/>
                        <a:tabLst/>
                        <a:defRPr/>
                      </a:pPr>
                      <a:r>
                        <a:rPr lang="en-US" sz="900" b="0" i="0" u="none" strike="noStrike" kern="1200" noProof="0" dirty="0">
                          <a:latin typeface="Meiryo"/>
                        </a:rPr>
                        <a:t>1000005499</a:t>
                      </a:r>
                      <a:endParaRPr kumimoji="1" lang="ja-JP" altLang="en-US" dirty="0">
                        <a:latin typeface="Meiryo"/>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3058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16</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日（木）</a:t>
                      </a:r>
                      <a:endParaRPr kumimoji="1" lang="ja-JP" altLang="en-US"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3058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058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インストリーム</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551643995"/>
                  </a:ext>
                </a:extLst>
              </a:tr>
              <a:tr h="3360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latin typeface="+mn-ea"/>
                          <a:ea typeface="+mn-ea"/>
                        </a:rPr>
                        <a:t>-</a:t>
                      </a:r>
                      <a:endParaRPr kumimoji="1" lang="ja-JP" altLang="en-US" sz="900" dirty="0">
                        <a:latin typeface="+mn-ea"/>
                        <a:ea typeface="+mn-ea"/>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dirty="0">
                        <a:latin typeface="+mn-ea"/>
                        <a:ea typeface="+mn-ea"/>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993594562"/>
                  </a:ext>
                </a:extLst>
              </a:tr>
              <a:tr h="3058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PC</a:t>
                      </a:r>
                      <a:r>
                        <a:rPr kumimoji="1" lang="ja-JP" altLang="en-US" sz="900" kern="1200" dirty="0">
                          <a:solidFill>
                            <a:schemeClr val="tx1">
                              <a:lumMod val="65000"/>
                              <a:lumOff val="35000"/>
                            </a:schemeClr>
                          </a:solidFill>
                          <a:latin typeface="Calibri" panose="020F0502020204030204"/>
                          <a:ea typeface="+mn-ea"/>
                          <a:cs typeface="+mn-cs"/>
                        </a:rPr>
                        <a:t>・スマートフォン（ウェブ）・タブレット（ウェブ）</a:t>
                      </a:r>
                      <a:endParaRPr kumimoji="1" lang="ja-JP" altLang="en-US" sz="900" b="0" kern="1200" dirty="0">
                        <a:solidFill>
                          <a:schemeClr val="tx1">
                            <a:lumMod val="65000"/>
                            <a:lumOff val="35000"/>
                          </a:schemeClr>
                        </a:solidFill>
                        <a:latin typeface="Calibri" panose="020F0502020204030204"/>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3058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Yahoo!</a:t>
                      </a:r>
                      <a:r>
                        <a:rPr kumimoji="1" lang="ja-JP" altLang="en-US" sz="900" kern="1200" dirty="0">
                          <a:solidFill>
                            <a:schemeClr val="tx1">
                              <a:lumMod val="65000"/>
                              <a:lumOff val="35000"/>
                            </a:schemeClr>
                          </a:solidFill>
                          <a:latin typeface="メイリオ"/>
                          <a:ea typeface="メイリオ"/>
                          <a:cs typeface="+mn-cs"/>
                        </a:rPr>
                        <a:t>ニュース</a:t>
                      </a:r>
                      <a:r>
                        <a:rPr kumimoji="1" lang="en-US" altLang="ja-JP" sz="900" kern="1200" dirty="0">
                          <a:solidFill>
                            <a:schemeClr val="tx1">
                              <a:lumMod val="65000"/>
                              <a:lumOff val="35000"/>
                            </a:schemeClr>
                          </a:solidFill>
                          <a:latin typeface="メイリオ"/>
                          <a:ea typeface="メイリオ"/>
                          <a:cs typeface="+mn-cs"/>
                        </a:rPr>
                        <a:t>/</a:t>
                      </a:r>
                      <a:r>
                        <a:rPr kumimoji="1" lang="ja-JP" altLang="en-US" sz="900" kern="1200" dirty="0">
                          <a:solidFill>
                            <a:schemeClr val="tx1">
                              <a:lumMod val="65000"/>
                              <a:lumOff val="35000"/>
                            </a:schemeClr>
                          </a:solidFill>
                          <a:latin typeface="メイリオ"/>
                          <a:ea typeface="メイリオ"/>
                          <a:cs typeface="+mn-cs"/>
                        </a:rPr>
                        <a:t>スポーツナビ （インストリーム広告）</a:t>
                      </a:r>
                      <a:endParaRPr kumimoji="1" lang="ja-JP" altLang="en-US" sz="800" kern="1200" dirty="0">
                        <a:solidFill>
                          <a:schemeClr val="tx1">
                            <a:lumMod val="65000"/>
                            <a:lumOff val="35000"/>
                          </a:schemeClr>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en-US" altLang="ja-JP"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3058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Yahoo!</a:t>
                      </a:r>
                      <a:r>
                        <a:rPr kumimoji="1" lang="ja-JP" altLang="en-US" sz="900" kern="1200" dirty="0">
                          <a:solidFill>
                            <a:schemeClr val="tx1">
                              <a:lumMod val="65000"/>
                              <a:lumOff val="35000"/>
                            </a:schemeClr>
                          </a:solidFill>
                          <a:latin typeface="メイリオ"/>
                          <a:ea typeface="メイリオ"/>
                          <a:cs typeface="+mn-cs"/>
                        </a:rPr>
                        <a:t>ニュース・スポーツナビでの映像視聴時</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3058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4</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　</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日（土）</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3058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7</a:t>
                      </a:r>
                      <a:r>
                        <a:rPr kumimoji="1" lang="ja-JP" altLang="en-US" sz="900" kern="1200" dirty="0">
                          <a:solidFill>
                            <a:schemeClr val="tx1">
                              <a:lumMod val="65000"/>
                              <a:lumOff val="35000"/>
                            </a:schemeClr>
                          </a:solidFill>
                          <a:latin typeface="Calibri" panose="020F0502020204030204"/>
                          <a:ea typeface="+mn-ea"/>
                          <a:cs typeface="+mn-cs"/>
                        </a:rPr>
                        <a:t>日間～</a:t>
                      </a:r>
                      <a:r>
                        <a:rPr kumimoji="1" lang="en-US" altLang="ja-JP" sz="900" kern="1200" dirty="0">
                          <a:solidFill>
                            <a:schemeClr val="tx1">
                              <a:lumMod val="65000"/>
                              <a:lumOff val="35000"/>
                            </a:schemeClr>
                          </a:solidFill>
                          <a:latin typeface="Calibri" panose="020F0502020204030204"/>
                          <a:ea typeface="+mn-ea"/>
                          <a:cs typeface="+mn-cs"/>
                        </a:rPr>
                        <a:t>31</a:t>
                      </a:r>
                      <a:r>
                        <a:rPr kumimoji="1" lang="ja-JP" altLang="en-US" sz="900" kern="1200" dirty="0">
                          <a:solidFill>
                            <a:schemeClr val="tx1">
                              <a:lumMod val="65000"/>
                              <a:lumOff val="35000"/>
                            </a:schemeClr>
                          </a:solidFill>
                          <a:latin typeface="Calibri" panose="020F0502020204030204"/>
                          <a:ea typeface="+mn-ea"/>
                          <a:cs typeface="+mn-cs"/>
                        </a:rPr>
                        <a:t>日間　</a:t>
                      </a:r>
                      <a:r>
                        <a:rPr kumimoji="1" lang="en-US" altLang="ja-JP" sz="900" kern="1200" dirty="0">
                          <a:solidFill>
                            <a:srgbClr val="C00000"/>
                          </a:solidFill>
                          <a:latin typeface="Calibri" panose="020F0502020204030204"/>
                          <a:ea typeface="+mn-ea"/>
                          <a:cs typeface="+mn-cs"/>
                        </a:rPr>
                        <a:t>※1</a:t>
                      </a:r>
                      <a:endParaRPr kumimoji="1" lang="en-US" altLang="ja-JP" sz="1000" kern="1200" dirty="0">
                        <a:solidFill>
                          <a:srgbClr val="C00000"/>
                        </a:solidFill>
                        <a:latin typeface="Calibri" panose="020F0502020204030204"/>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kern="1200" dirty="0">
                        <a:solidFill>
                          <a:schemeClr val="tx1">
                            <a:lumMod val="65000"/>
                            <a:lumOff val="35000"/>
                          </a:schemeClr>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3256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err="1">
                          <a:solidFill>
                            <a:schemeClr val="tx1">
                              <a:lumMod val="65000"/>
                              <a:lumOff val="35000"/>
                            </a:schemeClr>
                          </a:solidFill>
                          <a:latin typeface="Calibri" panose="020F0502020204030204"/>
                          <a:ea typeface="+mn-ea"/>
                          <a:cs typeface="+mn-cs"/>
                        </a:rPr>
                        <a:t>Vimps</a:t>
                      </a:r>
                      <a:r>
                        <a:rPr kumimoji="1" lang="ja-JP" altLang="en-US" sz="900" kern="1200" dirty="0">
                          <a:solidFill>
                            <a:schemeClr val="tx1">
                              <a:lumMod val="65000"/>
                              <a:lumOff val="35000"/>
                            </a:schemeClr>
                          </a:solidFill>
                          <a:latin typeface="Calibri" panose="020F0502020204030204"/>
                          <a:ea typeface="+mn-ea"/>
                          <a:cs typeface="+mn-cs"/>
                        </a:rPr>
                        <a:t>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900" b="0" i="0" dirty="0">
                        <a:solidFill>
                          <a:schemeClr val="accent6"/>
                        </a:solidFill>
                        <a:latin typeface="+mn-ea"/>
                        <a:ea typeface="+mn-ea"/>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3058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500,000</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en-US" altLang="ja-JP" sz="900" b="0" i="0" dirty="0">
                        <a:solidFill>
                          <a:schemeClr val="accent6"/>
                        </a:solidFill>
                        <a:latin typeface="+mn-ea"/>
                        <a:ea typeface="+mn-ea"/>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3058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720</a:t>
                      </a:r>
                      <a:r>
                        <a:rPr kumimoji="1" lang="ja-JP"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lt"/>
                          <a:ea typeface="+mn-ea"/>
                          <a:cs typeface="+mn-cs"/>
                        </a:rPr>
                        <a:t>1.200</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3058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accent6"/>
                          </a:solidFill>
                          <a:latin typeface="+mn-ea"/>
                          <a:ea typeface="+mn-ea"/>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kern="1200" dirty="0">
                        <a:solidFill>
                          <a:schemeClr val="accent6"/>
                        </a:solidFill>
                        <a:latin typeface="+mn-ea"/>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19">
            <a:extLst>
              <a:ext uri="{FF2B5EF4-FFF2-40B4-BE49-F238E27FC236}">
                <a16:creationId xmlns:a16="http://schemas.microsoft.com/office/drawing/2014/main" id="{8FBD6028-E653-DF63-5CFD-475DE478B6B3}"/>
              </a:ext>
            </a:extLst>
          </p:cNvPr>
          <p:cNvSpPr>
            <a:spLocks noChangeAspect="1"/>
          </p:cNvSpPr>
          <p:nvPr/>
        </p:nvSpPr>
        <p:spPr>
          <a:xfrm>
            <a:off x="7636478" y="2433928"/>
            <a:ext cx="294381" cy="242047"/>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9DA34D35-20CF-254B-C216-1ED50D2A023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6630101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25343</TotalTime>
  <Words>2299</Words>
  <Application>Microsoft Office PowerPoint</Application>
  <PresentationFormat>ワイド画面</PresentationFormat>
  <Paragraphs>318</Paragraphs>
  <Slides>17</Slides>
  <Notes>8</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17</vt:i4>
      </vt:variant>
    </vt:vector>
  </HeadingPairs>
  <TitlesOfParts>
    <vt:vector size="28" baseType="lpstr">
      <vt:lpstr>A P-OTF UD Shin Go NT Pr6N U</vt:lpstr>
      <vt:lpstr>メイリオ</vt:lpstr>
      <vt:lpstr>メイリオ</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548</cp:revision>
  <dcterms:created xsi:type="dcterms:W3CDTF">2020-02-26T07:28:11Z</dcterms:created>
  <dcterms:modified xsi:type="dcterms:W3CDTF">2023-04-18T07:17:17Z</dcterms:modified>
  <cp:category/>
</cp:coreProperties>
</file>