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7"/>
  </p:notesMasterIdLst>
  <p:sldIdLst>
    <p:sldId id="574" r:id="rId3"/>
    <p:sldId id="575" r:id="rId4"/>
    <p:sldId id="576" r:id="rId5"/>
    <p:sldId id="582" r:id="rId6"/>
    <p:sldId id="626" r:id="rId7"/>
    <p:sldId id="609" r:id="rId8"/>
    <p:sldId id="611" r:id="rId9"/>
    <p:sldId id="578" r:id="rId10"/>
    <p:sldId id="553" r:id="rId11"/>
    <p:sldId id="612" r:id="rId12"/>
    <p:sldId id="515" r:id="rId13"/>
    <p:sldId id="589" r:id="rId14"/>
    <p:sldId id="562" r:id="rId15"/>
    <p:sldId id="627" r:id="rId16"/>
    <p:sldId id="615" r:id="rId17"/>
    <p:sldId id="580" r:id="rId18"/>
    <p:sldId id="570" r:id="rId19"/>
    <p:sldId id="620" r:id="rId20"/>
    <p:sldId id="621" r:id="rId21"/>
    <p:sldId id="622" r:id="rId22"/>
    <p:sldId id="623" r:id="rId23"/>
    <p:sldId id="624" r:id="rId24"/>
    <p:sldId id="625" r:id="rId25"/>
    <p:sldId id="579"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CC"/>
    <a:srgbClr val="FBE5E5"/>
    <a:srgbClr val="E9E9E9"/>
    <a:srgbClr val="ECECEC"/>
    <a:srgbClr val="FBFBFB"/>
    <a:srgbClr val="FFFFFF"/>
    <a:srgbClr val="F5F5F5"/>
    <a:srgbClr val="999999"/>
    <a:srgbClr val="FCEDED"/>
    <a:srgbClr val="FFDB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2D4401-5EDA-4C06-8DB9-36E98FC61A3B}" v="19" dt="2023-04-24T08:53:06.12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7" autoAdjust="0"/>
    <p:restoredTop sz="96048" autoAdjust="0"/>
  </p:normalViewPr>
  <p:slideViewPr>
    <p:cSldViewPr snapToGrid="0">
      <p:cViewPr varScale="1">
        <p:scale>
          <a:sx n="109" d="100"/>
          <a:sy n="109" d="100"/>
        </p:scale>
        <p:origin x="918" y="108"/>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481295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2975487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726298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456502" y="5931299"/>
            <a:ext cx="1295227"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86317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87935843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664634"/>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熱中症興味関心ターゲティング商品</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5</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26533667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34762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482613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76771885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2.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 id="2147483882" r:id="rId3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3"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s://s.yimg.jp/dl/displayads-guarantee/formatguide.zip" TargetMode="External"/><Relationship Id="rId7" Type="http://schemas.openxmlformats.org/officeDocument/2006/relationships/image" Target="../media/image35.png"/><Relationship Id="rId12"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4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0.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8.xml"/><Relationship Id="rId6" Type="http://schemas.openxmlformats.org/officeDocument/2006/relationships/image" Target="../media/image29.png"/><Relationship Id="rId11" Type="http://schemas.openxmlformats.org/officeDocument/2006/relationships/image" Target="../media/image39.png"/><Relationship Id="rId5" Type="http://schemas.openxmlformats.org/officeDocument/2006/relationships/image" Target="../media/image41.png"/><Relationship Id="rId10" Type="http://schemas.openxmlformats.org/officeDocument/2006/relationships/image" Target="../media/image38.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hyperlink" Target="https://ads-help.yahoo.co.jp/yahooads/guideline/articledetail?lan=ja&amp;aid=1493&amp;o=default"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6.png"/><Relationship Id="rId7" Type="http://schemas.openxmlformats.org/officeDocument/2006/relationships/image" Target="../media/image44.jpeg"/><Relationship Id="rId2" Type="http://schemas.openxmlformats.org/officeDocument/2006/relationships/image" Target="../media/image35.png"/><Relationship Id="rId1" Type="http://schemas.openxmlformats.org/officeDocument/2006/relationships/slideLayout" Target="../slideLayouts/slideLayout30.xml"/><Relationship Id="rId6" Type="http://schemas.openxmlformats.org/officeDocument/2006/relationships/image" Target="../media/image43.jpe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ads-help.yahoo-net.jp/s/article/H000044801?language=ja" TargetMode="Externa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46.png"/><Relationship Id="rId4" Type="http://schemas.openxmlformats.org/officeDocument/2006/relationships/hyperlink" Target="https://form-business.yahoo.co.jp/claris/enqueteForm?inquiry_type=placement_restrictions"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46.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18.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マルチデバイス商品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P11</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a:stretch>
            <a:fillRect/>
          </a:stretch>
        </p:blipFill>
        <p:spPr/>
      </p:pic>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40557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C4F6A14C-049D-C74E-825D-2360EFEB1CA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1" r="469" b="31471"/>
          <a:stretch/>
        </p:blipFill>
        <p:spPr bwMode="auto">
          <a:xfrm>
            <a:off x="8470851" y="2328337"/>
            <a:ext cx="2539318" cy="384314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https://ads-help.yahoo.co.jp/yahooads/guideline/articledetail?lan=ja&amp;aid=1493&amp;o=default</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38" name="角丸四角形 37">
            <a:extLst>
              <a:ext uri="{FF2B5EF4-FFF2-40B4-BE49-F238E27FC236}">
                <a16:creationId xmlns:a16="http://schemas.microsoft.com/office/drawing/2014/main" id="{B909FB72-A446-E826-52DC-606314006B6B}"/>
              </a:ext>
            </a:extLst>
          </p:cNvPr>
          <p:cNvSpPr/>
          <p:nvPr/>
        </p:nvSpPr>
        <p:spPr>
          <a:xfrm>
            <a:off x="8518702" y="821527"/>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16:5</a:t>
            </a:r>
          </a:p>
        </p:txBody>
      </p:sp>
      <p:sp>
        <p:nvSpPr>
          <p:cNvPr id="39" name="円/楕円 38">
            <a:extLst>
              <a:ext uri="{FF2B5EF4-FFF2-40B4-BE49-F238E27FC236}">
                <a16:creationId xmlns:a16="http://schemas.microsoft.com/office/drawing/2014/main" id="{D19289E7-11D0-084B-82FD-21E5D3B22390}"/>
              </a:ext>
            </a:extLst>
          </p:cNvPr>
          <p:cNvSpPr>
            <a:spLocks noChangeAspect="1"/>
          </p:cNvSpPr>
          <p:nvPr/>
        </p:nvSpPr>
        <p:spPr>
          <a:xfrm>
            <a:off x="8266702" y="91597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8" name="角丸四角形 47">
            <a:extLst>
              <a:ext uri="{FF2B5EF4-FFF2-40B4-BE49-F238E27FC236}">
                <a16:creationId xmlns:a16="http://schemas.microsoft.com/office/drawing/2014/main" id="{8CD304BD-DAD2-4B68-DD6F-8998E4A9DA8B}"/>
              </a:ext>
            </a:extLst>
          </p:cNvPr>
          <p:cNvSpPr/>
          <p:nvPr/>
        </p:nvSpPr>
        <p:spPr>
          <a:xfrm>
            <a:off x="8425717" y="1810841"/>
            <a:ext cx="2629586" cy="387204"/>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 19">
            <a:extLst>
              <a:ext uri="{FF2B5EF4-FFF2-40B4-BE49-F238E27FC236}">
                <a16:creationId xmlns:a16="http://schemas.microsoft.com/office/drawing/2014/main" id="{BE5AB639-1650-ECB8-02B1-95B71DFCBF4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77" b="32239"/>
          <a:stretch/>
        </p:blipFill>
        <p:spPr>
          <a:xfrm>
            <a:off x="8264580" y="2193941"/>
            <a:ext cx="2951860" cy="3964778"/>
          </a:xfrm>
          <a:prstGeom prst="rect">
            <a:avLst/>
          </a:prstGeom>
        </p:spPr>
      </p:pic>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grpSp>
        <p:nvGrpSpPr>
          <p:cNvPr id="27" name="グループ化 26">
            <a:extLst>
              <a:ext uri="{FF2B5EF4-FFF2-40B4-BE49-F238E27FC236}">
                <a16:creationId xmlns:a16="http://schemas.microsoft.com/office/drawing/2014/main" id="{76428E72-9A7B-3B0A-DDBB-93DF01C48DFC}"/>
              </a:ext>
            </a:extLst>
          </p:cNvPr>
          <p:cNvGrpSpPr/>
          <p:nvPr/>
        </p:nvGrpSpPr>
        <p:grpSpPr>
          <a:xfrm>
            <a:off x="725553" y="2282001"/>
            <a:ext cx="2729780" cy="3839620"/>
            <a:chOff x="513033" y="432676"/>
            <a:chExt cx="2115990" cy="2790926"/>
          </a:xfrm>
        </p:grpSpPr>
        <p:grpSp>
          <p:nvGrpSpPr>
            <p:cNvPr id="28" name="グループ化 27">
              <a:extLst>
                <a:ext uri="{FF2B5EF4-FFF2-40B4-BE49-F238E27FC236}">
                  <a16:creationId xmlns:a16="http://schemas.microsoft.com/office/drawing/2014/main" id="{F8CA4313-84FB-DEE3-49E1-57BD221DEB7D}"/>
                </a:ext>
              </a:extLst>
            </p:cNvPr>
            <p:cNvGrpSpPr/>
            <p:nvPr/>
          </p:nvGrpSpPr>
          <p:grpSpPr>
            <a:xfrm>
              <a:off x="513033" y="432676"/>
              <a:ext cx="2115990" cy="2790926"/>
              <a:chOff x="513033" y="446487"/>
              <a:chExt cx="2115990" cy="2790926"/>
            </a:xfrm>
          </p:grpSpPr>
          <p:pic>
            <p:nvPicPr>
              <p:cNvPr id="30" name="図 29">
                <a:extLst>
                  <a:ext uri="{FF2B5EF4-FFF2-40B4-BE49-F238E27FC236}">
                    <a16:creationId xmlns:a16="http://schemas.microsoft.com/office/drawing/2014/main" id="{6C27F976-730E-B571-7962-90C6DE05FF5F}"/>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31" name="図 30">
                <a:extLst>
                  <a:ext uri="{FF2B5EF4-FFF2-40B4-BE49-F238E27FC236}">
                    <a16:creationId xmlns:a16="http://schemas.microsoft.com/office/drawing/2014/main" id="{F756E8AA-482D-BF61-5C0B-945B665603D6}"/>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32" name="図 31">
                <a:extLst>
                  <a:ext uri="{FF2B5EF4-FFF2-40B4-BE49-F238E27FC236}">
                    <a16:creationId xmlns:a16="http://schemas.microsoft.com/office/drawing/2014/main" id="{18132392-27AA-6F81-1F3E-0A702BB287B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9" name="図 28">
              <a:extLst>
                <a:ext uri="{FF2B5EF4-FFF2-40B4-BE49-F238E27FC236}">
                  <a16:creationId xmlns:a16="http://schemas.microsoft.com/office/drawing/2014/main" id="{0475E9F5-1C1C-D59E-5E2D-1652D7C51992}"/>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33" name="角丸四角形 37">
            <a:extLst>
              <a:ext uri="{FF2B5EF4-FFF2-40B4-BE49-F238E27FC236}">
                <a16:creationId xmlns:a16="http://schemas.microsoft.com/office/drawing/2014/main" id="{43F59BF0-8D51-E740-39A3-ABDDC1E66C75}"/>
              </a:ext>
            </a:extLst>
          </p:cNvPr>
          <p:cNvSpPr/>
          <p:nvPr/>
        </p:nvSpPr>
        <p:spPr>
          <a:xfrm>
            <a:off x="2379204" y="836766"/>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38">
            <a:extLst>
              <a:ext uri="{FF2B5EF4-FFF2-40B4-BE49-F238E27FC236}">
                <a16:creationId xmlns:a16="http://schemas.microsoft.com/office/drawing/2014/main" id="{6BDEEB7F-ED76-5AE9-1048-971CFA525834}"/>
              </a:ext>
            </a:extLst>
          </p:cNvPr>
          <p:cNvSpPr>
            <a:spLocks noChangeAspect="1"/>
          </p:cNvSpPr>
          <p:nvPr/>
        </p:nvSpPr>
        <p:spPr>
          <a:xfrm>
            <a:off x="2147830" y="95871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5" name="テキスト ボックス 34">
            <a:extLst>
              <a:ext uri="{FF2B5EF4-FFF2-40B4-BE49-F238E27FC236}">
                <a16:creationId xmlns:a16="http://schemas.microsoft.com/office/drawing/2014/main" id="{D74DEBEB-4BBA-27FA-DB31-57773C7850B1}"/>
              </a:ext>
            </a:extLst>
          </p:cNvPr>
          <p:cNvSpPr txBox="1"/>
          <p:nvPr/>
        </p:nvSpPr>
        <p:spPr>
          <a:xfrm>
            <a:off x="2844275" y="1584644"/>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P11</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D78F67EF-5B7D-692A-182A-E875EFDBF574}"/>
              </a:ext>
            </a:extLst>
          </p:cNvPr>
          <p:cNvGrpSpPr/>
          <p:nvPr/>
        </p:nvGrpSpPr>
        <p:grpSpPr>
          <a:xfrm>
            <a:off x="3829900" y="2283043"/>
            <a:ext cx="2729780" cy="3838594"/>
            <a:chOff x="7241733" y="1270074"/>
            <a:chExt cx="2016626" cy="2835765"/>
          </a:xfrm>
        </p:grpSpPr>
        <p:grpSp>
          <p:nvGrpSpPr>
            <p:cNvPr id="40" name="グループ化 39">
              <a:extLst>
                <a:ext uri="{FF2B5EF4-FFF2-40B4-BE49-F238E27FC236}">
                  <a16:creationId xmlns:a16="http://schemas.microsoft.com/office/drawing/2014/main" id="{8AAB3E5B-D418-603D-5F62-F4518E4A49A0}"/>
                </a:ext>
              </a:extLst>
            </p:cNvPr>
            <p:cNvGrpSpPr/>
            <p:nvPr/>
          </p:nvGrpSpPr>
          <p:grpSpPr>
            <a:xfrm>
              <a:off x="7241733" y="1270074"/>
              <a:ext cx="2016626" cy="2835764"/>
              <a:chOff x="513033" y="432676"/>
              <a:chExt cx="2115990" cy="2790180"/>
            </a:xfrm>
          </p:grpSpPr>
          <p:grpSp>
            <p:nvGrpSpPr>
              <p:cNvPr id="45" name="グループ化 44">
                <a:extLst>
                  <a:ext uri="{FF2B5EF4-FFF2-40B4-BE49-F238E27FC236}">
                    <a16:creationId xmlns:a16="http://schemas.microsoft.com/office/drawing/2014/main" id="{7FA9F3EF-EABA-E39E-47FB-29152FF6A084}"/>
                  </a:ext>
                </a:extLst>
              </p:cNvPr>
              <p:cNvGrpSpPr/>
              <p:nvPr/>
            </p:nvGrpSpPr>
            <p:grpSpPr>
              <a:xfrm>
                <a:off x="513033" y="432676"/>
                <a:ext cx="2115990" cy="2790180"/>
                <a:chOff x="513033" y="446487"/>
                <a:chExt cx="2115990" cy="2790180"/>
              </a:xfrm>
            </p:grpSpPr>
            <p:pic>
              <p:nvPicPr>
                <p:cNvPr id="47" name="図 46">
                  <a:extLst>
                    <a:ext uri="{FF2B5EF4-FFF2-40B4-BE49-F238E27FC236}">
                      <a16:creationId xmlns:a16="http://schemas.microsoft.com/office/drawing/2014/main" id="{7194D107-3C4F-3DCA-E31E-06865AED810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49" name="図 48">
                  <a:extLst>
                    <a:ext uri="{FF2B5EF4-FFF2-40B4-BE49-F238E27FC236}">
                      <a16:creationId xmlns:a16="http://schemas.microsoft.com/office/drawing/2014/main" id="{FFD10488-7F59-DC52-B3DA-A4173014655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63877A6D-A96D-1454-430C-6F6CC077C568}"/>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B9CC78A5-F262-1BF4-4D86-BCDDD8601285}"/>
                </a:ext>
              </a:extLst>
            </p:cNvPr>
            <p:cNvPicPr>
              <a:picLocks noChangeAspect="1"/>
            </p:cNvPicPr>
            <p:nvPr/>
          </p:nvPicPr>
          <p:blipFill rotWithShape="1">
            <a:blip r:embed="rId11">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6B337EBC-D037-8A9E-C8F3-3BDCB3D4B474}"/>
                </a:ext>
              </a:extLst>
            </p:cNvPr>
            <p:cNvPicPr>
              <a:picLocks noChangeAspect="1"/>
            </p:cNvPicPr>
            <p:nvPr/>
          </p:nvPicPr>
          <p:blipFill rotWithShape="1">
            <a:blip r:embed="rId11">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50" name="角丸四角形 46">
            <a:extLst>
              <a:ext uri="{FF2B5EF4-FFF2-40B4-BE49-F238E27FC236}">
                <a16:creationId xmlns:a16="http://schemas.microsoft.com/office/drawing/2014/main" id="{05F34034-B092-BB83-BCA6-6AF4F39DD257}"/>
              </a:ext>
            </a:extLst>
          </p:cNvPr>
          <p:cNvSpPr/>
          <p:nvPr/>
        </p:nvSpPr>
        <p:spPr>
          <a:xfrm>
            <a:off x="816192" y="1808779"/>
            <a:ext cx="2629586" cy="387204"/>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1" name="角丸四角形 47">
            <a:extLst>
              <a:ext uri="{FF2B5EF4-FFF2-40B4-BE49-F238E27FC236}">
                <a16:creationId xmlns:a16="http://schemas.microsoft.com/office/drawing/2014/main" id="{39B644AB-68A8-32D4-84DF-01DAA1FD953A}"/>
              </a:ext>
            </a:extLst>
          </p:cNvPr>
          <p:cNvSpPr/>
          <p:nvPr/>
        </p:nvSpPr>
        <p:spPr>
          <a:xfrm>
            <a:off x="3897313" y="1799531"/>
            <a:ext cx="2629586" cy="387204"/>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28203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accent6"/>
                </a:solidFill>
                <a:latin typeface="Meiryo" panose="020B0604030504040204" pitchFamily="34" charset="-128"/>
                <a:ea typeface="Meiryo" panose="020B0604030504040204" pitchFamily="34" charset="-128"/>
              </a:rPr>
              <a:t>バナー</a:t>
            </a:r>
            <a:r>
              <a:rPr lang="en-US" altLang="ja-JP" sz="1200" b="1" dirty="0">
                <a:solidFill>
                  <a:schemeClr val="accent6"/>
                </a:solidFill>
                <a:latin typeface="Meiryo" panose="020B0604030504040204" pitchFamily="34" charset="-128"/>
                <a:ea typeface="Meiryo" panose="020B0604030504040204" pitchFamily="34" charset="-128"/>
              </a:rPr>
              <a:t>/</a:t>
            </a:r>
            <a:r>
              <a:rPr lang="ja-JP" altLang="en-US" sz="1200" b="1" dirty="0">
                <a:solidFill>
                  <a:schemeClr val="accent6"/>
                </a:solidFill>
                <a:latin typeface="Meiryo" panose="020B0604030504040204" pitchFamily="34" charset="-128"/>
                <a:ea typeface="Meiryo" panose="020B0604030504040204" pitchFamily="34" charset="-128"/>
              </a:rPr>
              <a:t>画像</a:t>
            </a:r>
            <a:r>
              <a:rPr lang="en-US" altLang="ja-JP" sz="1200" b="1" dirty="0">
                <a:solidFill>
                  <a:schemeClr val="accent6"/>
                </a:solidFill>
                <a:latin typeface="Meiryo" panose="020B0604030504040204" pitchFamily="34" charset="-128"/>
                <a:ea typeface="Meiryo" panose="020B0604030504040204" pitchFamily="34" charset="-128"/>
              </a:rPr>
              <a:t>/1</a:t>
            </a:r>
            <a:r>
              <a:rPr lang="ja-JP" altLang="en-US" sz="1200" b="1" dirty="0">
                <a:solidFill>
                  <a:schemeClr val="accent6"/>
                </a:solidFill>
                <a:latin typeface="Meiryo" panose="020B0604030504040204" pitchFamily="34" charset="-128"/>
                <a:ea typeface="Meiryo" panose="020B0604030504040204" pitchFamily="34" charset="-128"/>
              </a:rPr>
              <a:t>：</a:t>
            </a:r>
            <a:r>
              <a:rPr lang="en-US" altLang="ja-JP" sz="1200" b="1" dirty="0">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387160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endParaRPr lang="ja-JP" altLang="en-US" dirty="0"/>
          </a:p>
        </p:txBody>
      </p:sp>
      <p:pic>
        <p:nvPicPr>
          <p:cNvPr id="15" name="図プレースホルダー 14" descr="アイコン&#10;&#10;自動的に生成された説明">
            <a:extLst>
              <a:ext uri="{FF2B5EF4-FFF2-40B4-BE49-F238E27FC236}">
                <a16:creationId xmlns:a16="http://schemas.microsoft.com/office/drawing/2014/main" id="{16EB12F5-A454-8DC9-173A-F6DE4F1C62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149" b="1149"/>
          <a:stretch>
            <a:fillRect/>
          </a:stretch>
        </p:blipFill>
        <p:spPr/>
      </p:pic>
      <p:sp>
        <p:nvSpPr>
          <p:cNvPr id="7" name="正方形/長方形 6">
            <a:extLst>
              <a:ext uri="{FF2B5EF4-FFF2-40B4-BE49-F238E27FC236}">
                <a16:creationId xmlns:a16="http://schemas.microsoft.com/office/drawing/2014/main" id="{7E676B5F-9E0E-560E-C0B2-B19927752F4C}"/>
              </a:ext>
            </a:extLst>
          </p:cNvPr>
          <p:cNvSpPr/>
          <p:nvPr/>
        </p:nvSpPr>
        <p:spPr>
          <a:xfrm>
            <a:off x="479425" y="629733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9" name="表 8">
            <a:extLst>
              <a:ext uri="{FF2B5EF4-FFF2-40B4-BE49-F238E27FC236}">
                <a16:creationId xmlns:a16="http://schemas.microsoft.com/office/drawing/2014/main" id="{85DE96A2-10E0-D173-82E8-E023CBE44A64}"/>
              </a:ext>
            </a:extLst>
          </p:cNvPr>
          <p:cNvGraphicFramePr>
            <a:graphicFrameLocks noGrp="1"/>
          </p:cNvGraphicFramePr>
          <p:nvPr>
            <p:extLst>
              <p:ext uri="{D42A27DB-BD31-4B8C-83A1-F6EECF244321}">
                <p14:modId xmlns:p14="http://schemas.microsoft.com/office/powerpoint/2010/main" val="618392194"/>
              </p:ext>
            </p:extLst>
          </p:nvPr>
        </p:nvGraphicFramePr>
        <p:xfrm>
          <a:off x="479425" y="861315"/>
          <a:ext cx="11233150" cy="5565157"/>
        </p:xfrm>
        <a:graphic>
          <a:graphicData uri="http://schemas.openxmlformats.org/drawingml/2006/table">
            <a:tbl>
              <a:tblPr/>
              <a:tblGrid>
                <a:gridCol w="1234742">
                  <a:extLst>
                    <a:ext uri="{9D8B030D-6E8A-4147-A177-3AD203B41FA5}">
                      <a16:colId xmlns:a16="http://schemas.microsoft.com/office/drawing/2014/main" val="1880479245"/>
                    </a:ext>
                  </a:extLst>
                </a:gridCol>
                <a:gridCol w="1114280">
                  <a:extLst>
                    <a:ext uri="{9D8B030D-6E8A-4147-A177-3AD203B41FA5}">
                      <a16:colId xmlns:a16="http://schemas.microsoft.com/office/drawing/2014/main" val="1755413834"/>
                    </a:ext>
                  </a:extLst>
                </a:gridCol>
                <a:gridCol w="1114280">
                  <a:extLst>
                    <a:ext uri="{9D8B030D-6E8A-4147-A177-3AD203B41FA5}">
                      <a16:colId xmlns:a16="http://schemas.microsoft.com/office/drawing/2014/main" val="4122814435"/>
                    </a:ext>
                  </a:extLst>
                </a:gridCol>
                <a:gridCol w="971231">
                  <a:extLst>
                    <a:ext uri="{9D8B030D-6E8A-4147-A177-3AD203B41FA5}">
                      <a16:colId xmlns:a16="http://schemas.microsoft.com/office/drawing/2014/main" val="2204761095"/>
                    </a:ext>
                  </a:extLst>
                </a:gridCol>
                <a:gridCol w="971231">
                  <a:extLst>
                    <a:ext uri="{9D8B030D-6E8A-4147-A177-3AD203B41FA5}">
                      <a16:colId xmlns:a16="http://schemas.microsoft.com/office/drawing/2014/main" val="3930969266"/>
                    </a:ext>
                  </a:extLst>
                </a:gridCol>
                <a:gridCol w="971231">
                  <a:extLst>
                    <a:ext uri="{9D8B030D-6E8A-4147-A177-3AD203B41FA5}">
                      <a16:colId xmlns:a16="http://schemas.microsoft.com/office/drawing/2014/main" val="1206239899"/>
                    </a:ext>
                  </a:extLst>
                </a:gridCol>
                <a:gridCol w="1076635">
                  <a:extLst>
                    <a:ext uri="{9D8B030D-6E8A-4147-A177-3AD203B41FA5}">
                      <a16:colId xmlns:a16="http://schemas.microsoft.com/office/drawing/2014/main" val="2842254632"/>
                    </a:ext>
                  </a:extLst>
                </a:gridCol>
                <a:gridCol w="971231">
                  <a:extLst>
                    <a:ext uri="{9D8B030D-6E8A-4147-A177-3AD203B41FA5}">
                      <a16:colId xmlns:a16="http://schemas.microsoft.com/office/drawing/2014/main" val="1343887338"/>
                    </a:ext>
                  </a:extLst>
                </a:gridCol>
                <a:gridCol w="971231">
                  <a:extLst>
                    <a:ext uri="{9D8B030D-6E8A-4147-A177-3AD203B41FA5}">
                      <a16:colId xmlns:a16="http://schemas.microsoft.com/office/drawing/2014/main" val="824938513"/>
                    </a:ext>
                  </a:extLst>
                </a:gridCol>
                <a:gridCol w="918529">
                  <a:extLst>
                    <a:ext uri="{9D8B030D-6E8A-4147-A177-3AD203B41FA5}">
                      <a16:colId xmlns:a16="http://schemas.microsoft.com/office/drawing/2014/main" val="656123073"/>
                    </a:ext>
                  </a:extLst>
                </a:gridCol>
                <a:gridCol w="918529">
                  <a:extLst>
                    <a:ext uri="{9D8B030D-6E8A-4147-A177-3AD203B41FA5}">
                      <a16:colId xmlns:a16="http://schemas.microsoft.com/office/drawing/2014/main" val="121602007"/>
                    </a:ext>
                  </a:extLst>
                </a:gridCol>
              </a:tblGrid>
              <a:tr h="222520">
                <a:tc rowSpan="2">
                  <a:txBody>
                    <a:bodyPr/>
                    <a:lstStyle/>
                    <a:p>
                      <a:pPr algn="ctr" rtl="0" fontAlgn="ctr"/>
                      <a:r>
                        <a:rPr lang="ja-JP" altLang="en-US" sz="800" b="1" i="0" u="none" strike="noStrike">
                          <a:solidFill>
                            <a:srgbClr val="545454"/>
                          </a:solidFill>
                          <a:effectLst/>
                          <a:latin typeface="メイリオ" panose="020B0604030504040204" pitchFamily="50" charset="-128"/>
                          <a:ea typeface="メイリオ" panose="020B0604030504040204" pitchFamily="50" charset="-128"/>
                        </a:rPr>
                        <a:t>商品名</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CEDED"/>
                    </a:solidFill>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ブランドパネル　</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MD</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メイリオ"/>
                          <a:ea typeface="メイリオ"/>
                        </a:rPr>
                        <a:t>ブランドパネル　</a:t>
                      </a:r>
                      <a:r>
                        <a:rPr lang="en-US" altLang="ja-JP" sz="800" b="1" i="0" u="none" strike="noStrike" dirty="0">
                          <a:solidFill>
                            <a:srgbClr val="FFFFFF"/>
                          </a:solidFill>
                          <a:effectLst/>
                          <a:latin typeface="メイリオ"/>
                          <a:ea typeface="メイリオ"/>
                        </a:rPr>
                        <a:t>PC</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メイリオ"/>
                          <a:ea typeface="メイリオ"/>
                        </a:rPr>
                        <a:t>ブランドパネル  </a:t>
                      </a:r>
                      <a:r>
                        <a:rPr lang="en-US" altLang="ja-JP" sz="800" b="1" i="0" u="none" strike="noStrike" dirty="0">
                          <a:solidFill>
                            <a:srgbClr val="FFFFFF"/>
                          </a:solidFill>
                          <a:effectLst/>
                          <a:latin typeface="メイリオ"/>
                          <a:ea typeface="メイリオ"/>
                        </a:rPr>
                        <a:t>SP</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C9002C"/>
                    </a:solidFill>
                  </a:tcPr>
                </a:tc>
                <a:tc hMerge="1">
                  <a:txBody>
                    <a:bodyPr/>
                    <a:lstStyle/>
                    <a:p>
                      <a:endParaRPr kumimoji="1" lang="ja-JP" altLang="en-US"/>
                    </a:p>
                  </a:txBody>
                  <a:tcPr/>
                </a:tc>
                <a:tc gridSpan="2">
                  <a:txBody>
                    <a:bodyPr/>
                    <a:lstStyle/>
                    <a:p>
                      <a:pPr algn="ctr" rtl="0" fontAlgn="ctr"/>
                      <a:r>
                        <a:rPr lang="en-US" sz="800" b="1" i="0" u="none" strike="noStrike" dirty="0">
                          <a:solidFill>
                            <a:srgbClr val="FFFFFF"/>
                          </a:solidFill>
                          <a:effectLst/>
                          <a:latin typeface="メイリオ"/>
                          <a:ea typeface="メイリオ"/>
                        </a:rPr>
                        <a:t>Yahoo!</a:t>
                      </a:r>
                      <a:r>
                        <a:rPr lang="ja-JP" altLang="en-US" sz="800" b="1" i="0" u="none" strike="noStrike">
                          <a:solidFill>
                            <a:srgbClr val="FFFFFF"/>
                          </a:solidFill>
                          <a:effectLst/>
                          <a:latin typeface="メイリオ"/>
                          <a:ea typeface="メイリオ"/>
                        </a:rPr>
                        <a:t>ニュース　</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C9002C"/>
                    </a:solidFill>
                  </a:tcPr>
                </a:tc>
                <a:tc hMerge="1">
                  <a:txBody>
                    <a:bodyPr/>
                    <a:lstStyle/>
                    <a:p>
                      <a:endParaRPr kumimoji="1" lang="ja-JP" altLang="en-US"/>
                    </a:p>
                  </a:txBody>
                  <a:tcPr/>
                </a:tc>
                <a:tc gridSpan="2">
                  <a:txBody>
                    <a:bodyPr/>
                    <a:lstStyle/>
                    <a:p>
                      <a:pPr algn="ctr" rtl="0" fontAlgn="ctr"/>
                      <a:r>
                        <a:rPr lang="en-US" sz="800" b="1" i="0" u="none" strike="noStrike" dirty="0">
                          <a:solidFill>
                            <a:srgbClr val="FFFFFF"/>
                          </a:solidFill>
                          <a:effectLst/>
                          <a:latin typeface="メイリオ"/>
                          <a:ea typeface="メイリオ"/>
                        </a:rPr>
                        <a:t>Yahoo!</a:t>
                      </a:r>
                      <a:r>
                        <a:rPr lang="ja-JP" altLang="en-US" sz="800" b="1" i="0" u="none" strike="noStrike">
                          <a:solidFill>
                            <a:srgbClr val="FFFFFF"/>
                          </a:solidFill>
                          <a:effectLst/>
                          <a:latin typeface="メイリオ"/>
                          <a:ea typeface="メイリオ"/>
                        </a:rPr>
                        <a:t>天気</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C9002C"/>
                    </a:solidFill>
                  </a:tcPr>
                </a:tc>
                <a:tc hMerge="1">
                  <a:txBody>
                    <a:bodyPr/>
                    <a:lstStyle/>
                    <a:p>
                      <a:endParaRPr kumimoji="1" lang="ja-JP" altLang="en-US"/>
                    </a:p>
                  </a:txBody>
                  <a:tcPr/>
                </a:tc>
                <a:extLst>
                  <a:ext uri="{0D108BD9-81ED-4DB2-BD59-A6C34878D82A}">
                    <a16:rowId xmlns:a16="http://schemas.microsoft.com/office/drawing/2014/main" val="1631087508"/>
                  </a:ext>
                </a:extLst>
              </a:tr>
              <a:tr h="334371">
                <a:tc v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algn="ctr" rtl="0" fontAlgn="ct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熱中症興味関心ターゲティング指定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熱中症興味関心ターゲティング指定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熱中症興味関心ターゲティング指定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プライムカバー　</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SP</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　</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熱中症興味関心ターゲティング指定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C9002C"/>
                    </a:solidFill>
                  </a:tcPr>
                </a:tc>
                <a:tc hMerge="1">
                  <a:txBody>
                    <a:bodyPr/>
                    <a:lstStyle/>
                    <a:p>
                      <a:endParaRPr kumimoji="1" lang="ja-JP" altLang="en-US"/>
                    </a:p>
                  </a:txBody>
                  <a:tcPr/>
                </a:tc>
                <a:tc gridSpan="2">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トップ　トップパネル　</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熱中症興味関心ターゲティング指定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C9002C"/>
                    </a:solidFill>
                  </a:tcPr>
                </a:tc>
                <a:tc hMerge="1">
                  <a:txBody>
                    <a:bodyPr/>
                    <a:lstStyle/>
                    <a:p>
                      <a:endParaRPr kumimoji="1" lang="ja-JP" altLang="en-US"/>
                    </a:p>
                  </a:txBody>
                  <a:tcPr/>
                </a:tc>
                <a:extLst>
                  <a:ext uri="{0D108BD9-81ED-4DB2-BD59-A6C34878D82A}">
                    <a16:rowId xmlns:a16="http://schemas.microsoft.com/office/drawing/2014/main" val="2634869986"/>
                  </a:ext>
                </a:extLst>
              </a:tr>
              <a:tr h="283906">
                <a:tc>
                  <a:txBody>
                    <a:bodyPr/>
                    <a:lstStyle/>
                    <a:p>
                      <a:pPr algn="l" rtl="0" fontAlgn="ctr"/>
                      <a:r>
                        <a:rPr lang="ja-JP" altLang="en-US" sz="800" b="0" i="0" u="none" strike="noStrike">
                          <a:solidFill>
                            <a:srgbClr val="FFFFFF"/>
                          </a:solidFill>
                          <a:effectLst/>
                          <a:latin typeface="メイリオ"/>
                          <a:ea typeface="メイリオ"/>
                        </a:rPr>
                        <a:t>リリース種別</a:t>
                      </a:r>
                      <a:r>
                        <a:rPr lang="en-US" altLang="ja-JP" sz="800" b="0" i="0" u="none" strike="noStrike" dirty="0">
                          <a:solidFill>
                            <a:srgbClr val="FFFFFF"/>
                          </a:solidFill>
                          <a:effectLst/>
                          <a:latin typeface="メイリオ"/>
                          <a:ea typeface="メイリオ"/>
                        </a:rPr>
                        <a:t>/</a:t>
                      </a:r>
                      <a:r>
                        <a:rPr lang="ja-JP" altLang="en-US" sz="800" b="0" i="0" u="none" strike="noStrike">
                          <a:solidFill>
                            <a:srgbClr val="FFFFFF"/>
                          </a:solidFill>
                          <a:effectLst/>
                          <a:latin typeface="メイリオ"/>
                          <a:ea typeface="メイリオ"/>
                        </a:rPr>
                        <a:t>商品</a:t>
                      </a:r>
                      <a:r>
                        <a:rPr lang="en-US" altLang="ja-JP" sz="800" b="0" i="0" u="none" strike="noStrike" dirty="0">
                          <a:solidFill>
                            <a:srgbClr val="FFFFFF"/>
                          </a:solidFill>
                          <a:effectLst/>
                          <a:latin typeface="メイリオ"/>
                          <a:ea typeface="メイリオ"/>
                        </a:rPr>
                        <a:t>ID</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新規</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mn-ea"/>
                          <a:cs typeface="+mn-cs"/>
                        </a:rPr>
                        <a:t>1000006019</a:t>
                      </a:r>
                      <a:endPar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新規</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mn-ea"/>
                          <a:cs typeface="+mn-cs"/>
                        </a:rPr>
                        <a:t>1000006020</a:t>
                      </a:r>
                      <a:endPar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新規</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1000006040</a:t>
                      </a:r>
                      <a:endParaRPr lang="ja-JP" altLang="en-US" sz="800" b="0" i="0" u="none" strike="noStrike" dirty="0">
                        <a:solidFill>
                          <a:srgbClr val="545454"/>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algn="ctr" rtl="0" fontAlgn="ctr"/>
                      <a:r>
                        <a:rPr lang="ja-JP" altLang="en-US" sz="800" b="0" i="0" u="none" strike="noStrike">
                          <a:solidFill>
                            <a:srgbClr val="545454"/>
                          </a:solidFill>
                          <a:effectLst/>
                          <a:latin typeface="メイリオ" panose="020B0604030504040204" pitchFamily="50" charset="-128"/>
                          <a:ea typeface="メイリオ" panose="020B0604030504040204" pitchFamily="50" charset="-128"/>
                        </a:rPr>
                        <a:t>新規</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1000006021</a:t>
                      </a:r>
                      <a:endParaRPr lang="ja-JP" altLang="en-US" sz="800" b="0" i="0" u="none" strike="noStrike" dirty="0">
                        <a:solidFill>
                          <a:srgbClr val="545454"/>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新規</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a:txBody>
                    <a:bodyPr/>
                    <a:lstStyle/>
                    <a:p>
                      <a:pPr algn="ctr" rtl="0" fontAlgn="ctr"/>
                      <a:r>
                        <a:rPr lang="en-US" altLang="ja-JP" sz="800" b="0" i="0" u="none" strike="noStrike">
                          <a:solidFill>
                            <a:srgbClr val="545454"/>
                          </a:solidFill>
                          <a:effectLst/>
                          <a:latin typeface="メイリオ" panose="020B0604030504040204" pitchFamily="50" charset="-128"/>
                          <a:ea typeface="+mn-ea"/>
                        </a:rPr>
                        <a:t>1000006059</a:t>
                      </a:r>
                      <a:endParaRPr lang="en-US" altLang="ja-JP" sz="800" b="0" i="0" u="none" strike="noStrike" dirty="0">
                        <a:solidFill>
                          <a:srgbClr val="545454"/>
                        </a:solidFill>
                        <a:effectLst/>
                        <a:latin typeface="メイリオ" panose="020B0604030504040204" pitchFamily="50" charset="-128"/>
                        <a:ea typeface="+mn-ea"/>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extLst>
                  <a:ext uri="{0D108BD9-81ED-4DB2-BD59-A6C34878D82A}">
                    <a16:rowId xmlns:a16="http://schemas.microsoft.com/office/drawing/2014/main" val="2140662118"/>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予約開始日</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10">
                  <a:txBody>
                    <a:bodyPr/>
                    <a:lstStyle/>
                    <a:p>
                      <a:pPr algn="ctr" rtl="0" fontAlgn="ctr"/>
                      <a:r>
                        <a:rPr lang="en-US" altLang="ja-JP" sz="800" dirty="0">
                          <a:solidFill>
                            <a:srgbClr val="000000">
                              <a:lumMod val="75000"/>
                              <a:lumOff val="25000"/>
                            </a:srgbClr>
                          </a:solidFill>
                          <a:latin typeface="メイリオ"/>
                        </a:rPr>
                        <a:t>2023</a:t>
                      </a:r>
                      <a:r>
                        <a:rPr lang="ja-JP" altLang="en-US" sz="800" dirty="0">
                          <a:solidFill>
                            <a:srgbClr val="000000">
                              <a:lumMod val="75000"/>
                              <a:lumOff val="25000"/>
                            </a:srgbClr>
                          </a:solidFill>
                          <a:latin typeface="メイリオ"/>
                        </a:rPr>
                        <a:t>年</a:t>
                      </a:r>
                      <a:r>
                        <a:rPr lang="en-US" altLang="ja-JP" sz="800" dirty="0">
                          <a:solidFill>
                            <a:srgbClr val="000000">
                              <a:lumMod val="75000"/>
                              <a:lumOff val="25000"/>
                            </a:srgbClr>
                          </a:solidFill>
                          <a:latin typeface="メイリオ"/>
                        </a:rPr>
                        <a:t>4</a:t>
                      </a:r>
                      <a:r>
                        <a:rPr lang="ja-JP" altLang="en-US" sz="800" dirty="0">
                          <a:solidFill>
                            <a:srgbClr val="000000">
                              <a:lumMod val="75000"/>
                              <a:lumOff val="25000"/>
                            </a:srgbClr>
                          </a:solidFill>
                          <a:latin typeface="メイリオ"/>
                        </a:rPr>
                        <a:t>月</a:t>
                      </a:r>
                      <a:r>
                        <a:rPr lang="en-US" altLang="ja-JP" sz="800" dirty="0">
                          <a:solidFill>
                            <a:srgbClr val="000000">
                              <a:lumMod val="75000"/>
                              <a:lumOff val="25000"/>
                            </a:srgbClr>
                          </a:solidFill>
                          <a:latin typeface="メイリオ"/>
                        </a:rPr>
                        <a:t>27</a:t>
                      </a:r>
                      <a:r>
                        <a:rPr lang="ja-JP" altLang="en-US" sz="800" dirty="0">
                          <a:solidFill>
                            <a:srgbClr val="000000">
                              <a:lumMod val="75000"/>
                              <a:lumOff val="25000"/>
                            </a:srgbClr>
                          </a:solidFill>
                          <a:latin typeface="メイリオ"/>
                        </a:rPr>
                        <a:t>日</a:t>
                      </a:r>
                      <a:r>
                        <a:rPr lang="en-US" altLang="ja-JP" sz="800" dirty="0">
                          <a:solidFill>
                            <a:srgbClr val="000000">
                              <a:lumMod val="75000"/>
                              <a:lumOff val="25000"/>
                            </a:srgbClr>
                          </a:solidFill>
                          <a:latin typeface="メイリオ"/>
                        </a:rPr>
                        <a:t>(</a:t>
                      </a:r>
                      <a:r>
                        <a:rPr lang="ja-JP" altLang="en-US" sz="800" dirty="0">
                          <a:solidFill>
                            <a:srgbClr val="000000">
                              <a:lumMod val="75000"/>
                              <a:lumOff val="25000"/>
                            </a:srgbClr>
                          </a:solidFill>
                          <a:latin typeface="メイリオ"/>
                        </a:rPr>
                        <a:t>木</a:t>
                      </a:r>
                      <a:r>
                        <a:rPr lang="en-US" altLang="ja-JP" sz="800" dirty="0">
                          <a:solidFill>
                            <a:srgbClr val="000000">
                              <a:lumMod val="75000"/>
                              <a:lumOff val="25000"/>
                            </a:srgbClr>
                          </a:solidFill>
                          <a:latin typeface="メイリオ"/>
                        </a:rPr>
                        <a:t>) </a:t>
                      </a:r>
                      <a:endParaRPr lang="en-US" altLang="ja-JP" sz="800" b="0" i="0" u="none" strike="noStrike" dirty="0">
                        <a:solidFill>
                          <a:srgbClr val="595959"/>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a:noFill/>
                    </a:lnR>
                    <a:lnT>
                      <a:noFill/>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86105126"/>
                  </a:ext>
                </a:extLst>
              </a:tr>
              <a:tr h="283906">
                <a:tc>
                  <a:txBody>
                    <a:bodyPr/>
                    <a:lstStyle/>
                    <a:p>
                      <a:pPr algn="l" rtl="0" fontAlgn="ctr"/>
                      <a:r>
                        <a:rPr lang="zh-TW" altLang="en-US" sz="800" b="0" i="0" u="none" strike="noStrike">
                          <a:solidFill>
                            <a:srgbClr val="FFFFFF"/>
                          </a:solidFill>
                          <a:effectLst/>
                          <a:latin typeface="メイリオ" panose="020B0604030504040204" pitchFamily="50" charset="-128"/>
                          <a:ea typeface="メイリオ" panose="020B0604030504040204" pitchFamily="50" charset="-128"/>
                        </a:rPr>
                        <a:t>入稿前審査対象</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en-US" altLang="ja-JP" sz="800" b="0" i="0" u="none" strike="noStrike" dirty="0">
                          <a:solidFill>
                            <a:srgbClr val="545454"/>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ja-JP" altLang="en-US" sz="800" b="0" i="0" u="none" strike="noStrike" dirty="0">
                          <a:solidFill>
                            <a:srgbClr val="545454"/>
                          </a:solidFill>
                          <a:effectLst/>
                          <a:latin typeface="メイリオ"/>
                          <a:ea typeface="メイリオ"/>
                        </a:rPr>
                        <a:t>　</a:t>
                      </a:r>
                    </a:p>
                  </a:txBody>
                  <a:tcPr marL="3218" marR="3218" marT="3218" marB="0" anchor="ctr">
                    <a:lnL>
                      <a:no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a:txBody>
                    <a:bodyPr/>
                    <a:lstStyle/>
                    <a:p>
                      <a:pPr algn="ctr" rtl="0" fontAlgn="ctr"/>
                      <a:r>
                        <a:rPr lang="en-US" altLang="ja-JP" sz="800" b="0" i="0" u="none" strike="noStrike" dirty="0">
                          <a:solidFill>
                            <a:srgbClr val="545454"/>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ja-JP" altLang="en-US" sz="800" b="0" i="0" u="none" strike="noStrike" dirty="0">
                          <a:solidFill>
                            <a:srgbClr val="545454"/>
                          </a:solidFill>
                          <a:effectLst/>
                          <a:latin typeface="メイリオ"/>
                          <a:ea typeface="メイリオ"/>
                        </a:rPr>
                        <a:t>　</a:t>
                      </a:r>
                    </a:p>
                  </a:txBody>
                  <a:tcPr marL="3218" marR="3218" marT="3218" marB="0" anchor="ctr">
                    <a:lnL>
                      <a:noFill/>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en-US" altLang="ja-JP" sz="800" b="0" i="0" u="none" strike="noStrike" dirty="0">
                          <a:solidFill>
                            <a:srgbClr val="595959"/>
                          </a:solidFill>
                          <a:effectLst/>
                          <a:latin typeface="メイリオ"/>
                          <a:ea typeface="メイリオ"/>
                        </a:rPr>
                        <a:t>-</a:t>
                      </a:r>
                    </a:p>
                  </a:txBody>
                  <a:tcPr marL="3218" marR="3218" marT="3218"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ja-JP" altLang="en-US" sz="800" b="0" i="0" u="none" strike="noStrike" dirty="0">
                          <a:solidFill>
                            <a:srgbClr val="595959"/>
                          </a:solidFill>
                          <a:effectLst/>
                          <a:latin typeface="メイリオ"/>
                          <a:ea typeface="メイリオ"/>
                        </a:rPr>
                        <a:t>　</a:t>
                      </a:r>
                    </a:p>
                  </a:txBody>
                  <a:tcPr marL="3218" marR="3218" marT="3218" marB="0" anchor="ctr">
                    <a:lnL>
                      <a:noFill/>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en-US" altLang="ja-JP" sz="800" b="0" i="0" u="none" strike="noStrike" dirty="0">
                          <a:solidFill>
                            <a:srgbClr val="595959"/>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a:txBody>
                    <a:bodyPr/>
                    <a:lstStyle/>
                    <a:p>
                      <a:pPr algn="ctr" rtl="0" fontAlgn="ctr"/>
                      <a:r>
                        <a:rPr lang="ja-JP" altLang="en-US" sz="800" b="0" i="0" u="none" strike="noStrike" dirty="0">
                          <a:solidFill>
                            <a:srgbClr val="595959"/>
                          </a:solidFill>
                          <a:effectLst/>
                          <a:latin typeface="メイリオ"/>
                          <a:ea typeface="メイリオ"/>
                        </a:rPr>
                        <a:t>　</a:t>
                      </a:r>
                    </a:p>
                  </a:txBody>
                  <a:tcPr marL="3218" marR="3218" marT="3218" marB="0" anchor="ctr">
                    <a:lnL>
                      <a:no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extLst>
                  <a:ext uri="{0D108BD9-81ED-4DB2-BD59-A6C34878D82A}">
                    <a16:rowId xmlns:a16="http://schemas.microsoft.com/office/drawing/2014/main" val="653909990"/>
                  </a:ext>
                </a:extLst>
              </a:tr>
              <a:tr h="283906">
                <a:tc rowSpan="3">
                  <a:txBody>
                    <a:bodyPr/>
                    <a:lstStyle/>
                    <a:p>
                      <a:pPr algn="l" rtl="0" fontAlgn="ctr"/>
                      <a:r>
                        <a:rPr lang="ja-JP" altLang="en-US" sz="800" b="0" i="0" u="none" strike="noStrike" dirty="0">
                          <a:solidFill>
                            <a:srgbClr val="FFFFFF"/>
                          </a:solidFill>
                          <a:effectLst/>
                          <a:latin typeface="メイリオ" panose="020B0604030504040204" pitchFamily="50" charset="-128"/>
                          <a:ea typeface="メイリオ" panose="020B0604030504040204" pitchFamily="50" charset="-128"/>
                        </a:rPr>
                        <a:t>広告タイプ</a:t>
                      </a:r>
                      <a:r>
                        <a:rPr lang="en-US" altLang="ja-JP" sz="8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FFFF"/>
                          </a:solidFill>
                          <a:effectLst/>
                          <a:latin typeface="メイリオ" panose="020B0604030504040204" pitchFamily="50" charset="-128"/>
                          <a:ea typeface="メイリオ" panose="020B0604030504040204" pitchFamily="50" charset="-128"/>
                        </a:rPr>
                        <a:t>メインメディアの形式</a:t>
                      </a:r>
                      <a:r>
                        <a:rPr lang="en-US" altLang="ja-JP" sz="8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FFFFFF"/>
                          </a:solidFill>
                          <a:effectLst/>
                          <a:latin typeface="メイリオ" panose="020B0604030504040204" pitchFamily="50" charset="-128"/>
                          <a:ea typeface="メイリオ" panose="020B0604030504040204" pitchFamily="50" charset="-128"/>
                        </a:rPr>
                        <a:t>アスペクト比</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スマートフォン</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7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E9E9E9"/>
                    </a:solidFill>
                  </a:tcPr>
                </a:tc>
                <a:tc hMerge="1">
                  <a:txBody>
                    <a:bodyPr/>
                    <a:lstStyle/>
                    <a:p>
                      <a:endParaRPr kumimoji="1" lang="ja-JP" altLang="en-US"/>
                    </a:p>
                  </a:txBody>
                  <a:tcPr/>
                </a:tc>
                <a:tc gridSpan="2">
                  <a:txBody>
                    <a:bodyPr/>
                    <a:lstStyle/>
                    <a:p>
                      <a:pPr algn="ctr" rtl="0" fontAlgn="ct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ブランドパネル クインティ</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E9E9E9"/>
                    </a:solidFill>
                  </a:tcPr>
                </a:tc>
                <a:tc hMerge="1">
                  <a:txBody>
                    <a:bodyPr/>
                    <a:lstStyle/>
                    <a:p>
                      <a:endParaRPr kumimoji="1" lang="ja-JP" altLang="en-US"/>
                    </a:p>
                  </a:txBody>
                  <a:tcPr/>
                </a:tc>
                <a:tc rowSpan="3" gridSpan="2">
                  <a:txBody>
                    <a:bodyPr/>
                    <a:lstStyle/>
                    <a:p>
                      <a:pPr algn="ctr" rtl="0" fontAlgn="ct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700" b="0" i="0" u="none" strike="noStrike" dirty="0">
                          <a:solidFill>
                            <a:srgbClr val="545454"/>
                          </a:solidFill>
                          <a:effectLst/>
                          <a:latin typeface="メイリオ" panose="020B0604030504040204" pitchFamily="50" charset="-128"/>
                          <a:ea typeface="+mn-ea"/>
                        </a:rPr>
                        <a:t>バナー</a:t>
                      </a:r>
                      <a:r>
                        <a:rPr lang="en-US" altLang="ja-JP" sz="700" b="0" i="0" u="none" strike="noStrike" dirty="0">
                          <a:solidFill>
                            <a:srgbClr val="545454"/>
                          </a:solidFill>
                          <a:effectLst/>
                          <a:latin typeface="メイリオ" panose="020B0604030504040204" pitchFamily="50" charset="-128"/>
                          <a:ea typeface="+mn-ea"/>
                        </a:rPr>
                        <a:t>/</a:t>
                      </a:r>
                      <a:r>
                        <a:rPr lang="ja-JP" altLang="en-US" sz="700" b="0" i="0" u="none" strike="noStrike" dirty="0">
                          <a:solidFill>
                            <a:srgbClr val="545454"/>
                          </a:solidFill>
                          <a:effectLst/>
                          <a:latin typeface="メイリオ" panose="020B0604030504040204" pitchFamily="50" charset="-128"/>
                          <a:ea typeface="+mn-ea"/>
                        </a:rPr>
                        <a:t>動画</a:t>
                      </a:r>
                      <a:r>
                        <a:rPr lang="en-US" altLang="ja-JP" sz="700" b="0" i="0" u="none" strike="noStrike" dirty="0">
                          <a:solidFill>
                            <a:srgbClr val="545454"/>
                          </a:solidFill>
                          <a:effectLst/>
                          <a:latin typeface="メイリオ" panose="020B0604030504040204" pitchFamily="50" charset="-128"/>
                          <a:ea typeface="+mn-ea"/>
                        </a:rPr>
                        <a:t>/16</a:t>
                      </a:r>
                      <a:r>
                        <a:rPr lang="ja-JP" altLang="en-US" sz="700" b="0" i="0" u="none" strike="noStrike" dirty="0">
                          <a:solidFill>
                            <a:srgbClr val="545454"/>
                          </a:solidFill>
                          <a:effectLst/>
                          <a:latin typeface="メイリオ" panose="020B0604030504040204" pitchFamily="50" charset="-128"/>
                          <a:ea typeface="+mn-ea"/>
                        </a:rPr>
                        <a:t>：</a:t>
                      </a:r>
                      <a:r>
                        <a:rPr lang="en-US" altLang="ja-JP" sz="700" b="0" i="0" u="none" strike="noStrike" dirty="0">
                          <a:solidFill>
                            <a:srgbClr val="545454"/>
                          </a:solidFill>
                          <a:effectLst/>
                          <a:latin typeface="メイリオ" panose="020B0604030504040204" pitchFamily="50" charset="-128"/>
                          <a:ea typeface="+mn-ea"/>
                        </a:rPr>
                        <a:t>9</a:t>
                      </a:r>
                      <a:r>
                        <a:rPr lang="ja-JP" altLang="en-US" sz="700" b="0" i="0" u="none" strike="noStrike" dirty="0">
                          <a:solidFill>
                            <a:srgbClr val="545454"/>
                          </a:solidFill>
                          <a:effectLst/>
                          <a:latin typeface="メイリオ" panose="020B0604030504040204" pitchFamily="50" charset="-128"/>
                          <a:ea typeface="+mn-ea"/>
                        </a:rPr>
                        <a:t>　</a:t>
                      </a:r>
                    </a:p>
                  </a:txBody>
                  <a:tcPr marL="3218" marR="3218" marT="3218"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9E9"/>
                    </a:solidFill>
                  </a:tcPr>
                </a:tc>
                <a:tc rowSpan="3" hMerge="1">
                  <a:txBody>
                    <a:bodyPr/>
                    <a:lstStyle/>
                    <a:p>
                      <a:endParaRPr kumimoji="1" lang="ja-JP" altLang="en-US"/>
                    </a:p>
                  </a:txBody>
                  <a:tcPr/>
                </a:tc>
                <a:tc rowSpan="3" gridSpan="2">
                  <a:txBody>
                    <a:bodyPr/>
                    <a:lstStyle/>
                    <a:p>
                      <a:pPr algn="ctr" rtl="0" fontAlgn="ct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9</a:t>
                      </a:r>
                    </a:p>
                    <a:p>
                      <a:pPr algn="ctr" rtl="0" fontAlgn="ct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9</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9E9"/>
                    </a:solidFill>
                  </a:tcPr>
                </a:tc>
                <a:tc rowSpan="3" hMerge="1">
                  <a:txBody>
                    <a:bodyPr/>
                    <a:lstStyle/>
                    <a:p>
                      <a:endParaRPr kumimoji="1" lang="ja-JP" altLang="en-US"/>
                    </a:p>
                  </a:txBody>
                  <a:tcPr/>
                </a:tc>
                <a:tc rowSpan="3" gridSpan="2">
                  <a:txBody>
                    <a:bodyPr/>
                    <a:lstStyle/>
                    <a:p>
                      <a:pPr algn="ctr" rtl="0" fontAlgn="ct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  画像（</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5</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a:t>
                      </a:r>
                    </a:p>
                  </a:txBody>
                  <a:tcPr marL="3218" marR="3218" marT="3218" marB="0" anchor="ctr">
                    <a:lnL w="12700" cap="flat" cmpd="sng" algn="ctr">
                      <a:solidFill>
                        <a:schemeClr val="bg1"/>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rowSpan="3" hMerge="1">
                  <a:txBody>
                    <a:bodyPr/>
                    <a:lstStyle/>
                    <a:p>
                      <a:endParaRPr kumimoji="1" lang="ja-JP" altLang="en-US"/>
                    </a:p>
                  </a:txBody>
                  <a:tcPr/>
                </a:tc>
                <a:extLst>
                  <a:ext uri="{0D108BD9-81ED-4DB2-BD59-A6C34878D82A}">
                    <a16:rowId xmlns:a16="http://schemas.microsoft.com/office/drawing/2014/main" val="3549249548"/>
                  </a:ext>
                </a:extLst>
              </a:tr>
              <a:tr h="267414">
                <a:tc vMerge="1">
                  <a:txBody>
                    <a:bodyPr/>
                    <a:lstStyle/>
                    <a:p>
                      <a:endParaRPr kumimoji="1" lang="ja-JP" altLang="en-US"/>
                    </a:p>
                  </a:txBody>
                  <a:tcPr/>
                </a:tc>
                <a:tc gridSpan="2">
                  <a:txBody>
                    <a:bodyPr/>
                    <a:lstStyle/>
                    <a:p>
                      <a:pPr algn="ctr" rtl="0" fontAlgn="ct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【PC】</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7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7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rowSpan="2" gridSpan="2">
                  <a:txBody>
                    <a:bodyPr/>
                    <a:lstStyle/>
                    <a:p>
                      <a:pPr algn="ctr" rtl="0" fontAlgn="ct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　バナー</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7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45454"/>
                          </a:solidFill>
                          <a:effectLst/>
                          <a:latin typeface="メイリオ" panose="020B0604030504040204" pitchFamily="50" charset="-128"/>
                          <a:ea typeface="メイリオ" panose="020B0604030504040204" pitchFamily="50" charset="-128"/>
                        </a:rPr>
                        <a:t>1</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E9E9E9"/>
                    </a:solidFill>
                  </a:tcPr>
                </a:tc>
                <a:tc rowSpan="2" hMerge="1">
                  <a:txBody>
                    <a:bodyPr/>
                    <a:lstStyle/>
                    <a:p>
                      <a:endParaRPr kumimoji="1" lang="ja-JP" altLang="en-US"/>
                    </a:p>
                  </a:txBody>
                  <a:tcPr/>
                </a:tc>
                <a:tc gridSpan="2" vMerge="1">
                  <a:txBody>
                    <a:bodyPr/>
                    <a:lstStyle/>
                    <a:p>
                      <a:pPr algn="ctr" rtl="0" fontAlgn="ctr"/>
                      <a:endParaRPr lang="ja-JP" altLang="en-US" sz="7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E9E9E9"/>
                    </a:solidFill>
                  </a:tcPr>
                </a:tc>
                <a:tc hMerge="1" vMerge="1">
                  <a:txBody>
                    <a:bodyPr/>
                    <a:lstStyle/>
                    <a:p>
                      <a:endParaRPr kumimoji="1" lang="ja-JP" altLang="en-US"/>
                    </a:p>
                  </a:txBody>
                  <a:tcPr/>
                </a:tc>
                <a:tc gridSpan="2" vMerge="1">
                  <a:txBody>
                    <a:bodyPr/>
                    <a:lstStyle/>
                    <a:p>
                      <a:pPr algn="ctr" rtl="0" fontAlgn="ct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バナー</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動画</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/16</a:t>
                      </a:r>
                      <a:r>
                        <a:rPr lang="ja-JP" altLang="en-US" sz="700" b="0" i="0" u="none" strike="noStrike" dirty="0">
                          <a:solidFill>
                            <a:srgbClr val="595959"/>
                          </a:solidFill>
                          <a:effectLst/>
                          <a:latin typeface="メイリオ" panose="020B0604030504040204" pitchFamily="50" charset="-128"/>
                          <a:ea typeface="メイリオ" panose="020B0604030504040204" pitchFamily="50" charset="-128"/>
                        </a:rPr>
                        <a:t>：</a:t>
                      </a:r>
                      <a:r>
                        <a:rPr lang="en-US" altLang="ja-JP" sz="700" b="0" i="0" u="none" strike="noStrike" dirty="0">
                          <a:solidFill>
                            <a:srgbClr val="595959"/>
                          </a:solidFill>
                          <a:effectLst/>
                          <a:latin typeface="メイリオ" panose="020B0604030504040204" pitchFamily="50" charset="-128"/>
                          <a:ea typeface="メイリオ" panose="020B0604030504040204" pitchFamily="50" charset="-128"/>
                        </a:rPr>
                        <a:t>9</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E9E9E9"/>
                    </a:solidFill>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711859099"/>
                  </a:ext>
                </a:extLst>
              </a:tr>
              <a:tr h="267414">
                <a:tc v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545454"/>
                          </a:solidFill>
                          <a:effectLst/>
                          <a:latin typeface="メイリオ" panose="020B0604030504040204" pitchFamily="50" charset="-128"/>
                          <a:ea typeface="+mn-ea"/>
                        </a:rPr>
                        <a:t>【PC】</a:t>
                      </a:r>
                      <a:r>
                        <a:rPr lang="ja-JP" altLang="en-US" sz="700" b="0" i="0" u="none" strike="noStrike" dirty="0">
                          <a:solidFill>
                            <a:srgbClr val="545454"/>
                          </a:solidFill>
                          <a:effectLst/>
                          <a:latin typeface="メイリオ" panose="020B0604030504040204" pitchFamily="50" charset="-128"/>
                          <a:ea typeface="+mn-ea"/>
                        </a:rPr>
                        <a:t>バナー</a:t>
                      </a:r>
                      <a:r>
                        <a:rPr lang="en-US" altLang="ja-JP" sz="700" b="0" i="0" u="none" strike="noStrike" dirty="0">
                          <a:solidFill>
                            <a:srgbClr val="545454"/>
                          </a:solidFill>
                          <a:effectLst/>
                          <a:latin typeface="メイリオ" panose="020B0604030504040204" pitchFamily="50" charset="-128"/>
                          <a:ea typeface="+mn-ea"/>
                        </a:rPr>
                        <a:t>/</a:t>
                      </a:r>
                      <a:r>
                        <a:rPr lang="ja-JP" altLang="en-US" sz="700" b="0" i="0" u="none" strike="noStrike" dirty="0">
                          <a:solidFill>
                            <a:srgbClr val="545454"/>
                          </a:solidFill>
                          <a:effectLst/>
                          <a:latin typeface="メイリオ" panose="020B0604030504040204" pitchFamily="50" charset="-128"/>
                          <a:ea typeface="+mn-ea"/>
                        </a:rPr>
                        <a:t>画像</a:t>
                      </a:r>
                      <a:r>
                        <a:rPr lang="en-US" altLang="ja-JP" sz="700" b="0" i="0" u="none" strike="noStrike" dirty="0">
                          <a:solidFill>
                            <a:srgbClr val="545454"/>
                          </a:solidFill>
                          <a:effectLst/>
                          <a:latin typeface="メイリオ" panose="020B0604030504040204" pitchFamily="50" charset="-128"/>
                          <a:ea typeface="+mn-ea"/>
                        </a:rPr>
                        <a:t>/1</a:t>
                      </a:r>
                      <a:r>
                        <a:rPr lang="ja-JP" altLang="en-US" sz="700" b="0" i="0" u="none" strike="noStrike" dirty="0">
                          <a:solidFill>
                            <a:srgbClr val="545454"/>
                          </a:solidFill>
                          <a:effectLst/>
                          <a:latin typeface="メイリオ" panose="020B0604030504040204" pitchFamily="50" charset="-128"/>
                          <a:ea typeface="+mn-ea"/>
                        </a:rPr>
                        <a:t>：</a:t>
                      </a:r>
                      <a:r>
                        <a:rPr lang="en-US" altLang="ja-JP" sz="700" b="0" i="0" u="none" strike="noStrike" dirty="0">
                          <a:solidFill>
                            <a:srgbClr val="545454"/>
                          </a:solidFill>
                          <a:effectLst/>
                          <a:latin typeface="メイリオ" panose="020B0604030504040204" pitchFamily="50" charset="-128"/>
                          <a:ea typeface="+mn-ea"/>
                        </a:rPr>
                        <a:t>1 </a:t>
                      </a:r>
                      <a:r>
                        <a:rPr lang="ja-JP" altLang="en-US" sz="700" b="0" i="0" u="none" strike="noStrike" dirty="0">
                          <a:solidFill>
                            <a:srgbClr val="545454"/>
                          </a:solidFill>
                          <a:effectLst/>
                          <a:latin typeface="メイリオ" panose="020B0604030504040204" pitchFamily="50" charset="-128"/>
                          <a:ea typeface="+mn-ea"/>
                        </a:rPr>
                        <a:t>　バナー</a:t>
                      </a:r>
                      <a:r>
                        <a:rPr lang="en-US" altLang="ja-JP" sz="700" b="0" i="0" u="none" strike="noStrike" dirty="0">
                          <a:solidFill>
                            <a:srgbClr val="545454"/>
                          </a:solidFill>
                          <a:effectLst/>
                          <a:latin typeface="メイリオ" panose="020B0604030504040204" pitchFamily="50" charset="-128"/>
                          <a:ea typeface="+mn-ea"/>
                        </a:rPr>
                        <a:t>/</a:t>
                      </a:r>
                      <a:r>
                        <a:rPr lang="ja-JP" altLang="en-US" sz="700" b="0" i="0" u="none" strike="noStrike" dirty="0">
                          <a:solidFill>
                            <a:srgbClr val="545454"/>
                          </a:solidFill>
                          <a:effectLst/>
                          <a:latin typeface="メイリオ" panose="020B0604030504040204" pitchFamily="50" charset="-128"/>
                          <a:ea typeface="+mn-ea"/>
                        </a:rPr>
                        <a:t>動画</a:t>
                      </a:r>
                      <a:r>
                        <a:rPr lang="en-US" altLang="ja-JP" sz="700" b="0" i="0" u="none" strike="noStrike" dirty="0">
                          <a:solidFill>
                            <a:srgbClr val="545454"/>
                          </a:solidFill>
                          <a:effectLst/>
                          <a:latin typeface="メイリオ" panose="020B0604030504040204" pitchFamily="50" charset="-128"/>
                          <a:ea typeface="+mn-ea"/>
                        </a:rPr>
                        <a:t>/1</a:t>
                      </a:r>
                      <a:r>
                        <a:rPr lang="ja-JP" altLang="en-US" sz="700" b="0" i="0" u="none" strike="noStrike" dirty="0">
                          <a:solidFill>
                            <a:srgbClr val="545454"/>
                          </a:solidFill>
                          <a:effectLst/>
                          <a:latin typeface="メイリオ" panose="020B0604030504040204" pitchFamily="50" charset="-128"/>
                          <a:ea typeface="+mn-ea"/>
                        </a:rPr>
                        <a:t>：</a:t>
                      </a:r>
                      <a:r>
                        <a:rPr lang="en-US" altLang="ja-JP" sz="700" b="0" i="0" u="none" strike="noStrike" dirty="0">
                          <a:solidFill>
                            <a:srgbClr val="545454"/>
                          </a:solidFill>
                          <a:effectLst/>
                          <a:latin typeface="メイリオ" panose="020B0604030504040204" pitchFamily="50" charset="-128"/>
                          <a:ea typeface="+mn-ea"/>
                        </a:rPr>
                        <a:t>1</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4244626344"/>
                  </a:ext>
                </a:extLst>
              </a:tr>
              <a:tr h="283906">
                <a:tc>
                  <a:txBody>
                    <a:bodyPr/>
                    <a:lstStyle/>
                    <a:p>
                      <a:pPr algn="l" rtl="0" fontAlgn="ctr"/>
                      <a:r>
                        <a:rPr lang="ja-JP" altLang="en-US" sz="800" b="0" i="0" u="none" strike="noStrike">
                          <a:solidFill>
                            <a:srgbClr val="FFFFFF"/>
                          </a:solidFill>
                          <a:effectLst/>
                          <a:latin typeface="メイリオ"/>
                          <a:ea typeface="メイリオ"/>
                        </a:rPr>
                        <a:t>バナー</a:t>
                      </a:r>
                      <a:r>
                        <a:rPr lang="en-US" altLang="ja-JP" sz="800" b="0" i="0" u="none" strike="noStrike" dirty="0">
                          <a:solidFill>
                            <a:srgbClr val="FFFFFF"/>
                          </a:solidFill>
                          <a:effectLst/>
                          <a:latin typeface="メイリオ"/>
                          <a:ea typeface="メイリオ"/>
                        </a:rPr>
                        <a:t>/</a:t>
                      </a:r>
                      <a:r>
                        <a:rPr lang="ja-JP" altLang="en-US" sz="800" b="0" i="0" u="none" strike="noStrike">
                          <a:solidFill>
                            <a:srgbClr val="FFFFFF"/>
                          </a:solidFill>
                          <a:effectLst/>
                          <a:latin typeface="メイリオ"/>
                          <a:ea typeface="メイリオ"/>
                        </a:rPr>
                        <a:t>動画</a:t>
                      </a:r>
                      <a:r>
                        <a:rPr lang="en-US" altLang="ja-JP" sz="800" b="0" i="0" u="none" strike="noStrike" dirty="0">
                          <a:solidFill>
                            <a:srgbClr val="FFFFFF"/>
                          </a:solidFill>
                          <a:effectLst/>
                          <a:latin typeface="メイリオ"/>
                          <a:ea typeface="メイリオ"/>
                        </a:rPr>
                        <a:t>/16</a:t>
                      </a:r>
                      <a:r>
                        <a:rPr lang="ja-JP" altLang="en-US" sz="800" b="0" i="0" u="none" strike="noStrike">
                          <a:solidFill>
                            <a:srgbClr val="FFFFFF"/>
                          </a:solidFill>
                          <a:effectLst/>
                          <a:latin typeface="メイリオ"/>
                          <a:ea typeface="メイリオ"/>
                        </a:rPr>
                        <a:t>：</a:t>
                      </a:r>
                      <a:r>
                        <a:rPr lang="en-US" altLang="ja-JP" sz="800" b="0" i="0" u="none" strike="noStrike" dirty="0">
                          <a:solidFill>
                            <a:srgbClr val="FFFFFF"/>
                          </a:solidFill>
                          <a:effectLst/>
                          <a:latin typeface="メイリオ"/>
                          <a:ea typeface="メイリオ"/>
                        </a:rPr>
                        <a:t>9</a:t>
                      </a:r>
                      <a:r>
                        <a:rPr lang="ja-JP" altLang="en-US" sz="800" b="0" i="0" u="none" strike="noStrike">
                          <a:solidFill>
                            <a:srgbClr val="FFFFFF"/>
                          </a:solidFill>
                          <a:effectLst/>
                          <a:latin typeface="メイリオ"/>
                          <a:ea typeface="メイリオ"/>
                        </a:rPr>
                        <a:t>広告</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99999"/>
                    </a:solidFill>
                  </a:tcPr>
                </a:tc>
                <a:tc rowSpan="2" gridSpan="2">
                  <a:txBody>
                    <a:bodyPr/>
                    <a:lstStyle/>
                    <a:p>
                      <a:pPr algn="ctr" rtl="0" fontAlgn="ctr"/>
                      <a:r>
                        <a:rPr lang="ja-JP" altLang="en-US" sz="800" b="0" i="0" u="none" strike="noStrike" dirty="0">
                          <a:solidFill>
                            <a:srgbClr val="545454"/>
                          </a:solidFill>
                          <a:effectLst/>
                          <a:latin typeface="メイリオ"/>
                          <a:ea typeface="メイリオ"/>
                        </a:rPr>
                        <a:t>動画をフルスクリーンで再生する（</a:t>
                      </a:r>
                      <a:r>
                        <a:rPr lang="en-US" altLang="ja-JP" sz="800" b="0" i="0" u="none" strike="noStrike" dirty="0">
                          <a:solidFill>
                            <a:srgbClr val="545454"/>
                          </a:solidFill>
                          <a:effectLst/>
                          <a:latin typeface="メイリオ"/>
                          <a:ea typeface="メイリオ"/>
                        </a:rPr>
                        <a:t>for view</a:t>
                      </a:r>
                      <a:r>
                        <a:rPr lang="ja-JP" altLang="en-US" sz="800" b="0" i="0" u="none" strike="noStrike" dirty="0">
                          <a:solidFill>
                            <a:srgbClr val="545454"/>
                          </a:solidFill>
                          <a:effectLst/>
                          <a:latin typeface="メイリオ"/>
                          <a:ea typeface="メイリオ"/>
                        </a:rPr>
                        <a:t>）　</a:t>
                      </a:r>
                      <a:br>
                        <a:rPr lang="ja-JP" altLang="en-US" sz="800" b="0" i="0" u="none" strike="noStrike" dirty="0">
                          <a:solidFill>
                            <a:srgbClr val="545454"/>
                          </a:solidFill>
                          <a:effectLst/>
                          <a:latin typeface="メイリオ"/>
                          <a:ea typeface="メイリオ"/>
                        </a:rPr>
                      </a:br>
                      <a:r>
                        <a:rPr lang="ja-JP" altLang="en-US" sz="800" b="0" i="0" u="none" strike="noStrike" dirty="0">
                          <a:solidFill>
                            <a:srgbClr val="545454"/>
                          </a:solidFill>
                          <a:effectLst/>
                          <a:latin typeface="メイリオ"/>
                          <a:ea typeface="メイリオ"/>
                        </a:rPr>
                        <a:t>　ランディングページを表示する（</a:t>
                      </a:r>
                      <a:r>
                        <a:rPr lang="en-US" altLang="ja-JP" sz="800" b="0" i="0" u="none" strike="noStrike" dirty="0">
                          <a:solidFill>
                            <a:srgbClr val="545454"/>
                          </a:solidFill>
                          <a:effectLst/>
                          <a:latin typeface="メイリオ"/>
                          <a:ea typeface="メイリオ"/>
                        </a:rPr>
                        <a:t>for click</a:t>
                      </a:r>
                      <a:r>
                        <a:rPr lang="ja-JP" altLang="en-US" sz="800" b="0" i="0" u="none" strike="noStrike" dirty="0">
                          <a:solidFill>
                            <a:srgbClr val="545454"/>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rowSpan="2" hMerge="1">
                  <a:txBody>
                    <a:bodyPr/>
                    <a:lstStyle/>
                    <a:p>
                      <a:endParaRPr kumimoji="1" lang="ja-JP" altLang="en-US"/>
                    </a:p>
                  </a:txBody>
                  <a:tcPr/>
                </a:tc>
                <a:tc rowSpan="2" gridSpan="2">
                  <a:txBody>
                    <a:bodyPr/>
                    <a:lstStyle/>
                    <a:p>
                      <a:pPr algn="ctr" rtl="0" fontAlgn="ctr"/>
                      <a:r>
                        <a:rPr lang="en-US" altLang="ja-JP" sz="800" b="0" i="0" u="none" strike="noStrike" dirty="0">
                          <a:solidFill>
                            <a:srgbClr val="595959"/>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rowSpan="2" hMerge="1">
                  <a:txBody>
                    <a:bodyPr/>
                    <a:lstStyle/>
                    <a:p>
                      <a:endParaRPr kumimoji="1" lang="ja-JP" altLang="en-US"/>
                    </a:p>
                  </a:txBody>
                  <a:tcPr/>
                </a:tc>
                <a:tc rowSpan="2"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動画をフルスクリーンで再生する（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view</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b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ランディングページを表示する（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click</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rowSpan="2" hMerge="1">
                  <a:txBody>
                    <a:bodyPr/>
                    <a:lstStyle/>
                    <a:p>
                      <a:endParaRPr kumimoji="1" lang="ja-JP" altLang="en-US"/>
                    </a:p>
                  </a:txBody>
                  <a:tcPr/>
                </a:tc>
                <a:tc rowSpan="2" gridSpan="2">
                  <a:txBody>
                    <a:bodyPr/>
                    <a:lstStyle/>
                    <a:p>
                      <a:pPr algn="ctr" rtl="0" fontAlgn="ctr"/>
                      <a:r>
                        <a:rPr lang="ja-JP" altLang="en-US" sz="800" b="0" i="0" u="none" strike="noStrike">
                          <a:solidFill>
                            <a:srgbClr val="545454"/>
                          </a:solidFill>
                          <a:effectLst/>
                          <a:latin typeface="メイリオ"/>
                          <a:ea typeface="メイリオ"/>
                        </a:rPr>
                        <a:t>動画をフルスクリーンで再生する（</a:t>
                      </a:r>
                      <a:r>
                        <a:rPr lang="en-US" altLang="ja-JP" sz="800" b="0" i="0" u="none" strike="noStrike" dirty="0">
                          <a:solidFill>
                            <a:srgbClr val="545454"/>
                          </a:solidFill>
                          <a:effectLst/>
                          <a:latin typeface="メイリオ"/>
                          <a:ea typeface="メイリオ"/>
                        </a:rPr>
                        <a:t>for view</a:t>
                      </a:r>
                      <a:r>
                        <a:rPr lang="ja-JP" altLang="en-US" sz="800" b="0" i="0" u="none" strike="noStrike">
                          <a:solidFill>
                            <a:srgbClr val="545454"/>
                          </a:solidFill>
                          <a:effectLst/>
                          <a:latin typeface="メイリオ"/>
                          <a:ea typeface="メイリオ"/>
                        </a:rPr>
                        <a:t>）</a:t>
                      </a:r>
                    </a:p>
                  </a:txBody>
                  <a:tcPr marL="3218" marR="3218" marT="3218"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5"/>
                    </a:solidFill>
                  </a:tcPr>
                </a:tc>
                <a:tc rowSpan="2" hMerge="1">
                  <a:txBody>
                    <a:bodyPr/>
                    <a:lstStyle/>
                    <a:p>
                      <a:endParaRPr kumimoji="1" lang="ja-JP" altLang="en-US"/>
                    </a:p>
                  </a:txBody>
                  <a:tcPr/>
                </a:tc>
                <a:tc rowSpan="2" gridSpan="2">
                  <a:txBody>
                    <a:bodyPr/>
                    <a:lstStyle/>
                    <a:p>
                      <a:pPr algn="ctr" rtl="0" fontAlgn="ctr"/>
                      <a:r>
                        <a:rPr lang="en-US" altLang="ja-JP" sz="800" b="0" i="0" u="none" strike="noStrike" dirty="0">
                          <a:solidFill>
                            <a:srgbClr val="545454"/>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rowSpan="2" hMerge="1">
                  <a:txBody>
                    <a:bodyPr/>
                    <a:lstStyle/>
                    <a:p>
                      <a:endParaRPr kumimoji="1" lang="ja-JP" altLang="en-US"/>
                    </a:p>
                  </a:txBody>
                  <a:tcPr/>
                </a:tc>
                <a:extLst>
                  <a:ext uri="{0D108BD9-81ED-4DB2-BD59-A6C34878D82A}">
                    <a16:rowId xmlns:a16="http://schemas.microsoft.com/office/drawing/2014/main" val="342919678"/>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タップ後の動作</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999999"/>
                    </a:solidFill>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3524957488"/>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デバイス</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ja-JP" altLang="en-US" sz="800" b="0" i="0" u="none" strike="noStrike">
                          <a:solidFill>
                            <a:srgbClr val="545454"/>
                          </a:solidFill>
                          <a:effectLst/>
                          <a:latin typeface="メイリオ"/>
                          <a:ea typeface="メイリオ"/>
                        </a:rPr>
                        <a:t>スマートフォン（ウェブ</a:t>
                      </a:r>
                      <a:r>
                        <a:rPr lang="en-US" altLang="ja-JP" sz="800" b="0" i="0" u="none" strike="noStrike" dirty="0">
                          <a:solidFill>
                            <a:srgbClr val="545454"/>
                          </a:solidFill>
                          <a:effectLst/>
                          <a:latin typeface="メイリオ"/>
                          <a:ea typeface="メイリオ"/>
                        </a:rPr>
                        <a:t>/</a:t>
                      </a:r>
                      <a:r>
                        <a:rPr lang="ja-JP" altLang="en-US" sz="800" b="0" i="0" u="none" strike="noStrike">
                          <a:solidFill>
                            <a:srgbClr val="545454"/>
                          </a:solidFill>
                          <a:effectLst/>
                          <a:latin typeface="メイリオ"/>
                          <a:ea typeface="メイリオ"/>
                        </a:rPr>
                        <a:t>アプリ）　</a:t>
                      </a:r>
                      <a:r>
                        <a:rPr lang="en-US" altLang="ja-JP" sz="800" b="0" i="0" u="none" strike="noStrike" dirty="0">
                          <a:solidFill>
                            <a:srgbClr val="545454"/>
                          </a:solidFill>
                          <a:effectLst/>
                          <a:latin typeface="メイリオ"/>
                          <a:ea typeface="メイリオ"/>
                        </a:rPr>
                        <a:t>/</a:t>
                      </a:r>
                      <a:r>
                        <a:rPr lang="ja-JP" altLang="en-US" sz="800" b="0" i="0" u="none" strike="noStrike" dirty="0">
                          <a:solidFill>
                            <a:srgbClr val="545454"/>
                          </a:solidFill>
                          <a:effectLst/>
                          <a:latin typeface="メイリオ"/>
                          <a:ea typeface="メイリオ"/>
                        </a:rPr>
                        <a:t>　</a:t>
                      </a:r>
                      <a:r>
                        <a:rPr lang="en-US" altLang="ja-JP" sz="800" b="0" i="0" u="none" strike="noStrike" dirty="0">
                          <a:solidFill>
                            <a:srgbClr val="545454"/>
                          </a:solidFill>
                          <a:effectLst/>
                          <a:latin typeface="メイリオ"/>
                          <a:ea typeface="メイリオ"/>
                        </a:rPr>
                        <a:t>PC</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sz="800" b="0" i="0" u="none" strike="noStrike" dirty="0">
                          <a:solidFill>
                            <a:srgbClr val="545454"/>
                          </a:solidFill>
                          <a:effectLst/>
                          <a:latin typeface="メイリオ"/>
                          <a:ea typeface="メイリオ"/>
                        </a:rPr>
                        <a:t>PC</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スマートフォン（ウェブ</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アプリ）</a:t>
                      </a:r>
                    </a:p>
                  </a:txBody>
                  <a:tcPr marL="3218" marR="3218" marT="3218"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スマートフォン（ウェブ）</a:t>
                      </a:r>
                    </a:p>
                  </a:txBody>
                  <a:tcPr marL="3218" marR="3218" marT="3218"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ja-JP" altLang="en-US" sz="800" b="0" i="0" u="none" strike="noStrike">
                          <a:solidFill>
                            <a:srgbClr val="595959"/>
                          </a:solidFill>
                          <a:effectLst/>
                          <a:latin typeface="メイリオ" panose="020B0604030504040204" pitchFamily="50" charset="-128"/>
                          <a:ea typeface="メイリオ" panose="020B0604030504040204" pitchFamily="50" charset="-128"/>
                        </a:rPr>
                        <a:t>スマートフォン（アプリ）</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extLst>
                  <a:ext uri="{0D108BD9-81ED-4DB2-BD59-A6C34878D82A}">
                    <a16:rowId xmlns:a16="http://schemas.microsoft.com/office/drawing/2014/main" val="2507521577"/>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a:solidFill>
                            <a:srgbClr val="545454"/>
                          </a:solidFill>
                          <a:effectLst/>
                          <a:latin typeface="メイリオ"/>
                          <a:ea typeface="メイリオ"/>
                        </a:rPr>
                        <a:t>　トップページ</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a:solidFill>
                            <a:srgbClr val="545454"/>
                          </a:solidFill>
                          <a:effectLst/>
                          <a:latin typeface="メイリオ"/>
                          <a:ea typeface="メイリオ"/>
                        </a:rPr>
                        <a:t>　トップページ</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a:solidFill>
                            <a:srgbClr val="545454"/>
                          </a:solidFill>
                          <a:effectLst/>
                          <a:latin typeface="メイリオ"/>
                          <a:ea typeface="メイリオ"/>
                        </a:rPr>
                        <a:t>　トップページ</a:t>
                      </a:r>
                    </a:p>
                  </a:txBody>
                  <a:tcPr marL="3218" marR="3218" marT="3218"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Yahoo!</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ニュース（</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SP</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プライムカバー）</a:t>
                      </a:r>
                    </a:p>
                  </a:txBody>
                  <a:tcPr marL="3218" marR="3218" marT="3218"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a:ea typeface="メイリオ"/>
                        </a:rPr>
                        <a:t>Yahoo!</a:t>
                      </a:r>
                      <a:r>
                        <a:rPr lang="ja-JP" altLang="en-US" sz="800" b="0" i="0" u="none" strike="noStrike">
                          <a:solidFill>
                            <a:srgbClr val="595959"/>
                          </a:solidFill>
                          <a:effectLst/>
                          <a:latin typeface="メイリオ"/>
                          <a:ea typeface="メイリオ"/>
                        </a:rPr>
                        <a:t>天気　トップ</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extLst>
                  <a:ext uri="{0D108BD9-81ED-4DB2-BD59-A6C34878D82A}">
                    <a16:rowId xmlns:a16="http://schemas.microsoft.com/office/drawing/2014/main" val="1349478787"/>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掲載場所</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a:solidFill>
                            <a:srgbClr val="545454"/>
                          </a:solidFill>
                          <a:effectLst/>
                          <a:latin typeface="メイリオ"/>
                          <a:ea typeface="メイリオ"/>
                        </a:rPr>
                        <a:t>　トップページ　および　</a:t>
                      </a:r>
                      <a:r>
                        <a:rPr lang="en-US" altLang="ja-JP" sz="800" b="0" i="0" u="none" strike="noStrike" dirty="0">
                          <a:solidFill>
                            <a:srgbClr val="545454"/>
                          </a:solidFill>
                          <a:effectLst/>
                          <a:latin typeface="メイリオ"/>
                          <a:ea typeface="メイリオ"/>
                        </a:rPr>
                        <a:t>Yahoo! JAPAN</a:t>
                      </a:r>
                      <a:r>
                        <a:rPr lang="ja-JP" altLang="en-US" sz="800" b="0" i="0" u="none" strike="noStrike">
                          <a:solidFill>
                            <a:srgbClr val="545454"/>
                          </a:solidFill>
                          <a:effectLst/>
                          <a:latin typeface="メイリオ"/>
                          <a:ea typeface="メイリオ"/>
                        </a:rPr>
                        <a:t>アプリのファーストビュー　</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a:ea typeface="メイリオ"/>
                        </a:rPr>
                        <a:t>Yahoo! JAPAN  </a:t>
                      </a:r>
                      <a:r>
                        <a:rPr lang="ja-JP" altLang="en-US" sz="800" b="0" i="0" u="none" strike="noStrike" dirty="0">
                          <a:solidFill>
                            <a:srgbClr val="545454"/>
                          </a:solidFill>
                          <a:effectLst/>
                          <a:latin typeface="メイリオ"/>
                          <a:ea typeface="メイリオ"/>
                        </a:rPr>
                        <a:t>トップページのファーストビュー　</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Yahoo! JAPAN</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トップページ　および　</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Yahoo! JAPAN</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アプリのファーストビュー　</a:t>
                      </a:r>
                    </a:p>
                  </a:txBody>
                  <a:tcPr marL="3218" marR="3218" marT="3218"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a:ea typeface="メイリオ"/>
                        </a:rPr>
                        <a:t>Yahoo!</a:t>
                      </a:r>
                      <a:r>
                        <a:rPr lang="ja-JP" altLang="en-US" sz="800" b="0" i="0" u="none" strike="noStrike">
                          <a:solidFill>
                            <a:srgbClr val="595959"/>
                          </a:solidFill>
                          <a:effectLst/>
                          <a:latin typeface="メイリオ"/>
                          <a:ea typeface="メイリオ"/>
                        </a:rPr>
                        <a:t>ニュースの記事詳細ページ</a:t>
                      </a:r>
                    </a:p>
                  </a:txBody>
                  <a:tcPr marL="3218" marR="3218" marT="3218"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a:ea typeface="メイリオ"/>
                        </a:rPr>
                        <a:t>Yahoo!</a:t>
                      </a:r>
                      <a:r>
                        <a:rPr lang="ja-JP" altLang="en-US" sz="800" b="0" i="0" u="none" strike="noStrike">
                          <a:solidFill>
                            <a:srgbClr val="595959"/>
                          </a:solidFill>
                          <a:effectLst/>
                          <a:latin typeface="メイリオ"/>
                          <a:ea typeface="メイリオ"/>
                        </a:rPr>
                        <a:t>天気　トップ（アプリ）</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extLst>
                  <a:ext uri="{0D108BD9-81ED-4DB2-BD59-A6C34878D82A}">
                    <a16:rowId xmlns:a16="http://schemas.microsoft.com/office/drawing/2014/main" val="1350961809"/>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掲載期間</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10">
                  <a:txBody>
                    <a:bodyPr/>
                    <a:lstStyle/>
                    <a:p>
                      <a:pPr algn="ctr" rtl="0" fontAlgn="ctr"/>
                      <a:r>
                        <a:rPr lang="en-US" altLang="ja-JP" sz="800" dirty="0">
                          <a:solidFill>
                            <a:srgbClr val="000000">
                              <a:lumMod val="75000"/>
                              <a:lumOff val="25000"/>
                            </a:srgbClr>
                          </a:solidFill>
                          <a:latin typeface="メイリオ"/>
                        </a:rPr>
                        <a:t>2023</a:t>
                      </a:r>
                      <a:r>
                        <a:rPr lang="ja-JP" altLang="en-US" sz="800" dirty="0">
                          <a:solidFill>
                            <a:srgbClr val="000000">
                              <a:lumMod val="75000"/>
                              <a:lumOff val="25000"/>
                            </a:srgbClr>
                          </a:solidFill>
                          <a:latin typeface="メイリオ"/>
                        </a:rPr>
                        <a:t>年</a:t>
                      </a:r>
                      <a:r>
                        <a:rPr lang="en-US" altLang="ja-JP" sz="800" dirty="0">
                          <a:solidFill>
                            <a:srgbClr val="000000">
                              <a:lumMod val="75000"/>
                              <a:lumOff val="25000"/>
                            </a:srgbClr>
                          </a:solidFill>
                          <a:latin typeface="メイリオ"/>
                        </a:rPr>
                        <a:t>5</a:t>
                      </a:r>
                      <a:r>
                        <a:rPr lang="ja-JP" altLang="en-US" sz="800" dirty="0">
                          <a:solidFill>
                            <a:srgbClr val="000000">
                              <a:lumMod val="75000"/>
                              <a:lumOff val="25000"/>
                            </a:srgbClr>
                          </a:solidFill>
                          <a:latin typeface="メイリオ"/>
                        </a:rPr>
                        <a:t>月</a:t>
                      </a:r>
                      <a:r>
                        <a:rPr lang="en-US" altLang="ja-JP" sz="800" dirty="0">
                          <a:solidFill>
                            <a:srgbClr val="000000">
                              <a:lumMod val="75000"/>
                              <a:lumOff val="25000"/>
                            </a:srgbClr>
                          </a:solidFill>
                          <a:latin typeface="メイリオ"/>
                        </a:rPr>
                        <a:t>10</a:t>
                      </a:r>
                      <a:r>
                        <a:rPr lang="ja-JP" altLang="en-US" sz="800" dirty="0">
                          <a:solidFill>
                            <a:srgbClr val="000000">
                              <a:lumMod val="75000"/>
                              <a:lumOff val="25000"/>
                            </a:srgbClr>
                          </a:solidFill>
                          <a:latin typeface="メイリオ"/>
                        </a:rPr>
                        <a:t>日</a:t>
                      </a:r>
                      <a:r>
                        <a:rPr lang="en-US" altLang="ja-JP" sz="800" dirty="0">
                          <a:solidFill>
                            <a:srgbClr val="000000">
                              <a:lumMod val="75000"/>
                              <a:lumOff val="25000"/>
                            </a:srgbClr>
                          </a:solidFill>
                          <a:latin typeface="メイリオ"/>
                        </a:rPr>
                        <a:t>(</a:t>
                      </a:r>
                      <a:r>
                        <a:rPr lang="ja-JP" altLang="en-US" sz="800" dirty="0">
                          <a:solidFill>
                            <a:srgbClr val="000000">
                              <a:lumMod val="75000"/>
                              <a:lumOff val="25000"/>
                            </a:srgbClr>
                          </a:solidFill>
                          <a:latin typeface="メイリオ"/>
                        </a:rPr>
                        <a:t>水</a:t>
                      </a:r>
                      <a:r>
                        <a:rPr lang="en-US" altLang="ja-JP" sz="800" dirty="0">
                          <a:solidFill>
                            <a:srgbClr val="000000">
                              <a:lumMod val="75000"/>
                              <a:lumOff val="25000"/>
                            </a:srgbClr>
                          </a:solidFill>
                          <a:latin typeface="メイリオ"/>
                        </a:rPr>
                        <a:t>)</a:t>
                      </a:r>
                      <a:r>
                        <a:rPr lang="ja-JP" altLang="en-US" sz="800" dirty="0">
                          <a:solidFill>
                            <a:srgbClr val="000000">
                              <a:lumMod val="75000"/>
                              <a:lumOff val="25000"/>
                            </a:srgbClr>
                          </a:solidFill>
                          <a:latin typeface="メイリオ"/>
                        </a:rPr>
                        <a:t>～</a:t>
                      </a:r>
                      <a:r>
                        <a:rPr lang="en-US" altLang="ja-JP" sz="800" dirty="0">
                          <a:solidFill>
                            <a:srgbClr val="000000">
                              <a:lumMod val="75000"/>
                              <a:lumOff val="25000"/>
                            </a:srgbClr>
                          </a:solidFill>
                          <a:latin typeface="メイリオ"/>
                        </a:rPr>
                        <a:t>2023</a:t>
                      </a:r>
                      <a:r>
                        <a:rPr lang="ja-JP" altLang="en-US" sz="800" dirty="0">
                          <a:solidFill>
                            <a:srgbClr val="000000">
                              <a:lumMod val="75000"/>
                              <a:lumOff val="25000"/>
                            </a:srgbClr>
                          </a:solidFill>
                          <a:latin typeface="メイリオ"/>
                        </a:rPr>
                        <a:t>年</a:t>
                      </a:r>
                      <a:r>
                        <a:rPr lang="en-US" altLang="ja-JP" sz="800" dirty="0">
                          <a:solidFill>
                            <a:srgbClr val="000000">
                              <a:lumMod val="75000"/>
                              <a:lumOff val="25000"/>
                            </a:srgbClr>
                          </a:solidFill>
                          <a:latin typeface="メイリオ"/>
                        </a:rPr>
                        <a:t>9</a:t>
                      </a:r>
                      <a:r>
                        <a:rPr lang="ja-JP" altLang="en-US" sz="800" dirty="0">
                          <a:solidFill>
                            <a:srgbClr val="000000">
                              <a:lumMod val="75000"/>
                              <a:lumOff val="25000"/>
                            </a:srgbClr>
                          </a:solidFill>
                          <a:latin typeface="メイリオ"/>
                        </a:rPr>
                        <a:t>月</a:t>
                      </a:r>
                      <a:r>
                        <a:rPr lang="en-US" altLang="ja-JP" sz="800" dirty="0">
                          <a:solidFill>
                            <a:srgbClr val="000000">
                              <a:lumMod val="75000"/>
                              <a:lumOff val="25000"/>
                            </a:srgbClr>
                          </a:solidFill>
                          <a:latin typeface="メイリオ"/>
                        </a:rPr>
                        <a:t>30</a:t>
                      </a:r>
                      <a:r>
                        <a:rPr lang="ja-JP" altLang="en-US" sz="800" dirty="0">
                          <a:solidFill>
                            <a:srgbClr val="000000">
                              <a:lumMod val="75000"/>
                              <a:lumOff val="25000"/>
                            </a:srgbClr>
                          </a:solidFill>
                          <a:latin typeface="メイリオ"/>
                        </a:rPr>
                        <a:t>日</a:t>
                      </a:r>
                      <a:r>
                        <a:rPr lang="en-US" altLang="ja-JP" sz="800" dirty="0">
                          <a:solidFill>
                            <a:srgbClr val="000000">
                              <a:lumMod val="75000"/>
                              <a:lumOff val="25000"/>
                            </a:srgbClr>
                          </a:solidFill>
                          <a:latin typeface="メイリオ"/>
                        </a:rPr>
                        <a:t>(</a:t>
                      </a:r>
                      <a:r>
                        <a:rPr lang="ja-JP" altLang="en-US" sz="800" dirty="0">
                          <a:solidFill>
                            <a:srgbClr val="000000">
                              <a:lumMod val="75000"/>
                              <a:lumOff val="25000"/>
                            </a:srgbClr>
                          </a:solidFill>
                          <a:latin typeface="メイリオ"/>
                        </a:rPr>
                        <a:t>土</a:t>
                      </a:r>
                      <a:r>
                        <a:rPr lang="en-US" altLang="ja-JP" sz="800" dirty="0">
                          <a:solidFill>
                            <a:srgbClr val="000000">
                              <a:lumMod val="75000"/>
                              <a:lumOff val="25000"/>
                            </a:srgbClr>
                          </a:solidFill>
                          <a:latin typeface="メイリオ"/>
                        </a:rPr>
                        <a:t>) </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28641508"/>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購入期間</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endParaRPr lang="zh-TW" altLang="en-US" sz="800" b="0" i="0" u="none" strike="noStrike" dirty="0">
                        <a:solidFill>
                          <a:srgbClr val="545454"/>
                        </a:solidFill>
                        <a:effectLst/>
                        <a:latin typeface="メイリオ"/>
                        <a:ea typeface="メイリオ"/>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endParaRPr lang="zh-TW" altLang="en-US" sz="800" b="0" i="0" u="none" strike="noStrike" dirty="0">
                        <a:solidFill>
                          <a:srgbClr val="545454"/>
                        </a:solidFill>
                        <a:effectLst/>
                        <a:latin typeface="メイリオ"/>
                        <a:ea typeface="メイリオ"/>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endParaRPr lang="zh-TW" altLang="en-US" sz="800" b="0" i="0" u="none" strike="noStrike" dirty="0">
                        <a:solidFill>
                          <a:srgbClr val="545454"/>
                        </a:solidFill>
                        <a:effectLst/>
                        <a:latin typeface="メイリオ"/>
                        <a:ea typeface="メイリオ"/>
                      </a:endParaRPr>
                    </a:p>
                  </a:txBody>
                  <a:tcPr marL="3218" marR="3218" marT="3218"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zh-TW" sz="800" b="0" i="0" u="none" strike="noStrike" dirty="0">
                          <a:solidFill>
                            <a:srgbClr val="595959"/>
                          </a:solidFill>
                          <a:effectLst/>
                          <a:latin typeface="メイリオ" panose="020B0604030504040204" pitchFamily="50" charset="-128"/>
                          <a:ea typeface="メイリオ" panose="020B0604030504040204" pitchFamily="50" charset="-128"/>
                        </a:rPr>
                        <a:t>5</a:t>
                      </a:r>
                      <a:r>
                        <a:rPr lang="zh-TW"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r>
                        <a:rPr lang="en-US" altLang="zh-TW" sz="800" b="0" i="0" u="none" strike="noStrike" dirty="0">
                          <a:solidFill>
                            <a:srgbClr val="595959"/>
                          </a:solidFill>
                          <a:effectLst/>
                          <a:latin typeface="メイリオ" panose="020B0604030504040204" pitchFamily="50" charset="-128"/>
                          <a:ea typeface="メイリオ" panose="020B0604030504040204" pitchFamily="50" charset="-128"/>
                        </a:rPr>
                        <a:t>31</a:t>
                      </a:r>
                      <a:r>
                        <a:rPr lang="zh-TW" altLang="en-US" sz="800" b="0" i="0" u="none" strike="noStrike" dirty="0">
                          <a:solidFill>
                            <a:srgbClr val="595959"/>
                          </a:solidFill>
                          <a:effectLst/>
                          <a:latin typeface="メイリオ" panose="020B0604030504040204" pitchFamily="50" charset="-128"/>
                          <a:ea typeface="メイリオ" panose="020B0604030504040204" pitchFamily="50" charset="-128"/>
                        </a:rPr>
                        <a:t>日間 </a:t>
                      </a:r>
                      <a:r>
                        <a:rPr lang="en-US" altLang="zh-TW" sz="800" b="0" i="0" u="none" strike="noStrike" dirty="0">
                          <a:solidFill>
                            <a:srgbClr val="C9002C"/>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C9002C"/>
                          </a:solidFill>
                          <a:effectLst/>
                          <a:latin typeface="メイリオ" panose="020B0604030504040204" pitchFamily="50" charset="-128"/>
                          <a:ea typeface="メイリオ" panose="020B0604030504040204" pitchFamily="50" charset="-128"/>
                        </a:rPr>
                        <a:t>1</a:t>
                      </a:r>
                      <a:endParaRPr lang="zh-TW" altLang="en-US" sz="800" b="0" i="0" u="none" strike="noStrike" dirty="0">
                        <a:solidFill>
                          <a:srgbClr val="595959"/>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5</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31</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日間</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extLst>
                  <a:ext uri="{0D108BD9-81ED-4DB2-BD59-A6C34878D82A}">
                    <a16:rowId xmlns:a16="http://schemas.microsoft.com/office/drawing/2014/main" val="621593106"/>
                  </a:ext>
                </a:extLst>
              </a:tr>
              <a:tr h="283906">
                <a:tc>
                  <a:txBody>
                    <a:bodyPr/>
                    <a:lstStyle/>
                    <a:p>
                      <a:pPr algn="l" rtl="0" fontAlgn="ctr"/>
                      <a:r>
                        <a:rPr lang="ja-JP" altLang="en-US" sz="800" b="0" i="0" u="none" strike="noStrike">
                          <a:solidFill>
                            <a:srgbClr val="FFFFFF"/>
                          </a:solidFill>
                          <a:effectLst/>
                          <a:latin typeface="メイリオ" panose="020B0604030504040204" pitchFamily="50" charset="-128"/>
                          <a:ea typeface="メイリオ" panose="020B0604030504040204" pitchFamily="50" charset="-128"/>
                        </a:rPr>
                        <a:t>料金タイプ</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10">
                  <a:txBody>
                    <a:bodyPr/>
                    <a:lstStyle/>
                    <a:p>
                      <a:pPr algn="ctr" rtl="0" fontAlgn="ctr"/>
                      <a:r>
                        <a:rPr lang="en-US" sz="800" b="0" i="0" u="none" strike="noStrike" dirty="0" err="1">
                          <a:solidFill>
                            <a:srgbClr val="545454"/>
                          </a:solidFill>
                          <a:effectLst/>
                          <a:latin typeface="メイリオ"/>
                          <a:ea typeface="メイリオ"/>
                        </a:rPr>
                        <a:t>vimps</a:t>
                      </a:r>
                      <a:r>
                        <a:rPr lang="ja-JP" altLang="en-US" sz="800" b="0" i="0" u="none" strike="noStrike">
                          <a:solidFill>
                            <a:srgbClr val="545454"/>
                          </a:solidFill>
                          <a:effectLst/>
                          <a:latin typeface="メイリオ"/>
                          <a:ea typeface="メイリオ"/>
                        </a:rPr>
                        <a:t>購入型</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37234423"/>
                  </a:ext>
                </a:extLst>
              </a:tr>
              <a:tr h="283906">
                <a:tc>
                  <a:txBody>
                    <a:bodyPr/>
                    <a:lstStyle/>
                    <a:p>
                      <a:pPr algn="l" rtl="0" fontAlgn="ctr"/>
                      <a:r>
                        <a:rPr lang="zh-TW" altLang="en-US" sz="800" b="0" i="0" u="none" strike="noStrike">
                          <a:solidFill>
                            <a:srgbClr val="FFFFFF"/>
                          </a:solidFill>
                          <a:effectLst/>
                          <a:latin typeface="メイリオ" panose="020B0604030504040204" pitchFamily="50" charset="-128"/>
                          <a:ea typeface="メイリオ" panose="020B0604030504040204" pitchFamily="50" charset="-128"/>
                        </a:rPr>
                        <a:t>最低購入価格</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6">
                  <a:txBody>
                    <a:bodyPr/>
                    <a:lstStyle/>
                    <a:p>
                      <a:pPr algn="ctr" rtl="0" fontAlgn="ctr"/>
                      <a:r>
                        <a:rPr lang="en-US" altLang="ja-JP" sz="800" b="0" i="0" u="none" strike="noStrike" dirty="0">
                          <a:solidFill>
                            <a:srgbClr val="545454"/>
                          </a:solidFill>
                          <a:effectLst/>
                          <a:latin typeface="メイリオ"/>
                          <a:ea typeface="メイリオ"/>
                        </a:rPr>
                        <a:t>5,000,000</a:t>
                      </a:r>
                      <a:r>
                        <a:rPr lang="ja-JP" altLang="en-US" sz="800" b="0" i="0" u="none" strike="noStrike" dirty="0">
                          <a:solidFill>
                            <a:srgbClr val="545454"/>
                          </a:solidFill>
                          <a:effectLst/>
                          <a:latin typeface="メイリオ"/>
                          <a:ea typeface="メイリオ"/>
                        </a:rPr>
                        <a:t>円</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500,000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メイリオ" panose="020B0604030504040204" pitchFamily="50" charset="-128"/>
                        </a:rPr>
                        <a:t>300,000</a:t>
                      </a:r>
                      <a:r>
                        <a:rPr lang="ja-JP" altLang="en-US" sz="800" b="0" i="0" u="none" strike="noStrike" dirty="0">
                          <a:solidFill>
                            <a:srgbClr val="595959"/>
                          </a:solidFill>
                          <a:effectLst/>
                          <a:latin typeface="メイリオ" panose="020B0604030504040204" pitchFamily="50" charset="-128"/>
                          <a:ea typeface="メイリオ" panose="020B0604030504040204" pitchFamily="50" charset="-128"/>
                        </a:rPr>
                        <a:t>円</a:t>
                      </a:r>
                    </a:p>
                  </a:txBody>
                  <a:tcPr marL="3218" marR="3218" marT="3218" marB="0" anchor="ctr">
                    <a:lnL w="190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9E9"/>
                    </a:solidFill>
                  </a:tcPr>
                </a:tc>
                <a:tc hMerge="1">
                  <a:txBody>
                    <a:bodyPr/>
                    <a:lstStyle/>
                    <a:p>
                      <a:endParaRPr kumimoji="1" lang="ja-JP" altLang="en-US"/>
                    </a:p>
                  </a:txBody>
                  <a:tcPr/>
                </a:tc>
                <a:extLst>
                  <a:ext uri="{0D108BD9-81ED-4DB2-BD59-A6C34878D82A}">
                    <a16:rowId xmlns:a16="http://schemas.microsoft.com/office/drawing/2014/main" val="3847351384"/>
                  </a:ext>
                </a:extLst>
              </a:tr>
              <a:tr h="283906">
                <a:tc>
                  <a:txBody>
                    <a:bodyPr/>
                    <a:lstStyle/>
                    <a:p>
                      <a:pPr algn="l" rtl="0" fontAlgn="ctr"/>
                      <a:r>
                        <a:rPr lang="ja-JP" altLang="en-US" sz="800" b="0" i="0" u="none" strike="noStrike">
                          <a:solidFill>
                            <a:srgbClr val="FFFFFF"/>
                          </a:solidFill>
                          <a:effectLst/>
                          <a:latin typeface="メイリオ"/>
                          <a:ea typeface="メイリオ"/>
                        </a:rPr>
                        <a:t>基本料金（</a:t>
                      </a:r>
                      <a:r>
                        <a:rPr lang="en-US" sz="800" b="0" i="0" u="none" strike="noStrike" dirty="0" err="1">
                          <a:solidFill>
                            <a:srgbClr val="FFFFFF"/>
                          </a:solidFill>
                          <a:effectLst/>
                          <a:latin typeface="メイリオ"/>
                          <a:ea typeface="メイリオ"/>
                        </a:rPr>
                        <a:t>vCPM</a:t>
                      </a:r>
                      <a:r>
                        <a:rPr lang="en-US" sz="800" b="0" i="0" u="none" strike="noStrike" dirty="0">
                          <a:solidFill>
                            <a:srgbClr val="FFFFFF"/>
                          </a:solidFill>
                          <a:effectLst/>
                          <a:latin typeface="メイリオ"/>
                          <a:ea typeface="メイリオ"/>
                        </a:rPr>
                        <a:t>）</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1,404</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1,080</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1,728</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mn-ea"/>
                        </a:rPr>
                        <a:t>594</a:t>
                      </a:r>
                      <a:r>
                        <a:rPr lang="ja-JP" altLang="en-US" sz="800" b="0" i="0" u="none" strike="noStrike" dirty="0">
                          <a:solidFill>
                            <a:srgbClr val="595959"/>
                          </a:solidFill>
                          <a:effectLst/>
                          <a:latin typeface="メイリオ" panose="020B0604030504040204" pitchFamily="50" charset="-128"/>
                          <a:ea typeface="+mn-ea"/>
                        </a:rPr>
                        <a:t>円</a:t>
                      </a:r>
                      <a:endParaRPr lang="ja-JP" altLang="en-US" sz="800" b="0" i="0" u="none" strike="noStrike" dirty="0">
                        <a:solidFill>
                          <a:srgbClr val="595959"/>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5F5F5"/>
                    </a:solidFill>
                  </a:tcPr>
                </a:tc>
                <a:tc hMerge="1">
                  <a:txBody>
                    <a:bodyPr/>
                    <a:lstStyle/>
                    <a:p>
                      <a:endParaRPr kumimoji="1" lang="ja-JP" altLang="en-US"/>
                    </a:p>
                  </a:txBody>
                  <a:tcPr/>
                </a:tc>
                <a:tc gridSpan="2">
                  <a:txBody>
                    <a:bodyPr/>
                    <a:lstStyle/>
                    <a:p>
                      <a:pPr algn="ctr" rtl="0" fontAlgn="ctr"/>
                      <a:r>
                        <a:rPr lang="en-US" altLang="ja-JP" sz="800" b="0" i="0" u="none" strike="noStrike" dirty="0">
                          <a:solidFill>
                            <a:srgbClr val="595959"/>
                          </a:solidFill>
                          <a:effectLst/>
                          <a:latin typeface="メイリオ" panose="020B0604030504040204" pitchFamily="50" charset="-128"/>
                          <a:ea typeface="+mn-ea"/>
                        </a:rPr>
                        <a:t>540</a:t>
                      </a:r>
                      <a:r>
                        <a:rPr lang="ja-JP" altLang="en-US" sz="800" b="0" i="0" u="none" strike="noStrike" dirty="0">
                          <a:solidFill>
                            <a:srgbClr val="595959"/>
                          </a:solidFill>
                          <a:effectLst/>
                          <a:latin typeface="メイリオ" panose="020B0604030504040204" pitchFamily="50" charset="-128"/>
                          <a:ea typeface="+mn-ea"/>
                        </a:rPr>
                        <a:t>円</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F5F5F5"/>
                    </a:solidFill>
                  </a:tcPr>
                </a:tc>
                <a:tc hMerge="1">
                  <a:txBody>
                    <a:bodyPr/>
                    <a:lstStyle/>
                    <a:p>
                      <a:endParaRPr kumimoji="1" lang="ja-JP" altLang="en-US"/>
                    </a:p>
                  </a:txBody>
                  <a:tcPr/>
                </a:tc>
                <a:extLst>
                  <a:ext uri="{0D108BD9-81ED-4DB2-BD59-A6C34878D82A}">
                    <a16:rowId xmlns:a16="http://schemas.microsoft.com/office/drawing/2014/main" val="1594609452"/>
                  </a:ext>
                </a:extLst>
              </a:tr>
              <a:tr h="249377">
                <a:tc>
                  <a:txBody>
                    <a:bodyPr/>
                    <a:lstStyle/>
                    <a:p>
                      <a:pPr algn="l" rtl="0" fontAlgn="ctr"/>
                      <a:r>
                        <a:rPr lang="ja-JP" altLang="en-US" sz="800" b="0" i="0" u="none" strike="noStrike">
                          <a:solidFill>
                            <a:srgbClr val="FFFFFF"/>
                          </a:solidFill>
                          <a:effectLst/>
                          <a:latin typeface="メイリオ"/>
                          <a:ea typeface="メイリオ"/>
                        </a:rPr>
                        <a:t>想定</a:t>
                      </a:r>
                      <a:r>
                        <a:rPr lang="en-US" sz="800" b="0" i="0" u="none" strike="noStrike" dirty="0" err="1">
                          <a:solidFill>
                            <a:srgbClr val="FFFFFF"/>
                          </a:solidFill>
                          <a:effectLst/>
                          <a:latin typeface="メイリオ"/>
                          <a:ea typeface="メイリオ"/>
                        </a:rPr>
                        <a:t>vimps</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99999"/>
                    </a:solidFill>
                  </a:tcPr>
                </a:tc>
                <a:tc rowSpan="2" gridSpan="10">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9050" cap="flat" cmpd="sng" algn="ctr">
                      <a:solidFill>
                        <a:srgbClr val="FFFFFF"/>
                      </a:solidFill>
                      <a:prstDash val="solid"/>
                      <a:round/>
                      <a:headEnd type="none" w="med" len="med"/>
                      <a:tailEnd type="none" w="med" len="med"/>
                    </a:lnL>
                    <a:lnR>
                      <a:noFill/>
                    </a:lnR>
                    <a:lnT>
                      <a:noFill/>
                    </a:lnT>
                    <a:lnB>
                      <a:noFill/>
                    </a:lnB>
                    <a:solidFill>
                      <a:srgbClr val="E9E9E9"/>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extLst>
                  <a:ext uri="{0D108BD9-81ED-4DB2-BD59-A6C34878D82A}">
                    <a16:rowId xmlns:a16="http://schemas.microsoft.com/office/drawing/2014/main" val="857686425"/>
                  </a:ext>
                </a:extLst>
              </a:tr>
              <a:tr h="249377">
                <a:tc>
                  <a:txBody>
                    <a:bodyPr/>
                    <a:lstStyle/>
                    <a:p>
                      <a:pPr algn="l" rtl="0" fontAlgn="ctr"/>
                      <a:r>
                        <a:rPr lang="ja-JP" altLang="en-US" sz="800" b="0" i="0" u="none" strike="noStrike" dirty="0">
                          <a:solidFill>
                            <a:srgbClr val="FFFFFF"/>
                          </a:solidFill>
                          <a:effectLst/>
                          <a:latin typeface="メイリオ" panose="020B0604030504040204" pitchFamily="50" charset="-128"/>
                          <a:ea typeface="メイリオ" panose="020B0604030504040204" pitchFamily="50" charset="-128"/>
                        </a:rPr>
                        <a:t>（枠配信のみ）</a:t>
                      </a: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999999"/>
                    </a:solidFill>
                  </a:tcPr>
                </a:tc>
                <a:tc gridSpan="10"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687362783"/>
                  </a:ext>
                </a:extLst>
              </a:tr>
            </a:tbl>
          </a:graphicData>
        </a:graphic>
      </p:graphicFrame>
      <p:sp>
        <p:nvSpPr>
          <p:cNvPr id="10" name="正方形/長方形 9">
            <a:extLst>
              <a:ext uri="{FF2B5EF4-FFF2-40B4-BE49-F238E27FC236}">
                <a16:creationId xmlns:a16="http://schemas.microsoft.com/office/drawing/2014/main" id="{203BF811-D78D-7844-F47C-9A958B0396E7}"/>
              </a:ext>
            </a:extLst>
          </p:cNvPr>
          <p:cNvSpPr/>
          <p:nvPr/>
        </p:nvSpPr>
        <p:spPr>
          <a:xfrm>
            <a:off x="6538304" y="6425716"/>
            <a:ext cx="5369822" cy="270843"/>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2" name="円/楕円 38">
            <a:extLst>
              <a:ext uri="{FF2B5EF4-FFF2-40B4-BE49-F238E27FC236}">
                <a16:creationId xmlns:a16="http://schemas.microsoft.com/office/drawing/2014/main" id="{EFE87EFA-40EE-BCAC-EE5D-2014D1E5536A}"/>
              </a:ext>
            </a:extLst>
          </p:cNvPr>
          <p:cNvSpPr>
            <a:spLocks noChangeAspect="1"/>
          </p:cNvSpPr>
          <p:nvPr/>
        </p:nvSpPr>
        <p:spPr>
          <a:xfrm>
            <a:off x="1687192" y="2213811"/>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38">
            <a:extLst>
              <a:ext uri="{FF2B5EF4-FFF2-40B4-BE49-F238E27FC236}">
                <a16:creationId xmlns:a16="http://schemas.microsoft.com/office/drawing/2014/main" id="{09BC23E0-F839-13C2-266C-CF34C2B6CDB3}"/>
              </a:ext>
            </a:extLst>
          </p:cNvPr>
          <p:cNvSpPr>
            <a:spLocks noChangeAspect="1"/>
          </p:cNvSpPr>
          <p:nvPr/>
        </p:nvSpPr>
        <p:spPr>
          <a:xfrm>
            <a:off x="6240463" y="2547323"/>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円/楕円 38">
            <a:extLst>
              <a:ext uri="{FF2B5EF4-FFF2-40B4-BE49-F238E27FC236}">
                <a16:creationId xmlns:a16="http://schemas.microsoft.com/office/drawing/2014/main" id="{591FAD9F-AFCD-D720-3EAD-08E590A13FB6}"/>
              </a:ext>
            </a:extLst>
          </p:cNvPr>
          <p:cNvSpPr>
            <a:spLocks noChangeAspect="1"/>
          </p:cNvSpPr>
          <p:nvPr/>
        </p:nvSpPr>
        <p:spPr>
          <a:xfrm>
            <a:off x="1687193" y="2502568"/>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円/楕円 38">
            <a:extLst>
              <a:ext uri="{FF2B5EF4-FFF2-40B4-BE49-F238E27FC236}">
                <a16:creationId xmlns:a16="http://schemas.microsoft.com/office/drawing/2014/main" id="{60B3C114-BB7D-72FD-5C0C-F3F8C15F10B2}"/>
              </a:ext>
            </a:extLst>
          </p:cNvPr>
          <p:cNvSpPr>
            <a:spLocks noChangeAspect="1"/>
          </p:cNvSpPr>
          <p:nvPr/>
        </p:nvSpPr>
        <p:spPr>
          <a:xfrm>
            <a:off x="8227225" y="2547324"/>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38">
            <a:extLst>
              <a:ext uri="{FF2B5EF4-FFF2-40B4-BE49-F238E27FC236}">
                <a16:creationId xmlns:a16="http://schemas.microsoft.com/office/drawing/2014/main" id="{D78E1448-37EC-3493-879B-A0CF26C42D67}"/>
              </a:ext>
            </a:extLst>
          </p:cNvPr>
          <p:cNvSpPr>
            <a:spLocks noChangeAspect="1"/>
          </p:cNvSpPr>
          <p:nvPr/>
        </p:nvSpPr>
        <p:spPr>
          <a:xfrm>
            <a:off x="1694067" y="2750075"/>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1B72D91B-B81C-747E-70E3-336F9E062243}"/>
              </a:ext>
            </a:extLst>
          </p:cNvPr>
          <p:cNvSpPr>
            <a:spLocks noChangeAspect="1"/>
          </p:cNvSpPr>
          <p:nvPr/>
        </p:nvSpPr>
        <p:spPr>
          <a:xfrm>
            <a:off x="3910590" y="2376236"/>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円/楕円 38">
            <a:extLst>
              <a:ext uri="{FF2B5EF4-FFF2-40B4-BE49-F238E27FC236}">
                <a16:creationId xmlns:a16="http://schemas.microsoft.com/office/drawing/2014/main" id="{4295E6C9-F63E-B1A4-D4BF-912F6063641A}"/>
              </a:ext>
            </a:extLst>
          </p:cNvPr>
          <p:cNvSpPr>
            <a:spLocks noChangeAspect="1"/>
          </p:cNvSpPr>
          <p:nvPr/>
        </p:nvSpPr>
        <p:spPr>
          <a:xfrm>
            <a:off x="3919381" y="2719996"/>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8">
            <a:extLst>
              <a:ext uri="{FF2B5EF4-FFF2-40B4-BE49-F238E27FC236}">
                <a16:creationId xmlns:a16="http://schemas.microsoft.com/office/drawing/2014/main" id="{0A982957-4487-E478-1E5A-8DEC1E30C72E}"/>
              </a:ext>
            </a:extLst>
          </p:cNvPr>
          <p:cNvSpPr>
            <a:spLocks noChangeAspect="1"/>
          </p:cNvSpPr>
          <p:nvPr/>
        </p:nvSpPr>
        <p:spPr>
          <a:xfrm>
            <a:off x="10241655" y="2547324"/>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p>
        </p:txBody>
      </p:sp>
    </p:spTree>
    <p:extLst>
      <p:ext uri="{BB962C8B-B14F-4D97-AF65-F5344CB8AC3E}">
        <p14:creationId xmlns:p14="http://schemas.microsoft.com/office/powerpoint/2010/main" val="2112894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90693" y="16621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熱中症興味関心ターゲティング指定商品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3677458706"/>
              </p:ext>
            </p:extLst>
          </p:nvPr>
        </p:nvGraphicFramePr>
        <p:xfrm>
          <a:off x="250823" y="948348"/>
          <a:ext cx="11461752" cy="4181774"/>
        </p:xfrm>
        <a:graphic>
          <a:graphicData uri="http://schemas.openxmlformats.org/drawingml/2006/table">
            <a:tbl>
              <a:tblPr bandRow="1"/>
              <a:tblGrid>
                <a:gridCol w="1674692">
                  <a:extLst>
                    <a:ext uri="{9D8B030D-6E8A-4147-A177-3AD203B41FA5}">
                      <a16:colId xmlns:a16="http://schemas.microsoft.com/office/drawing/2014/main" val="792911817"/>
                    </a:ext>
                  </a:extLst>
                </a:gridCol>
                <a:gridCol w="1873184">
                  <a:extLst>
                    <a:ext uri="{9D8B030D-6E8A-4147-A177-3AD203B41FA5}">
                      <a16:colId xmlns:a16="http://schemas.microsoft.com/office/drawing/2014/main" val="2515137241"/>
                    </a:ext>
                  </a:extLst>
                </a:gridCol>
                <a:gridCol w="1582193">
                  <a:extLst>
                    <a:ext uri="{9D8B030D-6E8A-4147-A177-3AD203B41FA5}">
                      <a16:colId xmlns:a16="http://schemas.microsoft.com/office/drawing/2014/main" val="3975462488"/>
                    </a:ext>
                  </a:extLst>
                </a:gridCol>
                <a:gridCol w="1547446">
                  <a:extLst>
                    <a:ext uri="{9D8B030D-6E8A-4147-A177-3AD203B41FA5}">
                      <a16:colId xmlns:a16="http://schemas.microsoft.com/office/drawing/2014/main" val="3538542244"/>
                    </a:ext>
                  </a:extLst>
                </a:gridCol>
                <a:gridCol w="1661001">
                  <a:extLst>
                    <a:ext uri="{9D8B030D-6E8A-4147-A177-3AD203B41FA5}">
                      <a16:colId xmlns:a16="http://schemas.microsoft.com/office/drawing/2014/main" val="366950481"/>
                    </a:ext>
                  </a:extLst>
                </a:gridCol>
                <a:gridCol w="1525110">
                  <a:extLst>
                    <a:ext uri="{9D8B030D-6E8A-4147-A177-3AD203B41FA5}">
                      <a16:colId xmlns:a16="http://schemas.microsoft.com/office/drawing/2014/main" val="3608287535"/>
                    </a:ext>
                  </a:extLst>
                </a:gridCol>
                <a:gridCol w="1598126">
                  <a:extLst>
                    <a:ext uri="{9D8B030D-6E8A-4147-A177-3AD203B41FA5}">
                      <a16:colId xmlns:a16="http://schemas.microsoft.com/office/drawing/2014/main" val="135909385"/>
                    </a:ext>
                  </a:extLst>
                </a:gridCol>
              </a:tblGrid>
              <a:tr h="51792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MD</a:t>
                      </a:r>
                      <a:r>
                        <a:rPr kumimoji="1" lang="ja-JP" altLang="en-US" sz="900" b="1" kern="1200" dirty="0">
                          <a:solidFill>
                            <a:schemeClr val="bg1"/>
                          </a:solidFill>
                          <a:latin typeface="Meiryo" panose="020B0604030504040204" pitchFamily="34" charset="-128"/>
                          <a:ea typeface="Meiryo" panose="020B0604030504040204" pitchFamily="34" charset="-128"/>
                        </a:rPr>
                        <a:t>　（</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熱中症興味関心ターゲティング指定</a:t>
                      </a:r>
                      <a:endParaRPr kumimoji="1" lang="en-US" altLang="ja-JP" sz="900" b="1" kern="1200" dirty="0">
                        <a:solidFill>
                          <a:schemeClr val="bg1"/>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SP</a:t>
                      </a:r>
                    </a:p>
                    <a:p>
                      <a:pPr algn="ctr"/>
                      <a:r>
                        <a:rPr kumimoji="1" lang="ja-JP" altLang="en-US" sz="900" b="1" kern="1200" dirty="0">
                          <a:solidFill>
                            <a:schemeClr val="bg1"/>
                          </a:solidFill>
                          <a:latin typeface="Meiryo" panose="020B0604030504040204" pitchFamily="34" charset="-128"/>
                          <a:ea typeface="Meiryo" panose="020B0604030504040204" pitchFamily="34" charset="-128"/>
                        </a:rPr>
                        <a:t>（</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PC </a:t>
                      </a:r>
                    </a:p>
                    <a:p>
                      <a:pPr algn="ctr"/>
                      <a:r>
                        <a:rPr kumimoji="1" lang="ja-JP" altLang="en-US" sz="900" b="1" kern="1200" dirty="0">
                          <a:solidFill>
                            <a:schemeClr val="bg1"/>
                          </a:solidFill>
                          <a:latin typeface="Meiryo" panose="020B0604030504040204" pitchFamily="34" charset="-128"/>
                          <a:ea typeface="Meiryo" panose="020B0604030504040204" pitchFamily="34" charset="-128"/>
                        </a:rPr>
                        <a:t>（</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rPr>
                        <a:t>Yahoo!</a:t>
                      </a:r>
                      <a:r>
                        <a:rPr kumimoji="1" lang="ja-JP" altLang="en-US" sz="900" b="1" kern="1200" dirty="0">
                          <a:solidFill>
                            <a:schemeClr val="bg1"/>
                          </a:solidFill>
                          <a:latin typeface="Meiryo" panose="020B0604030504040204" pitchFamily="34" charset="-128"/>
                          <a:ea typeface="Meiryo" panose="020B0604030504040204" pitchFamily="34" charset="-128"/>
                        </a:rPr>
                        <a:t>ニュース　</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rPr>
                        <a:t>プライムカバー　</a:t>
                      </a:r>
                      <a:r>
                        <a:rPr kumimoji="1" lang="en-US" altLang="ja-JP" sz="900" b="1" kern="1200" dirty="0">
                          <a:solidFill>
                            <a:schemeClr val="bg1"/>
                          </a:solidFill>
                          <a:latin typeface="Meiryo" panose="020B0604030504040204" pitchFamily="34" charset="-128"/>
                          <a:ea typeface="Meiryo" panose="020B0604030504040204" pitchFamily="34" charset="-128"/>
                        </a:rPr>
                        <a:t>SP</a:t>
                      </a:r>
                      <a:r>
                        <a:rPr kumimoji="1" lang="ja-JP" altLang="en-US" sz="900" b="1" kern="1200" dirty="0">
                          <a:solidFill>
                            <a:schemeClr val="bg1"/>
                          </a:solidFill>
                          <a:latin typeface="Meiryo" panose="020B0604030504040204" pitchFamily="34" charset="-128"/>
                          <a:ea typeface="Meiryo" panose="020B0604030504040204" pitchFamily="34" charset="-128"/>
                        </a:rPr>
                        <a:t>　</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rPr>
                        <a:t>Yahoo!</a:t>
                      </a:r>
                      <a:r>
                        <a:rPr kumimoji="1" lang="ja-JP" altLang="en-US" sz="900" b="1" kern="1200" dirty="0">
                          <a:solidFill>
                            <a:schemeClr val="bg1"/>
                          </a:solidFill>
                          <a:latin typeface="Meiryo" panose="020B0604030504040204" pitchFamily="34" charset="-128"/>
                          <a:ea typeface="Meiryo" panose="020B0604030504040204" pitchFamily="34" charset="-128"/>
                        </a:rPr>
                        <a:t>天気 トップ　</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rPr>
                        <a:t>トップパネル　</a:t>
                      </a:r>
                      <a:r>
                        <a:rPr kumimoji="1" lang="en-US" altLang="ja-JP" sz="900" b="1" kern="1200" dirty="0">
                          <a:solidFill>
                            <a:schemeClr val="bg1"/>
                          </a:solidFill>
                          <a:latin typeface="Meiryo" panose="020B0604030504040204" pitchFamily="34" charset="-128"/>
                          <a:ea typeface="Meiryo" panose="020B0604030504040204" pitchFamily="34" charset="-128"/>
                        </a:rPr>
                        <a:t>SP</a:t>
                      </a:r>
                      <a:r>
                        <a:rPr kumimoji="1" lang="ja-JP" altLang="en-US" sz="900" b="1" kern="1200" dirty="0">
                          <a:solidFill>
                            <a:schemeClr val="bg1"/>
                          </a:solidFill>
                          <a:latin typeface="Meiryo" panose="020B0604030504040204" pitchFamily="34" charset="-128"/>
                          <a:ea typeface="Meiryo" panose="020B0604030504040204" pitchFamily="34" charset="-128"/>
                        </a:rPr>
                        <a:t>　</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4459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6108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282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cs typeface="+mn-cs"/>
                        </a:rPr>
                        <a:t>熱中症興味関心ターゲティング指定</a:t>
                      </a:r>
                      <a:r>
                        <a:rPr kumimoji="1" lang="en-US" altLang="ja-JP" sz="1100" b="0" kern="1200" dirty="0">
                          <a:solidFill>
                            <a:schemeClr val="bg1"/>
                          </a:solidFill>
                          <a:latin typeface="Meiryo" panose="020B0604030504040204" pitchFamily="34" charset="-128"/>
                          <a:ea typeface="Meiryo" panose="020B0604030504040204" pitchFamily="34" charset="-128"/>
                          <a:cs typeface="+mn-cs"/>
                        </a:rPr>
                        <a:t>※</a:t>
                      </a:r>
                      <a:r>
                        <a:rPr kumimoji="1" lang="ja-JP" altLang="en-US" sz="1100" b="0" kern="1200" dirty="0">
                          <a:solidFill>
                            <a:schemeClr val="bg1"/>
                          </a:solidFill>
                          <a:latin typeface="Meiryo" panose="020B0604030504040204" pitchFamily="34" charset="-128"/>
                          <a:ea typeface="Meiryo" panose="020B0604030504040204" pitchFamily="34" charset="-128"/>
                          <a:cs typeface="+mn-cs"/>
                        </a:rPr>
                        <a:t>２</a:t>
                      </a:r>
                      <a:endParaRPr kumimoji="1" lang="en-US" altLang="ja-JP" sz="110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10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B0B245B-1446-8F87-861F-A7BBDBDE7C7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DB221A4E-F2EF-22CD-707D-AF5DA5B42864}"/>
              </a:ext>
            </a:extLst>
          </p:cNvPr>
          <p:cNvSpPr txBox="1"/>
          <p:nvPr/>
        </p:nvSpPr>
        <p:spPr>
          <a:xfrm>
            <a:off x="513056" y="5189993"/>
            <a:ext cx="11199519" cy="1371145"/>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2373652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4" name="テキスト ボックス 13">
            <a:extLst>
              <a:ext uri="{FF2B5EF4-FFF2-40B4-BE49-F238E27FC236}">
                <a16:creationId xmlns:a16="http://schemas.microsoft.com/office/drawing/2014/main" id="{6A644D14-DA04-2B43-132A-58561D33EBD0}"/>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62315489-C2E6-F130-D646-2374D783792E}"/>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841074" y="6290295"/>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8021168" y="6320116"/>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79425" y="6333383"/>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90F40F3C-356E-8D32-A4EB-87D0D4F75BF3}"/>
              </a:ext>
            </a:extLst>
          </p:cNvPr>
          <p:cNvGraphicFramePr>
            <a:graphicFrameLocks noGrp="1"/>
          </p:cNvGraphicFramePr>
          <p:nvPr>
            <p:extLst>
              <p:ext uri="{D42A27DB-BD31-4B8C-83A1-F6EECF244321}">
                <p14:modId xmlns:p14="http://schemas.microsoft.com/office/powerpoint/2010/main" val="1278846824"/>
              </p:ext>
            </p:extLst>
          </p:nvPr>
        </p:nvGraphicFramePr>
        <p:xfrm>
          <a:off x="498279" y="1098451"/>
          <a:ext cx="11214295" cy="5189905"/>
        </p:xfrm>
        <a:graphic>
          <a:graphicData uri="http://schemas.openxmlformats.org/drawingml/2006/table">
            <a:tbl>
              <a:tblPr firstCol="1" bandRow="1"/>
              <a:tblGrid>
                <a:gridCol w="4304071">
                  <a:extLst>
                    <a:ext uri="{9D8B030D-6E8A-4147-A177-3AD203B41FA5}">
                      <a16:colId xmlns:a16="http://schemas.microsoft.com/office/drawing/2014/main" val="792911817"/>
                    </a:ext>
                  </a:extLst>
                </a:gridCol>
                <a:gridCol w="1394168">
                  <a:extLst>
                    <a:ext uri="{9D8B030D-6E8A-4147-A177-3AD203B41FA5}">
                      <a16:colId xmlns:a16="http://schemas.microsoft.com/office/drawing/2014/main" val="2023987536"/>
                    </a:ext>
                  </a:extLst>
                </a:gridCol>
                <a:gridCol w="1394168">
                  <a:extLst>
                    <a:ext uri="{9D8B030D-6E8A-4147-A177-3AD203B41FA5}">
                      <a16:colId xmlns:a16="http://schemas.microsoft.com/office/drawing/2014/main" val="1428392487"/>
                    </a:ext>
                  </a:extLst>
                </a:gridCol>
                <a:gridCol w="1394168">
                  <a:extLst>
                    <a:ext uri="{9D8B030D-6E8A-4147-A177-3AD203B41FA5}">
                      <a16:colId xmlns:a16="http://schemas.microsoft.com/office/drawing/2014/main" val="3541066788"/>
                    </a:ext>
                  </a:extLst>
                </a:gridCol>
                <a:gridCol w="1394168">
                  <a:extLst>
                    <a:ext uri="{9D8B030D-6E8A-4147-A177-3AD203B41FA5}">
                      <a16:colId xmlns:a16="http://schemas.microsoft.com/office/drawing/2014/main" val="3057805663"/>
                    </a:ext>
                  </a:extLst>
                </a:gridCol>
                <a:gridCol w="1333552">
                  <a:extLst>
                    <a:ext uri="{9D8B030D-6E8A-4147-A177-3AD203B41FA5}">
                      <a16:colId xmlns:a16="http://schemas.microsoft.com/office/drawing/2014/main" val="420326026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algn="ctr"/>
                      <a:r>
                        <a:rPr kumimoji="1" lang="ja-JP" altLang="en-US" sz="8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800" b="1" kern="1200" dirty="0">
                          <a:solidFill>
                            <a:schemeClr val="bg1"/>
                          </a:solidFill>
                          <a:latin typeface="Meiryo" panose="020B0604030504040204" pitchFamily="34" charset="-128"/>
                          <a:ea typeface="Meiryo" panose="020B0604030504040204" pitchFamily="34" charset="-128"/>
                        </a:rPr>
                        <a:t>MD</a:t>
                      </a:r>
                      <a:r>
                        <a:rPr kumimoji="1" lang="ja-JP" altLang="en-US" sz="800" b="1" kern="1200" dirty="0">
                          <a:solidFill>
                            <a:schemeClr val="bg1"/>
                          </a:solidFill>
                          <a:latin typeface="Meiryo" panose="020B0604030504040204" pitchFamily="34" charset="-128"/>
                          <a:ea typeface="Meiryo" panose="020B0604030504040204" pitchFamily="34" charset="-128"/>
                        </a:rPr>
                        <a:t>　（</a:t>
                      </a:r>
                      <a:r>
                        <a:rPr kumimoji="1" lang="en-US" altLang="ja-JP" sz="800" b="1" kern="1200" dirty="0">
                          <a:solidFill>
                            <a:schemeClr val="bg1"/>
                          </a:solidFill>
                          <a:latin typeface="Meiryo" panose="020B0604030504040204" pitchFamily="34" charset="-128"/>
                          <a:ea typeface="Meiryo" panose="020B0604030504040204" pitchFamily="34" charset="-128"/>
                        </a:rPr>
                        <a:t>500</a:t>
                      </a:r>
                      <a:r>
                        <a:rPr kumimoji="1" lang="ja-JP" altLang="en-US" sz="800" b="1" kern="1200" dirty="0">
                          <a:solidFill>
                            <a:schemeClr val="bg1"/>
                          </a:solidFill>
                          <a:latin typeface="Meiryo" panose="020B0604030504040204" pitchFamily="34" charset="-128"/>
                          <a:ea typeface="Meiryo" panose="020B0604030504040204" pitchFamily="34" charset="-128"/>
                        </a:rPr>
                        <a:t>万円～）</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熱中症興味関心ターゲティング指定</a:t>
                      </a:r>
                      <a:endParaRPr kumimoji="1" lang="en-US" altLang="ja-JP" sz="800" b="1" kern="1200" dirty="0">
                        <a:solidFill>
                          <a:schemeClr val="bg1"/>
                        </a:solidFill>
                        <a:latin typeface="Meiryo" panose="020B0604030504040204" pitchFamily="34" charset="-128"/>
                        <a:ea typeface="Meiryo" panose="020B0604030504040204" pitchFamily="34" charset="-128"/>
                      </a:endParaRP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8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800" b="1" kern="1200" dirty="0">
                          <a:solidFill>
                            <a:schemeClr val="bg1"/>
                          </a:solidFill>
                          <a:latin typeface="Meiryo" panose="020B0604030504040204" pitchFamily="34" charset="-128"/>
                          <a:ea typeface="Meiryo" panose="020B0604030504040204" pitchFamily="34" charset="-128"/>
                        </a:rPr>
                        <a:t>SP</a:t>
                      </a:r>
                    </a:p>
                    <a:p>
                      <a:pPr algn="ctr"/>
                      <a:r>
                        <a:rPr kumimoji="1" lang="ja-JP" altLang="en-US" sz="800" b="1" kern="1200" dirty="0">
                          <a:solidFill>
                            <a:schemeClr val="bg1"/>
                          </a:solidFill>
                          <a:latin typeface="Meiryo" panose="020B0604030504040204" pitchFamily="34" charset="-128"/>
                          <a:ea typeface="Meiryo" panose="020B0604030504040204" pitchFamily="34" charset="-128"/>
                        </a:rPr>
                        <a:t>（</a:t>
                      </a:r>
                      <a:r>
                        <a:rPr kumimoji="1" lang="en-US" altLang="ja-JP" sz="800" b="1" kern="1200" dirty="0">
                          <a:solidFill>
                            <a:schemeClr val="bg1"/>
                          </a:solidFill>
                          <a:latin typeface="Meiryo" panose="020B0604030504040204" pitchFamily="34" charset="-128"/>
                          <a:ea typeface="Meiryo" panose="020B0604030504040204" pitchFamily="34" charset="-128"/>
                        </a:rPr>
                        <a:t>500</a:t>
                      </a:r>
                      <a:r>
                        <a:rPr kumimoji="1" lang="ja-JP" altLang="en-US" sz="800" b="1" kern="1200" dirty="0">
                          <a:solidFill>
                            <a:schemeClr val="bg1"/>
                          </a:solidFill>
                          <a:latin typeface="Meiryo" panose="020B0604030504040204" pitchFamily="34" charset="-128"/>
                          <a:ea typeface="Meiryo" panose="020B0604030504040204" pitchFamily="34" charset="-128"/>
                        </a:rPr>
                        <a:t>万円</a:t>
                      </a: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800" b="1" kern="1200" dirty="0">
                          <a:solidFill>
                            <a:schemeClr val="bg1"/>
                          </a:solidFill>
                          <a:latin typeface="Meiryo" panose="020B0604030504040204" pitchFamily="34" charset="-128"/>
                          <a:ea typeface="Meiryo" panose="020B0604030504040204" pitchFamily="34" charset="-128"/>
                        </a:rPr>
                        <a:t>)</a:t>
                      </a: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8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800" b="1" kern="1200" dirty="0">
                          <a:solidFill>
                            <a:schemeClr val="bg1"/>
                          </a:solidFill>
                          <a:latin typeface="Meiryo" panose="020B0604030504040204" pitchFamily="34" charset="-128"/>
                          <a:ea typeface="Meiryo" panose="020B0604030504040204" pitchFamily="34" charset="-128"/>
                        </a:rPr>
                        <a:t>PC </a:t>
                      </a:r>
                    </a:p>
                    <a:p>
                      <a:pPr algn="ctr"/>
                      <a:r>
                        <a:rPr kumimoji="1" lang="ja-JP" altLang="en-US" sz="800" b="1" kern="1200" dirty="0">
                          <a:solidFill>
                            <a:schemeClr val="bg1"/>
                          </a:solidFill>
                          <a:latin typeface="Meiryo" panose="020B0604030504040204" pitchFamily="34" charset="-128"/>
                          <a:ea typeface="Meiryo" panose="020B0604030504040204" pitchFamily="34" charset="-128"/>
                        </a:rPr>
                        <a:t>（</a:t>
                      </a:r>
                      <a:r>
                        <a:rPr kumimoji="1" lang="en-US" altLang="ja-JP" sz="800" b="1" kern="1200" dirty="0">
                          <a:solidFill>
                            <a:schemeClr val="bg1"/>
                          </a:solidFill>
                          <a:latin typeface="Meiryo" panose="020B0604030504040204" pitchFamily="34" charset="-128"/>
                          <a:ea typeface="Meiryo" panose="020B0604030504040204" pitchFamily="34" charset="-128"/>
                        </a:rPr>
                        <a:t>500</a:t>
                      </a:r>
                      <a:r>
                        <a:rPr kumimoji="1" lang="ja-JP" altLang="en-US" sz="800" b="1" kern="1200" dirty="0">
                          <a:solidFill>
                            <a:schemeClr val="bg1"/>
                          </a:solidFill>
                          <a:latin typeface="Meiryo" panose="020B0604030504040204" pitchFamily="34" charset="-128"/>
                          <a:ea typeface="Meiryo" panose="020B0604030504040204" pitchFamily="34" charset="-128"/>
                        </a:rPr>
                        <a:t>万円～）</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800" b="1" kern="1200" dirty="0">
                          <a:solidFill>
                            <a:schemeClr val="bg1"/>
                          </a:solidFill>
                          <a:latin typeface="Meiryo" panose="020B0604030504040204" pitchFamily="34" charset="-128"/>
                          <a:ea typeface="Meiryo" panose="020B0604030504040204" pitchFamily="34" charset="-128"/>
                        </a:rPr>
                        <a:t>)</a:t>
                      </a: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rPr>
                        <a:t>Yahoo!</a:t>
                      </a:r>
                      <a:r>
                        <a:rPr kumimoji="1" lang="ja-JP" altLang="en-US" sz="800" b="1" kern="1200" dirty="0">
                          <a:solidFill>
                            <a:schemeClr val="bg1"/>
                          </a:solidFill>
                          <a:latin typeface="Meiryo" panose="020B0604030504040204" pitchFamily="34" charset="-128"/>
                          <a:ea typeface="Meiryo" panose="020B0604030504040204" pitchFamily="34" charset="-128"/>
                        </a:rPr>
                        <a:t>ニュース　</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ja-JP" altLang="en-US" sz="800" b="1" kern="1200" dirty="0">
                          <a:solidFill>
                            <a:schemeClr val="bg1"/>
                          </a:solidFill>
                          <a:latin typeface="Meiryo" panose="020B0604030504040204" pitchFamily="34" charset="-128"/>
                          <a:ea typeface="Meiryo" panose="020B0604030504040204" pitchFamily="34" charset="-128"/>
                        </a:rPr>
                        <a:t>プライムカバー　</a:t>
                      </a:r>
                      <a:r>
                        <a:rPr kumimoji="1" lang="en-US" altLang="ja-JP" sz="800" b="1" kern="1200" dirty="0">
                          <a:solidFill>
                            <a:schemeClr val="bg1"/>
                          </a:solidFill>
                          <a:latin typeface="Meiryo" panose="020B0604030504040204" pitchFamily="34" charset="-128"/>
                          <a:ea typeface="Meiryo" panose="020B0604030504040204" pitchFamily="34" charset="-128"/>
                        </a:rPr>
                        <a:t>SP</a:t>
                      </a:r>
                      <a:r>
                        <a:rPr kumimoji="1" lang="ja-JP" altLang="en-US" sz="800" b="1" kern="1200" dirty="0">
                          <a:solidFill>
                            <a:schemeClr val="bg1"/>
                          </a:solidFill>
                          <a:latin typeface="Meiryo" panose="020B0604030504040204" pitchFamily="34" charset="-128"/>
                          <a:ea typeface="Meiryo" panose="020B0604030504040204" pitchFamily="34" charset="-128"/>
                        </a:rPr>
                        <a:t>　</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800" b="1" kern="1200" dirty="0">
                          <a:solidFill>
                            <a:schemeClr val="bg1"/>
                          </a:solidFill>
                          <a:latin typeface="Meiryo" panose="020B0604030504040204" pitchFamily="34" charset="-128"/>
                          <a:ea typeface="Meiryo" panose="020B0604030504040204" pitchFamily="34" charset="-128"/>
                        </a:rPr>
                        <a:t>)</a:t>
                      </a: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rPr>
                        <a:t>Yahoo!</a:t>
                      </a:r>
                      <a:r>
                        <a:rPr kumimoji="1" lang="ja-JP" altLang="en-US" sz="800" b="1" kern="1200" dirty="0">
                          <a:solidFill>
                            <a:schemeClr val="bg1"/>
                          </a:solidFill>
                          <a:latin typeface="Meiryo" panose="020B0604030504040204" pitchFamily="34" charset="-128"/>
                          <a:ea typeface="Meiryo" panose="020B0604030504040204" pitchFamily="34" charset="-128"/>
                        </a:rPr>
                        <a:t>天気 トップ　</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ja-JP" altLang="en-US" sz="800" b="1" kern="1200" dirty="0">
                          <a:solidFill>
                            <a:schemeClr val="bg1"/>
                          </a:solidFill>
                          <a:latin typeface="Meiryo" panose="020B0604030504040204" pitchFamily="34" charset="-128"/>
                          <a:ea typeface="Meiryo" panose="020B0604030504040204" pitchFamily="34" charset="-128"/>
                        </a:rPr>
                        <a:t>トップパネル　</a:t>
                      </a:r>
                      <a:r>
                        <a:rPr kumimoji="1" lang="en-US" altLang="ja-JP" sz="800" b="1" kern="1200" dirty="0">
                          <a:solidFill>
                            <a:schemeClr val="bg1"/>
                          </a:solidFill>
                          <a:latin typeface="Meiryo" panose="020B0604030504040204" pitchFamily="34" charset="-128"/>
                          <a:ea typeface="Meiryo" panose="020B0604030504040204" pitchFamily="34" charset="-128"/>
                        </a:rPr>
                        <a:t>SP</a:t>
                      </a:r>
                      <a:r>
                        <a:rPr kumimoji="1" lang="ja-JP" altLang="en-US" sz="800" b="1" kern="1200" dirty="0">
                          <a:solidFill>
                            <a:schemeClr val="bg1"/>
                          </a:solidFill>
                          <a:latin typeface="Meiryo" panose="020B0604030504040204" pitchFamily="34" charset="-128"/>
                          <a:ea typeface="Meiryo" panose="020B0604030504040204" pitchFamily="34" charset="-128"/>
                        </a:rPr>
                        <a:t>　</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en-US" altLang="ja-JP" sz="800" b="1" kern="1200" dirty="0">
                          <a:solidFill>
                            <a:schemeClr val="bg1"/>
                          </a:solidFill>
                          <a:latin typeface="Meiryo" panose="020B0604030504040204" pitchFamily="34" charset="-128"/>
                          <a:ea typeface="Meiryo" panose="020B0604030504040204" pitchFamily="34" charset="-128"/>
                        </a:rPr>
                        <a:t>(</a:t>
                      </a:r>
                      <a:r>
                        <a:rPr kumimoji="1" lang="ja-JP" altLang="en-US" sz="800" b="1" kern="1200" dirty="0">
                          <a:solidFill>
                            <a:schemeClr val="bg1"/>
                          </a:solidFill>
                          <a:latin typeface="Meiryo" panose="020B0604030504040204" pitchFamily="34" charset="-128"/>
                          <a:ea typeface="Meiryo" panose="020B0604030504040204" pitchFamily="34" charset="-128"/>
                        </a:rPr>
                        <a:t>熱中症興味関心ターゲティング指定</a:t>
                      </a:r>
                      <a:r>
                        <a:rPr kumimoji="1" lang="en-US" altLang="ja-JP" sz="8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700" b="1"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ja-JP" altLang="en-US"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ja-JP" altLang="en-US" sz="900" b="1" i="0" u="none" strike="noStrike">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dirty="0">
                          <a:solidFill>
                            <a:schemeClr val="bg2">
                              <a:lumMod val="50000"/>
                            </a:schemeClr>
                          </a:solidFill>
                          <a:effectLst/>
                          <a:latin typeface="メイリオ" panose="020B0604030504040204" pitchFamily="50" charset="-128"/>
                          <a:ea typeface="メイリオ" panose="020B0604030504040204" pitchFamily="50" charset="-128"/>
                        </a:rPr>
                        <a:t>× </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bg2">
                              <a:lumMod val="50000"/>
                            </a:schemeClr>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bg2">
                            <a:lumMod val="50000"/>
                          </a:schemeClr>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t>業種カテゴリーの制限</a:t>
            </a:r>
            <a:r>
              <a:rPr lang="en-US" altLang="ja-JP" dirty="0"/>
              <a:t> / </a:t>
            </a:r>
            <a:r>
              <a:rPr lang="ja-JP" altLang="en-US" dirty="0"/>
              <a:t>予約時の注意点</a:t>
            </a:r>
            <a:endParaRPr kumimoji="1" lang="ja-JP" altLang="en-US" dirty="0"/>
          </a:p>
        </p:txBody>
      </p:sp>
      <p:sp>
        <p:nvSpPr>
          <p:cNvPr id="4" name="正方形/長方形 3">
            <a:extLst>
              <a:ext uri="{FF2B5EF4-FFF2-40B4-BE49-F238E27FC236}">
                <a16:creationId xmlns:a16="http://schemas.microsoft.com/office/drawing/2014/main" id="{806A3014-8627-51A8-C898-EB2A4B72A5A5}"/>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管理ツールのシミュレーションの結果は在庫なしと表示されます。</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5" name="1 つの角を丸めた四角形 6">
            <a:extLst>
              <a:ext uri="{FF2B5EF4-FFF2-40B4-BE49-F238E27FC236}">
                <a16:creationId xmlns:a16="http://schemas.microsoft.com/office/drawing/2014/main" id="{E116865A-6A03-AAB3-A7C4-1F330EBDF05D}"/>
              </a:ext>
            </a:extLst>
          </p:cNvPr>
          <p:cNvSpPr/>
          <p:nvPr/>
        </p:nvSpPr>
        <p:spPr>
          <a:xfrm>
            <a:off x="479425" y="1091977"/>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静止画・動画</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6" name="正方形/長方形 5">
            <a:extLst>
              <a:ext uri="{FF2B5EF4-FFF2-40B4-BE49-F238E27FC236}">
                <a16:creationId xmlns:a16="http://schemas.microsoft.com/office/drawing/2014/main" id="{4709E593-4AE4-A1E7-19F8-514863F6780B}"/>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P</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32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広告パートナーサポート宛にご連絡ください。</a:t>
            </a:r>
          </a:p>
        </p:txBody>
      </p:sp>
      <p:sp>
        <p:nvSpPr>
          <p:cNvPr id="7" name="1 つの角を丸めた四角形 11">
            <a:extLst>
              <a:ext uri="{FF2B5EF4-FFF2-40B4-BE49-F238E27FC236}">
                <a16:creationId xmlns:a16="http://schemas.microsoft.com/office/drawing/2014/main" id="{F24D983B-A2B1-9297-D917-BD62D1E55776}"/>
              </a:ext>
            </a:extLst>
          </p:cNvPr>
          <p:cNvSpPr/>
          <p:nvPr/>
        </p:nvSpPr>
        <p:spPr>
          <a:xfrm>
            <a:off x="479425" y="3129925"/>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8" name="正方形/長方形 7">
            <a:extLst>
              <a:ext uri="{FF2B5EF4-FFF2-40B4-BE49-F238E27FC236}">
                <a16:creationId xmlns:a16="http://schemas.microsoft.com/office/drawing/2014/main" id="{F30BA513-7C7E-DEED-56D3-5CAFD3B91A77}"/>
              </a:ext>
            </a:extLst>
          </p:cNvPr>
          <p:cNvSpPr/>
          <p:nvPr/>
        </p:nvSpPr>
        <p:spPr>
          <a:xfrm>
            <a:off x="5391599" y="3280295"/>
            <a:ext cx="4421082"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広告タイプ：ブランドパネルトップインパクト関連、パノラマ関連</a:t>
            </a:r>
            <a:endPar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9" name="テキスト プレースホルダー 10">
            <a:extLst>
              <a:ext uri="{FF2B5EF4-FFF2-40B4-BE49-F238E27FC236}">
                <a16:creationId xmlns:a16="http://schemas.microsoft.com/office/drawing/2014/main" id="{D8765DE5-2313-9A0E-2E0F-5F3AFD4CA3E9}"/>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「健康・美容食品」「法務・税務」</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しかし、予約型専用広告の掲載制限カテゴリー対象のため、審査のタイミングで否認されます。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「健康・美容食品」 は許可されたプロモーション内容のみ掲載可となりますので上記のとおり事前の申請が必要です。）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1" lang="en-US" altLang="ja-JP"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（キャンペーン作成（予約）後、</a:t>
            </a:r>
            <a: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4</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営業日以降のキャンセルはキャンセル料が発生します。）</a:t>
            </a:r>
          </a:p>
        </p:txBody>
      </p:sp>
    </p:spTree>
    <p:extLst>
      <p:ext uri="{BB962C8B-B14F-4D97-AF65-F5344CB8AC3E}">
        <p14:creationId xmlns:p14="http://schemas.microsoft.com/office/powerpoint/2010/main" val="3826588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2" name="テキスト ボックス 1">
            <a:extLst>
              <a:ext uri="{FF2B5EF4-FFF2-40B4-BE49-F238E27FC236}">
                <a16:creationId xmlns:a16="http://schemas.microsoft.com/office/drawing/2014/main" id="{4FCC3FDB-345E-C897-F83E-FF573FCB5342}"/>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00000"/>
                </a:solidFill>
                <a:latin typeface="Meiryo" panose="020B0604030504040204" pitchFamily="34" charset="-128"/>
                <a:ea typeface="Meiryo" panose="020B0604030504040204" pitchFamily="34" charset="-128"/>
              </a:rPr>
              <a:t>以下商品において</a:t>
            </a:r>
            <a:r>
              <a:rPr lang="ja-JP" altLang="en-US" sz="1400" b="1" dirty="0">
                <a:solidFill>
                  <a:srgbClr val="C9002C"/>
                </a:solidFill>
                <a:latin typeface="Meiryo" panose="020B0604030504040204" pitchFamily="34" charset="-128"/>
                <a:ea typeface="Meiryo" panose="020B0604030504040204" pitchFamily="34" charset="-128"/>
              </a:rPr>
              <a:t>「下着・水着」の訴求内容</a:t>
            </a:r>
            <a:r>
              <a:rPr lang="ja-JP" altLang="en-US" sz="1400" dirty="0">
                <a:solidFill>
                  <a:srgbClr val="000000"/>
                </a:solidFill>
                <a:latin typeface="Meiryo" panose="020B0604030504040204" pitchFamily="34" charset="-128"/>
                <a:ea typeface="Meiryo" panose="020B0604030504040204" pitchFamily="34" charset="-128"/>
              </a:rPr>
              <a:t>は掲載できません。</a:t>
            </a:r>
          </a:p>
        </p:txBody>
      </p:sp>
      <p:sp>
        <p:nvSpPr>
          <p:cNvPr id="10" name="正方形/長方形 9">
            <a:extLst>
              <a:ext uri="{FF2B5EF4-FFF2-40B4-BE49-F238E27FC236}">
                <a16:creationId xmlns:a16="http://schemas.microsoft.com/office/drawing/2014/main" id="{9F2B3B52-3D4B-E604-C2A7-15306181A5A6}"/>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1" name="1 つの角を丸めた四角形 21">
            <a:extLst>
              <a:ext uri="{FF2B5EF4-FFF2-40B4-BE49-F238E27FC236}">
                <a16:creationId xmlns:a16="http://schemas.microsoft.com/office/drawing/2014/main" id="{CD56E7CE-C909-B142-14F2-6212FB5709B0}"/>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2" name="正方形/長方形 11">
            <a:extLst>
              <a:ext uri="{FF2B5EF4-FFF2-40B4-BE49-F238E27FC236}">
                <a16:creationId xmlns:a16="http://schemas.microsoft.com/office/drawing/2014/main" id="{4964D37E-53EC-AF07-AC0C-D6E4EAD268D4}"/>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3" name="1 つの角を丸めた四角形 23">
            <a:extLst>
              <a:ext uri="{FF2B5EF4-FFF2-40B4-BE49-F238E27FC236}">
                <a16:creationId xmlns:a16="http://schemas.microsoft.com/office/drawing/2014/main" id="{79BEA740-E7ED-E2FF-8EED-C0EFDEFFF88E}"/>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4" name="グラフィックス 13" descr="バッジ: バツ 単色塗りつぶし">
            <a:extLst>
              <a:ext uri="{FF2B5EF4-FFF2-40B4-BE49-F238E27FC236}">
                <a16:creationId xmlns:a16="http://schemas.microsoft.com/office/drawing/2014/main" id="{11600627-6E08-ACD1-4465-989E94E1416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35348" y="2852469"/>
            <a:ext cx="914400" cy="914400"/>
          </a:xfrm>
          <a:prstGeom prst="rect">
            <a:avLst/>
          </a:prstGeom>
        </p:spPr>
      </p:pic>
      <p:sp>
        <p:nvSpPr>
          <p:cNvPr id="18" name="テキスト プレースホルダー 4">
            <a:extLst>
              <a:ext uri="{FF2B5EF4-FFF2-40B4-BE49-F238E27FC236}">
                <a16:creationId xmlns:a16="http://schemas.microsoft.com/office/drawing/2014/main" id="{984C1017-82BA-5ECB-CCC6-F2476EFA36F7}"/>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「下着・水着の訴求」</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しかし、プロモーション規制対象のため、審査のタイミングで否認されます。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0" lang="en-US" altLang="ja-JP"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（キャンペーン作成（予約）後、</a:t>
            </a:r>
            <a: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4</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営業日以降のキャンセルはキャンセル料が発生します。）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なお、ブランドパネル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リッチフォーマット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MD</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関連商品、ブランドパネル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トップインパクト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PC</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以外の商品は事前提案可否が必須となります。</a:t>
            </a:r>
          </a:p>
        </p:txBody>
      </p:sp>
    </p:spTree>
    <p:extLst>
      <p:ext uri="{BB962C8B-B14F-4D97-AF65-F5344CB8AC3E}">
        <p14:creationId xmlns:p14="http://schemas.microsoft.com/office/powerpoint/2010/main" val="4267870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graphicFrame>
        <p:nvGraphicFramePr>
          <p:cNvPr id="4" name="表 3">
            <a:extLst>
              <a:ext uri="{FF2B5EF4-FFF2-40B4-BE49-F238E27FC236}">
                <a16:creationId xmlns:a16="http://schemas.microsoft.com/office/drawing/2014/main" id="{B03635EB-3142-A0AD-4498-2190708D7708}"/>
              </a:ext>
            </a:extLst>
          </p:cNvPr>
          <p:cNvGraphicFramePr>
            <a:graphicFrameLocks noGrp="1"/>
          </p:cNvGraphicFramePr>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C00000"/>
                          </a:solidFill>
                          <a:latin typeface="Meiryo" panose="020B0604030504040204" pitchFamily="34" charset="-128"/>
                          <a:ea typeface="Meiryo" panose="020B0604030504040204" pitchFamily="34" charset="-128"/>
                        </a:rPr>
                        <a:t>※</a:t>
                      </a:r>
                      <a:r>
                        <a:rPr lang="ja-JP" altLang="ja-JP" sz="1050" b="1" dirty="0">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2"/>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
        <p:nvSpPr>
          <p:cNvPr id="7" name="テキスト プレースホルダー 4">
            <a:extLst>
              <a:ext uri="{FF2B5EF4-FFF2-40B4-BE49-F238E27FC236}">
                <a16:creationId xmlns:a16="http://schemas.microsoft.com/office/drawing/2014/main" id="{427DB862-330C-13E0-FADA-26CE5A8C691C}"/>
              </a:ext>
            </a:extLst>
          </p:cNvPr>
          <p:cNvSpPr>
            <a:spLocks noGrp="1"/>
          </p:cNvSpPr>
          <p:nvPr>
            <p:ph type="body" sz="quarter" idx="12"/>
          </p:nvPr>
        </p:nvSpPr>
        <p:spPr>
          <a:xfrm>
            <a:off x="2540339" y="5346000"/>
            <a:ext cx="9272433" cy="1224000"/>
          </a:xfrm>
        </p:spPr>
        <p:txBody>
          <a:bodyPr wrap="square"/>
          <a:lstStyle/>
          <a:p>
            <a:pPr marL="0" marR="0" lvl="0" indent="0" defTabSz="914400" eaLnBrk="1" fontAlgn="auto" latinLnBrk="0" hangingPunct="1">
              <a:lnSpc>
                <a:spcPct val="120000"/>
              </a:lnSpc>
              <a:spcBef>
                <a:spcPts val="0"/>
              </a:spcBef>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「下着・水着」の訴求内容に該当するか迷ったら</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（予約前に確認可能です）</a:t>
            </a:r>
          </a:p>
          <a:p>
            <a:pPr defTabSz="914400">
              <a:lnSpc>
                <a:spcPct val="120000"/>
              </a:lnSpc>
              <a:spcBef>
                <a:spcPts val="0"/>
              </a:spcBef>
              <a:defRPr/>
            </a:pP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lang="ja-JP" altLang="en-US" b="0" i="0" dirty="0">
                <a:solidFill>
                  <a:srgbClr val="333333"/>
                </a:solidFill>
                <a:effectLst/>
                <a:latin typeface="メイリオ" panose="020B0604030504040204" pitchFamily="50" charset="-128"/>
                <a:ea typeface="メイリオ" panose="020B0604030504040204" pitchFamily="50" charset="-128"/>
              </a:rPr>
              <a:t>ディスプレイ広告（予約型）　入稿前審査依頼フォーム</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defTabSz="914400" eaLnBrk="1" fontAlgn="auto" latinLnBrk="0" hangingPunct="1">
              <a:lnSpc>
                <a:spcPct val="120000"/>
              </a:lnSpc>
              <a:spcBef>
                <a:spcPts val="0"/>
              </a:spcBef>
              <a:buClrTx/>
              <a:buSzTx/>
              <a:buFontTx/>
              <a:buNone/>
              <a:tabLst/>
              <a:defRPr/>
            </a:pPr>
            <a:r>
              <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https://form-business.yahoo.co.jp/claris/enqueteForm?inquiry_type=guaranteed_review</a:t>
            </a:r>
            <a:r>
              <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から入稿前審査を依頼してください。</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選択項目</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100" kern="0" dirty="0">
                <a:solidFill>
                  <a:srgbClr val="000000">
                    <a:lumMod val="65000"/>
                    <a:lumOff val="35000"/>
                  </a:srgbClr>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100" kern="0" dirty="0">
                <a:solidFill>
                  <a:srgbClr val="000000">
                    <a:lumMod val="65000"/>
                    <a:lumOff val="35000"/>
                  </a:srgbClr>
                </a:solidFill>
                <a:latin typeface="Meiryo" panose="020B0604030504040204" pitchFamily="34" charset="-128"/>
                <a:ea typeface="Meiryo" panose="020B0604030504040204" pitchFamily="34" charset="-128"/>
              </a:rPr>
              <a:t>、入稿時のリンク先の状態</a:t>
            </a:r>
            <a:endPar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詳細</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弊社からの回答</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：制限に該当するか否かを回答させていただきます。</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3045971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95446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73486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56797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楕円 38">
            <a:extLst>
              <a:ext uri="{FF2B5EF4-FFF2-40B4-BE49-F238E27FC236}">
                <a16:creationId xmlns:a16="http://schemas.microsoft.com/office/drawing/2014/main" id="{9E2CEE9F-A302-2F46-984D-26425795AD56}"/>
              </a:ext>
            </a:extLst>
          </p:cNvPr>
          <p:cNvSpPr/>
          <p:nvPr/>
        </p:nvSpPr>
        <p:spPr>
          <a:xfrm>
            <a:off x="1950367" y="3243519"/>
            <a:ext cx="3528392" cy="3240360"/>
          </a:xfrm>
          <a:prstGeom prst="ellipse">
            <a:avLst/>
          </a:prstGeom>
          <a:solidFill>
            <a:srgbClr val="FBE5E5">
              <a:alpha val="18039"/>
            </a:srgbClr>
          </a:solidFill>
          <a:ln w="3810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8" name="楕円 37">
            <a:extLst>
              <a:ext uri="{FF2B5EF4-FFF2-40B4-BE49-F238E27FC236}">
                <a16:creationId xmlns:a16="http://schemas.microsoft.com/office/drawing/2014/main" id="{C5E43043-D51D-C306-A0CC-7A40369308A5}"/>
              </a:ext>
            </a:extLst>
          </p:cNvPr>
          <p:cNvSpPr/>
          <p:nvPr/>
        </p:nvSpPr>
        <p:spPr>
          <a:xfrm>
            <a:off x="4949169" y="3224064"/>
            <a:ext cx="3528392" cy="3240360"/>
          </a:xfrm>
          <a:prstGeom prst="ellipse">
            <a:avLst/>
          </a:prstGeom>
          <a:solidFill>
            <a:srgbClr val="FBE5E5">
              <a:alpha val="18039"/>
            </a:srgbClr>
          </a:solidFill>
          <a:ln w="3810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BA8971A-F280-3875-70B7-A02CC74BE4EA}"/>
              </a:ext>
            </a:extLst>
          </p:cNvPr>
          <p:cNvSpPr>
            <a:spLocks noGrp="1"/>
          </p:cNvSpPr>
          <p:nvPr>
            <p:ph type="body" sz="quarter" idx="10"/>
          </p:nvPr>
        </p:nvSpPr>
        <p:spPr>
          <a:xfrm>
            <a:off x="2021553" y="196999"/>
            <a:ext cx="8136904" cy="335028"/>
          </a:xfrm>
        </p:spPr>
        <p:txBody>
          <a:bodyPr/>
          <a:lstStyle/>
          <a:p>
            <a:r>
              <a:rPr kumimoji="1" lang="ja-JP" altLang="en-US" dirty="0"/>
              <a:t>熱中症興味関心ターゲティングとは</a:t>
            </a:r>
          </a:p>
        </p:txBody>
      </p:sp>
      <p:pic>
        <p:nvPicPr>
          <p:cNvPr id="36" name="図プレースホルダー 35" descr="アイコン&#10;&#10;自動的に生成された説明">
            <a:extLst>
              <a:ext uri="{FF2B5EF4-FFF2-40B4-BE49-F238E27FC236}">
                <a16:creationId xmlns:a16="http://schemas.microsoft.com/office/drawing/2014/main" id="{C35832F7-640A-7E25-1AC7-D2F14B4818A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2696348" y="2757162"/>
            <a:ext cx="498782" cy="497680"/>
          </a:xfrm>
        </p:spPr>
      </p:pic>
      <p:sp>
        <p:nvSpPr>
          <p:cNvPr id="5" name="テキスト ボックス 4">
            <a:extLst>
              <a:ext uri="{FF2B5EF4-FFF2-40B4-BE49-F238E27FC236}">
                <a16:creationId xmlns:a16="http://schemas.microsoft.com/office/drawing/2014/main" id="{AFB25A49-2A26-447C-3A38-5E7DA3AAA7A5}"/>
              </a:ext>
            </a:extLst>
          </p:cNvPr>
          <p:cNvSpPr txBox="1"/>
          <p:nvPr/>
        </p:nvSpPr>
        <p:spPr>
          <a:xfrm>
            <a:off x="623392" y="1124744"/>
            <a:ext cx="11323344" cy="646331"/>
          </a:xfrm>
          <a:prstGeom prst="rect">
            <a:avLst/>
          </a:prstGeom>
          <a:noFill/>
        </p:spPr>
        <p:txBody>
          <a:bodyPr wrap="square" rtlCol="0">
            <a:spAutoFit/>
          </a:bodyPr>
          <a:lstStyle/>
          <a:p>
            <a:r>
              <a:rPr lang="ja-JP" altLang="en-US" dirty="0">
                <a:solidFill>
                  <a:schemeClr val="tx1">
                    <a:lumMod val="65000"/>
                    <a:lumOff val="35000"/>
                  </a:schemeClr>
                </a:solidFill>
              </a:rPr>
              <a:t>熱中症興味関心ターゲティングとは、熱中症に興味関心があるユーザーに広告配信できるターゲティングです。熱中症関連商品のプロモーションにご活用いただけます。</a:t>
            </a:r>
            <a:endParaRPr lang="en-US" altLang="ja-JP" dirty="0">
              <a:solidFill>
                <a:schemeClr val="tx1">
                  <a:lumMod val="65000"/>
                  <a:lumOff val="35000"/>
                </a:schemeClr>
              </a:solidFill>
            </a:endParaRPr>
          </a:p>
        </p:txBody>
      </p:sp>
      <p:sp>
        <p:nvSpPr>
          <p:cNvPr id="6" name="フローチャート: 処理 5">
            <a:extLst>
              <a:ext uri="{FF2B5EF4-FFF2-40B4-BE49-F238E27FC236}">
                <a16:creationId xmlns:a16="http://schemas.microsoft.com/office/drawing/2014/main" id="{5EFAD639-5936-10EA-847D-63291E53EE2E}"/>
              </a:ext>
            </a:extLst>
          </p:cNvPr>
          <p:cNvSpPr/>
          <p:nvPr/>
        </p:nvSpPr>
        <p:spPr>
          <a:xfrm>
            <a:off x="665684" y="180682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フローチャート: 処理 6">
            <a:extLst>
              <a:ext uri="{FF2B5EF4-FFF2-40B4-BE49-F238E27FC236}">
                <a16:creationId xmlns:a16="http://schemas.microsoft.com/office/drawing/2014/main" id="{2441CCFF-9439-2BCB-998B-FF295E509C12}"/>
              </a:ext>
            </a:extLst>
          </p:cNvPr>
          <p:cNvSpPr/>
          <p:nvPr/>
        </p:nvSpPr>
        <p:spPr>
          <a:xfrm>
            <a:off x="9269343" y="181094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平行四辺形 7">
            <a:extLst>
              <a:ext uri="{FF2B5EF4-FFF2-40B4-BE49-F238E27FC236}">
                <a16:creationId xmlns:a16="http://schemas.microsoft.com/office/drawing/2014/main" id="{E0BFBA60-88B1-B7AB-329A-2B08DD33FEAD}"/>
              </a:ext>
            </a:extLst>
          </p:cNvPr>
          <p:cNvSpPr/>
          <p:nvPr/>
        </p:nvSpPr>
        <p:spPr>
          <a:xfrm>
            <a:off x="9068918" y="181243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949455DB-4BD2-9FC4-C0EE-E7C73CFCD94D}"/>
              </a:ext>
            </a:extLst>
          </p:cNvPr>
          <p:cNvSpPr txBox="1"/>
          <p:nvPr/>
        </p:nvSpPr>
        <p:spPr>
          <a:xfrm>
            <a:off x="5418981" y="5032796"/>
            <a:ext cx="3384376" cy="230832"/>
          </a:xfrm>
          <a:prstGeom prst="rect">
            <a:avLst/>
          </a:prstGeom>
          <a:noFill/>
        </p:spPr>
        <p:txBody>
          <a:bodyPr wrap="square" rtlCol="0">
            <a:spAutoFit/>
          </a:bodyPr>
          <a:lstStyle/>
          <a:p>
            <a:pPr algn="l"/>
            <a:r>
              <a:rPr kumimoji="1" lang="en-US" altLang="ja-JP" sz="900" dirty="0"/>
              <a:t>※</a:t>
            </a:r>
            <a:r>
              <a:rPr lang="ja-JP" altLang="en-US" sz="900" dirty="0"/>
              <a:t>熱中症</a:t>
            </a:r>
            <a:r>
              <a:rPr kumimoji="1" lang="ja-JP" altLang="en-US" sz="900" dirty="0"/>
              <a:t>情報</a:t>
            </a:r>
            <a:r>
              <a:rPr kumimoji="1" lang="en-US" altLang="ja-JP" sz="900" dirty="0"/>
              <a:t>2022</a:t>
            </a:r>
            <a:r>
              <a:rPr kumimoji="1" lang="ja-JP" altLang="en-US" sz="900" dirty="0"/>
              <a:t>の訪問ユーザーを流出データから抽出</a:t>
            </a:r>
          </a:p>
        </p:txBody>
      </p:sp>
      <p:sp>
        <p:nvSpPr>
          <p:cNvPr id="11" name="テキスト ボックス 10">
            <a:extLst>
              <a:ext uri="{FF2B5EF4-FFF2-40B4-BE49-F238E27FC236}">
                <a16:creationId xmlns:a16="http://schemas.microsoft.com/office/drawing/2014/main" id="{AC4100B5-0F2C-7A90-37A9-759BA956272A}"/>
              </a:ext>
            </a:extLst>
          </p:cNvPr>
          <p:cNvSpPr txBox="1"/>
          <p:nvPr/>
        </p:nvSpPr>
        <p:spPr>
          <a:xfrm>
            <a:off x="9169606" y="3968750"/>
            <a:ext cx="2542969" cy="584775"/>
          </a:xfrm>
          <a:prstGeom prst="rect">
            <a:avLst/>
          </a:prstGeom>
          <a:noFill/>
        </p:spPr>
        <p:txBody>
          <a:bodyPr wrap="square" rtlCol="0">
            <a:spAutoFit/>
          </a:bodyPr>
          <a:lstStyle/>
          <a:p>
            <a:pPr algn="ctr"/>
            <a:r>
              <a:rPr lang="ja-JP" altLang="en-US" sz="1600" b="1" dirty="0">
                <a:solidFill>
                  <a:schemeClr val="tx1">
                    <a:lumMod val="50000"/>
                    <a:lumOff val="50000"/>
                  </a:schemeClr>
                </a:solidFill>
              </a:rPr>
              <a:t>熱中症</a:t>
            </a:r>
            <a:endParaRPr lang="en-US" altLang="ja-JP" sz="1600" b="1" dirty="0">
              <a:solidFill>
                <a:schemeClr val="tx1">
                  <a:lumMod val="50000"/>
                  <a:lumOff val="50000"/>
                </a:schemeClr>
              </a:solidFill>
            </a:endParaRPr>
          </a:p>
          <a:p>
            <a:pPr algn="ctr"/>
            <a:r>
              <a:rPr lang="ja-JP" altLang="en-US" sz="1600" b="1" dirty="0">
                <a:solidFill>
                  <a:schemeClr val="tx1">
                    <a:lumMod val="50000"/>
                    <a:lumOff val="50000"/>
                  </a:schemeClr>
                </a:solidFill>
              </a:rPr>
              <a:t>興味関心層</a:t>
            </a:r>
            <a:endParaRPr lang="en-US" altLang="ja-JP" sz="1600" b="1" dirty="0">
              <a:solidFill>
                <a:schemeClr val="tx1">
                  <a:lumMod val="50000"/>
                  <a:lumOff val="50000"/>
                </a:schemeClr>
              </a:solidFill>
            </a:endParaRPr>
          </a:p>
        </p:txBody>
      </p:sp>
      <p:sp>
        <p:nvSpPr>
          <p:cNvPr id="12" name="テキスト ボックス 11">
            <a:extLst>
              <a:ext uri="{FF2B5EF4-FFF2-40B4-BE49-F238E27FC236}">
                <a16:creationId xmlns:a16="http://schemas.microsoft.com/office/drawing/2014/main" id="{C50CB697-51BB-1ED7-4F45-CA5B7F8B2DAD}"/>
              </a:ext>
            </a:extLst>
          </p:cNvPr>
          <p:cNvSpPr txBox="1"/>
          <p:nvPr/>
        </p:nvSpPr>
        <p:spPr>
          <a:xfrm>
            <a:off x="1890908" y="1975869"/>
            <a:ext cx="9361040" cy="646331"/>
          </a:xfrm>
          <a:prstGeom prst="rect">
            <a:avLst/>
          </a:prstGeom>
          <a:noFill/>
        </p:spPr>
        <p:txBody>
          <a:bodyPr wrap="square" rtlCol="0">
            <a:spAutoFit/>
          </a:bodyPr>
          <a:lstStyle/>
          <a:p>
            <a:pPr algn="ctr"/>
            <a:r>
              <a:rPr lang="ja-JP" altLang="en-US" u="sng" dirty="0">
                <a:solidFill>
                  <a:srgbClr val="C00000"/>
                </a:solidFill>
              </a:rPr>
              <a:t>オーディエンスカテゴリのリストにはないリスト</a:t>
            </a:r>
            <a:endParaRPr lang="en-US" altLang="ja-JP" u="sng" dirty="0">
              <a:solidFill>
                <a:srgbClr val="C00000"/>
              </a:solidFill>
            </a:endParaRPr>
          </a:p>
          <a:p>
            <a:pPr algn="ctr"/>
            <a:r>
              <a:rPr lang="ja-JP" altLang="en-US" u="sng" dirty="0">
                <a:solidFill>
                  <a:srgbClr val="C00000"/>
                </a:solidFill>
              </a:rPr>
              <a:t>「熱中症」情報へのアクセスユーザーに広くリーチすることが可能。</a:t>
            </a:r>
          </a:p>
        </p:txBody>
      </p:sp>
      <p:sp>
        <p:nvSpPr>
          <p:cNvPr id="16" name="テキスト ボックス 15">
            <a:extLst>
              <a:ext uri="{FF2B5EF4-FFF2-40B4-BE49-F238E27FC236}">
                <a16:creationId xmlns:a16="http://schemas.microsoft.com/office/drawing/2014/main" id="{12B6F8F2-E22D-9000-5EC7-86D09782E03B}"/>
              </a:ext>
            </a:extLst>
          </p:cNvPr>
          <p:cNvSpPr txBox="1"/>
          <p:nvPr/>
        </p:nvSpPr>
        <p:spPr>
          <a:xfrm>
            <a:off x="5636458" y="4436874"/>
            <a:ext cx="2952328" cy="523220"/>
          </a:xfrm>
          <a:prstGeom prst="rect">
            <a:avLst/>
          </a:prstGeom>
          <a:noFill/>
        </p:spPr>
        <p:txBody>
          <a:bodyPr wrap="square" rtlCol="0">
            <a:spAutoFit/>
          </a:bodyPr>
          <a:lstStyle/>
          <a:p>
            <a:pPr algn="ctr"/>
            <a:r>
              <a:rPr kumimoji="1" lang="en-US" altLang="ja-JP" sz="1400" b="1" dirty="0"/>
              <a:t>Yahoo! </a:t>
            </a:r>
            <a:r>
              <a:rPr kumimoji="1" lang="ja-JP" altLang="en-US" sz="1400" b="1" dirty="0"/>
              <a:t>天気・災害</a:t>
            </a:r>
            <a:endParaRPr kumimoji="1" lang="en-US" altLang="ja-JP" sz="1400" b="1" dirty="0"/>
          </a:p>
          <a:p>
            <a:pPr algn="ctr"/>
            <a:r>
              <a:rPr lang="ja-JP" altLang="en-US" sz="1400" b="1" dirty="0"/>
              <a:t>「熱中症情報」訪問ユーザー</a:t>
            </a:r>
            <a:endParaRPr kumimoji="1" lang="ja-JP" altLang="en-US" sz="1400" b="1" dirty="0"/>
          </a:p>
        </p:txBody>
      </p:sp>
      <p:sp>
        <p:nvSpPr>
          <p:cNvPr id="18" name="テキスト ボックス 17">
            <a:extLst>
              <a:ext uri="{FF2B5EF4-FFF2-40B4-BE49-F238E27FC236}">
                <a16:creationId xmlns:a16="http://schemas.microsoft.com/office/drawing/2014/main" id="{AEF1E60E-5D50-1A1E-FBED-1709641D59FA}"/>
              </a:ext>
            </a:extLst>
          </p:cNvPr>
          <p:cNvSpPr txBox="1"/>
          <p:nvPr/>
        </p:nvSpPr>
        <p:spPr>
          <a:xfrm>
            <a:off x="2294480" y="4492490"/>
            <a:ext cx="2952328" cy="523220"/>
          </a:xfrm>
          <a:prstGeom prst="rect">
            <a:avLst/>
          </a:prstGeom>
          <a:noFill/>
        </p:spPr>
        <p:txBody>
          <a:bodyPr wrap="square" rtlCol="0">
            <a:spAutoFit/>
          </a:bodyPr>
          <a:lstStyle/>
          <a:p>
            <a:pPr algn="ctr"/>
            <a:r>
              <a:rPr kumimoji="1" lang="ja-JP" altLang="en-US" sz="1400" b="1" dirty="0"/>
              <a:t>「</a:t>
            </a:r>
            <a:r>
              <a:rPr lang="ja-JP" altLang="en-US" sz="1400" b="1" dirty="0"/>
              <a:t>熱中症</a:t>
            </a:r>
            <a:r>
              <a:rPr kumimoji="1" lang="ja-JP" altLang="en-US" sz="1400" b="1" dirty="0"/>
              <a:t>」を含む</a:t>
            </a:r>
            <a:endParaRPr kumimoji="1" lang="en-US" altLang="ja-JP" sz="1400" b="1" dirty="0"/>
          </a:p>
          <a:p>
            <a:pPr algn="ctr"/>
            <a:r>
              <a:rPr lang="en-US" altLang="ja-JP" sz="1400" b="1" dirty="0"/>
              <a:t>KW</a:t>
            </a:r>
            <a:r>
              <a:rPr lang="ja-JP" altLang="en-US" sz="1400" b="1" dirty="0"/>
              <a:t>検索ユーザー</a:t>
            </a:r>
            <a:endParaRPr kumimoji="1" lang="ja-JP" altLang="en-US" sz="1400" b="1" dirty="0"/>
          </a:p>
        </p:txBody>
      </p:sp>
      <p:sp>
        <p:nvSpPr>
          <p:cNvPr id="19" name="楕円 18">
            <a:extLst>
              <a:ext uri="{FF2B5EF4-FFF2-40B4-BE49-F238E27FC236}">
                <a16:creationId xmlns:a16="http://schemas.microsoft.com/office/drawing/2014/main" id="{9F702121-7558-CCD9-D0EB-B50D7EE9C3F8}"/>
              </a:ext>
            </a:extLst>
          </p:cNvPr>
          <p:cNvSpPr/>
          <p:nvPr/>
        </p:nvSpPr>
        <p:spPr>
          <a:xfrm>
            <a:off x="2356462" y="4472596"/>
            <a:ext cx="535895" cy="533906"/>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rPr>
              <a:t>１</a:t>
            </a:r>
          </a:p>
        </p:txBody>
      </p:sp>
      <p:sp>
        <p:nvSpPr>
          <p:cNvPr id="22" name="テキスト ボックス 21">
            <a:extLst>
              <a:ext uri="{FF2B5EF4-FFF2-40B4-BE49-F238E27FC236}">
                <a16:creationId xmlns:a16="http://schemas.microsoft.com/office/drawing/2014/main" id="{49A654AD-A0F0-A4D7-DE11-932AB1CF852D}"/>
              </a:ext>
            </a:extLst>
          </p:cNvPr>
          <p:cNvSpPr txBox="1"/>
          <p:nvPr/>
        </p:nvSpPr>
        <p:spPr>
          <a:xfrm>
            <a:off x="2703777" y="2840779"/>
            <a:ext cx="4680520" cy="400110"/>
          </a:xfrm>
          <a:prstGeom prst="rect">
            <a:avLst/>
          </a:prstGeom>
          <a:noFill/>
        </p:spPr>
        <p:txBody>
          <a:bodyPr wrap="square" rtlCol="0">
            <a:spAutoFit/>
          </a:bodyPr>
          <a:lstStyle/>
          <a:p>
            <a:pPr algn="ctr"/>
            <a:r>
              <a:rPr lang="ja-JP" altLang="en-US" sz="2000" b="1" dirty="0">
                <a:solidFill>
                  <a:srgbClr val="C00000"/>
                </a:solidFill>
              </a:rPr>
              <a:t>熱中症興味関心ターゲティング</a:t>
            </a:r>
            <a:endParaRPr lang="en-US" altLang="ja-JP" sz="2000" b="1" dirty="0">
              <a:solidFill>
                <a:srgbClr val="C00000"/>
              </a:solidFill>
            </a:endParaRPr>
          </a:p>
        </p:txBody>
      </p:sp>
      <p:grpSp>
        <p:nvGrpSpPr>
          <p:cNvPr id="40" name="グループ化 39">
            <a:extLst>
              <a:ext uri="{FF2B5EF4-FFF2-40B4-BE49-F238E27FC236}">
                <a16:creationId xmlns:a16="http://schemas.microsoft.com/office/drawing/2014/main" id="{A3AA4B6B-BDED-E01E-6849-09E1A26D64CE}"/>
              </a:ext>
            </a:extLst>
          </p:cNvPr>
          <p:cNvGrpSpPr/>
          <p:nvPr/>
        </p:nvGrpSpPr>
        <p:grpSpPr>
          <a:xfrm flipH="1">
            <a:off x="8240121" y="3430620"/>
            <a:ext cx="1267044" cy="3028815"/>
            <a:chOff x="2561460" y="5426179"/>
            <a:chExt cx="1664382" cy="1080120"/>
          </a:xfrm>
        </p:grpSpPr>
        <p:cxnSp>
          <p:nvCxnSpPr>
            <p:cNvPr id="23" name="直線コネクタ 22">
              <a:extLst>
                <a:ext uri="{FF2B5EF4-FFF2-40B4-BE49-F238E27FC236}">
                  <a16:creationId xmlns:a16="http://schemas.microsoft.com/office/drawing/2014/main" id="{6CB120C9-013F-47C3-3CB6-977E619309B2}"/>
                </a:ext>
              </a:extLst>
            </p:cNvPr>
            <p:cNvCxnSpPr>
              <a:cxnSpLocks/>
            </p:cNvCxnSpPr>
            <p:nvPr/>
          </p:nvCxnSpPr>
          <p:spPr>
            <a:xfrm>
              <a:off x="2561460" y="5930235"/>
              <a:ext cx="728278"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B51FFB2-C929-29AF-61A2-05B2758207EA}"/>
                </a:ext>
              </a:extLst>
            </p:cNvPr>
            <p:cNvCxnSpPr>
              <a:cxnSpLocks/>
            </p:cNvCxnSpPr>
            <p:nvPr/>
          </p:nvCxnSpPr>
          <p:spPr>
            <a:xfrm>
              <a:off x="3289738" y="6490131"/>
              <a:ext cx="936104"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E1722E82-F6E6-C8E8-ADF7-30FAF2AD48F3}"/>
                </a:ext>
              </a:extLst>
            </p:cNvPr>
            <p:cNvCxnSpPr>
              <a:cxnSpLocks/>
            </p:cNvCxnSpPr>
            <p:nvPr/>
          </p:nvCxnSpPr>
          <p:spPr>
            <a:xfrm>
              <a:off x="3289738" y="5426179"/>
              <a:ext cx="936104"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4F465C3-CC02-81BD-820D-27DF86F6938E}"/>
                </a:ext>
              </a:extLst>
            </p:cNvPr>
            <p:cNvCxnSpPr>
              <a:cxnSpLocks/>
            </p:cNvCxnSpPr>
            <p:nvPr/>
          </p:nvCxnSpPr>
          <p:spPr>
            <a:xfrm flipV="1">
              <a:off x="3289738" y="5426179"/>
              <a:ext cx="0" cy="108012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34" name="テキスト ボックス 33">
            <a:extLst>
              <a:ext uri="{FF2B5EF4-FFF2-40B4-BE49-F238E27FC236}">
                <a16:creationId xmlns:a16="http://schemas.microsoft.com/office/drawing/2014/main" id="{B9D29943-DABE-781A-50D5-1A789A176B2D}"/>
              </a:ext>
            </a:extLst>
          </p:cNvPr>
          <p:cNvSpPr txBox="1"/>
          <p:nvPr/>
        </p:nvSpPr>
        <p:spPr>
          <a:xfrm>
            <a:off x="9313036" y="4408922"/>
            <a:ext cx="2548224" cy="769441"/>
          </a:xfrm>
          <a:prstGeom prst="rect">
            <a:avLst/>
          </a:prstGeom>
          <a:noFill/>
        </p:spPr>
        <p:txBody>
          <a:bodyPr wrap="square">
            <a:spAutoFit/>
          </a:bodyPr>
          <a:lstStyle/>
          <a:p>
            <a:pPr algn="ctr"/>
            <a:r>
              <a:rPr lang="en-US" altLang="ja-JP" sz="4400" b="1" i="0" u="sng" dirty="0">
                <a:solidFill>
                  <a:schemeClr val="accent6"/>
                </a:solidFill>
                <a:latin typeface="Hiragino Kaku Gothic Pro"/>
              </a:rPr>
              <a:t>1,000</a:t>
            </a:r>
            <a:r>
              <a:rPr lang="ja-JP" altLang="en-US" sz="4000" b="1" i="0" u="sng" dirty="0">
                <a:solidFill>
                  <a:schemeClr val="accent6"/>
                </a:solidFill>
                <a:latin typeface="Hiragino Kaku Gothic Pro"/>
              </a:rPr>
              <a:t>万</a:t>
            </a:r>
            <a:r>
              <a:rPr lang="en-US" altLang="ja-JP" sz="1600" b="1" i="0" dirty="0">
                <a:latin typeface="Hiragino Kaku Gothic Pro"/>
              </a:rPr>
              <a:t>UB</a:t>
            </a:r>
            <a:endParaRPr lang="ja-JP" altLang="en-US" sz="3600" b="1" dirty="0"/>
          </a:p>
        </p:txBody>
      </p:sp>
      <p:pic>
        <p:nvPicPr>
          <p:cNvPr id="37" name="図プレースホルダー 35" descr="アイコン&#10;&#10;自動的に生成された説明">
            <a:extLst>
              <a:ext uri="{FF2B5EF4-FFF2-40B4-BE49-F238E27FC236}">
                <a16:creationId xmlns:a16="http://schemas.microsoft.com/office/drawing/2014/main" id="{11773C7B-465A-36E7-57AE-26AA7F6A1F6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979314" y="2726145"/>
            <a:ext cx="498782" cy="497680"/>
          </a:xfrm>
          <a:prstGeom prst="rect">
            <a:avLst/>
          </a:prstGeom>
        </p:spPr>
      </p:pic>
      <p:sp>
        <p:nvSpPr>
          <p:cNvPr id="42" name="楕円 41">
            <a:extLst>
              <a:ext uri="{FF2B5EF4-FFF2-40B4-BE49-F238E27FC236}">
                <a16:creationId xmlns:a16="http://schemas.microsoft.com/office/drawing/2014/main" id="{D8489F4E-DFDE-CFDF-3BDE-0325C4B4B9C3}"/>
              </a:ext>
            </a:extLst>
          </p:cNvPr>
          <p:cNvSpPr/>
          <p:nvPr/>
        </p:nvSpPr>
        <p:spPr>
          <a:xfrm>
            <a:off x="5499950" y="4466111"/>
            <a:ext cx="535895" cy="533906"/>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rPr>
              <a:t>２</a:t>
            </a:r>
          </a:p>
        </p:txBody>
      </p:sp>
      <p:sp>
        <p:nvSpPr>
          <p:cNvPr id="47" name="テキスト プレースホルダー 1">
            <a:extLst>
              <a:ext uri="{FF2B5EF4-FFF2-40B4-BE49-F238E27FC236}">
                <a16:creationId xmlns:a16="http://schemas.microsoft.com/office/drawing/2014/main" id="{6AE1EC5A-C760-B7BA-CCD2-050825C2CF1C}"/>
              </a:ext>
            </a:extLst>
          </p:cNvPr>
          <p:cNvSpPr txBox="1">
            <a:spLocks/>
          </p:cNvSpPr>
          <p:nvPr/>
        </p:nvSpPr>
        <p:spPr>
          <a:xfrm>
            <a:off x="341289" y="88287"/>
            <a:ext cx="866756"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概要</a:t>
            </a:r>
          </a:p>
        </p:txBody>
      </p:sp>
      <p:pic>
        <p:nvPicPr>
          <p:cNvPr id="48" name="図プレースホルダー 48" descr="アイコン&#10;&#10;自動的に生成された説明">
            <a:extLst>
              <a:ext uri="{FF2B5EF4-FFF2-40B4-BE49-F238E27FC236}">
                <a16:creationId xmlns:a16="http://schemas.microsoft.com/office/drawing/2014/main" id="{8F31BA4A-3E59-479A-77FF-278308E3A8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2853" y="91559"/>
            <a:ext cx="406572" cy="405674"/>
          </a:xfrm>
          <a:prstGeom prst="rect">
            <a:avLst/>
          </a:prstGeom>
        </p:spPr>
      </p:pic>
    </p:spTree>
    <p:extLst>
      <p:ext uri="{BB962C8B-B14F-4D97-AF65-F5344CB8AC3E}">
        <p14:creationId xmlns:p14="http://schemas.microsoft.com/office/powerpoint/2010/main" val="408726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テキスト プレースホルダー 1">
            <a:extLst>
              <a:ext uri="{FF2B5EF4-FFF2-40B4-BE49-F238E27FC236}">
                <a16:creationId xmlns:a16="http://schemas.microsoft.com/office/drawing/2014/main" id="{03C50D1F-5D33-B916-ED29-4E5670B52452}"/>
              </a:ext>
            </a:extLst>
          </p:cNvPr>
          <p:cNvSpPr>
            <a:spLocks noGrp="1"/>
          </p:cNvSpPr>
          <p:nvPr>
            <p:ph type="body" sz="quarter" idx="12"/>
          </p:nvPr>
        </p:nvSpPr>
        <p:spPr>
          <a:xfrm>
            <a:off x="595671" y="81412"/>
            <a:ext cx="866756" cy="410840"/>
          </a:xfrm>
        </p:spPr>
        <p:txBody>
          <a:bodyPr/>
          <a:lstStyle/>
          <a:p>
            <a:r>
              <a:rPr kumimoji="1" lang="ja-JP" altLang="en-US" dirty="0"/>
              <a:t>概要</a:t>
            </a:r>
          </a:p>
        </p:txBody>
      </p:sp>
      <p:pic>
        <p:nvPicPr>
          <p:cNvPr id="27" name="図プレースホルダー 48" descr="アイコン&#10;&#10;自動的に生成された説明">
            <a:extLst>
              <a:ext uri="{FF2B5EF4-FFF2-40B4-BE49-F238E27FC236}">
                <a16:creationId xmlns:a16="http://schemas.microsoft.com/office/drawing/2014/main" id="{23ADA016-30FA-B437-9C4F-D46F3B1FF3D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pic>
        <p:nvPicPr>
          <p:cNvPr id="2" name="図 1">
            <a:extLst>
              <a:ext uri="{FF2B5EF4-FFF2-40B4-BE49-F238E27FC236}">
                <a16:creationId xmlns:a16="http://schemas.microsoft.com/office/drawing/2014/main" id="{E4A3A3DB-2B4E-8EE7-5489-97C642E9BE4B}"/>
              </a:ext>
            </a:extLst>
          </p:cNvPr>
          <p:cNvPicPr>
            <a:picLocks noChangeAspect="1"/>
          </p:cNvPicPr>
          <p:nvPr/>
        </p:nvPicPr>
        <p:blipFill>
          <a:blip r:embed="rId4"/>
          <a:stretch>
            <a:fillRect/>
          </a:stretch>
        </p:blipFill>
        <p:spPr>
          <a:xfrm>
            <a:off x="1898639" y="2755812"/>
            <a:ext cx="8683648" cy="2064256"/>
          </a:xfrm>
          <a:prstGeom prst="rect">
            <a:avLst/>
          </a:prstGeom>
        </p:spPr>
      </p:pic>
      <p:sp>
        <p:nvSpPr>
          <p:cNvPr id="6" name="テキスト ボックス 5">
            <a:extLst>
              <a:ext uri="{FF2B5EF4-FFF2-40B4-BE49-F238E27FC236}">
                <a16:creationId xmlns:a16="http://schemas.microsoft.com/office/drawing/2014/main" id="{544AF526-5260-1828-B989-A27B6DE0B109}"/>
              </a:ext>
            </a:extLst>
          </p:cNvPr>
          <p:cNvSpPr txBox="1"/>
          <p:nvPr/>
        </p:nvSpPr>
        <p:spPr>
          <a:xfrm>
            <a:off x="623392" y="1124744"/>
            <a:ext cx="11323344" cy="646331"/>
          </a:xfrm>
          <a:prstGeom prst="rect">
            <a:avLst/>
          </a:prstGeom>
          <a:noFill/>
        </p:spPr>
        <p:txBody>
          <a:bodyPr wrap="square" rtlCol="0">
            <a:spAutoFit/>
          </a:bodyPr>
          <a:lstStyle/>
          <a:p>
            <a:r>
              <a:rPr lang="ja-JP" altLang="en-US" dirty="0">
                <a:solidFill>
                  <a:schemeClr val="tx1">
                    <a:lumMod val="65000"/>
                    <a:lumOff val="35000"/>
                  </a:schemeClr>
                </a:solidFill>
              </a:rPr>
              <a:t>例年</a:t>
            </a:r>
            <a:r>
              <a:rPr lang="en-US" altLang="ja-JP" dirty="0">
                <a:solidFill>
                  <a:schemeClr val="tx1">
                    <a:lumMod val="65000"/>
                    <a:lumOff val="35000"/>
                  </a:schemeClr>
                </a:solidFill>
              </a:rPr>
              <a:t>5</a:t>
            </a:r>
            <a:r>
              <a:rPr lang="ja-JP" altLang="en-US" dirty="0">
                <a:solidFill>
                  <a:schemeClr val="tx1">
                    <a:lumMod val="65000"/>
                    <a:lumOff val="35000"/>
                  </a:schemeClr>
                </a:solidFill>
              </a:rPr>
              <a:t>月～</a:t>
            </a:r>
            <a:r>
              <a:rPr lang="en-US" altLang="ja-JP" dirty="0">
                <a:solidFill>
                  <a:schemeClr val="tx1">
                    <a:lumMod val="65000"/>
                    <a:lumOff val="35000"/>
                  </a:schemeClr>
                </a:solidFill>
              </a:rPr>
              <a:t>9</a:t>
            </a:r>
            <a:r>
              <a:rPr lang="ja-JP" altLang="en-US" dirty="0">
                <a:solidFill>
                  <a:schemeClr val="tx1">
                    <a:lumMod val="65000"/>
                    <a:lumOff val="35000"/>
                  </a:schemeClr>
                </a:solidFill>
              </a:rPr>
              <a:t>月に熱中指数がピークとなり、熱中症に関する興味関心が高まります。</a:t>
            </a:r>
            <a:endParaRPr lang="en-US" altLang="ja-JP" dirty="0">
              <a:solidFill>
                <a:schemeClr val="tx1">
                  <a:lumMod val="65000"/>
                  <a:lumOff val="35000"/>
                </a:schemeClr>
              </a:solidFill>
            </a:endParaRPr>
          </a:p>
          <a:p>
            <a:r>
              <a:rPr lang="ja-JP" altLang="en-US" dirty="0">
                <a:solidFill>
                  <a:schemeClr val="tx1">
                    <a:lumMod val="65000"/>
                    <a:lumOff val="35000"/>
                  </a:schemeClr>
                </a:solidFill>
              </a:rPr>
              <a:t>この時期に熱中症情報へのアクセスや熱中症対策商品の購入検討を行う傾向があります。</a:t>
            </a:r>
            <a:endParaRPr lang="en-US" altLang="ja-JP" dirty="0">
              <a:solidFill>
                <a:schemeClr val="tx1">
                  <a:lumMod val="65000"/>
                  <a:lumOff val="35000"/>
                </a:schemeClr>
              </a:solidFill>
            </a:endParaRPr>
          </a:p>
        </p:txBody>
      </p:sp>
      <p:sp>
        <p:nvSpPr>
          <p:cNvPr id="22" name="フローチャート: 処理 21">
            <a:extLst>
              <a:ext uri="{FF2B5EF4-FFF2-40B4-BE49-F238E27FC236}">
                <a16:creationId xmlns:a16="http://schemas.microsoft.com/office/drawing/2014/main" id="{F1CB37D1-C261-D02C-F8B1-85024B67F8ED}"/>
              </a:ext>
            </a:extLst>
          </p:cNvPr>
          <p:cNvSpPr/>
          <p:nvPr/>
        </p:nvSpPr>
        <p:spPr>
          <a:xfrm>
            <a:off x="665684" y="180682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ローチャート: 処理 22">
            <a:extLst>
              <a:ext uri="{FF2B5EF4-FFF2-40B4-BE49-F238E27FC236}">
                <a16:creationId xmlns:a16="http://schemas.microsoft.com/office/drawing/2014/main" id="{D3BF2498-85BB-DD91-D954-D77B37323E09}"/>
              </a:ext>
            </a:extLst>
          </p:cNvPr>
          <p:cNvSpPr/>
          <p:nvPr/>
        </p:nvSpPr>
        <p:spPr>
          <a:xfrm>
            <a:off x="9269343" y="181094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平行四辺形 23">
            <a:extLst>
              <a:ext uri="{FF2B5EF4-FFF2-40B4-BE49-F238E27FC236}">
                <a16:creationId xmlns:a16="http://schemas.microsoft.com/office/drawing/2014/main" id="{E2E9770B-1034-65F3-A0A7-2E1D0745166C}"/>
              </a:ext>
            </a:extLst>
          </p:cNvPr>
          <p:cNvSpPr/>
          <p:nvPr/>
        </p:nvSpPr>
        <p:spPr>
          <a:xfrm>
            <a:off x="9068918" y="181243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テキスト ボックス 24">
            <a:extLst>
              <a:ext uri="{FF2B5EF4-FFF2-40B4-BE49-F238E27FC236}">
                <a16:creationId xmlns:a16="http://schemas.microsoft.com/office/drawing/2014/main" id="{341730A3-9045-3199-7972-CBFD314085BD}"/>
              </a:ext>
            </a:extLst>
          </p:cNvPr>
          <p:cNvSpPr txBox="1"/>
          <p:nvPr/>
        </p:nvSpPr>
        <p:spPr>
          <a:xfrm>
            <a:off x="740571" y="2067155"/>
            <a:ext cx="4947628" cy="369332"/>
          </a:xfrm>
          <a:prstGeom prst="rect">
            <a:avLst/>
          </a:prstGeom>
          <a:noFill/>
        </p:spPr>
        <p:txBody>
          <a:bodyPr wrap="square" rtlCol="0">
            <a:spAutoFit/>
          </a:bodyPr>
          <a:lstStyle/>
          <a:p>
            <a:r>
              <a:rPr lang="ja-JP" altLang="en-US" b="1" dirty="0"/>
              <a:t>「熱中症」「熱中症対策」の検索</a:t>
            </a:r>
            <a:r>
              <a:rPr lang="en-US" altLang="ja-JP" b="1" dirty="0"/>
              <a:t>UB</a:t>
            </a:r>
            <a:r>
              <a:rPr lang="ja-JP" altLang="en-US" b="1" dirty="0"/>
              <a:t>数推移</a:t>
            </a:r>
          </a:p>
        </p:txBody>
      </p:sp>
      <p:sp>
        <p:nvSpPr>
          <p:cNvPr id="28" name="左右矢印 5">
            <a:extLst>
              <a:ext uri="{FF2B5EF4-FFF2-40B4-BE49-F238E27FC236}">
                <a16:creationId xmlns:a16="http://schemas.microsoft.com/office/drawing/2014/main" id="{CED8A85C-FA9F-067C-14C6-10CD24C94458}"/>
              </a:ext>
            </a:extLst>
          </p:cNvPr>
          <p:cNvSpPr/>
          <p:nvPr/>
        </p:nvSpPr>
        <p:spPr>
          <a:xfrm>
            <a:off x="5447928" y="2996952"/>
            <a:ext cx="3134820" cy="212907"/>
          </a:xfrm>
          <a:prstGeom prst="lef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テキスト ボックス 28">
            <a:extLst>
              <a:ext uri="{FF2B5EF4-FFF2-40B4-BE49-F238E27FC236}">
                <a16:creationId xmlns:a16="http://schemas.microsoft.com/office/drawing/2014/main" id="{C1EEA017-D8EB-C2D2-1D5C-84A803E4AF7A}"/>
              </a:ext>
            </a:extLst>
          </p:cNvPr>
          <p:cNvSpPr txBox="1"/>
          <p:nvPr/>
        </p:nvSpPr>
        <p:spPr>
          <a:xfrm>
            <a:off x="4982150" y="2499202"/>
            <a:ext cx="4298216" cy="523220"/>
          </a:xfrm>
          <a:prstGeom prst="rect">
            <a:avLst/>
          </a:prstGeom>
          <a:noFill/>
        </p:spPr>
        <p:txBody>
          <a:bodyPr wrap="square" rtlCol="0">
            <a:spAutoFit/>
          </a:bodyPr>
          <a:lstStyle/>
          <a:p>
            <a:pPr algn="ctr"/>
            <a:r>
              <a:rPr lang="ja-JP" altLang="en-US" sz="1400" b="1" dirty="0">
                <a:solidFill>
                  <a:srgbClr val="C00000"/>
                </a:solidFill>
              </a:rPr>
              <a:t>熱中症関連</a:t>
            </a:r>
            <a:endParaRPr lang="en-US" altLang="ja-JP" sz="1400" b="1" dirty="0">
              <a:solidFill>
                <a:srgbClr val="C00000"/>
              </a:solidFill>
            </a:endParaRPr>
          </a:p>
          <a:p>
            <a:pPr algn="ctr"/>
            <a:r>
              <a:rPr lang="ja-JP" altLang="en-US" sz="1400" b="1" dirty="0">
                <a:solidFill>
                  <a:srgbClr val="C00000"/>
                </a:solidFill>
              </a:rPr>
              <a:t>検索数増加</a:t>
            </a:r>
            <a:endParaRPr lang="en-US" altLang="ja-JP" sz="1400" b="1" dirty="0">
              <a:solidFill>
                <a:srgbClr val="C00000"/>
              </a:solidFill>
            </a:endParaRPr>
          </a:p>
        </p:txBody>
      </p:sp>
      <p:sp>
        <p:nvSpPr>
          <p:cNvPr id="30" name="正方形/長方形 29">
            <a:extLst>
              <a:ext uri="{FF2B5EF4-FFF2-40B4-BE49-F238E27FC236}">
                <a16:creationId xmlns:a16="http://schemas.microsoft.com/office/drawing/2014/main" id="{FF471A4E-E855-30D8-D60C-4E93265A0E5C}"/>
              </a:ext>
            </a:extLst>
          </p:cNvPr>
          <p:cNvSpPr/>
          <p:nvPr/>
        </p:nvSpPr>
        <p:spPr>
          <a:xfrm>
            <a:off x="936331" y="2492896"/>
            <a:ext cx="10344246" cy="2386285"/>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フローチャート: 処理 30">
            <a:extLst>
              <a:ext uri="{FF2B5EF4-FFF2-40B4-BE49-F238E27FC236}">
                <a16:creationId xmlns:a16="http://schemas.microsoft.com/office/drawing/2014/main" id="{293093E2-D64F-ECEC-B85F-3B0248ED8716}"/>
              </a:ext>
            </a:extLst>
          </p:cNvPr>
          <p:cNvSpPr/>
          <p:nvPr/>
        </p:nvSpPr>
        <p:spPr>
          <a:xfrm>
            <a:off x="9192344" y="2826932"/>
            <a:ext cx="411458" cy="128111"/>
          </a:xfrm>
          <a:prstGeom prst="flowChartProcess">
            <a:avLst/>
          </a:prstGeom>
          <a:solidFill>
            <a:srgbClr val="00FFC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2" name="フローチャート: 処理 31">
            <a:extLst>
              <a:ext uri="{FF2B5EF4-FFF2-40B4-BE49-F238E27FC236}">
                <a16:creationId xmlns:a16="http://schemas.microsoft.com/office/drawing/2014/main" id="{0F8389AB-6D95-8C37-DCB7-9B278D53E399}"/>
              </a:ext>
            </a:extLst>
          </p:cNvPr>
          <p:cNvSpPr/>
          <p:nvPr/>
        </p:nvSpPr>
        <p:spPr>
          <a:xfrm>
            <a:off x="9192344" y="2999224"/>
            <a:ext cx="411458" cy="128111"/>
          </a:xfrm>
          <a:prstGeom prst="flowChartProcess">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3" name="テキスト ボックス 32">
            <a:extLst>
              <a:ext uri="{FF2B5EF4-FFF2-40B4-BE49-F238E27FC236}">
                <a16:creationId xmlns:a16="http://schemas.microsoft.com/office/drawing/2014/main" id="{064FF781-9925-A1C1-E40D-DEFB749CEDAC}"/>
              </a:ext>
            </a:extLst>
          </p:cNvPr>
          <p:cNvSpPr txBox="1"/>
          <p:nvPr/>
        </p:nvSpPr>
        <p:spPr>
          <a:xfrm>
            <a:off x="9479235" y="2780589"/>
            <a:ext cx="1884550" cy="430887"/>
          </a:xfrm>
          <a:prstGeom prst="rect">
            <a:avLst/>
          </a:prstGeom>
          <a:noFill/>
        </p:spPr>
        <p:txBody>
          <a:bodyPr wrap="square" rtlCol="0">
            <a:spAutoFit/>
          </a:bodyPr>
          <a:lstStyle/>
          <a:p>
            <a:r>
              <a:rPr lang="ja-JP" altLang="en-US" sz="1100" dirty="0"/>
              <a:t>「熱中症」検索</a:t>
            </a:r>
            <a:r>
              <a:rPr lang="en-US" altLang="ja-JP" sz="1100" dirty="0"/>
              <a:t>UB</a:t>
            </a:r>
            <a:r>
              <a:rPr lang="ja-JP" altLang="en-US" sz="1100" dirty="0"/>
              <a:t>数</a:t>
            </a:r>
            <a:endParaRPr lang="en-US" altLang="ja-JP" sz="1100" dirty="0"/>
          </a:p>
          <a:p>
            <a:r>
              <a:rPr lang="ja-JP" altLang="en-US" sz="1100" dirty="0"/>
              <a:t>「熱中症対策」検索</a:t>
            </a:r>
            <a:r>
              <a:rPr lang="en-US" altLang="ja-JP" sz="1100" dirty="0"/>
              <a:t>UB</a:t>
            </a:r>
            <a:r>
              <a:rPr lang="ja-JP" altLang="en-US" sz="1100" dirty="0"/>
              <a:t>数</a:t>
            </a:r>
          </a:p>
        </p:txBody>
      </p:sp>
      <p:cxnSp>
        <p:nvCxnSpPr>
          <p:cNvPr id="34" name="直線コネクタ 33">
            <a:extLst>
              <a:ext uri="{FF2B5EF4-FFF2-40B4-BE49-F238E27FC236}">
                <a16:creationId xmlns:a16="http://schemas.microsoft.com/office/drawing/2014/main" id="{28E5B0EF-799D-6DA5-D997-5E7B8D5F624C}"/>
              </a:ext>
            </a:extLst>
          </p:cNvPr>
          <p:cNvCxnSpPr>
            <a:cxnSpLocks/>
          </p:cNvCxnSpPr>
          <p:nvPr/>
        </p:nvCxnSpPr>
        <p:spPr>
          <a:xfrm flipH="1">
            <a:off x="5375920" y="2481111"/>
            <a:ext cx="2859" cy="189577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9CEB2AFD-A5F5-EE14-BA9A-F843EA303EF0}"/>
              </a:ext>
            </a:extLst>
          </p:cNvPr>
          <p:cNvCxnSpPr>
            <a:cxnSpLocks/>
          </p:cNvCxnSpPr>
          <p:nvPr/>
        </p:nvCxnSpPr>
        <p:spPr>
          <a:xfrm>
            <a:off x="8669810" y="2493000"/>
            <a:ext cx="11952" cy="187200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6" name="図 35">
            <a:extLst>
              <a:ext uri="{FF2B5EF4-FFF2-40B4-BE49-F238E27FC236}">
                <a16:creationId xmlns:a16="http://schemas.microsoft.com/office/drawing/2014/main" id="{CA303061-004F-B85F-B5CA-636D448C57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7054" y="2616143"/>
            <a:ext cx="440434" cy="440434"/>
          </a:xfrm>
          <a:prstGeom prst="rect">
            <a:avLst/>
          </a:prstGeom>
        </p:spPr>
      </p:pic>
      <p:sp>
        <p:nvSpPr>
          <p:cNvPr id="37" name="正方形/長方形 36">
            <a:extLst>
              <a:ext uri="{FF2B5EF4-FFF2-40B4-BE49-F238E27FC236}">
                <a16:creationId xmlns:a16="http://schemas.microsoft.com/office/drawing/2014/main" id="{C857A44F-6917-A8DC-DA77-7D12888CD286}"/>
              </a:ext>
            </a:extLst>
          </p:cNvPr>
          <p:cNvSpPr/>
          <p:nvPr/>
        </p:nvSpPr>
        <p:spPr>
          <a:xfrm>
            <a:off x="5360275" y="2093661"/>
            <a:ext cx="5277161" cy="233910"/>
          </a:xfrm>
          <a:prstGeom prst="rect">
            <a:avLst/>
          </a:prstGeom>
        </p:spPr>
        <p:txBody>
          <a:bodyPr wrap="square">
            <a:spAutoFit/>
          </a:bodyPr>
          <a:lstStyle/>
          <a:p>
            <a:pPr defTabSz="1131757">
              <a:lnSpc>
                <a:spcPct val="120000"/>
              </a:lnSpc>
              <a:defRPr/>
            </a:pPr>
            <a:r>
              <a:rPr lang="en-US" altLang="ja-JP" sz="800" dirty="0">
                <a:solidFill>
                  <a:schemeClr val="accent3"/>
                </a:solidFill>
              </a:rPr>
              <a:t>※2022</a:t>
            </a:r>
            <a:r>
              <a:rPr lang="ja-JP" altLang="en-US" sz="800" dirty="0">
                <a:solidFill>
                  <a:schemeClr val="accent3"/>
                </a:solidFill>
              </a:rPr>
              <a:t>年</a:t>
            </a:r>
            <a:r>
              <a:rPr lang="en-US" altLang="ja-JP" sz="800" dirty="0">
                <a:solidFill>
                  <a:schemeClr val="accent3"/>
                </a:solidFill>
              </a:rPr>
              <a:t>1</a:t>
            </a:r>
            <a:r>
              <a:rPr lang="ja-JP" altLang="en-US" sz="800" dirty="0">
                <a:solidFill>
                  <a:schemeClr val="accent3"/>
                </a:solidFill>
              </a:rPr>
              <a:t>月</a:t>
            </a:r>
            <a:r>
              <a:rPr lang="en-US" altLang="ja-JP" sz="800" dirty="0">
                <a:solidFill>
                  <a:schemeClr val="accent3"/>
                </a:solidFill>
              </a:rPr>
              <a:t>~2022</a:t>
            </a:r>
            <a:r>
              <a:rPr lang="ja-JP" altLang="en-US" sz="800" dirty="0">
                <a:solidFill>
                  <a:schemeClr val="accent3"/>
                </a:solidFill>
              </a:rPr>
              <a:t>年</a:t>
            </a:r>
            <a:r>
              <a:rPr lang="en-US" altLang="ja-JP" sz="800" dirty="0">
                <a:solidFill>
                  <a:schemeClr val="accent3"/>
                </a:solidFill>
              </a:rPr>
              <a:t>12</a:t>
            </a:r>
            <a:r>
              <a:rPr lang="ja-JP" altLang="en-US" sz="800" dirty="0">
                <a:solidFill>
                  <a:schemeClr val="accent3"/>
                </a:solidFill>
              </a:rPr>
              <a:t>月 </a:t>
            </a:r>
            <a:r>
              <a:rPr lang="en-US" altLang="ja-JP" sz="800" dirty="0">
                <a:solidFill>
                  <a:schemeClr val="accent3"/>
                </a:solidFill>
              </a:rPr>
              <a:t>Yahoo!</a:t>
            </a:r>
            <a:r>
              <a:rPr lang="ja-JP" altLang="en-US" sz="800" dirty="0">
                <a:solidFill>
                  <a:schemeClr val="accent3"/>
                </a:solidFill>
              </a:rPr>
              <a:t>検索 自然検索の</a:t>
            </a:r>
            <a:r>
              <a:rPr lang="en-US" altLang="ja-JP" sz="800" dirty="0">
                <a:solidFill>
                  <a:schemeClr val="accent3"/>
                </a:solidFill>
              </a:rPr>
              <a:t>UB</a:t>
            </a:r>
            <a:r>
              <a:rPr lang="ja-JP" altLang="en-US" sz="800" dirty="0">
                <a:solidFill>
                  <a:schemeClr val="accent3"/>
                </a:solidFill>
              </a:rPr>
              <a:t>数推移</a:t>
            </a:r>
            <a:endParaRPr lang="en-US" altLang="ja-JP" sz="800" dirty="0">
              <a:solidFill>
                <a:schemeClr val="accent3"/>
              </a:solidFill>
            </a:endParaRPr>
          </a:p>
        </p:txBody>
      </p:sp>
      <p:sp>
        <p:nvSpPr>
          <p:cNvPr id="38" name="テキスト ボックス 37">
            <a:extLst>
              <a:ext uri="{FF2B5EF4-FFF2-40B4-BE49-F238E27FC236}">
                <a16:creationId xmlns:a16="http://schemas.microsoft.com/office/drawing/2014/main" id="{0480554A-3ED4-60C1-521E-705076DFAA09}"/>
              </a:ext>
            </a:extLst>
          </p:cNvPr>
          <p:cNvSpPr txBox="1"/>
          <p:nvPr/>
        </p:nvSpPr>
        <p:spPr>
          <a:xfrm>
            <a:off x="1118946" y="4882323"/>
            <a:ext cx="1641571" cy="307777"/>
          </a:xfrm>
          <a:prstGeom prst="rect">
            <a:avLst/>
          </a:prstGeom>
          <a:noFill/>
        </p:spPr>
        <p:txBody>
          <a:bodyPr wrap="square" rtlCol="0">
            <a:spAutoFit/>
          </a:bodyPr>
          <a:lstStyle/>
          <a:p>
            <a:pPr algn="ctr"/>
            <a:r>
              <a:rPr lang="ja-JP" altLang="en-US" sz="1400" dirty="0"/>
              <a:t>食品</a:t>
            </a:r>
            <a:endParaRPr lang="en-US" altLang="ja-JP" sz="1400" dirty="0"/>
          </a:p>
        </p:txBody>
      </p:sp>
      <p:sp>
        <p:nvSpPr>
          <p:cNvPr id="39" name="テキスト ボックス 38">
            <a:extLst>
              <a:ext uri="{FF2B5EF4-FFF2-40B4-BE49-F238E27FC236}">
                <a16:creationId xmlns:a16="http://schemas.microsoft.com/office/drawing/2014/main" id="{9BE88834-8F98-8CBC-9819-40D4DF22FD9F}"/>
              </a:ext>
            </a:extLst>
          </p:cNvPr>
          <p:cNvSpPr txBox="1"/>
          <p:nvPr/>
        </p:nvSpPr>
        <p:spPr>
          <a:xfrm>
            <a:off x="4485665" y="4882323"/>
            <a:ext cx="1641571" cy="307777"/>
          </a:xfrm>
          <a:prstGeom prst="rect">
            <a:avLst/>
          </a:prstGeom>
          <a:noFill/>
        </p:spPr>
        <p:txBody>
          <a:bodyPr wrap="square" rtlCol="0">
            <a:spAutoFit/>
          </a:bodyPr>
          <a:lstStyle/>
          <a:p>
            <a:r>
              <a:rPr lang="ja-JP" altLang="en-US" sz="1400" dirty="0"/>
              <a:t>家電</a:t>
            </a:r>
            <a:endParaRPr lang="en-US" altLang="ja-JP" sz="1400" dirty="0"/>
          </a:p>
        </p:txBody>
      </p:sp>
      <p:sp>
        <p:nvSpPr>
          <p:cNvPr id="40" name="テキスト ボックス 39">
            <a:extLst>
              <a:ext uri="{FF2B5EF4-FFF2-40B4-BE49-F238E27FC236}">
                <a16:creationId xmlns:a16="http://schemas.microsoft.com/office/drawing/2014/main" id="{089E3928-86C4-3171-AC01-97BEED412F52}"/>
              </a:ext>
            </a:extLst>
          </p:cNvPr>
          <p:cNvSpPr txBox="1"/>
          <p:nvPr/>
        </p:nvSpPr>
        <p:spPr>
          <a:xfrm>
            <a:off x="6646936" y="4857099"/>
            <a:ext cx="1641571" cy="307777"/>
          </a:xfrm>
          <a:prstGeom prst="rect">
            <a:avLst/>
          </a:prstGeom>
          <a:noFill/>
        </p:spPr>
        <p:txBody>
          <a:bodyPr wrap="square" rtlCol="0">
            <a:spAutoFit/>
          </a:bodyPr>
          <a:lstStyle/>
          <a:p>
            <a:pPr algn="ctr"/>
            <a:r>
              <a:rPr lang="ja-JP" altLang="en-US" sz="1400" dirty="0"/>
              <a:t>飲料</a:t>
            </a:r>
            <a:endParaRPr lang="en-US" altLang="ja-JP" sz="1400" dirty="0"/>
          </a:p>
        </p:txBody>
      </p:sp>
      <p:sp>
        <p:nvSpPr>
          <p:cNvPr id="41" name="テキスト ボックス 40">
            <a:extLst>
              <a:ext uri="{FF2B5EF4-FFF2-40B4-BE49-F238E27FC236}">
                <a16:creationId xmlns:a16="http://schemas.microsoft.com/office/drawing/2014/main" id="{4A1A8640-F7D9-61DE-1E1C-F482E5C8E802}"/>
              </a:ext>
            </a:extLst>
          </p:cNvPr>
          <p:cNvSpPr txBox="1"/>
          <p:nvPr/>
        </p:nvSpPr>
        <p:spPr>
          <a:xfrm>
            <a:off x="9461024" y="4882323"/>
            <a:ext cx="1641571" cy="307777"/>
          </a:xfrm>
          <a:prstGeom prst="rect">
            <a:avLst/>
          </a:prstGeom>
          <a:noFill/>
        </p:spPr>
        <p:txBody>
          <a:bodyPr wrap="square" rtlCol="0">
            <a:spAutoFit/>
          </a:bodyPr>
          <a:lstStyle/>
          <a:p>
            <a:pPr algn="ctr"/>
            <a:r>
              <a:rPr lang="ja-JP" altLang="en-US" sz="1400" dirty="0"/>
              <a:t>日焼け止め</a:t>
            </a:r>
            <a:endParaRPr lang="en-US" altLang="ja-JP" sz="1400" dirty="0"/>
          </a:p>
        </p:txBody>
      </p:sp>
      <p:pic>
        <p:nvPicPr>
          <p:cNvPr id="42" name="図 41">
            <a:extLst>
              <a:ext uri="{FF2B5EF4-FFF2-40B4-BE49-F238E27FC236}">
                <a16:creationId xmlns:a16="http://schemas.microsoft.com/office/drawing/2014/main" id="{B08DD30D-7C06-9C7D-CD8E-674CBD64A925}"/>
              </a:ext>
            </a:extLst>
          </p:cNvPr>
          <p:cNvPicPr preferRelativeResize="0">
            <a:picLocks/>
          </p:cNvPicPr>
          <p:nvPr/>
        </p:nvPicPr>
        <p:blipFill>
          <a:blip r:embed="rId6"/>
          <a:stretch>
            <a:fillRect/>
          </a:stretch>
        </p:blipFill>
        <p:spPr>
          <a:xfrm>
            <a:off x="903897" y="5171091"/>
            <a:ext cx="2160000" cy="1476000"/>
          </a:xfrm>
          <a:prstGeom prst="rect">
            <a:avLst/>
          </a:prstGeom>
        </p:spPr>
      </p:pic>
      <p:pic>
        <p:nvPicPr>
          <p:cNvPr id="43" name="図 42">
            <a:extLst>
              <a:ext uri="{FF2B5EF4-FFF2-40B4-BE49-F238E27FC236}">
                <a16:creationId xmlns:a16="http://schemas.microsoft.com/office/drawing/2014/main" id="{566D7F03-72B2-F543-7AE3-63EF3142DDD7}"/>
              </a:ext>
            </a:extLst>
          </p:cNvPr>
          <p:cNvPicPr preferRelativeResize="0">
            <a:picLocks/>
          </p:cNvPicPr>
          <p:nvPr/>
        </p:nvPicPr>
        <p:blipFill>
          <a:blip r:embed="rId7"/>
          <a:stretch>
            <a:fillRect/>
          </a:stretch>
        </p:blipFill>
        <p:spPr>
          <a:xfrm>
            <a:off x="3643357" y="5183704"/>
            <a:ext cx="2160000" cy="1476000"/>
          </a:xfrm>
          <a:prstGeom prst="rect">
            <a:avLst/>
          </a:prstGeom>
        </p:spPr>
      </p:pic>
      <p:pic>
        <p:nvPicPr>
          <p:cNvPr id="44" name="図 43">
            <a:extLst>
              <a:ext uri="{FF2B5EF4-FFF2-40B4-BE49-F238E27FC236}">
                <a16:creationId xmlns:a16="http://schemas.microsoft.com/office/drawing/2014/main" id="{4FED4791-1AEB-10CB-98BD-394B7D5159CD}"/>
              </a:ext>
            </a:extLst>
          </p:cNvPr>
          <p:cNvPicPr preferRelativeResize="0">
            <a:picLocks/>
          </p:cNvPicPr>
          <p:nvPr/>
        </p:nvPicPr>
        <p:blipFill>
          <a:blip r:embed="rId8"/>
          <a:stretch>
            <a:fillRect/>
          </a:stretch>
        </p:blipFill>
        <p:spPr>
          <a:xfrm>
            <a:off x="6365069" y="5183703"/>
            <a:ext cx="2160000" cy="1476000"/>
          </a:xfrm>
          <a:prstGeom prst="rect">
            <a:avLst/>
          </a:prstGeom>
        </p:spPr>
      </p:pic>
      <p:pic>
        <p:nvPicPr>
          <p:cNvPr id="45" name="図 44">
            <a:extLst>
              <a:ext uri="{FF2B5EF4-FFF2-40B4-BE49-F238E27FC236}">
                <a16:creationId xmlns:a16="http://schemas.microsoft.com/office/drawing/2014/main" id="{1E7C849E-2054-3CCB-30EB-EBD28565DAEF}"/>
              </a:ext>
            </a:extLst>
          </p:cNvPr>
          <p:cNvPicPr preferRelativeResize="0">
            <a:picLocks/>
          </p:cNvPicPr>
          <p:nvPr/>
        </p:nvPicPr>
        <p:blipFill>
          <a:blip r:embed="rId9"/>
          <a:stretch>
            <a:fillRect/>
          </a:stretch>
        </p:blipFill>
        <p:spPr>
          <a:xfrm>
            <a:off x="9165026" y="5171091"/>
            <a:ext cx="2160000" cy="1476000"/>
          </a:xfrm>
          <a:prstGeom prst="rect">
            <a:avLst/>
          </a:prstGeom>
        </p:spPr>
      </p:pic>
      <p:sp>
        <p:nvSpPr>
          <p:cNvPr id="48" name="テキスト プレースホルダー 1">
            <a:extLst>
              <a:ext uri="{FF2B5EF4-FFF2-40B4-BE49-F238E27FC236}">
                <a16:creationId xmlns:a16="http://schemas.microsoft.com/office/drawing/2014/main" id="{9A6D7E3B-7788-BBC3-71F3-2B503E0C15F0}"/>
              </a:ext>
            </a:extLst>
          </p:cNvPr>
          <p:cNvSpPr txBox="1">
            <a:spLocks/>
          </p:cNvSpPr>
          <p:nvPr/>
        </p:nvSpPr>
        <p:spPr>
          <a:xfrm>
            <a:off x="1925300" y="23825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熱中症関連情報の興味の傾向</a:t>
            </a:r>
          </a:p>
        </p:txBody>
      </p:sp>
    </p:spTree>
    <p:extLst>
      <p:ext uri="{BB962C8B-B14F-4D97-AF65-F5344CB8AC3E}">
        <p14:creationId xmlns:p14="http://schemas.microsoft.com/office/powerpoint/2010/main" val="2944730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a:t>
            </a:r>
            <a:r>
              <a:rPr lang="en-US" altLang="ja-JP" dirty="0"/>
              <a:t>Yahoo!</a:t>
            </a:r>
            <a:r>
              <a:rPr lang="ja-JP" altLang="en-US" dirty="0"/>
              <a:t>天気・災害　熱中症情報」とは</a:t>
            </a:r>
            <a:endParaRPr kumimoji="1" lang="ja-JP" altLang="en-US" sz="1600" dirty="0"/>
          </a:p>
        </p:txBody>
      </p:sp>
      <p:sp>
        <p:nvSpPr>
          <p:cNvPr id="3" name="正方形/長方形 2">
            <a:extLst>
              <a:ext uri="{FF2B5EF4-FFF2-40B4-BE49-F238E27FC236}">
                <a16:creationId xmlns:a16="http://schemas.microsoft.com/office/drawing/2014/main" id="{221CA45A-E94B-B628-FFC3-9182FECDF2E4}"/>
              </a:ext>
            </a:extLst>
          </p:cNvPr>
          <p:cNvSpPr/>
          <p:nvPr/>
        </p:nvSpPr>
        <p:spPr>
          <a:xfrm>
            <a:off x="549476" y="1089025"/>
            <a:ext cx="11093025"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i="0" u="none" strike="noStrike" kern="0" cap="none" spc="0" normalizeH="0" baseline="0" noProof="0" dirty="0">
                <a:ln>
                  <a:noFill/>
                </a:ln>
                <a:solidFill>
                  <a:schemeClr val="accent3"/>
                </a:solidFill>
                <a:effectLst/>
                <a:uLnTx/>
                <a:uFillTx/>
              </a:rPr>
              <a:t>熱中症への意識が高まる</a:t>
            </a:r>
            <a:r>
              <a:rPr kumimoji="0" lang="ja-JP" altLang="en-US" kern="0" dirty="0">
                <a:solidFill>
                  <a:schemeClr val="accent3"/>
                </a:solidFill>
              </a:rPr>
              <a:t>５</a:t>
            </a:r>
            <a:r>
              <a:rPr kumimoji="0" lang="ja-JP" altLang="en-US" i="0" u="none" strike="noStrike" kern="0" cap="none" spc="0" normalizeH="0" baseline="0" noProof="0" dirty="0">
                <a:ln>
                  <a:noFill/>
                </a:ln>
                <a:solidFill>
                  <a:schemeClr val="accent3"/>
                </a:solidFill>
                <a:effectLst/>
                <a:uLnTx/>
                <a:uFillTx/>
              </a:rPr>
              <a:t>月頃より、</a:t>
            </a:r>
            <a:r>
              <a:rPr kumimoji="0" lang="en-US" altLang="ja-JP" i="0" u="none" strike="noStrike" kern="0" cap="none" spc="0" normalizeH="0" baseline="0" noProof="0" dirty="0">
                <a:ln>
                  <a:noFill/>
                </a:ln>
                <a:solidFill>
                  <a:schemeClr val="accent3"/>
                </a:solidFill>
                <a:effectLst/>
                <a:uLnTx/>
                <a:uFillTx/>
              </a:rPr>
              <a:t>Yahoo!</a:t>
            </a:r>
            <a:r>
              <a:rPr kumimoji="0" lang="ja-JP" altLang="en-US" i="0" u="none" strike="noStrike" kern="0" cap="none" spc="0" normalizeH="0" baseline="0" noProof="0" dirty="0">
                <a:ln>
                  <a:noFill/>
                </a:ln>
                <a:solidFill>
                  <a:schemeClr val="accent3"/>
                </a:solidFill>
                <a:effectLst/>
                <a:uLnTx/>
                <a:uFillTx/>
              </a:rPr>
              <a:t>天気内に熱中症情報をまとめたページを開設いたします。</a:t>
            </a:r>
            <a:endParaRPr kumimoji="0" lang="en-US" altLang="ja-JP" i="0" u="none" strike="noStrike" kern="0" cap="none" spc="0" normalizeH="0" baseline="0" noProof="0" dirty="0">
              <a:ln>
                <a:noFill/>
              </a:ln>
              <a:solidFill>
                <a:schemeClr val="accent3"/>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kern="0" dirty="0">
                <a:solidFill>
                  <a:schemeClr val="accent3"/>
                </a:solidFill>
              </a:rPr>
              <a:t>熱中症情報を確認したいユーザーが多く訪問します。</a:t>
            </a:r>
            <a:endParaRPr kumimoji="0" lang="en-US" altLang="ja-JP" i="0" u="none" strike="noStrike" kern="0" cap="none" spc="0" normalizeH="0" baseline="0" noProof="0" dirty="0">
              <a:ln>
                <a:noFill/>
              </a:ln>
              <a:solidFill>
                <a:schemeClr val="accent3"/>
              </a:solidFill>
              <a:effectLst/>
              <a:uLnTx/>
              <a:uFillTx/>
            </a:endParaRPr>
          </a:p>
        </p:txBody>
      </p:sp>
      <p:sp>
        <p:nvSpPr>
          <p:cNvPr id="5" name="正方形/長方形 4">
            <a:extLst>
              <a:ext uri="{FF2B5EF4-FFF2-40B4-BE49-F238E27FC236}">
                <a16:creationId xmlns:a16="http://schemas.microsoft.com/office/drawing/2014/main" id="{DDD72F9D-01DD-0032-AC8E-C2094BAAFB94}"/>
              </a:ext>
            </a:extLst>
          </p:cNvPr>
          <p:cNvSpPr/>
          <p:nvPr/>
        </p:nvSpPr>
        <p:spPr>
          <a:xfrm>
            <a:off x="2050764" y="2009828"/>
            <a:ext cx="1949569" cy="324669"/>
          </a:xfrm>
          <a:prstGeom prst="rect">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 name="テキスト ボックス 6">
            <a:extLst>
              <a:ext uri="{FF2B5EF4-FFF2-40B4-BE49-F238E27FC236}">
                <a16:creationId xmlns:a16="http://schemas.microsoft.com/office/drawing/2014/main" id="{50633105-AC49-C261-62C9-E54470BE9257}"/>
              </a:ext>
            </a:extLst>
          </p:cNvPr>
          <p:cNvSpPr txBox="1"/>
          <p:nvPr/>
        </p:nvSpPr>
        <p:spPr>
          <a:xfrm>
            <a:off x="2800071" y="2039108"/>
            <a:ext cx="950097"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a:ln>
                  <a:noFill/>
                </a:ln>
                <a:solidFill>
                  <a:srgbClr val="FFFFFF"/>
                </a:solidFill>
                <a:effectLst/>
                <a:uLnTx/>
                <a:uFillTx/>
              </a:rPr>
              <a:t>SP</a:t>
            </a:r>
          </a:p>
        </p:txBody>
      </p:sp>
      <p:sp>
        <p:nvSpPr>
          <p:cNvPr id="8" name="正方形/長方形 7">
            <a:extLst>
              <a:ext uri="{FF2B5EF4-FFF2-40B4-BE49-F238E27FC236}">
                <a16:creationId xmlns:a16="http://schemas.microsoft.com/office/drawing/2014/main" id="{C57CBFC1-46BE-136B-704F-B02F141BD336}"/>
              </a:ext>
            </a:extLst>
          </p:cNvPr>
          <p:cNvSpPr/>
          <p:nvPr/>
        </p:nvSpPr>
        <p:spPr>
          <a:xfrm>
            <a:off x="4717174" y="2012824"/>
            <a:ext cx="5627298" cy="324669"/>
          </a:xfrm>
          <a:prstGeom prst="rect">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9" name="テキスト ボックス 8">
            <a:extLst>
              <a:ext uri="{FF2B5EF4-FFF2-40B4-BE49-F238E27FC236}">
                <a16:creationId xmlns:a16="http://schemas.microsoft.com/office/drawing/2014/main" id="{74CF23FD-0A8F-E145-E46C-45D7BC56DB47}"/>
              </a:ext>
            </a:extLst>
          </p:cNvPr>
          <p:cNvSpPr txBox="1"/>
          <p:nvPr/>
        </p:nvSpPr>
        <p:spPr>
          <a:xfrm>
            <a:off x="6006096" y="1868474"/>
            <a:ext cx="2864305"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a:ln>
                  <a:noFill/>
                </a:ln>
                <a:solidFill>
                  <a:srgbClr val="FFFFFF"/>
                </a:solidFill>
                <a:effectLst/>
                <a:uLnTx/>
                <a:uFillTx/>
              </a:rPr>
              <a:t>PC</a:t>
            </a:r>
          </a:p>
        </p:txBody>
      </p:sp>
      <p:pic>
        <p:nvPicPr>
          <p:cNvPr id="10" name="図 9">
            <a:extLst>
              <a:ext uri="{FF2B5EF4-FFF2-40B4-BE49-F238E27FC236}">
                <a16:creationId xmlns:a16="http://schemas.microsoft.com/office/drawing/2014/main" id="{D78469CD-4DD0-B8A8-94AB-F8E9081D3E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8898"/>
          <a:stretch/>
        </p:blipFill>
        <p:spPr>
          <a:xfrm>
            <a:off x="2056644" y="2441876"/>
            <a:ext cx="1873412" cy="481464"/>
          </a:xfrm>
          <a:prstGeom prst="rect">
            <a:avLst/>
          </a:prstGeom>
        </p:spPr>
      </p:pic>
      <p:sp>
        <p:nvSpPr>
          <p:cNvPr id="11" name="正方形/長方形 10">
            <a:extLst>
              <a:ext uri="{FF2B5EF4-FFF2-40B4-BE49-F238E27FC236}">
                <a16:creationId xmlns:a16="http://schemas.microsoft.com/office/drawing/2014/main" id="{86230587-326C-ECE0-056D-C07A44B25F39}"/>
              </a:ext>
            </a:extLst>
          </p:cNvPr>
          <p:cNvSpPr/>
          <p:nvPr/>
        </p:nvSpPr>
        <p:spPr>
          <a:xfrm>
            <a:off x="2037108" y="2441876"/>
            <a:ext cx="1892947" cy="3683478"/>
          </a:xfrm>
          <a:prstGeom prst="rect">
            <a:avLst/>
          </a:prstGeom>
          <a:noFill/>
          <a:ln w="9525" cap="flat" cmpd="sng" algn="ctr">
            <a:solidFill>
              <a:srgbClr val="AEB1B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2" name="図 11">
            <a:extLst>
              <a:ext uri="{FF2B5EF4-FFF2-40B4-BE49-F238E27FC236}">
                <a16:creationId xmlns:a16="http://schemas.microsoft.com/office/drawing/2014/main" id="{8179DA23-3044-D699-4BCA-CAFA9116D58E}"/>
              </a:ext>
            </a:extLst>
          </p:cNvPr>
          <p:cNvPicPr>
            <a:picLocks noChangeAspect="1"/>
          </p:cNvPicPr>
          <p:nvPr/>
        </p:nvPicPr>
        <p:blipFill rotWithShape="1">
          <a:blip r:embed="rId4">
            <a:extLst>
              <a:ext uri="{28A0092B-C50C-407E-A947-70E740481C1C}">
                <a14:useLocalDpi xmlns:a14="http://schemas.microsoft.com/office/drawing/2010/main" val="0"/>
              </a:ext>
            </a:extLst>
          </a:blip>
          <a:srcRect b="5498"/>
          <a:stretch/>
        </p:blipFill>
        <p:spPr>
          <a:xfrm>
            <a:off x="2054358" y="3511908"/>
            <a:ext cx="1865274" cy="2559524"/>
          </a:xfrm>
          <a:prstGeom prst="rect">
            <a:avLst/>
          </a:prstGeom>
        </p:spPr>
      </p:pic>
      <p:sp>
        <p:nvSpPr>
          <p:cNvPr id="13" name="正方形/長方形 12">
            <a:extLst>
              <a:ext uri="{FF2B5EF4-FFF2-40B4-BE49-F238E27FC236}">
                <a16:creationId xmlns:a16="http://schemas.microsoft.com/office/drawing/2014/main" id="{5CED1693-014C-E25A-7B29-586761F3F9D6}"/>
              </a:ext>
            </a:extLst>
          </p:cNvPr>
          <p:cNvSpPr/>
          <p:nvPr/>
        </p:nvSpPr>
        <p:spPr>
          <a:xfrm>
            <a:off x="2048016" y="2664643"/>
            <a:ext cx="1890666" cy="906769"/>
          </a:xfrm>
          <a:prstGeom prst="rect">
            <a:avLst/>
          </a:prstGeom>
          <a:solidFill>
            <a:schemeClr val="bg1">
              <a:lumMod val="9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15" name="グループ化 14">
            <a:extLst>
              <a:ext uri="{FF2B5EF4-FFF2-40B4-BE49-F238E27FC236}">
                <a16:creationId xmlns:a16="http://schemas.microsoft.com/office/drawing/2014/main" id="{04B0A710-4952-7218-8106-3629DFE899DD}"/>
              </a:ext>
            </a:extLst>
          </p:cNvPr>
          <p:cNvGrpSpPr/>
          <p:nvPr/>
        </p:nvGrpSpPr>
        <p:grpSpPr>
          <a:xfrm>
            <a:off x="4693042" y="2447627"/>
            <a:ext cx="5578279" cy="3854117"/>
            <a:chOff x="3043996" y="2282623"/>
            <a:chExt cx="5578279" cy="3854117"/>
          </a:xfrm>
        </p:grpSpPr>
        <p:pic>
          <p:nvPicPr>
            <p:cNvPr id="16" name="図 15">
              <a:extLst>
                <a:ext uri="{FF2B5EF4-FFF2-40B4-BE49-F238E27FC236}">
                  <a16:creationId xmlns:a16="http://schemas.microsoft.com/office/drawing/2014/main" id="{7B473AC3-F615-C388-63AB-B671549E66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0381" y="2309423"/>
              <a:ext cx="5330117" cy="3668782"/>
            </a:xfrm>
            <a:prstGeom prst="rect">
              <a:avLst/>
            </a:prstGeom>
          </p:spPr>
        </p:pic>
        <p:sp>
          <p:nvSpPr>
            <p:cNvPr id="17" name="正方形/長方形 16">
              <a:extLst>
                <a:ext uri="{FF2B5EF4-FFF2-40B4-BE49-F238E27FC236}">
                  <a16:creationId xmlns:a16="http://schemas.microsoft.com/office/drawing/2014/main" id="{7845DA65-88CD-6D58-7E2C-D85FAF81A362}"/>
                </a:ext>
              </a:extLst>
            </p:cNvPr>
            <p:cNvSpPr/>
            <p:nvPr/>
          </p:nvSpPr>
          <p:spPr>
            <a:xfrm>
              <a:off x="6707212" y="2924664"/>
              <a:ext cx="1742536" cy="321207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8" name="正方形/長方形 17">
              <a:extLst>
                <a:ext uri="{FF2B5EF4-FFF2-40B4-BE49-F238E27FC236}">
                  <a16:creationId xmlns:a16="http://schemas.microsoft.com/office/drawing/2014/main" id="{876DD397-17A9-FEF2-0B20-26E4E35E9697}"/>
                </a:ext>
              </a:extLst>
            </p:cNvPr>
            <p:cNvSpPr/>
            <p:nvPr/>
          </p:nvSpPr>
          <p:spPr>
            <a:xfrm>
              <a:off x="6810728" y="2907961"/>
              <a:ext cx="1620866" cy="2849218"/>
            </a:xfrm>
            <a:prstGeom prst="rect">
              <a:avLst/>
            </a:prstGeom>
            <a:solidFill>
              <a:schemeClr val="tx2">
                <a:lumMod val="10000"/>
                <a:lumOff val="9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9" name="正方形/長方形 18">
              <a:extLst>
                <a:ext uri="{FF2B5EF4-FFF2-40B4-BE49-F238E27FC236}">
                  <a16:creationId xmlns:a16="http://schemas.microsoft.com/office/drawing/2014/main" id="{BA736F57-4310-BC5C-1D5F-C5C5387D1839}"/>
                </a:ext>
              </a:extLst>
            </p:cNvPr>
            <p:cNvSpPr/>
            <p:nvPr/>
          </p:nvSpPr>
          <p:spPr>
            <a:xfrm>
              <a:off x="3043996" y="2282623"/>
              <a:ext cx="5578279" cy="3683478"/>
            </a:xfrm>
            <a:prstGeom prst="rect">
              <a:avLst/>
            </a:prstGeom>
            <a:noFill/>
            <a:ln w="9525" cap="flat" cmpd="sng" algn="ctr">
              <a:solidFill>
                <a:srgbClr val="AEB1B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21" name="テキスト ボックス 20">
            <a:extLst>
              <a:ext uri="{FF2B5EF4-FFF2-40B4-BE49-F238E27FC236}">
                <a16:creationId xmlns:a16="http://schemas.microsoft.com/office/drawing/2014/main" id="{27FE9C31-06BA-61B5-24E4-1231DB6027B9}"/>
              </a:ext>
            </a:extLst>
          </p:cNvPr>
          <p:cNvSpPr txBox="1"/>
          <p:nvPr/>
        </p:nvSpPr>
        <p:spPr>
          <a:xfrm>
            <a:off x="1923196" y="6135161"/>
            <a:ext cx="7097712" cy="4154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000000"/>
                </a:solidFill>
                <a:effectLst/>
                <a:uLnTx/>
                <a:uFillTx/>
              </a:rPr>
              <a:t>※</a:t>
            </a:r>
            <a:r>
              <a:rPr kumimoji="0" lang="ja-JP" altLang="en-US" sz="1050" b="0" i="0" u="none" strike="noStrike" kern="0" cap="none" spc="0" normalizeH="0" baseline="0" noProof="0" dirty="0">
                <a:ln>
                  <a:noFill/>
                </a:ln>
                <a:solidFill>
                  <a:srgbClr val="000000"/>
                </a:solidFill>
                <a:effectLst/>
                <a:uLnTx/>
                <a:uFillTx/>
              </a:rPr>
              <a:t>特集内容・デザイン・掲載開始月は変更となる場合がございます</a:t>
            </a:r>
            <a:endParaRPr kumimoji="0" lang="en-US" altLang="ja-JP" sz="105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000000"/>
                </a:solidFill>
                <a:effectLst/>
                <a:uLnTx/>
                <a:uFillTx/>
              </a:rPr>
              <a:t>※</a:t>
            </a:r>
            <a:r>
              <a:rPr kumimoji="0" lang="ja-JP" altLang="en-US" sz="1050" b="0" i="0" u="none" strike="noStrike" kern="0" cap="none" spc="0" normalizeH="0" baseline="0" noProof="0" dirty="0">
                <a:ln>
                  <a:noFill/>
                </a:ln>
                <a:solidFill>
                  <a:srgbClr val="000000"/>
                </a:solidFill>
                <a:effectLst/>
                <a:uLnTx/>
                <a:uFillTx/>
              </a:rPr>
              <a:t>熱中症興味関心ターゲティングはこの面に掲出されるものではありません。</a:t>
            </a:r>
          </a:p>
        </p:txBody>
      </p:sp>
      <p:sp>
        <p:nvSpPr>
          <p:cNvPr id="26" name="テキスト プレースホルダー 1">
            <a:extLst>
              <a:ext uri="{FF2B5EF4-FFF2-40B4-BE49-F238E27FC236}">
                <a16:creationId xmlns:a16="http://schemas.microsoft.com/office/drawing/2014/main" id="{03C50D1F-5D33-B916-ED29-4E5670B52452}"/>
              </a:ext>
            </a:extLst>
          </p:cNvPr>
          <p:cNvSpPr>
            <a:spLocks noGrp="1"/>
          </p:cNvSpPr>
          <p:nvPr>
            <p:ph type="body" sz="quarter" idx="12"/>
          </p:nvPr>
        </p:nvSpPr>
        <p:spPr>
          <a:xfrm>
            <a:off x="595671" y="81412"/>
            <a:ext cx="866756" cy="410840"/>
          </a:xfrm>
        </p:spPr>
        <p:txBody>
          <a:bodyPr/>
          <a:lstStyle/>
          <a:p>
            <a:r>
              <a:rPr kumimoji="1" lang="ja-JP" altLang="en-US" dirty="0"/>
              <a:t>概要</a:t>
            </a:r>
          </a:p>
        </p:txBody>
      </p:sp>
      <p:pic>
        <p:nvPicPr>
          <p:cNvPr id="27" name="図プレースホルダー 48" descr="アイコン&#10;&#10;自動的に生成された説明">
            <a:extLst>
              <a:ext uri="{FF2B5EF4-FFF2-40B4-BE49-F238E27FC236}">
                <a16:creationId xmlns:a16="http://schemas.microsoft.com/office/drawing/2014/main" id="{23ADA016-30FA-B437-9C4F-D46F3B1FF3D7}"/>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8" name="フローチャート: 処理 27">
            <a:extLst>
              <a:ext uri="{FF2B5EF4-FFF2-40B4-BE49-F238E27FC236}">
                <a16:creationId xmlns:a16="http://schemas.microsoft.com/office/drawing/2014/main" id="{D7D2E1F5-84E7-EB6C-940D-E1B00D427913}"/>
              </a:ext>
            </a:extLst>
          </p:cNvPr>
          <p:cNvSpPr/>
          <p:nvPr/>
        </p:nvSpPr>
        <p:spPr>
          <a:xfrm>
            <a:off x="665684" y="173807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フローチャート: 処理 28">
            <a:extLst>
              <a:ext uri="{FF2B5EF4-FFF2-40B4-BE49-F238E27FC236}">
                <a16:creationId xmlns:a16="http://schemas.microsoft.com/office/drawing/2014/main" id="{CF381D00-24D5-65A3-ABDB-99AA2500451B}"/>
              </a:ext>
            </a:extLst>
          </p:cNvPr>
          <p:cNvSpPr/>
          <p:nvPr/>
        </p:nvSpPr>
        <p:spPr>
          <a:xfrm>
            <a:off x="9269343" y="174219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平行四辺形 29">
            <a:extLst>
              <a:ext uri="{FF2B5EF4-FFF2-40B4-BE49-F238E27FC236}">
                <a16:creationId xmlns:a16="http://schemas.microsoft.com/office/drawing/2014/main" id="{475C19B8-177D-2ED7-69EC-19F4F69ABDE3}"/>
              </a:ext>
            </a:extLst>
          </p:cNvPr>
          <p:cNvSpPr/>
          <p:nvPr/>
        </p:nvSpPr>
        <p:spPr>
          <a:xfrm>
            <a:off x="9068918" y="174368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22279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236A6CA-298A-736B-F3BD-A175F109E58B}"/>
              </a:ext>
            </a:extLst>
          </p:cNvPr>
          <p:cNvSpPr>
            <a:spLocks noGrp="1"/>
          </p:cNvSpPr>
          <p:nvPr>
            <p:ph type="body" sz="quarter" idx="12"/>
          </p:nvPr>
        </p:nvSpPr>
        <p:spPr/>
        <p:txBody>
          <a:bodyPr/>
          <a:lstStyle/>
          <a:p>
            <a:r>
              <a:rPr kumimoji="1" lang="ja-JP" altLang="en-US" dirty="0"/>
              <a:t>概要</a:t>
            </a:r>
          </a:p>
        </p:txBody>
      </p:sp>
      <p:pic>
        <p:nvPicPr>
          <p:cNvPr id="49" name="図プレースホルダー 48" descr="アイコン&#10;&#10;自動的に生成された説明">
            <a:extLst>
              <a:ext uri="{FF2B5EF4-FFF2-40B4-BE49-F238E27FC236}">
                <a16:creationId xmlns:a16="http://schemas.microsoft.com/office/drawing/2014/main" id="{9D668C01-3861-DF47-CD7D-B30730505C7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09F01AA6-5C3F-0F08-7E05-C41E5C983988}"/>
              </a:ext>
            </a:extLst>
          </p:cNvPr>
          <p:cNvSpPr>
            <a:spLocks noGrp="1"/>
          </p:cNvSpPr>
          <p:nvPr>
            <p:ph type="body" sz="quarter" idx="10"/>
          </p:nvPr>
        </p:nvSpPr>
        <p:spPr/>
        <p:txBody>
          <a:bodyPr/>
          <a:lstStyle/>
          <a:p>
            <a:r>
              <a:rPr kumimoji="1" lang="ja-JP" altLang="en-US" dirty="0"/>
              <a:t>熱中症興味関心ターゲティング</a:t>
            </a:r>
            <a:r>
              <a:rPr lang="ja-JP" altLang="en-US" dirty="0"/>
              <a:t>商品詳細</a:t>
            </a:r>
            <a:endParaRPr kumimoji="1" lang="ja-JP" altLang="en-US" dirty="0"/>
          </a:p>
        </p:txBody>
      </p:sp>
      <p:sp>
        <p:nvSpPr>
          <p:cNvPr id="33" name="角丸四角形 41">
            <a:extLst>
              <a:ext uri="{FF2B5EF4-FFF2-40B4-BE49-F238E27FC236}">
                <a16:creationId xmlns:a16="http://schemas.microsoft.com/office/drawing/2014/main" id="{78F914BA-56A8-41B1-4B17-34E836A1E5A6}"/>
              </a:ext>
            </a:extLst>
          </p:cNvPr>
          <p:cNvSpPr/>
          <p:nvPr/>
        </p:nvSpPr>
        <p:spPr>
          <a:xfrm>
            <a:off x="308323" y="2689876"/>
            <a:ext cx="2016224" cy="530525"/>
          </a:xfrm>
          <a:prstGeom prst="roundRect">
            <a:avLst>
              <a:gd name="adj" fmla="val 50000"/>
            </a:avLst>
          </a:prstGeom>
          <a:solidFill>
            <a:srgbClr val="D00216">
              <a:alpha val="2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n-cs"/>
            </a:endParaRPr>
          </a:p>
        </p:txBody>
      </p:sp>
      <p:sp>
        <p:nvSpPr>
          <p:cNvPr id="34" name="テキスト ボックス 1">
            <a:extLst>
              <a:ext uri="{FF2B5EF4-FFF2-40B4-BE49-F238E27FC236}">
                <a16:creationId xmlns:a16="http://schemas.microsoft.com/office/drawing/2014/main" id="{C88A9998-2A94-03F0-8813-D3C16AF8A726}"/>
              </a:ext>
            </a:extLst>
          </p:cNvPr>
          <p:cNvSpPr txBox="1"/>
          <p:nvPr/>
        </p:nvSpPr>
        <p:spPr>
          <a:xfrm>
            <a:off x="452339" y="2788353"/>
            <a:ext cx="1747394"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000000"/>
                </a:solidFill>
                <a:latin typeface="メイリオ" panose="020B0604030504040204" pitchFamily="50" charset="-128"/>
              </a:rPr>
              <a:t>対象商品</a:t>
            </a:r>
          </a:p>
        </p:txBody>
      </p:sp>
      <p:sp>
        <p:nvSpPr>
          <p:cNvPr id="35" name="角丸四角形 17">
            <a:extLst>
              <a:ext uri="{FF2B5EF4-FFF2-40B4-BE49-F238E27FC236}">
                <a16:creationId xmlns:a16="http://schemas.microsoft.com/office/drawing/2014/main" id="{A2CDEC19-DA17-5EE0-A67A-EAB88B617CD9}"/>
              </a:ext>
            </a:extLst>
          </p:cNvPr>
          <p:cNvSpPr/>
          <p:nvPr/>
        </p:nvSpPr>
        <p:spPr>
          <a:xfrm>
            <a:off x="296497" y="1835080"/>
            <a:ext cx="2016224" cy="504056"/>
          </a:xfrm>
          <a:prstGeom prst="roundRect">
            <a:avLst>
              <a:gd name="adj" fmla="val 50000"/>
            </a:avLst>
          </a:prstGeom>
          <a:solidFill>
            <a:srgbClr val="D00216">
              <a:alpha val="2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n-cs"/>
            </a:endParaRPr>
          </a:p>
        </p:txBody>
      </p:sp>
      <p:sp>
        <p:nvSpPr>
          <p:cNvPr id="36" name="テキスト ボックス 1">
            <a:extLst>
              <a:ext uri="{FF2B5EF4-FFF2-40B4-BE49-F238E27FC236}">
                <a16:creationId xmlns:a16="http://schemas.microsoft.com/office/drawing/2014/main" id="{B83BBCEC-C59F-E18C-4E3D-67A40226CBD4}"/>
              </a:ext>
            </a:extLst>
          </p:cNvPr>
          <p:cNvSpPr txBox="1"/>
          <p:nvPr/>
        </p:nvSpPr>
        <p:spPr>
          <a:xfrm>
            <a:off x="440513" y="1907087"/>
            <a:ext cx="1747394"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000000"/>
                </a:solidFill>
                <a:latin typeface="メイリオ" panose="020B0604030504040204" pitchFamily="50" charset="-128"/>
              </a:rPr>
              <a:t>対象期間</a:t>
            </a:r>
          </a:p>
        </p:txBody>
      </p:sp>
      <p:sp>
        <p:nvSpPr>
          <p:cNvPr id="37" name="テキスト ボックス 36">
            <a:extLst>
              <a:ext uri="{FF2B5EF4-FFF2-40B4-BE49-F238E27FC236}">
                <a16:creationId xmlns:a16="http://schemas.microsoft.com/office/drawing/2014/main" id="{4A0EA697-513D-B680-57F3-968C2A00D5EE}"/>
              </a:ext>
            </a:extLst>
          </p:cNvPr>
          <p:cNvSpPr txBox="1"/>
          <p:nvPr/>
        </p:nvSpPr>
        <p:spPr>
          <a:xfrm>
            <a:off x="2458125" y="1798172"/>
            <a:ext cx="9001000" cy="830997"/>
          </a:xfrm>
          <a:prstGeom prst="rect">
            <a:avLst/>
          </a:prstGeom>
          <a:noFill/>
        </p:spPr>
        <p:txBody>
          <a:bodyPr wrap="square" rtlCol="0">
            <a:spAutoFit/>
          </a:bodyPr>
          <a:lstStyle/>
          <a:p>
            <a:r>
              <a:rPr lang="ja-JP" altLang="en-US" sz="1600" dirty="0">
                <a:solidFill>
                  <a:srgbClr val="000000">
                    <a:lumMod val="75000"/>
                    <a:lumOff val="25000"/>
                  </a:srgbClr>
                </a:solidFill>
                <a:latin typeface="メイリオ"/>
              </a:rPr>
              <a:t>予約開始：</a:t>
            </a:r>
            <a:r>
              <a:rPr lang="en-US" altLang="ja-JP" sz="1600" dirty="0">
                <a:solidFill>
                  <a:srgbClr val="000000">
                    <a:lumMod val="75000"/>
                    <a:lumOff val="25000"/>
                  </a:srgbClr>
                </a:solidFill>
                <a:latin typeface="メイリオ"/>
              </a:rPr>
              <a:t> 2023</a:t>
            </a:r>
            <a:r>
              <a:rPr lang="ja-JP" altLang="en-US" sz="1600" dirty="0">
                <a:solidFill>
                  <a:srgbClr val="000000">
                    <a:lumMod val="75000"/>
                    <a:lumOff val="25000"/>
                  </a:srgbClr>
                </a:solidFill>
                <a:latin typeface="メイリオ"/>
              </a:rPr>
              <a:t>年</a:t>
            </a:r>
            <a:r>
              <a:rPr lang="en-US" altLang="ja-JP" sz="1600" dirty="0">
                <a:solidFill>
                  <a:srgbClr val="000000">
                    <a:lumMod val="75000"/>
                    <a:lumOff val="25000"/>
                  </a:srgbClr>
                </a:solidFill>
                <a:latin typeface="メイリオ"/>
              </a:rPr>
              <a:t>4</a:t>
            </a:r>
            <a:r>
              <a:rPr lang="ja-JP" altLang="en-US" sz="1600" dirty="0">
                <a:solidFill>
                  <a:srgbClr val="000000">
                    <a:lumMod val="75000"/>
                    <a:lumOff val="25000"/>
                  </a:srgbClr>
                </a:solidFill>
                <a:latin typeface="メイリオ"/>
              </a:rPr>
              <a:t>月</a:t>
            </a:r>
            <a:r>
              <a:rPr lang="en-US" altLang="ja-JP" sz="1600" dirty="0">
                <a:solidFill>
                  <a:srgbClr val="000000">
                    <a:lumMod val="75000"/>
                    <a:lumOff val="25000"/>
                  </a:srgbClr>
                </a:solidFill>
                <a:latin typeface="メイリオ"/>
              </a:rPr>
              <a:t>27</a:t>
            </a:r>
            <a:r>
              <a:rPr lang="ja-JP" altLang="en-US" sz="1600" dirty="0">
                <a:solidFill>
                  <a:srgbClr val="000000">
                    <a:lumMod val="75000"/>
                    <a:lumOff val="25000"/>
                  </a:srgbClr>
                </a:solidFill>
                <a:latin typeface="メイリオ"/>
              </a:rPr>
              <a:t>日</a:t>
            </a:r>
            <a:r>
              <a:rPr lang="en-US" altLang="ja-JP" sz="1600" dirty="0">
                <a:solidFill>
                  <a:srgbClr val="000000">
                    <a:lumMod val="75000"/>
                    <a:lumOff val="25000"/>
                  </a:srgbClr>
                </a:solidFill>
                <a:latin typeface="メイリオ"/>
              </a:rPr>
              <a:t>(</a:t>
            </a:r>
            <a:r>
              <a:rPr lang="ja-JP" altLang="en-US" sz="1600" dirty="0">
                <a:solidFill>
                  <a:srgbClr val="000000">
                    <a:lumMod val="75000"/>
                    <a:lumOff val="25000"/>
                  </a:srgbClr>
                </a:solidFill>
                <a:latin typeface="メイリオ"/>
              </a:rPr>
              <a:t>木</a:t>
            </a:r>
            <a:r>
              <a:rPr lang="en-US" altLang="ja-JP" sz="1600" dirty="0">
                <a:solidFill>
                  <a:srgbClr val="000000">
                    <a:lumMod val="75000"/>
                    <a:lumOff val="25000"/>
                  </a:srgbClr>
                </a:solidFill>
                <a:latin typeface="メイリオ"/>
              </a:rPr>
              <a:t>) 12:00</a:t>
            </a:r>
          </a:p>
          <a:p>
            <a:r>
              <a:rPr lang="ja-JP" altLang="en-US" sz="1600" dirty="0">
                <a:solidFill>
                  <a:srgbClr val="000000">
                    <a:lumMod val="75000"/>
                    <a:lumOff val="25000"/>
                  </a:srgbClr>
                </a:solidFill>
                <a:latin typeface="メイリオ"/>
              </a:rPr>
              <a:t>掲載期間：</a:t>
            </a:r>
            <a:r>
              <a:rPr lang="en-US" altLang="ja-JP" sz="1600" dirty="0">
                <a:solidFill>
                  <a:srgbClr val="000000">
                    <a:lumMod val="75000"/>
                    <a:lumOff val="25000"/>
                  </a:srgbClr>
                </a:solidFill>
                <a:latin typeface="メイリオ"/>
              </a:rPr>
              <a:t> 2023</a:t>
            </a:r>
            <a:r>
              <a:rPr lang="ja-JP" altLang="en-US" sz="1600" dirty="0">
                <a:solidFill>
                  <a:srgbClr val="000000">
                    <a:lumMod val="75000"/>
                    <a:lumOff val="25000"/>
                  </a:srgbClr>
                </a:solidFill>
                <a:latin typeface="メイリオ"/>
              </a:rPr>
              <a:t>年</a:t>
            </a:r>
            <a:r>
              <a:rPr lang="en-US" altLang="ja-JP" sz="1600" dirty="0">
                <a:solidFill>
                  <a:srgbClr val="000000">
                    <a:lumMod val="75000"/>
                    <a:lumOff val="25000"/>
                  </a:srgbClr>
                </a:solidFill>
                <a:latin typeface="メイリオ"/>
              </a:rPr>
              <a:t>5</a:t>
            </a:r>
            <a:r>
              <a:rPr lang="ja-JP" altLang="en-US" sz="1600" dirty="0">
                <a:solidFill>
                  <a:srgbClr val="000000">
                    <a:lumMod val="75000"/>
                    <a:lumOff val="25000"/>
                  </a:srgbClr>
                </a:solidFill>
                <a:latin typeface="メイリオ"/>
              </a:rPr>
              <a:t>月</a:t>
            </a:r>
            <a:r>
              <a:rPr lang="en-US" altLang="ja-JP" sz="1600" dirty="0">
                <a:solidFill>
                  <a:srgbClr val="000000">
                    <a:lumMod val="75000"/>
                    <a:lumOff val="25000"/>
                  </a:srgbClr>
                </a:solidFill>
                <a:latin typeface="メイリオ"/>
              </a:rPr>
              <a:t>10</a:t>
            </a:r>
            <a:r>
              <a:rPr lang="ja-JP" altLang="en-US" sz="1600" dirty="0">
                <a:solidFill>
                  <a:srgbClr val="000000">
                    <a:lumMod val="75000"/>
                    <a:lumOff val="25000"/>
                  </a:srgbClr>
                </a:solidFill>
                <a:latin typeface="メイリオ"/>
              </a:rPr>
              <a:t>日</a:t>
            </a:r>
            <a:r>
              <a:rPr lang="en-US" altLang="ja-JP" sz="1600" dirty="0">
                <a:solidFill>
                  <a:srgbClr val="000000">
                    <a:lumMod val="75000"/>
                    <a:lumOff val="25000"/>
                  </a:srgbClr>
                </a:solidFill>
                <a:latin typeface="メイリオ"/>
              </a:rPr>
              <a:t>(</a:t>
            </a:r>
            <a:r>
              <a:rPr lang="ja-JP" altLang="en-US" sz="1600" dirty="0">
                <a:solidFill>
                  <a:srgbClr val="000000">
                    <a:lumMod val="75000"/>
                    <a:lumOff val="25000"/>
                  </a:srgbClr>
                </a:solidFill>
                <a:latin typeface="メイリオ"/>
              </a:rPr>
              <a:t>水</a:t>
            </a:r>
            <a:r>
              <a:rPr lang="en-US" altLang="ja-JP" sz="1600" dirty="0">
                <a:solidFill>
                  <a:srgbClr val="000000">
                    <a:lumMod val="75000"/>
                    <a:lumOff val="25000"/>
                  </a:srgbClr>
                </a:solidFill>
                <a:latin typeface="メイリオ"/>
              </a:rPr>
              <a:t>)</a:t>
            </a:r>
            <a:r>
              <a:rPr lang="ja-JP" altLang="en-US" sz="1600" dirty="0">
                <a:solidFill>
                  <a:srgbClr val="000000">
                    <a:lumMod val="75000"/>
                    <a:lumOff val="25000"/>
                  </a:srgbClr>
                </a:solidFill>
                <a:latin typeface="メイリオ"/>
              </a:rPr>
              <a:t>～</a:t>
            </a:r>
            <a:r>
              <a:rPr lang="en-US" altLang="ja-JP" sz="1600" dirty="0">
                <a:solidFill>
                  <a:srgbClr val="000000">
                    <a:lumMod val="75000"/>
                    <a:lumOff val="25000"/>
                  </a:srgbClr>
                </a:solidFill>
                <a:latin typeface="メイリオ"/>
              </a:rPr>
              <a:t>2023</a:t>
            </a:r>
            <a:r>
              <a:rPr lang="ja-JP" altLang="en-US" sz="1600" dirty="0">
                <a:solidFill>
                  <a:srgbClr val="000000">
                    <a:lumMod val="75000"/>
                    <a:lumOff val="25000"/>
                  </a:srgbClr>
                </a:solidFill>
                <a:latin typeface="メイリオ"/>
              </a:rPr>
              <a:t>年</a:t>
            </a:r>
            <a:r>
              <a:rPr lang="en-US" altLang="ja-JP" sz="1600" dirty="0">
                <a:solidFill>
                  <a:srgbClr val="000000">
                    <a:lumMod val="75000"/>
                    <a:lumOff val="25000"/>
                  </a:srgbClr>
                </a:solidFill>
                <a:latin typeface="メイリオ"/>
              </a:rPr>
              <a:t>9</a:t>
            </a:r>
            <a:r>
              <a:rPr lang="ja-JP" altLang="en-US" sz="1600" dirty="0">
                <a:solidFill>
                  <a:srgbClr val="000000">
                    <a:lumMod val="75000"/>
                    <a:lumOff val="25000"/>
                  </a:srgbClr>
                </a:solidFill>
                <a:latin typeface="メイリオ"/>
              </a:rPr>
              <a:t>月</a:t>
            </a:r>
            <a:r>
              <a:rPr lang="en-US" altLang="ja-JP" sz="1600" dirty="0">
                <a:solidFill>
                  <a:srgbClr val="000000">
                    <a:lumMod val="75000"/>
                    <a:lumOff val="25000"/>
                  </a:srgbClr>
                </a:solidFill>
                <a:latin typeface="メイリオ"/>
              </a:rPr>
              <a:t>30</a:t>
            </a:r>
            <a:r>
              <a:rPr lang="ja-JP" altLang="en-US" sz="1600" dirty="0">
                <a:solidFill>
                  <a:srgbClr val="000000">
                    <a:lumMod val="75000"/>
                    <a:lumOff val="25000"/>
                  </a:srgbClr>
                </a:solidFill>
                <a:latin typeface="メイリオ"/>
              </a:rPr>
              <a:t>日</a:t>
            </a:r>
            <a:r>
              <a:rPr lang="en-US" altLang="ja-JP" sz="1600" dirty="0">
                <a:solidFill>
                  <a:srgbClr val="000000">
                    <a:lumMod val="75000"/>
                    <a:lumOff val="25000"/>
                  </a:srgbClr>
                </a:solidFill>
                <a:latin typeface="メイリオ"/>
              </a:rPr>
              <a:t>(</a:t>
            </a:r>
            <a:r>
              <a:rPr lang="ja-JP" altLang="en-US" sz="1600" dirty="0">
                <a:solidFill>
                  <a:srgbClr val="000000">
                    <a:lumMod val="75000"/>
                    <a:lumOff val="25000"/>
                  </a:srgbClr>
                </a:solidFill>
                <a:latin typeface="メイリオ"/>
              </a:rPr>
              <a:t>土</a:t>
            </a:r>
            <a:r>
              <a:rPr lang="en-US" altLang="ja-JP" sz="1600" dirty="0">
                <a:solidFill>
                  <a:srgbClr val="000000">
                    <a:lumMod val="75000"/>
                    <a:lumOff val="25000"/>
                  </a:srgbClr>
                </a:solidFill>
                <a:latin typeface="メイリオ"/>
              </a:rPr>
              <a:t>) </a:t>
            </a:r>
            <a:r>
              <a:rPr lang="zh-TW" altLang="en-US" sz="1600" dirty="0">
                <a:solidFill>
                  <a:srgbClr val="000000">
                    <a:lumMod val="75000"/>
                    <a:lumOff val="25000"/>
                  </a:srgbClr>
                </a:solidFill>
                <a:latin typeface="メイリオ"/>
                <a:ea typeface="メイリオ"/>
              </a:rPr>
              <a:t>掲載終了分</a:t>
            </a:r>
            <a:endParaRPr lang="en-US" altLang="zh-TW" sz="1600" dirty="0">
              <a:solidFill>
                <a:srgbClr val="000000">
                  <a:lumMod val="75000"/>
                  <a:lumOff val="25000"/>
                </a:srgbClr>
              </a:solidFill>
              <a:latin typeface="メイリオ"/>
              <a:ea typeface="メイリオ"/>
            </a:endParaRPr>
          </a:p>
          <a:p>
            <a:endParaRPr lang="en-US" altLang="zh-TW" sz="1600" dirty="0">
              <a:solidFill>
                <a:srgbClr val="000000">
                  <a:lumMod val="75000"/>
                  <a:lumOff val="25000"/>
                </a:srgbClr>
              </a:solidFill>
              <a:latin typeface="メイリオ"/>
              <a:ea typeface="メイリオ"/>
            </a:endParaRPr>
          </a:p>
        </p:txBody>
      </p:sp>
      <p:graphicFrame>
        <p:nvGraphicFramePr>
          <p:cNvPr id="38" name="表 15">
            <a:extLst>
              <a:ext uri="{FF2B5EF4-FFF2-40B4-BE49-F238E27FC236}">
                <a16:creationId xmlns:a16="http://schemas.microsoft.com/office/drawing/2014/main" id="{748B688C-87B1-A847-42A5-820E79ABB577}"/>
              </a:ext>
            </a:extLst>
          </p:cNvPr>
          <p:cNvGraphicFramePr>
            <a:graphicFrameLocks noGrp="1"/>
          </p:cNvGraphicFramePr>
          <p:nvPr>
            <p:extLst>
              <p:ext uri="{D42A27DB-BD31-4B8C-83A1-F6EECF244321}">
                <p14:modId xmlns:p14="http://schemas.microsoft.com/office/powerpoint/2010/main" val="3448310503"/>
              </p:ext>
            </p:extLst>
          </p:nvPr>
        </p:nvGraphicFramePr>
        <p:xfrm>
          <a:off x="2567559" y="3030754"/>
          <a:ext cx="9145016" cy="2225040"/>
        </p:xfrm>
        <a:graphic>
          <a:graphicData uri="http://schemas.openxmlformats.org/drawingml/2006/table">
            <a:tbl>
              <a:tblPr firstRow="1" bandRow="1"/>
              <a:tblGrid>
                <a:gridCol w="6420538">
                  <a:extLst>
                    <a:ext uri="{9D8B030D-6E8A-4147-A177-3AD203B41FA5}">
                      <a16:colId xmlns:a16="http://schemas.microsoft.com/office/drawing/2014/main" val="1483191102"/>
                    </a:ext>
                  </a:extLst>
                </a:gridCol>
                <a:gridCol w="1152128">
                  <a:extLst>
                    <a:ext uri="{9D8B030D-6E8A-4147-A177-3AD203B41FA5}">
                      <a16:colId xmlns:a16="http://schemas.microsoft.com/office/drawing/2014/main" val="2001596557"/>
                    </a:ext>
                  </a:extLst>
                </a:gridCol>
                <a:gridCol w="1572350">
                  <a:extLst>
                    <a:ext uri="{9D8B030D-6E8A-4147-A177-3AD203B41FA5}">
                      <a16:colId xmlns:a16="http://schemas.microsoft.com/office/drawing/2014/main" val="356891468"/>
                    </a:ext>
                  </a:extLst>
                </a:gridCol>
              </a:tblGrid>
              <a:tr h="370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t>商品</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en-US" altLang="ja-JP" sz="1400" dirty="0" err="1"/>
                        <a:t>vCPM</a:t>
                      </a:r>
                      <a:endParaRPr kumimoji="1" lang="ja-JP" altLang="en-US" sz="1400" dirty="0"/>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t>最低出稿金額</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3814362692"/>
                  </a:ext>
                </a:extLst>
              </a:tr>
              <a:tr h="370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r>
                        <a:rPr kumimoji="1" lang="ja-JP" altLang="en-US" sz="1200" b="0" i="0" kern="1200" dirty="0">
                          <a:solidFill>
                            <a:schemeClr val="dk1"/>
                          </a:solidFill>
                          <a:effectLst/>
                          <a:latin typeface="+mn-lt"/>
                          <a:ea typeface="+mn-ea"/>
                          <a:cs typeface="+mn-cs"/>
                        </a:rPr>
                        <a:t>ブランドパネル　</a:t>
                      </a:r>
                      <a:r>
                        <a:rPr kumimoji="1" lang="en-US" altLang="ja-JP" sz="1200" b="0" i="0" kern="1200" dirty="0">
                          <a:solidFill>
                            <a:schemeClr val="dk1"/>
                          </a:solidFill>
                          <a:effectLst/>
                          <a:latin typeface="+mn-lt"/>
                          <a:ea typeface="+mn-ea"/>
                          <a:cs typeface="+mn-cs"/>
                        </a:rPr>
                        <a:t>MD</a:t>
                      </a:r>
                      <a:r>
                        <a:rPr kumimoji="1" lang="ja-JP" altLang="en-US" sz="1200" b="0" i="0" kern="1200" dirty="0">
                          <a:solidFill>
                            <a:schemeClr val="dk1"/>
                          </a:solidFill>
                          <a:effectLst/>
                          <a:latin typeface="+mn-lt"/>
                          <a:ea typeface="+mn-ea"/>
                          <a:cs typeface="+mn-cs"/>
                        </a:rPr>
                        <a:t>　（</a:t>
                      </a:r>
                      <a:r>
                        <a:rPr kumimoji="1" lang="en-US" altLang="ja-JP" sz="1200" b="0" i="0" kern="1200" dirty="0">
                          <a:solidFill>
                            <a:schemeClr val="dk1"/>
                          </a:solidFill>
                          <a:effectLst/>
                          <a:latin typeface="+mn-lt"/>
                          <a:ea typeface="+mn-ea"/>
                          <a:cs typeface="+mn-cs"/>
                        </a:rPr>
                        <a:t>500</a:t>
                      </a:r>
                      <a:r>
                        <a:rPr kumimoji="1" lang="ja-JP" altLang="en-US" sz="1200" b="0" i="0" kern="1200" dirty="0">
                          <a:solidFill>
                            <a:schemeClr val="dk1"/>
                          </a:solidFill>
                          <a:effectLst/>
                          <a:latin typeface="+mn-lt"/>
                          <a:ea typeface="+mn-ea"/>
                          <a:cs typeface="+mn-cs"/>
                        </a:rPr>
                        <a:t>万円～）</a:t>
                      </a:r>
                      <a:r>
                        <a:rPr kumimoji="1" lang="en-US" altLang="ja-JP" sz="1200" b="0" i="0" kern="1200" dirty="0">
                          <a:solidFill>
                            <a:schemeClr val="dk1"/>
                          </a:solidFill>
                          <a:effectLst/>
                          <a:latin typeface="+mn-lt"/>
                          <a:ea typeface="+mn-ea"/>
                          <a:cs typeface="+mn-cs"/>
                        </a:rPr>
                        <a:t>(</a:t>
                      </a:r>
                      <a:r>
                        <a:rPr lang="ja-JP" altLang="en-US" sz="1200" dirty="0">
                          <a:solidFill>
                            <a:srgbClr val="000000"/>
                          </a:solidFill>
                          <a:latin typeface="メイリオ"/>
                        </a:rPr>
                        <a:t>熱中症</a:t>
                      </a:r>
                      <a:r>
                        <a:rPr kumimoji="1" lang="ja-JP" altLang="en-US" sz="1200" b="0" i="0" kern="1200" dirty="0">
                          <a:solidFill>
                            <a:schemeClr val="dk1"/>
                          </a:solidFill>
                          <a:effectLst/>
                          <a:latin typeface="+mn-lt"/>
                          <a:ea typeface="+mn-ea"/>
                          <a:cs typeface="+mn-cs"/>
                        </a:rPr>
                        <a:t>興味関心ターゲティング指定</a:t>
                      </a:r>
                      <a:r>
                        <a:rPr kumimoji="1" lang="en-US" altLang="ja-JP" sz="1200" b="0" i="0" kern="1200" dirty="0">
                          <a:solidFill>
                            <a:schemeClr val="dk1"/>
                          </a:solidFill>
                          <a:effectLst/>
                          <a:latin typeface="+mn-lt"/>
                          <a:ea typeface="+mn-ea"/>
                          <a:cs typeface="+mn-cs"/>
                        </a:rPr>
                        <a:t>)</a:t>
                      </a:r>
                      <a:endParaRPr kumimoji="1" lang="ja-JP" altLang="en-US" sz="1200" dirty="0"/>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1,404</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a:r>
                        <a:rPr kumimoji="1" lang="en-US" altLang="ja-JP" sz="1200" dirty="0"/>
                        <a:t>5,000,000</a:t>
                      </a:r>
                      <a:r>
                        <a:rPr kumimoji="1" lang="ja-JP" altLang="en-US" sz="1200" dirty="0"/>
                        <a:t>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02055061"/>
                  </a:ext>
                </a:extLst>
              </a:tr>
              <a:tr h="370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r>
                        <a:rPr kumimoji="1" lang="ja-JP" altLang="en-US" sz="1200" b="0" i="0" kern="1200" dirty="0">
                          <a:solidFill>
                            <a:schemeClr val="dk1"/>
                          </a:solidFill>
                          <a:effectLst/>
                          <a:latin typeface="+mn-lt"/>
                          <a:ea typeface="+mn-ea"/>
                          <a:cs typeface="+mn-cs"/>
                        </a:rPr>
                        <a:t>ブランドパネル　</a:t>
                      </a:r>
                      <a:r>
                        <a:rPr kumimoji="1" lang="en-US" altLang="ja-JP" sz="1200" b="0" i="0" kern="1200" dirty="0">
                          <a:solidFill>
                            <a:schemeClr val="dk1"/>
                          </a:solidFill>
                          <a:effectLst/>
                          <a:latin typeface="+mn-lt"/>
                          <a:ea typeface="+mn-ea"/>
                          <a:cs typeface="+mn-cs"/>
                        </a:rPr>
                        <a:t>SP</a:t>
                      </a:r>
                      <a:r>
                        <a:rPr kumimoji="1" lang="ja-JP" altLang="en-US" sz="1200" b="0" i="0" kern="1200" dirty="0">
                          <a:solidFill>
                            <a:schemeClr val="dk1"/>
                          </a:solidFill>
                          <a:effectLst/>
                          <a:latin typeface="+mn-lt"/>
                          <a:ea typeface="+mn-ea"/>
                          <a:cs typeface="+mn-cs"/>
                        </a:rPr>
                        <a:t>（</a:t>
                      </a:r>
                      <a:r>
                        <a:rPr kumimoji="1" lang="en-US" altLang="ja-JP" sz="1200" b="0" i="0" kern="1200" dirty="0">
                          <a:solidFill>
                            <a:schemeClr val="dk1"/>
                          </a:solidFill>
                          <a:effectLst/>
                          <a:latin typeface="+mn-lt"/>
                          <a:ea typeface="+mn-ea"/>
                          <a:cs typeface="+mn-cs"/>
                        </a:rPr>
                        <a:t>500</a:t>
                      </a:r>
                      <a:r>
                        <a:rPr kumimoji="1" lang="ja-JP" altLang="en-US" sz="1200" b="0" i="0" kern="1200" dirty="0">
                          <a:solidFill>
                            <a:schemeClr val="dk1"/>
                          </a:solidFill>
                          <a:effectLst/>
                          <a:latin typeface="+mn-lt"/>
                          <a:ea typeface="+mn-ea"/>
                          <a:cs typeface="+mn-cs"/>
                        </a:rPr>
                        <a:t>万円</a:t>
                      </a:r>
                      <a:r>
                        <a:rPr kumimoji="1" lang="en-US" altLang="ja-JP" sz="1200" b="0" i="0" kern="1200" dirty="0">
                          <a:solidFill>
                            <a:schemeClr val="dk1"/>
                          </a:solidFill>
                          <a:effectLst/>
                          <a:latin typeface="+mn-lt"/>
                          <a:ea typeface="+mn-ea"/>
                          <a:cs typeface="+mn-cs"/>
                        </a:rPr>
                        <a:t>〜</a:t>
                      </a:r>
                      <a:r>
                        <a:rPr kumimoji="1" lang="ja-JP" altLang="en-US" sz="1200" b="0" i="0" kern="1200" dirty="0">
                          <a:solidFill>
                            <a:schemeClr val="dk1"/>
                          </a:solidFill>
                          <a:effectLst/>
                          <a:latin typeface="+mn-lt"/>
                          <a:ea typeface="+mn-ea"/>
                          <a:cs typeface="+mn-cs"/>
                        </a:rPr>
                        <a:t>）</a:t>
                      </a:r>
                      <a:r>
                        <a:rPr kumimoji="1" lang="en-US" altLang="ja-JP" sz="1200" b="0" i="0" kern="1200" dirty="0">
                          <a:solidFill>
                            <a:schemeClr val="dk1"/>
                          </a:solidFill>
                          <a:effectLst/>
                          <a:latin typeface="+mn-lt"/>
                          <a:ea typeface="+mn-ea"/>
                          <a:cs typeface="+mn-cs"/>
                        </a:rPr>
                        <a:t>(</a:t>
                      </a:r>
                      <a:r>
                        <a:rPr lang="ja-JP" altLang="en-US" sz="1200" dirty="0">
                          <a:solidFill>
                            <a:srgbClr val="000000"/>
                          </a:solidFill>
                          <a:latin typeface="メイリオ"/>
                        </a:rPr>
                        <a:t>熱中症</a:t>
                      </a:r>
                      <a:r>
                        <a:rPr kumimoji="1" lang="ja-JP" altLang="en-US" sz="1200" b="0" i="0" kern="1200" dirty="0">
                          <a:solidFill>
                            <a:schemeClr val="dk1"/>
                          </a:solidFill>
                          <a:effectLst/>
                          <a:latin typeface="+mn-lt"/>
                          <a:ea typeface="+mn-ea"/>
                          <a:cs typeface="+mn-cs"/>
                        </a:rPr>
                        <a:t>興味関心ターゲティング指定</a:t>
                      </a:r>
                      <a:r>
                        <a:rPr kumimoji="1" lang="en-US" altLang="ja-JP" sz="1200" b="0" i="0" kern="1200" dirty="0">
                          <a:solidFill>
                            <a:schemeClr val="dk1"/>
                          </a:solidFill>
                          <a:effectLst/>
                          <a:latin typeface="+mn-lt"/>
                          <a:ea typeface="+mn-ea"/>
                          <a:cs typeface="+mn-cs"/>
                        </a:rPr>
                        <a:t>)</a:t>
                      </a:r>
                      <a:endParaRPr kumimoji="1" lang="ja-JP" altLang="en-US" sz="1200" dirty="0"/>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1,728</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a:r>
                        <a:rPr kumimoji="1" lang="en-US" altLang="ja-JP" sz="1200" dirty="0"/>
                        <a:t>5,000,000</a:t>
                      </a:r>
                      <a:r>
                        <a:rPr kumimoji="1" lang="ja-JP" altLang="en-US" sz="1200" dirty="0"/>
                        <a:t>円</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383606910"/>
                  </a:ext>
                </a:extLst>
              </a:tr>
              <a:tr h="370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r>
                        <a:rPr kumimoji="1" lang="ja-JP" altLang="en-US" sz="1200" b="0" i="0" kern="1200" dirty="0">
                          <a:solidFill>
                            <a:schemeClr val="dk1"/>
                          </a:solidFill>
                          <a:effectLst/>
                          <a:latin typeface="+mn-lt"/>
                          <a:ea typeface="+mn-ea"/>
                          <a:cs typeface="+mn-cs"/>
                        </a:rPr>
                        <a:t>ブランドパネル　</a:t>
                      </a:r>
                      <a:r>
                        <a:rPr kumimoji="1" lang="en-US" altLang="ja-JP" sz="1200" b="0" i="0" kern="1200" dirty="0">
                          <a:solidFill>
                            <a:schemeClr val="dk1"/>
                          </a:solidFill>
                          <a:effectLst/>
                          <a:latin typeface="+mn-lt"/>
                          <a:ea typeface="+mn-ea"/>
                          <a:cs typeface="+mn-cs"/>
                        </a:rPr>
                        <a:t>PC </a:t>
                      </a:r>
                      <a:r>
                        <a:rPr kumimoji="1" lang="ja-JP" altLang="en-US" sz="1200" b="0" i="0" kern="1200" dirty="0">
                          <a:solidFill>
                            <a:schemeClr val="dk1"/>
                          </a:solidFill>
                          <a:effectLst/>
                          <a:latin typeface="+mn-lt"/>
                          <a:ea typeface="+mn-ea"/>
                          <a:cs typeface="+mn-cs"/>
                        </a:rPr>
                        <a:t>（</a:t>
                      </a:r>
                      <a:r>
                        <a:rPr kumimoji="1" lang="en-US" altLang="ja-JP" sz="1200" b="0" i="0" kern="1200" dirty="0">
                          <a:solidFill>
                            <a:schemeClr val="dk1"/>
                          </a:solidFill>
                          <a:effectLst/>
                          <a:latin typeface="+mn-lt"/>
                          <a:ea typeface="+mn-ea"/>
                          <a:cs typeface="+mn-cs"/>
                        </a:rPr>
                        <a:t>500</a:t>
                      </a:r>
                      <a:r>
                        <a:rPr kumimoji="1" lang="ja-JP" altLang="en-US" sz="1200" b="0" i="0" kern="1200" dirty="0">
                          <a:solidFill>
                            <a:schemeClr val="dk1"/>
                          </a:solidFill>
                          <a:effectLst/>
                          <a:latin typeface="+mn-lt"/>
                          <a:ea typeface="+mn-ea"/>
                          <a:cs typeface="+mn-cs"/>
                        </a:rPr>
                        <a:t>万円～）</a:t>
                      </a:r>
                      <a:r>
                        <a:rPr kumimoji="1" lang="en-US" altLang="ja-JP" sz="1200" b="0" i="0" kern="1200" dirty="0">
                          <a:solidFill>
                            <a:schemeClr val="dk1"/>
                          </a:solidFill>
                          <a:effectLst/>
                          <a:latin typeface="+mn-lt"/>
                          <a:ea typeface="+mn-ea"/>
                          <a:cs typeface="+mn-cs"/>
                        </a:rPr>
                        <a:t>(</a:t>
                      </a:r>
                      <a:r>
                        <a:rPr lang="ja-JP" altLang="en-US" sz="1200" dirty="0">
                          <a:solidFill>
                            <a:srgbClr val="000000"/>
                          </a:solidFill>
                          <a:latin typeface="メイリオ"/>
                        </a:rPr>
                        <a:t>熱中症</a:t>
                      </a:r>
                      <a:r>
                        <a:rPr kumimoji="1" lang="ja-JP" altLang="en-US" sz="1200" b="0" i="0" kern="1200" dirty="0">
                          <a:solidFill>
                            <a:schemeClr val="dk1"/>
                          </a:solidFill>
                          <a:effectLst/>
                          <a:latin typeface="+mn-lt"/>
                          <a:ea typeface="+mn-ea"/>
                          <a:cs typeface="+mn-cs"/>
                        </a:rPr>
                        <a:t>興味関心ターゲティング指定</a:t>
                      </a:r>
                      <a:r>
                        <a:rPr kumimoji="1" lang="en-US" altLang="ja-JP" sz="1200" b="0" i="0" kern="1200" dirty="0">
                          <a:solidFill>
                            <a:schemeClr val="dk1"/>
                          </a:solidFill>
                          <a:effectLst/>
                          <a:latin typeface="+mn-lt"/>
                          <a:ea typeface="+mn-ea"/>
                          <a:cs typeface="+mn-cs"/>
                        </a:rPr>
                        <a:t>)</a:t>
                      </a:r>
                      <a:endParaRPr kumimoji="1" lang="ja-JP" altLang="en-US" sz="1200" dirty="0"/>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1,080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a:r>
                        <a:rPr kumimoji="1" lang="en-US" altLang="ja-JP" sz="1200" dirty="0"/>
                        <a:t>5,000,000</a:t>
                      </a:r>
                      <a:r>
                        <a:rPr kumimoji="1" lang="ja-JP" altLang="en-US" sz="1200" dirty="0"/>
                        <a:t>円</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809901484"/>
                  </a:ext>
                </a:extLst>
              </a:tr>
              <a:tr h="370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r>
                        <a:rPr kumimoji="1" lang="en-US" altLang="ja-JP" sz="1200" b="0" i="0" kern="1200" dirty="0">
                          <a:solidFill>
                            <a:schemeClr val="dk1"/>
                          </a:solidFill>
                          <a:effectLst/>
                          <a:latin typeface="+mn-lt"/>
                          <a:ea typeface="+mn-ea"/>
                          <a:cs typeface="+mn-cs"/>
                        </a:rPr>
                        <a:t>Yahoo!</a:t>
                      </a:r>
                      <a:r>
                        <a:rPr kumimoji="1" lang="ja-JP" altLang="en-US" sz="1200" b="0" i="0" kern="1200" dirty="0">
                          <a:solidFill>
                            <a:schemeClr val="dk1"/>
                          </a:solidFill>
                          <a:effectLst/>
                          <a:latin typeface="+mn-lt"/>
                          <a:ea typeface="+mn-ea"/>
                          <a:cs typeface="+mn-cs"/>
                        </a:rPr>
                        <a:t>天気 トップ　トップパネル　</a:t>
                      </a:r>
                      <a:r>
                        <a:rPr kumimoji="1" lang="en-US" altLang="ja-JP" sz="1200" b="0" i="0" kern="1200" dirty="0">
                          <a:solidFill>
                            <a:schemeClr val="dk1"/>
                          </a:solidFill>
                          <a:effectLst/>
                          <a:latin typeface="+mn-lt"/>
                          <a:ea typeface="+mn-ea"/>
                          <a:cs typeface="+mn-cs"/>
                        </a:rPr>
                        <a:t>SP</a:t>
                      </a:r>
                      <a:r>
                        <a:rPr kumimoji="1" lang="ja-JP" altLang="en-US" sz="1200" b="0" i="0" kern="1200" dirty="0">
                          <a:solidFill>
                            <a:schemeClr val="dk1"/>
                          </a:solidFill>
                          <a:effectLst/>
                          <a:latin typeface="+mn-lt"/>
                          <a:ea typeface="+mn-ea"/>
                          <a:cs typeface="+mn-cs"/>
                        </a:rPr>
                        <a:t>　</a:t>
                      </a:r>
                      <a:r>
                        <a:rPr kumimoji="1" lang="en-US" altLang="ja-JP" sz="1200" b="0" i="0" kern="1200" dirty="0">
                          <a:solidFill>
                            <a:schemeClr val="dk1"/>
                          </a:solidFill>
                          <a:effectLst/>
                          <a:latin typeface="+mn-lt"/>
                          <a:ea typeface="+mn-ea"/>
                          <a:cs typeface="+mn-cs"/>
                        </a:rPr>
                        <a:t>(</a:t>
                      </a:r>
                      <a:r>
                        <a:rPr lang="ja-JP" altLang="en-US" sz="1200" dirty="0">
                          <a:solidFill>
                            <a:srgbClr val="000000"/>
                          </a:solidFill>
                          <a:latin typeface="メイリオ"/>
                        </a:rPr>
                        <a:t>熱中症</a:t>
                      </a:r>
                      <a:r>
                        <a:rPr kumimoji="1" lang="ja-JP" altLang="en-US" sz="1200" b="0" i="0" kern="1200" dirty="0">
                          <a:solidFill>
                            <a:schemeClr val="dk1"/>
                          </a:solidFill>
                          <a:effectLst/>
                          <a:latin typeface="+mn-lt"/>
                          <a:ea typeface="+mn-ea"/>
                          <a:cs typeface="+mn-cs"/>
                        </a:rPr>
                        <a:t>興味関心ターゲティング指定</a:t>
                      </a:r>
                      <a:r>
                        <a:rPr kumimoji="1" lang="en-US" altLang="ja-JP" sz="1200" b="0" i="0" kern="1200" dirty="0">
                          <a:solidFill>
                            <a:schemeClr val="dk1"/>
                          </a:solidFill>
                          <a:effectLst/>
                          <a:latin typeface="+mn-lt"/>
                          <a:ea typeface="+mn-ea"/>
                          <a:cs typeface="+mn-cs"/>
                        </a:rPr>
                        <a:t>)</a:t>
                      </a:r>
                      <a:endParaRPr kumimoji="1" lang="ja-JP" altLang="en-US" sz="1200" dirty="0"/>
                    </a:p>
                  </a:txBody>
                  <a:tcPr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540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r"/>
                      <a:r>
                        <a:rPr kumimoji="1" lang="en-US" altLang="ja-JP" sz="1200" dirty="0"/>
                        <a:t>300,000</a:t>
                      </a:r>
                      <a:r>
                        <a:rPr kumimoji="1" lang="ja-JP" altLang="en-US" sz="1200" dirty="0"/>
                        <a:t>円</a:t>
                      </a:r>
                    </a:p>
                  </a:txBody>
                  <a:tcPr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898015976"/>
                  </a:ext>
                </a:extLst>
              </a:tr>
              <a:tr h="370840">
                <a:tc>
                  <a:txBody>
                    <a:bodyPr/>
                    <a:lstStyle/>
                    <a:p>
                      <a:r>
                        <a:rPr kumimoji="1" lang="en-US" altLang="ja-JP" sz="1200" dirty="0"/>
                        <a:t>Yahoo!</a:t>
                      </a:r>
                      <a:r>
                        <a:rPr kumimoji="1" lang="ja-JP" altLang="en-US" sz="1200" dirty="0"/>
                        <a:t>ニュース　プライムカバー　</a:t>
                      </a:r>
                      <a:r>
                        <a:rPr kumimoji="1" lang="en-US" altLang="ja-JP" sz="1200" dirty="0"/>
                        <a:t>SP</a:t>
                      </a:r>
                      <a:r>
                        <a:rPr kumimoji="1" lang="ja-JP" altLang="en-US" sz="1200" dirty="0"/>
                        <a:t>　</a:t>
                      </a:r>
                      <a:r>
                        <a:rPr kumimoji="1" lang="en-US" altLang="ja-JP" sz="1200" b="0" i="0" kern="1200" dirty="0">
                          <a:solidFill>
                            <a:schemeClr val="dk1"/>
                          </a:solidFill>
                          <a:effectLst/>
                          <a:latin typeface="+mn-lt"/>
                          <a:ea typeface="+mn-ea"/>
                          <a:cs typeface="+mn-cs"/>
                        </a:rPr>
                        <a:t>(</a:t>
                      </a:r>
                      <a:r>
                        <a:rPr lang="ja-JP" altLang="en-US" sz="1200" dirty="0">
                          <a:solidFill>
                            <a:srgbClr val="000000"/>
                          </a:solidFill>
                          <a:latin typeface="メイリオ"/>
                        </a:rPr>
                        <a:t>熱中症</a:t>
                      </a:r>
                      <a:r>
                        <a:rPr kumimoji="1" lang="ja-JP" altLang="en-US" sz="1200" b="0" i="0" kern="1200" dirty="0">
                          <a:solidFill>
                            <a:schemeClr val="dk1"/>
                          </a:solidFill>
                          <a:effectLst/>
                          <a:latin typeface="+mn-lt"/>
                          <a:ea typeface="+mn-ea"/>
                          <a:cs typeface="+mn-cs"/>
                        </a:rPr>
                        <a:t>興味関心ターゲティング指定</a:t>
                      </a:r>
                      <a:r>
                        <a:rPr kumimoji="1" lang="en-US" altLang="ja-JP" sz="1200" b="0" i="0" kern="1200" dirty="0">
                          <a:solidFill>
                            <a:schemeClr val="dk1"/>
                          </a:solidFill>
                          <a:effectLst/>
                          <a:latin typeface="+mn-lt"/>
                          <a:ea typeface="+mn-ea"/>
                          <a:cs typeface="+mn-cs"/>
                        </a:rPr>
                        <a:t>)</a:t>
                      </a:r>
                      <a:endParaRPr kumimoji="1" lang="ja-JP" altLang="en-US" sz="1200" dirty="0"/>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r"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594</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marL="0" marR="0" lvl="0" indent="0" algn="r" defTabSz="914423"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mn-ea"/>
                          <a:ea typeface="+mn-ea"/>
                          <a:cs typeface="+mn-cs"/>
                        </a:rPr>
                        <a:t>500,000</a:t>
                      </a:r>
                      <a:r>
                        <a:rPr kumimoji="1" lang="ja-JP" altLang="en-US" sz="1200" b="0" i="0" u="none" strike="noStrike" kern="1200" cap="none" spc="0" normalizeH="0" baseline="0" noProof="0" dirty="0">
                          <a:ln>
                            <a:noFill/>
                          </a:ln>
                          <a:solidFill>
                            <a:srgbClr val="000000"/>
                          </a:solidFill>
                          <a:effectLst/>
                          <a:uLnTx/>
                          <a:uFillTx/>
                          <a:latin typeface="+mn-ea"/>
                          <a:ea typeface="+mn-ea"/>
                          <a:cs typeface="+mn-cs"/>
                        </a:rPr>
                        <a:t>円</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099156248"/>
                  </a:ext>
                </a:extLst>
              </a:tr>
            </a:tbl>
          </a:graphicData>
        </a:graphic>
      </p:graphicFrame>
      <p:sp>
        <p:nvSpPr>
          <p:cNvPr id="39" name="テキスト ボックス 38">
            <a:extLst>
              <a:ext uri="{FF2B5EF4-FFF2-40B4-BE49-F238E27FC236}">
                <a16:creationId xmlns:a16="http://schemas.microsoft.com/office/drawing/2014/main" id="{A407BF7D-95A3-95DD-5F66-B7D51B2B5CC2}"/>
              </a:ext>
            </a:extLst>
          </p:cNvPr>
          <p:cNvSpPr txBox="1"/>
          <p:nvPr/>
        </p:nvSpPr>
        <p:spPr>
          <a:xfrm>
            <a:off x="2468563" y="2716345"/>
            <a:ext cx="9001000" cy="338554"/>
          </a:xfrm>
          <a:prstGeom prst="rect">
            <a:avLst/>
          </a:prstGeom>
          <a:noFill/>
        </p:spPr>
        <p:txBody>
          <a:bodyPr wrap="square" rtlCol="0">
            <a:spAutoFit/>
          </a:bodyPr>
          <a:lstStyle/>
          <a:p>
            <a:r>
              <a:rPr lang="ja-JP" altLang="en-US" sz="1600" dirty="0">
                <a:solidFill>
                  <a:srgbClr val="000000">
                    <a:lumMod val="75000"/>
                    <a:lumOff val="25000"/>
                  </a:srgbClr>
                </a:solidFill>
                <a:latin typeface="メイリオ"/>
              </a:rPr>
              <a:t>下記の商品にて熱中症興味関心ターゲティングの指定が可能です。</a:t>
            </a:r>
          </a:p>
        </p:txBody>
      </p:sp>
      <p:sp>
        <p:nvSpPr>
          <p:cNvPr id="40" name="テキスト ボックス 39">
            <a:extLst>
              <a:ext uri="{FF2B5EF4-FFF2-40B4-BE49-F238E27FC236}">
                <a16:creationId xmlns:a16="http://schemas.microsoft.com/office/drawing/2014/main" id="{B3018EDC-0516-3065-DEDA-DEFD82582A71}"/>
              </a:ext>
            </a:extLst>
          </p:cNvPr>
          <p:cNvSpPr txBox="1"/>
          <p:nvPr/>
        </p:nvSpPr>
        <p:spPr>
          <a:xfrm>
            <a:off x="2632121" y="5972750"/>
            <a:ext cx="9329139" cy="523220"/>
          </a:xfrm>
          <a:prstGeom prst="rect">
            <a:avLst/>
          </a:prstGeom>
          <a:noFill/>
        </p:spPr>
        <p:txBody>
          <a:bodyPr wrap="square" rtlCol="0">
            <a:spAutoFit/>
          </a:bodyPr>
          <a:lstStyle/>
          <a:p>
            <a:r>
              <a:rPr lang="ja-JP" altLang="en-US" sz="1400" b="1" dirty="0">
                <a:solidFill>
                  <a:srgbClr val="000000"/>
                </a:solidFill>
                <a:latin typeface="メイリオ"/>
              </a:rPr>
              <a:t>その他の商品でも指定が可能ですが、スペシャル商品作成が必要となります。</a:t>
            </a:r>
            <a:endParaRPr lang="en-US" altLang="ja-JP" sz="1400" b="1" dirty="0">
              <a:solidFill>
                <a:srgbClr val="000000"/>
              </a:solidFill>
              <a:latin typeface="メイリオ"/>
            </a:endParaRPr>
          </a:p>
          <a:p>
            <a:endParaRPr lang="ja-JP" altLang="en-US" sz="1400" dirty="0">
              <a:solidFill>
                <a:srgbClr val="000000"/>
              </a:solidFill>
              <a:latin typeface="メイリオ"/>
            </a:endParaRPr>
          </a:p>
        </p:txBody>
      </p:sp>
      <p:sp>
        <p:nvSpPr>
          <p:cNvPr id="41" name="四角形: 角を丸くする 40">
            <a:extLst>
              <a:ext uri="{FF2B5EF4-FFF2-40B4-BE49-F238E27FC236}">
                <a16:creationId xmlns:a16="http://schemas.microsoft.com/office/drawing/2014/main" id="{9C0092C1-4289-E492-75BE-77FF557C8C8A}"/>
              </a:ext>
            </a:extLst>
          </p:cNvPr>
          <p:cNvSpPr/>
          <p:nvPr/>
        </p:nvSpPr>
        <p:spPr>
          <a:xfrm>
            <a:off x="2468563" y="5861154"/>
            <a:ext cx="9097688" cy="520596"/>
          </a:xfrm>
          <a:prstGeom prst="roundRect">
            <a:avLst/>
          </a:prstGeom>
          <a:noFill/>
          <a:ln w="190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2" name="テキスト ボックス 41">
            <a:extLst>
              <a:ext uri="{FF2B5EF4-FFF2-40B4-BE49-F238E27FC236}">
                <a16:creationId xmlns:a16="http://schemas.microsoft.com/office/drawing/2014/main" id="{6AE4A3BC-ADBE-958A-333F-EE34AF0DFD3F}"/>
              </a:ext>
            </a:extLst>
          </p:cNvPr>
          <p:cNvSpPr txBox="1"/>
          <p:nvPr/>
        </p:nvSpPr>
        <p:spPr>
          <a:xfrm>
            <a:off x="2491270" y="5228853"/>
            <a:ext cx="9793088" cy="430887"/>
          </a:xfrm>
          <a:prstGeom prst="rect">
            <a:avLst/>
          </a:prstGeom>
          <a:noFill/>
        </p:spPr>
        <p:txBody>
          <a:bodyPr wrap="square" rtlCol="0">
            <a:spAutoFit/>
          </a:bodyPr>
          <a:lstStyle/>
          <a:p>
            <a:r>
              <a:rPr lang="en-US" altLang="ja-JP" sz="1050" dirty="0">
                <a:solidFill>
                  <a:srgbClr val="C00000"/>
                </a:solidFill>
                <a:latin typeface="メイリオ"/>
              </a:rPr>
              <a:t>※</a:t>
            </a:r>
            <a:r>
              <a:rPr lang="ja-JP" altLang="en-US" sz="1050" dirty="0">
                <a:solidFill>
                  <a:srgbClr val="C00000"/>
                </a:solidFill>
                <a:latin typeface="メイリオ"/>
              </a:rPr>
              <a:t>記載の</a:t>
            </a:r>
            <a:r>
              <a:rPr lang="en-US" altLang="ja-JP" sz="1050" dirty="0" err="1">
                <a:solidFill>
                  <a:srgbClr val="C00000"/>
                </a:solidFill>
                <a:latin typeface="メイリオ"/>
              </a:rPr>
              <a:t>vCPM</a:t>
            </a:r>
            <a:r>
              <a:rPr lang="ja-JP" altLang="en-US" sz="1050" dirty="0">
                <a:solidFill>
                  <a:srgbClr val="C00000"/>
                </a:solidFill>
                <a:latin typeface="メイリオ"/>
              </a:rPr>
              <a:t>は熱中症ターゲティングのみ指定の場合です。</a:t>
            </a:r>
            <a:endParaRPr lang="en-US" altLang="ja-JP" sz="1050" dirty="0">
              <a:solidFill>
                <a:srgbClr val="C00000"/>
              </a:solidFill>
              <a:latin typeface="メイリオ"/>
            </a:endParaRPr>
          </a:p>
          <a:p>
            <a:r>
              <a:rPr lang="en-US" altLang="ja-JP" sz="1050" dirty="0">
                <a:solidFill>
                  <a:srgbClr val="C00000"/>
                </a:solidFill>
                <a:latin typeface="メイリオ"/>
              </a:rPr>
              <a:t>※</a:t>
            </a:r>
            <a:r>
              <a:rPr lang="ja-JP" altLang="en-US" sz="1050" dirty="0">
                <a:solidFill>
                  <a:srgbClr val="C00000"/>
                </a:solidFill>
                <a:latin typeface="メイリオ"/>
              </a:rPr>
              <a:t>他ターゲティングとの掛け合わせはデモグラターゲティングのみ対応可となります。その際</a:t>
            </a:r>
            <a:r>
              <a:rPr lang="en-US" altLang="ja-JP" sz="1050" dirty="0" err="1">
                <a:solidFill>
                  <a:srgbClr val="C00000"/>
                </a:solidFill>
                <a:latin typeface="メイリオ"/>
              </a:rPr>
              <a:t>vCPM</a:t>
            </a:r>
            <a:r>
              <a:rPr lang="ja-JP" altLang="en-US" sz="1050" dirty="0">
                <a:solidFill>
                  <a:srgbClr val="C00000"/>
                </a:solidFill>
                <a:latin typeface="メイリオ"/>
              </a:rPr>
              <a:t>は変更となります。</a:t>
            </a:r>
          </a:p>
        </p:txBody>
      </p:sp>
      <p:sp>
        <p:nvSpPr>
          <p:cNvPr id="43" name="テキスト ボックス 42">
            <a:extLst>
              <a:ext uri="{FF2B5EF4-FFF2-40B4-BE49-F238E27FC236}">
                <a16:creationId xmlns:a16="http://schemas.microsoft.com/office/drawing/2014/main" id="{1102182C-B3D4-0750-F835-D9AA06F4F761}"/>
              </a:ext>
            </a:extLst>
          </p:cNvPr>
          <p:cNvSpPr txBox="1"/>
          <p:nvPr/>
        </p:nvSpPr>
        <p:spPr>
          <a:xfrm>
            <a:off x="668363" y="1016522"/>
            <a:ext cx="11323344" cy="646331"/>
          </a:xfrm>
          <a:prstGeom prst="rect">
            <a:avLst/>
          </a:prstGeom>
          <a:noFill/>
        </p:spPr>
        <p:txBody>
          <a:bodyPr wrap="square" rtlCol="0">
            <a:spAutoFit/>
          </a:bodyPr>
          <a:lstStyle/>
          <a:p>
            <a:r>
              <a:rPr lang="ja-JP" altLang="en-US" dirty="0">
                <a:solidFill>
                  <a:srgbClr val="000000"/>
                </a:solidFill>
                <a:latin typeface="メイリオ"/>
              </a:rPr>
              <a:t>熱中症ピークの</a:t>
            </a:r>
            <a:r>
              <a:rPr lang="en-US" altLang="ja-JP" dirty="0">
                <a:solidFill>
                  <a:srgbClr val="000000"/>
                </a:solidFill>
                <a:latin typeface="メイリオ"/>
              </a:rPr>
              <a:t>5</a:t>
            </a:r>
            <a:r>
              <a:rPr lang="ja-JP" altLang="en-US" dirty="0">
                <a:solidFill>
                  <a:srgbClr val="000000"/>
                </a:solidFill>
                <a:latin typeface="メイリオ"/>
              </a:rPr>
              <a:t>月～</a:t>
            </a:r>
            <a:r>
              <a:rPr lang="en-US" altLang="ja-JP" dirty="0">
                <a:solidFill>
                  <a:srgbClr val="000000"/>
                </a:solidFill>
                <a:latin typeface="メイリオ"/>
              </a:rPr>
              <a:t>9</a:t>
            </a:r>
            <a:r>
              <a:rPr lang="ja-JP" altLang="en-US" dirty="0">
                <a:solidFill>
                  <a:srgbClr val="000000"/>
                </a:solidFill>
                <a:latin typeface="メイリオ"/>
              </a:rPr>
              <a:t>月までの期間限定で、熱中症興味関心ターゲティングが指定できる商品をご提供</a:t>
            </a:r>
            <a:endParaRPr lang="en-US" altLang="ja-JP" dirty="0">
              <a:solidFill>
                <a:srgbClr val="000000"/>
              </a:solidFill>
              <a:latin typeface="メイリオ"/>
            </a:endParaRPr>
          </a:p>
          <a:p>
            <a:r>
              <a:rPr lang="ja-JP" altLang="en-US" dirty="0">
                <a:solidFill>
                  <a:srgbClr val="000000"/>
                </a:solidFill>
                <a:latin typeface="メイリオ"/>
              </a:rPr>
              <a:t>いたします。</a:t>
            </a:r>
            <a:endParaRPr lang="en-US" altLang="ja-JP" dirty="0">
              <a:solidFill>
                <a:srgbClr val="000000"/>
              </a:solidFill>
              <a:latin typeface="メイリオ"/>
            </a:endParaRPr>
          </a:p>
        </p:txBody>
      </p:sp>
      <p:sp>
        <p:nvSpPr>
          <p:cNvPr id="44" name="フローチャート: 処理 43">
            <a:extLst>
              <a:ext uri="{FF2B5EF4-FFF2-40B4-BE49-F238E27FC236}">
                <a16:creationId xmlns:a16="http://schemas.microsoft.com/office/drawing/2014/main" id="{090C73A3-600C-6B2E-9E1D-5465E77C09D7}"/>
              </a:ext>
            </a:extLst>
          </p:cNvPr>
          <p:cNvSpPr/>
          <p:nvPr/>
        </p:nvSpPr>
        <p:spPr>
          <a:xfrm>
            <a:off x="633656" y="1592586"/>
            <a:ext cx="10729192" cy="104400"/>
          </a:xfrm>
          <a:prstGeom prst="flowChartProcess">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フローチャート: 処理 44">
            <a:extLst>
              <a:ext uri="{FF2B5EF4-FFF2-40B4-BE49-F238E27FC236}">
                <a16:creationId xmlns:a16="http://schemas.microsoft.com/office/drawing/2014/main" id="{982E850E-FC02-8385-7303-55A855E03E25}"/>
              </a:ext>
            </a:extLst>
          </p:cNvPr>
          <p:cNvSpPr/>
          <p:nvPr/>
        </p:nvSpPr>
        <p:spPr>
          <a:xfrm>
            <a:off x="9237315" y="1596713"/>
            <a:ext cx="2134041" cy="103823"/>
          </a:xfrm>
          <a:prstGeom prst="flowChartProcess">
            <a:avLst/>
          </a:prstGeom>
          <a:solidFill>
            <a:srgbClr val="C9002C">
              <a:lumMod val="20000"/>
              <a:lumOff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6" name="平行四辺形 45">
            <a:extLst>
              <a:ext uri="{FF2B5EF4-FFF2-40B4-BE49-F238E27FC236}">
                <a16:creationId xmlns:a16="http://schemas.microsoft.com/office/drawing/2014/main" id="{F49AF54E-582D-305D-7B53-447607F4B5FC}"/>
              </a:ext>
            </a:extLst>
          </p:cNvPr>
          <p:cNvSpPr/>
          <p:nvPr/>
        </p:nvSpPr>
        <p:spPr>
          <a:xfrm>
            <a:off x="9036890" y="1592586"/>
            <a:ext cx="288032" cy="104400"/>
          </a:xfrm>
          <a:prstGeom prst="parallelogram">
            <a:avLst>
              <a:gd name="adj" fmla="val 97541"/>
            </a:avLst>
          </a:prstGeom>
          <a:solidFill>
            <a:srgbClr val="C9002C">
              <a:lumMod val="20000"/>
              <a:lumOff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Tree>
    <p:extLst>
      <p:ext uri="{BB962C8B-B14F-4D97-AF65-F5344CB8AC3E}">
        <p14:creationId xmlns:p14="http://schemas.microsoft.com/office/powerpoint/2010/main" val="2451992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14849924-A95D-329A-5688-3E3EB3E7B6C6}"/>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938C5D49-02B2-353D-219F-D6F75D0365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2395" y="3681413"/>
            <a:ext cx="288000" cy="520176"/>
          </a:xfrm>
          <a:prstGeom prst="rect">
            <a:avLst/>
          </a:prstGeom>
        </p:spPr>
      </p:pic>
      <p:pic>
        <p:nvPicPr>
          <p:cNvPr id="9" name="図 8">
            <a:extLst>
              <a:ext uri="{FF2B5EF4-FFF2-40B4-BE49-F238E27FC236}">
                <a16:creationId xmlns:a16="http://schemas.microsoft.com/office/drawing/2014/main" id="{ACB775D0-58BD-47DC-E8E1-48AFE8CCFB9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graphicFrame>
        <p:nvGraphicFramePr>
          <p:cNvPr id="13" name="表 12">
            <a:extLst>
              <a:ext uri="{FF2B5EF4-FFF2-40B4-BE49-F238E27FC236}">
                <a16:creationId xmlns:a16="http://schemas.microsoft.com/office/drawing/2014/main" id="{E02883CF-EC4C-1F42-D1EE-2D7EAAA03C9C}"/>
              </a:ext>
            </a:extLst>
          </p:cNvPr>
          <p:cNvGraphicFramePr>
            <a:graphicFrameLocks noGrp="1"/>
          </p:cNvGraphicFramePr>
          <p:nvPr>
            <p:extLst>
              <p:ext uri="{D42A27DB-BD31-4B8C-83A1-F6EECF244321}">
                <p14:modId xmlns:p14="http://schemas.microsoft.com/office/powerpoint/2010/main" val="2036020924"/>
              </p:ext>
            </p:extLst>
          </p:nvPr>
        </p:nvGraphicFramePr>
        <p:xfrm>
          <a:off x="788571" y="1872086"/>
          <a:ext cx="10325934" cy="4193328"/>
        </p:xfrm>
        <a:graphic>
          <a:graphicData uri="http://schemas.openxmlformats.org/drawingml/2006/table">
            <a:tbl>
              <a:tblPr/>
              <a:tblGrid>
                <a:gridCol w="3445994">
                  <a:extLst>
                    <a:ext uri="{9D8B030D-6E8A-4147-A177-3AD203B41FA5}">
                      <a16:colId xmlns:a16="http://schemas.microsoft.com/office/drawing/2014/main" val="1317081795"/>
                    </a:ext>
                  </a:extLst>
                </a:gridCol>
                <a:gridCol w="4855719">
                  <a:extLst>
                    <a:ext uri="{9D8B030D-6E8A-4147-A177-3AD203B41FA5}">
                      <a16:colId xmlns:a16="http://schemas.microsoft.com/office/drawing/2014/main" val="588100874"/>
                    </a:ext>
                  </a:extLst>
                </a:gridCol>
                <a:gridCol w="2024221">
                  <a:extLst>
                    <a:ext uri="{9D8B030D-6E8A-4147-A177-3AD203B41FA5}">
                      <a16:colId xmlns:a16="http://schemas.microsoft.com/office/drawing/2014/main" val="2818869993"/>
                    </a:ext>
                  </a:extLst>
                </a:gridCol>
              </a:tblGrid>
              <a:tr h="698888">
                <a:tc gridSpan="2">
                  <a:txBody>
                    <a:bodyPr/>
                    <a:lstStyle/>
                    <a:p>
                      <a:pPr algn="ctr"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商品区分</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0000"/>
                    </a:solidFill>
                  </a:tcPr>
                </a:tc>
                <a:tc hMerge="1">
                  <a:txBody>
                    <a:bodyPr/>
                    <a:lstStyle/>
                    <a:p>
                      <a:endParaRPr kumimoji="1" lang="ja-JP" altLang="en-US"/>
                    </a:p>
                  </a:txBody>
                  <a:tcPr/>
                </a:tc>
                <a:tc>
                  <a:txBody>
                    <a:bodyPr/>
                    <a:lstStyle/>
                    <a:p>
                      <a:pPr algn="ctr"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ページ数</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1748958652"/>
                  </a:ext>
                </a:extLst>
              </a:tr>
              <a:tr h="698888">
                <a:tc>
                  <a:txBody>
                    <a:bodyPr/>
                    <a:lstStyle/>
                    <a:p>
                      <a:pPr algn="l" fontAlgn="ctr"/>
                      <a:r>
                        <a:rPr lang="ja-JP" altLang="en-US" sz="900" b="1" i="0" u="none" strike="noStrike" dirty="0">
                          <a:solidFill>
                            <a:srgbClr val="FFFFFF"/>
                          </a:solidFill>
                          <a:effectLst/>
                          <a:latin typeface="メイリオ" panose="020B0604030504040204" pitchFamily="50" charset="-128"/>
                          <a:ea typeface="メイリオ" panose="020B0604030504040204" pitchFamily="50" charset="-128"/>
                        </a:rPr>
                        <a:t>　　　　　　　　　　　　　　　マルチデバイス</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0000"/>
                    </a:solidFill>
                  </a:tcPr>
                </a:tc>
                <a:tc>
                  <a:txBody>
                    <a:bodyPr/>
                    <a:lstStyle/>
                    <a:p>
                      <a:pPr algn="l"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ブランドパネル　マルチデバイス</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tc>
                  <a:txBody>
                    <a:bodyPr/>
                    <a:lstStyle/>
                    <a:p>
                      <a:pPr algn="l" fontAlgn="ctr"/>
                      <a:r>
                        <a:rPr lang="ja-JP" altLang="en-US" sz="9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082629645"/>
                  </a:ext>
                </a:extLst>
              </a:tr>
              <a:tr h="698888">
                <a:tc rowSpan="3">
                  <a:txBody>
                    <a:bodyPr/>
                    <a:lstStyle/>
                    <a:p>
                      <a:pPr algn="l" fontAlgn="ctr"/>
                      <a:r>
                        <a:rPr lang="ja-JP" altLang="en-US" sz="900" b="1" i="0" u="none" strike="noStrike" dirty="0">
                          <a:solidFill>
                            <a:srgbClr val="FFFFFF"/>
                          </a:solidFill>
                          <a:effectLst/>
                          <a:latin typeface="メイリオ" panose="020B0604030504040204" pitchFamily="50" charset="-128"/>
                          <a:ea typeface="メイリオ" panose="020B0604030504040204" pitchFamily="50" charset="-128"/>
                        </a:rPr>
                        <a:t>　　　　　　　　　　　　　　　スマートフォン</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0000"/>
                    </a:solidFill>
                  </a:tcPr>
                </a:tc>
                <a:tc>
                  <a:txBody>
                    <a:bodyPr/>
                    <a:lstStyle/>
                    <a:p>
                      <a:pPr algn="l"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ブランドパネル　スマートフォン</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D9D9"/>
                    </a:solidFill>
                  </a:tcPr>
                </a:tc>
                <a:tc>
                  <a:txBody>
                    <a:bodyPr/>
                    <a:lstStyle/>
                    <a:p>
                      <a:pPr algn="l" fontAlgn="ctr"/>
                      <a:r>
                        <a:rPr lang="ja-JP" altLang="en-US" sz="9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147689579"/>
                  </a:ext>
                </a:extLst>
              </a:tr>
              <a:tr h="698888">
                <a:tc vMerge="1">
                  <a:txBody>
                    <a:bodyPr/>
                    <a:lstStyle/>
                    <a:p>
                      <a:endParaRPr kumimoji="1" lang="ja-JP" altLang="en-US"/>
                    </a:p>
                  </a:txBody>
                  <a:tcPr/>
                </a:tc>
                <a:tc>
                  <a:txBody>
                    <a:bodyPr/>
                    <a:lstStyle/>
                    <a:p>
                      <a:pPr algn="l"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トップパネル</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tc>
                  <a:txBody>
                    <a:bodyPr/>
                    <a:lstStyle/>
                    <a:p>
                      <a:pPr algn="l" fontAlgn="ctr"/>
                      <a:r>
                        <a:rPr lang="ja-JP" altLang="en-US" sz="9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706739627"/>
                  </a:ext>
                </a:extLst>
              </a:tr>
              <a:tr h="698888">
                <a:tc vMerge="1">
                  <a:txBody>
                    <a:bodyPr/>
                    <a:lstStyle/>
                    <a:p>
                      <a:endParaRPr kumimoji="1" lang="ja-JP" altLang="en-US"/>
                    </a:p>
                  </a:txBody>
                  <a:tcPr/>
                </a:tc>
                <a:tc>
                  <a:txBody>
                    <a:bodyPr/>
                    <a:lstStyle/>
                    <a:p>
                      <a:pPr algn="l"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プライムカバー</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D9D9"/>
                    </a:solidFill>
                  </a:tcPr>
                </a:tc>
                <a:tc>
                  <a:txBody>
                    <a:bodyPr/>
                    <a:lstStyle/>
                    <a:p>
                      <a:pPr algn="l" fontAlgn="ctr"/>
                      <a:r>
                        <a:rPr lang="ja-JP" altLang="en-US" sz="9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266313197"/>
                  </a:ext>
                </a:extLst>
              </a:tr>
              <a:tr h="698888">
                <a:tc>
                  <a:txBody>
                    <a:bodyPr/>
                    <a:lstStyle/>
                    <a:p>
                      <a:pPr algn="l" fontAlgn="ctr"/>
                      <a:r>
                        <a:rPr lang="en-US" sz="900" b="1" i="0" u="none" strike="noStrike" dirty="0">
                          <a:solidFill>
                            <a:srgbClr val="FFFFFF"/>
                          </a:solidFill>
                          <a:effectLst/>
                          <a:latin typeface="メイリオ" panose="020B0604030504040204" pitchFamily="50" charset="-128"/>
                          <a:ea typeface="メイリオ" panose="020B0604030504040204" pitchFamily="50" charset="-128"/>
                        </a:rPr>
                        <a:t>　　　　　</a:t>
                      </a:r>
                      <a:r>
                        <a:rPr lang="ja-JP" altLang="en-US" sz="900" b="1" i="0" u="none" strike="noStrike" dirty="0">
                          <a:solidFill>
                            <a:srgbClr val="FFFFFF"/>
                          </a:solidFill>
                          <a:effectLst/>
                          <a:latin typeface="メイリオ" panose="020B0604030504040204" pitchFamily="50" charset="-128"/>
                          <a:ea typeface="メイリオ" panose="020B0604030504040204" pitchFamily="50" charset="-128"/>
                        </a:rPr>
                        <a:t>　　　　　　　　　　</a:t>
                      </a:r>
                      <a:r>
                        <a:rPr lang="en-US" sz="900" b="1" i="0" u="none" strike="noStrike" dirty="0">
                          <a:solidFill>
                            <a:srgbClr val="FFFFFF"/>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ctr"/>
                      <a:r>
                        <a:rPr lang="ja-JP" altLang="en-US" sz="900" b="1" i="0" u="none" strike="noStrike" dirty="0">
                          <a:solidFill>
                            <a:srgbClr val="595959"/>
                          </a:solidFill>
                          <a:effectLst/>
                          <a:latin typeface="メイリオ" panose="020B0604030504040204" pitchFamily="50" charset="-128"/>
                          <a:ea typeface="メイリオ" panose="020B0604030504040204" pitchFamily="50" charset="-128"/>
                        </a:rPr>
                        <a:t>　ブランドパネル　</a:t>
                      </a:r>
                      <a:r>
                        <a:rPr lang="en-US" altLang="ja-JP" sz="900" b="1" i="0" u="none" strike="noStrike" dirty="0">
                          <a:solidFill>
                            <a:srgbClr val="595959"/>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tc>
                  <a:txBody>
                    <a:bodyPr/>
                    <a:lstStyle/>
                    <a:p>
                      <a:pPr algn="l" fontAlgn="ctr"/>
                      <a:r>
                        <a:rPr lang="ja-JP" altLang="en-US" sz="900" b="1" i="0" u="none" strike="noStrike" dirty="0">
                          <a:solidFill>
                            <a:srgbClr val="00206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149123565"/>
                  </a:ext>
                </a:extLst>
              </a:tr>
            </a:tbl>
          </a:graphicData>
        </a:graphic>
      </p:graphicFrame>
      <p:pic>
        <p:nvPicPr>
          <p:cNvPr id="14" name="図 13">
            <a:extLst>
              <a:ext uri="{FF2B5EF4-FFF2-40B4-BE49-F238E27FC236}">
                <a16:creationId xmlns:a16="http://schemas.microsoft.com/office/drawing/2014/main" id="{4FFBFB04-0F60-6C92-0610-B8C263EC69E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543854" y="2733896"/>
            <a:ext cx="576000" cy="433107"/>
          </a:xfrm>
          <a:prstGeom prst="rect">
            <a:avLst/>
          </a:prstGeom>
        </p:spPr>
      </p:pic>
      <p:pic>
        <p:nvPicPr>
          <p:cNvPr id="15" name="図 14">
            <a:extLst>
              <a:ext uri="{FF2B5EF4-FFF2-40B4-BE49-F238E27FC236}">
                <a16:creationId xmlns:a16="http://schemas.microsoft.com/office/drawing/2014/main" id="{A4B1B6FA-8586-AAFD-0C48-9F8AECE683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17090" y="3968750"/>
            <a:ext cx="288000" cy="520176"/>
          </a:xfrm>
          <a:prstGeom prst="rect">
            <a:avLst/>
          </a:prstGeom>
        </p:spPr>
      </p:pic>
      <p:pic>
        <p:nvPicPr>
          <p:cNvPr id="16" name="図 15">
            <a:extLst>
              <a:ext uri="{FF2B5EF4-FFF2-40B4-BE49-F238E27FC236}">
                <a16:creationId xmlns:a16="http://schemas.microsoft.com/office/drawing/2014/main" id="{9D208806-3A75-0E24-389D-C2D316766D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573279" y="5481415"/>
            <a:ext cx="575621" cy="475831"/>
          </a:xfrm>
          <a:prstGeom prst="rect">
            <a:avLst/>
          </a:prstGeom>
        </p:spPr>
      </p:pic>
    </p:spTree>
    <p:extLst>
      <p:ext uri="{BB962C8B-B14F-4D97-AF65-F5344CB8AC3E}">
        <p14:creationId xmlns:p14="http://schemas.microsoft.com/office/powerpoint/2010/main" val="18462759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34778</TotalTime>
  <Words>4089</Words>
  <Application>Microsoft Office PowerPoint</Application>
  <PresentationFormat>ワイド画面</PresentationFormat>
  <Paragraphs>674</Paragraphs>
  <Slides>24</Slides>
  <Notes>10</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24</vt:i4>
      </vt:variant>
    </vt:vector>
  </HeadingPairs>
  <TitlesOfParts>
    <vt:vector size="36" baseType="lpstr">
      <vt:lpstr>A P-OTF UD Shin Go NT Pr6N U</vt:lpstr>
      <vt:lpstr>Hiragino Kaku Gothic Pro</vt:lpstr>
      <vt:lpstr>メイリオ</vt:lpstr>
      <vt:lpstr>メイリオ</vt:lpstr>
      <vt:lpstr>游ゴシック</vt:lpstr>
      <vt:lpstr>游ゴシック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岡村 那智</cp:lastModifiedBy>
  <cp:revision>539</cp:revision>
  <dcterms:created xsi:type="dcterms:W3CDTF">2020-02-26T07:28:11Z</dcterms:created>
  <dcterms:modified xsi:type="dcterms:W3CDTF">2023-04-25T01:09:02Z</dcterms:modified>
  <cp:category/>
</cp:coreProperties>
</file>