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5"/>
  </p:notesMasterIdLst>
  <p:sldIdLst>
    <p:sldId id="469" r:id="rId2"/>
    <p:sldId id="572" r:id="rId3"/>
    <p:sldId id="544" r:id="rId4"/>
    <p:sldId id="714" r:id="rId5"/>
    <p:sldId id="695" r:id="rId6"/>
    <p:sldId id="559" r:id="rId7"/>
    <p:sldId id="701" r:id="rId8"/>
    <p:sldId id="696" r:id="rId9"/>
    <p:sldId id="699" r:id="rId10"/>
    <p:sldId id="700" r:id="rId11"/>
    <p:sldId id="702" r:id="rId12"/>
    <p:sldId id="577" r:id="rId13"/>
    <p:sldId id="576" r:id="rId14"/>
    <p:sldId id="514" r:id="rId15"/>
    <p:sldId id="569" r:id="rId16"/>
    <p:sldId id="570" r:id="rId17"/>
    <p:sldId id="632" r:id="rId18"/>
    <p:sldId id="633" r:id="rId19"/>
    <p:sldId id="634" r:id="rId20"/>
    <p:sldId id="713" r:id="rId21"/>
    <p:sldId id="636" r:id="rId22"/>
    <p:sldId id="715" r:id="rId23"/>
    <p:sldId id="512" r:id="rId2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FF0033"/>
    <a:srgbClr val="FF1C49"/>
    <a:srgbClr val="E5E5EB"/>
    <a:srgbClr val="00003E"/>
    <a:srgbClr val="FCEDED"/>
    <a:srgbClr val="0D0C0D"/>
    <a:srgbClr val="FFFFFF"/>
    <a:srgbClr val="252525"/>
    <a:srgbClr val="F2F2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48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70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7FE0B-EE3C-8CC1-1759-2CC1F2033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50D1CB1-41C0-2837-E1F2-8553C6B1AD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1ACA71E-77A1-0003-8279-DA33D3914C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A180A7-65A4-4BFB-02B8-361F3EAAB7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98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34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9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7682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hyperlink" Target="https://ads-help.yahoo-net.jp/s/article/H000044930?language=j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ads-help.yahoo-net.jp/s/article/H000044930?language=j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3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ads-help.yahoo-net.jp/s/article/H000044930?language=ja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ファイナンス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2025/1/29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  <p:sp>
        <p:nvSpPr>
          <p:cNvPr id="2" name="テキスト プレースホルダー 3">
            <a:extLst>
              <a:ext uri="{FF2B5EF4-FFF2-40B4-BE49-F238E27FC236}">
                <a16:creationId xmlns:a16="http://schemas.microsoft.com/office/drawing/2014/main" id="{6E3BA268-CE54-5B72-AEC0-6A5066014615}"/>
              </a:ext>
            </a:extLst>
          </p:cNvPr>
          <p:cNvSpPr txBox="1">
            <a:spLocks/>
          </p:cNvSpPr>
          <p:nvPr/>
        </p:nvSpPr>
        <p:spPr>
          <a:xfrm>
            <a:off x="587375" y="5499278"/>
            <a:ext cx="1595921" cy="277039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100" b="1" i="0" kern="120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/>
              <a:t>更新日：</a:t>
            </a:r>
            <a:r>
              <a:rPr lang="en-US" altLang="ja-JP" sz="1200" dirty="0"/>
              <a:t>2025/2/26</a:t>
            </a:r>
            <a:endParaRPr lang="ja-JP" altLang="en-US" sz="1200" dirty="0"/>
          </a:p>
          <a:p>
            <a:endParaRPr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02308" y="280322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370120"/>
              </p:ext>
            </p:extLst>
          </p:nvPr>
        </p:nvGraphicFramePr>
        <p:xfrm>
          <a:off x="339865" y="988152"/>
          <a:ext cx="11523059" cy="3833619"/>
        </p:xfrm>
        <a:graphic>
          <a:graphicData uri="http://schemas.openxmlformats.org/drawingml/2006/table">
            <a:tbl>
              <a:tblPr firstCol="1" bandRow="1"/>
              <a:tblGrid>
                <a:gridCol w="224531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8152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24811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24811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トップパネル（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トップパネル（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endParaRPr kumimoji="1" lang="ja-JP" altLang="en-US" sz="9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E58746-AC05-C789-FA95-3F81A9E94B00}"/>
              </a:ext>
            </a:extLst>
          </p:cNvPr>
          <p:cNvSpPr txBox="1"/>
          <p:nvPr/>
        </p:nvSpPr>
        <p:spPr>
          <a:xfrm>
            <a:off x="479423" y="4876995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lang="ja-JP" dirty="0">
              <a:solidFill>
                <a:schemeClr val="bg1">
                  <a:lumMod val="6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1075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3155577" y="1302959"/>
            <a:ext cx="4452156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－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2922446" y="132171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  <a:stCxn id="6" idx="3"/>
            <a:endCxn id="3" idx="3"/>
          </p:cNvCxnSpPr>
          <p:nvPr/>
        </p:nvCxnSpPr>
        <p:spPr>
          <a:xfrm flipH="1">
            <a:off x="7183819" y="1575308"/>
            <a:ext cx="423914" cy="2148150"/>
          </a:xfrm>
          <a:prstGeom prst="bentConnector3">
            <a:avLst>
              <a:gd name="adj1" fmla="val -5392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pic>
        <p:nvPicPr>
          <p:cNvPr id="3" name="図 2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9D3B9125-B44C-7BFD-7B70-506E0D39EC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076" y="2079853"/>
            <a:ext cx="3526743" cy="328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51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3106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52985" y="1528452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4" y="1517631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3" y="1524817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pic>
        <p:nvPicPr>
          <p:cNvPr id="7" name="図 6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CA651C52-570A-0795-8A42-3EAFDAB74C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213" y="2282697"/>
            <a:ext cx="2985823" cy="3261802"/>
          </a:xfrm>
          <a:prstGeom prst="rect">
            <a:avLst/>
          </a:prstGeom>
        </p:spPr>
      </p:pic>
      <p:pic>
        <p:nvPicPr>
          <p:cNvPr id="9" name="図 8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879D90E5-AAF9-EE97-4F55-13A64068A4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66" y="2282697"/>
            <a:ext cx="2968063" cy="3242400"/>
          </a:xfrm>
          <a:prstGeom prst="rect">
            <a:avLst/>
          </a:prstGeom>
        </p:spPr>
      </p:pic>
      <p:pic>
        <p:nvPicPr>
          <p:cNvPr id="10" name="図 9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209625BC-8B25-8E24-707E-D302DFF9090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449" y="2311094"/>
            <a:ext cx="2971264" cy="324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A535343-8EA0-FF09-5882-B903E20AC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483684"/>
              </p:ext>
            </p:extLst>
          </p:nvPr>
        </p:nvGraphicFramePr>
        <p:xfrm>
          <a:off x="339865" y="970216"/>
          <a:ext cx="11523059" cy="4901061"/>
        </p:xfrm>
        <a:graphic>
          <a:graphicData uri="http://schemas.openxmlformats.org/drawingml/2006/table">
            <a:tbl>
              <a:tblPr firstCol="1" bandRow="1"/>
              <a:tblGrid>
                <a:gridCol w="205795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187170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181617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054585">
                  <a:extLst>
                    <a:ext uri="{9D8B030D-6E8A-4147-A177-3AD203B41FA5}">
                      <a16:colId xmlns:a16="http://schemas.microsoft.com/office/drawing/2014/main" val="3408028155"/>
                    </a:ext>
                  </a:extLst>
                </a:gridCol>
                <a:gridCol w="239016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1092568">
                  <a:extLst>
                    <a:ext uri="{9D8B030D-6E8A-4147-A177-3AD203B41FA5}">
                      <a16:colId xmlns:a16="http://schemas.microsoft.com/office/drawing/2014/main" val="2320183110"/>
                    </a:ext>
                  </a:extLst>
                </a:gridCol>
                <a:gridCol w="1924445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5069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</a:t>
                      </a:r>
                      <a:endParaRPr kumimoji="1" lang="en-US" altLang="ja-JP" sz="9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</a:t>
                      </a: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dirty="0"/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r>
                        <a:rPr kumimoji="1" lang="zh-TW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外国為替情報</a:t>
                      </a:r>
                      <a:endParaRPr kumimoji="1" lang="ja-JP" altLang="en-US" sz="900" b="1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1000001362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1000000772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継続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1000009501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2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13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●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69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プライムディスプレイ ダブル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          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               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 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316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683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　トップ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　外国為替情報（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79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ファイナンスのトップページ全体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ファイナンスのトップページ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ファイナンス内の</a:t>
                      </a:r>
                      <a:r>
                        <a:rPr kumimoji="1" lang="zh-TW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外国為替情報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のページ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79855"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日（土）～　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873533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4,000,000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960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 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480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372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5" name="円/楕円 19">
            <a:extLst>
              <a:ext uri="{FF2B5EF4-FFF2-40B4-BE49-F238E27FC236}">
                <a16:creationId xmlns:a16="http://schemas.microsoft.com/office/drawing/2014/main" id="{FCEEC063-CAC6-1D79-C26F-F4A61AD1CBBD}"/>
              </a:ext>
            </a:extLst>
          </p:cNvPr>
          <p:cNvSpPr>
            <a:spLocks noChangeAspect="1"/>
          </p:cNvSpPr>
          <p:nvPr/>
        </p:nvSpPr>
        <p:spPr>
          <a:xfrm>
            <a:off x="4956171" y="229946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FA2F8-0F3C-E2F1-B02A-DF142AD06D90}"/>
              </a:ext>
            </a:extLst>
          </p:cNvPr>
          <p:cNvSpPr/>
          <p:nvPr/>
        </p:nvSpPr>
        <p:spPr>
          <a:xfrm>
            <a:off x="479425" y="609136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0" lang="en-US" altLang="ja-JP" sz="7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en-US" altLang="ja-JP" sz="7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7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en-US" altLang="ja-JP" sz="7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7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" name="円/楕円 19">
            <a:extLst>
              <a:ext uri="{FF2B5EF4-FFF2-40B4-BE49-F238E27FC236}">
                <a16:creationId xmlns:a16="http://schemas.microsoft.com/office/drawing/2014/main" id="{03E9AA59-3A61-6E86-7A1F-D142E7D44367}"/>
              </a:ext>
            </a:extLst>
          </p:cNvPr>
          <p:cNvSpPr>
            <a:spLocks noChangeAspect="1"/>
          </p:cNvSpPr>
          <p:nvPr/>
        </p:nvSpPr>
        <p:spPr>
          <a:xfrm>
            <a:off x="7718941" y="2308777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CC2A7AFF-EAFC-0B83-BD43-70EDC3FE881C}"/>
              </a:ext>
            </a:extLst>
          </p:cNvPr>
          <p:cNvSpPr>
            <a:spLocks noChangeAspect="1"/>
          </p:cNvSpPr>
          <p:nvPr/>
        </p:nvSpPr>
        <p:spPr>
          <a:xfrm>
            <a:off x="9080795" y="2312471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円/楕円 19">
            <a:extLst>
              <a:ext uri="{FF2B5EF4-FFF2-40B4-BE49-F238E27FC236}">
                <a16:creationId xmlns:a16="http://schemas.microsoft.com/office/drawing/2014/main" id="{D6B80F90-1365-5535-D26D-5EBD6AA1FBBC}"/>
              </a:ext>
            </a:extLst>
          </p:cNvPr>
          <p:cNvSpPr>
            <a:spLocks noChangeAspect="1"/>
          </p:cNvSpPr>
          <p:nvPr/>
        </p:nvSpPr>
        <p:spPr>
          <a:xfrm>
            <a:off x="10591545" y="2306961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928BEE6-240B-F17D-42DF-E75791CB4CC6}"/>
              </a:ext>
            </a:extLst>
          </p:cNvPr>
          <p:cNvSpPr/>
          <p:nvPr/>
        </p:nvSpPr>
        <p:spPr>
          <a:xfrm>
            <a:off x="5031121" y="5954317"/>
            <a:ext cx="646972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  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※3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F252F87-B7B6-54A6-604E-2DC324966F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352364"/>
              </p:ext>
            </p:extLst>
          </p:nvPr>
        </p:nvGraphicFramePr>
        <p:xfrm>
          <a:off x="331774" y="972129"/>
          <a:ext cx="11547333" cy="3904861"/>
        </p:xfrm>
        <a:graphic>
          <a:graphicData uri="http://schemas.openxmlformats.org/drawingml/2006/table">
            <a:tbl>
              <a:tblPr bandRow="1"/>
              <a:tblGrid>
                <a:gridCol w="181702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66106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2576524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253668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2239050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</a:tblGrid>
              <a:tr h="55068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外国為替情報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28312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0665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39059DFF-0934-5A65-F68B-5C44A282DDE7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F48FB50-31A5-7369-0503-9FCF5BED0F43}"/>
              </a:ext>
            </a:extLst>
          </p:cNvPr>
          <p:cNvSpPr txBox="1"/>
          <p:nvPr/>
        </p:nvSpPr>
        <p:spPr>
          <a:xfrm>
            <a:off x="479423" y="4932758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73341" y="6319453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300253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905917"/>
              </p:ext>
            </p:extLst>
          </p:nvPr>
        </p:nvGraphicFramePr>
        <p:xfrm>
          <a:off x="479428" y="806886"/>
          <a:ext cx="11233144" cy="5461872"/>
        </p:xfrm>
        <a:graphic>
          <a:graphicData uri="http://schemas.openxmlformats.org/drawingml/2006/table">
            <a:tbl>
              <a:tblPr firstCol="1" bandRow="1"/>
              <a:tblGrid>
                <a:gridCol w="382090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429907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455420">
                  <a:extLst>
                    <a:ext uri="{9D8B030D-6E8A-4147-A177-3AD203B41FA5}">
                      <a16:colId xmlns:a16="http://schemas.microsoft.com/office/drawing/2014/main" val="583060176"/>
                    </a:ext>
                  </a:extLst>
                </a:gridCol>
                <a:gridCol w="1424940">
                  <a:extLst>
                    <a:ext uri="{9D8B030D-6E8A-4147-A177-3AD203B41FA5}">
                      <a16:colId xmlns:a16="http://schemas.microsoft.com/office/drawing/2014/main" val="2731524114"/>
                    </a:ext>
                  </a:extLst>
                </a:gridCol>
                <a:gridCol w="1478280">
                  <a:extLst>
                    <a:ext uri="{9D8B030D-6E8A-4147-A177-3AD203B41FA5}">
                      <a16:colId xmlns:a16="http://schemas.microsoft.com/office/drawing/2014/main" val="721844924"/>
                    </a:ext>
                  </a:extLst>
                </a:gridCol>
                <a:gridCol w="1623692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外国為替情報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5258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38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73162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 dirty="0">
                <a:latin typeface="+mn-ea"/>
              </a:rPr>
            </a:br>
            <a:r>
              <a:rPr lang="ja-JP" altLang="en-US" sz="1400" b="0" i="0" dirty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 dirty="0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6040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 dirty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SOV100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資料やツールに明示されている場合を除き、表示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金額</a:t>
            </a:r>
            <a:r>
              <a:rPr kumimoji="0" 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は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消費税を含んで</a:t>
            </a:r>
            <a:r>
              <a:rPr kumimoji="0" 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おり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ません</a:t>
            </a:r>
            <a:r>
              <a:rPr kumimoji="0" 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。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lt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3561234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0494A-B838-3378-1E75-F12432BE4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396B359-999E-E0D6-6101-8785ED99135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5B0FDF9-4683-829C-F2B2-712F74C73C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更新履歴</a:t>
            </a:r>
            <a:endParaRPr kumimoji="1" lang="ja-JP" altLang="en-US" dirty="0"/>
          </a:p>
        </p:txBody>
      </p: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410CF7C8-DFD5-3752-0846-3B546234CE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7429393-8683-C819-CC50-FA0A7CA81E5F}"/>
              </a:ext>
            </a:extLst>
          </p:cNvPr>
          <p:cNvSpPr txBox="1"/>
          <p:nvPr/>
        </p:nvSpPr>
        <p:spPr>
          <a:xfrm>
            <a:off x="479425" y="1089025"/>
            <a:ext cx="11233150" cy="5124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26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P9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商品</a:t>
            </a: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ID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を変更、注記を追加しました。</a:t>
            </a:r>
            <a:endParaRPr kumimoji="0" lang="en-US" altLang="ja-JP" sz="10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01082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885298"/>
              </p:ext>
            </p:extLst>
          </p:nvPr>
        </p:nvGraphicFramePr>
        <p:xfrm>
          <a:off x="356050" y="1661537"/>
          <a:ext cx="11494397" cy="4447948"/>
        </p:xfrm>
        <a:graphic>
          <a:graphicData uri="http://schemas.openxmlformats.org/drawingml/2006/table">
            <a:tbl>
              <a:tblPr/>
              <a:tblGrid>
                <a:gridCol w="5136976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357421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63890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63752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63752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629480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629480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27504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109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ファイナンス　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3E"/>
                </a:solidFill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3E"/>
                </a:solidFill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6250636" y="587028"/>
            <a:ext cx="3422412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ファイナンス（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2" name="角丸四角形 3">
            <a:extLst>
              <a:ext uri="{FF2B5EF4-FFF2-40B4-BE49-F238E27FC236}">
                <a16:creationId xmlns:a16="http://schemas.microsoft.com/office/drawing/2014/main" id="{09C79559-4CE3-AB7A-1F1B-ED8D9919E610}"/>
              </a:ext>
            </a:extLst>
          </p:cNvPr>
          <p:cNvSpPr/>
          <p:nvPr/>
        </p:nvSpPr>
        <p:spPr>
          <a:xfrm>
            <a:off x="479425" y="342900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2025年3月31日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2025年1月29日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rgbClr val="0D0C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F07FE91-1CD5-843A-4A7F-2E1A4DFCB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246165"/>
              </p:ext>
            </p:extLst>
          </p:nvPr>
        </p:nvGraphicFramePr>
        <p:xfrm>
          <a:off x="479425" y="1816674"/>
          <a:ext cx="11233150" cy="3531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row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P.11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P.12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631615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D48E9BF-4205-30EB-BE05-155EB9C0E2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95923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D299336-66BC-3483-8AF2-331AB1407E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00" y="4186351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41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E5E69524-7132-B1D8-EEA9-0756AE9602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000" y="1666800"/>
            <a:ext cx="2545200" cy="4216676"/>
          </a:xfrm>
          <a:prstGeom prst="rect">
            <a:avLst/>
          </a:prstGeom>
        </p:spPr>
      </p:pic>
      <p:pic>
        <p:nvPicPr>
          <p:cNvPr id="4" name="図 3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4682F34A-11CC-2F52-4AEB-51536C1DBA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3"/>
          <a:stretch/>
        </p:blipFill>
        <p:spPr>
          <a:xfrm>
            <a:off x="2970000" y="1710000"/>
            <a:ext cx="2520000" cy="4163356"/>
          </a:xfrm>
          <a:prstGeom prst="rect">
            <a:avLst/>
          </a:prstGeom>
        </p:spPr>
      </p:pic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6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37">
            <a:extLst>
              <a:ext uri="{FF2B5EF4-FFF2-40B4-BE49-F238E27FC236}">
                <a16:creationId xmlns:a16="http://schemas.microsoft.com/office/drawing/2014/main" id="{86198E75-B43E-8AF1-F8C7-F6134F2C0305}"/>
              </a:ext>
            </a:extLst>
          </p:cNvPr>
          <p:cNvSpPr/>
          <p:nvPr/>
        </p:nvSpPr>
        <p:spPr>
          <a:xfrm>
            <a:off x="443702" y="3122679"/>
            <a:ext cx="2186675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  <a:endParaRPr lang="en-US" altLang="ja-JP" sz="1200" b="1" dirty="0">
              <a:solidFill>
                <a:schemeClr val="bg1">
                  <a:lumMod val="9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円/楕円 38">
            <a:extLst>
              <a:ext uri="{FF2B5EF4-FFF2-40B4-BE49-F238E27FC236}">
                <a16:creationId xmlns:a16="http://schemas.microsoft.com/office/drawing/2014/main" id="{B818268E-AC59-FC22-09DC-110477621D6D}"/>
              </a:ext>
            </a:extLst>
          </p:cNvPr>
          <p:cNvSpPr>
            <a:spLocks noChangeAspect="1"/>
          </p:cNvSpPr>
          <p:nvPr/>
        </p:nvSpPr>
        <p:spPr>
          <a:xfrm>
            <a:off x="191702" y="321713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669482B-EAE0-FE1A-63FE-33A9CE07872A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ja-JP" sz="900" dirty="0">
                <a:solidFill>
                  <a:srgbClr val="000000">
                    <a:lumMod val="50000"/>
                    <a:lumOff val="50000"/>
                  </a:srgbClr>
                </a:solidFill>
                <a:latin typeface="Meiryo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000000">
                    <a:lumMod val="50000"/>
                    <a:lumOff val="50000"/>
                  </a:srgbClr>
                </a:solidFill>
                <a:latin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F792CC4-9A85-7E10-EE0B-9335F493FDC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2745751" y="1491283"/>
            <a:ext cx="2974331" cy="438706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E50AAB81-9EC0-AC78-C52D-70D81201B76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8270512" y="1486288"/>
            <a:ext cx="2974331" cy="4387068"/>
          </a:xfrm>
          <a:prstGeom prst="rect">
            <a:avLst/>
          </a:prstGeom>
        </p:spPr>
      </p:pic>
      <p:sp>
        <p:nvSpPr>
          <p:cNvPr id="22" name="角丸四角形 46">
            <a:extLst>
              <a:ext uri="{FF2B5EF4-FFF2-40B4-BE49-F238E27FC236}">
                <a16:creationId xmlns:a16="http://schemas.microsoft.com/office/drawing/2014/main" id="{29E886FC-D442-849F-4471-14D3803BBA20}"/>
              </a:ext>
            </a:extLst>
          </p:cNvPr>
          <p:cNvSpPr/>
          <p:nvPr/>
        </p:nvSpPr>
        <p:spPr>
          <a:xfrm>
            <a:off x="510528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WEB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" name="角丸四角形 37">
            <a:extLst>
              <a:ext uri="{FF2B5EF4-FFF2-40B4-BE49-F238E27FC236}">
                <a16:creationId xmlns:a16="http://schemas.microsoft.com/office/drawing/2014/main" id="{E9DFB9AC-BE89-F04A-2203-F49E3A7E89DB}"/>
              </a:ext>
            </a:extLst>
          </p:cNvPr>
          <p:cNvSpPr/>
          <p:nvPr/>
        </p:nvSpPr>
        <p:spPr>
          <a:xfrm>
            <a:off x="5874264" y="3122679"/>
            <a:ext cx="2186675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24" name="角丸四角形 46">
            <a:extLst>
              <a:ext uri="{FF2B5EF4-FFF2-40B4-BE49-F238E27FC236}">
                <a16:creationId xmlns:a16="http://schemas.microsoft.com/office/drawing/2014/main" id="{5B6F3A17-6BD2-D631-BD24-2C3A895CA400}"/>
              </a:ext>
            </a:extLst>
          </p:cNvPr>
          <p:cNvSpPr/>
          <p:nvPr/>
        </p:nvSpPr>
        <p:spPr>
          <a:xfrm>
            <a:off x="5941090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WEB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円/楕円 38">
            <a:extLst>
              <a:ext uri="{FF2B5EF4-FFF2-40B4-BE49-F238E27FC236}">
                <a16:creationId xmlns:a16="http://schemas.microsoft.com/office/drawing/2014/main" id="{60FC165E-CF17-41C1-CF0C-502841D99414}"/>
              </a:ext>
            </a:extLst>
          </p:cNvPr>
          <p:cNvSpPr>
            <a:spLocks noChangeAspect="1"/>
          </p:cNvSpPr>
          <p:nvPr/>
        </p:nvSpPr>
        <p:spPr>
          <a:xfrm>
            <a:off x="5689090" y="3218400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72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4508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359583"/>
              </p:ext>
            </p:extLst>
          </p:nvPr>
        </p:nvGraphicFramePr>
        <p:xfrm>
          <a:off x="339866" y="1006478"/>
          <a:ext cx="11506875" cy="4679167"/>
        </p:xfrm>
        <a:graphic>
          <a:graphicData uri="http://schemas.openxmlformats.org/drawingml/2006/table">
            <a:tbl>
              <a:tblPr firstCol="1" bandRow="1"/>
              <a:tblGrid>
                <a:gridCol w="293648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16525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66059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67741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312552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4895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　トップパネル（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16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  <a:endParaRPr kumimoji="1" lang="en-US" altLang="ja-JP" sz="105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トップパネル（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endParaRPr kumimoji="1" lang="ja-JP" altLang="en-US" sz="1050" dirty="0"/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1000011182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1000011181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2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13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883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898480"/>
                  </a:ext>
                </a:extLst>
              </a:tr>
              <a:tr h="2883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522507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スマートフォン（ウェブ）</a:t>
                      </a:r>
                      <a:r>
                        <a:rPr kumimoji="1" lang="en-US" altLang="zh-TW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en-US" altLang="ja-JP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endParaRPr kumimoji="1" lang="ja-JP" altLang="en-US" sz="105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　トップ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ファイナンスのトップページの上部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土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）～　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30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火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en-US" altLang="ja-JP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endParaRPr kumimoji="1" lang="en-US" altLang="zh-TW" sz="105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64578"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900,000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1,000,000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612101"/>
                  </a:ext>
                </a:extLst>
              </a:tr>
              <a:tr h="3645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330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396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5916000" y="240992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5934549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スマートフォン、</a:t>
            </a:r>
            <a:r>
              <a:rPr kumimoji="0" lang="en-US" sz="800" kern="0" dirty="0">
                <a:solidFill>
                  <a:srgbClr val="0D0D0D"/>
                </a:solidFill>
                <a:latin typeface="Meiryo"/>
                <a:ea typeface="+mn-lt"/>
              </a:rPr>
              <a:t>PC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はパソコン、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+mn-lt"/>
              </a:rPr>
              <a:t>MD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はマルチデバイスの略称です。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　</a:t>
            </a: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1,000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回あたりにかかる見込み広告費用です。 </a:t>
            </a:r>
            <a:endParaRPr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はビューアブルインプレッションの略称です。</a:t>
            </a:r>
            <a:br>
              <a:rPr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32B512F-2C80-9A78-AD7F-A6D8189CCCC4}"/>
              </a:ext>
            </a:extLst>
          </p:cNvPr>
          <p:cNvSpPr/>
          <p:nvPr/>
        </p:nvSpPr>
        <p:spPr>
          <a:xfrm>
            <a:off x="5210794" y="5937963"/>
            <a:ext cx="6501780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</a:p>
        </p:txBody>
      </p:sp>
      <p:sp>
        <p:nvSpPr>
          <p:cNvPr id="5" name="円/楕円 23">
            <a:extLst>
              <a:ext uri="{FF2B5EF4-FFF2-40B4-BE49-F238E27FC236}">
                <a16:creationId xmlns:a16="http://schemas.microsoft.com/office/drawing/2014/main" id="{0B5CD63C-0909-1835-664C-6C271541B35D}"/>
              </a:ext>
            </a:extLst>
          </p:cNvPr>
          <p:cNvSpPr>
            <a:spLocks noChangeAspect="1"/>
          </p:cNvSpPr>
          <p:nvPr/>
        </p:nvSpPr>
        <p:spPr>
          <a:xfrm>
            <a:off x="10167406" y="240992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F536EFA-B640-7689-AD57-5BFEF04C75E3}"/>
              </a:ext>
            </a:extLst>
          </p:cNvPr>
          <p:cNvSpPr/>
          <p:nvPr/>
        </p:nvSpPr>
        <p:spPr>
          <a:xfrm>
            <a:off x="5210794" y="5802542"/>
            <a:ext cx="3244478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800" b="0" i="0" dirty="0">
                <a:solidFill>
                  <a:srgbClr val="FF0033"/>
                </a:solidFill>
                <a:effectLst/>
                <a:latin typeface="NotoSansJP"/>
              </a:rPr>
              <a:t>アプリでコンテンツが表示された場合にも広告が表示されます。</a:t>
            </a:r>
            <a:endParaRPr kumimoji="0" lang="ja-JP" altLang="en-US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830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516</TotalTime>
  <Words>3791</Words>
  <Application>Microsoft Office PowerPoint</Application>
  <PresentationFormat>ワイド画面</PresentationFormat>
  <Paragraphs>522</Paragraphs>
  <Slides>23</Slides>
  <Notes>15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34" baseType="lpstr">
      <vt:lpstr>Hiragino Kaku Gothic Pro</vt:lpstr>
      <vt:lpstr>NotoSansJP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79</cp:revision>
  <dcterms:created xsi:type="dcterms:W3CDTF">2020-02-26T07:28:11Z</dcterms:created>
  <dcterms:modified xsi:type="dcterms:W3CDTF">2025-02-21T11:23:01Z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2024-12-20T09:55:28Z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bb9a0477-77de-46b2-84dd-7820e76cc4d8</vt:lpwstr>
  </property>
  <property fmtid="{D5CDD505-2E9C-101B-9397-08002B2CF9AE}" pid="8" name="MSIP_Label_defa4170-0d19-0005-0004-bc88714345d2_ContentBits">
    <vt:lpwstr>0</vt:lpwstr>
  </property>
</Properties>
</file>