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24"/>
  </p:notesMasterIdLst>
  <p:sldIdLst>
    <p:sldId id="469" r:id="rId2"/>
    <p:sldId id="572" r:id="rId3"/>
    <p:sldId id="544" r:id="rId4"/>
    <p:sldId id="558" r:id="rId5"/>
    <p:sldId id="695" r:id="rId6"/>
    <p:sldId id="559" r:id="rId7"/>
    <p:sldId id="701" r:id="rId8"/>
    <p:sldId id="696" r:id="rId9"/>
    <p:sldId id="699" r:id="rId10"/>
    <p:sldId id="700" r:id="rId11"/>
    <p:sldId id="702" r:id="rId12"/>
    <p:sldId id="577" r:id="rId13"/>
    <p:sldId id="576" r:id="rId14"/>
    <p:sldId id="514" r:id="rId15"/>
    <p:sldId id="569" r:id="rId16"/>
    <p:sldId id="570" r:id="rId17"/>
    <p:sldId id="632" r:id="rId18"/>
    <p:sldId id="633" r:id="rId19"/>
    <p:sldId id="634" r:id="rId20"/>
    <p:sldId id="635" r:id="rId21"/>
    <p:sldId id="636" r:id="rId22"/>
    <p:sldId id="512" r:id="rId2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0D0D"/>
    <a:srgbClr val="E5E5EB"/>
    <a:srgbClr val="FF0033"/>
    <a:srgbClr val="00003E"/>
    <a:srgbClr val="FCEDED"/>
    <a:srgbClr val="0D0C0D"/>
    <a:srgbClr val="FFFFFF"/>
    <a:srgbClr val="252525"/>
    <a:srgbClr val="F2F2F5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EE964B-7D33-4087-B364-927A3826AA1E}" v="1" dt="2024-07-30T00:52:17.1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148" y="2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2025/1/10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885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40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　</a:t>
            </a:r>
            <a:endParaRPr kumimoji="1" lang="en-US" altLang="ja-JP"/>
          </a:p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434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92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76822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1146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5985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638954"/>
            <a:ext cx="11017250" cy="1693209"/>
          </a:xfrm>
          <a:prstGeom prst="rect">
            <a:avLst/>
          </a:prstGeom>
        </p:spPr>
        <p:txBody>
          <a:bodyPr lIns="0" tIns="36000" rIns="0" bIns="0" anchor="b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サービス名</a:t>
            </a:r>
            <a:endParaRPr kumimoji="1" lang="en-US" altLang="ja-JP" sz="4000" b="1" i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/>
              <a:t>セールスシート</a:t>
            </a:r>
            <a:endParaRPr lang="ja-JP" alt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5278296"/>
            <a:ext cx="1349375" cy="22715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00" b="1" i="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400"/>
            </a:lvl2pPr>
          </a:lstStyle>
          <a:p>
            <a:pPr lvl="0" algn="r"/>
            <a:r>
              <a:rPr kumimoji="1" lang="en-US" altLang="ja-JP" sz="1200" b="0" i="0" spc="30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YYYY/MM/DD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algn="l"/>
            <a:r>
              <a:rPr kumimoji="1" lang="en-US" altLang="ja-JP" sz="1600" b="0" i="0" spc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6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2" name="角丸四角形 3">
            <a:extLst>
              <a:ext uri="{FF2B5EF4-FFF2-40B4-BE49-F238E27FC236}">
                <a16:creationId xmlns:a16="http://schemas.microsoft.com/office/drawing/2014/main" id="{6E03E592-54DF-9AE1-D95D-BBCAF50DFCCA}"/>
              </a:ext>
            </a:extLst>
          </p:cNvPr>
          <p:cNvSpPr/>
          <p:nvPr userDrawn="1"/>
        </p:nvSpPr>
        <p:spPr>
          <a:xfrm>
            <a:off x="587375" y="897384"/>
            <a:ext cx="5077812" cy="432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400" b="1" i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8BB00D-AB64-6D28-4900-C37FA357BA8B}"/>
              </a:ext>
            </a:extLst>
          </p:cNvPr>
          <p:cNvSpPr txBox="1"/>
          <p:nvPr userDrawn="1"/>
        </p:nvSpPr>
        <p:spPr>
          <a:xfrm>
            <a:off x="1100138" y="953364"/>
            <a:ext cx="4388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>
                <a:solidFill>
                  <a:srgbClr val="00003E"/>
                </a:solidFill>
              </a:rPr>
              <a:t>Yahoo!</a:t>
            </a:r>
            <a:r>
              <a:rPr lang="ja-JP" altLang="en-US" sz="1600" b="1">
                <a:solidFill>
                  <a:srgbClr val="00003E"/>
                </a:solidFill>
              </a:rPr>
              <a:t>広告　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296339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>
                <a:solidFill>
                  <a:srgbClr val="00003E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>
              <a:solidFill>
                <a:srgbClr val="00003E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rgbClr val="000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1971952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2890054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3808156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232348" y="2511952"/>
            <a:ext cx="0" cy="378102"/>
          </a:xfrm>
          <a:prstGeom prst="line">
            <a:avLst/>
          </a:prstGeom>
          <a:ln w="25400">
            <a:solidFill>
              <a:srgbClr val="00003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stCxn id="11" idx="4"/>
            <a:endCxn id="12" idx="0"/>
          </p:cNvCxnSpPr>
          <p:nvPr userDrawn="1"/>
        </p:nvCxnSpPr>
        <p:spPr>
          <a:xfrm>
            <a:off x="1232348" y="3430054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48388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8388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88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8662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4ACEFEC2-0420-AB97-AAD7-A18026F840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727128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42523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5867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solidFill>
                  <a:srgbClr val="00003E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10" name="テキスト プレースホルダー 19">
            <a:extLst>
              <a:ext uri="{FF2B5EF4-FFF2-40B4-BE49-F238E27FC236}">
                <a16:creationId xmlns:a16="http://schemas.microsoft.com/office/drawing/2014/main" id="{BBE8B47C-E3DF-7454-A3FA-093FD29B32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1588" y="1210966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rgbClr val="00003E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/>
              <a:t>01</a:t>
            </a:r>
            <a:endParaRPr kumimoji="1" lang="ja-JP" altLang="en-US"/>
          </a:p>
        </p:txBody>
      </p:sp>
      <p:pic>
        <p:nvPicPr>
          <p:cNvPr id="2" name="グラフィックス 7">
            <a:extLst>
              <a:ext uri="{FF2B5EF4-FFF2-40B4-BE49-F238E27FC236}">
                <a16:creationId xmlns:a16="http://schemas.microsoft.com/office/drawing/2014/main" id="{3B967D41-98D0-C253-8D0F-4F5B9AEA6E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16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15899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3E31476-1A82-F0B6-CD36-03F7D983E5D8}"/>
              </a:ext>
            </a:extLst>
          </p:cNvPr>
          <p:cNvSpPr/>
          <p:nvPr userDrawn="1"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rgbClr val="00003E">
              <a:alpha val="5098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92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4D9EAAA-15C7-9E4F-FE6B-744A8780BC0F}"/>
              </a:ext>
            </a:extLst>
          </p:cNvPr>
          <p:cNvSpPr/>
          <p:nvPr userDrawn="1"/>
        </p:nvSpPr>
        <p:spPr>
          <a:xfrm>
            <a:off x="-1200" y="5058000"/>
            <a:ext cx="12193200" cy="1800000"/>
          </a:xfrm>
          <a:prstGeom prst="rect">
            <a:avLst/>
          </a:prstGeom>
          <a:solidFill>
            <a:srgbClr val="00003E">
              <a:alpha val="470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" name="グラフィックス 9" descr="警告 単色塗りつぶし">
            <a:extLst>
              <a:ext uri="{FF2B5EF4-FFF2-40B4-BE49-F238E27FC236}">
                <a16:creationId xmlns:a16="http://schemas.microsoft.com/office/drawing/2014/main" id="{1C78B13D-B2DF-C425-BD6B-88E545500A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673" y="5527546"/>
            <a:ext cx="860908" cy="860908"/>
          </a:xfrm>
          <a:prstGeom prst="rect">
            <a:avLst/>
          </a:prstGeom>
        </p:spPr>
      </p:pic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E05048F5-64BC-EDDD-95C7-8655D69218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メイリオ　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12pt</a:t>
            </a:r>
          </a:p>
        </p:txBody>
      </p:sp>
    </p:spTree>
    <p:extLst>
      <p:ext uri="{BB962C8B-B14F-4D97-AF65-F5344CB8AC3E}">
        <p14:creationId xmlns:p14="http://schemas.microsoft.com/office/powerpoint/2010/main" val="393686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90C2CBE-191C-2B04-FF28-259373223C9C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6C0A904-B03E-C047-85DE-7E260D315E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テキスト プレースホルダー 10"/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689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32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1B350541-A980-7849-328F-D82ABE93D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0E82F5C-CE51-18BE-B776-8294EA2F4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20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CB5F5847-9726-D6C0-67F5-7527AF7AAB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26640889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2" imgW="7772400" imgH="10058400" progId="TCLayout.ActiveDocument.1">
                  <p:embed/>
                </p:oleObj>
              </mc:Choice>
              <mc:Fallback>
                <p:oleObj name="think-cell スライド" r:id="rId12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B5F5847-9726-D6C0-67F5-7527AF7AAB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1A55CBA-B7FC-A04E-64BD-FB3AE8BF292C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04999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906" r:id="rId5"/>
    <p:sldLayoutId id="2147483907" r:id="rId6"/>
    <p:sldLayoutId id="2147483890" r:id="rId7"/>
    <p:sldLayoutId id="2147483891" r:id="rId8"/>
    <p:sldLayoutId id="2147483892" r:id="rId9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hyperlink" Target="https://ads-help.yahoo-net.jp/s/article/H000044930?language=ja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hyperlink" Target="https://ads-help.yahoo-net.jp/s/article/H000044930?language=ja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form-business.yahoo.co.jp/claris/enqueteForm?inquiry_type=guaranteed_review" TargetMode="External"/><Relationship Id="rId5" Type="http://schemas.openxmlformats.org/officeDocument/2006/relationships/hyperlink" Target="https://ads-help.yahoo-net.jp/s/article/H000044534" TargetMode="External"/><Relationship Id="rId4" Type="http://schemas.openxmlformats.org/officeDocument/2006/relationships/hyperlink" Target="https://form-business.yahoo.co.jp/claris/enqueteForm?inquiry_type=bls_review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23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lycbiz.com/jp/download/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ads-help.yahoo-net.jp/s/article/H000044930?language=ja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BB5ED4-C486-2825-FC79-B427C5818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Yahoo!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ファイナンス</a:t>
            </a:r>
            <a:endParaRPr kumimoji="1" lang="en-US" altLang="ja-JP" sz="40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2024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3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 dirty="0"/>
              <a:t>セールスシート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100150-09F2-0FD5-FF4E-60A49DDF0E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1196349" cy="220983"/>
          </a:xfrm>
        </p:spPr>
        <p:txBody>
          <a:bodyPr/>
          <a:lstStyle/>
          <a:p>
            <a:r>
              <a:rPr lang="en-US" altLang="ja-JP" sz="1200" dirty="0"/>
              <a:t>2024/7/31</a:t>
            </a:r>
            <a:endParaRPr lang="ja-JP" altLang="en-US" sz="1200" dirty="0"/>
          </a:p>
          <a:p>
            <a:endParaRPr lang="ja-JP" altLang="en-US" sz="600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788480-331B-3F7D-2310-31677A1A19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 dirty="0"/>
              <a:t>LINE</a:t>
            </a:r>
            <a:r>
              <a:rPr lang="ja-JP" altLang="en-US" dirty="0"/>
              <a:t>ヤフー株式会社</a:t>
            </a:r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sp>
        <p:nvSpPr>
          <p:cNvPr id="9" name="テキスト プレースホルダー 1">
            <a:extLst>
              <a:ext uri="{FF2B5EF4-FFF2-40B4-BE49-F238E27FC236}">
                <a16:creationId xmlns:a16="http://schemas.microsoft.com/office/drawing/2014/main" id="{1E42B688-BC7D-37B2-B6F3-8362BCB536D1}"/>
              </a:ext>
            </a:extLst>
          </p:cNvPr>
          <p:cNvSpPr txBox="1">
            <a:spLocks/>
          </p:cNvSpPr>
          <p:nvPr/>
        </p:nvSpPr>
        <p:spPr>
          <a:xfrm>
            <a:off x="3602308" y="280322"/>
            <a:ext cx="6278292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1" sz="2000" b="1" i="0" kern="120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スマートフォン商品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BD3E3E29-1B0D-EC17-0712-C126518CE4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370120"/>
              </p:ext>
            </p:extLst>
          </p:nvPr>
        </p:nvGraphicFramePr>
        <p:xfrm>
          <a:off x="339865" y="988152"/>
          <a:ext cx="11523059" cy="3833619"/>
        </p:xfrm>
        <a:graphic>
          <a:graphicData uri="http://schemas.openxmlformats.org/drawingml/2006/table">
            <a:tbl>
              <a:tblPr firstCol="1" bandRow="1"/>
              <a:tblGrid>
                <a:gridCol w="2245315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781522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248111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  <a:gridCol w="3248111">
                  <a:extLst>
                    <a:ext uri="{9D8B030D-6E8A-4147-A177-3AD203B41FA5}">
                      <a16:colId xmlns:a16="http://schemas.microsoft.com/office/drawing/2014/main" val="56015879"/>
                    </a:ext>
                  </a:extLst>
                </a:gridCol>
              </a:tblGrid>
              <a:tr h="46525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トップ　トップパネル（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トップ　トップパネル（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endParaRPr kumimoji="1" lang="ja-JP" altLang="en-US" sz="9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（都道府県）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1.3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</a:t>
                      </a:r>
                      <a:endParaRPr kumimoji="1" lang="en-US" altLang="ja-JP" sz="105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1.56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40575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（興味関心、購買意向、</a:t>
                      </a:r>
                      <a:endParaRPr kumimoji="1" lang="en-US" altLang="ja-JP" sz="105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属性・ライフイベント）</a:t>
                      </a: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１</a:t>
                      </a:r>
                      <a:endParaRPr kumimoji="1" lang="en-US" altLang="ja-JP" sz="105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1.8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5750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b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2.0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EE58746-AC05-C789-FA95-3F81A9E94B00}"/>
              </a:ext>
            </a:extLst>
          </p:cNvPr>
          <p:cNvSpPr txBox="1"/>
          <p:nvPr/>
        </p:nvSpPr>
        <p:spPr>
          <a:xfrm>
            <a:off x="479423" y="4876995"/>
            <a:ext cx="11199519" cy="164198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こちらの商品は、ターゲティング設定不可です。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8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※SP</a:t>
            </a:r>
            <a:r>
              <a:rPr lang="ja-JP" sz="8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はスマートフォン、</a:t>
            </a:r>
            <a:r>
              <a:rPr lang="en-US" altLang="ja-JP" sz="8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sz="8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はパソコン、</a:t>
            </a:r>
            <a:r>
              <a:rPr lang="en-US" altLang="ja-JP" sz="8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MD</a:t>
            </a:r>
            <a:r>
              <a:rPr lang="ja-JP" sz="8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はマルチデバイスの略称です。</a:t>
            </a:r>
            <a:endParaRPr lang="ja-JP" dirty="0">
              <a:solidFill>
                <a:schemeClr val="bg1">
                  <a:lumMod val="6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1075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A79E2576-A326-C50B-7A22-6C42C4634347}"/>
              </a:ext>
            </a:extLst>
          </p:cNvPr>
          <p:cNvSpPr/>
          <p:nvPr/>
        </p:nvSpPr>
        <p:spPr>
          <a:xfrm>
            <a:off x="3155577" y="1302959"/>
            <a:ext cx="4452156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トップインパクト プライムディスプレイ ダブル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－</a:t>
            </a:r>
          </a:p>
        </p:txBody>
      </p:sp>
      <p:sp>
        <p:nvSpPr>
          <p:cNvPr id="13" name="円/楕円 28">
            <a:extLst>
              <a:ext uri="{FF2B5EF4-FFF2-40B4-BE49-F238E27FC236}">
                <a16:creationId xmlns:a16="http://schemas.microsoft.com/office/drawing/2014/main" id="{E7D44588-4302-0F72-CFF2-08E1CA937D16}"/>
              </a:ext>
            </a:extLst>
          </p:cNvPr>
          <p:cNvSpPr>
            <a:spLocks noChangeAspect="1"/>
          </p:cNvSpPr>
          <p:nvPr/>
        </p:nvSpPr>
        <p:spPr>
          <a:xfrm>
            <a:off x="2922446" y="1321719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32E6FFD6-CEE3-A565-78FA-4EC293E9F3A5}"/>
              </a:ext>
            </a:extLst>
          </p:cNvPr>
          <p:cNvCxnSpPr>
            <a:cxnSpLocks/>
            <a:stCxn id="6" idx="3"/>
            <a:endCxn id="3" idx="3"/>
          </p:cNvCxnSpPr>
          <p:nvPr/>
        </p:nvCxnSpPr>
        <p:spPr>
          <a:xfrm flipH="1">
            <a:off x="7183819" y="1575308"/>
            <a:ext cx="423914" cy="2148150"/>
          </a:xfrm>
          <a:prstGeom prst="bentConnector3">
            <a:avLst>
              <a:gd name="adj1" fmla="val -5392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プレースホルダー 35">
            <a:extLst>
              <a:ext uri="{FF2B5EF4-FFF2-40B4-BE49-F238E27FC236}">
                <a16:creationId xmlns:a16="http://schemas.microsoft.com/office/drawing/2014/main" id="{5CF9DFA9-CE34-1BF0-DC5A-C37BD684B7D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pic>
        <p:nvPicPr>
          <p:cNvPr id="3" name="図 2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9D3B9125-B44C-7BFD-7B70-506E0D39ECB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076" y="2079853"/>
            <a:ext cx="3526743" cy="328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451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cxnSp>
        <p:nvCxnSpPr>
          <p:cNvPr id="25" name="コネクタ: カギ線 24">
            <a:extLst>
              <a:ext uri="{FF2B5EF4-FFF2-40B4-BE49-F238E27FC236}">
                <a16:creationId xmlns:a16="http://schemas.microsoft.com/office/drawing/2014/main" id="{5351868E-D3B6-9AE1-EE6F-7E6C08F8E56E}"/>
              </a:ext>
            </a:extLst>
          </p:cNvPr>
          <p:cNvCxnSpPr>
            <a:cxnSpLocks/>
          </p:cNvCxnSpPr>
          <p:nvPr/>
        </p:nvCxnSpPr>
        <p:spPr>
          <a:xfrm flipH="1">
            <a:off x="11469735" y="1780579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A79E2576-A326-C50B-7A22-6C42C4634347}"/>
              </a:ext>
            </a:extLst>
          </p:cNvPr>
          <p:cNvSpPr/>
          <p:nvPr/>
        </p:nvSpPr>
        <p:spPr>
          <a:xfrm>
            <a:off x="73106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13" name="円/楕円 28">
            <a:extLst>
              <a:ext uri="{FF2B5EF4-FFF2-40B4-BE49-F238E27FC236}">
                <a16:creationId xmlns:a16="http://schemas.microsoft.com/office/drawing/2014/main" id="{E7D44588-4302-0F72-CFF2-08E1CA937D16}"/>
              </a:ext>
            </a:extLst>
          </p:cNvPr>
          <p:cNvSpPr>
            <a:spLocks noChangeAspect="1"/>
          </p:cNvSpPr>
          <p:nvPr/>
        </p:nvSpPr>
        <p:spPr>
          <a:xfrm>
            <a:off x="452985" y="1528452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6" name="角丸四角形 27">
            <a:extLst>
              <a:ext uri="{FF2B5EF4-FFF2-40B4-BE49-F238E27FC236}">
                <a16:creationId xmlns:a16="http://schemas.microsoft.com/office/drawing/2014/main" id="{FBD6D430-58E2-43CD-787E-F936A2A7000A}"/>
              </a:ext>
            </a:extLst>
          </p:cNvPr>
          <p:cNvSpPr/>
          <p:nvPr/>
        </p:nvSpPr>
        <p:spPr>
          <a:xfrm>
            <a:off x="470402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17" name="円/楕円 28">
            <a:extLst>
              <a:ext uri="{FF2B5EF4-FFF2-40B4-BE49-F238E27FC236}">
                <a16:creationId xmlns:a16="http://schemas.microsoft.com/office/drawing/2014/main" id="{0B375983-C5B4-8D1B-E229-70AF81446CE4}"/>
              </a:ext>
            </a:extLst>
          </p:cNvPr>
          <p:cNvSpPr>
            <a:spLocks noChangeAspect="1"/>
          </p:cNvSpPr>
          <p:nvPr/>
        </p:nvSpPr>
        <p:spPr>
          <a:xfrm>
            <a:off x="4521199" y="1517631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角丸四角形 27">
            <a:extLst>
              <a:ext uri="{FF2B5EF4-FFF2-40B4-BE49-F238E27FC236}">
                <a16:creationId xmlns:a16="http://schemas.microsoft.com/office/drawing/2014/main" id="{EAE7CB4C-953E-5E8B-1C87-0F44008A2191}"/>
              </a:ext>
            </a:extLst>
          </p:cNvPr>
          <p:cNvSpPr/>
          <p:nvPr/>
        </p:nvSpPr>
        <p:spPr>
          <a:xfrm>
            <a:off x="8702234" y="1517631"/>
            <a:ext cx="2789235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23" name="円/楕円 28">
            <a:extLst>
              <a:ext uri="{FF2B5EF4-FFF2-40B4-BE49-F238E27FC236}">
                <a16:creationId xmlns:a16="http://schemas.microsoft.com/office/drawing/2014/main" id="{A351B57E-0988-0878-8E0C-94F8DC8859F7}"/>
              </a:ext>
            </a:extLst>
          </p:cNvPr>
          <p:cNvSpPr>
            <a:spLocks noChangeAspect="1"/>
          </p:cNvSpPr>
          <p:nvPr/>
        </p:nvSpPr>
        <p:spPr>
          <a:xfrm>
            <a:off x="8469103" y="1524817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F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cxnSp>
        <p:nvCxnSpPr>
          <p:cNvPr id="34" name="コネクタ: カギ線 33">
            <a:extLst>
              <a:ext uri="{FF2B5EF4-FFF2-40B4-BE49-F238E27FC236}">
                <a16:creationId xmlns:a16="http://schemas.microsoft.com/office/drawing/2014/main" id="{1A813497-F50C-0E78-55ED-CCEBC2CAB2B6}"/>
              </a:ext>
            </a:extLst>
          </p:cNvPr>
          <p:cNvCxnSpPr>
            <a:cxnSpLocks/>
          </p:cNvCxnSpPr>
          <p:nvPr/>
        </p:nvCxnSpPr>
        <p:spPr>
          <a:xfrm flipH="1">
            <a:off x="7659731" y="1773955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32E6FFD6-CEE3-A565-78FA-4EC293E9F3A5}"/>
              </a:ext>
            </a:extLst>
          </p:cNvPr>
          <p:cNvCxnSpPr>
            <a:cxnSpLocks/>
          </p:cNvCxnSpPr>
          <p:nvPr/>
        </p:nvCxnSpPr>
        <p:spPr>
          <a:xfrm flipH="1">
            <a:off x="3696929" y="1789980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プレースホルダー 35">
            <a:extLst>
              <a:ext uri="{FF2B5EF4-FFF2-40B4-BE49-F238E27FC236}">
                <a16:creationId xmlns:a16="http://schemas.microsoft.com/office/drawing/2014/main" id="{5CF9DFA9-CE34-1BF0-DC5A-C37BD684B7D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pic>
        <p:nvPicPr>
          <p:cNvPr id="7" name="図 6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CA651C52-570A-0795-8A42-3EAFDAB74CA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213" y="2282697"/>
            <a:ext cx="2985823" cy="3261802"/>
          </a:xfrm>
          <a:prstGeom prst="rect">
            <a:avLst/>
          </a:prstGeom>
        </p:spPr>
      </p:pic>
      <p:pic>
        <p:nvPicPr>
          <p:cNvPr id="9" name="図 8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879D90E5-AAF9-EE97-4F55-13A64068A41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66" y="2282697"/>
            <a:ext cx="2968063" cy="3242400"/>
          </a:xfrm>
          <a:prstGeom prst="rect">
            <a:avLst/>
          </a:prstGeom>
        </p:spPr>
      </p:pic>
      <p:pic>
        <p:nvPicPr>
          <p:cNvPr id="10" name="図 9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209625BC-8B25-8E24-707E-D302DFF9090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449" y="2311094"/>
            <a:ext cx="2971264" cy="324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27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角丸四角形 3">
            <a:extLst>
              <a:ext uri="{FF2B5EF4-FFF2-40B4-BE49-F238E27FC236}">
                <a16:creationId xmlns:a16="http://schemas.microsoft.com/office/drawing/2014/main" id="{ED9B0697-1FAE-849C-8A95-06BB95B26B5D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商品一覧</a:t>
            </a:r>
          </a:p>
        </p:txBody>
      </p:sp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A535343-8EA0-FF09-5882-B903E20AC2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030174"/>
              </p:ext>
            </p:extLst>
          </p:nvPr>
        </p:nvGraphicFramePr>
        <p:xfrm>
          <a:off x="339865" y="970216"/>
          <a:ext cx="11523059" cy="4851292"/>
        </p:xfrm>
        <a:graphic>
          <a:graphicData uri="http://schemas.openxmlformats.org/drawingml/2006/table">
            <a:tbl>
              <a:tblPr firstCol="1" bandRow="1"/>
              <a:tblGrid>
                <a:gridCol w="2057950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187170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1383378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487381">
                  <a:extLst>
                    <a:ext uri="{9D8B030D-6E8A-4147-A177-3AD203B41FA5}">
                      <a16:colId xmlns:a16="http://schemas.microsoft.com/office/drawing/2014/main" val="4269922740"/>
                    </a:ext>
                  </a:extLst>
                </a:gridCol>
                <a:gridCol w="2390167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  <a:gridCol w="1702094">
                  <a:extLst>
                    <a:ext uri="{9D8B030D-6E8A-4147-A177-3AD203B41FA5}">
                      <a16:colId xmlns:a16="http://schemas.microsoft.com/office/drawing/2014/main" val="2320183110"/>
                    </a:ext>
                  </a:extLst>
                </a:gridCol>
                <a:gridCol w="1314919">
                  <a:extLst>
                    <a:ext uri="{9D8B030D-6E8A-4147-A177-3AD203B41FA5}">
                      <a16:colId xmlns:a16="http://schemas.microsoft.com/office/drawing/2014/main" val="3201855149"/>
                    </a:ext>
                  </a:extLst>
                </a:gridCol>
              </a:tblGrid>
              <a:tr h="4278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トップ　</a:t>
                      </a:r>
                      <a:endParaRPr kumimoji="1" lang="en-US" altLang="ja-JP" sz="9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　</a:t>
                      </a:r>
                    </a:p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ダブルサイズ　</a:t>
                      </a:r>
                      <a:r>
                        <a:rPr kumimoji="1" lang="en-US" altLang="ja-JP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トップ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  <a:r>
                        <a:rPr kumimoji="1" lang="zh-TW" altLang="en-US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外国為替情報</a:t>
                      </a:r>
                      <a:endParaRPr kumimoji="1" lang="ja-JP" altLang="en-US" sz="900" b="1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1000001362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1000000772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内容変更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1000009501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●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69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トップインパクト </a:t>
                      </a: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プライムディスプレイ ダブル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－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           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               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 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6316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" sz="90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26838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ファイナンス　トップ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kern="1200" dirty="0">
                        <a:solidFill>
                          <a:srgbClr val="FF00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ファイナンス　外国為替情報（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79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ファイナンスのトップページ全体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ファイナンスのトップページ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ファイナンス内の</a:t>
                      </a:r>
                      <a:r>
                        <a:rPr kumimoji="1" lang="zh-TW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外国為替情報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の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ページ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79855"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日（日）～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kern="1200" noProof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日（火）～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3873533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zh-TW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 </a:t>
                      </a:r>
                      <a:r>
                        <a:rPr kumimoji="1" lang="en-US" altLang="zh-TW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zh-TW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 </a:t>
                      </a:r>
                      <a:r>
                        <a:rPr kumimoji="1" lang="en-US" altLang="zh-TW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zh-TW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 </a:t>
                      </a:r>
                      <a:r>
                        <a:rPr kumimoji="1" lang="en-US" altLang="zh-TW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 err="1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購入型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  <a:ea typeface="+mj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4,000,000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500,000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500,000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960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 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400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400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480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※3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372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※3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5" name="円/楕円 19">
            <a:extLst>
              <a:ext uri="{FF2B5EF4-FFF2-40B4-BE49-F238E27FC236}">
                <a16:creationId xmlns:a16="http://schemas.microsoft.com/office/drawing/2014/main" id="{FCEEC063-CAC6-1D79-C26F-F4A61AD1CBBD}"/>
              </a:ext>
            </a:extLst>
          </p:cNvPr>
          <p:cNvSpPr>
            <a:spLocks noChangeAspect="1"/>
          </p:cNvSpPr>
          <p:nvPr/>
        </p:nvSpPr>
        <p:spPr>
          <a:xfrm>
            <a:off x="4722689" y="2274709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52FA2F8-0F3C-E2F1-B02A-DF142AD06D90}"/>
              </a:ext>
            </a:extLst>
          </p:cNvPr>
          <p:cNvSpPr/>
          <p:nvPr/>
        </p:nvSpPr>
        <p:spPr>
          <a:xfrm>
            <a:off x="479425" y="6091367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0" lang="ja-JP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0" lang="en-US" altLang="ja-JP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0" lang="ja-JP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0" lang="en-US" altLang="ja-JP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0" lang="ja-JP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0" lang="en-US" altLang="ja-JP" sz="7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 </a:t>
            </a:r>
            <a:r>
              <a:rPr kumimoji="0" lang="en-US" altLang="ja-JP" sz="700" b="0" i="0" u="none" strike="noStrike" kern="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0" lang="ja-JP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</a:t>
            </a:r>
            <a:r>
              <a:rPr kumimoji="0" lang="en-US" altLang="ja-JP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1,000</a:t>
            </a:r>
            <a:r>
              <a:rPr kumimoji="0" lang="ja-JP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回あたりにかかる見込み広告費用です。 </a:t>
            </a:r>
            <a:endParaRPr kumimoji="0" lang="en-US" altLang="ja-JP" sz="7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 </a:t>
            </a:r>
            <a:r>
              <a:rPr kumimoji="0" lang="en-US" altLang="ja-JP" sz="700" b="0" i="0" u="none" strike="noStrike" kern="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vimps</a:t>
            </a:r>
            <a:r>
              <a:rPr kumimoji="0" lang="ja-JP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はビューアブルインプレッションの略称です。</a:t>
            </a:r>
            <a:endParaRPr kumimoji="0" lang="en-US" altLang="ja-JP" sz="7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" name="円/楕円 19">
            <a:extLst>
              <a:ext uri="{FF2B5EF4-FFF2-40B4-BE49-F238E27FC236}">
                <a16:creationId xmlns:a16="http://schemas.microsoft.com/office/drawing/2014/main" id="{03E9AA59-3A61-6E86-7A1F-D142E7D44367}"/>
              </a:ext>
            </a:extLst>
          </p:cNvPr>
          <p:cNvSpPr>
            <a:spLocks noChangeAspect="1"/>
          </p:cNvSpPr>
          <p:nvPr/>
        </p:nvSpPr>
        <p:spPr>
          <a:xfrm>
            <a:off x="7501586" y="2271302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6" name="円/楕円 19">
            <a:extLst>
              <a:ext uri="{FF2B5EF4-FFF2-40B4-BE49-F238E27FC236}">
                <a16:creationId xmlns:a16="http://schemas.microsoft.com/office/drawing/2014/main" id="{CC2A7AFF-EAFC-0B83-BD43-70EDC3FE881C}"/>
              </a:ext>
            </a:extLst>
          </p:cNvPr>
          <p:cNvSpPr>
            <a:spLocks noChangeAspect="1"/>
          </p:cNvSpPr>
          <p:nvPr/>
        </p:nvSpPr>
        <p:spPr>
          <a:xfrm>
            <a:off x="8863440" y="2274996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2" name="円/楕円 19">
            <a:extLst>
              <a:ext uri="{FF2B5EF4-FFF2-40B4-BE49-F238E27FC236}">
                <a16:creationId xmlns:a16="http://schemas.microsoft.com/office/drawing/2014/main" id="{D6B80F90-1365-5535-D26D-5EBD6AA1FBBC}"/>
              </a:ext>
            </a:extLst>
          </p:cNvPr>
          <p:cNvSpPr>
            <a:spLocks noChangeAspect="1"/>
          </p:cNvSpPr>
          <p:nvPr/>
        </p:nvSpPr>
        <p:spPr>
          <a:xfrm>
            <a:off x="10374190" y="2269486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F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928BEE6-240B-F17D-42DF-E75791CB4CC6}"/>
              </a:ext>
            </a:extLst>
          </p:cNvPr>
          <p:cNvSpPr/>
          <p:nvPr/>
        </p:nvSpPr>
        <p:spPr>
          <a:xfrm>
            <a:off x="5031121" y="5954317"/>
            <a:ext cx="646972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  5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※3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キャンペーン予約時に複数のアスペクト比を選択した場合は、金額の高い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を適用します。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83021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ターゲティング設定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F252F87-B7B6-54A6-604E-2DC324966F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352364"/>
              </p:ext>
            </p:extLst>
          </p:nvPr>
        </p:nvGraphicFramePr>
        <p:xfrm>
          <a:off x="331774" y="972129"/>
          <a:ext cx="11547333" cy="3904861"/>
        </p:xfrm>
        <a:graphic>
          <a:graphicData uri="http://schemas.openxmlformats.org/drawingml/2006/table">
            <a:tbl>
              <a:tblPr bandRow="1"/>
              <a:tblGrid>
                <a:gridCol w="1817029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661062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2576524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2253668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2239050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</a:tblGrid>
              <a:tr h="55068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トップ　</a:t>
                      </a: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　プライムディスプレイ　ダブルサイズ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トップ</a:t>
                      </a: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外国為替情報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都道府県）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428312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20665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　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12" name="テキスト プレースホルダー 35">
            <a:extLst>
              <a:ext uri="{FF2B5EF4-FFF2-40B4-BE49-F238E27FC236}">
                <a16:creationId xmlns:a16="http://schemas.microsoft.com/office/drawing/2014/main" id="{39059DFF-0934-5A65-F68B-5C44A282DDE7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F48FB50-31A5-7369-0503-9FCF5BED0F43}"/>
              </a:ext>
            </a:extLst>
          </p:cNvPr>
          <p:cNvSpPr txBox="1"/>
          <p:nvPr/>
        </p:nvSpPr>
        <p:spPr>
          <a:xfrm>
            <a:off x="479423" y="4932758"/>
            <a:ext cx="11199519" cy="164198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こちらの商品は、ターゲティング設定不可です。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はマルチデバイスの略称です。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02824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B6C3403B-C870-F947-1166-099BB1E68D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03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6192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掲載制限カテゴリー</a:t>
            </a:r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C8D166-561E-87AA-2D97-22634365DE2D}"/>
              </a:ext>
            </a:extLst>
          </p:cNvPr>
          <p:cNvSpPr/>
          <p:nvPr/>
        </p:nvSpPr>
        <p:spPr>
          <a:xfrm>
            <a:off x="7773341" y="6319453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F80B61E-C91E-2441-3C61-F3B1761AE122}"/>
              </a:ext>
            </a:extLst>
          </p:cNvPr>
          <p:cNvSpPr/>
          <p:nvPr/>
        </p:nvSpPr>
        <p:spPr>
          <a:xfrm>
            <a:off x="7928475" y="6300253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68881FD-216C-47A3-84CE-65AD038CA6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109794"/>
              </p:ext>
            </p:extLst>
          </p:nvPr>
        </p:nvGraphicFramePr>
        <p:xfrm>
          <a:off x="479428" y="928800"/>
          <a:ext cx="11233144" cy="5309286"/>
        </p:xfrm>
        <a:graphic>
          <a:graphicData uri="http://schemas.openxmlformats.org/drawingml/2006/table">
            <a:tbl>
              <a:tblPr firstCol="1" bandRow="1"/>
              <a:tblGrid>
                <a:gridCol w="3820905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429907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1455420">
                  <a:extLst>
                    <a:ext uri="{9D8B030D-6E8A-4147-A177-3AD203B41FA5}">
                      <a16:colId xmlns:a16="http://schemas.microsoft.com/office/drawing/2014/main" val="583060176"/>
                    </a:ext>
                  </a:extLst>
                </a:gridCol>
                <a:gridCol w="1424940">
                  <a:extLst>
                    <a:ext uri="{9D8B030D-6E8A-4147-A177-3AD203B41FA5}">
                      <a16:colId xmlns:a16="http://schemas.microsoft.com/office/drawing/2014/main" val="2731524114"/>
                    </a:ext>
                  </a:extLst>
                </a:gridCol>
                <a:gridCol w="1478280">
                  <a:extLst>
                    <a:ext uri="{9D8B030D-6E8A-4147-A177-3AD203B41FA5}">
                      <a16:colId xmlns:a16="http://schemas.microsoft.com/office/drawing/2014/main" val="721844924"/>
                    </a:ext>
                  </a:extLst>
                </a:gridCol>
                <a:gridCol w="1623692">
                  <a:extLst>
                    <a:ext uri="{9D8B030D-6E8A-4147-A177-3AD203B41FA5}">
                      <a16:colId xmlns:a16="http://schemas.microsoft.com/office/drawing/2014/main" val="4203260269"/>
                    </a:ext>
                  </a:extLst>
                </a:gridCol>
              </a:tblGrid>
              <a:tr h="342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トップインパクト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ダブルサイズ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外国為替情報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0609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799B9DD-EFA6-97AC-9188-B0E425FC70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入稿前審査</a:t>
            </a:r>
            <a:endParaRPr kumimoji="1" lang="ja-JP" altLang="en-US" sz="1600">
              <a:solidFill>
                <a:schemeClr val="accent6"/>
              </a:solidFill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59FCFC1-B066-B7EB-C44D-516ACDFDB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573162"/>
              </p:ext>
            </p:extLst>
          </p:nvPr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 dirty="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ブランドリフト調査</a:t>
                      </a:r>
                      <a:b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</a:b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入稿前審査依頼フォーム</a:t>
                      </a:r>
                      <a:endParaRPr lang="en-US" altLang="ja-JP" sz="1000" b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https://ads-help.yahoo-net.jp/s/article/H000044534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ディスプレイ広告（予約型）入稿前審査依頼フォーム</a:t>
                      </a:r>
                      <a:endParaRPr kumimoji="1" lang="en-US" altLang="ja-JP" sz="10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err="1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7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7ABCAA-0EA2-0E56-55B9-D26B279646CF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1972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78928"/>
              </p:ext>
            </p:extLst>
          </p:nvPr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221883"/>
              </p:ext>
            </p:extLst>
          </p:nvPr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00003E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6100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0033"/>
                </a:solidFill>
              </a:rPr>
              <a:t>重複期間</a:t>
            </a:r>
            <a:r>
              <a:rPr lang="ja-JP" altLang="en-US" sz="1200" b="1" dirty="0">
                <a:solidFill>
                  <a:srgbClr val="FF0033"/>
                </a:solidFill>
              </a:rPr>
              <a:t>（</a:t>
            </a:r>
            <a:r>
              <a:rPr lang="en-US" altLang="ja-JP" sz="1200" b="1" dirty="0">
                <a:solidFill>
                  <a:srgbClr val="FF0033"/>
                </a:solidFill>
              </a:rPr>
              <a:t>1</a:t>
            </a:r>
            <a:r>
              <a:rPr lang="ja-JP" altLang="en-US" sz="1200" b="1" dirty="0">
                <a:solidFill>
                  <a:srgbClr val="FF0033"/>
                </a:solidFill>
              </a:rPr>
              <a:t>カ月間）</a:t>
            </a:r>
            <a:endParaRPr kumimoji="1" lang="ja-JP" altLang="en-US" sz="1200" b="1" dirty="0">
              <a:solidFill>
                <a:srgbClr val="FF0033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重複期間より前に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rgbClr val="FF0033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重複期間内で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>
                <a:solidFill>
                  <a:schemeClr val="bg1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>
                <a:solidFill>
                  <a:schemeClr val="bg1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00003E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重複期間より後に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>
                <a:solidFill>
                  <a:srgbClr val="0D0D0D"/>
                </a:solidFill>
              </a:rPr>
              <a:t>既存</a:t>
            </a:r>
            <a:r>
              <a:rPr kumimoji="1" lang="ja-JP" altLang="en-US" sz="1400">
                <a:solidFill>
                  <a:srgbClr val="0D0D0D"/>
                </a:solidFill>
              </a:rPr>
              <a:t>リリース商品、最新リリース商品のどちらもご利用いただけます</a:t>
            </a:r>
            <a:endParaRPr kumimoji="1" lang="en-US" altLang="ja-JP" sz="1400">
              <a:solidFill>
                <a:srgbClr val="0D0D0D"/>
              </a:solidFill>
            </a:endParaRPr>
          </a:p>
          <a:p>
            <a:pPr algn="l"/>
            <a:r>
              <a:rPr lang="ja-JP" altLang="en-US" sz="1400">
                <a:solidFill>
                  <a:srgbClr val="0D0D0D"/>
                </a:solidFill>
              </a:rPr>
              <a:t>（広告掲載できる商品スペックに違いはありません）</a:t>
            </a:r>
            <a:endParaRPr kumimoji="1" lang="ja-JP" altLang="en-US" sz="1400">
              <a:solidFill>
                <a:srgbClr val="0D0D0D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1656630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6E0E95-E775-9071-94D6-1E24A11C2D48}"/>
              </a:ext>
            </a:extLst>
          </p:cNvPr>
          <p:cNvSpPr txBox="1"/>
          <p:nvPr/>
        </p:nvSpPr>
        <p:spPr>
          <a:xfrm>
            <a:off x="479425" y="1089025"/>
            <a:ext cx="11233149" cy="5230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>
                <a:latin typeface="+mn-ea"/>
              </a:rPr>
            </a:br>
            <a:r>
              <a:rPr lang="ja-JP" altLang="en-US" sz="1400" b="0" i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5"/>
              </a:rPr>
              <a:t>https://www.lycbiz.com/jp/terms-and-policies/yahoo/</a:t>
            </a:r>
            <a:endParaRPr lang="en-US" altLang="ja-JP" sz="1400" b="0" i="0" u="none" strike="noStrike">
              <a:effectLst/>
              <a:latin typeface="+mn-ea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+mn-ea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+mn-ea"/>
              </a:rPr>
              <a:t>広告 ヘルプ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hlinkClick r:id="rId6"/>
              </a:rPr>
              <a:t>https://ads-help.yahoo-net.jp/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+mn-ea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F8B774-797B-3F02-CD78-33F61D8A9E55}"/>
              </a:ext>
            </a:extLst>
          </p:cNvPr>
          <p:cNvSpPr txBox="1"/>
          <p:nvPr/>
        </p:nvSpPr>
        <p:spPr>
          <a:xfrm>
            <a:off x="479425" y="1089025"/>
            <a:ext cx="11233150" cy="47412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広告掲載調整時間について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次に定める時間は「広告掲載調整時間」とし、広告掲載調整時間内に発生した不具合について、LINEヤフーは免責されます。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時間を広告掲載調整時間とします。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　　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ただし、以下の（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）に該当する場合は、その定めに従います。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広告掲載開始日が営業日以外の場合、当該広告の掲載開始時間から、翌営業日の正午までを広告掲載調整時間とします。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広告の総掲載予定時間が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時間未満の場合、総掲載予定時間の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10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％にあたる時間を上限に広告掲載調整時間とします。</a:t>
            </a:r>
            <a:endParaRPr kumimoji="0" lang="en-US" altLang="ja-JP" sz="1400" kern="0">
              <a:solidFill>
                <a:srgbClr val="0D0D0D"/>
              </a:solidFill>
              <a:latin typeface="Meiryo"/>
              <a:ea typeface="Meiry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lang="en-US" altLang="ja-JP" sz="1400" b="0" i="0">
              <a:solidFill>
                <a:srgbClr val="0D0D0D"/>
              </a:solidFill>
              <a:effectLst/>
              <a:latin typeface="Hiragino Kaku Gothic Pro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ユーザーが当該広告の非表示設定を実施した場合など、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SOV100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資料やツールに明示されている場合を除き、金額表示は以下のとおりです。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消費税を含みません。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代理店手数料を含みます。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658FFB66-D33F-6E89-0974-9599BC7E1F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7399548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よくあるお問い合わせ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91951F-F2F6-AB55-BB4C-91A476AACCF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B008CDA1-43ED-8299-12A4-CC1497BA7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399571"/>
              </p:ext>
            </p:extLst>
          </p:nvPr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8C248DF-2E44-15F5-F47D-58284CB64CAD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61B0998-DB37-55E6-3D6D-16485DC64BAC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14622854-41A4-C850-FECA-59D2CF5AB7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C8062C-802B-96DC-186A-AC78BCB52F30}"/>
              </a:ext>
            </a:extLst>
          </p:cNvPr>
          <p:cNvSpPr txBox="1"/>
          <p:nvPr/>
        </p:nvSpPr>
        <p:spPr>
          <a:xfrm>
            <a:off x="4314839" y="4255447"/>
            <a:ext cx="3562321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https://www.lycbiz.com/jp/service/yahoo-ads/</a:t>
            </a:r>
            <a:endParaRPr kumimoji="1" lang="ja-JP" altLang="en-US" sz="1200" b="0" i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DB148616-3C2D-44EE-8E14-67974394E3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solidFill>
            <a:srgbClr val="FFFFFF"/>
          </a:solidFill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概要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01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498782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概要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680C12-A9D7-A0F7-0F35-203F6D5511C1}"/>
              </a:ext>
            </a:extLst>
          </p:cNvPr>
          <p:cNvSpPr txBox="1"/>
          <p:nvPr/>
        </p:nvSpPr>
        <p:spPr>
          <a:xfrm>
            <a:off x="557172" y="1063276"/>
            <a:ext cx="10798175" cy="301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本資料は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ファイナンスのセールスシートです。その他商品のセールスシートや販促資料は下記をご覧ください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C24C45D3-2D8D-807A-49FA-A91C05C6A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027603"/>
              </p:ext>
            </p:extLst>
          </p:nvPr>
        </p:nvGraphicFramePr>
        <p:xfrm>
          <a:off x="356050" y="1661537"/>
          <a:ext cx="11494397" cy="4447948"/>
        </p:xfrm>
        <a:graphic>
          <a:graphicData uri="http://schemas.openxmlformats.org/drawingml/2006/table">
            <a:tbl>
              <a:tblPr/>
              <a:tblGrid>
                <a:gridCol w="4743856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750541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63890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63752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63752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629480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629480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27504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https://www.lycbiz.com/jp/download/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(LINE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4534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1">
            <a:extLst>
              <a:ext uri="{FF2B5EF4-FFF2-40B4-BE49-F238E27FC236}">
                <a16:creationId xmlns:a16="http://schemas.microsoft.com/office/drawing/2014/main" id="{9A21C7AB-8F8E-5CBC-0A0F-98F5DA42E915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ファイナンス　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~2025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sp>
        <p:nvSpPr>
          <p:cNvPr id="12" name="テキスト プレースホルダー 5">
            <a:extLst>
              <a:ext uri="{FF2B5EF4-FFF2-40B4-BE49-F238E27FC236}">
                <a16:creationId xmlns:a16="http://schemas.microsoft.com/office/drawing/2014/main" id="{51C7BCF8-1EFC-A02C-197B-521B57E3084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/>
              <a:t>概要</a:t>
            </a:r>
          </a:p>
        </p:txBody>
      </p:sp>
      <p:pic>
        <p:nvPicPr>
          <p:cNvPr id="1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7F87398-B608-704D-8000-0B57783AD1E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F8C340D-802E-4909-FE94-F188C7EEEB33}"/>
              </a:ext>
            </a:extLst>
          </p:cNvPr>
          <p:cNvSpPr txBox="1"/>
          <p:nvPr/>
        </p:nvSpPr>
        <p:spPr>
          <a:xfrm>
            <a:off x="6250636" y="587028"/>
            <a:ext cx="3422412" cy="1523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ファイナンス（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8E2F7A1-6BBA-8D70-1389-313D12EDDA3A}"/>
              </a:ext>
            </a:extLst>
          </p:cNvPr>
          <p:cNvSpPr/>
          <p:nvPr/>
        </p:nvSpPr>
        <p:spPr>
          <a:xfrm>
            <a:off x="479425" y="1694467"/>
            <a:ext cx="11233150" cy="4714216"/>
          </a:xfrm>
          <a:prstGeom prst="rect">
            <a:avLst/>
          </a:prstGeom>
          <a:solidFill>
            <a:srgbClr val="F2F2F2"/>
          </a:solidFill>
          <a:ln w="9525">
            <a:noFill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96000" tIns="46800" rIns="90000" bIns="14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以下の商品に変更を行います。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「</a:t>
            </a:r>
            <a: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ファイナンス　カテゴリー指定　プライムディスプレイ　</a:t>
            </a:r>
            <a: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</a:t>
            </a:r>
            <a:b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①「</a:t>
            </a:r>
            <a: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ファイナンス　株式（</a:t>
            </a:r>
            <a: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）」カテゴリーを廃止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② 「</a:t>
            </a:r>
            <a: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ファイナンス　外国為替情報（</a:t>
            </a:r>
            <a: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）」カテゴリーを切り出して単体商品とします。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旧： </a:t>
            </a:r>
            <a: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ファイナンス　カテゴリー指定　プライムディスプレイ　</a:t>
            </a:r>
            <a: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新：</a:t>
            </a:r>
            <a: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Yahoo!</a:t>
            </a: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ファイナンス　外国為替情報　プライムディスプレイ　</a:t>
            </a:r>
            <a: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③商品の有効期間を「</a:t>
            </a:r>
            <a: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2024</a:t>
            </a: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日～</a:t>
            </a:r>
            <a: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年３月</a:t>
            </a:r>
            <a: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31</a:t>
            </a: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日」とします。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その他の商品に変更はありません。</a:t>
            </a:r>
            <a:b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有効期間「</a:t>
            </a:r>
            <a: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2024</a:t>
            </a: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日～</a:t>
            </a:r>
            <a: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年３月</a:t>
            </a:r>
            <a: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31</a:t>
            </a: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日」で継続リリースします。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A814144-0FFC-BE7B-1AE4-7C0BA41FDFA7}"/>
              </a:ext>
            </a:extLst>
          </p:cNvPr>
          <p:cNvGrpSpPr/>
          <p:nvPr/>
        </p:nvGrpSpPr>
        <p:grpSpPr>
          <a:xfrm>
            <a:off x="474964" y="1109095"/>
            <a:ext cx="5260431" cy="580897"/>
            <a:chOff x="276176" y="1438174"/>
            <a:chExt cx="5260431" cy="580897"/>
          </a:xfrm>
          <a:solidFill>
            <a:srgbClr val="02004A"/>
          </a:solidFill>
        </p:grpSpPr>
        <p:sp>
          <p:nvSpPr>
            <p:cNvPr id="6" name="1 つの角を丸めた四角形 22">
              <a:extLst>
                <a:ext uri="{FF2B5EF4-FFF2-40B4-BE49-F238E27FC236}">
                  <a16:creationId xmlns:a16="http://schemas.microsoft.com/office/drawing/2014/main" id="{9F6B3C33-6631-3493-1596-A9ACFD80CDBA}"/>
                </a:ext>
              </a:extLst>
            </p:cNvPr>
            <p:cNvSpPr/>
            <p:nvPr/>
          </p:nvSpPr>
          <p:spPr>
            <a:xfrm>
              <a:off x="276176" y="1438174"/>
              <a:ext cx="5260431" cy="580897"/>
            </a:xfrm>
            <a:prstGeom prst="round1Rect">
              <a:avLst/>
            </a:prstGeom>
            <a:grpFill/>
            <a:ln w="9525">
              <a:noFill/>
            </a:ln>
            <a:effectLst>
              <a:outerShdw dist="25400" algn="l" rotWithShape="0">
                <a:schemeClr val="accent6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3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</a:rPr>
                <a:t>内容変更　　</a:t>
              </a:r>
            </a:p>
          </p:txBody>
        </p: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6AAD703F-E083-27BF-8E37-210F61F5C8EB}"/>
                </a:ext>
              </a:extLst>
            </p:cNvPr>
            <p:cNvCxnSpPr>
              <a:cxnSpLocks/>
            </p:cNvCxnSpPr>
            <p:nvPr/>
          </p:nvCxnSpPr>
          <p:spPr>
            <a:xfrm>
              <a:off x="1922946" y="1548622"/>
              <a:ext cx="0" cy="360000"/>
            </a:xfrm>
            <a:prstGeom prst="line">
              <a:avLst/>
            </a:prstGeom>
            <a:grpFill/>
            <a:ln w="127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7708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C9B6182-D6CE-A962-8928-56E32295489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9C170B1A-18AB-BD9F-9567-74FC723E55D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AE2F7EE-83F3-556C-6619-9F651F868918}"/>
              </a:ext>
            </a:extLst>
          </p:cNvPr>
          <p:cNvSpPr txBox="1"/>
          <p:nvPr/>
        </p:nvSpPr>
        <p:spPr>
          <a:xfrm>
            <a:off x="447648" y="1069716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6F07FE91-1CD5-843A-4A7F-2E1A4DFCBB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246165"/>
              </p:ext>
            </p:extLst>
          </p:nvPr>
        </p:nvGraphicFramePr>
        <p:xfrm>
          <a:off x="479425" y="1816674"/>
          <a:ext cx="11233150" cy="35311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スマートフォン</a:t>
                      </a:r>
                    </a:p>
                  </a:txBody>
                  <a:tcPr marL="1007999" marR="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トップパネル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P.8</a:t>
                      </a:r>
                      <a:endParaRPr kumimoji="1" lang="ja-JP" altLang="en-US" sz="1050" b="0" i="0" dirty="0">
                        <a:solidFill>
                          <a:srgbClr val="0D0C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997978">
                <a:tc rowSpan="2"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　プライムディスプレイ　ダブルサイズ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P.11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139763"/>
                  </a:ext>
                </a:extLst>
              </a:tr>
              <a:tr h="997978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P.12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631615"/>
                  </a:ext>
                </a:extLst>
              </a:tr>
            </a:tbl>
          </a:graphicData>
        </a:graphic>
      </p:graphicFrame>
      <p:pic>
        <p:nvPicPr>
          <p:cNvPr id="5" name="図 4">
            <a:extLst>
              <a:ext uri="{FF2B5EF4-FFF2-40B4-BE49-F238E27FC236}">
                <a16:creationId xmlns:a16="http://schemas.microsoft.com/office/drawing/2014/main" id="{ED48E9BF-4205-30EB-BE05-155EB9C0E2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26" y="2595923"/>
            <a:ext cx="288000" cy="52017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D299336-66BC-3483-8AF2-331AB1407E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600" y="4186351"/>
            <a:ext cx="575621" cy="47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241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E5E69524-7132-B1D8-EEA9-0756AE9602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000" y="1666800"/>
            <a:ext cx="2545200" cy="4216676"/>
          </a:xfrm>
          <a:prstGeom prst="rect">
            <a:avLst/>
          </a:prstGeom>
        </p:spPr>
      </p:pic>
      <p:pic>
        <p:nvPicPr>
          <p:cNvPr id="4" name="図 3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4682F34A-11CC-2F52-4AEB-51536C1DBAC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3"/>
          <a:stretch/>
        </p:blipFill>
        <p:spPr>
          <a:xfrm>
            <a:off x="2970000" y="1710000"/>
            <a:ext cx="2520000" cy="4163356"/>
          </a:xfrm>
          <a:prstGeom prst="rect">
            <a:avLst/>
          </a:prstGeom>
        </p:spPr>
      </p:pic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07058" y="252000"/>
            <a:ext cx="3913223" cy="335028"/>
          </a:xfrm>
        </p:spPr>
        <p:txBody>
          <a:bodyPr/>
          <a:lstStyle/>
          <a:p>
            <a:r>
              <a:rPr lang="ja-JP" altLang="en-US" dirty="0"/>
              <a:t>スマートフォン商品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6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8" name="角丸四角形 37">
            <a:extLst>
              <a:ext uri="{FF2B5EF4-FFF2-40B4-BE49-F238E27FC236}">
                <a16:creationId xmlns:a16="http://schemas.microsoft.com/office/drawing/2014/main" id="{86198E75-B43E-8AF1-F8C7-F6134F2C0305}"/>
              </a:ext>
            </a:extLst>
          </p:cNvPr>
          <p:cNvSpPr/>
          <p:nvPr/>
        </p:nvSpPr>
        <p:spPr>
          <a:xfrm>
            <a:off x="443702" y="3122679"/>
            <a:ext cx="2186675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lang="en-US" altLang="ja-JP" sz="1200" b="1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  <a:endParaRPr lang="en-US" altLang="ja-JP" sz="1200" b="1" dirty="0">
              <a:solidFill>
                <a:schemeClr val="bg1">
                  <a:lumMod val="9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円/楕円 38">
            <a:extLst>
              <a:ext uri="{FF2B5EF4-FFF2-40B4-BE49-F238E27FC236}">
                <a16:creationId xmlns:a16="http://schemas.microsoft.com/office/drawing/2014/main" id="{B818268E-AC59-FC22-09DC-110477621D6D}"/>
              </a:ext>
            </a:extLst>
          </p:cNvPr>
          <p:cNvSpPr>
            <a:spLocks noChangeAspect="1"/>
          </p:cNvSpPr>
          <p:nvPr/>
        </p:nvSpPr>
        <p:spPr>
          <a:xfrm>
            <a:off x="191702" y="3217131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669482B-EAE0-FE1A-63FE-33A9CE07872A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defRPr/>
            </a:pPr>
            <a:r>
              <a:rPr lang="en-US" altLang="ja-JP" sz="900" dirty="0">
                <a:solidFill>
                  <a:srgbClr val="000000">
                    <a:lumMod val="50000"/>
                    <a:lumOff val="50000"/>
                  </a:srgbClr>
                </a:solidFill>
                <a:latin typeface="Meiryo" panose="020B0604030504040204" pitchFamily="34" charset="-128"/>
              </a:rPr>
              <a:t>※</a:t>
            </a:r>
            <a:r>
              <a:rPr lang="ja-JP" altLang="en-US" sz="900" dirty="0">
                <a:solidFill>
                  <a:srgbClr val="000000">
                    <a:lumMod val="50000"/>
                    <a:lumOff val="50000"/>
                  </a:srgbClr>
                </a:solidFill>
                <a:latin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F792CC4-9A85-7E10-EE0B-9335F493FDC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93"/>
          <a:stretch/>
        </p:blipFill>
        <p:spPr>
          <a:xfrm>
            <a:off x="2745751" y="1491283"/>
            <a:ext cx="2974331" cy="4387068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E50AAB81-9EC0-AC78-C52D-70D81201B76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93"/>
          <a:stretch/>
        </p:blipFill>
        <p:spPr>
          <a:xfrm>
            <a:off x="8270512" y="1486288"/>
            <a:ext cx="2974331" cy="4387068"/>
          </a:xfrm>
          <a:prstGeom prst="rect">
            <a:avLst/>
          </a:prstGeom>
        </p:spPr>
      </p:pic>
      <p:sp>
        <p:nvSpPr>
          <p:cNvPr id="22" name="角丸四角形 46">
            <a:extLst>
              <a:ext uri="{FF2B5EF4-FFF2-40B4-BE49-F238E27FC236}">
                <a16:creationId xmlns:a16="http://schemas.microsoft.com/office/drawing/2014/main" id="{29E886FC-D442-849F-4471-14D3803BBA20}"/>
              </a:ext>
            </a:extLst>
          </p:cNvPr>
          <p:cNvSpPr/>
          <p:nvPr/>
        </p:nvSpPr>
        <p:spPr>
          <a:xfrm>
            <a:off x="510528" y="2459118"/>
            <a:ext cx="2119849" cy="3995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 cmpd="sng" algn="ctr">
            <a:solidFill>
              <a:srgbClr val="0D0D0D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60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+mn-cs"/>
              </a:rPr>
              <a:t>WEB</a:t>
            </a:r>
            <a:endParaRPr kumimoji="0" lang="ja-JP" altLang="en-US" sz="1400" b="1" i="0" u="none" strike="noStrike" kern="0" cap="none" spc="60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3" name="角丸四角形 37">
            <a:extLst>
              <a:ext uri="{FF2B5EF4-FFF2-40B4-BE49-F238E27FC236}">
                <a16:creationId xmlns:a16="http://schemas.microsoft.com/office/drawing/2014/main" id="{E9DFB9AC-BE89-F04A-2203-F49E3A7E89DB}"/>
              </a:ext>
            </a:extLst>
          </p:cNvPr>
          <p:cNvSpPr/>
          <p:nvPr/>
        </p:nvSpPr>
        <p:spPr>
          <a:xfrm>
            <a:off x="5874264" y="3122679"/>
            <a:ext cx="2186675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</p:txBody>
      </p:sp>
      <p:sp>
        <p:nvSpPr>
          <p:cNvPr id="24" name="角丸四角形 46">
            <a:extLst>
              <a:ext uri="{FF2B5EF4-FFF2-40B4-BE49-F238E27FC236}">
                <a16:creationId xmlns:a16="http://schemas.microsoft.com/office/drawing/2014/main" id="{5B6F3A17-6BD2-D631-BD24-2C3A895CA400}"/>
              </a:ext>
            </a:extLst>
          </p:cNvPr>
          <p:cNvSpPr/>
          <p:nvPr/>
        </p:nvSpPr>
        <p:spPr>
          <a:xfrm>
            <a:off x="5941090" y="2459118"/>
            <a:ext cx="2119849" cy="3995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 cmpd="sng" algn="ctr">
            <a:solidFill>
              <a:srgbClr val="0D0D0D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60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+mn-cs"/>
              </a:rPr>
              <a:t>WEB</a:t>
            </a:r>
            <a:endParaRPr kumimoji="0" lang="ja-JP" altLang="en-US" sz="1400" b="1" i="0" u="none" strike="noStrike" kern="0" cap="none" spc="60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5" name="円/楕円 38">
            <a:extLst>
              <a:ext uri="{FF2B5EF4-FFF2-40B4-BE49-F238E27FC236}">
                <a16:creationId xmlns:a16="http://schemas.microsoft.com/office/drawing/2014/main" id="{60FC165E-CF17-41C1-CF0C-502841D99414}"/>
              </a:ext>
            </a:extLst>
          </p:cNvPr>
          <p:cNvSpPr>
            <a:spLocks noChangeAspect="1"/>
          </p:cNvSpPr>
          <p:nvPr/>
        </p:nvSpPr>
        <p:spPr>
          <a:xfrm>
            <a:off x="5689090" y="3218400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729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097243C9-3544-81EB-D9B7-F62B72A8F1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4508" y="252000"/>
            <a:ext cx="6278292" cy="335028"/>
          </a:xfrm>
        </p:spPr>
        <p:txBody>
          <a:bodyPr/>
          <a:lstStyle/>
          <a:p>
            <a:r>
              <a:rPr lang="ja-JP" altLang="en-US" dirty="0"/>
              <a:t>スマートフォン商品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0B1229AB-9703-7D3D-9A76-4638F6001E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202732"/>
              </p:ext>
            </p:extLst>
          </p:nvPr>
        </p:nvGraphicFramePr>
        <p:xfrm>
          <a:off x="339866" y="1006478"/>
          <a:ext cx="11506875" cy="4679167"/>
        </p:xfrm>
        <a:graphic>
          <a:graphicData uri="http://schemas.openxmlformats.org/drawingml/2006/table">
            <a:tbl>
              <a:tblPr firstCol="1" bandRow="1"/>
              <a:tblGrid>
                <a:gridCol w="2936486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316525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660596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467741">
                  <a:extLst>
                    <a:ext uri="{9D8B030D-6E8A-4147-A177-3AD203B41FA5}">
                      <a16:colId xmlns:a16="http://schemas.microsoft.com/office/drawing/2014/main" val="3615895197"/>
                    </a:ext>
                  </a:extLst>
                </a:gridCol>
                <a:gridCol w="3125527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</a:tblGrid>
              <a:tr h="4895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T="72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ファイナンス　トップ</a:t>
                      </a: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　トップパネル（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16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5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SP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トップ</a:t>
                      </a:r>
                      <a:endParaRPr kumimoji="1" lang="en-US" altLang="ja-JP" sz="105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トップパネル（</a:t>
                      </a:r>
                      <a:r>
                        <a:rPr kumimoji="1" lang="en-US" altLang="ja-JP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　</a:t>
                      </a:r>
                      <a:r>
                        <a:rPr kumimoji="1" lang="en-US" altLang="ja-JP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endParaRPr kumimoji="1" lang="ja-JP" altLang="en-US" sz="1050" dirty="0"/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1000000769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1000000751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2024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8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15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日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(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木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)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2883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4898480"/>
                  </a:ext>
                </a:extLst>
              </a:tr>
              <a:tr h="28837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ja-JP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‐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4522507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スマートフォン（ウェブ）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ファイナンス　トップ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ファイナンスのトップページの上部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2024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9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1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）～　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2025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3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31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zh-TW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zh-TW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 </a:t>
                      </a:r>
                      <a:r>
                        <a:rPr kumimoji="1" lang="en-US" altLang="zh-TW" sz="105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 err="1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64578"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900,000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1,000,000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6612101"/>
                  </a:ext>
                </a:extLst>
              </a:tr>
              <a:tr h="3645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330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396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050" b="0" i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88352744"/>
                  </a:ext>
                </a:extLst>
              </a:tr>
            </a:tbl>
          </a:graphicData>
        </a:graphic>
      </p:graphicFrame>
      <p:sp>
        <p:nvSpPr>
          <p:cNvPr id="3" name="円/楕円 23">
            <a:extLst>
              <a:ext uri="{FF2B5EF4-FFF2-40B4-BE49-F238E27FC236}">
                <a16:creationId xmlns:a16="http://schemas.microsoft.com/office/drawing/2014/main" id="{B66B6AF6-32CF-7A0A-C74E-86F7C3970BB0}"/>
              </a:ext>
            </a:extLst>
          </p:cNvPr>
          <p:cNvSpPr>
            <a:spLocks noChangeAspect="1"/>
          </p:cNvSpPr>
          <p:nvPr/>
        </p:nvSpPr>
        <p:spPr>
          <a:xfrm>
            <a:off x="5916000" y="2409920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C21D2D2-1711-72E1-7647-77A3C339AFE9}"/>
              </a:ext>
            </a:extLst>
          </p:cNvPr>
          <p:cNvSpPr/>
          <p:nvPr/>
        </p:nvSpPr>
        <p:spPr>
          <a:xfrm>
            <a:off x="479426" y="5934549"/>
            <a:ext cx="4190250" cy="54168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スマートフォン、</a:t>
            </a:r>
            <a:r>
              <a:rPr kumimoji="0" lang="en-US" sz="800" kern="0" dirty="0">
                <a:solidFill>
                  <a:srgbClr val="0D0D0D"/>
                </a:solidFill>
                <a:latin typeface="Meiryo"/>
                <a:ea typeface="+mn-lt"/>
              </a:rPr>
              <a:t>PC</a:t>
            </a:r>
            <a:r>
              <a:rPr kumimoji="0" lang="ja-JP" sz="800" kern="0" dirty="0">
                <a:solidFill>
                  <a:srgbClr val="0D0D0D"/>
                </a:solidFill>
                <a:latin typeface="Meiryo"/>
                <a:ea typeface="Meiryo"/>
              </a:rPr>
              <a:t>はパソコン、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+mn-lt"/>
              </a:rPr>
              <a:t>MD</a:t>
            </a:r>
            <a:r>
              <a:rPr kumimoji="0" lang="ja-JP" sz="800" kern="0" dirty="0">
                <a:solidFill>
                  <a:srgbClr val="0D0D0D"/>
                </a:solidFill>
                <a:latin typeface="Meiryo"/>
                <a:ea typeface="Meiryo"/>
              </a:rPr>
              <a:t>はマルチデバイスの略称です。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　</a:t>
            </a:r>
            <a:endParaRPr lang="en-US" altLang="ja-JP" sz="800" kern="0" dirty="0">
              <a:solidFill>
                <a:srgbClr val="0D0D0D"/>
              </a:solidFill>
              <a:latin typeface="Meiryo"/>
              <a:ea typeface="Meiryo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en-US" altLang="ja-JP" sz="800" kern="0" dirty="0" err="1">
                <a:solidFill>
                  <a:srgbClr val="0D0D0D"/>
                </a:solidFill>
                <a:latin typeface="Meiryo"/>
                <a:ea typeface="Meiryo"/>
              </a:rPr>
              <a:t>vCPM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はビューアブルインプレッション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1,000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回あたりにかかる見込み広告費用です。 </a:t>
            </a:r>
            <a:endParaRPr lang="en-US" altLang="ja-JP" sz="8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en-US" altLang="ja-JP" sz="800" kern="0" dirty="0" err="1">
                <a:solidFill>
                  <a:srgbClr val="0D0D0D"/>
                </a:solidFill>
                <a:latin typeface="Meiryo"/>
                <a:ea typeface="Meiryo"/>
              </a:rPr>
              <a:t>vimps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はビューアブルインプレッションの略称です。</a:t>
            </a:r>
            <a:br>
              <a:rPr lang="en-US" altLang="ja-JP" sz="8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endParaRPr lang="en-US" altLang="ja-JP" sz="800" kern="0" dirty="0">
              <a:solidFill>
                <a:srgbClr val="0D0D0D"/>
              </a:solidFill>
              <a:latin typeface="Meiryo"/>
              <a:ea typeface="Meiryo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32B512F-2C80-9A78-AD7F-A6D8189CCCC4}"/>
              </a:ext>
            </a:extLst>
          </p:cNvPr>
          <p:cNvSpPr/>
          <p:nvPr/>
        </p:nvSpPr>
        <p:spPr>
          <a:xfrm>
            <a:off x="5210794" y="5878330"/>
            <a:ext cx="6501780" cy="13542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</a:p>
        </p:txBody>
      </p:sp>
      <p:sp>
        <p:nvSpPr>
          <p:cNvPr id="5" name="円/楕円 23">
            <a:extLst>
              <a:ext uri="{FF2B5EF4-FFF2-40B4-BE49-F238E27FC236}">
                <a16:creationId xmlns:a16="http://schemas.microsoft.com/office/drawing/2014/main" id="{0B5CD63C-0909-1835-664C-6C271541B35D}"/>
              </a:ext>
            </a:extLst>
          </p:cNvPr>
          <p:cNvSpPr>
            <a:spLocks noChangeAspect="1"/>
          </p:cNvSpPr>
          <p:nvPr/>
        </p:nvSpPr>
        <p:spPr>
          <a:xfrm>
            <a:off x="10167406" y="2409920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3020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SCレイアウト（広告主・代理店限定）">
  <a:themeElements>
    <a:clrScheme name="ユーザー定義 1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0D0D0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003E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headEnd type="oval" w="lg" len="lg"/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SCプロダクト部門資料FMT_v0.1" id="{67D726DE-EA97-2F46-A448-D8C333267734}" vid="{F79B8FC2-5071-944A-B5F6-F0B4F3C8CD4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364</TotalTime>
  <Words>3866</Words>
  <Application>Microsoft Office PowerPoint</Application>
  <PresentationFormat>ワイド画面</PresentationFormat>
  <Paragraphs>528</Paragraphs>
  <Slides>22</Slides>
  <Notes>14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32" baseType="lpstr">
      <vt:lpstr>Hiragino Kaku Gothic Pro</vt:lpstr>
      <vt:lpstr>Meiryo</vt:lpstr>
      <vt:lpstr>Meiryo</vt:lpstr>
      <vt:lpstr>メイリオ 本文</vt:lpstr>
      <vt:lpstr>Arial</vt:lpstr>
      <vt:lpstr>Calibri</vt:lpstr>
      <vt:lpstr>Segoe UI</vt:lpstr>
      <vt:lpstr>Wingdings</vt:lpstr>
      <vt:lpstr>MSCレイアウト（広告主・代理店限定）</vt:lpstr>
      <vt:lpstr>think-cell 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五十嵐 圭輔</cp:lastModifiedBy>
  <cp:revision>60</cp:revision>
  <dcterms:created xsi:type="dcterms:W3CDTF">2020-02-26T07:28:11Z</dcterms:created>
  <dcterms:modified xsi:type="dcterms:W3CDTF">2025-01-10T09:44:01Z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2024-12-20T09:55:28Z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bb9a0477-77de-46b2-84dd-7820e76cc4d8</vt:lpwstr>
  </property>
  <property fmtid="{D5CDD505-2E9C-101B-9397-08002B2CF9AE}" pid="8" name="MSIP_Label_defa4170-0d19-0005-0004-bc88714345d2_ContentBits">
    <vt:lpwstr>0</vt:lpwstr>
  </property>
</Properties>
</file>