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1"/>
  </p:notesMasterIdLst>
  <p:sldIdLst>
    <p:sldId id="469" r:id="rId2"/>
    <p:sldId id="572" r:id="rId3"/>
    <p:sldId id="544" r:id="rId4"/>
    <p:sldId id="697" r:id="rId5"/>
    <p:sldId id="695" r:id="rId6"/>
    <p:sldId id="559" r:id="rId7"/>
    <p:sldId id="553" r:id="rId8"/>
    <p:sldId id="678" r:id="rId9"/>
    <p:sldId id="657" r:id="rId10"/>
    <p:sldId id="664" r:id="rId11"/>
    <p:sldId id="569" r:id="rId12"/>
    <p:sldId id="696" r:id="rId13"/>
    <p:sldId id="570" r:id="rId14"/>
    <p:sldId id="632" r:id="rId15"/>
    <p:sldId id="633" r:id="rId16"/>
    <p:sldId id="634" r:id="rId17"/>
    <p:sldId id="635" r:id="rId18"/>
    <p:sldId id="636" r:id="rId19"/>
    <p:sldId id="512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33"/>
    <a:srgbClr val="0D0D0D"/>
    <a:srgbClr val="00003E"/>
    <a:srgbClr val="0D0C0D"/>
    <a:srgbClr val="FFFFFF"/>
    <a:srgbClr val="252525"/>
    <a:srgbClr val="F2F2F5"/>
    <a:srgbClr val="F5F5F5"/>
    <a:srgbClr val="E9E9E9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64" d="100"/>
          <a:sy n="64" d="100"/>
        </p:scale>
        <p:origin x="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2025/3/24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29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553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00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7102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3" imgW="7772400" imgH="10058400" progId="TCLayout.ActiveDocument.1">
                  <p:embed/>
                </p:oleObj>
              </mc:Choice>
              <mc:Fallback>
                <p:oleObj name="think-cell スライド" r:id="rId13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  <p:sldLayoutId id="2147483908" r:id="rId1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carview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 lIns="0" tIns="0" rIns="0" bIns="0" anchor="t"/>
          <a:lstStyle/>
          <a:p>
            <a:r>
              <a:rPr lang="en-US" altLang="ja-JP" sz="1200" dirty="0">
                <a:latin typeface="メイリオ"/>
                <a:ea typeface="メイリオ"/>
              </a:rPr>
              <a:t>2025/1/22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E5E7CFDB-1334-1268-63E7-F1C38FCC0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255416"/>
              </p:ext>
            </p:extLst>
          </p:nvPr>
        </p:nvGraphicFramePr>
        <p:xfrm>
          <a:off x="479423" y="1016139"/>
          <a:ext cx="11233153" cy="3790462"/>
        </p:xfrm>
        <a:graphic>
          <a:graphicData uri="http://schemas.openxmlformats.org/drawingml/2006/table">
            <a:tbl>
              <a:tblPr bandRow="1"/>
              <a:tblGrid>
                <a:gridCol w="267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5295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94683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882201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プライムディスプレイダブルサイズ 　</a:t>
                      </a:r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605635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3481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ボックス 5">
            <a:extLst>
              <a:ext uri="{FF2B5EF4-FFF2-40B4-BE49-F238E27FC236}">
                <a16:creationId xmlns:a16="http://schemas.microsoft.com/office/drawing/2014/main" id="{11A11F89-EAA1-9C6B-6216-9C867D6A80AB}"/>
              </a:ext>
            </a:extLst>
          </p:cNvPr>
          <p:cNvSpPr txBox="1"/>
          <p:nvPr/>
        </p:nvSpPr>
        <p:spPr>
          <a:xfrm>
            <a:off x="513056" y="4880119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246471C4-536E-1543-E6CE-D9F985C9CD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2149270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計算方法と購入例</a:t>
            </a:r>
            <a:endParaRPr kumimoji="1" lang="ja-JP" altLang="en-US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B444F63-BCFF-AF71-A5E6-6061B6E74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555300"/>
              </p:ext>
            </p:extLst>
          </p:nvPr>
        </p:nvGraphicFramePr>
        <p:xfrm>
          <a:off x="551384" y="1268760"/>
          <a:ext cx="4608510" cy="5227651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458915034"/>
                    </a:ext>
                  </a:extLst>
                </a:gridCol>
                <a:gridCol w="944452">
                  <a:extLst>
                    <a:ext uri="{9D8B030D-6E8A-4147-A177-3AD203B41FA5}">
                      <a16:colId xmlns:a16="http://schemas.microsoft.com/office/drawing/2014/main" val="3632094137"/>
                    </a:ext>
                  </a:extLst>
                </a:gridCol>
                <a:gridCol w="1001850">
                  <a:extLst>
                    <a:ext uri="{9D8B030D-6E8A-4147-A177-3AD203B41FA5}">
                      <a16:colId xmlns:a16="http://schemas.microsoft.com/office/drawing/2014/main" val="448242103"/>
                    </a:ext>
                  </a:extLst>
                </a:gridCol>
                <a:gridCol w="1001850">
                  <a:extLst>
                    <a:ext uri="{9D8B030D-6E8A-4147-A177-3AD203B41FA5}">
                      <a16:colId xmlns:a16="http://schemas.microsoft.com/office/drawing/2014/main" val="3143617944"/>
                    </a:ext>
                  </a:extLst>
                </a:gridCol>
                <a:gridCol w="868270">
                  <a:extLst>
                    <a:ext uri="{9D8B030D-6E8A-4147-A177-3AD203B41FA5}">
                      <a16:colId xmlns:a16="http://schemas.microsoft.com/office/drawing/2014/main" val="3154933245"/>
                    </a:ext>
                  </a:extLst>
                </a:gridCol>
              </a:tblGrid>
              <a:tr h="28803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06688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41992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51258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804535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64102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855688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37392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88415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30166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30833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4078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58765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1733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47972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255433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48473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99108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64075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37993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780429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933382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61325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85692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935669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45514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52431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96839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25278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878895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88873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5838665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795CCA5-5860-3F07-9708-F9C86756D7A6}"/>
              </a:ext>
            </a:extLst>
          </p:cNvPr>
          <p:cNvSpPr txBox="1"/>
          <p:nvPr/>
        </p:nvSpPr>
        <p:spPr>
          <a:xfrm>
            <a:off x="479376" y="1052736"/>
            <a:ext cx="6192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>
                <a:solidFill>
                  <a:srgbClr val="0D0D0D"/>
                </a:solidFill>
                <a:latin typeface="メイリオ"/>
              </a:rPr>
              <a:t>▼トップパネル商品の購入例</a:t>
            </a:r>
            <a:endParaRPr lang="en-US" altLang="ja-JP" sz="1200" b="1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BDB1D72-364A-0674-4871-307B3C59402D}"/>
              </a:ext>
            </a:extLst>
          </p:cNvPr>
          <p:cNvSpPr txBox="1"/>
          <p:nvPr/>
        </p:nvSpPr>
        <p:spPr>
          <a:xfrm>
            <a:off x="6337151" y="1737198"/>
            <a:ext cx="619268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購入金額＝購入枠数</a:t>
            </a:r>
            <a:r>
              <a:rPr lang="en-US" altLang="zh-TW" sz="1600" dirty="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lang="en-US" altLang="zh-TW" sz="1600" dirty="0">
                <a:solidFill>
                  <a:srgbClr val="FF0033"/>
                </a:solidFill>
                <a:latin typeface="メイリオ"/>
                <a:ea typeface="メイリオ"/>
              </a:rPr>
              <a:t>×1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日枠単価</a:t>
            </a:r>
            <a:endParaRPr lang="ja-JP" altLang="en-US">
              <a:solidFill>
                <a:srgbClr val="FF0033"/>
              </a:solidFill>
              <a:latin typeface="メイリオ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D04EE54-C043-50BD-E585-E6C0B6D8663A}"/>
              </a:ext>
            </a:extLst>
          </p:cNvPr>
          <p:cNvSpPr txBox="1"/>
          <p:nvPr/>
        </p:nvSpPr>
        <p:spPr>
          <a:xfrm>
            <a:off x="6337151" y="3986586"/>
            <a:ext cx="61926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想定</a:t>
            </a:r>
            <a:r>
              <a:rPr lang="en-US" altLang="ja-JP" b="1" u="sng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計算</a:t>
            </a:r>
            <a:endParaRPr lang="en-US" altLang="ja-JP" b="1" u="sng">
              <a:solidFill>
                <a:srgbClr val="0D0D0D"/>
              </a:solidFill>
              <a:latin typeface="メイリオ"/>
            </a:endParaRPr>
          </a:p>
          <a:p>
            <a:r>
              <a:rPr lang="ja-JP" altLang="en-US" sz="1600">
                <a:solidFill>
                  <a:srgbClr val="FF0033"/>
                </a:solidFill>
                <a:latin typeface="メイリオ"/>
              </a:rPr>
              <a:t>期間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想定</a:t>
            </a:r>
            <a:r>
              <a:rPr lang="en-US" altLang="zh-CN" sz="160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：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購入枠数</a:t>
            </a:r>
            <a:r>
              <a:rPr lang="en-US" altLang="zh-CN" sz="160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lang="en-US" altLang="zh-TW" sz="160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en-US" altLang="zh-CN" sz="1600">
                <a:solidFill>
                  <a:srgbClr val="FF0033"/>
                </a:solidFill>
                <a:latin typeface="メイリオ"/>
                <a:ea typeface="メイリオ"/>
              </a:rPr>
              <a:t>1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日想定</a:t>
            </a:r>
            <a:r>
              <a:rPr lang="en-US" altLang="zh-CN" sz="160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endParaRPr lang="en-US" altLang="ja-JP" sz="1600" u="sng">
              <a:solidFill>
                <a:srgbClr val="FF0033"/>
              </a:solidFill>
              <a:latin typeface="メイリオ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7859DA1-2026-BF65-602E-47BFEBC6EEDD}"/>
              </a:ext>
            </a:extLst>
          </p:cNvPr>
          <p:cNvSpPr txBox="1"/>
          <p:nvPr/>
        </p:nvSpPr>
        <p:spPr>
          <a:xfrm>
            <a:off x="6240463" y="209723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日ごとの単価設定となり、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40,000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円</a:t>
            </a:r>
            <a:endParaRPr lang="en-US" altLang="ja-JP" sz="1200">
              <a:solidFill>
                <a:srgbClr val="0D0D0D"/>
              </a:solidFill>
              <a:latin typeface="メイリオ"/>
            </a:endParaRP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・購入枠数は最低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枠以上とし、最大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4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枠まで購入可能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(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空きがあれば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)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・最低購入日数は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7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日間とし、最大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31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日まで購入可能</a:t>
            </a:r>
            <a:endParaRPr lang="ja-JP" altLang="en-US" sz="1400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90EF133-4B1D-73C5-7F54-C43B898B78EA}"/>
              </a:ext>
            </a:extLst>
          </p:cNvPr>
          <p:cNvSpPr txBox="1"/>
          <p:nvPr/>
        </p:nvSpPr>
        <p:spPr>
          <a:xfrm>
            <a:off x="6258615" y="463465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日ごとの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想定となり、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 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　トップパネル 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60,000vimps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・プライムディスプレイ 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90,000vimps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・想定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数は購入枠数、購入日数により変動</a:t>
            </a:r>
            <a:endParaRPr lang="en-US" altLang="ja-JP" sz="1200">
              <a:solidFill>
                <a:srgbClr val="0D0D0D"/>
              </a:solidFill>
              <a:latin typeface="メイリオ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C11E663C-E997-5B8C-0E12-8777A6FD3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34526"/>
              </p:ext>
            </p:extLst>
          </p:nvPr>
        </p:nvGraphicFramePr>
        <p:xfrm>
          <a:off x="6366511" y="5315714"/>
          <a:ext cx="5299231" cy="864096"/>
        </p:xfrm>
        <a:graphic>
          <a:graphicData uri="http://schemas.openxmlformats.org/drawingml/2006/table">
            <a:tbl>
              <a:tblPr/>
              <a:tblGrid>
                <a:gridCol w="1477814">
                  <a:extLst>
                    <a:ext uri="{9D8B030D-6E8A-4147-A177-3AD203B41FA5}">
                      <a16:colId xmlns:a16="http://schemas.microsoft.com/office/drawing/2014/main" val="1794292320"/>
                    </a:ext>
                  </a:extLst>
                </a:gridCol>
                <a:gridCol w="1209120">
                  <a:extLst>
                    <a:ext uri="{9D8B030D-6E8A-4147-A177-3AD203B41FA5}">
                      <a16:colId xmlns:a16="http://schemas.microsoft.com/office/drawing/2014/main" val="200220420"/>
                    </a:ext>
                  </a:extLst>
                </a:gridCol>
                <a:gridCol w="1224048">
                  <a:extLst>
                    <a:ext uri="{9D8B030D-6E8A-4147-A177-3AD203B41FA5}">
                      <a16:colId xmlns:a16="http://schemas.microsoft.com/office/drawing/2014/main" val="3812846794"/>
                    </a:ext>
                  </a:extLst>
                </a:gridCol>
                <a:gridCol w="1388249">
                  <a:extLst>
                    <a:ext uri="{9D8B030D-6E8A-4147-A177-3AD203B41FA5}">
                      <a16:colId xmlns:a16="http://schemas.microsoft.com/office/drawing/2014/main" val="172996388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(①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＆②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540823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購入枠数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003481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購入日数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751756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期間想定</a:t>
                      </a:r>
                      <a:r>
                        <a:rPr lang="en-US" sz="1100" b="1" i="0" u="none" strike="noStrike" err="1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vimps</a:t>
                      </a:r>
                      <a:endParaRPr lang="en-US" sz="11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1,080,000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1,620,000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26205"/>
                  </a:ext>
                </a:extLst>
              </a:tr>
            </a:tbl>
          </a:graphicData>
        </a:graphic>
      </p:graphicFrame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EEF72282-629B-4C52-E75B-AA35153C3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684581"/>
              </p:ext>
            </p:extLst>
          </p:nvPr>
        </p:nvGraphicFramePr>
        <p:xfrm>
          <a:off x="6361683" y="2815780"/>
          <a:ext cx="5304059" cy="865633"/>
        </p:xfrm>
        <a:graphic>
          <a:graphicData uri="http://schemas.openxmlformats.org/drawingml/2006/table">
            <a:tbl>
              <a:tblPr/>
              <a:tblGrid>
                <a:gridCol w="1479160">
                  <a:extLst>
                    <a:ext uri="{9D8B030D-6E8A-4147-A177-3AD203B41FA5}">
                      <a16:colId xmlns:a16="http://schemas.microsoft.com/office/drawing/2014/main" val="4254243516"/>
                    </a:ext>
                  </a:extLst>
                </a:gridCol>
                <a:gridCol w="1210222">
                  <a:extLst>
                    <a:ext uri="{9D8B030D-6E8A-4147-A177-3AD203B41FA5}">
                      <a16:colId xmlns:a16="http://schemas.microsoft.com/office/drawing/2014/main" val="3002815177"/>
                    </a:ext>
                  </a:extLst>
                </a:gridCol>
                <a:gridCol w="1225163">
                  <a:extLst>
                    <a:ext uri="{9D8B030D-6E8A-4147-A177-3AD203B41FA5}">
                      <a16:colId xmlns:a16="http://schemas.microsoft.com/office/drawing/2014/main" val="1580198301"/>
                    </a:ext>
                  </a:extLst>
                </a:gridCol>
                <a:gridCol w="1389514">
                  <a:extLst>
                    <a:ext uri="{9D8B030D-6E8A-4147-A177-3AD203B41FA5}">
                      <a16:colId xmlns:a16="http://schemas.microsoft.com/office/drawing/2014/main" val="1189030020"/>
                    </a:ext>
                  </a:extLst>
                </a:gridCol>
              </a:tblGrid>
              <a:tr h="2617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(①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＆②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237791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購入枠数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0557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購入日数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454508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購入金額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1,080,000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810512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10E2D4B-D2FB-F0B6-0C9F-2F79C2EAD8B3}"/>
              </a:ext>
            </a:extLst>
          </p:cNvPr>
          <p:cNvSpPr txBox="1"/>
          <p:nvPr/>
        </p:nvSpPr>
        <p:spPr>
          <a:xfrm>
            <a:off x="6337151" y="144916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購入金額計算方法</a:t>
            </a:r>
            <a:endParaRPr lang="en-US" altLang="ja-JP" b="1" u="sng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6D8641F-618C-30F9-329C-11280A8E6555}"/>
              </a:ext>
            </a:extLst>
          </p:cNvPr>
          <p:cNvSpPr txBox="1"/>
          <p:nvPr/>
        </p:nvSpPr>
        <p:spPr>
          <a:xfrm>
            <a:off x="6279373" y="6265473"/>
            <a:ext cx="2698011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17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228BF6-D239-8EDE-C754-EB794318836E}"/>
              </a:ext>
            </a:extLst>
          </p:cNvPr>
          <p:cNvSpPr/>
          <p:nvPr/>
        </p:nvSpPr>
        <p:spPr>
          <a:xfrm>
            <a:off x="7944968" y="6259969"/>
            <a:ext cx="145205" cy="125865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1598D38-868E-169E-6299-0569A3568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447565"/>
              </p:ext>
            </p:extLst>
          </p:nvPr>
        </p:nvGraphicFramePr>
        <p:xfrm>
          <a:off x="1527175" y="915505"/>
          <a:ext cx="8849530" cy="5227520"/>
        </p:xfrm>
        <a:graphic>
          <a:graphicData uri="http://schemas.openxmlformats.org/drawingml/2006/table">
            <a:tbl>
              <a:tblPr firstCol="1" bandRow="1"/>
              <a:tblGrid>
                <a:gridCol w="409313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421929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  <a:gridCol w="2334471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</a:tblGrid>
              <a:tr h="468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 err="1">
                          <a:solidFill>
                            <a:schemeClr val="bg1"/>
                          </a:solidFill>
                        </a:rPr>
                        <a:t>carview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 err="1">
                          <a:solidFill>
                            <a:schemeClr val="bg1"/>
                          </a:solidFill>
                        </a:rPr>
                        <a:t>carview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プライムディスプレイダブルサイズ 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4873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124418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422F5C7-97EC-EB4C-6B98-00DF20395A75}"/>
              </a:ext>
            </a:extLst>
          </p:cNvPr>
          <p:cNvSpPr/>
          <p:nvPr/>
        </p:nvSpPr>
        <p:spPr>
          <a:xfrm>
            <a:off x="7760371" y="6259969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39508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FF0000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FF0000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/>
                          <a:ea typeface="Meiryo"/>
                        </a:rPr>
                      </a:b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FF0033"/>
                </a:solidFill>
                <a:ea typeface="メイリオ"/>
              </a:rPr>
              <a:t>重複期間</a:t>
            </a:r>
            <a:r>
              <a:rPr lang="ja-JP" altLang="en-US" sz="1200" b="1">
                <a:solidFill>
                  <a:srgbClr val="FF0033"/>
                </a:solidFill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  <a:ea typeface="メイリオ"/>
              </a:rPr>
              <a:t>1</a:t>
            </a:r>
            <a:r>
              <a:rPr lang="ja-JP" altLang="en-US" sz="1200" b="1">
                <a:solidFill>
                  <a:srgbClr val="FF0033"/>
                </a:solidFill>
                <a:ea typeface="メイリオ"/>
              </a:rPr>
              <a:t>カ月間）</a:t>
            </a:r>
            <a:endParaRPr kumimoji="1" lang="ja-JP" altLang="en-US" sz="1200" b="1">
              <a:solidFill>
                <a:srgbClr val="FF0033"/>
              </a:solidFill>
              <a:ea typeface="メイリオ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703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 dirty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carview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のセールスシートです。その他商品のセールスシートや販促資料は下記をご覧ください</a:t>
            </a:r>
            <a:endParaRPr lang="en-US" altLang="ja-JP" sz="160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53302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/>
                          <a:ea typeface="Meiryo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フォーマットガイド</a:t>
                      </a:r>
                      <a:endParaRPr kumimoji="1" lang="ja-JP" altLang="en-US" dirty="0"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事例カタログ</a:t>
                      </a:r>
                      <a:endParaRPr kumimoji="1" lang="ja-JP" altLang="en-US" dirty="0"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452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rgbClr val="00003E"/>
                </a:solidFill>
                <a:latin typeface="Meiryo"/>
                <a:ea typeface="Meiryo"/>
              </a:rPr>
              <a:t>carview</a:t>
            </a:r>
            <a:r>
              <a:rPr kumimoji="1" lang="en-US" altLang="ja-JP" dirty="0">
                <a:solidFill>
                  <a:srgbClr val="00003E"/>
                </a:solidFill>
                <a:latin typeface="Meiryo"/>
                <a:ea typeface="Meiryo"/>
              </a:rPr>
              <a:t>!</a:t>
            </a:r>
            <a:r>
              <a:rPr kumimoji="1" lang="ja-JP" altLang="en-US" dirty="0">
                <a:solidFill>
                  <a:srgbClr val="00003E"/>
                </a:solidFill>
                <a:latin typeface="Meiryo"/>
                <a:ea typeface="Meiryo"/>
              </a:rPr>
              <a:t>　</a:t>
            </a:r>
            <a:r>
              <a:rPr lang="en-US" altLang="ja-JP" dirty="0">
                <a:solidFill>
                  <a:srgbClr val="00003E"/>
                </a:solidFill>
                <a:latin typeface="Meiryo"/>
                <a:ea typeface="Meiryo"/>
              </a:rPr>
              <a:t>2025</a:t>
            </a:r>
            <a:r>
              <a:rPr kumimoji="1" lang="ja-JP" altLang="en-US">
                <a:solidFill>
                  <a:srgbClr val="00003E"/>
                </a:solidFill>
                <a:latin typeface="Meiryo"/>
                <a:ea typeface="Meiryo"/>
              </a:rPr>
              <a:t>年</a:t>
            </a:r>
            <a:r>
              <a:rPr lang="ja-JP" altLang="en-US">
                <a:solidFill>
                  <a:srgbClr val="00003E"/>
                </a:solidFill>
                <a:latin typeface="Meiryo"/>
                <a:ea typeface="Meiryo"/>
              </a:rPr>
              <a:t>3</a:t>
            </a:r>
            <a:r>
              <a:rPr kumimoji="1" lang="ja-JP" altLang="en-US">
                <a:solidFill>
                  <a:srgbClr val="00003E"/>
                </a:solidFill>
                <a:latin typeface="Meiryo"/>
                <a:ea typeface="Meiryo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/>
                <a:ea typeface="Meiryo"/>
              </a:rPr>
              <a:t>~2025</a:t>
            </a:r>
            <a:r>
              <a:rPr kumimoji="1" lang="ja-JP" altLang="en-US">
                <a:solidFill>
                  <a:srgbClr val="00003E"/>
                </a:solidFill>
                <a:latin typeface="Meiryo"/>
                <a:ea typeface="Meiryo"/>
              </a:rPr>
              <a:t>年</a:t>
            </a:r>
            <a:r>
              <a:rPr lang="ja-JP" altLang="en-US">
                <a:solidFill>
                  <a:srgbClr val="00003E"/>
                </a:solidFill>
                <a:latin typeface="Meiryo"/>
                <a:ea typeface="Meiryo"/>
              </a:rPr>
              <a:t>9</a:t>
            </a:r>
            <a:r>
              <a:rPr kumimoji="1" lang="ja-JP" altLang="en-US">
                <a:solidFill>
                  <a:srgbClr val="00003E"/>
                </a:solidFill>
                <a:latin typeface="Meiryo"/>
                <a:ea typeface="Meiryo"/>
              </a:rPr>
              <a:t>月商品 変更点</a:t>
            </a:r>
            <a:endParaRPr lang="ja-JP"/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528542" y="587028"/>
            <a:ext cx="2811667" cy="14888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carview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（</a:t>
            </a:r>
            <a:r>
              <a:rPr lang="en-US" altLang="ja-JP" sz="900" dirty="0">
                <a:solidFill>
                  <a:srgbClr val="0D0D0D"/>
                </a:solidFill>
                <a:latin typeface="Meiryo"/>
                <a:ea typeface="Meiryo"/>
              </a:rPr>
              <a:t>2024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ja-JP" altLang="en-US" sz="900">
                <a:solidFill>
                  <a:srgbClr val="0D0D0D"/>
                </a:solidFill>
                <a:latin typeface="Meiryo"/>
                <a:ea typeface="Meiryo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月～</a:t>
            </a:r>
            <a:r>
              <a:rPr lang="en-US" altLang="ja-JP" sz="900" dirty="0">
                <a:solidFill>
                  <a:srgbClr val="0D0D0D"/>
                </a:solidFill>
                <a:latin typeface="Meiryo"/>
                <a:ea typeface="Meiryo"/>
              </a:rPr>
              <a:t>2025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ja-JP" altLang="en-US" sz="90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月）からの変更点</a:t>
            </a:r>
            <a:endParaRPr lang="ja-JP"/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C75E5BA2-6BF2-15E7-55D7-FD834B50F7C9}"/>
              </a:ext>
            </a:extLst>
          </p:cNvPr>
          <p:cNvSpPr/>
          <p:nvPr/>
        </p:nvSpPr>
        <p:spPr>
          <a:xfrm>
            <a:off x="595671" y="1658702"/>
            <a:ext cx="10815540" cy="1290638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lang="en-US" altLang="ja-JP" sz="2000" b="1" spc="300" dirty="0">
                <a:solidFill>
                  <a:srgbClr val="0D0D0D"/>
                </a:solidFill>
                <a:latin typeface="Meiryo"/>
                <a:ea typeface="Meiryo"/>
              </a:rPr>
              <a:t>PC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商品につきましては、</a:t>
            </a:r>
            <a:r>
              <a:rPr lang="en-US" altLang="ja-JP" sz="2000" b="1" spc="300" dirty="0">
                <a:solidFill>
                  <a:srgbClr val="0D0D0D"/>
                </a:solidFill>
                <a:latin typeface="Meiryo"/>
                <a:ea typeface="Meiryo"/>
              </a:rPr>
              <a:t>2025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lang="en-US" altLang="ja-JP" sz="2000" b="1" spc="300" dirty="0">
                <a:solidFill>
                  <a:srgbClr val="0D0D0D"/>
                </a:solidFill>
                <a:latin typeface="Meiryo"/>
                <a:ea typeface="Meiryo"/>
              </a:rPr>
              <a:t>4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月以降も変更点なしで継続リリース</a:t>
            </a:r>
            <a:endParaRPr lang="en-US" altLang="ja-JP" sz="2000" b="1" spc="30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　となります。</a:t>
            </a:r>
            <a:endParaRPr lang="en-US" altLang="ja-JP" sz="2000" b="1" spc="30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b="1" spc="30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・スマートフォン商品につきましては、</a:t>
            </a:r>
            <a:r>
              <a:rPr lang="en-US" altLang="ja-JP" sz="2000" b="1" spc="300" dirty="0">
                <a:solidFill>
                  <a:srgbClr val="0D0D0D"/>
                </a:solidFill>
                <a:latin typeface="Meiryo"/>
                <a:ea typeface="Meiryo"/>
              </a:rPr>
              <a:t>2025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lang="en-US" altLang="ja-JP" sz="2000" b="1" spc="30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月を以て販売終了となります。</a:t>
            </a:r>
            <a:endParaRPr lang="en-US" altLang="ja-JP" sz="2000" b="1" spc="300" dirty="0">
              <a:solidFill>
                <a:srgbClr val="0D0D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5C4A2F7-25E4-7CC1-EC28-1978F302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952416"/>
              </p:ext>
            </p:extLst>
          </p:nvPr>
        </p:nvGraphicFramePr>
        <p:xfrm>
          <a:off x="447648" y="1829403"/>
          <a:ext cx="11234142" cy="2682626"/>
        </p:xfrm>
        <a:graphic>
          <a:graphicData uri="http://schemas.openxmlformats.org/drawingml/2006/table">
            <a:tbl>
              <a:tblPr/>
              <a:tblGrid>
                <a:gridCol w="3649916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551682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2032544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商品区分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003E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1086678">
                <a:tc rowSpan="2"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1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プライムディスプレイ</a:t>
                      </a:r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P.8</a:t>
                      </a:r>
                      <a:endParaRPr lang="en-US" altLang="ja-JP" sz="1000" b="0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435451"/>
                  </a:ext>
                </a:extLst>
              </a:tr>
              <a:tr h="133469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1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トップインパクト　プライムディスプレイダブルサイズ</a:t>
                      </a:r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P.8</a:t>
                      </a:r>
                      <a:endParaRPr lang="en-US" altLang="ja-JP" sz="1000" b="0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00988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246900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73004EF-DF37-2A23-2AB8-EC4A7FF380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154" y="2952607"/>
            <a:ext cx="575621" cy="475831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EAA1B2F-0C20-3C47-F676-E18E22972986}"/>
              </a:ext>
            </a:extLst>
          </p:cNvPr>
          <p:cNvSpPr txBox="1"/>
          <p:nvPr/>
        </p:nvSpPr>
        <p:spPr>
          <a:xfrm>
            <a:off x="2430846" y="3072447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>
                <a:solidFill>
                  <a:schemeClr val="bg1"/>
                </a:solidFill>
                <a:latin typeface="+mn-ea"/>
              </a:rPr>
              <a:t>PC</a:t>
            </a:r>
            <a:endParaRPr kumimoji="1" lang="ja-JP" altLang="en-US" sz="1000" b="1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）：</a:t>
            </a:r>
            <a:r>
              <a:rPr kumimoji="0" lang="ja-JP" altLang="en-US" sz="900" kern="0" dirty="0">
                <a:solidFill>
                  <a:srgbClr val="0D0D0D"/>
                </a:solidFill>
                <a:latin typeface="Meiryo"/>
                <a:ea typeface="Meiryo"/>
                <a:cs typeface="+mn-lt"/>
                <a:hlinkClick r:id="rId4"/>
              </a:rPr>
              <a:t>https://ads-help.yahoo-net.jp/s/article/H000044930?language=ja</a:t>
            </a:r>
            <a:endParaRPr lang="en-US" altLang="ja-JP" sz="900" b="0" i="0" u="none" strike="noStrike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4" name="角丸四角形 6">
            <a:extLst>
              <a:ext uri="{FF2B5EF4-FFF2-40B4-BE49-F238E27FC236}">
                <a16:creationId xmlns:a16="http://schemas.microsoft.com/office/drawing/2014/main" id="{5A8395BE-9BF6-288D-7DFF-BD186A4FD41F}"/>
              </a:ext>
            </a:extLst>
          </p:cNvPr>
          <p:cNvSpPr/>
          <p:nvPr/>
        </p:nvSpPr>
        <p:spPr>
          <a:xfrm>
            <a:off x="1392057" y="1268413"/>
            <a:ext cx="358560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7" name="円/楕円 7">
            <a:extLst>
              <a:ext uri="{FF2B5EF4-FFF2-40B4-BE49-F238E27FC236}">
                <a16:creationId xmlns:a16="http://schemas.microsoft.com/office/drawing/2014/main" id="{44437BCD-7424-6C95-4011-F27084568A94}"/>
              </a:ext>
            </a:extLst>
          </p:cNvPr>
          <p:cNvSpPr>
            <a:spLocks noChangeAspect="1"/>
          </p:cNvSpPr>
          <p:nvPr/>
        </p:nvSpPr>
        <p:spPr>
          <a:xfrm>
            <a:off x="1143693" y="1362865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35369D9E-CFD9-E29A-DDED-A5E3F0039B1B}"/>
              </a:ext>
            </a:extLst>
          </p:cNvPr>
          <p:cNvSpPr/>
          <p:nvPr/>
        </p:nvSpPr>
        <p:spPr>
          <a:xfrm>
            <a:off x="5989982" y="1268413"/>
            <a:ext cx="4553083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円/楕円 11">
            <a:extLst>
              <a:ext uri="{FF2B5EF4-FFF2-40B4-BE49-F238E27FC236}">
                <a16:creationId xmlns:a16="http://schemas.microsoft.com/office/drawing/2014/main" id="{70ABA1CD-CDE1-E252-8048-A638D397A928}"/>
              </a:ext>
            </a:extLst>
          </p:cNvPr>
          <p:cNvSpPr>
            <a:spLocks noChangeAspect="1"/>
          </p:cNvSpPr>
          <p:nvPr/>
        </p:nvSpPr>
        <p:spPr>
          <a:xfrm>
            <a:off x="5737983" y="135965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61719F82-6089-761F-27D1-3BE77F4C5180}"/>
              </a:ext>
            </a:extLst>
          </p:cNvPr>
          <p:cNvCxnSpPr>
            <a:cxnSpLocks/>
          </p:cNvCxnSpPr>
          <p:nvPr/>
        </p:nvCxnSpPr>
        <p:spPr>
          <a:xfrm flipH="1">
            <a:off x="4934190" y="164495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C5168971-38BE-C40A-99C8-66EADA692CAB}"/>
              </a:ext>
            </a:extLst>
          </p:cNvPr>
          <p:cNvCxnSpPr>
            <a:cxnSpLocks/>
          </p:cNvCxnSpPr>
          <p:nvPr/>
        </p:nvCxnSpPr>
        <p:spPr>
          <a:xfrm flipH="1">
            <a:off x="10483432" y="164495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9337D413-404E-0ADB-8445-649A81B450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04" y="2256224"/>
            <a:ext cx="3604086" cy="285442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AA8450D-333D-D80F-79C3-EBA30C89D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3621" y="2268730"/>
            <a:ext cx="3853006" cy="306045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DDF3662-712C-1BCB-685E-049BB4361888}"/>
              </a:ext>
            </a:extLst>
          </p:cNvPr>
          <p:cNvSpPr txBox="1"/>
          <p:nvPr/>
        </p:nvSpPr>
        <p:spPr>
          <a:xfrm>
            <a:off x="1972263" y="1350793"/>
            <a:ext cx="2283785" cy="52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98463DD-2B7F-5841-5FA8-CFA07963E17D}"/>
              </a:ext>
            </a:extLst>
          </p:cNvPr>
          <p:cNvSpPr txBox="1"/>
          <p:nvPr/>
        </p:nvSpPr>
        <p:spPr>
          <a:xfrm>
            <a:off x="5292124" y="1359651"/>
            <a:ext cx="6096000" cy="52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  <a:b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17" name="テキスト プレースホルダー 1">
            <a:extLst>
              <a:ext uri="{FF2B5EF4-FFF2-40B4-BE49-F238E27FC236}">
                <a16:creationId xmlns:a16="http://schemas.microsoft.com/office/drawing/2014/main" id="{21247B10-1F12-1F38-35A8-CFC2D8E563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89884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77BAE78-3F8B-00BD-49E8-10E952BCEF7E}"/>
              </a:ext>
            </a:extLst>
          </p:cNvPr>
          <p:cNvSpPr/>
          <p:nvPr/>
        </p:nvSpPr>
        <p:spPr>
          <a:xfrm>
            <a:off x="573555" y="600479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76B7CDD-65D5-6997-DFED-0DE3A69577BF}"/>
              </a:ext>
            </a:extLst>
          </p:cNvPr>
          <p:cNvSpPr/>
          <p:nvPr/>
        </p:nvSpPr>
        <p:spPr>
          <a:xfrm>
            <a:off x="7328646" y="6044646"/>
            <a:ext cx="5244353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日あたり最大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4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枠</a:t>
            </a:r>
            <a:endParaRPr kumimoji="0" lang="en-US" altLang="ja-JP" sz="800" b="0" i="0" kern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日あたり枠単価：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40,000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円</a:t>
            </a:r>
            <a:r>
              <a:rPr lang="ja-JP" altLang="en-US" sz="800">
                <a:solidFill>
                  <a:srgbClr val="FF0033"/>
                </a:solidFill>
                <a:latin typeface="+mn-ea"/>
              </a:rPr>
              <a:t>   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購入金額＝購入枠数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×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購入期間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×1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日枠単価</a:t>
            </a:r>
            <a:endParaRPr lang="en-US" altLang="ja-JP" sz="800">
              <a:solidFill>
                <a:srgbClr val="FF0033"/>
              </a:solidFill>
              <a:latin typeface="+mn-ea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kern="0">
                <a:solidFill>
                  <a:srgbClr val="FF0033"/>
                </a:solidFill>
                <a:latin typeface="+mn-ea"/>
              </a:rPr>
              <a:t>※3</a:t>
            </a:r>
            <a:r>
              <a:rPr lang="ja-JP" altLang="en-US" sz="800" kern="0">
                <a:solidFill>
                  <a:srgbClr val="FF0033"/>
                </a:solidFill>
                <a:latin typeface="+mn-ea"/>
              </a:rPr>
              <a:t>　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日あたり想定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：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90,000vimps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   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＝購入枠数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×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購入期間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×1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日想定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endParaRPr kumimoji="1" lang="en-US" altLang="ja-JP" sz="800" b="0" i="0" kern="1200">
              <a:solidFill>
                <a:srgbClr val="FF0033"/>
              </a:solidFill>
              <a:latin typeface="+mn-ea"/>
              <a:ea typeface="+mn-ea"/>
              <a:cs typeface="+mn-cs"/>
            </a:endParaRPr>
          </a:p>
          <a:p>
            <a:pPr>
              <a:lnSpc>
                <a:spcPct val="110000"/>
              </a:lnSpc>
              <a:defRPr/>
            </a:pPr>
            <a:endParaRPr kumimoji="0" lang="en-US" altLang="ja-JP" sz="800" kern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9523D0-A176-42BA-651E-2B5C3545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843120"/>
              </p:ext>
            </p:extLst>
          </p:nvPr>
        </p:nvGraphicFramePr>
        <p:xfrm>
          <a:off x="479425" y="1022764"/>
          <a:ext cx="11233150" cy="4950999"/>
        </p:xfrm>
        <a:graphic>
          <a:graphicData uri="http://schemas.openxmlformats.org/drawingml/2006/table">
            <a:tbl>
              <a:tblPr firstCol="1" bandRow="1"/>
              <a:tblGrid>
                <a:gridCol w="248966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09474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29489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890704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2613823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5044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プライムディスプレイダブルサイズ 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1000003482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1000000843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791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  <a:b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3152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（アプリ）</a:t>
                      </a:r>
                    </a:p>
                  </a:txBody>
                  <a:tcPr marT="72000" marB="36000" anchor="ctr"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　ニュース・編集記事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日（土）～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日（木）～　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日（土）</a:t>
                      </a:r>
                    </a:p>
                  </a:txBody>
                  <a:tcPr marT="72000" marB="36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  <a:r>
                        <a:rPr kumimoji="1" lang="en-US" altLang="ja-JP" sz="8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※1</a:t>
                      </a:r>
                      <a:endParaRPr kumimoji="1" lang="ja-JP" altLang="en-US" sz="800" b="0" i="0">
                        <a:solidFill>
                          <a:srgbClr val="FF0033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0" u="none" strike="noStrike" err="1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vimps</a:t>
                      </a:r>
                      <a:r>
                        <a:rPr lang="ja-JP" altLang="en-US" sz="800" b="0" i="0" u="none" strike="noStrike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4510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枠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日間掲載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※2</a:t>
                      </a:r>
                      <a:endParaRPr kumimoji="1" lang="en-US" altLang="ja-JP" sz="900" b="0" i="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1,250,000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1,540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630,000vimps (1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枠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/7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日間掲載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※3</a:t>
                      </a:r>
                      <a:endParaRPr kumimoji="1" lang="en-US" altLang="ja-JP" sz="900" b="0" i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2" name="円/楕円 19">
            <a:extLst>
              <a:ext uri="{FF2B5EF4-FFF2-40B4-BE49-F238E27FC236}">
                <a16:creationId xmlns:a16="http://schemas.microsoft.com/office/drawing/2014/main" id="{3561858A-B79A-FBC1-5F67-622F13C5AE50}"/>
              </a:ext>
            </a:extLst>
          </p:cNvPr>
          <p:cNvSpPr>
            <a:spLocks noChangeAspect="1"/>
          </p:cNvSpPr>
          <p:nvPr/>
        </p:nvSpPr>
        <p:spPr>
          <a:xfrm>
            <a:off x="5626657" y="2467851"/>
            <a:ext cx="226568" cy="226568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19">
            <a:extLst>
              <a:ext uri="{FF2B5EF4-FFF2-40B4-BE49-F238E27FC236}">
                <a16:creationId xmlns:a16="http://schemas.microsoft.com/office/drawing/2014/main" id="{DF60E05F-C43C-FFE0-E493-9171F2E891E3}"/>
              </a:ext>
            </a:extLst>
          </p:cNvPr>
          <p:cNvSpPr>
            <a:spLocks noChangeAspect="1"/>
          </p:cNvSpPr>
          <p:nvPr/>
        </p:nvSpPr>
        <p:spPr>
          <a:xfrm>
            <a:off x="11044824" y="2467851"/>
            <a:ext cx="226568" cy="226568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8" name="テキスト プレースホルダー 1">
            <a:extLst>
              <a:ext uri="{FF2B5EF4-FFF2-40B4-BE49-F238E27FC236}">
                <a16:creationId xmlns:a16="http://schemas.microsoft.com/office/drawing/2014/main" id="{D0E728FE-ACB3-DDED-1658-C977E223F3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8632816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290</TotalTime>
  <Words>3233</Words>
  <Application>Microsoft Office PowerPoint</Application>
  <PresentationFormat>ワイド画面</PresentationFormat>
  <Paragraphs>549</Paragraphs>
  <Slides>19</Slides>
  <Notes>12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31" baseType="lpstr">
      <vt:lpstr>Hiragino Kaku Gothic Pro</vt:lpstr>
      <vt:lpstr>Meiryo UI</vt:lpstr>
      <vt:lpstr>メイリオ</vt:lpstr>
      <vt:lpstr>メイリオ</vt:lpstr>
      <vt:lpstr>メイリオ 本文</vt:lpstr>
      <vt:lpstr>Yu Gothic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52</cp:revision>
  <dcterms:created xsi:type="dcterms:W3CDTF">2020-02-26T07:28:11Z</dcterms:created>
  <dcterms:modified xsi:type="dcterms:W3CDTF">2025-03-24T04:41:40Z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2024-12-17T03:59:44Z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c0c23994-95ed-458c-8bd5-a10a530f0993</vt:lpwstr>
  </property>
  <property fmtid="{D5CDD505-2E9C-101B-9397-08002B2CF9AE}" pid="8" name="MSIP_Label_defa4170-0d19-0005-0004-bc88714345d2_ContentBits">
    <vt:lpwstr>0</vt:lpwstr>
  </property>
</Properties>
</file>