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5" r:id="rId1"/>
  </p:sldMasterIdLst>
  <p:notesMasterIdLst>
    <p:notesMasterId r:id="rId25"/>
  </p:notesMasterIdLst>
  <p:sldIdLst>
    <p:sldId id="469" r:id="rId2"/>
    <p:sldId id="572" r:id="rId3"/>
    <p:sldId id="544" r:id="rId4"/>
    <p:sldId id="558" r:id="rId5"/>
    <p:sldId id="695" r:id="rId6"/>
    <p:sldId id="559" r:id="rId7"/>
    <p:sldId id="553" r:id="rId8"/>
    <p:sldId id="577" r:id="rId9"/>
    <p:sldId id="615" r:id="rId10"/>
    <p:sldId id="576" r:id="rId11"/>
    <p:sldId id="514" r:id="rId12"/>
    <p:sldId id="678" r:id="rId13"/>
    <p:sldId id="657" r:id="rId14"/>
    <p:sldId id="664" r:id="rId15"/>
    <p:sldId id="569" r:id="rId16"/>
    <p:sldId id="696" r:id="rId17"/>
    <p:sldId id="570" r:id="rId18"/>
    <p:sldId id="632" r:id="rId19"/>
    <p:sldId id="633" r:id="rId20"/>
    <p:sldId id="634" r:id="rId21"/>
    <p:sldId id="635" r:id="rId22"/>
    <p:sldId id="636" r:id="rId23"/>
    <p:sldId id="512" r:id="rId2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33"/>
    <a:srgbClr val="0D0D0D"/>
    <a:srgbClr val="00003E"/>
    <a:srgbClr val="0D0C0D"/>
    <a:srgbClr val="FFFFFF"/>
    <a:srgbClr val="252525"/>
    <a:srgbClr val="F2F2F5"/>
    <a:srgbClr val="F5F5F5"/>
    <a:srgbClr val="E9E9E9"/>
    <a:srgbClr val="EC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BA1563-162E-4C7C-BBDB-3D40AEED2362}" v="38" dt="2024-07-22T08:12:28.3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332" y="2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20B2-0E91-4F44-9E7D-8B5EAB0CF3E2}" type="datetimeFigureOut">
              <a:rPr kumimoji="1" lang="ja-JP" altLang="en-US" smtClean="0"/>
              <a:pPr/>
              <a:t>2025/1/10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6725D-9DF2-415C-AB8C-875BE31779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210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8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344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6973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6025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076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090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408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　</a:t>
            </a:r>
            <a:endParaRPr kumimoji="1" lang="en-US" altLang="ja-JP"/>
          </a:p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3031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11468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9857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95530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7002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88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表紙（広告主・代理店限定）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638954"/>
            <a:ext cx="11017250" cy="1693209"/>
          </a:xfrm>
          <a:prstGeom prst="rect">
            <a:avLst/>
          </a:prstGeom>
        </p:spPr>
        <p:txBody>
          <a:bodyPr lIns="0" tIns="36000" rIns="0" bIns="0" anchor="b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サービス名</a:t>
            </a:r>
            <a:endParaRPr kumimoji="1" lang="en-US" altLang="ja-JP" sz="4000" b="1" i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/>
              <a:t>セールスシート</a:t>
            </a:r>
            <a:endParaRPr lang="ja-JP" alt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5278296"/>
            <a:ext cx="1349375" cy="22715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00" b="1" i="0" baseline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400"/>
            </a:lvl2pPr>
          </a:lstStyle>
          <a:p>
            <a:pPr lvl="0" algn="r"/>
            <a:r>
              <a:rPr kumimoji="1" lang="en-US" altLang="ja-JP" sz="1200" b="0" i="0" spc="300">
                <a:solidFill>
                  <a:schemeClr val="bg1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YYYY/MM/DD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algn="l"/>
            <a:r>
              <a:rPr kumimoji="1" lang="en-US" altLang="ja-JP" sz="1600" b="0" i="0" spc="0">
                <a:solidFill>
                  <a:schemeClr val="bg1"/>
                </a:solidFill>
                <a:latin typeface="+mn-ea"/>
                <a:ea typeface="+mn-ea"/>
              </a:rPr>
              <a:t>LINE</a:t>
            </a:r>
            <a:r>
              <a:rPr kumimoji="1" lang="ja-JP" altLang="en-US" sz="1600" b="0" i="0" spc="0">
                <a:solidFill>
                  <a:schemeClr val="bg1"/>
                </a:solidFill>
                <a:latin typeface="+mn-ea"/>
                <a:ea typeface="+mn-ea"/>
              </a:rPr>
              <a:t>ヤフー株式会社</a:t>
            </a:r>
          </a:p>
        </p:txBody>
      </p:sp>
      <p:sp>
        <p:nvSpPr>
          <p:cNvPr id="12" name="角丸四角形 3">
            <a:extLst>
              <a:ext uri="{FF2B5EF4-FFF2-40B4-BE49-F238E27FC236}">
                <a16:creationId xmlns:a16="http://schemas.microsoft.com/office/drawing/2014/main" id="{6E03E592-54DF-9AE1-D95D-BBCAF50DFCCA}"/>
              </a:ext>
            </a:extLst>
          </p:cNvPr>
          <p:cNvSpPr/>
          <p:nvPr userDrawn="1"/>
        </p:nvSpPr>
        <p:spPr>
          <a:xfrm>
            <a:off x="587375" y="897384"/>
            <a:ext cx="5077812" cy="43204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400" b="1" i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98BB00D-AB64-6D28-4900-C37FA357BA8B}"/>
              </a:ext>
            </a:extLst>
          </p:cNvPr>
          <p:cNvSpPr txBox="1"/>
          <p:nvPr userDrawn="1"/>
        </p:nvSpPr>
        <p:spPr>
          <a:xfrm>
            <a:off x="1100138" y="953364"/>
            <a:ext cx="43889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>
                <a:solidFill>
                  <a:srgbClr val="00003E"/>
                </a:solidFill>
              </a:rPr>
              <a:t>Yahoo!</a:t>
            </a:r>
            <a:r>
              <a:rPr lang="ja-JP" altLang="en-US" sz="1600" b="1">
                <a:solidFill>
                  <a:srgbClr val="00003E"/>
                </a:solidFill>
              </a:rPr>
              <a:t>広告　ディスプレイ広告（予約型）</a:t>
            </a:r>
          </a:p>
        </p:txBody>
      </p:sp>
    </p:spTree>
    <p:extLst>
      <p:ext uri="{BB962C8B-B14F-4D97-AF65-F5344CB8AC3E}">
        <p14:creationId xmlns:p14="http://schemas.microsoft.com/office/powerpoint/2010/main" val="2963398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資料について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3" name="テキスト プレースホルダー 10">
            <a:extLst>
              <a:ext uri="{FF2B5EF4-FFF2-40B4-BE49-F238E27FC236}">
                <a16:creationId xmlns:a16="http://schemas.microsoft.com/office/drawing/2014/main" id="{EEDF1896-8F0E-3B99-E84B-9944563493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55764" y="241866"/>
            <a:ext cx="532518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6" name="角丸四角形 5">
            <a:extLst>
              <a:ext uri="{FF2B5EF4-FFF2-40B4-BE49-F238E27FC236}">
                <a16:creationId xmlns:a16="http://schemas.microsoft.com/office/drawing/2014/main" id="{366D2A0E-6043-6819-23C0-1FBCF566E498}"/>
              </a:ext>
            </a:extLst>
          </p:cNvPr>
          <p:cNvSpPr/>
          <p:nvPr userDrawn="1"/>
        </p:nvSpPr>
        <p:spPr>
          <a:xfrm>
            <a:off x="1813177" y="176510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 b="1">
              <a:solidFill>
                <a:schemeClr val="accent3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6710246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中表紙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AEE4CA93-3A95-09C5-4D0E-DA619D4D5A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85001656-D58C-C5B9-05E0-ACB0FBF825E6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491092EA-4E3B-D5A9-44A7-7A7B8230CC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 46">
            <a:extLst>
              <a:ext uri="{FF2B5EF4-FFF2-40B4-BE49-F238E27FC236}">
                <a16:creationId xmlns:a16="http://schemas.microsoft.com/office/drawing/2014/main" id="{0EC75B3D-5093-B928-EE25-E1119F4FD4CE}"/>
              </a:ext>
            </a:extLst>
          </p:cNvPr>
          <p:cNvSpPr/>
          <p:nvPr userDrawn="1"/>
        </p:nvSpPr>
        <p:spPr>
          <a:xfrm>
            <a:off x="230388" y="201358"/>
            <a:ext cx="194912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0">
                <a:solidFill>
                  <a:srgbClr val="00003E"/>
                </a:solidFill>
                <a:latin typeface="+mn-ea"/>
                <a:ea typeface="+mn-ea"/>
                <a:cs typeface="Segoe UI" panose="020B0502040204020203" pitchFamily="34" charset="0"/>
              </a:rPr>
              <a:t>CONTENTS</a:t>
            </a:r>
            <a:endParaRPr kumimoji="1" lang="ja-JP" altLang="en-US" sz="2400" b="1" i="0">
              <a:solidFill>
                <a:srgbClr val="00003E"/>
              </a:solidFill>
              <a:latin typeface="+mn-ea"/>
              <a:ea typeface="+mn-ea"/>
              <a:cs typeface="Segoe UI" panose="020B0502040204020203" pitchFamily="34" charset="0"/>
            </a:endParaRPr>
          </a:p>
        </p:txBody>
      </p:sp>
      <p:sp>
        <p:nvSpPr>
          <p:cNvPr id="9" name="二等辺三角形 8">
            <a:extLst>
              <a:ext uri="{FF2B5EF4-FFF2-40B4-BE49-F238E27FC236}">
                <a16:creationId xmlns:a16="http://schemas.microsoft.com/office/drawing/2014/main" id="{9EAB3296-28FB-7131-645F-8DCD737E8756}"/>
              </a:ext>
            </a:extLst>
          </p:cNvPr>
          <p:cNvSpPr/>
          <p:nvPr userDrawn="1"/>
        </p:nvSpPr>
        <p:spPr>
          <a:xfrm rot="5400000">
            <a:off x="-26991" y="279927"/>
            <a:ext cx="260350" cy="212730"/>
          </a:xfrm>
          <a:prstGeom prst="triangle">
            <a:avLst>
              <a:gd name="adj" fmla="val 44351"/>
            </a:avLst>
          </a:prstGeom>
          <a:solidFill>
            <a:srgbClr val="000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48">
            <a:extLst>
              <a:ext uri="{FF2B5EF4-FFF2-40B4-BE49-F238E27FC236}">
                <a16:creationId xmlns:a16="http://schemas.microsoft.com/office/drawing/2014/main" id="{59C52CA7-AA50-D438-CDF6-E0F1DA431204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1971952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01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1" name="円/楕円 49">
            <a:extLst>
              <a:ext uri="{FF2B5EF4-FFF2-40B4-BE49-F238E27FC236}">
                <a16:creationId xmlns:a16="http://schemas.microsoft.com/office/drawing/2014/main" id="{BD2621C4-93E5-E892-8F12-093AA4E5C7B3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2890054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00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02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2" name="円/楕円 50">
            <a:extLst>
              <a:ext uri="{FF2B5EF4-FFF2-40B4-BE49-F238E27FC236}">
                <a16:creationId xmlns:a16="http://schemas.microsoft.com/office/drawing/2014/main" id="{EB408040-EB06-F6CD-97C6-A4D0704AE957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3808156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03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0E90F5F-46E8-8028-8F16-37C6E7B87813}"/>
              </a:ext>
            </a:extLst>
          </p:cNvPr>
          <p:cNvCxnSpPr>
            <a:cxnSpLocks/>
            <a:stCxn id="10" idx="4"/>
            <a:endCxn id="11" idx="0"/>
          </p:cNvCxnSpPr>
          <p:nvPr userDrawn="1"/>
        </p:nvCxnSpPr>
        <p:spPr>
          <a:xfrm>
            <a:off x="1232348" y="2511952"/>
            <a:ext cx="0" cy="378102"/>
          </a:xfrm>
          <a:prstGeom prst="line">
            <a:avLst/>
          </a:prstGeom>
          <a:ln w="25400">
            <a:solidFill>
              <a:srgbClr val="00003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DDD69DD-EFA7-C1E6-28C4-B922E61809D5}"/>
              </a:ext>
            </a:extLst>
          </p:cNvPr>
          <p:cNvCxnSpPr>
            <a:stCxn id="11" idx="4"/>
            <a:endCxn id="12" idx="0"/>
          </p:cNvCxnSpPr>
          <p:nvPr userDrawn="1"/>
        </p:nvCxnSpPr>
        <p:spPr>
          <a:xfrm>
            <a:off x="1232348" y="3430054"/>
            <a:ext cx="0" cy="378102"/>
          </a:xfrm>
          <a:prstGeom prst="line">
            <a:avLst/>
          </a:prstGeom>
          <a:ln w="25400">
            <a:solidFill>
              <a:srgbClr val="0300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4">
            <a:extLst>
              <a:ext uri="{FF2B5EF4-FFF2-40B4-BE49-F238E27FC236}">
                <a16:creationId xmlns:a16="http://schemas.microsoft.com/office/drawing/2014/main" id="{3AD6D90C-3ED1-9A66-F6D1-E44A7AFF0C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48388" y="2061932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6" name="テキスト プレースホルダー 4">
            <a:extLst>
              <a:ext uri="{FF2B5EF4-FFF2-40B4-BE49-F238E27FC236}">
                <a16:creationId xmlns:a16="http://schemas.microsoft.com/office/drawing/2014/main" id="{1C58FBBF-C7F9-EA7D-64E9-2D0288CEA8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48388" y="3016526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7" name="テキスト プレースホルダー 4">
            <a:extLst>
              <a:ext uri="{FF2B5EF4-FFF2-40B4-BE49-F238E27FC236}">
                <a16:creationId xmlns:a16="http://schemas.microsoft.com/office/drawing/2014/main" id="{0E05881E-A4C7-0864-4C1B-D6EFA1CD0D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48388" y="3940975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</p:spTree>
    <p:extLst>
      <p:ext uri="{BB962C8B-B14F-4D97-AF65-F5344CB8AC3E}">
        <p14:creationId xmlns:p14="http://schemas.microsoft.com/office/powerpoint/2010/main" val="86628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4">
            <a:extLst>
              <a:ext uri="{FF2B5EF4-FFF2-40B4-BE49-F238E27FC236}">
                <a16:creationId xmlns:a16="http://schemas.microsoft.com/office/drawing/2014/main" id="{4ACEFEC2-0420-AB97-AAD7-A18026F840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49A8A82-CB7D-3834-72FE-F0103BC59479}"/>
              </a:ext>
            </a:extLst>
          </p:cNvPr>
          <p:cNvCxnSpPr>
            <a:cxnSpLocks/>
          </p:cNvCxnSpPr>
          <p:nvPr userDrawn="1"/>
        </p:nvCxnSpPr>
        <p:spPr>
          <a:xfrm>
            <a:off x="1727128" y="2621757"/>
            <a:ext cx="905094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図プレースホルダー 4">
            <a:extLst>
              <a:ext uri="{FF2B5EF4-FFF2-40B4-BE49-F238E27FC236}">
                <a16:creationId xmlns:a16="http://schemas.microsoft.com/office/drawing/2014/main" id="{9ECDF7A2-7224-0E1C-A550-0E183AB6CFC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42523" y="3019035"/>
            <a:ext cx="1586282" cy="146448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rgbClr val="00003E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8" name="テキスト プレースホルダー 23">
            <a:extLst>
              <a:ext uri="{FF2B5EF4-FFF2-40B4-BE49-F238E27FC236}">
                <a16:creationId xmlns:a16="http://schemas.microsoft.com/office/drawing/2014/main" id="{9BB0D80A-1BCF-A8E5-9698-8458938BE4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35867" y="4786187"/>
            <a:ext cx="5943600" cy="5437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 spc="300">
                <a:solidFill>
                  <a:srgbClr val="00003E"/>
                </a:solidFill>
                <a:latin typeface="メイリオ 本文"/>
                <a:ea typeface="+mn-ea"/>
              </a:defRPr>
            </a:lvl1pPr>
            <a:lvl2pPr marL="457212" indent="0">
              <a:buNone/>
              <a:defRPr/>
            </a:lvl2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/>
              <a:t>テキストテキスト</a:t>
            </a:r>
          </a:p>
        </p:txBody>
      </p:sp>
      <p:sp>
        <p:nvSpPr>
          <p:cNvPr id="10" name="テキスト プレースホルダー 19">
            <a:extLst>
              <a:ext uri="{FF2B5EF4-FFF2-40B4-BE49-F238E27FC236}">
                <a16:creationId xmlns:a16="http://schemas.microsoft.com/office/drawing/2014/main" id="{BBE8B47C-E3DF-7454-A3FA-093FD29B32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51588" y="1210966"/>
            <a:ext cx="1368152" cy="105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="1" i="0">
                <a:solidFill>
                  <a:srgbClr val="00003E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/>
              <a:t>01</a:t>
            </a:r>
            <a:endParaRPr kumimoji="1" lang="ja-JP" altLang="en-US"/>
          </a:p>
        </p:txBody>
      </p:sp>
      <p:pic>
        <p:nvPicPr>
          <p:cNvPr id="2" name="グラフィックス 7">
            <a:extLst>
              <a:ext uri="{FF2B5EF4-FFF2-40B4-BE49-F238E27FC236}">
                <a16:creationId xmlns:a16="http://schemas.microsoft.com/office/drawing/2014/main" id="{3B967D41-98D0-C253-8D0F-4F5B9AEA6E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167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2158996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3E31476-1A82-F0B6-CD36-03F7D983E5D8}"/>
              </a:ext>
            </a:extLst>
          </p:cNvPr>
          <p:cNvSpPr/>
          <p:nvPr userDrawn="1"/>
        </p:nvSpPr>
        <p:spPr>
          <a:xfrm>
            <a:off x="0" y="5877272"/>
            <a:ext cx="12192000" cy="980728"/>
          </a:xfrm>
          <a:prstGeom prst="rect">
            <a:avLst/>
          </a:prstGeom>
          <a:solidFill>
            <a:srgbClr val="00003E">
              <a:alpha val="5098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9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8927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4D9EAAA-15C7-9E4F-FE6B-744A8780BC0F}"/>
              </a:ext>
            </a:extLst>
          </p:cNvPr>
          <p:cNvSpPr/>
          <p:nvPr userDrawn="1"/>
        </p:nvSpPr>
        <p:spPr>
          <a:xfrm>
            <a:off x="-1200" y="5058000"/>
            <a:ext cx="12193200" cy="1800000"/>
          </a:xfrm>
          <a:prstGeom prst="rect">
            <a:avLst/>
          </a:prstGeom>
          <a:solidFill>
            <a:srgbClr val="00003E">
              <a:alpha val="4706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84400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0" name="グラフィックス 9" descr="警告 単色塗りつぶし">
            <a:extLst>
              <a:ext uri="{FF2B5EF4-FFF2-40B4-BE49-F238E27FC236}">
                <a16:creationId xmlns:a16="http://schemas.microsoft.com/office/drawing/2014/main" id="{1C78B13D-B2DF-C425-BD6B-88E545500AF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673" y="5527546"/>
            <a:ext cx="860908" cy="860908"/>
          </a:xfrm>
          <a:prstGeom prst="rect">
            <a:avLst/>
          </a:prstGeom>
        </p:spPr>
      </p:pic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E05048F5-64BC-EDDD-95C7-8655D69218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40339" y="5346000"/>
            <a:ext cx="9172235" cy="1224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b="0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>
              <a:lnSpc>
                <a:spcPct val="120000"/>
              </a:lnSpc>
            </a:pP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メイリオ　</a:t>
            </a:r>
            <a:r>
              <a:rPr lang="en-US" altLang="ja-JP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12pt</a:t>
            </a:r>
          </a:p>
        </p:txBody>
      </p:sp>
    </p:spTree>
    <p:extLst>
      <p:ext uri="{BB962C8B-B14F-4D97-AF65-F5344CB8AC3E}">
        <p14:creationId xmlns:p14="http://schemas.microsoft.com/office/powerpoint/2010/main" val="393686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説明文＋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090C2CBE-191C-2B04-FF28-259373223C9C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6C0A904-B03E-C047-85DE-7E260D315E6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5" name="テキスト プレースホルダー 10"/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68913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1441C66C-52AD-E815-4BDC-35E07381A881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4A1921C-3EA0-D049-9136-C46F969810C0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8335857D-2E96-C524-0C03-F2E636ADEC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9956ECE2-E1F1-9FCA-6EAA-755B72DA9A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36088" y="6356350"/>
            <a:ext cx="27432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E02821-449B-7445-B8E6-ADA6770F91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324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1B350541-A980-7849-328F-D82ABE93D0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0E82F5C-CE51-18BE-B776-8294EA2F46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120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CB5F5847-9726-D6C0-67F5-7527AF7AABC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2"/>
            </p:custDataLst>
            <p:extLst>
              <p:ext uri="{D42A27DB-BD31-4B8C-83A1-F6EECF244321}">
                <p14:modId xmlns:p14="http://schemas.microsoft.com/office/powerpoint/2010/main" val="2664088933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3" imgW="7772400" imgH="10058400" progId="TCLayout.ActiveDocument.1">
                  <p:embed/>
                </p:oleObj>
              </mc:Choice>
              <mc:Fallback>
                <p:oleObj name="think-cell スライド" r:id="rId13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B5F5847-9726-D6C0-67F5-7527AF7AAB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角丸四角形 5">
            <a:extLst>
              <a:ext uri="{FF2B5EF4-FFF2-40B4-BE49-F238E27FC236}">
                <a16:creationId xmlns:a16="http://schemas.microsoft.com/office/drawing/2014/main" id="{51A55CBA-B7FC-A04E-64BD-FB3AE8BF292C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404999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906" r:id="rId5"/>
    <p:sldLayoutId id="2147483907" r:id="rId6"/>
    <p:sldLayoutId id="2147483890" r:id="rId7"/>
    <p:sldLayoutId id="2147483891" r:id="rId8"/>
    <p:sldLayoutId id="2147483892" r:id="rId9"/>
    <p:sldLayoutId id="2147483908" r:id="rId10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hyperlink" Target="https://ads-help.yahoo-net.jp/s/article/H000044930?language=ja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form-business.yahoo.co.jp/claris/enqueteForm?inquiry_type=guaranteed_review" TargetMode="External"/><Relationship Id="rId5" Type="http://schemas.openxmlformats.org/officeDocument/2006/relationships/hyperlink" Target="https://ads-help.yahoo-net.jp/s/article/H000044534" TargetMode="External"/><Relationship Id="rId4" Type="http://schemas.openxmlformats.org/officeDocument/2006/relationships/hyperlink" Target="https://form-business.yahoo.co.jp/claris/enqueteForm?inquiry_type=bls_review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ads-help.yahoo-net.jp/" TargetMode="External"/><Relationship Id="rId5" Type="http://schemas.openxmlformats.org/officeDocument/2006/relationships/hyperlink" Target="https://www.lycbiz.com/jp/terms-and-policies/yahoo/" TargetMode="External"/><Relationship Id="rId4" Type="http://schemas.openxmlformats.org/officeDocument/2006/relationships/hyperlink" Target="https://www.lycbiz.com/jp/download/yahoo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form-business.yahoo.co.jp/claris/enqueteForm?inquiry_type=guaranteed_review" TargetMode="External"/><Relationship Id="rId3" Type="http://schemas.openxmlformats.org/officeDocument/2006/relationships/image" Target="../media/image25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portal.yadui.business.yahoo.co.jp/agencyportal/30335704/" TargetMode="External"/><Relationship Id="rId5" Type="http://schemas.openxmlformats.org/officeDocument/2006/relationships/hyperlink" Target="https://portal.yadui.business.yahoo.co.jp/agencyportal/873315/" TargetMode="External"/><Relationship Id="rId4" Type="http://schemas.openxmlformats.org/officeDocument/2006/relationships/hyperlink" Target="https://ads-help.yahoo-net.jp/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lycbiz.com/jp/download/" TargetMode="External"/><Relationship Id="rId5" Type="http://schemas.openxmlformats.org/officeDocument/2006/relationships/hyperlink" Target="https://portal.yadui.business.yahoo.co.jp/agencyportal/30335704/" TargetMode="External"/><Relationship Id="rId4" Type="http://schemas.openxmlformats.org/officeDocument/2006/relationships/hyperlink" Target="https://portal.yadui.business.yahoo.co.jp/agencyportal/873240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s://ads-help.yahoo-net.jp/s/article/H000044930?language=ja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8.png"/><Relationship Id="rId7" Type="http://schemas.openxmlformats.org/officeDocument/2006/relationships/image" Target="../media/image2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EBB5ED4-C486-2825-FC79-B427C5818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err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carview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!</a:t>
            </a: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2024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2025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3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/>
              <a:t>セールスシート</a:t>
            </a:r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6100150-09F2-0FD5-FF4E-60A49DDF0E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1196349" cy="220983"/>
          </a:xfrm>
        </p:spPr>
        <p:txBody>
          <a:bodyPr lIns="0" tIns="0" rIns="0" bIns="0" anchor="t"/>
          <a:lstStyle/>
          <a:p>
            <a:r>
              <a:rPr lang="en-US" altLang="ja-JP" sz="1200">
                <a:latin typeface="メイリオ"/>
                <a:ea typeface="メイリオ"/>
              </a:rPr>
              <a:t>2024/7/24</a:t>
            </a:r>
            <a:endParaRPr lang="ja-JP" altLang="en-US" sz="1200"/>
          </a:p>
          <a:p>
            <a:endParaRPr lang="ja-JP" altLang="en-US" sz="60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D788480-331B-3F7D-2310-31677A1A19D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ja-JP"/>
              <a:t>LINE</a:t>
            </a:r>
            <a:r>
              <a:rPr lang="ja-JP" altLang="en-US"/>
              <a:t>ヤフー株式会社</a:t>
            </a:r>
          </a:p>
        </p:txBody>
      </p:sp>
    </p:spTree>
    <p:extLst>
      <p:ext uri="{BB962C8B-B14F-4D97-AF65-F5344CB8AC3E}">
        <p14:creationId xmlns:p14="http://schemas.microsoft.com/office/powerpoint/2010/main" val="3274969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4" name="図プレースホルダー 13" descr="アイコン&#10;&#10;自動的に生成された説明">
            <a:extLst>
              <a:ext uri="{FF2B5EF4-FFF2-40B4-BE49-F238E27FC236}">
                <a16:creationId xmlns:a16="http://schemas.microsoft.com/office/drawing/2014/main" id="{6D0922E5-498B-B907-D970-6AD0917D5DC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角丸四角形 3">
            <a:extLst>
              <a:ext uri="{FF2B5EF4-FFF2-40B4-BE49-F238E27FC236}">
                <a16:creationId xmlns:a16="http://schemas.microsoft.com/office/drawing/2014/main" id="{ED9B0697-1FAE-849C-8A95-06BB95B26B5D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7" name="テキスト プレースホルダー 35">
            <a:extLst>
              <a:ext uri="{FF2B5EF4-FFF2-40B4-BE49-F238E27FC236}">
                <a16:creationId xmlns:a16="http://schemas.microsoft.com/office/drawing/2014/main" id="{F7EB7768-783E-D0F2-C3EF-182C334A563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808919B-5DE7-3ABF-F1FC-58EE13B335EF}"/>
              </a:ext>
            </a:extLst>
          </p:cNvPr>
          <p:cNvSpPr/>
          <p:nvPr/>
        </p:nvSpPr>
        <p:spPr>
          <a:xfrm>
            <a:off x="555391" y="6076579"/>
            <a:ext cx="419025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　</a:t>
            </a:r>
            <a:endParaRPr kumimoji="0" lang="en-US" altLang="ja-JP" sz="8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8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8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228DEF18-6782-0841-CAE0-12627A355B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7902958"/>
              </p:ext>
            </p:extLst>
          </p:nvPr>
        </p:nvGraphicFramePr>
        <p:xfrm>
          <a:off x="479425" y="996716"/>
          <a:ext cx="11233149" cy="4981161"/>
        </p:xfrm>
        <a:graphic>
          <a:graphicData uri="http://schemas.openxmlformats.org/drawingml/2006/table">
            <a:tbl>
              <a:tblPr firstCol="1" bandRow="1"/>
              <a:tblGrid>
                <a:gridCol w="323192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176162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5825064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</a:tblGrid>
              <a:tr h="3852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i="0" err="1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carview</a:t>
                      </a:r>
                      <a:r>
                        <a:rPr kumimoji="1" lang="en-US" altLang="ja-JP" sz="900" b="1" i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!</a:t>
                      </a:r>
                      <a:r>
                        <a:rPr kumimoji="1" lang="ja-JP" altLang="en-US" sz="900" b="1" i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　トップパネル　</a:t>
                      </a:r>
                      <a:r>
                        <a:rPr kumimoji="1" lang="en-US" altLang="ja-JP" sz="900" b="1" i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SP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1000003483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8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8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9134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643995"/>
                  </a:ext>
                </a:extLst>
              </a:tr>
              <a:tr h="4920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動画をフルスクリーンで再生する（</a:t>
                      </a:r>
                      <a:r>
                        <a:rPr kumimoji="1" lang="en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for view</a:t>
                      </a:r>
                      <a:r>
                        <a:rPr kumimoji="1" lang="ja-JP" altLang="en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）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ランディングページを表示する（</a:t>
                      </a:r>
                      <a:r>
                        <a:rPr kumimoji="1" lang="en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for click</a:t>
                      </a:r>
                      <a:r>
                        <a:rPr kumimoji="1" lang="ja-JP" altLang="en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）</a:t>
                      </a:r>
                      <a:endParaRPr kumimoji="1" lang="ja-JP" altLang="en-US" sz="900">
                        <a:solidFill>
                          <a:srgbClr val="0D0D0D"/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スマートフォン（ウェブ）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err="1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carview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!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carview!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　トップ・ニュース・編集記事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日（日）～　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日（月）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7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276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枠購入型</a:t>
                      </a:r>
                      <a:r>
                        <a:rPr kumimoji="1" lang="en-US" altLang="ja-JP" sz="900" b="0" i="0" dirty="0">
                          <a:solidFill>
                            <a:srgbClr val="FF0033"/>
                          </a:solidFill>
                          <a:latin typeface="+mn-ea"/>
                          <a:ea typeface="+mn-ea"/>
                        </a:rPr>
                        <a:t>※1</a:t>
                      </a:r>
                      <a:endParaRPr kumimoji="1" lang="ja-JP" altLang="en-US" sz="900" b="0" i="0" dirty="0">
                        <a:solidFill>
                          <a:srgbClr val="FF0033"/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最低購入価格：</a:t>
                      </a:r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280,000</a:t>
                      </a:r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(1</a:t>
                      </a:r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</a:t>
                      </a:r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/7</a:t>
                      </a:r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日間掲載</a:t>
                      </a:r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)※</a:t>
                      </a:r>
                      <a:r>
                        <a:rPr kumimoji="1" lang="ja-JP" altLang="en-US" sz="900" b="0" i="0">
                          <a:solidFill>
                            <a:srgbClr val="FF0033"/>
                          </a:solidFill>
                          <a:latin typeface="+mn-ea"/>
                          <a:ea typeface="+mn-ea"/>
                        </a:rPr>
                        <a:t>２</a:t>
                      </a:r>
                      <a:endParaRPr kumimoji="1" lang="en-US" altLang="ja-JP" sz="900" b="0" i="0">
                        <a:solidFill>
                          <a:srgbClr val="FF0033"/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-</a:t>
                      </a:r>
                      <a:endParaRPr kumimoji="1" lang="en-US" altLang="ja-JP" sz="900" b="0" i="0">
                        <a:solidFill>
                          <a:schemeClr val="accent6"/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420,000vimps (1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枠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/7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日間掲載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)※</a:t>
                      </a:r>
                      <a:r>
                        <a:rPr kumimoji="1" lang="ja-JP" altLang="en-US" sz="900" b="0" i="0" kern="1200">
                          <a:solidFill>
                            <a:srgbClr val="FF0033"/>
                          </a:solidFill>
                          <a:latin typeface="+mn-ea"/>
                          <a:ea typeface="+mn-ea"/>
                          <a:cs typeface="+mn-cs"/>
                        </a:rPr>
                        <a:t>３</a:t>
                      </a:r>
                      <a:endParaRPr kumimoji="1" lang="en-US" altLang="ja-JP" sz="900" b="0" i="0" kern="1200">
                        <a:solidFill>
                          <a:srgbClr val="FF0033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A67D0EE-7DAF-E714-F84E-076EEC5EFB9A}"/>
              </a:ext>
            </a:extLst>
          </p:cNvPr>
          <p:cNvSpPr/>
          <p:nvPr/>
        </p:nvSpPr>
        <p:spPr>
          <a:xfrm>
            <a:off x="7209828" y="6042231"/>
            <a:ext cx="5244353" cy="40626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Meiryo"/>
                <a:ea typeface="Meiryo"/>
              </a:rPr>
              <a:t>※1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/>
                <a:ea typeface="Meiryo"/>
              </a:rPr>
              <a:t>　</a:t>
            </a:r>
            <a:r>
              <a:rPr kumimoji="1" lang="en-US" altLang="ja-JP" sz="800" b="0" i="0" dirty="0">
                <a:solidFill>
                  <a:srgbClr val="FF0033"/>
                </a:solidFill>
                <a:latin typeface="メイリオ"/>
                <a:ea typeface="メイリオ"/>
              </a:rPr>
              <a:t>1</a:t>
            </a:r>
            <a:r>
              <a:rPr kumimoji="1" lang="ja-JP" altLang="en-US" sz="800" b="0" i="0">
                <a:solidFill>
                  <a:srgbClr val="FF0033"/>
                </a:solidFill>
                <a:latin typeface="メイリオ"/>
                <a:ea typeface="メイリオ"/>
              </a:rPr>
              <a:t>日あたり最大</a:t>
            </a:r>
            <a:r>
              <a:rPr kumimoji="1" lang="en-US" altLang="ja-JP" sz="800" b="0" i="0" dirty="0">
                <a:solidFill>
                  <a:srgbClr val="FF0033"/>
                </a:solidFill>
                <a:latin typeface="メイリオ"/>
                <a:ea typeface="メイリオ"/>
              </a:rPr>
              <a:t>4</a:t>
            </a:r>
            <a:r>
              <a:rPr kumimoji="1" lang="ja-JP" altLang="en-US" sz="800" b="0" i="0">
                <a:solidFill>
                  <a:srgbClr val="FF0033"/>
                </a:solidFill>
                <a:latin typeface="メイリオ"/>
                <a:ea typeface="メイリオ"/>
              </a:rPr>
              <a:t>枠</a:t>
            </a:r>
            <a:endParaRPr kumimoji="0" lang="en-US" altLang="ja-JP" sz="800" b="0" i="0" kern="0">
              <a:solidFill>
                <a:srgbClr val="FF0033"/>
              </a:solidFill>
              <a:latin typeface="メイリオ"/>
              <a:ea typeface="メイリオ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Meiryo"/>
                <a:ea typeface="Meiryo"/>
              </a:rPr>
              <a:t>※2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/>
                <a:ea typeface="Meiryo"/>
              </a:rPr>
              <a:t>　</a:t>
            </a:r>
            <a:r>
              <a:rPr kumimoji="1" lang="en-US" altLang="ja-JP" sz="800" b="0" i="0" dirty="0">
                <a:solidFill>
                  <a:srgbClr val="FF0033"/>
                </a:solidFill>
                <a:latin typeface="メイリオ"/>
                <a:ea typeface="メイリオ"/>
              </a:rPr>
              <a:t>1</a:t>
            </a:r>
            <a:r>
              <a:rPr kumimoji="1" lang="ja-JP" altLang="en-US" sz="800" b="0" i="0">
                <a:solidFill>
                  <a:srgbClr val="FF0033"/>
                </a:solidFill>
                <a:latin typeface="メイリオ"/>
                <a:ea typeface="メイリオ"/>
              </a:rPr>
              <a:t>日あたり枠単価：</a:t>
            </a:r>
            <a:r>
              <a:rPr kumimoji="1" lang="en-US" altLang="ja-JP" sz="800" b="0" i="0" dirty="0">
                <a:solidFill>
                  <a:srgbClr val="FF0033"/>
                </a:solidFill>
                <a:latin typeface="メイリオ"/>
                <a:ea typeface="メイリオ"/>
              </a:rPr>
              <a:t>40,000</a:t>
            </a:r>
            <a:r>
              <a:rPr kumimoji="1" lang="ja-JP" altLang="en-US" sz="800" b="0" i="0">
                <a:solidFill>
                  <a:srgbClr val="FF0033"/>
                </a:solidFill>
                <a:latin typeface="メイリオ"/>
                <a:ea typeface="メイリオ"/>
              </a:rPr>
              <a:t>円</a:t>
            </a:r>
            <a:r>
              <a:rPr lang="ja-JP" altLang="en-US" sz="800">
                <a:solidFill>
                  <a:srgbClr val="FF0033"/>
                </a:solidFill>
                <a:latin typeface="メイリオ"/>
                <a:ea typeface="メイリオ"/>
              </a:rPr>
              <a:t>   </a:t>
            </a:r>
            <a:r>
              <a:rPr kumimoji="1" lang="ja-JP" altLang="en-US" sz="800" b="0" i="0">
                <a:solidFill>
                  <a:srgbClr val="FF0033"/>
                </a:solidFill>
                <a:latin typeface="メイリオ"/>
                <a:ea typeface="メイリオ"/>
              </a:rPr>
              <a:t>購入金額＝購入枠数</a:t>
            </a:r>
            <a:r>
              <a:rPr kumimoji="1" lang="en-US" altLang="ja-JP" sz="800" b="0" i="0" dirty="0">
                <a:solidFill>
                  <a:srgbClr val="FF0033"/>
                </a:solidFill>
                <a:latin typeface="メイリオ"/>
                <a:ea typeface="メイリオ"/>
              </a:rPr>
              <a:t>×</a:t>
            </a:r>
            <a:r>
              <a:rPr kumimoji="1" lang="ja-JP" altLang="en-US" sz="800" b="0" i="0">
                <a:solidFill>
                  <a:srgbClr val="FF0033"/>
                </a:solidFill>
                <a:latin typeface="メイリオ"/>
                <a:ea typeface="メイリオ"/>
              </a:rPr>
              <a:t>購入期間</a:t>
            </a:r>
            <a:r>
              <a:rPr kumimoji="1" lang="en-US" altLang="ja-JP" sz="800" b="0" i="0" dirty="0">
                <a:solidFill>
                  <a:srgbClr val="FF0033"/>
                </a:solidFill>
                <a:latin typeface="メイリオ"/>
                <a:ea typeface="メイリオ"/>
              </a:rPr>
              <a:t>×1</a:t>
            </a:r>
            <a:r>
              <a:rPr kumimoji="1" lang="ja-JP" altLang="en-US" sz="800" b="0" i="0">
                <a:solidFill>
                  <a:srgbClr val="FF0033"/>
                </a:solidFill>
                <a:latin typeface="メイリオ"/>
                <a:ea typeface="メイリオ"/>
              </a:rPr>
              <a:t>日枠単価</a:t>
            </a:r>
            <a:endParaRPr lang="en-US" altLang="ja-JP" sz="800">
              <a:solidFill>
                <a:srgbClr val="FF0033"/>
              </a:solidFill>
              <a:latin typeface="メイリオ"/>
              <a:ea typeface="メイリオ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ja-JP" sz="800" kern="0" dirty="0">
                <a:solidFill>
                  <a:srgbClr val="FF0033"/>
                </a:solidFill>
                <a:latin typeface="メイリオ"/>
                <a:ea typeface="メイリオ"/>
              </a:rPr>
              <a:t>※3</a:t>
            </a:r>
            <a:r>
              <a:rPr lang="ja-JP" altLang="en-US" sz="800" kern="0" dirty="0">
                <a:solidFill>
                  <a:srgbClr val="FF0033"/>
                </a:solidFill>
                <a:latin typeface="メイリオ"/>
                <a:ea typeface="メイリオ"/>
              </a:rPr>
              <a:t>　</a:t>
            </a:r>
            <a:r>
              <a:rPr kumimoji="1" lang="en-US" altLang="ja-JP" sz="800" b="0" i="0" kern="1200" dirty="0">
                <a:solidFill>
                  <a:srgbClr val="FF0033"/>
                </a:solidFill>
                <a:latin typeface="メイリオ"/>
                <a:ea typeface="メイリオ"/>
              </a:rPr>
              <a:t>1</a:t>
            </a:r>
            <a:r>
              <a:rPr kumimoji="1" lang="ja-JP" altLang="en-US" sz="800" b="0" i="0" kern="1200">
                <a:solidFill>
                  <a:srgbClr val="FF0033"/>
                </a:solidFill>
                <a:latin typeface="メイリオ"/>
                <a:ea typeface="メイリオ"/>
              </a:rPr>
              <a:t>日あたり想定</a:t>
            </a:r>
            <a:r>
              <a:rPr kumimoji="1" lang="en-US" altLang="ja-JP" sz="800" b="0" i="0" kern="1200" dirty="0" err="1">
                <a:solidFill>
                  <a:srgbClr val="FF0033"/>
                </a:solidFill>
                <a:latin typeface="メイリオ"/>
                <a:ea typeface="メイリオ"/>
              </a:rPr>
              <a:t>vimps</a:t>
            </a:r>
            <a:r>
              <a:rPr kumimoji="1" lang="ja-JP" altLang="en-US" sz="800" b="0" i="0" kern="1200">
                <a:solidFill>
                  <a:srgbClr val="FF0033"/>
                </a:solidFill>
                <a:latin typeface="メイリオ"/>
                <a:ea typeface="メイリオ"/>
              </a:rPr>
              <a:t>：</a:t>
            </a:r>
            <a:r>
              <a:rPr kumimoji="1" lang="en-US" altLang="ja-JP" sz="800" b="0" i="0" kern="1200" dirty="0">
                <a:solidFill>
                  <a:srgbClr val="FF0033"/>
                </a:solidFill>
                <a:latin typeface="メイリオ"/>
                <a:ea typeface="メイリオ"/>
              </a:rPr>
              <a:t>60,000vimps</a:t>
            </a:r>
            <a:r>
              <a:rPr lang="ja-JP" altLang="en-US" sz="800">
                <a:solidFill>
                  <a:srgbClr val="FF0033"/>
                </a:solidFill>
                <a:latin typeface="メイリオ"/>
                <a:ea typeface="メイリオ"/>
              </a:rPr>
              <a:t>  </a:t>
            </a:r>
            <a:r>
              <a:rPr kumimoji="1" lang="ja-JP" altLang="en-US" sz="800" b="0" i="0" kern="1200">
                <a:solidFill>
                  <a:srgbClr val="FF0033"/>
                </a:solidFill>
                <a:latin typeface="メイリオ"/>
                <a:ea typeface="メイリオ"/>
              </a:rPr>
              <a:t> 想定</a:t>
            </a:r>
            <a:r>
              <a:rPr kumimoji="1" lang="en-US" altLang="ja-JP" sz="800" b="0" i="0" kern="1200" dirty="0" err="1">
                <a:solidFill>
                  <a:srgbClr val="FF0033"/>
                </a:solidFill>
                <a:latin typeface="メイリオ"/>
                <a:ea typeface="メイリオ"/>
              </a:rPr>
              <a:t>vimps</a:t>
            </a:r>
            <a:r>
              <a:rPr kumimoji="1" lang="ja-JP" altLang="en-US" sz="800" b="0" i="0" kern="1200">
                <a:solidFill>
                  <a:srgbClr val="FF0033"/>
                </a:solidFill>
                <a:latin typeface="メイリオ"/>
                <a:ea typeface="メイリオ"/>
              </a:rPr>
              <a:t>＝購入枠数</a:t>
            </a:r>
            <a:r>
              <a:rPr kumimoji="1" lang="en-US" altLang="ja-JP" sz="800" b="0" i="0" kern="1200" dirty="0">
                <a:solidFill>
                  <a:srgbClr val="FF0033"/>
                </a:solidFill>
                <a:latin typeface="メイリオ"/>
                <a:ea typeface="メイリオ"/>
              </a:rPr>
              <a:t>×</a:t>
            </a:r>
            <a:r>
              <a:rPr kumimoji="1" lang="ja-JP" altLang="en-US" sz="800" b="0" i="0" kern="1200">
                <a:solidFill>
                  <a:srgbClr val="FF0033"/>
                </a:solidFill>
                <a:latin typeface="メイリオ"/>
                <a:ea typeface="メイリオ"/>
              </a:rPr>
              <a:t>購入期間</a:t>
            </a:r>
            <a:r>
              <a:rPr kumimoji="1" lang="en-US" altLang="ja-JP" sz="800" b="0" i="0" kern="1200" dirty="0">
                <a:solidFill>
                  <a:srgbClr val="FF0033"/>
                </a:solidFill>
                <a:latin typeface="メイリオ"/>
                <a:ea typeface="メイリオ"/>
              </a:rPr>
              <a:t>×1</a:t>
            </a:r>
            <a:r>
              <a:rPr kumimoji="1" lang="ja-JP" altLang="en-US" sz="800" b="0" i="0" kern="1200">
                <a:solidFill>
                  <a:srgbClr val="FF0033"/>
                </a:solidFill>
                <a:latin typeface="メイリオ"/>
                <a:ea typeface="メイリオ"/>
              </a:rPr>
              <a:t>日想定</a:t>
            </a:r>
            <a:r>
              <a:rPr kumimoji="1" lang="en-US" altLang="ja-JP" sz="800" b="0" i="0" kern="1200" dirty="0" err="1">
                <a:solidFill>
                  <a:srgbClr val="FF0033"/>
                </a:solidFill>
                <a:latin typeface="メイリオ"/>
                <a:ea typeface="メイリオ"/>
              </a:rPr>
              <a:t>vimps</a:t>
            </a:r>
            <a:endParaRPr kumimoji="1" lang="en-US" altLang="ja-JP" sz="800" b="0" i="0" kern="1200" dirty="0">
              <a:solidFill>
                <a:srgbClr val="FF0033"/>
              </a:solidFill>
              <a:latin typeface="メイリオ"/>
              <a:ea typeface="メイリオ"/>
            </a:endParaRPr>
          </a:p>
        </p:txBody>
      </p:sp>
      <p:sp>
        <p:nvSpPr>
          <p:cNvPr id="15" name="円/楕円 19">
            <a:extLst>
              <a:ext uri="{FF2B5EF4-FFF2-40B4-BE49-F238E27FC236}">
                <a16:creationId xmlns:a16="http://schemas.microsoft.com/office/drawing/2014/main" id="{A232FEE8-F80F-E770-397A-8F602416E0BA}"/>
              </a:ext>
            </a:extLst>
          </p:cNvPr>
          <p:cNvSpPr>
            <a:spLocks noChangeAspect="1"/>
          </p:cNvSpPr>
          <p:nvPr/>
        </p:nvSpPr>
        <p:spPr>
          <a:xfrm>
            <a:off x="8332047" y="2401796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3021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4A4FDA2-7534-76BA-A9CB-D155CC40FE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sp>
        <p:nvSpPr>
          <p:cNvPr id="6" name="テキスト プレースホルダー 35">
            <a:extLst>
              <a:ext uri="{FF2B5EF4-FFF2-40B4-BE49-F238E27FC236}">
                <a16:creationId xmlns:a16="http://schemas.microsoft.com/office/drawing/2014/main" id="{B78E7F95-A92D-D61F-05F0-5D1FF4331D6F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D6E4C231-634C-14EC-0176-265CD7DA2C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2178692"/>
              </p:ext>
            </p:extLst>
          </p:nvPr>
        </p:nvGraphicFramePr>
        <p:xfrm>
          <a:off x="479423" y="969757"/>
          <a:ext cx="11233150" cy="3756328"/>
        </p:xfrm>
        <a:graphic>
          <a:graphicData uri="http://schemas.openxmlformats.org/drawingml/2006/table">
            <a:tbl>
              <a:tblPr bandRow="1"/>
              <a:tblGrid>
                <a:gridCol w="2892469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3102093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5238588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</a:tblGrid>
              <a:tr h="5131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1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vCPM</a:t>
                      </a:r>
                      <a:endParaRPr kumimoji="1" lang="en-US" altLang="ja-JP" sz="11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1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掛け率</a:t>
                      </a:r>
                      <a:endParaRPr kumimoji="1" lang="en-US" altLang="ja-JP" sz="11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carview!</a:t>
                      </a:r>
                      <a:r>
                        <a:rPr kumimoji="1" lang="ja-JP" altLang="en-US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トップパネル　</a:t>
                      </a:r>
                      <a:r>
                        <a:rPr kumimoji="1" lang="en-US" altLang="ja-JP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</a:p>
                  </a:txBody>
                  <a:tcPr marL="45720" marR="4572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7035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7035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7035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地域（都道府県）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1.3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7035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地域（市区郡）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1.56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7035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552267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1.8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96499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オーディエンスリスト（ヤフー提供）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リスト参照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7035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2.0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12" name="テキスト ボックス 5">
            <a:extLst>
              <a:ext uri="{FF2B5EF4-FFF2-40B4-BE49-F238E27FC236}">
                <a16:creationId xmlns:a16="http://schemas.microsoft.com/office/drawing/2014/main" id="{5148074B-CEFF-B63D-4784-A9692BE8900D}"/>
              </a:ext>
            </a:extLst>
          </p:cNvPr>
          <p:cNvSpPr txBox="1"/>
          <p:nvPr/>
        </p:nvSpPr>
        <p:spPr>
          <a:xfrm>
            <a:off x="513056" y="4833737"/>
            <a:ext cx="11199519" cy="17774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【</a:t>
            </a:r>
            <a:r>
              <a:rPr kumimoji="1" lang="ja-JP" altLang="en-US" sz="9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注意事項</a:t>
            </a:r>
            <a:r>
              <a:rPr kumimoji="1" lang="en-US" altLang="ja-JP" sz="9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】</a:t>
            </a:r>
            <a:r>
              <a:rPr kumimoji="1" lang="ja-JP" altLang="en-US" sz="9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こちらの商品は、ターゲティング設定不可です。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上記表の「●」がターゲティング設定可になります。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80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例：「メディア視聴ターゲティング」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1.5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倍と「ファンターゲティング」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倍を選択した場合、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倍が適用されます。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80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掛け率」を含んだ金額を記載しています。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https://ads-help.yahoo-net.jp/s/article/H000044833?language=ja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0282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285C42D-E470-8AB9-DBD7-6476BD0112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556095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3D6A00-127C-4F1B-05A5-DD6FE366ED46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DF3AF1-05E3-9E70-42DA-6FD62F015315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角丸四角形 6">
            <a:extLst>
              <a:ext uri="{FF2B5EF4-FFF2-40B4-BE49-F238E27FC236}">
                <a16:creationId xmlns:a16="http://schemas.microsoft.com/office/drawing/2014/main" id="{5A8395BE-9BF6-288D-7DFF-BD186A4FD41F}"/>
              </a:ext>
            </a:extLst>
          </p:cNvPr>
          <p:cNvSpPr/>
          <p:nvPr/>
        </p:nvSpPr>
        <p:spPr>
          <a:xfrm>
            <a:off x="1392057" y="1268413"/>
            <a:ext cx="3585600" cy="692904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396000" tIns="468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7" name="円/楕円 7">
            <a:extLst>
              <a:ext uri="{FF2B5EF4-FFF2-40B4-BE49-F238E27FC236}">
                <a16:creationId xmlns:a16="http://schemas.microsoft.com/office/drawing/2014/main" id="{44437BCD-7424-6C95-4011-F27084568A94}"/>
              </a:ext>
            </a:extLst>
          </p:cNvPr>
          <p:cNvSpPr>
            <a:spLocks noChangeAspect="1"/>
          </p:cNvSpPr>
          <p:nvPr/>
        </p:nvSpPr>
        <p:spPr>
          <a:xfrm>
            <a:off x="1143693" y="1362865"/>
            <a:ext cx="504000" cy="504000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0" name="角丸四角形 10">
            <a:extLst>
              <a:ext uri="{FF2B5EF4-FFF2-40B4-BE49-F238E27FC236}">
                <a16:creationId xmlns:a16="http://schemas.microsoft.com/office/drawing/2014/main" id="{35369D9E-CFD9-E29A-DDED-A5E3F0039B1B}"/>
              </a:ext>
            </a:extLst>
          </p:cNvPr>
          <p:cNvSpPr/>
          <p:nvPr/>
        </p:nvSpPr>
        <p:spPr>
          <a:xfrm>
            <a:off x="5989982" y="1268413"/>
            <a:ext cx="4553083" cy="692904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39600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円/楕円 11">
            <a:extLst>
              <a:ext uri="{FF2B5EF4-FFF2-40B4-BE49-F238E27FC236}">
                <a16:creationId xmlns:a16="http://schemas.microsoft.com/office/drawing/2014/main" id="{70ABA1CD-CDE1-E252-8048-A638D397A928}"/>
              </a:ext>
            </a:extLst>
          </p:cNvPr>
          <p:cNvSpPr>
            <a:spLocks noChangeAspect="1"/>
          </p:cNvSpPr>
          <p:nvPr/>
        </p:nvSpPr>
        <p:spPr>
          <a:xfrm>
            <a:off x="5737983" y="1359651"/>
            <a:ext cx="504000" cy="504000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cxnSp>
        <p:nvCxnSpPr>
          <p:cNvPr id="22" name="コネクタ: カギ線 21">
            <a:extLst>
              <a:ext uri="{FF2B5EF4-FFF2-40B4-BE49-F238E27FC236}">
                <a16:creationId xmlns:a16="http://schemas.microsoft.com/office/drawing/2014/main" id="{61719F82-6089-761F-27D1-3BE77F4C5180}"/>
              </a:ext>
            </a:extLst>
          </p:cNvPr>
          <p:cNvCxnSpPr>
            <a:cxnSpLocks/>
          </p:cNvCxnSpPr>
          <p:nvPr/>
        </p:nvCxnSpPr>
        <p:spPr>
          <a:xfrm flipH="1">
            <a:off x="4934190" y="1644952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コネクタ: カギ線 23">
            <a:extLst>
              <a:ext uri="{FF2B5EF4-FFF2-40B4-BE49-F238E27FC236}">
                <a16:creationId xmlns:a16="http://schemas.microsoft.com/office/drawing/2014/main" id="{C5168971-38BE-C40A-99C8-66EADA692CAB}"/>
              </a:ext>
            </a:extLst>
          </p:cNvPr>
          <p:cNvCxnSpPr>
            <a:cxnSpLocks/>
          </p:cNvCxnSpPr>
          <p:nvPr/>
        </p:nvCxnSpPr>
        <p:spPr>
          <a:xfrm flipH="1">
            <a:off x="10483432" y="1644952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図 2" descr="グラフィカル ユーザー インターフェイス, Web サイト&#10;&#10;自動的に生成された説明">
            <a:extLst>
              <a:ext uri="{FF2B5EF4-FFF2-40B4-BE49-F238E27FC236}">
                <a16:creationId xmlns:a16="http://schemas.microsoft.com/office/drawing/2014/main" id="{9337D413-404E-0ADB-8445-649A81B450C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104" y="2256224"/>
            <a:ext cx="3604086" cy="2854427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2AA8450D-333D-D80F-79C3-EBA30C89DD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3621" y="2268730"/>
            <a:ext cx="3853006" cy="3060457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DDF3662-712C-1BCB-685E-049BB4361888}"/>
              </a:ext>
            </a:extLst>
          </p:cNvPr>
          <p:cNvSpPr txBox="1"/>
          <p:nvPr/>
        </p:nvSpPr>
        <p:spPr>
          <a:xfrm>
            <a:off x="1972263" y="1350793"/>
            <a:ext cx="2283785" cy="5262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endParaRPr kumimoji="1" lang="en-US" altLang="ja-JP" sz="1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動画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98463DD-2B7F-5841-5FA8-CFA07963E17D}"/>
              </a:ext>
            </a:extLst>
          </p:cNvPr>
          <p:cNvSpPr txBox="1"/>
          <p:nvPr/>
        </p:nvSpPr>
        <p:spPr>
          <a:xfrm>
            <a:off x="5292124" y="1363015"/>
            <a:ext cx="6096000" cy="5262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トップインパクト プライムディスプレイ ダブル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－</a:t>
            </a:r>
            <a:b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トップインパクト プライムディスプレイ ダブル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動画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－</a:t>
            </a:r>
          </a:p>
        </p:txBody>
      </p:sp>
      <p:sp>
        <p:nvSpPr>
          <p:cNvPr id="17" name="テキスト プレースホルダー 1">
            <a:extLst>
              <a:ext uri="{FF2B5EF4-FFF2-40B4-BE49-F238E27FC236}">
                <a16:creationId xmlns:a16="http://schemas.microsoft.com/office/drawing/2014/main" id="{21247B10-1F12-1F38-35A8-CFC2D8E563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08213" y="252000"/>
            <a:ext cx="4831596" cy="335028"/>
          </a:xfrm>
        </p:spPr>
        <p:txBody>
          <a:bodyPr/>
          <a:lstStyle/>
          <a:p>
            <a:r>
              <a:rPr kumimoji="1" lang="en-US" altLang="ja-JP" sz="2000" b="1" i="0"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1" lang="ja-JP" altLang="en-US" sz="2000" b="1" i="0">
                <a:latin typeface="Meiryo" panose="020B0604030504040204" pitchFamily="34" charset="-128"/>
                <a:ea typeface="Meiryo" panose="020B0604030504040204" pitchFamily="34" charset="-128"/>
              </a:rPr>
              <a:t>商品</a:t>
            </a:r>
          </a:p>
        </p:txBody>
      </p:sp>
    </p:spTree>
    <p:extLst>
      <p:ext uri="{BB962C8B-B14F-4D97-AF65-F5344CB8AC3E}">
        <p14:creationId xmlns:p14="http://schemas.microsoft.com/office/powerpoint/2010/main" val="18988456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77BAE78-3F8B-00BD-49E8-10E952BCEF7E}"/>
              </a:ext>
            </a:extLst>
          </p:cNvPr>
          <p:cNvSpPr/>
          <p:nvPr/>
        </p:nvSpPr>
        <p:spPr>
          <a:xfrm>
            <a:off x="573555" y="6004799"/>
            <a:ext cx="419025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　</a:t>
            </a:r>
            <a:endParaRPr kumimoji="0" lang="en-US" altLang="ja-JP" sz="8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8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8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76B7CDD-65D5-6997-DFED-0DE3A69577BF}"/>
              </a:ext>
            </a:extLst>
          </p:cNvPr>
          <p:cNvSpPr/>
          <p:nvPr/>
        </p:nvSpPr>
        <p:spPr>
          <a:xfrm>
            <a:off x="7328646" y="6044646"/>
            <a:ext cx="5244353" cy="5416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</a:t>
            </a:r>
            <a:r>
              <a:rPr kumimoji="0" lang="ja-JP" altLang="en-US" sz="800" kern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1" lang="en-US" altLang="ja-JP" sz="800" b="0" i="0">
                <a:solidFill>
                  <a:srgbClr val="FF0033"/>
                </a:solidFill>
                <a:latin typeface="+mn-ea"/>
                <a:ea typeface="+mn-ea"/>
              </a:rPr>
              <a:t>1</a:t>
            </a:r>
            <a:r>
              <a:rPr kumimoji="1" lang="ja-JP" altLang="en-US" sz="800" b="0" i="0">
                <a:solidFill>
                  <a:srgbClr val="FF0033"/>
                </a:solidFill>
                <a:latin typeface="+mn-ea"/>
                <a:ea typeface="+mn-ea"/>
              </a:rPr>
              <a:t>日あたり最大</a:t>
            </a:r>
            <a:r>
              <a:rPr kumimoji="1" lang="en-US" altLang="ja-JP" sz="800" b="0" i="0">
                <a:solidFill>
                  <a:srgbClr val="FF0033"/>
                </a:solidFill>
                <a:latin typeface="+mn-ea"/>
                <a:ea typeface="+mn-ea"/>
              </a:rPr>
              <a:t>4</a:t>
            </a:r>
            <a:r>
              <a:rPr kumimoji="1" lang="ja-JP" altLang="en-US" sz="800" b="0" i="0">
                <a:solidFill>
                  <a:srgbClr val="FF0033"/>
                </a:solidFill>
                <a:latin typeface="+mn-ea"/>
                <a:ea typeface="+mn-ea"/>
              </a:rPr>
              <a:t>枠</a:t>
            </a:r>
            <a:endParaRPr kumimoji="0" lang="en-US" altLang="ja-JP" sz="800" b="0" i="0" kern="0">
              <a:solidFill>
                <a:srgbClr val="FF0033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※2</a:t>
            </a:r>
            <a:r>
              <a:rPr kumimoji="0" lang="ja-JP" altLang="en-US" sz="800" kern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1" lang="en-US" altLang="ja-JP" sz="800" b="0" i="0">
                <a:solidFill>
                  <a:srgbClr val="FF0033"/>
                </a:solidFill>
                <a:latin typeface="+mn-ea"/>
                <a:ea typeface="+mn-ea"/>
              </a:rPr>
              <a:t>1</a:t>
            </a:r>
            <a:r>
              <a:rPr kumimoji="1" lang="ja-JP" altLang="en-US" sz="800" b="0" i="0">
                <a:solidFill>
                  <a:srgbClr val="FF0033"/>
                </a:solidFill>
                <a:latin typeface="+mn-ea"/>
                <a:ea typeface="+mn-ea"/>
              </a:rPr>
              <a:t>日あたり枠単価：</a:t>
            </a:r>
            <a:r>
              <a:rPr kumimoji="1" lang="en-US" altLang="ja-JP" sz="800" b="0" i="0">
                <a:solidFill>
                  <a:srgbClr val="FF0033"/>
                </a:solidFill>
                <a:latin typeface="+mn-ea"/>
                <a:ea typeface="+mn-ea"/>
              </a:rPr>
              <a:t>40,000</a:t>
            </a:r>
            <a:r>
              <a:rPr kumimoji="1" lang="ja-JP" altLang="en-US" sz="800" b="0" i="0">
                <a:solidFill>
                  <a:srgbClr val="FF0033"/>
                </a:solidFill>
                <a:latin typeface="+mn-ea"/>
                <a:ea typeface="+mn-ea"/>
              </a:rPr>
              <a:t>円</a:t>
            </a:r>
            <a:r>
              <a:rPr lang="ja-JP" altLang="en-US" sz="800">
                <a:solidFill>
                  <a:srgbClr val="FF0033"/>
                </a:solidFill>
                <a:latin typeface="+mn-ea"/>
              </a:rPr>
              <a:t>   </a:t>
            </a:r>
            <a:r>
              <a:rPr kumimoji="1" lang="ja-JP" altLang="en-US" sz="800" b="0" i="0">
                <a:solidFill>
                  <a:srgbClr val="FF0033"/>
                </a:solidFill>
                <a:latin typeface="+mn-ea"/>
                <a:ea typeface="+mn-ea"/>
              </a:rPr>
              <a:t>購入金額＝購入枠数</a:t>
            </a:r>
            <a:r>
              <a:rPr kumimoji="1" lang="en-US" altLang="ja-JP" sz="800" b="0" i="0">
                <a:solidFill>
                  <a:srgbClr val="FF0033"/>
                </a:solidFill>
                <a:latin typeface="+mn-ea"/>
                <a:ea typeface="+mn-ea"/>
              </a:rPr>
              <a:t>×</a:t>
            </a:r>
            <a:r>
              <a:rPr kumimoji="1" lang="ja-JP" altLang="en-US" sz="800" b="0" i="0">
                <a:solidFill>
                  <a:srgbClr val="FF0033"/>
                </a:solidFill>
                <a:latin typeface="+mn-ea"/>
                <a:ea typeface="+mn-ea"/>
              </a:rPr>
              <a:t>購入期間</a:t>
            </a:r>
            <a:r>
              <a:rPr kumimoji="1" lang="en-US" altLang="ja-JP" sz="800" b="0" i="0">
                <a:solidFill>
                  <a:srgbClr val="FF0033"/>
                </a:solidFill>
                <a:latin typeface="+mn-ea"/>
                <a:ea typeface="+mn-ea"/>
              </a:rPr>
              <a:t>×1</a:t>
            </a:r>
            <a:r>
              <a:rPr kumimoji="1" lang="ja-JP" altLang="en-US" sz="800" b="0" i="0">
                <a:solidFill>
                  <a:srgbClr val="FF0033"/>
                </a:solidFill>
                <a:latin typeface="+mn-ea"/>
                <a:ea typeface="+mn-ea"/>
              </a:rPr>
              <a:t>日枠単価</a:t>
            </a:r>
            <a:endParaRPr lang="en-US" altLang="ja-JP" sz="800">
              <a:solidFill>
                <a:srgbClr val="FF0033"/>
              </a:solidFill>
              <a:latin typeface="+mn-ea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ja-JP" sz="800" kern="0">
                <a:solidFill>
                  <a:srgbClr val="FF0033"/>
                </a:solidFill>
                <a:latin typeface="+mn-ea"/>
              </a:rPr>
              <a:t>※3</a:t>
            </a:r>
            <a:r>
              <a:rPr lang="ja-JP" altLang="en-US" sz="800" kern="0">
                <a:solidFill>
                  <a:srgbClr val="FF0033"/>
                </a:solidFill>
                <a:latin typeface="+mn-ea"/>
              </a:rPr>
              <a:t>　</a:t>
            </a:r>
            <a:r>
              <a:rPr kumimoji="1" lang="en-US" altLang="ja-JP" sz="800" b="0" i="0" kern="1200">
                <a:solidFill>
                  <a:srgbClr val="FF0033"/>
                </a:solidFill>
                <a:latin typeface="+mn-ea"/>
                <a:ea typeface="+mn-ea"/>
                <a:cs typeface="+mn-cs"/>
              </a:rPr>
              <a:t>1</a:t>
            </a:r>
            <a:r>
              <a:rPr kumimoji="1" lang="ja-JP" altLang="en-US" sz="800" b="0" i="0" kern="1200">
                <a:solidFill>
                  <a:srgbClr val="FF0033"/>
                </a:solidFill>
                <a:latin typeface="+mn-ea"/>
                <a:ea typeface="+mn-ea"/>
                <a:cs typeface="+mn-cs"/>
              </a:rPr>
              <a:t>日あたり想定</a:t>
            </a:r>
            <a:r>
              <a:rPr kumimoji="1" lang="en-US" altLang="ja-JP" sz="800" b="0" i="0" kern="1200" err="1">
                <a:solidFill>
                  <a:srgbClr val="FF0033"/>
                </a:solidFill>
                <a:latin typeface="+mn-ea"/>
                <a:ea typeface="+mn-ea"/>
                <a:cs typeface="+mn-cs"/>
              </a:rPr>
              <a:t>vimps</a:t>
            </a:r>
            <a:r>
              <a:rPr kumimoji="1" lang="ja-JP" altLang="en-US" sz="800" b="0" i="0" kern="1200">
                <a:solidFill>
                  <a:srgbClr val="FF0033"/>
                </a:solidFill>
                <a:latin typeface="+mn-ea"/>
                <a:ea typeface="+mn-ea"/>
                <a:cs typeface="+mn-cs"/>
              </a:rPr>
              <a:t>：</a:t>
            </a:r>
            <a:r>
              <a:rPr kumimoji="1" lang="en-US" altLang="ja-JP" sz="800" b="0" i="0" kern="1200">
                <a:solidFill>
                  <a:srgbClr val="FF0033"/>
                </a:solidFill>
                <a:latin typeface="+mn-ea"/>
                <a:ea typeface="+mn-ea"/>
                <a:cs typeface="+mn-cs"/>
              </a:rPr>
              <a:t>90,000vimps</a:t>
            </a:r>
            <a:r>
              <a:rPr kumimoji="1" lang="ja-JP" altLang="en-US" sz="800" b="0" i="0" kern="1200">
                <a:solidFill>
                  <a:srgbClr val="FF0033"/>
                </a:solidFill>
                <a:latin typeface="+mn-ea"/>
                <a:ea typeface="+mn-ea"/>
                <a:cs typeface="+mn-cs"/>
              </a:rPr>
              <a:t>   想定</a:t>
            </a:r>
            <a:r>
              <a:rPr kumimoji="1" lang="en-US" altLang="ja-JP" sz="800" b="0" i="0" kern="1200" err="1">
                <a:solidFill>
                  <a:srgbClr val="FF0033"/>
                </a:solidFill>
                <a:latin typeface="+mn-ea"/>
                <a:ea typeface="+mn-ea"/>
                <a:cs typeface="+mn-cs"/>
              </a:rPr>
              <a:t>vimps</a:t>
            </a:r>
            <a:r>
              <a:rPr kumimoji="1" lang="ja-JP" altLang="en-US" sz="800" b="0" i="0" kern="1200">
                <a:solidFill>
                  <a:srgbClr val="FF0033"/>
                </a:solidFill>
                <a:latin typeface="+mn-ea"/>
                <a:ea typeface="+mn-ea"/>
                <a:cs typeface="+mn-cs"/>
              </a:rPr>
              <a:t>＝購入枠数</a:t>
            </a:r>
            <a:r>
              <a:rPr kumimoji="1" lang="en-US" altLang="ja-JP" sz="800" b="0" i="0" kern="1200">
                <a:solidFill>
                  <a:srgbClr val="FF0033"/>
                </a:solidFill>
                <a:latin typeface="+mn-ea"/>
                <a:ea typeface="+mn-ea"/>
                <a:cs typeface="+mn-cs"/>
              </a:rPr>
              <a:t>×</a:t>
            </a:r>
            <a:r>
              <a:rPr kumimoji="1" lang="ja-JP" altLang="en-US" sz="800" b="0" i="0" kern="1200">
                <a:solidFill>
                  <a:srgbClr val="FF0033"/>
                </a:solidFill>
                <a:latin typeface="+mn-ea"/>
                <a:ea typeface="+mn-ea"/>
                <a:cs typeface="+mn-cs"/>
              </a:rPr>
              <a:t>購入期間</a:t>
            </a:r>
            <a:r>
              <a:rPr kumimoji="1" lang="en-US" altLang="ja-JP" sz="800" b="0" i="0" kern="1200">
                <a:solidFill>
                  <a:srgbClr val="FF0033"/>
                </a:solidFill>
                <a:latin typeface="+mn-ea"/>
                <a:ea typeface="+mn-ea"/>
                <a:cs typeface="+mn-cs"/>
              </a:rPr>
              <a:t>×1</a:t>
            </a:r>
            <a:r>
              <a:rPr kumimoji="1" lang="ja-JP" altLang="en-US" sz="800" b="0" i="0" kern="1200">
                <a:solidFill>
                  <a:srgbClr val="FF0033"/>
                </a:solidFill>
                <a:latin typeface="+mn-ea"/>
                <a:ea typeface="+mn-ea"/>
                <a:cs typeface="+mn-cs"/>
              </a:rPr>
              <a:t>日想定</a:t>
            </a:r>
            <a:r>
              <a:rPr kumimoji="1" lang="en-US" altLang="ja-JP" sz="800" b="0" i="0" kern="1200" err="1">
                <a:solidFill>
                  <a:srgbClr val="FF0033"/>
                </a:solidFill>
                <a:latin typeface="+mn-ea"/>
                <a:ea typeface="+mn-ea"/>
                <a:cs typeface="+mn-cs"/>
              </a:rPr>
              <a:t>vimps</a:t>
            </a:r>
            <a:endParaRPr kumimoji="1" lang="en-US" altLang="ja-JP" sz="800" b="0" i="0" kern="1200">
              <a:solidFill>
                <a:srgbClr val="FF0033"/>
              </a:solidFill>
              <a:latin typeface="+mn-ea"/>
              <a:ea typeface="+mn-ea"/>
              <a:cs typeface="+mn-cs"/>
            </a:endParaRPr>
          </a:p>
          <a:p>
            <a:pPr>
              <a:lnSpc>
                <a:spcPct val="110000"/>
              </a:lnSpc>
              <a:defRPr/>
            </a:pPr>
            <a:endParaRPr kumimoji="0" lang="en-US" altLang="ja-JP" sz="800" kern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999523D0-A176-42BA-651E-2B5C3545FC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7826974"/>
              </p:ext>
            </p:extLst>
          </p:nvPr>
        </p:nvGraphicFramePr>
        <p:xfrm>
          <a:off x="479425" y="1022764"/>
          <a:ext cx="11233150" cy="4950999"/>
        </p:xfrm>
        <a:graphic>
          <a:graphicData uri="http://schemas.openxmlformats.org/drawingml/2006/table">
            <a:tbl>
              <a:tblPr firstCol="1" bandRow="1"/>
              <a:tblGrid>
                <a:gridCol w="2489660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909474">
                  <a:extLst>
                    <a:ext uri="{9D8B030D-6E8A-4147-A177-3AD203B41FA5}">
                      <a16:colId xmlns:a16="http://schemas.microsoft.com/office/drawing/2014/main" val="4269922740"/>
                    </a:ext>
                  </a:extLst>
                </a:gridCol>
                <a:gridCol w="2329489">
                  <a:extLst>
                    <a:ext uri="{9D8B030D-6E8A-4147-A177-3AD203B41FA5}">
                      <a16:colId xmlns:a16="http://schemas.microsoft.com/office/drawing/2014/main" val="360912566"/>
                    </a:ext>
                  </a:extLst>
                </a:gridCol>
                <a:gridCol w="1890704">
                  <a:extLst>
                    <a:ext uri="{9D8B030D-6E8A-4147-A177-3AD203B41FA5}">
                      <a16:colId xmlns:a16="http://schemas.microsoft.com/office/drawing/2014/main" val="739266037"/>
                    </a:ext>
                  </a:extLst>
                </a:gridCol>
                <a:gridCol w="2613823">
                  <a:extLst>
                    <a:ext uri="{9D8B030D-6E8A-4147-A177-3AD203B41FA5}">
                      <a16:colId xmlns:a16="http://schemas.microsoft.com/office/drawing/2014/main" val="3201855149"/>
                    </a:ext>
                  </a:extLst>
                </a:gridCol>
              </a:tblGrid>
              <a:tr h="50445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i="0" kern="1200" err="1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carview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ニュース・編集記事</a:t>
                      </a: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プライムディスプレイ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i="0" kern="1200" err="1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carview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トップ　トップインパクト</a:t>
                      </a: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プライムディスプレイダブルサイズ 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8924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noProof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1000003482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1000000843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8924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8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8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日（木）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E4EC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8924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  <a:endParaRPr kumimoji="1" lang="en-US" altLang="ja-JP" sz="9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7914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0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トップインパクト プライムディスプレイ ダブル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－</a:t>
                      </a:r>
                      <a:b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トップインパクト プライムディスプレイ ダブル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－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551643995"/>
                  </a:ext>
                </a:extLst>
              </a:tr>
              <a:tr h="43152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</a:p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タップ後の動作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-</a:t>
                      </a:r>
                      <a:endParaRPr kumimoji="1" lang="ja-JP" altLang="en-US">
                        <a:solidFill>
                          <a:srgbClr val="0D0D0D"/>
                        </a:solidFill>
                      </a:endParaRP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  <a:endParaRPr kumimoji="1" lang="ja-JP" altLang="en-US" sz="900">
                        <a:solidFill>
                          <a:srgbClr val="0D0D0D"/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8924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noProof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PC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noProof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スマートフォン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（アプリ）</a:t>
                      </a:r>
                    </a:p>
                  </a:txBody>
                  <a:tcPr marT="72000" marB="36000" anchor="ctr"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28924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err="1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carview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!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8924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carview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!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　ニュース・編集記事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carview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!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　トップ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8924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日（日）～　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日（月）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2022</a:t>
                      </a:r>
                      <a:r>
                        <a:rPr kumimoji="1" lang="ja-JP" altLang="en-US" sz="80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80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kumimoji="1" lang="ja-JP" altLang="en-US" sz="80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80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80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日（木）～　</a:t>
                      </a:r>
                      <a:r>
                        <a:rPr kumimoji="1" lang="en-US" altLang="ja-JP" sz="80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  <a:r>
                        <a:rPr kumimoji="1" lang="ja-JP" altLang="en-US" sz="80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80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ja-JP" altLang="en-US" sz="80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80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80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日（土）</a:t>
                      </a:r>
                    </a:p>
                  </a:txBody>
                  <a:tcPr marT="72000" marB="36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8924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7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8924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枠購入型</a:t>
                      </a:r>
                      <a:r>
                        <a:rPr kumimoji="1" lang="en-US" altLang="ja-JP" sz="800" b="0" i="0">
                          <a:solidFill>
                            <a:srgbClr val="FF0033"/>
                          </a:solidFill>
                          <a:latin typeface="+mn-ea"/>
                          <a:ea typeface="+mn-ea"/>
                        </a:rPr>
                        <a:t>※1</a:t>
                      </a:r>
                      <a:endParaRPr kumimoji="1" lang="ja-JP" altLang="en-US" sz="800" b="0" i="0">
                        <a:solidFill>
                          <a:srgbClr val="FF0033"/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00" b="0" i="0" u="none" strike="noStrike" err="1">
                          <a:solidFill>
                            <a:srgbClr val="0D0D0D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vimps</a:t>
                      </a:r>
                      <a:r>
                        <a:rPr lang="ja-JP" altLang="en-US" sz="800" b="0" i="0" u="none" strike="noStrike">
                          <a:solidFill>
                            <a:srgbClr val="0D0D0D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購入型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45106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最低購入価格：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280,000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(1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枠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/7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日間掲載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900" b="0" i="0">
                          <a:solidFill>
                            <a:srgbClr val="FF0033"/>
                          </a:solidFill>
                          <a:latin typeface="+mn-ea"/>
                          <a:ea typeface="+mn-ea"/>
                        </a:rPr>
                        <a:t>※2</a:t>
                      </a:r>
                      <a:endParaRPr kumimoji="1" lang="en-US" altLang="ja-JP" sz="900" b="0" i="0" kern="120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1,250,000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8924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900" b="0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1,540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8924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630,000vimps (1</a:t>
                      </a:r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枠</a:t>
                      </a:r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/7</a:t>
                      </a:r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日間掲載</a:t>
                      </a:r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900" b="0" i="0">
                          <a:solidFill>
                            <a:srgbClr val="FF0033"/>
                          </a:solidFill>
                          <a:latin typeface="+mn-ea"/>
                          <a:ea typeface="+mn-ea"/>
                        </a:rPr>
                        <a:t>※3</a:t>
                      </a:r>
                      <a:endParaRPr kumimoji="1" lang="en-US" altLang="ja-JP" sz="900" b="0" i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-</a:t>
                      </a:r>
                      <a:endParaRPr kumimoji="1" lang="ja-JP" altLang="en-US" sz="900" b="0" i="0">
                        <a:solidFill>
                          <a:srgbClr val="0D0D0D"/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12" name="円/楕円 19">
            <a:extLst>
              <a:ext uri="{FF2B5EF4-FFF2-40B4-BE49-F238E27FC236}">
                <a16:creationId xmlns:a16="http://schemas.microsoft.com/office/drawing/2014/main" id="{3561858A-B79A-FBC1-5F67-622F13C5AE50}"/>
              </a:ext>
            </a:extLst>
          </p:cNvPr>
          <p:cNvSpPr>
            <a:spLocks noChangeAspect="1"/>
          </p:cNvSpPr>
          <p:nvPr/>
        </p:nvSpPr>
        <p:spPr>
          <a:xfrm>
            <a:off x="5626657" y="2467851"/>
            <a:ext cx="226568" cy="226568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3" name="円/楕円 19">
            <a:extLst>
              <a:ext uri="{FF2B5EF4-FFF2-40B4-BE49-F238E27FC236}">
                <a16:creationId xmlns:a16="http://schemas.microsoft.com/office/drawing/2014/main" id="{DF60E05F-C43C-FFE0-E493-9171F2E891E3}"/>
              </a:ext>
            </a:extLst>
          </p:cNvPr>
          <p:cNvSpPr>
            <a:spLocks noChangeAspect="1"/>
          </p:cNvSpPr>
          <p:nvPr/>
        </p:nvSpPr>
        <p:spPr>
          <a:xfrm>
            <a:off x="11044824" y="2467851"/>
            <a:ext cx="226568" cy="226568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8" name="テキスト プレースホルダー 1">
            <a:extLst>
              <a:ext uri="{FF2B5EF4-FFF2-40B4-BE49-F238E27FC236}">
                <a16:creationId xmlns:a16="http://schemas.microsoft.com/office/drawing/2014/main" id="{D0E728FE-ACB3-DDED-1658-C977E223F3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08213" y="252000"/>
            <a:ext cx="4831596" cy="335028"/>
          </a:xfrm>
        </p:spPr>
        <p:txBody>
          <a:bodyPr/>
          <a:lstStyle/>
          <a:p>
            <a:r>
              <a:rPr kumimoji="1" lang="en-US" altLang="ja-JP" sz="2000" b="1" i="0"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1" lang="ja-JP" altLang="en-US" sz="2000" b="1" i="0">
                <a:latin typeface="Meiryo" panose="020B0604030504040204" pitchFamily="34" charset="-128"/>
                <a:ea typeface="Meiryo" panose="020B0604030504040204" pitchFamily="34" charset="-128"/>
              </a:rPr>
              <a:t>商品</a:t>
            </a:r>
          </a:p>
        </p:txBody>
      </p:sp>
    </p:spTree>
    <p:extLst>
      <p:ext uri="{BB962C8B-B14F-4D97-AF65-F5344CB8AC3E}">
        <p14:creationId xmlns:p14="http://schemas.microsoft.com/office/powerpoint/2010/main" val="38632816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4A4FDA2-7534-76BA-A9CB-D155CC40FE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E5E7CFDB-1334-1268-63E7-F1C38FCC0B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255416"/>
              </p:ext>
            </p:extLst>
          </p:nvPr>
        </p:nvGraphicFramePr>
        <p:xfrm>
          <a:off x="479423" y="1016139"/>
          <a:ext cx="11233153" cy="3790462"/>
        </p:xfrm>
        <a:graphic>
          <a:graphicData uri="http://schemas.openxmlformats.org/drawingml/2006/table">
            <a:tbl>
              <a:tblPr bandRow="1"/>
              <a:tblGrid>
                <a:gridCol w="2678824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725295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2946833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2882201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</a:tblGrid>
              <a:tr h="51588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1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vCPM</a:t>
                      </a:r>
                      <a:endParaRPr kumimoji="1" lang="en-US" altLang="ja-JP" sz="11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1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掛け率</a:t>
                      </a:r>
                      <a:endParaRPr kumimoji="1" lang="en-US" altLang="ja-JP" sz="11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carview!</a:t>
                      </a:r>
                      <a:r>
                        <a:rPr kumimoji="1" lang="ja-JP" altLang="en-US" sz="10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ニュース・編集記事</a:t>
                      </a:r>
                    </a:p>
                    <a:p>
                      <a:pPr algn="ctr"/>
                      <a:r>
                        <a:rPr kumimoji="1" lang="ja-JP" altLang="en-US" sz="10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プライムディスプレイ　</a:t>
                      </a:r>
                      <a:r>
                        <a:rPr kumimoji="1" lang="en-US" altLang="ja-JP" sz="10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carview!</a:t>
                      </a:r>
                      <a:r>
                        <a:rPr kumimoji="1" lang="ja-JP" altLang="en-US" sz="10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トップ　トップインパクト</a:t>
                      </a:r>
                    </a:p>
                    <a:p>
                      <a:pPr algn="ctr"/>
                      <a:r>
                        <a:rPr kumimoji="1" lang="ja-JP" altLang="en-US" sz="10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プライムディスプレイダブルサイズ 　</a:t>
                      </a:r>
                      <a:r>
                        <a:rPr kumimoji="1" lang="en-US" altLang="ja-JP" sz="10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723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4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723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4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723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地域（都道府県）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1.3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4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723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地域（市区郡）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1.56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4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723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4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605635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1.8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34815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オーディエンスリスト（ヤフー提供）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リスト参照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723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2.0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8" name="テキスト ボックス 5">
            <a:extLst>
              <a:ext uri="{FF2B5EF4-FFF2-40B4-BE49-F238E27FC236}">
                <a16:creationId xmlns:a16="http://schemas.microsoft.com/office/drawing/2014/main" id="{11A11F89-EAA1-9C6B-6216-9C867D6A80AB}"/>
              </a:ext>
            </a:extLst>
          </p:cNvPr>
          <p:cNvSpPr txBox="1"/>
          <p:nvPr/>
        </p:nvSpPr>
        <p:spPr>
          <a:xfrm>
            <a:off x="513056" y="4880119"/>
            <a:ext cx="11199519" cy="17774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【</a:t>
            </a:r>
            <a:r>
              <a:rPr kumimoji="1" lang="ja-JP" altLang="en-US" sz="9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注意事項</a:t>
            </a:r>
            <a:r>
              <a:rPr kumimoji="1" lang="en-US" altLang="ja-JP" sz="9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】</a:t>
            </a:r>
            <a:r>
              <a:rPr kumimoji="1" lang="ja-JP" altLang="en-US" sz="9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こちらの商品は、ターゲティング設定不可です。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上記表の「●」がターゲティング設定可になります。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80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例：「メディア視聴ターゲティング」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1.5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倍と「ファンターゲティング」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倍を選択した場合、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倍が適用されます。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800" b="0" i="0" u="none" strike="noStrike" kern="1200" cap="none" spc="0" normalizeH="0" baseline="0" noProof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掛け率」を含んだ金額を記載しています。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https://ads-help.yahoo-net.jp/s/article/H000044833?language=ja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3" name="テキスト プレースホルダー 1">
            <a:extLst>
              <a:ext uri="{FF2B5EF4-FFF2-40B4-BE49-F238E27FC236}">
                <a16:creationId xmlns:a16="http://schemas.microsoft.com/office/drawing/2014/main" id="{246471C4-536E-1543-E6CE-D9F985C9CD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08213" y="252000"/>
            <a:ext cx="4831596" cy="335028"/>
          </a:xfrm>
        </p:spPr>
        <p:txBody>
          <a:bodyPr/>
          <a:lstStyle/>
          <a:p>
            <a:r>
              <a:rPr kumimoji="1" lang="en-US" altLang="ja-JP" sz="2000" b="1" i="0"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1" lang="ja-JP" altLang="en-US" sz="2000" b="1" i="0">
                <a:latin typeface="Meiryo" panose="020B0604030504040204" pitchFamily="34" charset="-128"/>
                <a:ea typeface="Meiryo" panose="020B0604030504040204" pitchFamily="34" charset="-128"/>
              </a:rPr>
              <a:t>商品</a:t>
            </a:r>
          </a:p>
        </p:txBody>
      </p:sp>
    </p:spTree>
    <p:extLst>
      <p:ext uri="{BB962C8B-B14F-4D97-AF65-F5344CB8AC3E}">
        <p14:creationId xmlns:p14="http://schemas.microsoft.com/office/powerpoint/2010/main" val="21492705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B6C3403B-C870-F947-1166-099BB1E68DF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060C559-B652-029C-6B25-63FBBD5573F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その他・注意事項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FEC2A57-3E72-9C16-3FC9-E1D903256AB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03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41E7C21-B615-B9A8-0BD5-48B5321400B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861924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4AD1FD2-67A4-BC49-3811-05708DDACA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C635152A-5674-BD19-B42B-844F21AA0A1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計算方法と購入例</a:t>
            </a:r>
            <a:endParaRPr kumimoji="1" lang="ja-JP" altLang="en-US"/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CB444F63-BCFF-AF71-A5E6-6061B6E74A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8555300"/>
              </p:ext>
            </p:extLst>
          </p:nvPr>
        </p:nvGraphicFramePr>
        <p:xfrm>
          <a:off x="551384" y="1268760"/>
          <a:ext cx="4608510" cy="5227651"/>
        </p:xfrm>
        <a:graphic>
          <a:graphicData uri="http://schemas.openxmlformats.org/drawingml/2006/table">
            <a:tbl>
              <a:tblPr/>
              <a:tblGrid>
                <a:gridCol w="792088">
                  <a:extLst>
                    <a:ext uri="{9D8B030D-6E8A-4147-A177-3AD203B41FA5}">
                      <a16:colId xmlns:a16="http://schemas.microsoft.com/office/drawing/2014/main" val="1458915034"/>
                    </a:ext>
                  </a:extLst>
                </a:gridCol>
                <a:gridCol w="944452">
                  <a:extLst>
                    <a:ext uri="{9D8B030D-6E8A-4147-A177-3AD203B41FA5}">
                      <a16:colId xmlns:a16="http://schemas.microsoft.com/office/drawing/2014/main" val="3632094137"/>
                    </a:ext>
                  </a:extLst>
                </a:gridCol>
                <a:gridCol w="1001850">
                  <a:extLst>
                    <a:ext uri="{9D8B030D-6E8A-4147-A177-3AD203B41FA5}">
                      <a16:colId xmlns:a16="http://schemas.microsoft.com/office/drawing/2014/main" val="448242103"/>
                    </a:ext>
                  </a:extLst>
                </a:gridCol>
                <a:gridCol w="1001850">
                  <a:extLst>
                    <a:ext uri="{9D8B030D-6E8A-4147-A177-3AD203B41FA5}">
                      <a16:colId xmlns:a16="http://schemas.microsoft.com/office/drawing/2014/main" val="3143617944"/>
                    </a:ext>
                  </a:extLst>
                </a:gridCol>
                <a:gridCol w="868270">
                  <a:extLst>
                    <a:ext uri="{9D8B030D-6E8A-4147-A177-3AD203B41FA5}">
                      <a16:colId xmlns:a16="http://schemas.microsoft.com/office/drawing/2014/main" val="3154933245"/>
                    </a:ext>
                  </a:extLst>
                </a:gridCol>
              </a:tblGrid>
              <a:tr h="28803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①</a:t>
                      </a:r>
                      <a:endParaRPr lang="en-US" altLang="ja-JP" sz="1200" b="1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②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③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④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066884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</a:t>
                      </a:r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社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</a:t>
                      </a:r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社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419927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4512582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3804535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</a:t>
                      </a:r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社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6641026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8556882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373922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</a:t>
                      </a:r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社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0884150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4301667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3308330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9340786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587652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717330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479728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4255433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4484734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0991084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6640757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4379931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8780429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9333821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4613251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8856928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3935669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9455141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5524314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0968398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252786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9878895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5888738"/>
                  </a:ext>
                </a:extLst>
              </a:tr>
              <a:tr h="1633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↓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050" b="0" i="0" u="none" strike="noStrike">
                          <a:solidFill>
                            <a:srgbClr val="FF0033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634" marR="4634" marT="46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5838665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795CCA5-5860-3F07-9708-F9C86756D7A6}"/>
              </a:ext>
            </a:extLst>
          </p:cNvPr>
          <p:cNvSpPr txBox="1"/>
          <p:nvPr/>
        </p:nvSpPr>
        <p:spPr>
          <a:xfrm>
            <a:off x="479376" y="1052736"/>
            <a:ext cx="61926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>
                <a:solidFill>
                  <a:srgbClr val="0D0D0D"/>
                </a:solidFill>
                <a:latin typeface="メイリオ"/>
              </a:rPr>
              <a:t>▼トップパネル商品の購入例</a:t>
            </a:r>
            <a:endParaRPr lang="en-US" altLang="ja-JP" sz="1200" b="1">
              <a:solidFill>
                <a:srgbClr val="0D0D0D"/>
              </a:solidFill>
              <a:latin typeface="メイリオ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BDB1D72-364A-0674-4871-307B3C59402D}"/>
              </a:ext>
            </a:extLst>
          </p:cNvPr>
          <p:cNvSpPr txBox="1"/>
          <p:nvPr/>
        </p:nvSpPr>
        <p:spPr>
          <a:xfrm>
            <a:off x="6337151" y="1737198"/>
            <a:ext cx="6192688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zh-TW" altLang="en-US" sz="1600">
                <a:solidFill>
                  <a:srgbClr val="FF0033"/>
                </a:solidFill>
                <a:latin typeface="メイリオ"/>
                <a:ea typeface="メイリオ"/>
              </a:rPr>
              <a:t>購入金額＝購入枠数</a:t>
            </a:r>
            <a:r>
              <a:rPr lang="en-US" altLang="zh-TW" sz="1600" dirty="0">
                <a:solidFill>
                  <a:srgbClr val="FF0033"/>
                </a:solidFill>
                <a:latin typeface="メイリオ"/>
                <a:ea typeface="メイリオ"/>
              </a:rPr>
              <a:t>×</a:t>
            </a:r>
            <a:r>
              <a:rPr lang="zh-TW" altLang="en-US" sz="1600">
                <a:solidFill>
                  <a:srgbClr val="FF0033"/>
                </a:solidFill>
                <a:latin typeface="メイリオ"/>
                <a:ea typeface="メイリオ"/>
              </a:rPr>
              <a:t>購入期間</a:t>
            </a:r>
            <a:r>
              <a:rPr lang="en-US" altLang="zh-TW" sz="1600" dirty="0">
                <a:solidFill>
                  <a:srgbClr val="FF0033"/>
                </a:solidFill>
                <a:latin typeface="メイリオ"/>
                <a:ea typeface="メイリオ"/>
              </a:rPr>
              <a:t>×1</a:t>
            </a:r>
            <a:r>
              <a:rPr lang="zh-TW" altLang="en-US" sz="1600">
                <a:solidFill>
                  <a:srgbClr val="FF0033"/>
                </a:solidFill>
                <a:latin typeface="メイリオ"/>
                <a:ea typeface="メイリオ"/>
              </a:rPr>
              <a:t>日枠単価</a:t>
            </a:r>
            <a:endParaRPr lang="ja-JP" altLang="en-US">
              <a:solidFill>
                <a:srgbClr val="FF0033"/>
              </a:solidFill>
              <a:latin typeface="メイリオ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D04EE54-C043-50BD-E585-E6C0B6D8663A}"/>
              </a:ext>
            </a:extLst>
          </p:cNvPr>
          <p:cNvSpPr txBox="1"/>
          <p:nvPr/>
        </p:nvSpPr>
        <p:spPr>
          <a:xfrm>
            <a:off x="6337151" y="3986586"/>
            <a:ext cx="619268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u="sng">
                <a:solidFill>
                  <a:srgbClr val="0D0D0D"/>
                </a:solidFill>
                <a:latin typeface="メイリオ"/>
              </a:rPr>
              <a:t>想定</a:t>
            </a:r>
            <a:r>
              <a:rPr lang="en-US" altLang="ja-JP" b="1" u="sng" err="1">
                <a:solidFill>
                  <a:srgbClr val="0D0D0D"/>
                </a:solidFill>
                <a:latin typeface="メイリオ"/>
              </a:rPr>
              <a:t>vimps</a:t>
            </a:r>
            <a:r>
              <a:rPr lang="ja-JP" altLang="en-US" b="1" u="sng">
                <a:solidFill>
                  <a:srgbClr val="0D0D0D"/>
                </a:solidFill>
                <a:latin typeface="メイリオ"/>
              </a:rPr>
              <a:t>計算</a:t>
            </a:r>
            <a:endParaRPr lang="en-US" altLang="ja-JP" b="1" u="sng">
              <a:solidFill>
                <a:srgbClr val="0D0D0D"/>
              </a:solidFill>
              <a:latin typeface="メイリオ"/>
            </a:endParaRPr>
          </a:p>
          <a:p>
            <a:r>
              <a:rPr lang="ja-JP" altLang="en-US" sz="1600">
                <a:solidFill>
                  <a:srgbClr val="FF0033"/>
                </a:solidFill>
                <a:latin typeface="メイリオ"/>
              </a:rPr>
              <a:t>期間</a:t>
            </a:r>
            <a:r>
              <a:rPr lang="zh-CN" altLang="en-US" sz="1600">
                <a:solidFill>
                  <a:srgbClr val="FF0033"/>
                </a:solidFill>
                <a:latin typeface="メイリオ"/>
                <a:ea typeface="メイリオ"/>
              </a:rPr>
              <a:t>想定</a:t>
            </a:r>
            <a:r>
              <a:rPr lang="en-US" altLang="zh-CN" sz="1600" err="1">
                <a:solidFill>
                  <a:srgbClr val="FF0033"/>
                </a:solidFill>
                <a:latin typeface="メイリオ"/>
                <a:ea typeface="メイリオ"/>
              </a:rPr>
              <a:t>vimps</a:t>
            </a:r>
            <a:r>
              <a:rPr lang="zh-CN" altLang="en-US" sz="1600">
                <a:solidFill>
                  <a:srgbClr val="FF0033"/>
                </a:solidFill>
                <a:latin typeface="メイリオ"/>
                <a:ea typeface="メイリオ"/>
              </a:rPr>
              <a:t>：</a:t>
            </a:r>
            <a:r>
              <a:rPr lang="zh-TW" altLang="en-US" sz="1600">
                <a:solidFill>
                  <a:srgbClr val="FF0033"/>
                </a:solidFill>
                <a:latin typeface="メイリオ"/>
                <a:ea typeface="メイリオ"/>
              </a:rPr>
              <a:t>購入枠数</a:t>
            </a:r>
            <a:r>
              <a:rPr lang="en-US" altLang="zh-CN" sz="1600">
                <a:solidFill>
                  <a:srgbClr val="FF0033"/>
                </a:solidFill>
                <a:latin typeface="メイリオ"/>
                <a:ea typeface="メイリオ"/>
              </a:rPr>
              <a:t>×</a:t>
            </a:r>
            <a:r>
              <a:rPr lang="zh-TW" altLang="en-US" sz="1600">
                <a:solidFill>
                  <a:srgbClr val="FF0033"/>
                </a:solidFill>
                <a:latin typeface="メイリオ"/>
                <a:ea typeface="メイリオ"/>
              </a:rPr>
              <a:t>購入期間</a:t>
            </a:r>
            <a:r>
              <a:rPr lang="en-US" altLang="zh-TW" sz="1600">
                <a:solidFill>
                  <a:srgbClr val="FF0033"/>
                </a:solidFill>
                <a:latin typeface="メイリオ"/>
                <a:ea typeface="メイリオ"/>
              </a:rPr>
              <a:t>×</a:t>
            </a:r>
            <a:r>
              <a:rPr lang="en-US" altLang="zh-CN" sz="1600">
                <a:solidFill>
                  <a:srgbClr val="FF0033"/>
                </a:solidFill>
                <a:latin typeface="メイリオ"/>
                <a:ea typeface="メイリオ"/>
              </a:rPr>
              <a:t>1</a:t>
            </a:r>
            <a:r>
              <a:rPr lang="zh-CN" altLang="en-US" sz="1600">
                <a:solidFill>
                  <a:srgbClr val="FF0033"/>
                </a:solidFill>
                <a:latin typeface="メイリオ"/>
                <a:ea typeface="メイリオ"/>
              </a:rPr>
              <a:t>日想定</a:t>
            </a:r>
            <a:r>
              <a:rPr lang="en-US" altLang="zh-CN" sz="1600" err="1">
                <a:solidFill>
                  <a:srgbClr val="FF0033"/>
                </a:solidFill>
                <a:latin typeface="メイリオ"/>
                <a:ea typeface="メイリオ"/>
              </a:rPr>
              <a:t>vimps</a:t>
            </a:r>
            <a:endParaRPr lang="en-US" altLang="ja-JP" sz="1600" u="sng">
              <a:solidFill>
                <a:srgbClr val="FF0033"/>
              </a:solidFill>
              <a:latin typeface="メイリオ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7859DA1-2026-BF65-602E-47BFEBC6EEDD}"/>
              </a:ext>
            </a:extLst>
          </p:cNvPr>
          <p:cNvSpPr txBox="1"/>
          <p:nvPr/>
        </p:nvSpPr>
        <p:spPr>
          <a:xfrm>
            <a:off x="6240463" y="2097238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>
                <a:solidFill>
                  <a:srgbClr val="0D0D0D"/>
                </a:solidFill>
                <a:latin typeface="メイリオ"/>
              </a:rPr>
              <a:t>・</a:t>
            </a:r>
            <a:r>
              <a:rPr lang="en-US" altLang="ja-JP" sz="1200">
                <a:solidFill>
                  <a:srgbClr val="0D0D0D"/>
                </a:solidFill>
                <a:latin typeface="メイリオ"/>
              </a:rPr>
              <a:t>1</a:t>
            </a:r>
            <a:r>
              <a:rPr lang="ja-JP" altLang="en-US" sz="1200">
                <a:solidFill>
                  <a:srgbClr val="0D0D0D"/>
                </a:solidFill>
                <a:latin typeface="メイリオ"/>
              </a:rPr>
              <a:t>日ごとの単価設定となり、</a:t>
            </a:r>
            <a:r>
              <a:rPr lang="en-US" altLang="ja-JP" sz="1200">
                <a:solidFill>
                  <a:srgbClr val="0D0D0D"/>
                </a:solidFill>
                <a:latin typeface="メイリオ"/>
              </a:rPr>
              <a:t>1</a:t>
            </a:r>
            <a:r>
              <a:rPr lang="ja-JP" altLang="en-US" sz="1200">
                <a:solidFill>
                  <a:srgbClr val="0D0D0D"/>
                </a:solidFill>
                <a:latin typeface="メイリオ"/>
              </a:rPr>
              <a:t>日</a:t>
            </a:r>
            <a:r>
              <a:rPr lang="en-US" altLang="ja-JP" sz="1200">
                <a:solidFill>
                  <a:srgbClr val="0D0D0D"/>
                </a:solidFill>
                <a:latin typeface="メイリオ"/>
              </a:rPr>
              <a:t>1</a:t>
            </a:r>
            <a:r>
              <a:rPr lang="ja-JP" altLang="en-US" sz="1200">
                <a:solidFill>
                  <a:srgbClr val="0D0D0D"/>
                </a:solidFill>
                <a:latin typeface="メイリオ"/>
              </a:rPr>
              <a:t>枠</a:t>
            </a:r>
            <a:r>
              <a:rPr lang="en-US" altLang="ja-JP" sz="1200">
                <a:solidFill>
                  <a:srgbClr val="0D0D0D"/>
                </a:solidFill>
                <a:latin typeface="メイリオ"/>
              </a:rPr>
              <a:t>40,000</a:t>
            </a:r>
            <a:r>
              <a:rPr lang="ja-JP" altLang="en-US" sz="1200">
                <a:solidFill>
                  <a:srgbClr val="0D0D0D"/>
                </a:solidFill>
                <a:latin typeface="メイリオ"/>
              </a:rPr>
              <a:t>円</a:t>
            </a:r>
            <a:endParaRPr lang="en-US" altLang="ja-JP" sz="1200">
              <a:solidFill>
                <a:srgbClr val="0D0D0D"/>
              </a:solidFill>
              <a:latin typeface="メイリオ"/>
            </a:endParaRPr>
          </a:p>
          <a:p>
            <a:r>
              <a:rPr lang="ja-JP" altLang="en-US" sz="1200">
                <a:solidFill>
                  <a:srgbClr val="0D0D0D"/>
                </a:solidFill>
                <a:latin typeface="メイリオ"/>
              </a:rPr>
              <a:t>・購入枠数は最低</a:t>
            </a:r>
            <a:r>
              <a:rPr lang="en-US" altLang="ja-JP" sz="1200">
                <a:solidFill>
                  <a:srgbClr val="0D0D0D"/>
                </a:solidFill>
                <a:latin typeface="メイリオ"/>
              </a:rPr>
              <a:t>1</a:t>
            </a:r>
            <a:r>
              <a:rPr lang="ja-JP" altLang="en-US" sz="1200">
                <a:solidFill>
                  <a:srgbClr val="0D0D0D"/>
                </a:solidFill>
                <a:latin typeface="メイリオ"/>
              </a:rPr>
              <a:t>枠以上とし、最大</a:t>
            </a:r>
            <a:r>
              <a:rPr lang="en-US" altLang="ja-JP" sz="1200">
                <a:solidFill>
                  <a:srgbClr val="0D0D0D"/>
                </a:solidFill>
                <a:latin typeface="メイリオ"/>
              </a:rPr>
              <a:t>4</a:t>
            </a:r>
            <a:r>
              <a:rPr lang="ja-JP" altLang="en-US" sz="1200">
                <a:solidFill>
                  <a:srgbClr val="0D0D0D"/>
                </a:solidFill>
                <a:latin typeface="メイリオ"/>
              </a:rPr>
              <a:t>枠まで購入可能</a:t>
            </a:r>
            <a:r>
              <a:rPr lang="en-US" altLang="ja-JP" sz="1200">
                <a:solidFill>
                  <a:srgbClr val="0D0D0D"/>
                </a:solidFill>
                <a:latin typeface="メイリオ"/>
              </a:rPr>
              <a:t>(</a:t>
            </a:r>
            <a:r>
              <a:rPr lang="ja-JP" altLang="en-US" sz="1200">
                <a:solidFill>
                  <a:srgbClr val="0D0D0D"/>
                </a:solidFill>
                <a:latin typeface="メイリオ"/>
              </a:rPr>
              <a:t>空きがあれば</a:t>
            </a:r>
            <a:r>
              <a:rPr lang="en-US" altLang="ja-JP" sz="1200">
                <a:solidFill>
                  <a:srgbClr val="0D0D0D"/>
                </a:solidFill>
                <a:latin typeface="メイリオ"/>
              </a:rPr>
              <a:t>)</a:t>
            </a:r>
          </a:p>
          <a:p>
            <a:r>
              <a:rPr lang="ja-JP" altLang="en-US" sz="1200">
                <a:solidFill>
                  <a:srgbClr val="0D0D0D"/>
                </a:solidFill>
                <a:latin typeface="メイリオ"/>
              </a:rPr>
              <a:t>・最低購入日数は</a:t>
            </a:r>
            <a:r>
              <a:rPr lang="en-US" altLang="ja-JP" sz="1200">
                <a:solidFill>
                  <a:srgbClr val="0D0D0D"/>
                </a:solidFill>
                <a:latin typeface="メイリオ"/>
              </a:rPr>
              <a:t>7</a:t>
            </a:r>
            <a:r>
              <a:rPr lang="ja-JP" altLang="en-US" sz="1200">
                <a:solidFill>
                  <a:srgbClr val="0D0D0D"/>
                </a:solidFill>
                <a:latin typeface="メイリオ"/>
              </a:rPr>
              <a:t>日間とし、最大</a:t>
            </a:r>
            <a:r>
              <a:rPr lang="en-US" altLang="ja-JP" sz="1200">
                <a:solidFill>
                  <a:srgbClr val="0D0D0D"/>
                </a:solidFill>
                <a:latin typeface="メイリオ"/>
              </a:rPr>
              <a:t>31</a:t>
            </a:r>
            <a:r>
              <a:rPr lang="ja-JP" altLang="en-US" sz="1200">
                <a:solidFill>
                  <a:srgbClr val="0D0D0D"/>
                </a:solidFill>
                <a:latin typeface="メイリオ"/>
              </a:rPr>
              <a:t>日まで購入可能</a:t>
            </a:r>
            <a:endParaRPr lang="ja-JP" altLang="en-US" sz="1400">
              <a:solidFill>
                <a:srgbClr val="0D0D0D"/>
              </a:solidFill>
              <a:latin typeface="メイリオ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90EF133-4B1D-73C5-7F54-C43B898B78EA}"/>
              </a:ext>
            </a:extLst>
          </p:cNvPr>
          <p:cNvSpPr txBox="1"/>
          <p:nvPr/>
        </p:nvSpPr>
        <p:spPr>
          <a:xfrm>
            <a:off x="6258615" y="4634658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>
                <a:solidFill>
                  <a:srgbClr val="0D0D0D"/>
                </a:solidFill>
                <a:latin typeface="メイリオ"/>
              </a:rPr>
              <a:t>・</a:t>
            </a:r>
            <a:r>
              <a:rPr lang="en-US" altLang="ja-JP" sz="1200">
                <a:solidFill>
                  <a:srgbClr val="0D0D0D"/>
                </a:solidFill>
                <a:latin typeface="メイリオ"/>
              </a:rPr>
              <a:t>1</a:t>
            </a:r>
            <a:r>
              <a:rPr lang="ja-JP" altLang="en-US" sz="1200">
                <a:solidFill>
                  <a:srgbClr val="0D0D0D"/>
                </a:solidFill>
                <a:latin typeface="メイリオ"/>
              </a:rPr>
              <a:t>日ごとの</a:t>
            </a:r>
            <a:r>
              <a:rPr lang="en-US" altLang="ja-JP" sz="1200" err="1">
                <a:solidFill>
                  <a:srgbClr val="0D0D0D"/>
                </a:solidFill>
                <a:latin typeface="メイリオ"/>
              </a:rPr>
              <a:t>vimps</a:t>
            </a:r>
            <a:r>
              <a:rPr lang="ja-JP" altLang="en-US" sz="1200">
                <a:solidFill>
                  <a:srgbClr val="0D0D0D"/>
                </a:solidFill>
                <a:latin typeface="メイリオ"/>
              </a:rPr>
              <a:t>想定となり、</a:t>
            </a:r>
            <a:r>
              <a:rPr lang="en-US" altLang="ja-JP" sz="1200">
                <a:solidFill>
                  <a:srgbClr val="0D0D0D"/>
                </a:solidFill>
                <a:latin typeface="メイリオ"/>
              </a:rPr>
              <a:t> </a:t>
            </a:r>
          </a:p>
          <a:p>
            <a:r>
              <a:rPr lang="ja-JP" altLang="en-US" sz="1200">
                <a:solidFill>
                  <a:srgbClr val="0D0D0D"/>
                </a:solidFill>
                <a:latin typeface="メイリオ"/>
              </a:rPr>
              <a:t>　トップパネル </a:t>
            </a:r>
            <a:r>
              <a:rPr lang="en-US" altLang="ja-JP" sz="1200">
                <a:solidFill>
                  <a:srgbClr val="0D0D0D"/>
                </a:solidFill>
                <a:latin typeface="メイリオ"/>
              </a:rPr>
              <a:t>60,000vimps</a:t>
            </a:r>
            <a:r>
              <a:rPr lang="ja-JP" altLang="en-US" sz="1200">
                <a:solidFill>
                  <a:srgbClr val="0D0D0D"/>
                </a:solidFill>
                <a:latin typeface="メイリオ"/>
              </a:rPr>
              <a:t>・プライムディスプレイ </a:t>
            </a:r>
            <a:r>
              <a:rPr lang="en-US" altLang="ja-JP" sz="1200">
                <a:solidFill>
                  <a:srgbClr val="0D0D0D"/>
                </a:solidFill>
                <a:latin typeface="メイリオ"/>
              </a:rPr>
              <a:t>90,000vimps</a:t>
            </a:r>
          </a:p>
          <a:p>
            <a:r>
              <a:rPr lang="ja-JP" altLang="en-US" sz="1200">
                <a:solidFill>
                  <a:srgbClr val="0D0D0D"/>
                </a:solidFill>
                <a:latin typeface="メイリオ"/>
              </a:rPr>
              <a:t>・想定</a:t>
            </a:r>
            <a:r>
              <a:rPr lang="en-US" altLang="ja-JP" sz="1200" err="1">
                <a:solidFill>
                  <a:srgbClr val="0D0D0D"/>
                </a:solidFill>
                <a:latin typeface="メイリオ"/>
              </a:rPr>
              <a:t>vimps</a:t>
            </a:r>
            <a:r>
              <a:rPr lang="ja-JP" altLang="en-US" sz="1200">
                <a:solidFill>
                  <a:srgbClr val="0D0D0D"/>
                </a:solidFill>
                <a:latin typeface="メイリオ"/>
              </a:rPr>
              <a:t>数は購入枠数、購入日数により変動</a:t>
            </a:r>
            <a:endParaRPr lang="en-US" altLang="ja-JP" sz="1200">
              <a:solidFill>
                <a:srgbClr val="0D0D0D"/>
              </a:solidFill>
              <a:latin typeface="メイリオ"/>
            </a:endParaRPr>
          </a:p>
        </p:txBody>
      </p:sp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C11E663C-E997-5B8C-0E12-8777A6FD39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5034526"/>
              </p:ext>
            </p:extLst>
          </p:nvPr>
        </p:nvGraphicFramePr>
        <p:xfrm>
          <a:off x="6366511" y="5315714"/>
          <a:ext cx="5299231" cy="864096"/>
        </p:xfrm>
        <a:graphic>
          <a:graphicData uri="http://schemas.openxmlformats.org/drawingml/2006/table">
            <a:tbl>
              <a:tblPr/>
              <a:tblGrid>
                <a:gridCol w="1477814">
                  <a:extLst>
                    <a:ext uri="{9D8B030D-6E8A-4147-A177-3AD203B41FA5}">
                      <a16:colId xmlns:a16="http://schemas.microsoft.com/office/drawing/2014/main" val="1794292320"/>
                    </a:ext>
                  </a:extLst>
                </a:gridCol>
                <a:gridCol w="1209120">
                  <a:extLst>
                    <a:ext uri="{9D8B030D-6E8A-4147-A177-3AD203B41FA5}">
                      <a16:colId xmlns:a16="http://schemas.microsoft.com/office/drawing/2014/main" val="200220420"/>
                    </a:ext>
                  </a:extLst>
                </a:gridCol>
                <a:gridCol w="1224048">
                  <a:extLst>
                    <a:ext uri="{9D8B030D-6E8A-4147-A177-3AD203B41FA5}">
                      <a16:colId xmlns:a16="http://schemas.microsoft.com/office/drawing/2014/main" val="3812846794"/>
                    </a:ext>
                  </a:extLst>
                </a:gridCol>
                <a:gridCol w="1388249">
                  <a:extLst>
                    <a:ext uri="{9D8B030D-6E8A-4147-A177-3AD203B41FA5}">
                      <a16:colId xmlns:a16="http://schemas.microsoft.com/office/drawing/2014/main" val="1729963882"/>
                    </a:ext>
                  </a:extLst>
                </a:gridCol>
              </a:tblGrid>
              <a:tr h="2160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</a:t>
                      </a:r>
                      <a:r>
                        <a:rPr lang="ja-JP" alt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社</a:t>
                      </a:r>
                      <a:r>
                        <a:rPr lang="en-US" altLang="ja-JP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(①</a:t>
                      </a:r>
                      <a:r>
                        <a:rPr lang="ja-JP" alt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＆②</a:t>
                      </a:r>
                      <a:r>
                        <a:rPr lang="en-US" altLang="ja-JP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ja-JP" altLang="en-US" sz="1200" b="1" i="0" u="none" strike="noStrike">
                        <a:solidFill>
                          <a:srgbClr val="0D0D0D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</a:t>
                      </a:r>
                      <a:r>
                        <a:rPr lang="ja-JP" alt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社</a:t>
                      </a:r>
                      <a:r>
                        <a:rPr lang="en-US" altLang="ja-JP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③</a:t>
                      </a:r>
                      <a:r>
                        <a:rPr lang="en-US" altLang="ja-JP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ja-JP" altLang="en-US" sz="1200" b="1" i="0" u="none" strike="noStrike">
                        <a:solidFill>
                          <a:srgbClr val="0D0D0D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</a:t>
                      </a:r>
                      <a:r>
                        <a:rPr lang="ja-JP" alt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社</a:t>
                      </a:r>
                      <a:r>
                        <a:rPr lang="en-US" altLang="ja-JP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④</a:t>
                      </a:r>
                      <a:r>
                        <a:rPr lang="en-US" altLang="ja-JP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ja-JP" altLang="en-US" sz="1200" b="1" i="0" u="none" strike="noStrike">
                        <a:solidFill>
                          <a:srgbClr val="0D0D0D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8540823"/>
                  </a:ext>
                </a:extLst>
              </a:tr>
              <a:tr h="2160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1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購入枠数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r>
                        <a:rPr lang="ja-JP" altLang="en-US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lang="ja-JP" altLang="en-US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lang="ja-JP" altLang="en-US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7003481"/>
                  </a:ext>
                </a:extLst>
              </a:tr>
              <a:tr h="2160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1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購入日数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r>
                        <a:rPr lang="ja-JP" altLang="en-US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  <a:r>
                        <a:rPr lang="ja-JP" altLang="en-US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r>
                        <a:rPr lang="ja-JP" altLang="en-US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3751756"/>
                  </a:ext>
                </a:extLst>
              </a:tr>
              <a:tr h="2160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1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期間想定</a:t>
                      </a:r>
                      <a:r>
                        <a:rPr lang="en-US" sz="1100" b="1" i="0" u="none" strike="noStrike" err="1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vimps</a:t>
                      </a:r>
                      <a:endParaRPr lang="en-US" sz="1100" b="1" i="0" u="none" strike="noStrike">
                        <a:solidFill>
                          <a:srgbClr val="0D0D0D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1,080,000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1,620,000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420,000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6726205"/>
                  </a:ext>
                </a:extLst>
              </a:tr>
            </a:tbl>
          </a:graphicData>
        </a:graphic>
      </p:graphicFrame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EEF72282-629B-4C52-E75B-AA35153C3E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5684581"/>
              </p:ext>
            </p:extLst>
          </p:nvPr>
        </p:nvGraphicFramePr>
        <p:xfrm>
          <a:off x="6361683" y="2815780"/>
          <a:ext cx="5304059" cy="865633"/>
        </p:xfrm>
        <a:graphic>
          <a:graphicData uri="http://schemas.openxmlformats.org/drawingml/2006/table">
            <a:tbl>
              <a:tblPr/>
              <a:tblGrid>
                <a:gridCol w="1479160">
                  <a:extLst>
                    <a:ext uri="{9D8B030D-6E8A-4147-A177-3AD203B41FA5}">
                      <a16:colId xmlns:a16="http://schemas.microsoft.com/office/drawing/2014/main" val="4254243516"/>
                    </a:ext>
                  </a:extLst>
                </a:gridCol>
                <a:gridCol w="1210222">
                  <a:extLst>
                    <a:ext uri="{9D8B030D-6E8A-4147-A177-3AD203B41FA5}">
                      <a16:colId xmlns:a16="http://schemas.microsoft.com/office/drawing/2014/main" val="3002815177"/>
                    </a:ext>
                  </a:extLst>
                </a:gridCol>
                <a:gridCol w="1225163">
                  <a:extLst>
                    <a:ext uri="{9D8B030D-6E8A-4147-A177-3AD203B41FA5}">
                      <a16:colId xmlns:a16="http://schemas.microsoft.com/office/drawing/2014/main" val="1580198301"/>
                    </a:ext>
                  </a:extLst>
                </a:gridCol>
                <a:gridCol w="1389514">
                  <a:extLst>
                    <a:ext uri="{9D8B030D-6E8A-4147-A177-3AD203B41FA5}">
                      <a16:colId xmlns:a16="http://schemas.microsoft.com/office/drawing/2014/main" val="1189030020"/>
                    </a:ext>
                  </a:extLst>
                </a:gridCol>
              </a:tblGrid>
              <a:tr h="26170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1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</a:t>
                      </a:r>
                      <a:r>
                        <a:rPr lang="ja-JP" alt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社</a:t>
                      </a:r>
                      <a:r>
                        <a:rPr lang="en-US" altLang="ja-JP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(①</a:t>
                      </a:r>
                      <a:r>
                        <a:rPr lang="ja-JP" alt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＆②</a:t>
                      </a:r>
                      <a:r>
                        <a:rPr lang="en-US" altLang="ja-JP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ja-JP" altLang="en-US" sz="1200" b="1" i="0" u="none" strike="noStrike">
                        <a:solidFill>
                          <a:srgbClr val="0D0D0D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</a:t>
                      </a:r>
                      <a:r>
                        <a:rPr lang="ja-JP" alt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社</a:t>
                      </a:r>
                      <a:r>
                        <a:rPr lang="en-US" altLang="ja-JP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③</a:t>
                      </a:r>
                      <a:r>
                        <a:rPr lang="en-US" altLang="ja-JP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ja-JP" altLang="en-US" sz="1200" b="1" i="0" u="none" strike="noStrike">
                        <a:solidFill>
                          <a:srgbClr val="0D0D0D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</a:t>
                      </a:r>
                      <a:r>
                        <a:rPr lang="ja-JP" alt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社</a:t>
                      </a:r>
                      <a:r>
                        <a:rPr lang="en-US" altLang="ja-JP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④</a:t>
                      </a:r>
                      <a:r>
                        <a:rPr lang="en-US" altLang="ja-JP" sz="12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ja-JP" altLang="en-US" sz="1200" b="1" i="0" u="none" strike="noStrike">
                        <a:solidFill>
                          <a:srgbClr val="0D0D0D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9237791"/>
                  </a:ext>
                </a:extLst>
              </a:tr>
              <a:tr h="20131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1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購入枠数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r>
                        <a:rPr lang="ja-JP" altLang="en-US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lang="ja-JP" altLang="en-US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lang="ja-JP" altLang="en-US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30557"/>
                  </a:ext>
                </a:extLst>
              </a:tr>
              <a:tr h="20131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1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購入日数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r>
                        <a:rPr lang="ja-JP" altLang="en-US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  <a:r>
                        <a:rPr lang="ja-JP" altLang="en-US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r>
                        <a:rPr lang="ja-JP" altLang="en-US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1454508"/>
                  </a:ext>
                </a:extLst>
              </a:tr>
              <a:tr h="20131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100" b="1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購入金額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720,000</a:t>
                      </a:r>
                      <a:r>
                        <a:rPr lang="ja-JP" altLang="en-US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1,080,000</a:t>
                      </a:r>
                      <a:r>
                        <a:rPr lang="ja-JP" altLang="en-US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280,000</a:t>
                      </a:r>
                      <a:r>
                        <a:rPr lang="ja-JP" altLang="en-US" sz="1100" b="0" i="0" u="none" strike="noStrike">
                          <a:solidFill>
                            <a:srgbClr val="0D0D0D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810512"/>
                  </a:ext>
                </a:extLst>
              </a:tr>
            </a:tbl>
          </a:graphicData>
        </a:graphic>
      </p:graphicFrame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10E2D4B-D2FB-F0B6-0C9F-2F79C2EAD8B3}"/>
              </a:ext>
            </a:extLst>
          </p:cNvPr>
          <p:cNvSpPr txBox="1"/>
          <p:nvPr/>
        </p:nvSpPr>
        <p:spPr>
          <a:xfrm>
            <a:off x="6337151" y="1449166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u="sng">
                <a:solidFill>
                  <a:srgbClr val="0D0D0D"/>
                </a:solidFill>
                <a:latin typeface="メイリオ"/>
              </a:rPr>
              <a:t>購入金額計算方法</a:t>
            </a:r>
            <a:endParaRPr lang="en-US" altLang="ja-JP" b="1" u="sng">
              <a:solidFill>
                <a:srgbClr val="0D0D0D"/>
              </a:solidFill>
              <a:latin typeface="メイリオ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6D8641F-618C-30F9-329C-11280A8E6555}"/>
              </a:ext>
            </a:extLst>
          </p:cNvPr>
          <p:cNvSpPr txBox="1"/>
          <p:nvPr/>
        </p:nvSpPr>
        <p:spPr>
          <a:xfrm>
            <a:off x="6279373" y="6265473"/>
            <a:ext cx="2698011" cy="22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8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791770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4AD1FD2-67A4-BC49-3811-05708DDACA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C635152A-5674-BD19-B42B-844F21AA0A1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掲載制限カテゴリー</a:t>
            </a:r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1228BF6-D239-8EDE-C754-EB794318836E}"/>
              </a:ext>
            </a:extLst>
          </p:cNvPr>
          <p:cNvSpPr/>
          <p:nvPr/>
        </p:nvSpPr>
        <p:spPr>
          <a:xfrm>
            <a:off x="7944968" y="6120434"/>
            <a:ext cx="145205" cy="125865"/>
          </a:xfrm>
          <a:prstGeom prst="rect">
            <a:avLst/>
          </a:prstGeom>
          <a:solidFill>
            <a:srgbClr val="FCEDE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F1598D38-868E-169E-6299-0569A3568F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2078280"/>
              </p:ext>
            </p:extLst>
          </p:nvPr>
        </p:nvGraphicFramePr>
        <p:xfrm>
          <a:off x="479425" y="963130"/>
          <a:ext cx="11165729" cy="5078785"/>
        </p:xfrm>
        <a:graphic>
          <a:graphicData uri="http://schemas.openxmlformats.org/drawingml/2006/table">
            <a:tbl>
              <a:tblPr firstCol="1" bandRow="1"/>
              <a:tblGrid>
                <a:gridCol w="4093130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316199">
                  <a:extLst>
                    <a:ext uri="{9D8B030D-6E8A-4147-A177-3AD203B41FA5}">
                      <a16:colId xmlns:a16="http://schemas.microsoft.com/office/drawing/2014/main" val="3057805663"/>
                    </a:ext>
                  </a:extLst>
                </a:gridCol>
                <a:gridCol w="2421929">
                  <a:extLst>
                    <a:ext uri="{9D8B030D-6E8A-4147-A177-3AD203B41FA5}">
                      <a16:colId xmlns:a16="http://schemas.microsoft.com/office/drawing/2014/main" val="4203260269"/>
                    </a:ext>
                  </a:extLst>
                </a:gridCol>
                <a:gridCol w="2334471">
                  <a:extLst>
                    <a:ext uri="{9D8B030D-6E8A-4147-A177-3AD203B41FA5}">
                      <a16:colId xmlns:a16="http://schemas.microsoft.com/office/drawing/2014/main" val="862787916"/>
                    </a:ext>
                  </a:extLst>
                </a:gridCol>
              </a:tblGrid>
              <a:tr h="468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>
                          <a:solidFill>
                            <a:schemeClr val="bg1"/>
                          </a:solidFill>
                        </a:rPr>
                        <a:t>カテゴリー名</a:t>
                      </a:r>
                      <a:endParaRPr kumimoji="1" lang="ja-JP" altLang="en-US" sz="900" b="1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T="3600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800" b="1" kern="1200" err="1">
                          <a:solidFill>
                            <a:schemeClr val="bg1"/>
                          </a:solidFill>
                        </a:rPr>
                        <a:t>carview</a:t>
                      </a: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</a:rPr>
                        <a:t>!</a:t>
                      </a: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　トップパネル　</a:t>
                      </a: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</a:rPr>
                        <a:t>SP</a:t>
                      </a:r>
                    </a:p>
                  </a:txBody>
                  <a:tcPr marL="45720" marR="45720" marT="3600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800" b="1" kern="1200" err="1">
                          <a:solidFill>
                            <a:schemeClr val="bg1"/>
                          </a:solidFill>
                        </a:rPr>
                        <a:t>carview</a:t>
                      </a: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</a:rPr>
                        <a:t>!</a:t>
                      </a: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　ニュース・編集記事</a:t>
                      </a:r>
                    </a:p>
                    <a:p>
                      <a:pPr algn="ctr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　プライムディスプレイ　</a:t>
                      </a: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</a:rPr>
                        <a:t>PC</a:t>
                      </a:r>
                    </a:p>
                  </a:txBody>
                  <a:tcPr marL="45720" marR="45720" marT="360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800" b="1" kern="1200" err="1">
                          <a:solidFill>
                            <a:schemeClr val="bg1"/>
                          </a:solidFill>
                        </a:rPr>
                        <a:t>carview</a:t>
                      </a: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</a:rPr>
                        <a:t>!</a:t>
                      </a: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　トップ　トップインパクト</a:t>
                      </a:r>
                    </a:p>
                    <a:p>
                      <a:pPr algn="ctr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プライムディスプレイダブルサイズ 　</a:t>
                      </a: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</a:rPr>
                        <a:t>PC</a:t>
                      </a:r>
                    </a:p>
                  </a:txBody>
                  <a:tcPr marL="45720" marR="45720" marT="360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アルコール飲料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宝くじ（国内）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公営ギャンブル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ギャンブル（公営競技除く）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パチンコ・スロット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銀行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金融サービス・情報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クレジットカード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消費者金融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消費者向無担保貸金業者（銀行グループ・上場企業を除く）、商工ローン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保険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証券・投資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法務・税務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医療（保険外治療）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レーシック・美容整形・美容外科・美容皮膚科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615484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美容エステティックサロン（医療脱毛・増毛育毛サービス除く）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59637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発毛・育毛・増毛・かつらサービス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51679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妊娠・不妊情報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83045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治験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8479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性に関する薬・商品・情報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597813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健康・美容食品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62569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健康器具・雑貨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296829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結婚情報・サービス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458966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恋愛・結婚情報（出会い系サイト、結婚紹介、インターネット異性紹介業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ja-JP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99200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占い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能力開発関連商品</a:t>
                      </a:r>
                      <a:endParaRPr lang="zh-TW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486826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探偵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464143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葬祭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1065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宗教団体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608094"/>
                  </a:ext>
                </a:extLst>
              </a:tr>
              <a:tr h="1487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団体による意見広告、主観的な意見を強く伝えるもの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65094"/>
                  </a:ext>
                </a:extLst>
              </a:tr>
            </a:tbl>
          </a:graphicData>
        </a:graphic>
      </p:graphicFrame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422F5C7-97EC-EB4C-6B98-00DF20395A75}"/>
              </a:ext>
            </a:extLst>
          </p:cNvPr>
          <p:cNvSpPr/>
          <p:nvPr/>
        </p:nvSpPr>
        <p:spPr>
          <a:xfrm>
            <a:off x="7760371" y="6115867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  の枠はホワイトリストで一部プロモーションで掲載可となる場合があります。</a:t>
            </a:r>
            <a:b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印のないカテゴリーは制限なしとなります。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SP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 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06091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611F7AF-2F79-8263-D1CB-A7593B3606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799B9DD-EFA6-97AC-9188-B0E425FC701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入稿前審査</a:t>
            </a:r>
            <a:endParaRPr kumimoji="1" lang="ja-JP" altLang="en-US" sz="1600">
              <a:solidFill>
                <a:schemeClr val="accent6"/>
              </a:solidFill>
            </a:endParaRP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659FCFC1-B066-B7EB-C44D-516ACDFDB4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39508"/>
              </p:ext>
            </p:extLst>
          </p:nvPr>
        </p:nvGraphicFramePr>
        <p:xfrm>
          <a:off x="479425" y="1800164"/>
          <a:ext cx="11248747" cy="4337266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154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広告掲載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基準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ブランドリフト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調査種別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・ブランドリフト調査（調査種別：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比較検討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※</a:t>
                      </a:r>
                      <a:r>
                        <a:rPr kumimoji="1" lang="ja-JP" altLang="en-US" sz="1000" b="1" i="0" kern="1200">
                          <a:solidFill>
                            <a:srgbClr val="0D0D0D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ブランドパネルが対象です。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紐づく広告が分からないと判断できない部分もあるため、任意で一緒に設問文もつけてください。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必須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「比較検討」</a:t>
                      </a:r>
                      <a:endParaRPr kumimoji="1" lang="en-US" altLang="ja-JP" sz="1000" b="0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以外は任意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ブランドリフト調査</a:t>
                      </a:r>
                      <a:br>
                        <a:rPr kumimoji="1" lang="en-US" altLang="ja-JP" sz="1000" b="0" dirty="0">
                          <a:solidFill>
                            <a:srgbClr val="595959"/>
                          </a:solidFill>
                          <a:latin typeface="Meiryo"/>
                          <a:ea typeface="Meiryo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</a:b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入稿前審査依頼フォーム</a:t>
                      </a:r>
                      <a:endParaRPr lang="en-US" altLang="ja-JP" sz="1000" b="0" dirty="0"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9133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フォーマット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・広告タイプ：予約型専用広告（ブランドパネル クインティを除く）</a:t>
                      </a:r>
                      <a:endParaRPr kumimoji="1" lang="en-US" altLang="ja-JP" sz="10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※</a:t>
                      </a: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トップインパクト、パノラマなどのリッチ広告が対象です。予約型専用広告の詳細は入稿規定をご確認ください。</a:t>
                      </a:r>
                      <a:endParaRPr kumimoji="1" lang="en-US" altLang="ja-JP" sz="1000" b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5"/>
                        </a:rPr>
                        <a:t>https://ads-help.yahoo-net.jp/s/article/H000044534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rgbClr val="FF0000"/>
                          </a:solidFill>
                          <a:latin typeface="Meiryo"/>
                          <a:ea typeface="Meiryo"/>
                          <a:cs typeface="+mn-cs"/>
                        </a:rPr>
                        <a:t>必須</a:t>
                      </a:r>
                      <a:endParaRPr kumimoji="1" lang="en-US" altLang="ja-JP" sz="1000" b="1" kern="1200">
                        <a:solidFill>
                          <a:srgbClr val="FF0000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掲載反映日の</a:t>
                      </a:r>
                      <a:endParaRPr kumimoji="1" lang="en-US" altLang="ja-JP" sz="1000" b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rgbClr val="FF0000"/>
                          </a:solidFill>
                          <a:latin typeface="Meiryo"/>
                          <a:ea typeface="Meiryo"/>
                        </a:rPr>
                        <a:t>11</a:t>
                      </a:r>
                      <a:r>
                        <a:rPr kumimoji="1" lang="ja-JP" altLang="en-US" sz="1000" b="0">
                          <a:solidFill>
                            <a:srgbClr val="FF0000"/>
                          </a:solidFill>
                          <a:latin typeface="Meiryo"/>
                          <a:ea typeface="Meiryo"/>
                        </a:rPr>
                        <a:t>営業日前</a:t>
                      </a: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</a:rPr>
                        <a:t>まで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10000"/>
                        </a:lnSpc>
                        <a:buClr>
                          <a:schemeClr val="accent5"/>
                        </a:buClr>
                        <a:buFont typeface="Wingdings" pitchFamily="2" charset="2"/>
                        <a:buChar char="n"/>
                      </a:pPr>
                      <a:r>
                        <a:rPr kumimoji="1" lang="ja-JP" altLang="en-US" sz="1000" b="0" u="non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6"/>
                        </a:rPr>
                        <a:t>ディスプレイ広告（予約型）入稿前審査依頼フォーム</a:t>
                      </a:r>
                      <a:endParaRPr kumimoji="1" lang="en-US" altLang="ja-JP" sz="1000" b="0" u="non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63243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訴求する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商品・サービス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薬機、医療、宗教・選挙・政党・意見広告・募金・寄付金の募集</a:t>
                      </a:r>
                      <a:endParaRPr kumimoji="1" lang="en-US" altLang="ja-JP" sz="10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広告フォーマットを問わず、</a:t>
                      </a:r>
                      <a:r>
                        <a:rPr kumimoji="1" lang="ja-JP" altLang="en-US" sz="1000" b="0" kern="1200">
                          <a:solidFill>
                            <a:srgbClr val="FF0000"/>
                          </a:solidFill>
                          <a:latin typeface="Meiryo"/>
                          <a:ea typeface="Meiryo"/>
                          <a:cs typeface="+mn-cs"/>
                        </a:rPr>
                        <a:t>リンク先・クリエイティブすべて審査対象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>
                          <a:solidFill>
                            <a:srgbClr val="FF0000"/>
                          </a:solidFill>
                          <a:latin typeface="Meiryo"/>
                          <a:ea typeface="Meiryo"/>
                        </a:rPr>
                        <a:t>必須</a:t>
                      </a:r>
                      <a:endParaRPr kumimoji="1" lang="en-US" altLang="ja-JP" sz="1000" b="1">
                        <a:solidFill>
                          <a:srgbClr val="FF0000"/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7820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サイト状況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公開前サイト</a:t>
                      </a:r>
                      <a:endParaRPr kumimoji="1" lang="en-US" altLang="ja-JP" sz="10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広告管理ツールに広告を入稿する時点で、リンク先</a:t>
                      </a: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URL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が未公開または未完成の場合に必要な審査です。</a:t>
                      </a:r>
                      <a:r>
                        <a:rPr kumimoji="1" lang="ja-JP" altLang="en-US" sz="1000" b="0" kern="1200">
                          <a:solidFill>
                            <a:srgbClr val="FF0000"/>
                          </a:solidFill>
                          <a:latin typeface="Meiryo"/>
                          <a:ea typeface="Meiryo"/>
                          <a:cs typeface="+mn-cs"/>
                        </a:rPr>
                        <a:t>審査には更新後のテストサイトまたはキャプチャ、掲載開始日とリンク先更新日時が必要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rgbClr val="FF0000"/>
                          </a:solidFill>
                          <a:latin typeface="Meiryo"/>
                          <a:ea typeface="Meiryo"/>
                          <a:cs typeface="+mn-cs"/>
                        </a:rPr>
                        <a:t>必須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6324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「掲載制限に該当する広告内容」の判断</a:t>
                      </a:r>
                      <a:endParaRPr kumimoji="1" lang="en-US" altLang="ja-JP" sz="1000" b="0" kern="1200" noProof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掲載制限カテゴリーの確認の場合に選択。</a:t>
                      </a:r>
                      <a:r>
                        <a:rPr kumimoji="1" lang="ja-JP" altLang="en-US" sz="1000" b="0" kern="1200" noProof="0">
                          <a:solidFill>
                            <a:srgbClr val="FF0000"/>
                          </a:solidFill>
                          <a:latin typeface="Meiryo"/>
                          <a:ea typeface="Meiryo"/>
                          <a:cs typeface="+mn-cs"/>
                        </a:rPr>
                        <a:t>判断にはリンク先サイトが必要</a:t>
                      </a:r>
                      <a:r>
                        <a:rPr kumimoji="1" lang="ja-JP" altLang="en-US" sz="1000" b="0" kern="1200" noProof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となり、クリエイティブのみでは判断できかねます。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100" b="0" kern="1200" noProof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7"/>
                        </a:rPr>
                        <a:t>掲載制限カテゴリー確認　依頼フォーム</a:t>
                      </a:r>
                      <a:br>
                        <a:rPr kumimoji="1" lang="en-US" altLang="ja-JP" sz="1000" b="0" dirty="0">
                          <a:latin typeface="Meiryo"/>
                          <a:ea typeface="Meiryo"/>
                        </a:rPr>
                      </a:br>
                      <a:endParaRPr lang="en-US" altLang="ja-JP" sz="1000" b="0" dirty="0"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7ABCAA-0EA2-0E56-55B9-D26B279646CF}"/>
              </a:ext>
            </a:extLst>
          </p:cNvPr>
          <p:cNvSpPr txBox="1"/>
          <p:nvPr/>
        </p:nvSpPr>
        <p:spPr>
          <a:xfrm>
            <a:off x="479425" y="1089025"/>
            <a:ext cx="11233150" cy="543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広告掲載内容により入稿前審査が必須となる場合があります。掲載予定の内容に応じてフォームよりご依頼ください。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なお、審査には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営業日程度かかります。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19727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表 53">
            <a:extLst>
              <a:ext uri="{FF2B5EF4-FFF2-40B4-BE49-F238E27FC236}">
                <a16:creationId xmlns:a16="http://schemas.microsoft.com/office/drawing/2014/main" id="{141A91E3-8B91-DFE2-B30F-9775B676A7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778928"/>
              </p:ext>
            </p:extLst>
          </p:nvPr>
        </p:nvGraphicFramePr>
        <p:xfrm>
          <a:off x="1142999" y="4587870"/>
          <a:ext cx="10569576" cy="1728466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65993D-FAA5-CC30-C802-28A86A51A9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CEFE3F4-E92C-D328-FF27-10DF9A46BF9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>
                <a:latin typeface="+mn-ea"/>
              </a:rPr>
              <a:t>既存リリース商品と掲載期間が重複している場合</a:t>
            </a:r>
          </a:p>
        </p:txBody>
      </p:sp>
      <p:graphicFrame>
        <p:nvGraphicFramePr>
          <p:cNvPr id="42" name="表 53">
            <a:extLst>
              <a:ext uri="{FF2B5EF4-FFF2-40B4-BE49-F238E27FC236}">
                <a16:creationId xmlns:a16="http://schemas.microsoft.com/office/drawing/2014/main" id="{00E2FCC9-FB3B-CB8D-EB26-43176CB69B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221883"/>
              </p:ext>
            </p:extLst>
          </p:nvPr>
        </p:nvGraphicFramePr>
        <p:xfrm>
          <a:off x="1142999" y="2180441"/>
          <a:ext cx="10569576" cy="2303562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BB0683-0904-43D1-F9F7-B65A7C54D3B8}"/>
              </a:ext>
            </a:extLst>
          </p:cNvPr>
          <p:cNvSpPr txBox="1"/>
          <p:nvPr/>
        </p:nvSpPr>
        <p:spPr>
          <a:xfrm>
            <a:off x="479425" y="1089025"/>
            <a:ext cx="11233150" cy="8240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既存リリース商品から商品スペックに変更がない場合など、既存リリース期間から続けて広告掲載できるよう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商品掲載期間を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カ月間重複して商品をリリースする場合があります。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広告掲載できる商品スペックに違いはありませんので、広告掲載期間に応じた商品をご利用ください。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5" name="ホームベース 44">
            <a:extLst>
              <a:ext uri="{FF2B5EF4-FFF2-40B4-BE49-F238E27FC236}">
                <a16:creationId xmlns:a16="http://schemas.microsoft.com/office/drawing/2014/main" id="{75A5B4F0-45AD-3387-E65E-BA85E55A8C7D}"/>
              </a:ext>
            </a:extLst>
          </p:cNvPr>
          <p:cNvSpPr/>
          <p:nvPr/>
        </p:nvSpPr>
        <p:spPr>
          <a:xfrm>
            <a:off x="4652717" y="3530276"/>
            <a:ext cx="7059848" cy="792000"/>
          </a:xfrm>
          <a:prstGeom prst="homePlate">
            <a:avLst/>
          </a:prstGeom>
          <a:solidFill>
            <a:srgbClr val="00003E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角丸四角形 45">
            <a:extLst>
              <a:ext uri="{FF2B5EF4-FFF2-40B4-BE49-F238E27FC236}">
                <a16:creationId xmlns:a16="http://schemas.microsoft.com/office/drawing/2014/main" id="{8A9C289E-5AC3-76F8-C308-754645F2ACDD}"/>
              </a:ext>
            </a:extLst>
          </p:cNvPr>
          <p:cNvSpPr/>
          <p:nvPr/>
        </p:nvSpPr>
        <p:spPr>
          <a:xfrm>
            <a:off x="6745349" y="3743183"/>
            <a:ext cx="2874584" cy="36618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最新リリース商品掲載期間</a:t>
            </a:r>
          </a:p>
        </p:txBody>
      </p:sp>
      <p:sp>
        <p:nvSpPr>
          <p:cNvPr id="50" name="ホームベース 49">
            <a:extLst>
              <a:ext uri="{FF2B5EF4-FFF2-40B4-BE49-F238E27FC236}">
                <a16:creationId xmlns:a16="http://schemas.microsoft.com/office/drawing/2014/main" id="{BF5BE84F-A917-BD10-3914-3473FFCCCD6D}"/>
              </a:ext>
            </a:extLst>
          </p:cNvPr>
          <p:cNvSpPr/>
          <p:nvPr/>
        </p:nvSpPr>
        <p:spPr>
          <a:xfrm>
            <a:off x="1142998" y="2616100"/>
            <a:ext cx="5284787" cy="792000"/>
          </a:xfrm>
          <a:prstGeom prst="homePlat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31822A12-133F-DD99-154D-97E66BCC4B9B}"/>
              </a:ext>
            </a:extLst>
          </p:cNvPr>
          <p:cNvSpPr/>
          <p:nvPr/>
        </p:nvSpPr>
        <p:spPr>
          <a:xfrm>
            <a:off x="1529740" y="2830534"/>
            <a:ext cx="2798158" cy="366186"/>
          </a:xfrm>
          <a:prstGeom prst="roundRect">
            <a:avLst>
              <a:gd name="adj" fmla="val 50000"/>
            </a:avLst>
          </a:prstGeom>
          <a:solidFill>
            <a:srgbClr val="999999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既存リリース商品掲載期間</a:t>
            </a:r>
          </a:p>
        </p:txBody>
      </p:sp>
      <p:sp>
        <p:nvSpPr>
          <p:cNvPr id="53" name="三角形 52">
            <a:extLst>
              <a:ext uri="{FF2B5EF4-FFF2-40B4-BE49-F238E27FC236}">
                <a16:creationId xmlns:a16="http://schemas.microsoft.com/office/drawing/2014/main" id="{D54E4386-9824-9042-392B-0EB0F71D0213}"/>
              </a:ext>
            </a:extLst>
          </p:cNvPr>
          <p:cNvSpPr>
            <a:spLocks noChangeAspect="1"/>
          </p:cNvSpPr>
          <p:nvPr/>
        </p:nvSpPr>
        <p:spPr>
          <a:xfrm rot="10800000">
            <a:off x="6337785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291DC1A5-5EDE-C90C-00FF-ED1DD2A1A4F2}"/>
              </a:ext>
            </a:extLst>
          </p:cNvPr>
          <p:cNvCxnSpPr>
            <a:cxnSpLocks/>
          </p:cNvCxnSpPr>
          <p:nvPr/>
        </p:nvCxnSpPr>
        <p:spPr>
          <a:xfrm>
            <a:off x="4652717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1" name="三角形 52">
            <a:extLst>
              <a:ext uri="{FF2B5EF4-FFF2-40B4-BE49-F238E27FC236}">
                <a16:creationId xmlns:a16="http://schemas.microsoft.com/office/drawing/2014/main" id="{6D118FB0-877B-3234-ACE3-2C9D38E0C187}"/>
              </a:ext>
            </a:extLst>
          </p:cNvPr>
          <p:cNvSpPr>
            <a:spLocks noChangeAspect="1"/>
          </p:cNvSpPr>
          <p:nvPr/>
        </p:nvSpPr>
        <p:spPr>
          <a:xfrm rot="10800000">
            <a:off x="4562717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DE71A84-A620-EECC-70E1-235522634CAD}"/>
              </a:ext>
            </a:extLst>
          </p:cNvPr>
          <p:cNvSpPr txBox="1"/>
          <p:nvPr/>
        </p:nvSpPr>
        <p:spPr>
          <a:xfrm>
            <a:off x="4572656" y="2277546"/>
            <a:ext cx="2016855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kumimoji="1" lang="ja-JP" altLang="en-US" sz="1600" b="1">
                <a:solidFill>
                  <a:srgbClr val="FF0033"/>
                </a:solidFill>
                <a:ea typeface="メイリオ"/>
              </a:rPr>
              <a:t>重複期間</a:t>
            </a:r>
            <a:r>
              <a:rPr lang="ja-JP" altLang="en-US" sz="1200" b="1">
                <a:solidFill>
                  <a:srgbClr val="FF0033"/>
                </a:solidFill>
                <a:ea typeface="メイリオ"/>
              </a:rPr>
              <a:t>（</a:t>
            </a:r>
            <a:r>
              <a:rPr lang="en-US" altLang="ja-JP" sz="1200" b="1" dirty="0">
                <a:solidFill>
                  <a:srgbClr val="FF0033"/>
                </a:solidFill>
                <a:ea typeface="メイリオ"/>
              </a:rPr>
              <a:t>1</a:t>
            </a:r>
            <a:r>
              <a:rPr lang="ja-JP" altLang="en-US" sz="1200" b="1">
                <a:solidFill>
                  <a:srgbClr val="FF0033"/>
                </a:solidFill>
                <a:ea typeface="メイリオ"/>
              </a:rPr>
              <a:t>カ月間）</a:t>
            </a:r>
            <a:endParaRPr kumimoji="1" lang="ja-JP" altLang="en-US" sz="1200" b="1">
              <a:solidFill>
                <a:srgbClr val="FF0033"/>
              </a:solidFill>
              <a:ea typeface="メイリオ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303A285-8EA9-A026-2E6A-9D903814EA3D}"/>
              </a:ext>
            </a:extLst>
          </p:cNvPr>
          <p:cNvSpPr txBox="1"/>
          <p:nvPr/>
        </p:nvSpPr>
        <p:spPr>
          <a:xfrm>
            <a:off x="3170583" y="4676428"/>
            <a:ext cx="2067339" cy="461665"/>
          </a:xfrm>
          <a:prstGeom prst="homePlate">
            <a:avLst/>
          </a:prstGeom>
          <a:solidFill>
            <a:srgbClr val="999999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重複期間より前に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広告掲載を開始する場合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7DF037D-B038-9FF6-0666-EF19D558BABF}"/>
              </a:ext>
            </a:extLst>
          </p:cNvPr>
          <p:cNvSpPr txBox="1"/>
          <p:nvPr/>
        </p:nvSpPr>
        <p:spPr>
          <a:xfrm>
            <a:off x="4805118" y="5226650"/>
            <a:ext cx="1551929" cy="461665"/>
          </a:xfrm>
          <a:prstGeom prst="homePlate">
            <a:avLst/>
          </a:prstGeom>
          <a:solidFill>
            <a:srgbClr val="FF0033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重複期間内で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広告掲載する場合</a:t>
            </a:r>
          </a:p>
        </p:txBody>
      </p:sp>
      <p:sp>
        <p:nvSpPr>
          <p:cNvPr id="28" name="三角形 52">
            <a:extLst>
              <a:ext uri="{FF2B5EF4-FFF2-40B4-BE49-F238E27FC236}">
                <a16:creationId xmlns:a16="http://schemas.microsoft.com/office/drawing/2014/main" id="{6595496A-5EEA-F73C-118F-B5207794B2A4}"/>
              </a:ext>
            </a:extLst>
          </p:cNvPr>
          <p:cNvSpPr>
            <a:spLocks noChangeAspect="1"/>
          </p:cNvSpPr>
          <p:nvPr/>
        </p:nvSpPr>
        <p:spPr>
          <a:xfrm>
            <a:off x="4562717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9" name="三角形 52">
            <a:extLst>
              <a:ext uri="{FF2B5EF4-FFF2-40B4-BE49-F238E27FC236}">
                <a16:creationId xmlns:a16="http://schemas.microsoft.com/office/drawing/2014/main" id="{43D08C0A-2D85-C089-DE09-EABA754A8204}"/>
              </a:ext>
            </a:extLst>
          </p:cNvPr>
          <p:cNvSpPr>
            <a:spLocks noChangeAspect="1"/>
          </p:cNvSpPr>
          <p:nvPr/>
        </p:nvSpPr>
        <p:spPr>
          <a:xfrm>
            <a:off x="6337785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36D721A-966B-13DE-8B6C-3FCF0EAE4137}"/>
              </a:ext>
            </a:extLst>
          </p:cNvPr>
          <p:cNvSpPr/>
          <p:nvPr/>
        </p:nvSpPr>
        <p:spPr>
          <a:xfrm>
            <a:off x="479424" y="4587870"/>
            <a:ext cx="553694" cy="1726939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>
                <a:solidFill>
                  <a:schemeClr val="bg1"/>
                </a:solidFill>
              </a:rPr>
              <a:t>広告掲載期間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CEB067C-A9F4-DFE7-EB25-26D4AB59FAD8}"/>
              </a:ext>
            </a:extLst>
          </p:cNvPr>
          <p:cNvCxnSpPr>
            <a:cxnSpLocks/>
          </p:cNvCxnSpPr>
          <p:nvPr/>
        </p:nvCxnSpPr>
        <p:spPr>
          <a:xfrm>
            <a:off x="6427785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17DC0DF-54F4-6EBE-5C32-43387C97B100}"/>
              </a:ext>
            </a:extLst>
          </p:cNvPr>
          <p:cNvSpPr/>
          <p:nvPr/>
        </p:nvSpPr>
        <p:spPr>
          <a:xfrm>
            <a:off x="479423" y="2202017"/>
            <a:ext cx="553695" cy="2281986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>
                <a:solidFill>
                  <a:schemeClr val="bg1"/>
                </a:solidFill>
              </a:rPr>
              <a:t>商品掲載期間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743C06D-8E29-9498-7B16-F7E691C6AC01}"/>
              </a:ext>
            </a:extLst>
          </p:cNvPr>
          <p:cNvSpPr txBox="1"/>
          <p:nvPr/>
        </p:nvSpPr>
        <p:spPr>
          <a:xfrm>
            <a:off x="5430625" y="5785098"/>
            <a:ext cx="2067339" cy="461665"/>
          </a:xfrm>
          <a:prstGeom prst="homePlate">
            <a:avLst/>
          </a:prstGeom>
          <a:solidFill>
            <a:srgbClr val="00003E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重複期間より後に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広告掲載を終了する場合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71DDE5F-9E9B-56D1-05FC-FCB76059538C}"/>
              </a:ext>
            </a:extLst>
          </p:cNvPr>
          <p:cNvSpPr txBox="1"/>
          <p:nvPr/>
        </p:nvSpPr>
        <p:spPr>
          <a:xfrm>
            <a:off x="5257801" y="4753371"/>
            <a:ext cx="3089308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既存リリース商品をご利用ください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14A8531-1501-5773-BD94-0B00B1515487}"/>
              </a:ext>
            </a:extLst>
          </p:cNvPr>
          <p:cNvSpPr txBox="1"/>
          <p:nvPr/>
        </p:nvSpPr>
        <p:spPr>
          <a:xfrm>
            <a:off x="6390862" y="5222465"/>
            <a:ext cx="5731565" cy="523220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lang="ja-JP" altLang="en-US" sz="1400">
                <a:solidFill>
                  <a:srgbClr val="0D0D0D"/>
                </a:solidFill>
              </a:rPr>
              <a:t>既存</a:t>
            </a:r>
            <a:r>
              <a:rPr kumimoji="1" lang="ja-JP" altLang="en-US" sz="1400">
                <a:solidFill>
                  <a:srgbClr val="0D0D0D"/>
                </a:solidFill>
              </a:rPr>
              <a:t>リリース商品、最新リリース商品のどちらもご利用いただけます</a:t>
            </a:r>
            <a:endParaRPr kumimoji="1" lang="en-US" altLang="ja-JP" sz="1400">
              <a:solidFill>
                <a:srgbClr val="0D0D0D"/>
              </a:solidFill>
            </a:endParaRPr>
          </a:p>
          <a:p>
            <a:pPr algn="l"/>
            <a:r>
              <a:rPr lang="ja-JP" altLang="en-US" sz="1400">
                <a:solidFill>
                  <a:srgbClr val="0D0D0D"/>
                </a:solidFill>
              </a:rPr>
              <a:t>（広告掲載できる商品スペックに違いはありません）</a:t>
            </a:r>
            <a:endParaRPr kumimoji="1" lang="ja-JP" altLang="en-US" sz="1400">
              <a:solidFill>
                <a:srgbClr val="0D0D0D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AD1BD45-DCF7-9CA4-7D31-4C9591E43040}"/>
              </a:ext>
            </a:extLst>
          </p:cNvPr>
          <p:cNvSpPr txBox="1"/>
          <p:nvPr/>
        </p:nvSpPr>
        <p:spPr>
          <a:xfrm>
            <a:off x="7517842" y="5862041"/>
            <a:ext cx="3077271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最新リリース商品をご利用ください</a:t>
            </a:r>
          </a:p>
        </p:txBody>
      </p:sp>
    </p:spTree>
    <p:extLst>
      <p:ext uri="{BB962C8B-B14F-4D97-AF65-F5344CB8AC3E}">
        <p14:creationId xmlns:p14="http://schemas.microsoft.com/office/powerpoint/2010/main" val="1656630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4E73C6-A603-DEA1-4F70-BF1BDA52E7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概要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898267-9CDA-D036-B18D-27F330663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商品スペック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2D939B-6F95-479A-D14B-2B24204DE8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15246816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A3803B-87FE-8DD5-03AE-84DC7D32FC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247AFF8F-EC87-71A1-4CDB-A0CA2667237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06E0E95-E775-9071-94D6-1E24A11C2D48}"/>
              </a:ext>
            </a:extLst>
          </p:cNvPr>
          <p:cNvSpPr txBox="1"/>
          <p:nvPr/>
        </p:nvSpPr>
        <p:spPr>
          <a:xfrm>
            <a:off x="479425" y="1089025"/>
            <a:ext cx="11233149" cy="5230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おもな免責事項・注意事項のみ記載しております。本資料に記載のほか、広告取扱基本規定、広告掲載基準、入稿規定など各種規約、ガイドライン、ヘルプにもディスプレイ広告（予約型）に関する免責事項・注意事項があります。併せてご確認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+mn-ea"/>
              </a:rPr>
              <a:t>ガイドライン・規約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4"/>
              </a:rPr>
              <a:t>https://www.lycbiz.com/jp/download/yahoo/</a:t>
            </a:r>
            <a:br>
              <a:rPr lang="en-US" altLang="ja-JP" sz="1400">
                <a:latin typeface="+mn-ea"/>
              </a:rPr>
            </a:br>
            <a:r>
              <a:rPr lang="ja-JP" altLang="en-US" sz="1400" b="0" i="0">
                <a:solidFill>
                  <a:srgbClr val="1D1C1D"/>
                </a:solidFill>
                <a:effectLst/>
                <a:latin typeface="+mn-ea"/>
              </a:rPr>
              <a:t>　　　　　　　　　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5"/>
              </a:rPr>
              <a:t>https://www.lycbiz.com/jp/terms-and-policies/yahoo/</a:t>
            </a:r>
            <a:endParaRPr lang="en-US" altLang="ja-JP" sz="1400" b="0" i="0" u="none" strike="noStrike">
              <a:effectLst/>
              <a:latin typeface="+mn-ea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+mn-ea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+mn-ea"/>
              </a:rPr>
              <a:t>広告 ヘルプ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hlinkClick r:id="rId6"/>
              </a:rPr>
              <a:t>https://ads-help.yahoo-net.jp/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+mn-ea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広告の掲載内容や販売内容が変更になる場合があります。あらかじめご了承ください。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広告が掲載されるウェブサイトやアプリケーション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の内容・構成は、予告なく変更になる場合や、災害時、通信障害時、他プロモーション時等、特別編成になる場合があります。また、それらに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伴い広告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掲載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位置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が変更になる場合があります。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弊社サービスによる特別演出に伴い、演出期間を含めた掲載期間の販売を停止する場合があります。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市区郡合併などでターゲティング対象のエリアが変更・廃止になる場合があります。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ールスシートの「商品一覧」ページに記載の「掲載場所」が複数のサービスやサービス内の階層、記事・種目などのカテゴリーを包含する場合、一部のサービス、サービス内の階層、カテゴリーで広告掲載されない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Hiragino Kaku Gothic Pro"/>
              </a:rPr>
              <a:t>商品によってはセールスシートの「商品一覧」ページに記載の「購入期間」より短期間で購入可能ですが、予約時のシミュレーションビューアブルインプレッションを下回る場合があります。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7371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F8B774-797B-3F02-CD78-33F61D8A9E55}"/>
              </a:ext>
            </a:extLst>
          </p:cNvPr>
          <p:cNvSpPr txBox="1"/>
          <p:nvPr/>
        </p:nvSpPr>
        <p:spPr>
          <a:xfrm>
            <a:off x="479425" y="1089025"/>
            <a:ext cx="11233150" cy="47412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広告掲載調整時間について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次に定める時間は「広告掲載調整時間」とし、広告掲載調整時間内に発生した不具合について、LINEヤフーは免責されます。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広告掲載開始日、および広告内容を変更した後の掲載開始日において、掲載開始から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時間を広告掲載調整時間とします。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　　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ただし、以下の（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）に該当する場合は、その定めに従います。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広告掲載開始日が営業日以外の場合、当該広告の掲載開始時間から、翌営業日の正午までを広告掲載調整時間とします。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広告の総掲載予定時間が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時間未満の場合、総掲載予定時間の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10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％にあたる時間を上限に広告掲載調整時間とします。</a:t>
            </a:r>
            <a:endParaRPr kumimoji="0" lang="en-US" altLang="ja-JP" sz="1400" kern="0">
              <a:solidFill>
                <a:srgbClr val="0D0D0D"/>
              </a:solidFill>
              <a:latin typeface="Meiryo"/>
              <a:ea typeface="Meiryo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枠購入型、時間帯ジャック購入型の商品について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Hiragino Kaku Gothic Pro"/>
              </a:rPr>
              <a:t>セールスシートの「商品一覧」ページ、「時間帯ジャック価格表」ページに記載の「想定ビューアブルインプレッション」は広告視聴数の目安です。結果として下回る場合があります。</a:t>
            </a:r>
            <a:endParaRPr lang="en-US" altLang="ja-JP" sz="1400" b="0" i="0">
              <a:solidFill>
                <a:srgbClr val="0D0D0D"/>
              </a:solidFill>
              <a:effectLst/>
              <a:latin typeface="Hiragino Kaku Gothic Pro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ユーザーが当該広告の非表示設定を実施した場合など、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ディスプレイ広告（運用型）を含めた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他社の広告配信設定の状況により、</a:t>
            </a:r>
            <a:r>
              <a:rPr kumimoji="0" lang="en-US" alt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SOV100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％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配信の購入の場合でも他社の広告が配信される場合があります。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資料やツールに明示されている場合を除き、金額表示は以下のとおりです。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消費税を含みません。</a:t>
            </a: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代理店手数料を含みます。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テキスト プレースホルダー 3">
            <a:extLst>
              <a:ext uri="{FF2B5EF4-FFF2-40B4-BE49-F238E27FC236}">
                <a16:creationId xmlns:a16="http://schemas.microsoft.com/office/drawing/2014/main" id="{658FFB66-D33F-6E89-0974-9599BC7E1F2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7399548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よくあるお問い合わせ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491951F-F2F6-AB55-BB4C-91A476AACCFD}"/>
              </a:ext>
            </a:extLst>
          </p:cNvPr>
          <p:cNvSpPr txBox="1"/>
          <p:nvPr/>
        </p:nvSpPr>
        <p:spPr>
          <a:xfrm>
            <a:off x="479425" y="1089025"/>
            <a:ext cx="11233150" cy="918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よくあるお問い合わせのみ記載しております。ヘルプ、サポート窓口も併せてご利用ください。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パートナーサポート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https://portal.yadui.business.yahoo.co.jp/agencyportal/873315/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6" name="表 4">
            <a:extLst>
              <a:ext uri="{FF2B5EF4-FFF2-40B4-BE49-F238E27FC236}">
                <a16:creationId xmlns:a16="http://schemas.microsoft.com/office/drawing/2014/main" id="{B008CDA1-43ED-8299-12A4-CC1497BA7B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399571"/>
              </p:ext>
            </p:extLst>
          </p:nvPr>
        </p:nvGraphicFramePr>
        <p:xfrm>
          <a:off x="479425" y="2567278"/>
          <a:ext cx="11233150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530">
                  <a:extLst>
                    <a:ext uri="{9D8B030D-6E8A-4147-A177-3AD203B41FA5}">
                      <a16:colId xmlns:a16="http://schemas.microsoft.com/office/drawing/2014/main" val="4185285779"/>
                    </a:ext>
                  </a:extLst>
                </a:gridCol>
                <a:gridCol w="10838620">
                  <a:extLst>
                    <a:ext uri="{9D8B030D-6E8A-4147-A177-3AD203B41FA5}">
                      <a16:colId xmlns:a16="http://schemas.microsoft.com/office/drawing/2014/main" val="1625250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ディスプレイ広告（予約型）の導入事例を教えてください。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12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エージェンシーポータルに資料をご用意しております。広告活用のための資料もご用意しておりますのでご確認ください。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ディスプレイ広告（予約型）販促情報一覧</a:t>
                      </a:r>
                      <a:b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6"/>
                        </a:rPr>
                        <a:t>https://portal.yadui.business.yahoo.co.jp/agencyportal/30335704/</a:t>
                      </a:r>
                      <a:endParaRPr kumimoji="1" lang="ja-JP" altLang="en-US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53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○○という内容の広告は掲載できますか？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プロモーション内容や広告リンク先も含めて掲載制限、販売制限、広告掲載基準に該当、違反しないかご確認ください。判断に迷う場合は依頼フォームよりご確認ください。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掲載制限カテゴリー確認依頼フォーム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7"/>
                        </a:rPr>
                        <a:t>https://form-business.yahoo.co.jp/claris/enqueteForm?inquiry_type=placement_restrictions</a:t>
                      </a:r>
                      <a:endParaRPr kumimoji="1" lang="en-US" altLang="ja-JP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 入稿前審査依頼フォーム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8"/>
                        </a:rPr>
                        <a:t>https://form-business.yahoo.co.jp/claris/enqueteForm?inquiry_type=guaranteed_review</a:t>
                      </a:r>
                      <a:endParaRPr kumimoji="1" lang="ja-JP" altLang="en-US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73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キャンペーン作成で商品の掲載期間の途中から先の日付が選択できません。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65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商品の掲載期間が半年の場合、在庫確認・シミュレーションの実行日から起算して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日目以降の日付は指定できず、在庫は確認できません。また、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日目以降の予約もできません。在庫確認・シミュレーションと予約のタイミングにご注意ください。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763252"/>
                  </a:ext>
                </a:extLst>
              </a:tr>
            </a:tbl>
          </a:graphicData>
        </a:graphic>
      </p:graphicFrame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8C248DF-2E44-15F5-F47D-58284CB64CAD}"/>
              </a:ext>
            </a:extLst>
          </p:cNvPr>
          <p:cNvCxnSpPr/>
          <p:nvPr/>
        </p:nvCxnSpPr>
        <p:spPr>
          <a:xfrm>
            <a:off x="479425" y="36830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E61B0998-DB37-55E6-3D6D-16485DC64BAC}"/>
              </a:ext>
            </a:extLst>
          </p:cNvPr>
          <p:cNvCxnSpPr/>
          <p:nvPr/>
        </p:nvCxnSpPr>
        <p:spPr>
          <a:xfrm>
            <a:off x="492125" y="53848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3">
            <a:extLst>
              <a:ext uri="{FF2B5EF4-FFF2-40B4-BE49-F238E27FC236}">
                <a16:creationId xmlns:a16="http://schemas.microsoft.com/office/drawing/2014/main" id="{14622854-41A4-C850-FECA-59D2CF5AB77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5333087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C8062C-802B-96DC-186A-AC78BCB52F30}"/>
              </a:ext>
            </a:extLst>
          </p:cNvPr>
          <p:cNvSpPr txBox="1"/>
          <p:nvPr/>
        </p:nvSpPr>
        <p:spPr>
          <a:xfrm>
            <a:off x="4314839" y="4255447"/>
            <a:ext cx="3562321" cy="4339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</a:t>
            </a:r>
            <a:r>
              <a:rPr lang="en-US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ウェブサイト</a:t>
            </a:r>
            <a:br>
              <a:rPr lang="en-US" altLang="ja-JP" sz="12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en-US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https://www.lycbiz.com/jp/service/yahoo-ads/</a:t>
            </a:r>
            <a:endParaRPr kumimoji="1" lang="ja-JP" altLang="en-US" sz="1200" b="0" i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197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DB148616-3C2D-44EE-8E14-67974394E35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solidFill>
            <a:srgbClr val="FFFFFF"/>
          </a:solidFill>
        </p:spPr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概要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01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0419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D28E2B0-2954-21B5-946F-8F46E02BC6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498782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/>
              <a:t>概要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E5BD744-DD6C-A28F-3F37-9B33FC8D295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この資料について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680C12-A9D7-A0F7-0F35-203F6D5511C1}"/>
              </a:ext>
            </a:extLst>
          </p:cNvPr>
          <p:cNvSpPr txBox="1"/>
          <p:nvPr/>
        </p:nvSpPr>
        <p:spPr>
          <a:xfrm>
            <a:off x="557172" y="1063276"/>
            <a:ext cx="10798175" cy="3016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ja-JP" altLang="en-US" sz="1600">
                <a:solidFill>
                  <a:srgbClr val="0D0D0D"/>
                </a:solidFill>
                <a:latin typeface="Meiryo" panose="020B0604030504040204" pitchFamily="34" charset="-128"/>
              </a:rPr>
              <a:t>本資料は</a:t>
            </a:r>
            <a:r>
              <a:rPr kumimoji="1" lang="en-US" altLang="ja-JP" sz="1600" b="0" i="0" u="none" strike="noStrike" kern="120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carview</a:t>
            </a: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!</a:t>
            </a:r>
            <a:r>
              <a:rPr lang="ja-JP" altLang="en-US" sz="1600">
                <a:solidFill>
                  <a:srgbClr val="0D0D0D"/>
                </a:solidFill>
                <a:latin typeface="Meiryo" panose="020B0604030504040204" pitchFamily="34" charset="-128"/>
              </a:rPr>
              <a:t>のセールスシートです。その他商品のセールスシートや販促資料は下記をご覧ください</a:t>
            </a:r>
            <a:endParaRPr lang="en-US" altLang="ja-JP" sz="1600">
              <a:solidFill>
                <a:srgbClr val="0D0D0D"/>
              </a:solidFill>
              <a:latin typeface="Meiryo" panose="020B0604030504040204" pitchFamily="34" charset="-128"/>
            </a:endParaRPr>
          </a:p>
        </p:txBody>
      </p:sp>
      <p:graphicFrame>
        <p:nvGraphicFramePr>
          <p:cNvPr id="11" name="表 4">
            <a:extLst>
              <a:ext uri="{FF2B5EF4-FFF2-40B4-BE49-F238E27FC236}">
                <a16:creationId xmlns:a16="http://schemas.microsoft.com/office/drawing/2014/main" id="{C24C45D3-2D8D-807A-49FA-A91C05C6AA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740195"/>
              </p:ext>
            </p:extLst>
          </p:nvPr>
        </p:nvGraphicFramePr>
        <p:xfrm>
          <a:off x="479425" y="1661538"/>
          <a:ext cx="11371022" cy="3520546"/>
        </p:xfrm>
        <a:graphic>
          <a:graphicData uri="http://schemas.openxmlformats.org/drawingml/2006/table">
            <a:tbl>
              <a:tblPr/>
              <a:tblGrid>
                <a:gridCol w="4692938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6678084">
                  <a:extLst>
                    <a:ext uri="{9D8B030D-6E8A-4147-A177-3AD203B41FA5}">
                      <a16:colId xmlns:a16="http://schemas.microsoft.com/office/drawing/2014/main" val="687840856"/>
                    </a:ext>
                  </a:extLst>
                </a:gridCol>
              </a:tblGrid>
              <a:tr h="50569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ドキュメント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en-US" altLang="ja-JP" sz="1000" b="1" i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URL</a:t>
                      </a:r>
                      <a:endParaRPr kumimoji="1" lang="ja-JP" altLang="en-US" sz="1000" b="1" i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　</a:t>
                      </a:r>
                      <a:r>
                        <a:rPr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carview!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　</a:t>
                      </a:r>
                      <a:r>
                        <a:rPr kumimoji="1" lang="ja-JP" altLang="en-US" sz="1000" b="1" i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セールスシート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000" b="1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こちらの資料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　</a:t>
                      </a:r>
                      <a:r>
                        <a:rPr kumimoji="1" lang="ja-JP" altLang="en-US" sz="1000" b="1" i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その他商品セールスシート一覧</a:t>
                      </a:r>
                      <a:endParaRPr kumimoji="1" lang="en-US" altLang="ja-JP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0" i="0">
                          <a:solidFill>
                            <a:srgbClr val="0D0D0D"/>
                          </a:solidFill>
                          <a:latin typeface="Meiryo"/>
                          <a:ea typeface="Meiryo"/>
                          <a:hlinkClick r:id="rId4"/>
                        </a:rPr>
                        <a:t>https://portal.yadui.business.yahoo.co.jp/agencyportal/873240/</a:t>
                      </a:r>
                      <a:r>
                        <a:rPr kumimoji="1" lang="en-US" altLang="ja-JP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 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11322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　フォーマットガイド</a:t>
                      </a:r>
                      <a:endParaRPr kumimoji="1" lang="ja-JP" altLang="en-US">
                        <a:latin typeface="Meiryo"/>
                        <a:ea typeface="Meiryo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  <a:hlinkClick r:id="rId5"/>
                        </a:rPr>
                        <a:t>https://portal.yadui.business.yahoo.co.jp/agencyportal/30335704/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708088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　事例カタログ</a:t>
                      </a:r>
                      <a:endParaRPr kumimoji="1" lang="ja-JP" altLang="en-US">
                        <a:latin typeface="Meiryo"/>
                        <a:ea typeface="Meiryo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975986"/>
                  </a:ext>
                </a:extLst>
              </a:tr>
              <a:tr h="1009194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媒体資料</a:t>
                      </a: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サービス媒体資料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6"/>
                        </a:rPr>
                        <a:t>https://www.lycbiz.com/jp/download/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(LINE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Business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23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4534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1">
            <a:extLst>
              <a:ext uri="{FF2B5EF4-FFF2-40B4-BE49-F238E27FC236}">
                <a16:creationId xmlns:a16="http://schemas.microsoft.com/office/drawing/2014/main" id="{9A21C7AB-8F8E-5CBC-0A0F-98F5DA42E915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err="1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carview</a:t>
            </a:r>
            <a:r>
              <a:rPr kumimoji="1" lang="en-US" altLang="ja-JP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!</a:t>
            </a:r>
            <a:r>
              <a:rPr kumimoji="1" lang="ja-JP" altLang="en-US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1" lang="en-US" altLang="ja-JP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1" lang="en-US" altLang="ja-JP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~2025</a:t>
            </a:r>
            <a:r>
              <a:rPr kumimoji="1" lang="ja-JP" altLang="en-US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月商品 変更点</a:t>
            </a:r>
          </a:p>
        </p:txBody>
      </p:sp>
      <p:sp>
        <p:nvSpPr>
          <p:cNvPr id="12" name="テキスト プレースホルダー 5">
            <a:extLst>
              <a:ext uri="{FF2B5EF4-FFF2-40B4-BE49-F238E27FC236}">
                <a16:creationId xmlns:a16="http://schemas.microsoft.com/office/drawing/2014/main" id="{51C7BCF8-1EFC-A02C-197B-521B57E30841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/>
              <a:t>概要</a:t>
            </a:r>
          </a:p>
        </p:txBody>
      </p:sp>
      <p:pic>
        <p:nvPicPr>
          <p:cNvPr id="13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7F87398-B608-704D-8000-0B57783AD1E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F8C340D-802E-4909-FE94-F188C7EEEB33}"/>
              </a:ext>
            </a:extLst>
          </p:cNvPr>
          <p:cNvSpPr txBox="1"/>
          <p:nvPr/>
        </p:nvSpPr>
        <p:spPr>
          <a:xfrm>
            <a:off x="6528542" y="587028"/>
            <a:ext cx="2811667" cy="1523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en-US" altLang="ja-JP" sz="900" b="0" i="0" u="none" strike="noStrike" kern="120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carview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!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9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月）からの変更点</a:t>
            </a:r>
          </a:p>
        </p:txBody>
      </p:sp>
      <p:sp>
        <p:nvSpPr>
          <p:cNvPr id="3" name="角丸四角形 3">
            <a:extLst>
              <a:ext uri="{FF2B5EF4-FFF2-40B4-BE49-F238E27FC236}">
                <a16:creationId xmlns:a16="http://schemas.microsoft.com/office/drawing/2014/main" id="{C75E5BA2-6BF2-15E7-55D7-FD834B50F7C9}"/>
              </a:ext>
            </a:extLst>
          </p:cNvPr>
          <p:cNvSpPr/>
          <p:nvPr/>
        </p:nvSpPr>
        <p:spPr>
          <a:xfrm>
            <a:off x="503161" y="3471957"/>
            <a:ext cx="10118154" cy="645319"/>
          </a:xfrm>
          <a:prstGeom prst="roundRect">
            <a:avLst>
              <a:gd name="adj" fmla="val 8047"/>
            </a:avLst>
          </a:prstGeom>
          <a:noFill/>
          <a:ln w="15875">
            <a:noFill/>
          </a:ln>
        </p:spPr>
        <p:txBody>
          <a:bodyPr wrap="none" lIns="0" tIns="0" rIns="0" bIns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>
                <a:solidFill>
                  <a:srgbClr val="0D0D0D"/>
                </a:solidFill>
                <a:latin typeface="Meiryo"/>
                <a:ea typeface="Meiryo"/>
              </a:rPr>
              <a:t>掲載期間</a:t>
            </a:r>
            <a:r>
              <a:rPr lang="en-US" altLang="ja-JP" sz="2000" b="1" spc="300">
                <a:solidFill>
                  <a:srgbClr val="0D0D0D"/>
                </a:solidFill>
                <a:latin typeface="Meiryo"/>
                <a:ea typeface="Meiryo"/>
              </a:rPr>
              <a:t>2024年9月30日</a:t>
            </a:r>
            <a:r>
              <a:rPr lang="ja-JP" altLang="en-US" sz="2000" b="1" spc="300">
                <a:solidFill>
                  <a:srgbClr val="0D0D0D"/>
                </a:solidFill>
                <a:latin typeface="Meiryo"/>
                <a:ea typeface="Meiryo"/>
              </a:rPr>
              <a:t>までの商品がご好評につき、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>
                <a:solidFill>
                  <a:srgbClr val="0D0D0D"/>
                </a:solidFill>
                <a:latin typeface="Meiryo"/>
                <a:ea typeface="Meiryo"/>
              </a:rPr>
              <a:t>掲載期間のみ変更した商品を</a:t>
            </a:r>
            <a:r>
              <a:rPr lang="en-US" altLang="ja-JP" sz="2000" b="1" spc="300">
                <a:solidFill>
                  <a:srgbClr val="0D0D0D"/>
                </a:solidFill>
                <a:latin typeface="Meiryo"/>
                <a:ea typeface="Meiryo"/>
              </a:rPr>
              <a:t>2024年7月24日</a:t>
            </a:r>
            <a:r>
              <a:rPr lang="ja-JP" altLang="en-US" sz="2000" b="1" spc="300">
                <a:solidFill>
                  <a:srgbClr val="0D0D0D"/>
                </a:solidFill>
                <a:latin typeface="Meiryo"/>
                <a:ea typeface="Meiryo"/>
              </a:rPr>
              <a:t>に新たにリリースしました。</a:t>
            </a:r>
            <a:endParaRPr lang="en-US" altLang="ja-JP" sz="2000" b="1" spc="300">
              <a:solidFill>
                <a:srgbClr val="0D0D0D"/>
              </a:solidFill>
              <a:latin typeface="Meiryo"/>
              <a:ea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1177084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6C9B6182-D6CE-A962-8928-56E32295489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/>
              <a:t>商品スペック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02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7002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65C4A2F7-25E4-7CC1-EC28-1978F302B4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6332282"/>
              </p:ext>
            </p:extLst>
          </p:nvPr>
        </p:nvGraphicFramePr>
        <p:xfrm>
          <a:off x="447648" y="1829403"/>
          <a:ext cx="11234142" cy="3838754"/>
        </p:xfrm>
        <a:graphic>
          <a:graphicData uri="http://schemas.openxmlformats.org/drawingml/2006/table">
            <a:tbl>
              <a:tblPr/>
              <a:tblGrid>
                <a:gridCol w="3649916">
                  <a:extLst>
                    <a:ext uri="{9D8B030D-6E8A-4147-A177-3AD203B41FA5}">
                      <a16:colId xmlns:a16="http://schemas.microsoft.com/office/drawing/2014/main" val="251439796"/>
                    </a:ext>
                  </a:extLst>
                </a:gridCol>
                <a:gridCol w="5551682">
                  <a:extLst>
                    <a:ext uri="{9D8B030D-6E8A-4147-A177-3AD203B41FA5}">
                      <a16:colId xmlns:a16="http://schemas.microsoft.com/office/drawing/2014/main" val="723909667"/>
                    </a:ext>
                  </a:extLst>
                </a:gridCol>
                <a:gridCol w="2032544">
                  <a:extLst>
                    <a:ext uri="{9D8B030D-6E8A-4147-A177-3AD203B41FA5}">
                      <a16:colId xmlns:a16="http://schemas.microsoft.com/office/drawing/2014/main" val="2192678241"/>
                    </a:ext>
                  </a:extLst>
                </a:gridCol>
              </a:tblGrid>
              <a:tr h="261252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3E"/>
                          </a:highlight>
                          <a:latin typeface="Meiryo" panose="020B0604030504040204" pitchFamily="50" charset="-128"/>
                          <a:ea typeface="Meiryo" panose="020B0604030504040204" pitchFamily="50" charset="-128"/>
                        </a:rPr>
                        <a:t>商品区分</a:t>
                      </a:r>
                    </a:p>
                  </a:txBody>
                  <a:tcPr marL="3106" marR="3106" marT="31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3E"/>
                          </a:highlight>
                          <a:latin typeface="Meiryo" panose="020B0604030504040204" pitchFamily="50" charset="-128"/>
                          <a:ea typeface="Meiryo" panose="020B0604030504040204" pitchFamily="50" charset="-128"/>
                        </a:rPr>
                        <a:t>ページ数</a:t>
                      </a:r>
                    </a:p>
                  </a:txBody>
                  <a:tcPr marL="3106" marR="3106" marT="3106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281940"/>
                  </a:ext>
                </a:extLst>
              </a:tr>
              <a:tr h="1156128">
                <a:tc>
                  <a:txBody>
                    <a:bodyPr/>
                    <a:lstStyle/>
                    <a:p>
                      <a:pPr algn="ctr" rtl="0" fontAlgn="ctr"/>
                      <a:endParaRPr lang="ja-JP" altLang="en-US" sz="1000" b="1" i="0" u="none" strike="noStrike">
                        <a:solidFill>
                          <a:srgbClr val="FFFFFF"/>
                        </a:solidFill>
                        <a:effectLst/>
                        <a:highlight>
                          <a:srgbClr val="AAAAAF"/>
                        </a:highlight>
                        <a:latin typeface="Meiryo"/>
                        <a:ea typeface="Meiryo"/>
                      </a:endParaRPr>
                    </a:p>
                  </a:txBody>
                  <a:tcPr marL="3106" marR="3106" marT="31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000" b="1" i="0" u="none" strike="noStrike">
                          <a:solidFill>
                            <a:srgbClr val="0D0D0D"/>
                          </a:solidFill>
                          <a:effectLst/>
                          <a:highlight>
                            <a:srgbClr val="F3F3F4"/>
                          </a:highlight>
                          <a:latin typeface="Meiryo" panose="020B0604030504040204" pitchFamily="50" charset="-128"/>
                          <a:ea typeface="Meiryo" panose="020B0604030504040204" pitchFamily="50" charset="-128"/>
                        </a:rPr>
                        <a:t>トップパネル</a:t>
                      </a:r>
                      <a:endParaRPr lang="ja-JP" altLang="en-US" sz="1000" b="1" i="0" u="none" strike="noStrike">
                        <a:solidFill>
                          <a:srgbClr val="FFFFFF"/>
                        </a:solidFill>
                        <a:effectLst/>
                        <a:highlight>
                          <a:srgbClr val="AAAAAF"/>
                        </a:highlight>
                        <a:latin typeface="Meiryo" panose="020B0604030504040204" pitchFamily="50" charset="-128"/>
                        <a:ea typeface="Meiryo" panose="020B0604030504040204" pitchFamily="50" charset="-128"/>
                      </a:endParaRPr>
                    </a:p>
                  </a:txBody>
                  <a:tcPr marL="55906" marR="3106" marT="3106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D0D0D"/>
                          </a:solidFill>
                          <a:effectLst/>
                          <a:highlight>
                            <a:srgbClr val="F3F3F4"/>
                          </a:highlight>
                          <a:latin typeface="Meiryo"/>
                          <a:ea typeface="Meiryo"/>
                        </a:rPr>
                        <a:t>P.</a:t>
                      </a:r>
                      <a:r>
                        <a:rPr lang="en-US" altLang="ja-JP" sz="1000" b="0" i="0" u="none" strike="noStrike">
                          <a:solidFill>
                            <a:srgbClr val="0D0D0D"/>
                          </a:solidFill>
                          <a:effectLst/>
                          <a:highlight>
                            <a:srgbClr val="F3F3F4"/>
                          </a:highlight>
                          <a:latin typeface="Meiryo"/>
                          <a:ea typeface="Meiryo"/>
                        </a:rPr>
                        <a:t>8</a:t>
                      </a:r>
                      <a:endParaRPr lang="en-US" sz="1000" b="0" i="0" u="none" strike="noStrike">
                        <a:solidFill>
                          <a:srgbClr val="0D0D0D"/>
                        </a:solidFill>
                        <a:effectLst/>
                        <a:highlight>
                          <a:srgbClr val="F3F3F4"/>
                        </a:highlight>
                        <a:latin typeface="Meiryo"/>
                        <a:ea typeface="Meiryo"/>
                      </a:endParaRPr>
                    </a:p>
                  </a:txBody>
                  <a:tcPr marL="3106" marR="3106" marT="3106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5062720"/>
                  </a:ext>
                </a:extLst>
              </a:tr>
              <a:tr h="1086678">
                <a:tc rowSpan="2">
                  <a:txBody>
                    <a:bodyPr/>
                    <a:lstStyle/>
                    <a:p>
                      <a:pPr algn="ctr" rtl="0" fontAlgn="ctr"/>
                      <a:endParaRPr lang="ja-JP" altLang="en-US" sz="1000" b="1" i="0" u="none" strike="noStrike">
                        <a:solidFill>
                          <a:srgbClr val="FFFFFF"/>
                        </a:solidFill>
                        <a:effectLst/>
                        <a:highlight>
                          <a:srgbClr val="AAAAAF"/>
                        </a:highlight>
                        <a:latin typeface="Meiryo"/>
                        <a:ea typeface="Meiryo"/>
                      </a:endParaRPr>
                    </a:p>
                  </a:txBody>
                  <a:tcPr marL="3106" marR="3106" marT="31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000" b="1" i="0" u="none" strike="noStrike">
                          <a:solidFill>
                            <a:srgbClr val="0D0D0D"/>
                          </a:solidFill>
                          <a:effectLst/>
                          <a:highlight>
                            <a:srgbClr val="F3F3F4"/>
                          </a:highlight>
                          <a:latin typeface="Meiryo"/>
                          <a:ea typeface="Meiryo"/>
                        </a:rPr>
                        <a:t>プライムディスプレイ</a:t>
                      </a:r>
                      <a:endParaRPr lang="ja-JP" altLang="en-US" sz="1000" b="1" i="0" u="none" strike="noStrike">
                        <a:solidFill>
                          <a:srgbClr val="FFFFFF"/>
                        </a:solidFill>
                        <a:effectLst/>
                        <a:highlight>
                          <a:srgbClr val="AAAAAF"/>
                        </a:highlight>
                        <a:latin typeface="Meiryo"/>
                        <a:ea typeface="Meiryo"/>
                      </a:endParaRPr>
                    </a:p>
                  </a:txBody>
                  <a:tcPr marL="55906" marR="3106" marT="3106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D0D0D"/>
                          </a:solidFill>
                          <a:effectLst/>
                          <a:highlight>
                            <a:srgbClr val="F3F3F4"/>
                          </a:highlight>
                          <a:latin typeface="Meiryo"/>
                          <a:ea typeface="Meiryo"/>
                        </a:rPr>
                        <a:t>P.</a:t>
                      </a:r>
                      <a:r>
                        <a:rPr lang="en-US" altLang="ja-JP" sz="1000" b="0" i="0" u="none" strike="noStrike">
                          <a:solidFill>
                            <a:srgbClr val="0D0D0D"/>
                          </a:solidFill>
                          <a:effectLst/>
                          <a:highlight>
                            <a:srgbClr val="F3F3F4"/>
                          </a:highlight>
                          <a:latin typeface="Meiryo"/>
                          <a:ea typeface="Meiryo"/>
                        </a:rPr>
                        <a:t>12</a:t>
                      </a:r>
                      <a:endParaRPr lang="en-US" sz="1000" b="0" i="0" u="none" strike="noStrike">
                        <a:solidFill>
                          <a:srgbClr val="0D0D0D"/>
                        </a:solidFill>
                        <a:effectLst/>
                        <a:highlight>
                          <a:srgbClr val="F3F3F4"/>
                        </a:highlight>
                        <a:latin typeface="Meiryo"/>
                        <a:ea typeface="Meiryo"/>
                      </a:endParaRPr>
                    </a:p>
                  </a:txBody>
                  <a:tcPr marL="3106" marR="3106" marT="3106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7435451"/>
                  </a:ext>
                </a:extLst>
              </a:tr>
              <a:tr h="133469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3106" marR="3106" marT="31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000" b="1" i="0" u="none" strike="noStrike">
                          <a:solidFill>
                            <a:srgbClr val="0D0D0D"/>
                          </a:solidFill>
                          <a:effectLst/>
                          <a:highlight>
                            <a:srgbClr val="F3F3F4"/>
                          </a:highlight>
                          <a:latin typeface="Meiryo" panose="020B0604030504040204" pitchFamily="50" charset="-128"/>
                          <a:ea typeface="Meiryo" panose="020B0604030504040204" pitchFamily="50" charset="-128"/>
                        </a:rPr>
                        <a:t>トップインパクト　プライムディスプレイダブルサイズ</a:t>
                      </a:r>
                      <a:endParaRPr lang="ja-JP" altLang="en-US" sz="1000" b="1" i="0" u="none" strike="noStrike">
                        <a:solidFill>
                          <a:srgbClr val="FFFFFF"/>
                        </a:solidFill>
                        <a:effectLst/>
                        <a:highlight>
                          <a:srgbClr val="AAAAAF"/>
                        </a:highlight>
                        <a:latin typeface="Meiryo" panose="020B0604030504040204" pitchFamily="50" charset="-128"/>
                        <a:ea typeface="Meiryo" panose="020B0604030504040204" pitchFamily="50" charset="-128"/>
                      </a:endParaRPr>
                    </a:p>
                  </a:txBody>
                  <a:tcPr marL="55906" marR="3106" marT="3106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D0D0D"/>
                          </a:solidFill>
                          <a:effectLst/>
                          <a:highlight>
                            <a:srgbClr val="F3F3F4"/>
                          </a:highlight>
                          <a:latin typeface="Meiryo" panose="020B0604030504040204" pitchFamily="50" charset="-128"/>
                          <a:ea typeface="Meiryo" panose="020B0604030504040204" pitchFamily="50" charset="-128"/>
                        </a:rPr>
                        <a:t>P.</a:t>
                      </a:r>
                      <a:r>
                        <a:rPr lang="en-US" altLang="ja-JP" sz="1000" b="0" i="0" u="none" strike="noStrike">
                          <a:solidFill>
                            <a:srgbClr val="0D0D0D"/>
                          </a:solidFill>
                          <a:effectLst/>
                          <a:highlight>
                            <a:srgbClr val="F3F3F4"/>
                          </a:highlight>
                          <a:latin typeface="Meiryo" panose="020B0604030504040204" pitchFamily="50" charset="-128"/>
                          <a:ea typeface="Meiryo" panose="020B0604030504040204" pitchFamily="50" charset="-128"/>
                        </a:rPr>
                        <a:t>12</a:t>
                      </a:r>
                      <a:endParaRPr lang="en-US" sz="1000" b="0" i="0" u="none" strike="noStrike">
                        <a:solidFill>
                          <a:srgbClr val="0D0D0D"/>
                        </a:solidFill>
                        <a:effectLst/>
                        <a:highlight>
                          <a:srgbClr val="F3F3F4"/>
                        </a:highlight>
                        <a:latin typeface="Meiryo" panose="020B0604030504040204" pitchFamily="50" charset="-128"/>
                        <a:ea typeface="Meiryo" panose="020B0604030504040204" pitchFamily="50" charset="-128"/>
                      </a:endParaRPr>
                    </a:p>
                  </a:txBody>
                  <a:tcPr marL="3106" marR="3106" marT="3106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600988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ja-JP" altLang="en-US"/>
              <a:t>商品スペック</a:t>
            </a:r>
          </a:p>
        </p:txBody>
      </p:sp>
      <p:pic>
        <p:nvPicPr>
          <p:cNvPr id="13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9C170B1A-18AB-BD9F-9567-74FC723E55D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/>
              <a:t>商品一覧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AE2F7EE-83F3-556C-6619-9F651F868918}"/>
              </a:ext>
            </a:extLst>
          </p:cNvPr>
          <p:cNvSpPr txBox="1"/>
          <p:nvPr/>
        </p:nvSpPr>
        <p:spPr>
          <a:xfrm>
            <a:off x="447648" y="1246900"/>
            <a:ext cx="9577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この資料に掲載している商品一覧</a:t>
            </a:r>
            <a:endParaRPr kumimoji="1" lang="en-US" altLang="ja-JP" sz="18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CF59ADA3-37F5-EB9F-F31A-B2DBD73792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6237" y="2431297"/>
            <a:ext cx="288000" cy="520176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A73004EF-DF37-2A23-2AB8-EC4A7FF3805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79" y="4038457"/>
            <a:ext cx="575621" cy="475831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2132610-6D17-CD37-AF8F-F76153DBBB32}"/>
              </a:ext>
            </a:extLst>
          </p:cNvPr>
          <p:cNvSpPr txBox="1"/>
          <p:nvPr/>
        </p:nvSpPr>
        <p:spPr>
          <a:xfrm>
            <a:off x="2474744" y="2546818"/>
            <a:ext cx="12255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b="1">
                <a:solidFill>
                  <a:schemeClr val="bg1"/>
                </a:solidFill>
              </a:rPr>
              <a:t>スマートフォン</a:t>
            </a:r>
            <a:endParaRPr kumimoji="1" lang="ja-JP" altLang="en-US" sz="1000" b="1">
              <a:solidFill>
                <a:schemeClr val="bg1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EAA1B2F-0C20-3C47-F676-E18E22972986}"/>
              </a:ext>
            </a:extLst>
          </p:cNvPr>
          <p:cNvSpPr txBox="1"/>
          <p:nvPr/>
        </p:nvSpPr>
        <p:spPr>
          <a:xfrm>
            <a:off x="2487996" y="4110672"/>
            <a:ext cx="12255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b="1">
                <a:solidFill>
                  <a:schemeClr val="bg1"/>
                </a:solidFill>
                <a:latin typeface="+mn-ea"/>
              </a:rPr>
              <a:t>PC</a:t>
            </a:r>
            <a:endParaRPr kumimoji="1" lang="ja-JP" altLang="en-US" sz="1000" b="1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4627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285C42D-E470-8AB9-DBD7-6476BD0112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4508" y="252000"/>
            <a:ext cx="6278292" cy="335028"/>
          </a:xfrm>
        </p:spPr>
        <p:txBody>
          <a:bodyPr/>
          <a:lstStyle/>
          <a:p>
            <a:r>
              <a:rPr kumimoji="1" lang="ja-JP" altLang="en-US" sz="2000" b="1" i="0"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556095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3D6A00-127C-4F1B-05A5-DD6FE366ED46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DF3AF1-05E3-9E70-42DA-6FD62F015315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28503DE-4650-07DE-2968-E9E445EB0061}"/>
              </a:ext>
            </a:extLst>
          </p:cNvPr>
          <p:cNvGrpSpPr/>
          <p:nvPr/>
        </p:nvGrpSpPr>
        <p:grpSpPr>
          <a:xfrm>
            <a:off x="6704673" y="1938405"/>
            <a:ext cx="2816666" cy="3961833"/>
            <a:chOff x="513033" y="446487"/>
            <a:chExt cx="2115989" cy="2790923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D48E36E5-7CA1-AFF5-0FDD-988A540CC2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7089"/>
            <a:stretch/>
          </p:blipFill>
          <p:spPr>
            <a:xfrm>
              <a:off x="513033" y="446487"/>
              <a:ext cx="2115989" cy="2790923"/>
            </a:xfrm>
            <a:prstGeom prst="rect">
              <a:avLst/>
            </a:prstGeom>
          </p:spPr>
        </p:pic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5913CAFD-7087-B417-C196-74DA3079BE6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1300" y="567291"/>
              <a:ext cx="1079455" cy="148426"/>
            </a:xfrm>
            <a:prstGeom prst="rect">
              <a:avLst/>
            </a:prstGeom>
          </p:spPr>
        </p:pic>
      </p:grpSp>
      <p:sp>
        <p:nvSpPr>
          <p:cNvPr id="15" name="角丸四角形 46">
            <a:extLst>
              <a:ext uri="{FF2B5EF4-FFF2-40B4-BE49-F238E27FC236}">
                <a16:creationId xmlns:a16="http://schemas.microsoft.com/office/drawing/2014/main" id="{2F297F41-20DA-D5EC-B632-F7CEBA63C46B}"/>
              </a:ext>
            </a:extLst>
          </p:cNvPr>
          <p:cNvSpPr/>
          <p:nvPr/>
        </p:nvSpPr>
        <p:spPr>
          <a:xfrm>
            <a:off x="6762531" y="1327621"/>
            <a:ext cx="2713283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endParaRPr kumimoji="1" lang="ja-JP" altLang="en-US" sz="1400" b="1" i="0" u="none" strike="noStrike" kern="1200" cap="none" spc="60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6" name="図 15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828954F5-1A7B-9A69-B28F-0B5ABE2A180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2" b="18674"/>
          <a:stretch/>
        </p:blipFill>
        <p:spPr>
          <a:xfrm>
            <a:off x="6895276" y="2235200"/>
            <a:ext cx="2445574" cy="3683154"/>
          </a:xfrm>
          <a:prstGeom prst="rect">
            <a:avLst/>
          </a:prstGeom>
        </p:spPr>
      </p:pic>
      <p:sp>
        <p:nvSpPr>
          <p:cNvPr id="17" name="角丸四角形 37">
            <a:extLst>
              <a:ext uri="{FF2B5EF4-FFF2-40B4-BE49-F238E27FC236}">
                <a16:creationId xmlns:a16="http://schemas.microsoft.com/office/drawing/2014/main" id="{3C73E444-5D49-236D-0282-1064A9109BCF}"/>
              </a:ext>
            </a:extLst>
          </p:cNvPr>
          <p:cNvSpPr/>
          <p:nvPr/>
        </p:nvSpPr>
        <p:spPr>
          <a:xfrm>
            <a:off x="1907193" y="2988509"/>
            <a:ext cx="2471680" cy="692904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動画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</a:p>
        </p:txBody>
      </p:sp>
      <p:sp>
        <p:nvSpPr>
          <p:cNvPr id="18" name="円/楕円 38">
            <a:extLst>
              <a:ext uri="{FF2B5EF4-FFF2-40B4-BE49-F238E27FC236}">
                <a16:creationId xmlns:a16="http://schemas.microsoft.com/office/drawing/2014/main" id="{2F11D6D5-F578-D5AF-3718-36851F6D6128}"/>
              </a:ext>
            </a:extLst>
          </p:cNvPr>
          <p:cNvSpPr>
            <a:spLocks noChangeAspect="1"/>
          </p:cNvSpPr>
          <p:nvPr/>
        </p:nvSpPr>
        <p:spPr>
          <a:xfrm>
            <a:off x="1655193" y="3082961"/>
            <a:ext cx="504000" cy="504000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3B81293-C067-36CD-CA92-AA3F771CF518}"/>
              </a:ext>
            </a:extLst>
          </p:cNvPr>
          <p:cNvSpPr txBox="1"/>
          <p:nvPr/>
        </p:nvSpPr>
        <p:spPr>
          <a:xfrm>
            <a:off x="2772085" y="3729819"/>
            <a:ext cx="1489190" cy="169277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Meiryo"/>
                <a:ea typeface="Meiryo"/>
              </a:rPr>
              <a:t>※ </a:t>
            </a:r>
            <a:r>
              <a: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Meiryo"/>
                <a:ea typeface="Meiryo"/>
              </a:rPr>
              <a:t>タップ後の挙動は</a:t>
            </a:r>
            <a:r>
              <a: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Meiryo"/>
                <a:ea typeface="Meiryo"/>
              </a:rPr>
              <a:t>P9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FF0033"/>
              </a:solidFill>
              <a:effectLst/>
              <a:uLnTx/>
              <a:uFillTx/>
              <a:latin typeface="Meiryo"/>
              <a:ea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188527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29B11FB3-D319-F680-E02A-AF514548708D}"/>
              </a:ext>
            </a:extLst>
          </p:cNvPr>
          <p:cNvSpPr/>
          <p:nvPr/>
        </p:nvSpPr>
        <p:spPr>
          <a:xfrm>
            <a:off x="8519905" y="5963851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19" name="片側の 2 つの角を丸めた四角形 18">
            <a:extLst>
              <a:ext uri="{FF2B5EF4-FFF2-40B4-BE49-F238E27FC236}">
                <a16:creationId xmlns:a16="http://schemas.microsoft.com/office/drawing/2014/main" id="{332207F5-2505-3D22-1FEB-698F6010FB5D}"/>
              </a:ext>
            </a:extLst>
          </p:cNvPr>
          <p:cNvSpPr/>
          <p:nvPr/>
        </p:nvSpPr>
        <p:spPr>
          <a:xfrm>
            <a:off x="499024" y="1551272"/>
            <a:ext cx="5452347" cy="595851"/>
          </a:xfrm>
          <a:prstGeom prst="round2SameRect">
            <a:avLst>
              <a:gd name="adj1" fmla="val 20214"/>
              <a:gd name="adj2" fmla="val 0"/>
            </a:avLst>
          </a:prstGeom>
          <a:solidFill>
            <a:srgbClr val="00003E"/>
          </a:solidFill>
          <a:ln w="25400" cap="flat" cmpd="sng" algn="ctr">
            <a:noFill/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動画をフルスクリーンで再生する</a:t>
            </a:r>
            <a:r>
              <a:rPr kumimoji="0" lang="en-US" altLang="ja-JP" sz="1600" b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 (for view)</a:t>
            </a:r>
          </a:p>
        </p:txBody>
      </p:sp>
      <p:sp>
        <p:nvSpPr>
          <p:cNvPr id="20" name="片側の 2 つの角を丸めた四角形 19">
            <a:extLst>
              <a:ext uri="{FF2B5EF4-FFF2-40B4-BE49-F238E27FC236}">
                <a16:creationId xmlns:a16="http://schemas.microsoft.com/office/drawing/2014/main" id="{75EF2793-7537-C44C-134F-2B65A06227EB}"/>
              </a:ext>
            </a:extLst>
          </p:cNvPr>
          <p:cNvSpPr/>
          <p:nvPr/>
        </p:nvSpPr>
        <p:spPr>
          <a:xfrm>
            <a:off x="6268314" y="1551272"/>
            <a:ext cx="5452514" cy="4274776"/>
          </a:xfrm>
          <a:prstGeom prst="round2SameRect">
            <a:avLst>
              <a:gd name="adj1" fmla="val 4527"/>
              <a:gd name="adj2" fmla="val 0"/>
            </a:avLst>
          </a:prstGeom>
          <a:noFill/>
          <a:ln w="3175" cap="flat" cmpd="sng" algn="ctr">
            <a:solidFill>
              <a:srgbClr val="00003E"/>
            </a:solidFill>
            <a:prstDash val="solid"/>
          </a:ln>
          <a:effectLst/>
        </p:spPr>
        <p:txBody>
          <a:bodyPr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200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21" name="片側の 2 つの角を丸めた四角形 20">
            <a:extLst>
              <a:ext uri="{FF2B5EF4-FFF2-40B4-BE49-F238E27FC236}">
                <a16:creationId xmlns:a16="http://schemas.microsoft.com/office/drawing/2014/main" id="{7DA8EECD-D137-4960-5ED6-8C4633A63B69}"/>
              </a:ext>
            </a:extLst>
          </p:cNvPr>
          <p:cNvSpPr/>
          <p:nvPr/>
        </p:nvSpPr>
        <p:spPr>
          <a:xfrm>
            <a:off x="6268314" y="1551272"/>
            <a:ext cx="5452514" cy="595851"/>
          </a:xfrm>
          <a:prstGeom prst="round2SameRect">
            <a:avLst>
              <a:gd name="adj1" fmla="val 20214"/>
              <a:gd name="adj2" fmla="val 0"/>
            </a:avLst>
          </a:prstGeom>
          <a:solidFill>
            <a:srgbClr val="00003E"/>
          </a:solidFill>
          <a:ln w="25400" cap="flat" cmpd="sng" algn="ctr">
            <a:noFill/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ランディングページを表示する（</a:t>
            </a:r>
            <a:r>
              <a:rPr kumimoji="0" lang="en-US" altLang="ja-JP" sz="1600" b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for click</a:t>
            </a:r>
            <a:r>
              <a:rPr kumimoji="0" lang="ja-JP" altLang="en-US" sz="1600" b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endParaRPr kumimoji="0" lang="en-US" altLang="ja-JP" sz="1600" b="1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93E30640-8474-F301-E874-E41E31681077}"/>
              </a:ext>
            </a:extLst>
          </p:cNvPr>
          <p:cNvGrpSpPr/>
          <p:nvPr/>
        </p:nvGrpSpPr>
        <p:grpSpPr>
          <a:xfrm>
            <a:off x="919365" y="2436232"/>
            <a:ext cx="1384006" cy="3002489"/>
            <a:chOff x="513033" y="432674"/>
            <a:chExt cx="2115990" cy="4304579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3671E151-8663-D2AB-69E1-C02595F6370F}"/>
                </a:ext>
              </a:extLst>
            </p:cNvPr>
            <p:cNvGrpSpPr/>
            <p:nvPr/>
          </p:nvGrpSpPr>
          <p:grpSpPr>
            <a:xfrm>
              <a:off x="513033" y="432674"/>
              <a:ext cx="2115990" cy="4304579"/>
              <a:chOff x="513033" y="446485"/>
              <a:chExt cx="2115990" cy="4304579"/>
            </a:xfrm>
          </p:grpSpPr>
          <p:pic>
            <p:nvPicPr>
              <p:cNvPr id="40" name="図 39">
                <a:extLst>
                  <a:ext uri="{FF2B5EF4-FFF2-40B4-BE49-F238E27FC236}">
                    <a16:creationId xmlns:a16="http://schemas.microsoft.com/office/drawing/2014/main" id="{AAA57EBC-2974-6C5D-1A37-6D8A7BAE582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2970"/>
              <a:stretch/>
            </p:blipFill>
            <p:spPr>
              <a:xfrm>
                <a:off x="513033" y="446485"/>
                <a:ext cx="2115990" cy="4304579"/>
              </a:xfrm>
              <a:prstGeom prst="rect">
                <a:avLst/>
              </a:prstGeom>
            </p:spPr>
          </p:pic>
          <p:pic>
            <p:nvPicPr>
              <p:cNvPr id="41" name="図 40">
                <a:extLst>
                  <a:ext uri="{FF2B5EF4-FFF2-40B4-BE49-F238E27FC236}">
                    <a16:creationId xmlns:a16="http://schemas.microsoft.com/office/drawing/2014/main" id="{B9EA4DC8-2CB2-FDD2-6F6D-B24BF70B450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" b="-4405"/>
              <a:stretch/>
            </p:blipFill>
            <p:spPr>
              <a:xfrm>
                <a:off x="655969" y="568890"/>
                <a:ext cx="1844989" cy="4182174"/>
              </a:xfrm>
              <a:prstGeom prst="rect">
                <a:avLst/>
              </a:prstGeom>
            </p:spPr>
          </p:pic>
          <p:pic>
            <p:nvPicPr>
              <p:cNvPr id="42" name="図 41">
                <a:extLst>
                  <a:ext uri="{FF2B5EF4-FFF2-40B4-BE49-F238E27FC236}">
                    <a16:creationId xmlns:a16="http://schemas.microsoft.com/office/drawing/2014/main" id="{9B8B9FAC-E7AC-AB22-BDAA-E467E35B4B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31300" y="567291"/>
                <a:ext cx="1079455" cy="148426"/>
              </a:xfrm>
              <a:prstGeom prst="rect">
                <a:avLst/>
              </a:prstGeom>
            </p:spPr>
          </p:pic>
        </p:grpSp>
        <p:pic>
          <p:nvPicPr>
            <p:cNvPr id="39" name="図 38">
              <a:extLst>
                <a:ext uri="{FF2B5EF4-FFF2-40B4-BE49-F238E27FC236}">
                  <a16:creationId xmlns:a16="http://schemas.microsoft.com/office/drawing/2014/main" id="{0AFF5C71-93DD-516E-E6DC-C08F25C1D2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04" t="-603" r="3086"/>
            <a:stretch/>
          </p:blipFill>
          <p:spPr>
            <a:xfrm>
              <a:off x="654267" y="1182203"/>
              <a:ext cx="1843200" cy="1050673"/>
            </a:xfrm>
            <a:prstGeom prst="rect">
              <a:avLst/>
            </a:prstGeom>
          </p:spPr>
        </p:pic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BEF9C684-CF68-A2E7-1A4D-0689C2253C08}"/>
              </a:ext>
            </a:extLst>
          </p:cNvPr>
          <p:cNvGrpSpPr/>
          <p:nvPr/>
        </p:nvGrpSpPr>
        <p:grpSpPr>
          <a:xfrm>
            <a:off x="6670887" y="2477916"/>
            <a:ext cx="1384006" cy="3002489"/>
            <a:chOff x="513033" y="432674"/>
            <a:chExt cx="2115990" cy="4304579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CF4F6EC0-9517-3B1F-7C94-5A378CF3DCF2}"/>
                </a:ext>
              </a:extLst>
            </p:cNvPr>
            <p:cNvGrpSpPr/>
            <p:nvPr/>
          </p:nvGrpSpPr>
          <p:grpSpPr>
            <a:xfrm>
              <a:off x="513033" y="432674"/>
              <a:ext cx="2115990" cy="4304579"/>
              <a:chOff x="513033" y="446485"/>
              <a:chExt cx="2115990" cy="4304579"/>
            </a:xfrm>
          </p:grpSpPr>
          <p:pic>
            <p:nvPicPr>
              <p:cNvPr id="47" name="図 46">
                <a:extLst>
                  <a:ext uri="{FF2B5EF4-FFF2-40B4-BE49-F238E27FC236}">
                    <a16:creationId xmlns:a16="http://schemas.microsoft.com/office/drawing/2014/main" id="{42A7F986-5D37-E1F7-A047-654B79170CC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2970"/>
              <a:stretch/>
            </p:blipFill>
            <p:spPr>
              <a:xfrm>
                <a:off x="513033" y="446485"/>
                <a:ext cx="2115990" cy="4304579"/>
              </a:xfrm>
              <a:prstGeom prst="rect">
                <a:avLst/>
              </a:prstGeom>
            </p:spPr>
          </p:pic>
          <p:pic>
            <p:nvPicPr>
              <p:cNvPr id="48" name="図 47">
                <a:extLst>
                  <a:ext uri="{FF2B5EF4-FFF2-40B4-BE49-F238E27FC236}">
                    <a16:creationId xmlns:a16="http://schemas.microsoft.com/office/drawing/2014/main" id="{D55A0DE8-4D70-2E2D-3FBF-A2E85AA482A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" b="-4405"/>
              <a:stretch/>
            </p:blipFill>
            <p:spPr>
              <a:xfrm>
                <a:off x="655969" y="568890"/>
                <a:ext cx="1844989" cy="4182174"/>
              </a:xfrm>
              <a:prstGeom prst="rect">
                <a:avLst/>
              </a:prstGeom>
            </p:spPr>
          </p:pic>
          <p:pic>
            <p:nvPicPr>
              <p:cNvPr id="49" name="図 48">
                <a:extLst>
                  <a:ext uri="{FF2B5EF4-FFF2-40B4-BE49-F238E27FC236}">
                    <a16:creationId xmlns:a16="http://schemas.microsoft.com/office/drawing/2014/main" id="{789EEF54-070A-C8BF-0484-C2F5457B44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31300" y="567291"/>
                <a:ext cx="1079455" cy="148426"/>
              </a:xfrm>
              <a:prstGeom prst="rect">
                <a:avLst/>
              </a:prstGeom>
            </p:spPr>
          </p:pic>
        </p:grpSp>
        <p:pic>
          <p:nvPicPr>
            <p:cNvPr id="46" name="図 45">
              <a:extLst>
                <a:ext uri="{FF2B5EF4-FFF2-40B4-BE49-F238E27FC236}">
                  <a16:creationId xmlns:a16="http://schemas.microsoft.com/office/drawing/2014/main" id="{05C90BDC-BEFF-42A1-2163-4C11AD4DA6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04" t="-603" r="3086"/>
            <a:stretch/>
          </p:blipFill>
          <p:spPr>
            <a:xfrm>
              <a:off x="654267" y="1182203"/>
              <a:ext cx="1843200" cy="1050673"/>
            </a:xfrm>
            <a:prstGeom prst="rect">
              <a:avLst/>
            </a:prstGeom>
          </p:spPr>
        </p:pic>
      </p:grpSp>
      <p:pic>
        <p:nvPicPr>
          <p:cNvPr id="25" name="図 24">
            <a:extLst>
              <a:ext uri="{FF2B5EF4-FFF2-40B4-BE49-F238E27FC236}">
                <a16:creationId xmlns:a16="http://schemas.microsoft.com/office/drawing/2014/main" id="{B273166D-1ED4-67FD-B382-55738015FD3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122" y="2648674"/>
            <a:ext cx="1454011" cy="2917108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3A37E688-7893-74B5-43A3-83FF64A8689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5644" y="2648674"/>
            <a:ext cx="1454011" cy="2917110"/>
          </a:xfrm>
          <a:prstGeom prst="rect">
            <a:avLst/>
          </a:prstGeom>
        </p:spPr>
      </p:pic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46B5992-F0F0-F697-F351-487486028D6C}"/>
              </a:ext>
            </a:extLst>
          </p:cNvPr>
          <p:cNvSpPr txBox="1"/>
          <p:nvPr/>
        </p:nvSpPr>
        <p:spPr>
          <a:xfrm>
            <a:off x="3608248" y="3367146"/>
            <a:ext cx="20091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/>
              <a:t>バナーをタップすると</a:t>
            </a:r>
            <a:endParaRPr kumimoji="1" lang="en-US" altLang="ja-JP" sz="1400"/>
          </a:p>
          <a:p>
            <a:pPr algn="l"/>
            <a:r>
              <a:rPr lang="ja-JP" altLang="en-US" sz="1400"/>
              <a:t>フルスクリーンの動画プレイヤーで動画が再生される</a:t>
            </a:r>
            <a:endParaRPr kumimoji="1" lang="ja-JP" altLang="en-US" sz="1400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7B98B9B0-C90E-F544-0C7A-7D2E89EDAF08}"/>
              </a:ext>
            </a:extLst>
          </p:cNvPr>
          <p:cNvSpPr txBox="1"/>
          <p:nvPr/>
        </p:nvSpPr>
        <p:spPr>
          <a:xfrm>
            <a:off x="9428621" y="3367147"/>
            <a:ext cx="21257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/>
              <a:t>バナーをタップすると</a:t>
            </a:r>
            <a:endParaRPr kumimoji="1" lang="en-US" altLang="ja-JP" sz="1400"/>
          </a:p>
          <a:p>
            <a:pPr algn="l"/>
            <a:r>
              <a:rPr kumimoji="1" lang="ja-JP" altLang="en-US" sz="1400"/>
              <a:t>再生している動画の下にランディングページが表示される</a:t>
            </a:r>
            <a:endParaRPr kumimoji="1" lang="en-US" altLang="ja-JP" sz="1400"/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F888B66-EC85-C8FA-2014-44E0D459B7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商品スペック</a:t>
            </a:r>
          </a:p>
        </p:txBody>
      </p:sp>
      <p:pic>
        <p:nvPicPr>
          <p:cNvPr id="24" name="図プレースホルダー 23" descr="アイコン&#10;&#10;自動的に生成された説明">
            <a:extLst>
              <a:ext uri="{FF2B5EF4-FFF2-40B4-BE49-F238E27FC236}">
                <a16:creationId xmlns:a16="http://schemas.microsoft.com/office/drawing/2014/main" id="{281A4442-F7FC-0676-2830-9392070DC51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2" name="テキスト プレースホルダー 21">
            <a:extLst>
              <a:ext uri="{FF2B5EF4-FFF2-40B4-BE49-F238E27FC236}">
                <a16:creationId xmlns:a16="http://schemas.microsoft.com/office/drawing/2014/main" id="{81865439-B595-3E0D-6733-251F82C9C0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スマートフォン動画広告タップ後の挙動</a:t>
            </a:r>
          </a:p>
        </p:txBody>
      </p:sp>
      <p:sp>
        <p:nvSpPr>
          <p:cNvPr id="3" name="片側の 2 つの角を丸めた四角形 19">
            <a:extLst>
              <a:ext uri="{FF2B5EF4-FFF2-40B4-BE49-F238E27FC236}">
                <a16:creationId xmlns:a16="http://schemas.microsoft.com/office/drawing/2014/main" id="{A40575B2-A55A-AFE9-5D28-8B9B1D456196}"/>
              </a:ext>
            </a:extLst>
          </p:cNvPr>
          <p:cNvSpPr/>
          <p:nvPr/>
        </p:nvSpPr>
        <p:spPr>
          <a:xfrm>
            <a:off x="499191" y="1551272"/>
            <a:ext cx="5452347" cy="4274776"/>
          </a:xfrm>
          <a:prstGeom prst="round2SameRect">
            <a:avLst>
              <a:gd name="adj1" fmla="val 4527"/>
              <a:gd name="adj2" fmla="val 0"/>
            </a:avLst>
          </a:prstGeom>
          <a:noFill/>
          <a:ln w="3175" cap="flat" cmpd="sng" algn="ctr">
            <a:solidFill>
              <a:srgbClr val="00003E"/>
            </a:solidFill>
            <a:prstDash val="solid"/>
          </a:ln>
          <a:effectLst/>
        </p:spPr>
        <p:txBody>
          <a:bodyPr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200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FC13C38-676B-42BC-F455-9AC33D4E36E9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挙動説明</a:t>
            </a:r>
          </a:p>
        </p:txBody>
      </p:sp>
    </p:spTree>
    <p:extLst>
      <p:ext uri="{BB962C8B-B14F-4D97-AF65-F5344CB8AC3E}">
        <p14:creationId xmlns:p14="http://schemas.microsoft.com/office/powerpoint/2010/main" val="3976077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MSCレイアウト（広告主・代理店限定）">
  <a:themeElements>
    <a:clrScheme name="ユーザー定義 1">
      <a:dk1>
        <a:srgbClr val="000000"/>
      </a:dk1>
      <a:lt1>
        <a:srgbClr val="FFFFFF"/>
      </a:lt1>
      <a:dk2>
        <a:srgbClr val="00003E"/>
      </a:dk2>
      <a:lt2>
        <a:srgbClr val="FFFFFF"/>
      </a:lt2>
      <a:accent1>
        <a:srgbClr val="00003E"/>
      </a:accent1>
      <a:accent2>
        <a:srgbClr val="06C755"/>
      </a:accent2>
      <a:accent3>
        <a:srgbClr val="FF0033"/>
      </a:accent3>
      <a:accent4>
        <a:srgbClr val="F77911"/>
      </a:accent4>
      <a:accent5>
        <a:srgbClr val="A9A9A9"/>
      </a:accent5>
      <a:accent6>
        <a:srgbClr val="D5D5D5"/>
      </a:accent6>
      <a:hlink>
        <a:srgbClr val="0563C1"/>
      </a:hlink>
      <a:folHlink>
        <a:srgbClr val="0D0D0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003E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headEnd type="oval" w="lg" len="lg"/>
          <a:tailEnd type="oval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SCプロダクト部門資料FMT_v0.1" id="{67D726DE-EA97-2F46-A448-D8C333267734}" vid="{F79B8FC2-5071-944A-B5F6-F0B4F3C8CD4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【社外秘】mscテンプレート_2016</Template>
  <TotalTime>0</TotalTime>
  <Words>4054</Words>
  <Application>Microsoft Office PowerPoint</Application>
  <PresentationFormat>ワイド画面</PresentationFormat>
  <Paragraphs>664</Paragraphs>
  <Slides>23</Slides>
  <Notes>13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35" baseType="lpstr">
      <vt:lpstr>Hiragino Kaku Gothic Pro</vt:lpstr>
      <vt:lpstr>Meiryo UI</vt:lpstr>
      <vt:lpstr>メイリオ</vt:lpstr>
      <vt:lpstr>メイリオ</vt:lpstr>
      <vt:lpstr>メイリオ 本文</vt:lpstr>
      <vt:lpstr>Yu Gothic</vt:lpstr>
      <vt:lpstr>Arial</vt:lpstr>
      <vt:lpstr>Calibri</vt:lpstr>
      <vt:lpstr>Segoe UI</vt:lpstr>
      <vt:lpstr>Wingdings</vt:lpstr>
      <vt:lpstr>MSCレイアウト（広告主・代理店限定）</vt:lpstr>
      <vt:lpstr>think-cell スライド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加賀谷 有里</dc:creator>
  <cp:keywords/>
  <dc:description/>
  <cp:lastModifiedBy>五十嵐 圭輔</cp:lastModifiedBy>
  <cp:revision>15</cp:revision>
  <dcterms:created xsi:type="dcterms:W3CDTF">2020-02-26T07:28:11Z</dcterms:created>
  <dcterms:modified xsi:type="dcterms:W3CDTF">2025-01-10T09:48:11Z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2024-12-20T09:39:52Z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d8c9785c-7bbf-4b6c-bf29-15e4982bfb86</vt:lpwstr>
  </property>
  <property fmtid="{D5CDD505-2E9C-101B-9397-08002B2CF9AE}" pid="7" name="MSIP_Label_defa4170-0d19-0005-0004-bc88714345d2_ActionId">
    <vt:lpwstr>39d36d1e-cc74-4b1a-9f83-8ec5bbc8a140</vt:lpwstr>
  </property>
  <property fmtid="{D5CDD505-2E9C-101B-9397-08002B2CF9AE}" pid="8" name="MSIP_Label_defa4170-0d19-0005-0004-bc88714345d2_ContentBits">
    <vt:lpwstr>0</vt:lpwstr>
  </property>
</Properties>
</file>