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69" r:id="rId2"/>
  </p:sldMasterIdLst>
  <p:notesMasterIdLst>
    <p:notesMasterId r:id="rId24"/>
  </p:notesMasterIdLst>
  <p:sldIdLst>
    <p:sldId id="574" r:id="rId3"/>
    <p:sldId id="575" r:id="rId4"/>
    <p:sldId id="576" r:id="rId5"/>
    <p:sldId id="558" r:id="rId6"/>
    <p:sldId id="276" r:id="rId7"/>
    <p:sldId id="578" r:id="rId8"/>
    <p:sldId id="553" r:id="rId9"/>
    <p:sldId id="515" r:id="rId10"/>
    <p:sldId id="593" r:id="rId11"/>
    <p:sldId id="584" r:id="rId12"/>
    <p:sldId id="595" r:id="rId13"/>
    <p:sldId id="594" r:id="rId14"/>
    <p:sldId id="580" r:id="rId15"/>
    <p:sldId id="596" r:id="rId16"/>
    <p:sldId id="570" r:id="rId17"/>
    <p:sldId id="623" r:id="rId18"/>
    <p:sldId id="631" r:id="rId19"/>
    <p:sldId id="632" r:id="rId20"/>
    <p:sldId id="630" r:id="rId21"/>
    <p:sldId id="633" r:id="rId22"/>
    <p:sldId id="579" r:id="rId2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9E9"/>
    <a:srgbClr val="ECECEC"/>
    <a:srgbClr val="FBFBFB"/>
    <a:srgbClr val="FFFFFF"/>
    <a:srgbClr val="F5F5F5"/>
    <a:srgbClr val="999999"/>
    <a:srgbClr val="FCEDED"/>
    <a:srgbClr val="FFDBDB"/>
    <a:srgbClr val="C9002C"/>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1E870D-60EC-4987-B177-B3DCAB17D258}" v="14" dt="2023-06-27T08:18:36.348"/>
    <p1510:client id="{4A27235E-BF92-4C0F-AF80-62F2AED22575}" v="3" dt="2023-06-26T10:13:45.130"/>
    <p1510:client id="{B68C8F83-4309-42AC-9D38-AD485AB8D4B3}" v="51" dt="2023-10-31T07:49:14.55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96048" autoAdjust="0"/>
  </p:normalViewPr>
  <p:slideViewPr>
    <p:cSldViewPr snapToGrid="0">
      <p:cViewPr varScale="1">
        <p:scale>
          <a:sx n="111" d="100"/>
          <a:sy n="111" d="100"/>
        </p:scale>
        <p:origin x="120" y="392"/>
      </p:cViewPr>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00" d="100"/>
        <a:sy n="100" d="100"/>
      </p:scale>
      <p:origin x="0" y="-52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dsakur" userId="P1VVbHtxO+yFer1VstNgqerffv1i8mjmoXXWTVBd63s=" providerId="None" clId="Web-{4A27235E-BF92-4C0F-AF80-62F2AED22575}"/>
    <pc:docChg chg="modSld">
      <pc:chgData name="hidsakur" userId="P1VVbHtxO+yFer1VstNgqerffv1i8mjmoXXWTVBd63s=" providerId="None" clId="Web-{4A27235E-BF92-4C0F-AF80-62F2AED22575}" dt="2023-06-26T10:13:43.739" v="1" actId="20577"/>
      <pc:docMkLst>
        <pc:docMk/>
      </pc:docMkLst>
      <pc:sldChg chg="modSp">
        <pc:chgData name="hidsakur" userId="P1VVbHtxO+yFer1VstNgqerffv1i8mjmoXXWTVBd63s=" providerId="None" clId="Web-{4A27235E-BF92-4C0F-AF80-62F2AED22575}" dt="2023-06-26T10:13:43.739" v="1" actId="20577"/>
        <pc:sldMkLst>
          <pc:docMk/>
          <pc:sldMk cId="2724682560" sldId="580"/>
        </pc:sldMkLst>
        <pc:spChg chg="mod">
          <ac:chgData name="hidsakur" userId="P1VVbHtxO+yFer1VstNgqerffv1i8mjmoXXWTVBd63s=" providerId="None" clId="Web-{4A27235E-BF92-4C0F-AF80-62F2AED22575}" dt="2023-06-26T10:13:43.739" v="1" actId="20577"/>
          <ac:spMkLst>
            <pc:docMk/>
            <pc:sldMk cId="2724682560" sldId="580"/>
            <ac:spMk id="4" creationId="{8DA02621-E6DB-2A90-B4D1-BF43B5F16B29}"/>
          </ac:spMkLst>
        </pc:spChg>
      </pc:sldChg>
    </pc:docChg>
  </pc:docChgLst>
  <pc:docChgLst>
    <pc:chgData name="hidsakur" userId="P1VVbHtxO+yFer1VstNgqerffv1i8mjmoXXWTVBd63s=" providerId="None" clId="Web-{001E870D-60EC-4987-B177-B3DCAB17D258}"/>
    <pc:docChg chg="modSld">
      <pc:chgData name="hidsakur" userId="P1VVbHtxO+yFer1VstNgqerffv1i8mjmoXXWTVBd63s=" providerId="None" clId="Web-{001E870D-60EC-4987-B177-B3DCAB17D258}" dt="2023-06-27T08:18:36.348" v="7" actId="20577"/>
      <pc:docMkLst>
        <pc:docMk/>
      </pc:docMkLst>
      <pc:sldChg chg="modSp">
        <pc:chgData name="hidsakur" userId="P1VVbHtxO+yFer1VstNgqerffv1i8mjmoXXWTVBd63s=" providerId="None" clId="Web-{001E870D-60EC-4987-B177-B3DCAB17D258}" dt="2023-06-27T08:18:36.348" v="7" actId="20577"/>
        <pc:sldMkLst>
          <pc:docMk/>
          <pc:sldMk cId="2138910903" sldId="596"/>
        </pc:sldMkLst>
        <pc:spChg chg="mod">
          <ac:chgData name="hidsakur" userId="P1VVbHtxO+yFer1VstNgqerffv1i8mjmoXXWTVBd63s=" providerId="None" clId="Web-{001E870D-60EC-4987-B177-B3DCAB17D258}" dt="2023-06-27T08:18:36.348" v="7" actId="20577"/>
          <ac:spMkLst>
            <pc:docMk/>
            <pc:sldMk cId="2138910903" sldId="596"/>
            <ac:spMk id="3" creationId="{A3957AE1-55BE-5FB0-10D9-65A4EA4B6F90}"/>
          </ac:spMkLst>
        </pc:spChg>
      </pc:sldChg>
    </pc:docChg>
  </pc:docChgLst>
  <pc:docChgLst>
    <pc:chgData name="hidsakur" clId="Web-{B68C8F83-4309-42AC-9D38-AD485AB8D4B3}"/>
    <pc:docChg chg="modSld">
      <pc:chgData name="hidsakur" userId="" providerId="" clId="Web-{B68C8F83-4309-42AC-9D38-AD485AB8D4B3}" dt="2023-10-31T07:49:11.833" v="22" actId="20577"/>
      <pc:docMkLst>
        <pc:docMk/>
      </pc:docMkLst>
      <pc:sldChg chg="modSp">
        <pc:chgData name="hidsakur" userId="" providerId="" clId="Web-{B68C8F83-4309-42AC-9D38-AD485AB8D4B3}" dt="2023-10-31T07:49:11.833" v="22" actId="20577"/>
        <pc:sldMkLst>
          <pc:docMk/>
          <pc:sldMk cId="1215275996" sldId="633"/>
        </pc:sldMkLst>
        <pc:spChg chg="mod">
          <ac:chgData name="hidsakur" userId="" providerId="" clId="Web-{B68C8F83-4309-42AC-9D38-AD485AB8D4B3}" dt="2023-10-31T07:49:11.833" v="22" actId="20577"/>
          <ac:spMkLst>
            <pc:docMk/>
            <pc:sldMk cId="1215275996" sldId="633"/>
            <ac:spMk id="10" creationId="{6618D3C6-0789-B408-DC9B-51368089BBE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2023/10/31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5825441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161888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3784697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2377602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345076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600" kern="1200" dirty="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82174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34227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23802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4303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8</a:t>
            </a:fld>
            <a:endParaRPr kumimoji="1" lang="ja-JP" altLang="en-US"/>
          </a:p>
        </p:txBody>
      </p:sp>
    </p:spTree>
    <p:extLst>
      <p:ext uri="{BB962C8B-B14F-4D97-AF65-F5344CB8AC3E}">
        <p14:creationId xmlns:p14="http://schemas.microsoft.com/office/powerpoint/2010/main" val="13305225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827860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25218335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095811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8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69782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タイトル スライド">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706624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5048305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4584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695400" y="6227119"/>
            <a:ext cx="1445268"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2022/10/12</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181426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3588" t="2039" b="4902"/>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rotWithShape="1">
          <a:blip r:embed="rId3"/>
          <a:srcRect r="11927" b="11264"/>
          <a:stretch/>
        </p:blipFill>
        <p:spPr>
          <a:xfrm>
            <a:off x="0" y="-61209"/>
            <a:ext cx="12321170" cy="6919209"/>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966118" y="5002377"/>
            <a:ext cx="909223" cy="476260"/>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86876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456502" y="5931299"/>
            <a:ext cx="1295227"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12393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ブランドパネル</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  2022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12</a:t>
            </a:r>
            <a:r>
              <a:rPr kumimoji="1" lang="ja-JP" altLang="en-US" sz="1400" b="1" i="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49045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2201475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9656063" y="1225849"/>
            <a:ext cx="2535935"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10051243" y="1"/>
            <a:ext cx="2140755"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096486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ニュース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316262" y="6227119"/>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8458413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タイトル スライド">
    <p:bg>
      <p:bgPr>
        <a:solidFill>
          <a:schemeClr val="accent6"/>
        </a:solidFill>
        <a:effectLst/>
      </p:bgPr>
    </p:bg>
    <p:spTree>
      <p:nvGrpSpPr>
        <p:cNvPr id="1" name=""/>
        <p:cNvGrpSpPr/>
        <p:nvPr/>
      </p:nvGrpSpPr>
      <p:grpSpPr>
        <a:xfrm>
          <a:off x="0" y="0"/>
          <a:ext cx="0" cy="0"/>
          <a:chOff x="0" y="0"/>
          <a:chExt cx="0" cy="0"/>
        </a:xfrm>
      </p:grpSpPr>
      <p:pic>
        <p:nvPicPr>
          <p:cNvPr id="10" name="図 9" descr="携帯電話を持っている手&#10;&#10;自動的に生成された説明">
            <a:extLst>
              <a:ext uri="{FF2B5EF4-FFF2-40B4-BE49-F238E27FC236}">
                <a16:creationId xmlns:a16="http://schemas.microsoft.com/office/drawing/2014/main" id="{1B0B64AB-EC68-74E6-8655-C0A29EAFCEFC}"/>
              </a:ext>
            </a:extLst>
          </p:cNvPr>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6933" t="-1" r="6933" b="16229"/>
          <a:stretch/>
        </p:blipFill>
        <p:spPr>
          <a:xfrm>
            <a:off x="0" y="0"/>
            <a:ext cx="12192001" cy="6858000"/>
          </a:xfrm>
          <a:prstGeom prst="rect">
            <a:avLst/>
          </a:prstGeom>
        </p:spPr>
      </p:pic>
      <p:sp>
        <p:nvSpPr>
          <p:cNvPr id="33" name="フリーフォーム 32">
            <a:extLst>
              <a:ext uri="{FF2B5EF4-FFF2-40B4-BE49-F238E27FC236}">
                <a16:creationId xmlns:a16="http://schemas.microsoft.com/office/drawing/2014/main" id="{DD9DA690-52E8-1C0D-AC67-01D50DEABBE1}"/>
              </a:ext>
            </a:extLst>
          </p:cNvPr>
          <p:cNvSpPr/>
          <p:nvPr userDrawn="1"/>
        </p:nvSpPr>
        <p:spPr>
          <a:xfrm>
            <a:off x="0" y="2999"/>
            <a:ext cx="5243863" cy="6855001"/>
          </a:xfrm>
          <a:custGeom>
            <a:avLst/>
            <a:gdLst>
              <a:gd name="connsiteX0" fmla="*/ 0 w 5243863"/>
              <a:gd name="connsiteY0" fmla="*/ 0 h 6855001"/>
              <a:gd name="connsiteX1" fmla="*/ 2631767 w 5243863"/>
              <a:gd name="connsiteY1" fmla="*/ 0 h 6855001"/>
              <a:gd name="connsiteX2" fmla="*/ 5243863 w 5243863"/>
              <a:gd name="connsiteY2" fmla="*/ 6855001 h 6855001"/>
              <a:gd name="connsiteX3" fmla="*/ 0 w 5243863"/>
              <a:gd name="connsiteY3" fmla="*/ 6855001 h 6855001"/>
              <a:gd name="connsiteX4" fmla="*/ 0 w 5243863"/>
              <a:gd name="connsiteY4" fmla="*/ 0 h 6855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43863" h="6855001">
                <a:moveTo>
                  <a:pt x="0" y="0"/>
                </a:moveTo>
                <a:lnTo>
                  <a:pt x="2631767" y="0"/>
                </a:lnTo>
                <a:lnTo>
                  <a:pt x="5243863" y="6855001"/>
                </a:lnTo>
                <a:lnTo>
                  <a:pt x="0" y="6855001"/>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479425" y="620841"/>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bg1"/>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bg1"/>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bg1"/>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689415" y="-158496"/>
            <a:ext cx="0" cy="0"/>
          </a:xfrm>
        </p:spPr>
        <p:txBody>
          <a:bodyPr/>
          <a:lstStyle/>
          <a:p>
            <a:pPr>
              <a:defRPr/>
            </a:pPr>
            <a:r>
              <a:rPr lang="en" altLang="ja-JP" sz="800" dirty="0">
                <a:solidFill>
                  <a:schemeClr val="accent2"/>
                </a:solidFill>
              </a:rPr>
              <a:t>.</a:t>
            </a:r>
          </a:p>
        </p:txBody>
      </p:sp>
      <p:sp>
        <p:nvSpPr>
          <p:cNvPr id="6" name="テキスト ボックス 5">
            <a:extLst>
              <a:ext uri="{FF2B5EF4-FFF2-40B4-BE49-F238E27FC236}">
                <a16:creationId xmlns:a16="http://schemas.microsoft.com/office/drawing/2014/main" id="{D8E75A4A-4405-34BC-CFB3-0677E2CA9B34}"/>
              </a:ext>
            </a:extLst>
          </p:cNvPr>
          <p:cNvSpPr txBox="1"/>
          <p:nvPr userDrawn="1"/>
        </p:nvSpPr>
        <p:spPr>
          <a:xfrm>
            <a:off x="548009" y="37747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1" name="図プレースホルダー 4">
            <a:extLst>
              <a:ext uri="{FF2B5EF4-FFF2-40B4-BE49-F238E27FC236}">
                <a16:creationId xmlns:a16="http://schemas.microsoft.com/office/drawing/2014/main" id="{35C4F67E-1951-BE55-7073-AAD6BDA38C4D}"/>
              </a:ext>
            </a:extLst>
          </p:cNvPr>
          <p:cNvSpPr>
            <a:spLocks noGrp="1"/>
          </p:cNvSpPr>
          <p:nvPr>
            <p:ph type="pic" sz="quarter" idx="16"/>
          </p:nvPr>
        </p:nvSpPr>
        <p:spPr>
          <a:xfrm>
            <a:off x="479425" y="3653585"/>
            <a:ext cx="1586282" cy="1464484"/>
          </a:xfrm>
          <a:prstGeom prst="rect">
            <a:avLst/>
          </a:prstGeom>
        </p:spPr>
        <p:txBody>
          <a:bodyPr/>
          <a:lstStyle>
            <a:lvl1pPr algn="l">
              <a:defRPr sz="1400">
                <a:solidFill>
                  <a:schemeClr val="bg1"/>
                </a:solidFill>
              </a:defRPr>
            </a:lvl1pPr>
          </a:lstStyle>
          <a:p>
            <a:r>
              <a:rPr kumimoji="1" lang="ja-JP" altLang="en-US"/>
              <a:t>アイコン</a:t>
            </a:r>
          </a:p>
        </p:txBody>
      </p:sp>
      <p:sp>
        <p:nvSpPr>
          <p:cNvPr id="14" name="テキスト プレースホルダー 23">
            <a:extLst>
              <a:ext uri="{FF2B5EF4-FFF2-40B4-BE49-F238E27FC236}">
                <a16:creationId xmlns:a16="http://schemas.microsoft.com/office/drawing/2014/main" id="{22D24D6E-8723-9759-AF98-6E51B69A0C89}"/>
              </a:ext>
            </a:extLst>
          </p:cNvPr>
          <p:cNvSpPr>
            <a:spLocks noGrp="1"/>
          </p:cNvSpPr>
          <p:nvPr>
            <p:ph type="body" sz="quarter" idx="19" hasCustomPrompt="1"/>
          </p:nvPr>
        </p:nvSpPr>
        <p:spPr>
          <a:xfrm>
            <a:off x="479425" y="5144688"/>
            <a:ext cx="4922569" cy="958159"/>
          </a:xfrm>
          <a:prstGeom prst="rect">
            <a:avLst/>
          </a:prstGeom>
        </p:spPr>
        <p:txBody>
          <a:bodyPr/>
          <a:lstStyle>
            <a:lvl1pPr algn="l">
              <a:defRPr sz="2400" b="1" spc="300">
                <a:solidFill>
                  <a:schemeClr val="bg1"/>
                </a:solidFill>
              </a:defRPr>
            </a:lvl1pPr>
            <a:lvl2pPr marL="457212" indent="0">
              <a:buNone/>
              <a:defRPr/>
            </a:lvl2pPr>
          </a:lstStyle>
          <a:p>
            <a:pPr lvl="0"/>
            <a:r>
              <a:rPr kumimoji="1" lang="ja-JP" altLang="en-US"/>
              <a:t>リッチ中タイトルああああ</a:t>
            </a:r>
            <a:endParaRPr kumimoji="1" lang="en-US" altLang="ja-JP" dirty="0"/>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a:t>タイトルタイトルタイああ</a:t>
            </a:r>
          </a:p>
        </p:txBody>
      </p:sp>
      <p:sp>
        <p:nvSpPr>
          <p:cNvPr id="25" name="フリーフォーム 24">
            <a:extLst>
              <a:ext uri="{FF2B5EF4-FFF2-40B4-BE49-F238E27FC236}">
                <a16:creationId xmlns:a16="http://schemas.microsoft.com/office/drawing/2014/main" id="{079061EE-C505-933C-2262-41FD7F8AD4F2}"/>
              </a:ext>
            </a:extLst>
          </p:cNvPr>
          <p:cNvSpPr/>
          <p:nvPr userDrawn="1"/>
        </p:nvSpPr>
        <p:spPr>
          <a:xfrm flipH="1">
            <a:off x="10050216" y="0"/>
            <a:ext cx="2141785" cy="1433782"/>
          </a:xfrm>
          <a:custGeom>
            <a:avLst/>
            <a:gdLst>
              <a:gd name="connsiteX0" fmla="*/ 2141785 w 2141785"/>
              <a:gd name="connsiteY0" fmla="*/ 0 h 1433782"/>
              <a:gd name="connsiteX1" fmla="*/ 0 w 2141785"/>
              <a:gd name="connsiteY1" fmla="*/ 0 h 1433782"/>
              <a:gd name="connsiteX2" fmla="*/ 0 w 2141785"/>
              <a:gd name="connsiteY2" fmla="*/ 1433782 h 1433782"/>
              <a:gd name="connsiteX3" fmla="*/ 1682264 w 2141785"/>
              <a:gd name="connsiteY3" fmla="*/ 1433782 h 1433782"/>
              <a:gd name="connsiteX4" fmla="*/ 2141785 w 2141785"/>
              <a:gd name="connsiteY4" fmla="*/ 0 h 1433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1785" h="1433782">
                <a:moveTo>
                  <a:pt x="2141785" y="0"/>
                </a:moveTo>
                <a:lnTo>
                  <a:pt x="0" y="0"/>
                </a:lnTo>
                <a:lnTo>
                  <a:pt x="0" y="1433782"/>
                </a:lnTo>
                <a:lnTo>
                  <a:pt x="1682264" y="1433782"/>
                </a:lnTo>
                <a:lnTo>
                  <a:pt x="2141785" y="0"/>
                </a:lnTo>
                <a:close/>
              </a:path>
            </a:pathLst>
          </a:custGeom>
          <a:solidFill>
            <a:schemeClr val="accent6">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テキスト プレースホルダー 19">
            <a:extLst>
              <a:ext uri="{FF2B5EF4-FFF2-40B4-BE49-F238E27FC236}">
                <a16:creationId xmlns:a16="http://schemas.microsoft.com/office/drawing/2014/main" id="{A4331145-A944-C66B-6693-82FCF268FC7B}"/>
              </a:ext>
            </a:extLst>
          </p:cNvPr>
          <p:cNvSpPr>
            <a:spLocks noGrp="1"/>
          </p:cNvSpPr>
          <p:nvPr>
            <p:ph type="body" sz="quarter" idx="18" hasCustomPrompt="1"/>
          </p:nvPr>
        </p:nvSpPr>
        <p:spPr>
          <a:xfrm>
            <a:off x="10566327" y="-13705"/>
            <a:ext cx="1483451" cy="1409388"/>
          </a:xfrm>
          <a:prstGeom prst="rect">
            <a:avLst/>
          </a:prstGeom>
        </p:spPr>
        <p:txBody>
          <a:bodyPr anchor="ctr"/>
          <a:lstStyle>
            <a:lvl1pPr>
              <a:defRPr sz="72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Tree>
    <p:extLst>
      <p:ext uri="{BB962C8B-B14F-4D97-AF65-F5344CB8AC3E}">
        <p14:creationId xmlns:p14="http://schemas.microsoft.com/office/powerpoint/2010/main" val="38088552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527546"/>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資料について">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473552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7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3" name="テキスト プレースホルダー 10">
            <a:extLst>
              <a:ext uri="{FF2B5EF4-FFF2-40B4-BE49-F238E27FC236}">
                <a16:creationId xmlns:a16="http://schemas.microsoft.com/office/drawing/2014/main" id="{EEDF1896-8F0E-3B99-E84B-994456349356}"/>
              </a:ext>
            </a:extLst>
          </p:cNvPr>
          <p:cNvSpPr>
            <a:spLocks noGrp="1"/>
          </p:cNvSpPr>
          <p:nvPr>
            <p:ph type="body" sz="quarter" idx="13" hasCustomPrompt="1"/>
          </p:nvPr>
        </p:nvSpPr>
        <p:spPr>
          <a:xfrm>
            <a:off x="3855764" y="241866"/>
            <a:ext cx="5325181"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角丸四角形 5">
            <a:extLst>
              <a:ext uri="{FF2B5EF4-FFF2-40B4-BE49-F238E27FC236}">
                <a16:creationId xmlns:a16="http://schemas.microsoft.com/office/drawing/2014/main" id="{366D2A0E-6043-6819-23C0-1FBCF566E498}"/>
              </a:ext>
            </a:extLst>
          </p:cNvPr>
          <p:cNvSpPr/>
          <p:nvPr userDrawn="1"/>
        </p:nvSpPr>
        <p:spPr>
          <a:xfrm>
            <a:off x="1813177" y="1765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33494118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03_中表紙">
    <p:spTree>
      <p:nvGrpSpPr>
        <p:cNvPr id="1" name=""/>
        <p:cNvGrpSpPr/>
        <p:nvPr/>
      </p:nvGrpSpPr>
      <p:grpSpPr>
        <a:xfrm>
          <a:off x="0" y="0"/>
          <a:ext cx="0" cy="0"/>
          <a:chOff x="0" y="0"/>
          <a:chExt cx="0" cy="0"/>
        </a:xfrm>
      </p:grpSpPr>
      <p:pic>
        <p:nvPicPr>
          <p:cNvPr id="9" name="図 8" descr="携帯電話を持っている手&#10;&#10;自動的に生成された説明">
            <a:extLst>
              <a:ext uri="{FF2B5EF4-FFF2-40B4-BE49-F238E27FC236}">
                <a16:creationId xmlns:a16="http://schemas.microsoft.com/office/drawing/2014/main" id="{37C36FB8-0C2B-07E3-4197-9CE9C19A738D}"/>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2" name="テキスト ボックス 1">
            <a:extLst>
              <a:ext uri="{FF2B5EF4-FFF2-40B4-BE49-F238E27FC236}">
                <a16:creationId xmlns:a16="http://schemas.microsoft.com/office/drawing/2014/main" id="{690FC639-9335-08DA-7574-B336CBF93743}"/>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4004846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4" name="角丸四角形 3">
            <a:extLst>
              <a:ext uri="{FF2B5EF4-FFF2-40B4-BE49-F238E27FC236}">
                <a16:creationId xmlns:a16="http://schemas.microsoft.com/office/drawing/2014/main" id="{68680C27-759F-9927-19D0-542C686209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5" name="図 4">
            <a:extLst>
              <a:ext uri="{FF2B5EF4-FFF2-40B4-BE49-F238E27FC236}">
                <a16:creationId xmlns:a16="http://schemas.microsoft.com/office/drawing/2014/main" id="{BEFB43E6-D852-9852-E13E-6855BE30CDF3}"/>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8" name="テキスト ボックス 7">
            <a:extLst>
              <a:ext uri="{FF2B5EF4-FFF2-40B4-BE49-F238E27FC236}">
                <a16:creationId xmlns:a16="http://schemas.microsoft.com/office/drawing/2014/main" id="{D1BD56B7-FBC9-A195-0204-4133B80D67D9}"/>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75464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0_基本マージン">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3313309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11" name="図 10" descr="携帯電話を持っている手">
            <a:extLst>
              <a:ext uri="{FF2B5EF4-FFF2-40B4-BE49-F238E27FC236}">
                <a16:creationId xmlns:a16="http://schemas.microsoft.com/office/drawing/2014/main" id="{77BEB9CA-EB5E-5F76-99AA-244BC1397388}"/>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カーナビ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10</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9" name="テキスト ボックス 8">
            <a:extLst>
              <a:ext uri="{FF2B5EF4-FFF2-40B4-BE49-F238E27FC236}">
                <a16:creationId xmlns:a16="http://schemas.microsoft.com/office/drawing/2014/main" id="{4FCA1F18-4751-2AA1-33AC-3B9E2C4B2129}"/>
              </a:ext>
            </a:extLst>
          </p:cNvPr>
          <p:cNvSpPr txBox="1"/>
          <p:nvPr userDrawn="1"/>
        </p:nvSpPr>
        <p:spPr>
          <a:xfrm>
            <a:off x="972086" y="5710013"/>
            <a:ext cx="3493892" cy="646331"/>
          </a:xfrm>
          <a:prstGeom prst="rect">
            <a:avLst/>
          </a:prstGeom>
          <a:noFill/>
        </p:spPr>
        <p:txBody>
          <a:bodyPr wrap="square" lIns="0" tIns="0" rIns="0" bIns="0" rtlCol="0">
            <a:spAutoFit/>
          </a:bodyPr>
          <a:lstStyle/>
          <a:p>
            <a:pPr algn="l"/>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2023/7/19</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2023/11/6</a:t>
            </a:r>
          </a:p>
          <a:p>
            <a:pPr algn="l"/>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12" name="角丸四角形 10">
            <a:extLst>
              <a:ext uri="{FF2B5EF4-FFF2-40B4-BE49-F238E27FC236}">
                <a16:creationId xmlns:a16="http://schemas.microsoft.com/office/drawing/2014/main" id="{A23FB10F-C51A-C0E8-101E-7B69586A5EE7}"/>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2" name="図 1">
            <a:extLst>
              <a:ext uri="{FF2B5EF4-FFF2-40B4-BE49-F238E27FC236}">
                <a16:creationId xmlns:a16="http://schemas.microsoft.com/office/drawing/2014/main" id="{0B51B97C-ACAD-4CD2-B9BA-728D3B8648C7}"/>
              </a:ext>
            </a:extLst>
          </p:cNvPr>
          <p:cNvPicPr>
            <a:picLocks noChangeAspect="1"/>
          </p:cNvPicPr>
          <p:nvPr userDrawn="1"/>
        </p:nvPicPr>
        <p:blipFill>
          <a:blip r:embed="rId3"/>
          <a:stretch>
            <a:fillRect/>
          </a:stretch>
        </p:blipFill>
        <p:spPr>
          <a:xfrm>
            <a:off x="957193" y="1041400"/>
            <a:ext cx="2183572" cy="379752"/>
          </a:xfrm>
          <a:prstGeom prst="rect">
            <a:avLst/>
          </a:prstGeom>
        </p:spPr>
      </p:pic>
      <p:sp>
        <p:nvSpPr>
          <p:cNvPr id="7" name="テキスト ボックス 6">
            <a:extLst>
              <a:ext uri="{FF2B5EF4-FFF2-40B4-BE49-F238E27FC236}">
                <a16:creationId xmlns:a16="http://schemas.microsoft.com/office/drawing/2014/main" id="{44AE328E-5A13-DB46-F83F-371F13B00E7F}"/>
              </a:ext>
            </a:extLst>
          </p:cNvPr>
          <p:cNvSpPr txBox="1"/>
          <p:nvPr userDrawn="1"/>
        </p:nvSpPr>
        <p:spPr>
          <a:xfrm>
            <a:off x="959942" y="5470989"/>
            <a:ext cx="1671933" cy="215444"/>
          </a:xfrm>
          <a:prstGeom prst="rect">
            <a:avLst/>
          </a:prstGeom>
          <a:noFill/>
        </p:spPr>
        <p:txBody>
          <a:bodyPr wrap="none" lIns="0" tIns="0" rIns="0" bIns="0" rtlCol="0">
            <a:spAutoFit/>
          </a:bodyPr>
          <a:lstStyle/>
          <a:p>
            <a:pPr algn="l"/>
            <a:r>
              <a:rPr kumimoji="1" lang="en-US" altLang="ja-JP" sz="1400" b="0" i="0" spc="0" dirty="0">
                <a:solidFill>
                  <a:schemeClr val="bg1"/>
                </a:solidFill>
                <a:latin typeface="+mn-ea"/>
                <a:ea typeface="+mn-ea"/>
              </a:rPr>
              <a:t>LINE</a:t>
            </a:r>
            <a:r>
              <a:rPr kumimoji="1" lang="ja-JP" altLang="en-US" sz="1400" b="0" i="0" spc="0" dirty="0">
                <a:solidFill>
                  <a:schemeClr val="bg1"/>
                </a:solidFill>
                <a:latin typeface="+mn-ea"/>
                <a:ea typeface="+mn-ea"/>
              </a:rPr>
              <a:t>ヤフー株式会社</a:t>
            </a:r>
          </a:p>
        </p:txBody>
      </p:sp>
      <p:sp>
        <p:nvSpPr>
          <p:cNvPr id="13" name="テキスト ボックス 12">
            <a:extLst>
              <a:ext uri="{FF2B5EF4-FFF2-40B4-BE49-F238E27FC236}">
                <a16:creationId xmlns:a16="http://schemas.microsoft.com/office/drawing/2014/main" id="{181CD68E-CBB3-F600-3541-24183E421FEA}"/>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65336674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_目次_4項目">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2" name="図 1" descr="携帯電話を持っている手&#10;&#10;自動的に生成された説明">
            <a:extLst>
              <a:ext uri="{FF2B5EF4-FFF2-40B4-BE49-F238E27FC236}">
                <a16:creationId xmlns:a16="http://schemas.microsoft.com/office/drawing/2014/main" id="{5C0FCCE9-C1E3-EEA2-E2B6-1978E6FCCA3C}"/>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71429" t="-1" r="7199" b="-25"/>
          <a:stretch/>
        </p:blipFill>
        <p:spPr>
          <a:xfrm>
            <a:off x="9290303" y="0"/>
            <a:ext cx="2901697" cy="6858000"/>
          </a:xfrm>
          <a:prstGeom prst="rect">
            <a:avLst/>
          </a:prstGeom>
        </p:spPr>
      </p:pic>
      <p:sp>
        <p:nvSpPr>
          <p:cNvPr id="3" name="正方形/長方形 2">
            <a:extLst>
              <a:ext uri="{FF2B5EF4-FFF2-40B4-BE49-F238E27FC236}">
                <a16:creationId xmlns:a16="http://schemas.microsoft.com/office/drawing/2014/main" id="{8DE9AF22-F95F-FC5D-2A18-5B0A3CD7A18C}"/>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1">
            <a:extLst>
              <a:ext uri="{FF2B5EF4-FFF2-40B4-BE49-F238E27FC236}">
                <a16:creationId xmlns:a16="http://schemas.microsoft.com/office/drawing/2014/main" id="{7D106C9C-C2A9-67BB-4403-392841CC7FC6}"/>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Tree>
    <p:extLst>
      <p:ext uri="{BB962C8B-B14F-4D97-AF65-F5344CB8AC3E}">
        <p14:creationId xmlns:p14="http://schemas.microsoft.com/office/powerpoint/2010/main" val="40368925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_中表紙">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702D4C5B-7406-E2F2-E07D-18625BCDC9AA}"/>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2" name="テキスト ボックス 1">
            <a:extLst>
              <a:ext uri="{FF2B5EF4-FFF2-40B4-BE49-F238E27FC236}">
                <a16:creationId xmlns:a16="http://schemas.microsoft.com/office/drawing/2014/main" id="{330D9E88-32C2-1BDB-FE5D-77C7545DF96F}"/>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234762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6E4D98FB-5DD8-8574-AA6C-0CDB3550DF14}"/>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descr="携帯電話を持っている手">
            <a:extLst>
              <a:ext uri="{FF2B5EF4-FFF2-40B4-BE49-F238E27FC236}">
                <a16:creationId xmlns:a16="http://schemas.microsoft.com/office/drawing/2014/main" id="{F85CCED4-5DDE-33F6-70E6-E8784D935D83}"/>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6" name="正方形/長方形 5">
            <a:extLst>
              <a:ext uri="{FF2B5EF4-FFF2-40B4-BE49-F238E27FC236}">
                <a16:creationId xmlns:a16="http://schemas.microsoft.com/office/drawing/2014/main" id="{2BF90A8B-6030-3C42-B0B2-B98357D03FD9}"/>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ボックス 10">
            <a:extLst>
              <a:ext uri="{FF2B5EF4-FFF2-40B4-BE49-F238E27FC236}">
                <a16:creationId xmlns:a16="http://schemas.microsoft.com/office/drawing/2014/main" id="{643A1A69-2C83-9F73-AF36-83BAA5E1DBDF}"/>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12" name="角丸四角形 5">
            <a:extLst>
              <a:ext uri="{FF2B5EF4-FFF2-40B4-BE49-F238E27FC236}">
                <a16:creationId xmlns:a16="http://schemas.microsoft.com/office/drawing/2014/main" id="{C530188E-2D4B-2238-7F64-F1134B7753F3}"/>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8E22654F-D22B-8D6A-9EC8-3107A99F9251}"/>
              </a:ext>
            </a:extLst>
          </p:cNvPr>
          <p:cNvPicPr>
            <a:picLocks noChangeAspect="1"/>
          </p:cNvPicPr>
          <p:nvPr userDrawn="1"/>
        </p:nvPicPr>
        <p:blipFill>
          <a:blip r:embed="rId3"/>
          <a:stretch>
            <a:fillRect/>
          </a:stretch>
        </p:blipFill>
        <p:spPr>
          <a:xfrm>
            <a:off x="4993948" y="4346303"/>
            <a:ext cx="2183572" cy="379752"/>
          </a:xfrm>
          <a:prstGeom prst="rect">
            <a:avLst/>
          </a:prstGeom>
        </p:spPr>
      </p:pic>
      <p:sp>
        <p:nvSpPr>
          <p:cNvPr id="5" name="テキスト ボックス 4">
            <a:extLst>
              <a:ext uri="{FF2B5EF4-FFF2-40B4-BE49-F238E27FC236}">
                <a16:creationId xmlns:a16="http://schemas.microsoft.com/office/drawing/2014/main" id="{DE7F7A34-7843-E426-5A88-B759BA5DCD25}"/>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1482613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26339355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645911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104261836"/>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548269996"/>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429150037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3811571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5311253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125738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duotone>
              <a:prstClr val="black"/>
              <a:schemeClr val="accent1">
                <a:tint val="45000"/>
                <a:satMod val="400000"/>
              </a:schemeClr>
            </a:duotone>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13280" y="5710013"/>
            <a:ext cx="1295226"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2022/10/12</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02CB47F-E46E-F3A9-ED2F-9C58930C043C}"/>
              </a:ext>
            </a:extLst>
          </p:cNvPr>
          <p:cNvSpPr txBox="1"/>
          <p:nvPr userDrawn="1"/>
        </p:nvSpPr>
        <p:spPr>
          <a:xfrm>
            <a:off x="6646756" y="4663160"/>
            <a:ext cx="8945195" cy="2123658"/>
          </a:xfrm>
          <a:prstGeom prst="rect">
            <a:avLst/>
          </a:prstGeom>
          <a:noFill/>
        </p:spPr>
        <p:txBody>
          <a:bodyPr wrap="square">
            <a:spAutoFit/>
          </a:bodyPr>
          <a:lstStyle/>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Marketing </a:t>
            </a:r>
            <a:endParaRPr lang="en-US" altLang="ja-JP" sz="6600" b="1" i="0" dirty="0">
              <a:solidFill>
                <a:schemeClr val="accent6">
                  <a:alpha val="70000"/>
                </a:schemeClr>
              </a:solidFill>
              <a:latin typeface="A P-OTF UD Shin Go NT Pr6N U" panose="020B0400000000000000" pitchFamily="34" charset="-128"/>
              <a:ea typeface="A P-OTF UD Shin Go NT Pr6N U" panose="020B0400000000000000" pitchFamily="34" charset="-128"/>
            </a:endParaRPr>
          </a:p>
          <a:p>
            <a:pPr algn="l"/>
            <a:r>
              <a:rPr lang="ja-JP" altLang="en-US" sz="6600" b="1" i="0">
                <a:solidFill>
                  <a:schemeClr val="accent6">
                    <a:alpha val="70000"/>
                  </a:schemeClr>
                </a:solidFill>
                <a:latin typeface="A P-OTF UD Shin Go NT Pr6N U" panose="020B0400000000000000" pitchFamily="34" charset="-128"/>
                <a:ea typeface="A P-OTF UD Shin Go NT Pr6N U" panose="020B0400000000000000" pitchFamily="34" charset="-128"/>
              </a:rPr>
              <a:t>Solution</a:t>
            </a:r>
          </a:p>
        </p:txBody>
      </p:sp>
    </p:spTree>
    <p:extLst>
      <p:ext uri="{BB962C8B-B14F-4D97-AF65-F5344CB8AC3E}">
        <p14:creationId xmlns:p14="http://schemas.microsoft.com/office/powerpoint/2010/main" val="1097946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019496" y="47262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289496" y="43481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1905536" y="48352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duotone>
              <a:prstClr val="black"/>
              <a:schemeClr val="accent1">
                <a:tint val="45000"/>
                <a:satMod val="400000"/>
              </a:schemeClr>
            </a:duotone>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0"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354938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rotWithShape="1">
          <a:blip r:embed="rId2" cstate="print">
            <a:alphaModFix/>
            <a:graysc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2749"/>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grayscl/>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ADAFDA78-0637-D12D-3200-7051877AEAC5}"/>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59" r:id="rId2"/>
    <p:sldLayoutId id="2147483857" r:id="rId3"/>
    <p:sldLayoutId id="2147483855" r:id="rId4"/>
    <p:sldLayoutId id="2147483856" r:id="rId5"/>
    <p:sldLayoutId id="2147483841" r:id="rId6"/>
    <p:sldLayoutId id="2147483842" r:id="rId7"/>
    <p:sldLayoutId id="2147483747" r:id="rId8"/>
    <p:sldLayoutId id="2147483737" r:id="rId9"/>
    <p:sldLayoutId id="2147483850" r:id="rId10"/>
    <p:sldLayoutId id="2147483853" r:id="rId11"/>
    <p:sldLayoutId id="2147483851" r:id="rId12"/>
    <p:sldLayoutId id="2147483852" r:id="rId13"/>
    <p:sldLayoutId id="2147483760" r:id="rId14"/>
    <p:sldLayoutId id="2147483846" r:id="rId15"/>
    <p:sldLayoutId id="2147483847" r:id="rId16"/>
    <p:sldLayoutId id="2147483845" r:id="rId17"/>
    <p:sldLayoutId id="2147483849" r:id="rId18"/>
    <p:sldLayoutId id="2147483864" r:id="rId19"/>
    <p:sldLayoutId id="2147483820" r:id="rId20"/>
    <p:sldLayoutId id="2147483762" r:id="rId21"/>
    <p:sldLayoutId id="2147483782" r:id="rId22"/>
    <p:sldLayoutId id="2147483793" r:id="rId23"/>
    <p:sldLayoutId id="2147483799" r:id="rId24"/>
    <p:sldLayoutId id="2147483800" r:id="rId25"/>
    <p:sldLayoutId id="2147483794" r:id="rId26"/>
    <p:sldLayoutId id="2147483863" r:id="rId27"/>
    <p:sldLayoutId id="2147483865" r:id="rId28"/>
    <p:sldLayoutId id="2147483881" r:id="rId2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6C4C03C8-0F50-D9D7-4B1B-92B795DE6C04}"/>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3716533491"/>
      </p:ext>
    </p:extLst>
  </p:cSld>
  <p:clrMap bg1="lt1" tx1="dk1" bg2="lt2" tx2="dk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 id="2147483875" r:id="rId6"/>
    <p:sldLayoutId id="2147483876" r:id="rId7"/>
    <p:sldLayoutId id="2147483877" r:id="rId8"/>
    <p:sldLayoutId id="2147483878" r:id="rId9"/>
    <p:sldLayoutId id="2147483879" r:id="rId10"/>
    <p:sldLayoutId id="2147483880"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hyperlink" Target="https://form-business.yahoo.co.jp/claris/enqueteForm?inquiry_type=guaranteed_review" TargetMode="External"/><Relationship Id="rId5" Type="http://schemas.openxmlformats.org/officeDocument/2006/relationships/hyperlink" Target="https://ads-help.yahoo-net.jp/s/article/H000044534" TargetMode="External"/><Relationship Id="rId4" Type="http://schemas.openxmlformats.org/officeDocument/2006/relationships/hyperlink" Target="https://form-business.yahoo.co.jp/claris/enqueteForm?inquiry_type=bls_review"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3.xml"/><Relationship Id="rId5" Type="http://schemas.openxmlformats.org/officeDocument/2006/relationships/hyperlink" Target="https://ads-help.yahoo-net.jp/" TargetMode="External"/><Relationship Id="rId4" Type="http://schemas.openxmlformats.org/officeDocument/2006/relationships/hyperlink" Target="https://marketing.yahoo.co.jp/guideline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8" Type="http://schemas.openxmlformats.org/officeDocument/2006/relationships/hyperlink" Target="https://form-business.yahoo.co.jp/claris/enqueteForm?inquiry_type=guaranteed_review" TargetMode="External"/><Relationship Id="rId3" Type="http://schemas.openxmlformats.org/officeDocument/2006/relationships/image" Target="../media/image27.png"/><Relationship Id="rId7" Type="http://schemas.openxmlformats.org/officeDocument/2006/relationships/hyperlink" Target="https://form-business.yahoo.co.jp/claris/enqueteForm?inquiry_type=placement_restrictions" TargetMode="External"/><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315/" TargetMode="External"/><Relationship Id="rId4" Type="http://schemas.openxmlformats.org/officeDocument/2006/relationships/hyperlink" Target="https://ads-help.yahoo-net.jp/"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hyperlink" Target="https://portal.yadui.business.yahoo.co.jp/agencyportal/1052207/" TargetMode="External"/><Relationship Id="rId5" Type="http://schemas.openxmlformats.org/officeDocument/2006/relationships/hyperlink" Target="https://portal.yadui.business.yahoo.co.jp/agencyportal/30187098/" TargetMode="External"/><Relationship Id="rId4" Type="http://schemas.openxmlformats.org/officeDocument/2006/relationships/hyperlink" Target="https://portal.yadui.business.yahoo.co.jp/agencyportal/30335704/"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5CBB43-5B8D-D086-673E-91530AE5B03B}"/>
              </a:ext>
            </a:extLst>
          </p:cNvPr>
          <p:cNvSpPr>
            <a:spLocks noGrp="1"/>
          </p:cNvSpPr>
          <p:nvPr>
            <p:ph type="title"/>
          </p:nvPr>
        </p:nvSpPr>
        <p:spPr>
          <a:xfrm>
            <a:off x="1033450" y="2790694"/>
            <a:ext cx="5653968" cy="1325563"/>
          </a:xfrm>
        </p:spPr>
        <p:txBody>
          <a:bodyPr/>
          <a:lstStyle/>
          <a:p>
            <a:r>
              <a:rPr kumimoji="1" lang="ja-JP" altLang="en-US" dirty="0"/>
              <a:t>ディスプレイ広告 （予約型）</a:t>
            </a:r>
            <a:br>
              <a:rPr kumimoji="1" lang="en-US" altLang="ja-JP" dirty="0"/>
            </a:br>
            <a:r>
              <a:rPr kumimoji="1" lang="ja-JP" altLang="en-US" dirty="0"/>
              <a:t>セールスシート</a:t>
            </a:r>
          </a:p>
        </p:txBody>
      </p:sp>
    </p:spTree>
    <p:extLst>
      <p:ext uri="{BB962C8B-B14F-4D97-AF65-F5344CB8AC3E}">
        <p14:creationId xmlns:p14="http://schemas.microsoft.com/office/powerpoint/2010/main" val="32852369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17542" y="2027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8" name="表 7">
            <a:extLst>
              <a:ext uri="{FF2B5EF4-FFF2-40B4-BE49-F238E27FC236}">
                <a16:creationId xmlns:a16="http://schemas.microsoft.com/office/drawing/2014/main" id="{AC179BBA-E93D-A94A-CDF1-3568F566151A}"/>
              </a:ext>
            </a:extLst>
          </p:cNvPr>
          <p:cNvGraphicFramePr>
            <a:graphicFrameLocks noGrp="1"/>
          </p:cNvGraphicFramePr>
          <p:nvPr>
            <p:extLst>
              <p:ext uri="{D42A27DB-BD31-4B8C-83A1-F6EECF244321}">
                <p14:modId xmlns:p14="http://schemas.microsoft.com/office/powerpoint/2010/main" val="3173728292"/>
              </p:ext>
            </p:extLst>
          </p:nvPr>
        </p:nvGraphicFramePr>
        <p:xfrm>
          <a:off x="479427" y="1089025"/>
          <a:ext cx="11233148" cy="3755885"/>
        </p:xfrm>
        <a:graphic>
          <a:graphicData uri="http://schemas.openxmlformats.org/drawingml/2006/table">
            <a:tbl>
              <a:tblPr firstCol="1" bandRow="1"/>
              <a:tblGrid>
                <a:gridCol w="2441390">
                  <a:extLst>
                    <a:ext uri="{9D8B030D-6E8A-4147-A177-3AD203B41FA5}">
                      <a16:colId xmlns:a16="http://schemas.microsoft.com/office/drawing/2014/main" val="3625256417"/>
                    </a:ext>
                  </a:extLst>
                </a:gridCol>
                <a:gridCol w="2458976">
                  <a:extLst>
                    <a:ext uri="{9D8B030D-6E8A-4147-A177-3AD203B41FA5}">
                      <a16:colId xmlns:a16="http://schemas.microsoft.com/office/drawing/2014/main" val="4121042629"/>
                    </a:ext>
                  </a:extLst>
                </a:gridCol>
                <a:gridCol w="3166391">
                  <a:extLst>
                    <a:ext uri="{9D8B030D-6E8A-4147-A177-3AD203B41FA5}">
                      <a16:colId xmlns:a16="http://schemas.microsoft.com/office/drawing/2014/main" val="181121602"/>
                    </a:ext>
                  </a:extLst>
                </a:gridCol>
                <a:gridCol w="3166391">
                  <a:extLst>
                    <a:ext uri="{9D8B030D-6E8A-4147-A177-3AD203B41FA5}">
                      <a16:colId xmlns:a16="http://schemas.microsoft.com/office/drawing/2014/main" val="1832039552"/>
                    </a:ext>
                  </a:extLst>
                </a:gridCol>
              </a:tblGrid>
              <a:tr h="526977">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カーナビ　トップ　</a:t>
                      </a:r>
                    </a:p>
                    <a:p>
                      <a:pPr algn="ctr"/>
                      <a:r>
                        <a:rPr kumimoji="1" lang="ja-JP" altLang="en-US" sz="900" b="1" kern="1200" dirty="0">
                          <a:solidFill>
                            <a:schemeClr val="bg1"/>
                          </a:solidFill>
                          <a:latin typeface="Meiryo" panose="020B0604030504040204" pitchFamily="34" charset="-128"/>
                          <a:ea typeface="Meiryo" panose="020B0604030504040204" pitchFamily="34" charset="-128"/>
                          <a:cs typeface="+mn-cs"/>
                        </a:rPr>
                        <a:t>オープニングパネル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kern="1200" dirty="0">
                          <a:solidFill>
                            <a:schemeClr val="bg1"/>
                          </a:solidFill>
                          <a:latin typeface="Meiryo" panose="020B0604030504040204" pitchFamily="34" charset="-128"/>
                          <a:ea typeface="Meiryo" panose="020B0604030504040204" pitchFamily="34" charset="-128"/>
                          <a:cs typeface="+mn-cs"/>
                        </a:rPr>
                        <a:t>）</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kern="1200" dirty="0">
                          <a:solidFill>
                            <a:schemeClr val="bg1"/>
                          </a:solidFill>
                          <a:latin typeface="Meiryo" panose="020B0604030504040204" pitchFamily="34" charset="-128"/>
                          <a:ea typeface="Meiryo" panose="020B0604030504040204" pitchFamily="34" charset="-128"/>
                          <a:cs typeface="+mn-cs"/>
                        </a:rPr>
                        <a:t>Yahoo! </a:t>
                      </a: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カーナビ　メニュー　トップパネル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42679039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29722955"/>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10395592"/>
                  </a:ext>
                </a:extLst>
              </a:tr>
              <a:tr h="39641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（都道府県）</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884184679"/>
                  </a:ext>
                </a:extLst>
              </a:tr>
              <a:tr h="39641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54138421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990599674"/>
                  </a:ext>
                </a:extLst>
              </a:tr>
              <a:tr h="549773">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1.8</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08796015"/>
                  </a:ext>
                </a:extLst>
              </a:tr>
              <a:tr h="396416">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190680054"/>
                  </a:ext>
                </a:extLst>
              </a:tr>
              <a:tr h="3535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フリークエンシー</a:t>
                      </a:r>
                    </a:p>
                  </a:txBody>
                  <a:tcPr marT="46800" marB="46800"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marT="46800" marB="468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23248079"/>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949CC099-A6CC-419A-2C33-494B0FBB0DAF}"/>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6" name="テキスト ボックス 5">
            <a:extLst>
              <a:ext uri="{FF2B5EF4-FFF2-40B4-BE49-F238E27FC236}">
                <a16:creationId xmlns:a16="http://schemas.microsoft.com/office/drawing/2014/main" id="{0AF51EFD-A47B-3E1B-BFBD-40766250D3E0}"/>
              </a:ext>
            </a:extLst>
          </p:cNvPr>
          <p:cNvSpPr txBox="1"/>
          <p:nvPr/>
        </p:nvSpPr>
        <p:spPr>
          <a:xfrm>
            <a:off x="513056" y="4953005"/>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839339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5" name="角丸四角形 4">
            <a:extLst>
              <a:ext uri="{FF2B5EF4-FFF2-40B4-BE49-F238E27FC236}">
                <a16:creationId xmlns:a16="http://schemas.microsoft.com/office/drawing/2014/main" id="{3EEE774C-01F1-C4F0-B967-EECA0B958B2C}"/>
              </a:ext>
            </a:extLst>
          </p:cNvPr>
          <p:cNvSpPr/>
          <p:nvPr/>
        </p:nvSpPr>
        <p:spPr>
          <a:xfrm>
            <a:off x="1755642" y="1773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スペシャル商品</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sp>
        <p:nvSpPr>
          <p:cNvPr id="3" name="片側の 2 つの角を丸めた四角形 17">
            <a:extLst>
              <a:ext uri="{FF2B5EF4-FFF2-40B4-BE49-F238E27FC236}">
                <a16:creationId xmlns:a16="http://schemas.microsoft.com/office/drawing/2014/main" id="{8F764AB3-C9D5-1726-3D7B-08CEA76ABC03}"/>
              </a:ext>
            </a:extLst>
          </p:cNvPr>
          <p:cNvSpPr/>
          <p:nvPr/>
        </p:nvSpPr>
        <p:spPr>
          <a:xfrm>
            <a:off x="479424" y="3290116"/>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ndParaRPr>
          </a:p>
        </p:txBody>
      </p:sp>
      <p:sp>
        <p:nvSpPr>
          <p:cNvPr id="6" name="正方形/長方形 5">
            <a:extLst>
              <a:ext uri="{FF2B5EF4-FFF2-40B4-BE49-F238E27FC236}">
                <a16:creationId xmlns:a16="http://schemas.microsoft.com/office/drawing/2014/main" id="{258D08A1-5A62-CD08-D337-D4CF82DD5CB4}"/>
              </a:ext>
            </a:extLst>
          </p:cNvPr>
          <p:cNvSpPr/>
          <p:nvPr/>
        </p:nvSpPr>
        <p:spPr>
          <a:xfrm>
            <a:off x="479424" y="974339"/>
            <a:ext cx="11269662" cy="2222147"/>
          </a:xfrm>
          <a:prstGeom prst="rect">
            <a:avLst/>
          </a:prstGeom>
        </p:spPr>
        <p:txBody>
          <a:bodyPr wrap="square" lIns="0" tIns="0" rIns="0" bIns="0">
            <a:spAutoFit/>
          </a:bodyPr>
          <a:lstStyle/>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販売先を限定しないレギュラー商品に対し、スペシャル商品は提案可能な広告主様やプロモーションが限定されています。そのため、事前に本セールスシートに記載の「販売制限カテゴリー」 「掲載制限カテゴリー」に基づき弊社による出稿可否判断をさせていただきます。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事前提案可否申請で承認されたアカウントに対して、弊社内でシステム対応を行い、広告管理ツールの商品選択画面にて該当商品が予約購入できるようになります。</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30000"/>
              </a:lnSpc>
              <a:defRPr/>
            </a:pPr>
            <a:r>
              <a:rPr kumimoji="0" lang="ja-JP" altLang="en-US" sz="1600" kern="0" dirty="0">
                <a:solidFill>
                  <a:prstClr val="black">
                    <a:lumMod val="65000"/>
                    <a:lumOff val="35000"/>
                  </a:prstClr>
                </a:solidFill>
                <a:latin typeface="Meiryo" panose="020B0604030504040204" pitchFamily="34" charset="-128"/>
                <a:ea typeface="Meiryo" panose="020B0604030504040204" pitchFamily="34" charset="-128"/>
              </a:rPr>
              <a:t>（事前提案可否申請で承認されていないアカウントで予約することはできません。）</a:t>
            </a:r>
            <a:endParaRPr kumimoji="0" lang="en-US" altLang="ja-JP" sz="16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片側の 2 つの角を丸めた四角形 19">
            <a:extLst>
              <a:ext uri="{FF2B5EF4-FFF2-40B4-BE49-F238E27FC236}">
                <a16:creationId xmlns:a16="http://schemas.microsoft.com/office/drawing/2014/main" id="{A2DAE246-3DB3-7537-B70F-E3B0DDD0AF6A}"/>
              </a:ext>
            </a:extLst>
          </p:cNvPr>
          <p:cNvSpPr/>
          <p:nvPr/>
        </p:nvSpPr>
        <p:spPr>
          <a:xfrm>
            <a:off x="479424" y="3290115"/>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0" name="正方形/長方形 9">
            <a:extLst>
              <a:ext uri="{FF2B5EF4-FFF2-40B4-BE49-F238E27FC236}">
                <a16:creationId xmlns:a16="http://schemas.microsoft.com/office/drawing/2014/main" id="{0E5870E7-1040-8DDF-CD73-80443198E749}"/>
              </a:ext>
            </a:extLst>
          </p:cNvPr>
          <p:cNvSpPr/>
          <p:nvPr/>
        </p:nvSpPr>
        <p:spPr>
          <a:xfrm>
            <a:off x="1378913" y="44926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11" name="正方形/長方形 10">
            <a:extLst>
              <a:ext uri="{FF2B5EF4-FFF2-40B4-BE49-F238E27FC236}">
                <a16:creationId xmlns:a16="http://schemas.microsoft.com/office/drawing/2014/main" id="{B20B687C-1CC5-E450-03B5-6CFC9C37EDED}"/>
              </a:ext>
            </a:extLst>
          </p:cNvPr>
          <p:cNvSpPr/>
          <p:nvPr/>
        </p:nvSpPr>
        <p:spPr>
          <a:xfrm>
            <a:off x="1378913" y="50687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特集・企画</a:t>
            </a:r>
          </a:p>
        </p:txBody>
      </p:sp>
      <p:sp>
        <p:nvSpPr>
          <p:cNvPr id="13" name="片側の 2 つの角を丸めた四角形 22">
            <a:extLst>
              <a:ext uri="{FF2B5EF4-FFF2-40B4-BE49-F238E27FC236}">
                <a16:creationId xmlns:a16="http://schemas.microsoft.com/office/drawing/2014/main" id="{719E6F01-C6E1-FE40-A4AA-7E8C497A466D}"/>
              </a:ext>
            </a:extLst>
          </p:cNvPr>
          <p:cNvSpPr/>
          <p:nvPr/>
        </p:nvSpPr>
        <p:spPr>
          <a:xfrm>
            <a:off x="6240463" y="3290116"/>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dirty="0">
              <a:solidFill>
                <a:srgbClr val="FFFFFF"/>
              </a:solidFill>
              <a:latin typeface="メイリオ"/>
            </a:endParaRPr>
          </a:p>
        </p:txBody>
      </p:sp>
      <p:sp>
        <p:nvSpPr>
          <p:cNvPr id="14" name="片側の 2 つの角を丸めた四角形 23">
            <a:extLst>
              <a:ext uri="{FF2B5EF4-FFF2-40B4-BE49-F238E27FC236}">
                <a16:creationId xmlns:a16="http://schemas.microsoft.com/office/drawing/2014/main" id="{2CB436A7-E5A5-DE54-C923-0FCDEC681BE3}"/>
              </a:ext>
            </a:extLst>
          </p:cNvPr>
          <p:cNvSpPr/>
          <p:nvPr/>
        </p:nvSpPr>
        <p:spPr>
          <a:xfrm>
            <a:off x="6240463" y="3290115"/>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endParaRPr kumimoji="0" lang="ja-JP" altLang="en-US"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4CB64F27-9985-9D4E-5BE7-35D63C986A74}"/>
              </a:ext>
            </a:extLst>
          </p:cNvPr>
          <p:cNvSpPr/>
          <p:nvPr/>
        </p:nvSpPr>
        <p:spPr>
          <a:xfrm>
            <a:off x="7176463" y="3916585"/>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16" name="正方形/長方形 15">
            <a:extLst>
              <a:ext uri="{FF2B5EF4-FFF2-40B4-BE49-F238E27FC236}">
                <a16:creationId xmlns:a16="http://schemas.microsoft.com/office/drawing/2014/main" id="{B6EE4742-DB55-5945-7118-CDA731E0F7E4}"/>
              </a:ext>
            </a:extLst>
          </p:cNvPr>
          <p:cNvSpPr/>
          <p:nvPr/>
        </p:nvSpPr>
        <p:spPr>
          <a:xfrm>
            <a:off x="7176463" y="449266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7" name="正方形/長方形 16">
            <a:extLst>
              <a:ext uri="{FF2B5EF4-FFF2-40B4-BE49-F238E27FC236}">
                <a16:creationId xmlns:a16="http://schemas.microsoft.com/office/drawing/2014/main" id="{D7A36DA5-9890-2B1E-56BB-E8D483E6BF18}"/>
              </a:ext>
            </a:extLst>
          </p:cNvPr>
          <p:cNvSpPr/>
          <p:nvPr/>
        </p:nvSpPr>
        <p:spPr>
          <a:xfrm>
            <a:off x="7176463" y="5068751"/>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8" name="正方形/長方形 17">
            <a:extLst>
              <a:ext uri="{FF2B5EF4-FFF2-40B4-BE49-F238E27FC236}">
                <a16:creationId xmlns:a16="http://schemas.microsoft.com/office/drawing/2014/main" id="{012FA274-5D63-0A16-781C-15899691FD7B}"/>
              </a:ext>
            </a:extLst>
          </p:cNvPr>
          <p:cNvSpPr/>
          <p:nvPr/>
        </p:nvSpPr>
        <p:spPr>
          <a:xfrm>
            <a:off x="7176463" y="5644833"/>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pic>
        <p:nvPicPr>
          <p:cNvPr id="20" name="図プレースホルダー 19" descr="アイコン&#10;&#10;自動的に生成された説明">
            <a:extLst>
              <a:ext uri="{FF2B5EF4-FFF2-40B4-BE49-F238E27FC236}">
                <a16:creationId xmlns:a16="http://schemas.microsoft.com/office/drawing/2014/main" id="{AC07B378-C7D2-41C6-98A2-64AE2AF437BD}"/>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4643420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テキスト プレースホルダー 35">
            <a:extLst>
              <a:ext uri="{FF2B5EF4-FFF2-40B4-BE49-F238E27FC236}">
                <a16:creationId xmlns:a16="http://schemas.microsoft.com/office/drawing/2014/main" id="{D030F671-8DFA-870D-597F-FFA7AC692215}"/>
              </a:ext>
            </a:extLst>
          </p:cNvPr>
          <p:cNvSpPr>
            <a:spLocks noGrp="1"/>
          </p:cNvSpPr>
          <p:nvPr>
            <p:ph type="body" sz="quarter" idx="13"/>
          </p:nvPr>
        </p:nvSpPr>
        <p:spPr>
          <a:xfrm>
            <a:off x="3855764" y="241866"/>
            <a:ext cx="5325181" cy="335028"/>
          </a:xfrm>
        </p:spPr>
        <p:txBody>
          <a:bodyPr/>
          <a:lstStyle/>
          <a:p>
            <a:r>
              <a:rPr lang="ja-JP" altLang="en-US" dirty="0"/>
              <a:t>スマートフォン商品</a:t>
            </a:r>
          </a:p>
        </p:txBody>
      </p:sp>
      <p:sp>
        <p:nvSpPr>
          <p:cNvPr id="3" name="正方形/長方形 2">
            <a:extLst>
              <a:ext uri="{FF2B5EF4-FFF2-40B4-BE49-F238E27FC236}">
                <a16:creationId xmlns:a16="http://schemas.microsoft.com/office/drawing/2014/main" id="{20EF3FA6-101C-AFFF-3B62-81E70E9584D9}"/>
              </a:ext>
            </a:extLst>
          </p:cNvPr>
          <p:cNvSpPr/>
          <p:nvPr/>
        </p:nvSpPr>
        <p:spPr>
          <a:xfrm>
            <a:off x="479425" y="1160463"/>
            <a:ext cx="11269662" cy="866391"/>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スペシャル商品（事前提案可否必須商品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a:t>
            </a:r>
            <a:r>
              <a:rPr lang="ja-JP" altLang="en-US" sz="1600">
                <a:solidFill>
                  <a:srgbClr val="545454"/>
                </a:solidFill>
                <a:latin typeface="Meiryo" panose="020B0604030504040204" pitchFamily="34" charset="-128"/>
                <a:ea typeface="Meiryo" panose="020B0604030504040204" pitchFamily="34" charset="-128"/>
              </a:rPr>
              <a:t>は、弊社</a:t>
            </a:r>
            <a:r>
              <a:rPr lang="ja-JP" altLang="en-US" sz="1600" dirty="0">
                <a:solidFill>
                  <a:srgbClr val="545454"/>
                </a:solidFill>
                <a:latin typeface="Meiryo" panose="020B0604030504040204" pitchFamily="34" charset="-128"/>
                <a:ea typeface="Meiryo" panose="020B0604030504040204" pitchFamily="34" charset="-128"/>
              </a:rPr>
              <a:t>担当営業または</a:t>
            </a: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a:t>
            </a:r>
            <a:r>
              <a:rPr lang="ja-JP" altLang="en-US" sz="1600">
                <a:solidFill>
                  <a:srgbClr val="545454"/>
                </a:solidFill>
                <a:latin typeface="Meiryo" panose="020B0604030504040204" pitchFamily="34" charset="-128"/>
                <a:ea typeface="Meiryo" panose="020B0604030504040204" pitchFamily="34" charset="-128"/>
              </a:rPr>
              <a:t>パートナーサポート宛に以下</a:t>
            </a:r>
            <a:r>
              <a:rPr lang="ja-JP" altLang="en-US" sz="1600" dirty="0">
                <a:solidFill>
                  <a:srgbClr val="545454"/>
                </a:solidFill>
                <a:latin typeface="Meiryo" panose="020B0604030504040204" pitchFamily="34" charset="-128"/>
                <a:ea typeface="Meiryo" panose="020B0604030504040204" pitchFamily="34" charset="-128"/>
              </a:rPr>
              <a:t>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200" dirty="0">
                <a:solidFill>
                  <a:srgbClr val="545454"/>
                </a:solidFill>
                <a:latin typeface="Meiryo" panose="020B0604030504040204" pitchFamily="34" charset="-128"/>
                <a:ea typeface="Meiryo" panose="020B0604030504040204" pitchFamily="34" charset="-128"/>
              </a:rPr>
              <a:t>※</a:t>
            </a:r>
            <a:r>
              <a:rPr lang="ja-JP" altLang="en-US" sz="1200" dirty="0">
                <a:solidFill>
                  <a:srgbClr val="545454"/>
                </a:solidFill>
                <a:latin typeface="Meiryo" panose="020B0604030504040204" pitchFamily="34" charset="-128"/>
                <a:ea typeface="Meiryo" panose="020B0604030504040204" pitchFamily="34" charset="-128"/>
              </a:rPr>
              <a:t>商品名一例：ブランドパネルパノラマ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万円～）、ブランドパネルトップインパクトパノラマ </a:t>
            </a:r>
            <a:r>
              <a:rPr lang="en-US" altLang="ja-JP" sz="1200" dirty="0">
                <a:solidFill>
                  <a:srgbClr val="545454"/>
                </a:solidFill>
                <a:latin typeface="Meiryo" panose="020B0604030504040204" pitchFamily="34" charset="-128"/>
                <a:ea typeface="Meiryo" panose="020B0604030504040204" pitchFamily="34" charset="-128"/>
              </a:rPr>
              <a:t>PC</a:t>
            </a:r>
            <a:r>
              <a:rPr lang="ja-JP" altLang="en-US" sz="1200" dirty="0">
                <a:solidFill>
                  <a:srgbClr val="545454"/>
                </a:solidFill>
                <a:latin typeface="Meiryo" panose="020B0604030504040204" pitchFamily="34" charset="-128"/>
                <a:ea typeface="Meiryo" panose="020B0604030504040204" pitchFamily="34" charset="-128"/>
              </a:rPr>
              <a:t>（</a:t>
            </a:r>
            <a:r>
              <a:rPr lang="en-US" altLang="ja-JP" sz="1200" dirty="0">
                <a:solidFill>
                  <a:srgbClr val="545454"/>
                </a:solidFill>
                <a:latin typeface="Meiryo" panose="020B0604030504040204" pitchFamily="34" charset="-128"/>
                <a:ea typeface="Meiryo" panose="020B0604030504040204" pitchFamily="34" charset="-128"/>
              </a:rPr>
              <a:t>2000</a:t>
            </a:r>
            <a:r>
              <a:rPr lang="ja-JP" altLang="en-US" sz="1200" dirty="0">
                <a:solidFill>
                  <a:srgbClr val="545454"/>
                </a:solidFill>
                <a:latin typeface="Meiryo" panose="020B0604030504040204" pitchFamily="34" charset="-128"/>
                <a:ea typeface="Meiryo" panose="020B0604030504040204" pitchFamily="34" charset="-128"/>
              </a:rPr>
              <a:t>万円～）</a:t>
            </a:r>
          </a:p>
        </p:txBody>
      </p:sp>
      <p:sp>
        <p:nvSpPr>
          <p:cNvPr id="6" name="角丸四角形 7">
            <a:extLst>
              <a:ext uri="{FF2B5EF4-FFF2-40B4-BE49-F238E27FC236}">
                <a16:creationId xmlns:a16="http://schemas.microsoft.com/office/drawing/2014/main" id="{0CF0F0DB-149F-6FCD-020A-CCDEBEED3FBF}"/>
              </a:ext>
            </a:extLst>
          </p:cNvPr>
          <p:cNvSpPr/>
          <p:nvPr/>
        </p:nvSpPr>
        <p:spPr>
          <a:xfrm>
            <a:off x="479425" y="2248484"/>
            <a:ext cx="11233150" cy="432000"/>
          </a:xfrm>
          <a:prstGeom prst="roundRect">
            <a:avLst>
              <a:gd name="adj" fmla="val 50000"/>
            </a:avLst>
          </a:prstGeom>
          <a:solidFill>
            <a:schemeClr val="accent1"/>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ご連絡いただきたい項目</a:t>
            </a:r>
            <a:endParaRPr kumimoji="0" lang="ja-JP" altLang="en-US" sz="1600" b="1"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9" name="表 5">
            <a:extLst>
              <a:ext uri="{FF2B5EF4-FFF2-40B4-BE49-F238E27FC236}">
                <a16:creationId xmlns:a16="http://schemas.microsoft.com/office/drawing/2014/main" id="{F12164AA-915D-6A2E-999D-872C0D6FAF76}"/>
              </a:ext>
            </a:extLst>
          </p:cNvPr>
          <p:cNvGraphicFramePr>
            <a:graphicFrameLocks noGrp="1"/>
          </p:cNvGraphicFramePr>
          <p:nvPr>
            <p:extLst>
              <p:ext uri="{D42A27DB-BD31-4B8C-83A1-F6EECF244321}">
                <p14:modId xmlns:p14="http://schemas.microsoft.com/office/powerpoint/2010/main" val="1749138490"/>
              </p:ext>
            </p:extLst>
          </p:nvPr>
        </p:nvGraphicFramePr>
        <p:xfrm>
          <a:off x="479425" y="2788586"/>
          <a:ext cx="11233150" cy="348521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a:solidFill>
                            <a:schemeClr val="bg1"/>
                          </a:solidFill>
                          <a:latin typeface="Meiryo" panose="020B0604030504040204" pitchFamily="34" charset="-128"/>
                          <a:ea typeface="Meiryo" panose="020B0604030504040204" pitchFamily="34" charset="-128"/>
                        </a:rPr>
                        <a:t>（</a:t>
                      </a:r>
                      <a:r>
                        <a:rPr kumimoji="1" lang="ja-JP" altLang="en-US" sz="1000" b="0" i="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a:t>
                      </a:r>
                      <a:r>
                        <a:rPr kumimoji="1" lang="en" altLang="ja-JP" sz="1200" b="0" i="0" dirty="0">
                          <a:solidFill>
                            <a:schemeClr val="bg1"/>
                          </a:solidFill>
                          <a:latin typeface="Meiryo" panose="020B0604030504040204" pitchFamily="34" charset="-128"/>
                          <a:ea typeface="Meiryo" panose="020B0604030504040204" pitchFamily="34" charset="-128"/>
                        </a:rPr>
                        <a:t>vimps</a:t>
                      </a:r>
                      <a:r>
                        <a:rPr kumimoji="1" lang="en-US" altLang="ja-JP" sz="1200" b="0" i="0" dirty="0">
                          <a:solidFill>
                            <a:schemeClr val="bg1"/>
                          </a:solidFill>
                          <a:latin typeface="Meiryo" panose="020B0604030504040204" pitchFamily="34" charset="-128"/>
                          <a:ea typeface="Meiryo" panose="020B0604030504040204" pitchFamily="34" charset="-128"/>
                        </a:rPr>
                        <a:t>※</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924746215"/>
                  </a:ext>
                </a:extLst>
              </a:tr>
            </a:tbl>
          </a:graphicData>
        </a:graphic>
      </p:graphicFrame>
      <p:sp>
        <p:nvSpPr>
          <p:cNvPr id="10" name="正方形/長方形 9">
            <a:extLst>
              <a:ext uri="{FF2B5EF4-FFF2-40B4-BE49-F238E27FC236}">
                <a16:creationId xmlns:a16="http://schemas.microsoft.com/office/drawing/2014/main" id="{2EFD8091-DE65-D37A-5BBC-230A5A08ACE6}"/>
              </a:ext>
            </a:extLst>
          </p:cNvPr>
          <p:cNvSpPr/>
          <p:nvPr/>
        </p:nvSpPr>
        <p:spPr>
          <a:xfrm>
            <a:off x="479425" y="6343785"/>
            <a:ext cx="2359620" cy="270843"/>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枠購入型商品に関しては</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の記載は不要です</a:t>
            </a: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3" name="角丸四角形 4">
            <a:extLst>
              <a:ext uri="{FF2B5EF4-FFF2-40B4-BE49-F238E27FC236}">
                <a16:creationId xmlns:a16="http://schemas.microsoft.com/office/drawing/2014/main" id="{D7ABC42B-1654-0BFD-8FCF-E4AB0172C8FD}"/>
              </a:ext>
            </a:extLst>
          </p:cNvPr>
          <p:cNvSpPr/>
          <p:nvPr/>
        </p:nvSpPr>
        <p:spPr>
          <a:xfrm>
            <a:off x="1755642" y="177387"/>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スペシャル商品</a:t>
            </a:r>
          </a:p>
        </p:txBody>
      </p:sp>
      <p:pic>
        <p:nvPicPr>
          <p:cNvPr id="11" name="図プレースホルダー 10" descr="アイコン&#10;&#10;自動的に生成された説明">
            <a:extLst>
              <a:ext uri="{FF2B5EF4-FFF2-40B4-BE49-F238E27FC236}">
                <a16:creationId xmlns:a16="http://schemas.microsoft.com/office/drawing/2014/main" id="{690E916F-CE16-B64E-2A61-6C65B452C13B}"/>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00356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0735E41-A59A-13E6-1F9E-4511BAE3DBE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8DA02621-E6DB-2A90-B4D1-BF43B5F16B29}"/>
              </a:ext>
            </a:extLst>
          </p:cNvPr>
          <p:cNvSpPr>
            <a:spLocks noGrp="1"/>
          </p:cNvSpPr>
          <p:nvPr>
            <p:ph type="body" sz="quarter" idx="18"/>
          </p:nvPr>
        </p:nvSpPr>
        <p:spPr/>
        <p:txBody>
          <a:bodyPr lIns="91440" tIns="45720" rIns="91440" bIns="45720" anchor="t"/>
          <a:lstStyle/>
          <a:p>
            <a:r>
              <a:rPr lang="en-US" altLang="ja-JP" dirty="0">
                <a:latin typeface="Segoe UI"/>
                <a:ea typeface="メイリオ"/>
                <a:cs typeface="Segoe UI"/>
              </a:rPr>
              <a:t>03</a:t>
            </a:r>
            <a:endParaRPr kumimoji="1" lang="ja-JP" altLang="en-US" dirty="0"/>
          </a:p>
        </p:txBody>
      </p:sp>
      <p:sp>
        <p:nvSpPr>
          <p:cNvPr id="5" name="テキスト プレースホルダー 4">
            <a:extLst>
              <a:ext uri="{FF2B5EF4-FFF2-40B4-BE49-F238E27FC236}">
                <a16:creationId xmlns:a16="http://schemas.microsoft.com/office/drawing/2014/main" id="{76CFA4C1-1F79-FEB7-B8AD-CA060C7EE85D}"/>
              </a:ext>
            </a:extLst>
          </p:cNvPr>
          <p:cNvSpPr>
            <a:spLocks noGrp="1"/>
          </p:cNvSpPr>
          <p:nvPr>
            <p:ph type="body" sz="quarter" idx="19"/>
          </p:nvPr>
        </p:nvSpPr>
        <p:spPr/>
        <p:txBody>
          <a:bodyPr/>
          <a:lstStyle/>
          <a:p>
            <a:r>
              <a:rPr kumimoji="1" lang="ja-JP" altLang="en-US" dirty="0"/>
              <a:t>その他・注意事項</a:t>
            </a:r>
          </a:p>
          <a:p>
            <a:endParaRPr kumimoji="1" lang="ja-JP" altLang="en-US" dirty="0"/>
          </a:p>
        </p:txBody>
      </p:sp>
      <p:pic>
        <p:nvPicPr>
          <p:cNvPr id="19" name="図プレースホルダー 18" descr="アイコン&#10;&#10;自動的に生成された説明">
            <a:extLst>
              <a:ext uri="{FF2B5EF4-FFF2-40B4-BE49-F238E27FC236}">
                <a16:creationId xmlns:a16="http://schemas.microsoft.com/office/drawing/2014/main" id="{57ECB28C-BBAB-CB25-D126-908C292B8CF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7246825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販売制限カテゴリー</a:t>
            </a:r>
            <a:endParaRPr kumimoji="1" lang="ja-JP" altLang="en-US" dirty="0"/>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38618" y="6236835"/>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5" name="テキスト ボックス 14">
            <a:extLst>
              <a:ext uri="{FF2B5EF4-FFF2-40B4-BE49-F238E27FC236}">
                <a16:creationId xmlns:a16="http://schemas.microsoft.com/office/drawing/2014/main" id="{0463809F-9BDC-E64C-E9DB-5C26B9A39809}"/>
              </a:ext>
            </a:extLst>
          </p:cNvPr>
          <p:cNvSpPr txBox="1"/>
          <p:nvPr/>
        </p:nvSpPr>
        <p:spPr>
          <a:xfrm>
            <a:off x="3536950" y="321360"/>
            <a:ext cx="60960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sp>
        <p:nvSpPr>
          <p:cNvPr id="3" name="Text Box 1031">
            <a:extLst>
              <a:ext uri="{FF2B5EF4-FFF2-40B4-BE49-F238E27FC236}">
                <a16:creationId xmlns:a16="http://schemas.microsoft.com/office/drawing/2014/main" id="{A3957AE1-55BE-5FB0-10D9-65A4EA4B6F90}"/>
              </a:ext>
            </a:extLst>
          </p:cNvPr>
          <p:cNvSpPr txBox="1">
            <a:spLocks noChangeArrowheads="1"/>
          </p:cNvSpPr>
          <p:nvPr/>
        </p:nvSpPr>
        <p:spPr bwMode="auto">
          <a:xfrm>
            <a:off x="368545" y="1089025"/>
            <a:ext cx="11344030" cy="5755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カーナビ商品の実施は原則不可となります。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ただし、以下に該当しない業種やサービスでも、ユーザーに不快感・嫌悪感を与えるおそれのある表現は</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200">
                <a:solidFill>
                  <a:schemeClr val="tx1">
                    <a:lumMod val="65000"/>
                    <a:lumOff val="35000"/>
                  </a:schemeClr>
                </a:solidFill>
                <a:latin typeface="メイリオ" panose="020B0604030504040204" pitchFamily="50" charset="-128"/>
                <a:ea typeface="メイリオ" panose="020B0604030504040204" pitchFamily="50" charset="-128"/>
              </a:rPr>
              <a:t>カーナビ商品を実施いただけない場合がありますので、必ず事前に掲載可否を弊社にお問い合わせください。</a:t>
            </a:r>
          </a:p>
          <a:p>
            <a:pPr>
              <a:spcBef>
                <a:spcPct val="0"/>
              </a:spcBef>
            </a:pPr>
            <a:r>
              <a:rPr lang="ja-JP" altLang="en-US" sz="1200">
                <a:solidFill>
                  <a:schemeClr val="tx1">
                    <a:lumMod val="65000"/>
                    <a:lumOff val="35000"/>
                  </a:schemeClr>
                </a:solidFill>
                <a:latin typeface="メイリオ" panose="020B0604030504040204" pitchFamily="50" charset="-128"/>
                <a:ea typeface="メイリオ" panose="020B0604030504040204" pitchFamily="50" charset="-128"/>
              </a:rPr>
              <a:t>また</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、広告主様のサイトが弊社の広告掲載基準を満たすことが、</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 Yahoo!</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カーナビ商品実施の条件となります。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1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・あん摩業、マッサージ業、指圧業、はり業、きゅう業等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・不妊治療</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・国家資格を有する業種（弁護士、司法書士、行政書士、弁理士、公認会計士、税理士）</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・代理店募集、フランチャイズ、起業支援、経営セミナー</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1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zh-TW"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a:spcBef>
                <a:spcPct val="0"/>
              </a:spcBef>
            </a:pPr>
            <a:r>
              <a:rPr lang="en-US" altLang="ja-JP" sz="1100" dirty="0">
                <a:solidFill>
                  <a:schemeClr val="accent6"/>
                </a:solidFill>
              </a:rPr>
              <a:t>※</a:t>
            </a:r>
            <a:r>
              <a:rPr lang="ja-JP" altLang="en-US" sz="1100" dirty="0">
                <a:solidFill>
                  <a:schemeClr val="accent6"/>
                </a:solidFill>
              </a:rPr>
              <a:t>上記に加え、睡眠薬（睡眠導入剤）等の医薬品、生命保険、その他競合サービスは不可です。</a:t>
            </a:r>
            <a:br>
              <a:rPr lang="ja-JP" altLang="en-US" sz="1100" dirty="0">
                <a:solidFill>
                  <a:schemeClr val="accent6"/>
                </a:solidFill>
              </a:rPr>
            </a:br>
            <a:r>
              <a:rPr lang="en-US" altLang="ja-JP" sz="1100" dirty="0">
                <a:solidFill>
                  <a:schemeClr val="accent6"/>
                </a:solidFill>
              </a:rPr>
              <a:t>※</a:t>
            </a:r>
            <a:r>
              <a:rPr lang="ja-JP" altLang="en-US" sz="1100" dirty="0">
                <a:solidFill>
                  <a:schemeClr val="accent6"/>
                </a:solidFill>
              </a:rPr>
              <a:t>その他競合サービス</a:t>
            </a:r>
            <a:r>
              <a:rPr lang="en-US" altLang="ja-JP" sz="1100" dirty="0">
                <a:solidFill>
                  <a:schemeClr val="accent6"/>
                </a:solidFill>
              </a:rPr>
              <a:t>NG</a:t>
            </a:r>
            <a:r>
              <a:rPr lang="ja-JP" altLang="en-US" sz="1100" dirty="0">
                <a:solidFill>
                  <a:schemeClr val="accent6"/>
                </a:solidFill>
              </a:rPr>
              <a:t>：ドライブサポーター、カーナビタイム（株式会社ナビタイムジャパン）、いつも</a:t>
            </a:r>
            <a:r>
              <a:rPr lang="en-US" altLang="ja-JP" sz="1100" dirty="0">
                <a:solidFill>
                  <a:schemeClr val="accent6"/>
                </a:solidFill>
              </a:rPr>
              <a:t>NAVI</a:t>
            </a:r>
            <a:r>
              <a:rPr lang="ja-JP" altLang="en-US" sz="1100" dirty="0">
                <a:solidFill>
                  <a:schemeClr val="accent6"/>
                </a:solidFill>
              </a:rPr>
              <a:t>（株式会社ゼンリンデータコム）、</a:t>
            </a:r>
            <a:r>
              <a:rPr lang="en-US" altLang="ja-JP" sz="1100" dirty="0" err="1">
                <a:solidFill>
                  <a:schemeClr val="accent6"/>
                </a:solidFill>
              </a:rPr>
              <a:t>MapFan</a:t>
            </a:r>
            <a:r>
              <a:rPr lang="ja-JP" altLang="en-US" sz="1100" dirty="0">
                <a:solidFill>
                  <a:schemeClr val="accent6"/>
                </a:solidFill>
              </a:rPr>
              <a:t>（ジオテクノロジーズ株式会社）</a:t>
            </a:r>
            <a:endParaRPr lang="en-US" altLang="ja-JP" sz="1100" dirty="0">
              <a:solidFill>
                <a:schemeClr val="accent6"/>
              </a:solidFill>
              <a:latin typeface="+mn-ea"/>
            </a:endParaRPr>
          </a:p>
        </p:txBody>
      </p:sp>
    </p:spTree>
    <p:extLst>
      <p:ext uri="{BB962C8B-B14F-4D97-AF65-F5344CB8AC3E}">
        <p14:creationId xmlns:p14="http://schemas.microsoft.com/office/powerpoint/2010/main" val="2138910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掲載制限カテゴリー</a:t>
            </a:r>
            <a:endParaRPr kumimoji="1" lang="ja-JP" altLang="en-US" dirty="0"/>
          </a:p>
        </p:txBody>
      </p:sp>
      <p:sp>
        <p:nvSpPr>
          <p:cNvPr id="22" name="正方形/長方形 21">
            <a:extLst>
              <a:ext uri="{FF2B5EF4-FFF2-40B4-BE49-F238E27FC236}">
                <a16:creationId xmlns:a16="http://schemas.microsoft.com/office/drawing/2014/main" id="{DFE94CF2-292B-3FEA-CAC7-196E96168650}"/>
              </a:ext>
            </a:extLst>
          </p:cNvPr>
          <p:cNvSpPr/>
          <p:nvPr/>
        </p:nvSpPr>
        <p:spPr>
          <a:xfrm>
            <a:off x="7938618" y="6105165"/>
            <a:ext cx="145205" cy="125865"/>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4" name="テキスト ボックス 3">
            <a:extLst>
              <a:ext uri="{FF2B5EF4-FFF2-40B4-BE49-F238E27FC236}">
                <a16:creationId xmlns:a16="http://schemas.microsoft.com/office/drawing/2014/main" id="{B9939776-5D89-3803-52DB-1F3832472590}"/>
              </a:ext>
            </a:extLst>
          </p:cNvPr>
          <p:cNvSpPr txBox="1"/>
          <p:nvPr/>
        </p:nvSpPr>
        <p:spPr>
          <a:xfrm>
            <a:off x="425637" y="6219083"/>
            <a:ext cx="3742717" cy="227755"/>
          </a:xfrm>
          <a:prstGeom prst="rect">
            <a:avLst/>
          </a:prstGeom>
          <a:noFill/>
        </p:spPr>
        <p:txBody>
          <a:bodyPr wrap="square">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F877CD54-3D36-3702-B6DF-50126B691D3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graphicFrame>
        <p:nvGraphicFramePr>
          <p:cNvPr id="13" name="表 12">
            <a:extLst>
              <a:ext uri="{FF2B5EF4-FFF2-40B4-BE49-F238E27FC236}">
                <a16:creationId xmlns:a16="http://schemas.microsoft.com/office/drawing/2014/main" id="{45E37D7D-EEB7-1193-9B08-D5066F662EF5}"/>
              </a:ext>
            </a:extLst>
          </p:cNvPr>
          <p:cNvGraphicFramePr>
            <a:graphicFrameLocks noGrp="1"/>
          </p:cNvGraphicFramePr>
          <p:nvPr>
            <p:extLst>
              <p:ext uri="{D42A27DB-BD31-4B8C-83A1-F6EECF244321}">
                <p14:modId xmlns:p14="http://schemas.microsoft.com/office/powerpoint/2010/main" val="4223262439"/>
              </p:ext>
            </p:extLst>
          </p:nvPr>
        </p:nvGraphicFramePr>
        <p:xfrm>
          <a:off x="479425" y="1089024"/>
          <a:ext cx="11233149" cy="4964479"/>
        </p:xfrm>
        <a:graphic>
          <a:graphicData uri="http://schemas.openxmlformats.org/drawingml/2006/table">
            <a:tbl>
              <a:tblPr firstCol="1" bandRow="1"/>
              <a:tblGrid>
                <a:gridCol w="4250641">
                  <a:extLst>
                    <a:ext uri="{9D8B030D-6E8A-4147-A177-3AD203B41FA5}">
                      <a16:colId xmlns:a16="http://schemas.microsoft.com/office/drawing/2014/main" val="792911817"/>
                    </a:ext>
                  </a:extLst>
                </a:gridCol>
                <a:gridCol w="3491254">
                  <a:extLst>
                    <a:ext uri="{9D8B030D-6E8A-4147-A177-3AD203B41FA5}">
                      <a16:colId xmlns:a16="http://schemas.microsoft.com/office/drawing/2014/main" val="3057805663"/>
                    </a:ext>
                  </a:extLst>
                </a:gridCol>
                <a:gridCol w="3491254">
                  <a:extLst>
                    <a:ext uri="{9D8B030D-6E8A-4147-A177-3AD203B41FA5}">
                      <a16:colId xmlns:a16="http://schemas.microsoft.com/office/drawing/2014/main" val="4203260269"/>
                    </a:ext>
                  </a:extLst>
                </a:gridCol>
              </a:tblGrid>
              <a:tr h="32516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a:solidFill>
                            <a:schemeClr val="bg1"/>
                          </a:solidFill>
                        </a:rPr>
                        <a:t>Yahoo!</a:t>
                      </a:r>
                      <a:r>
                        <a:rPr kumimoji="1" lang="ja-JP" altLang="en-US" sz="800" b="1" kern="1200">
                          <a:solidFill>
                            <a:schemeClr val="bg1"/>
                          </a:solidFill>
                        </a:rPr>
                        <a:t>カーナビ　トップ　</a:t>
                      </a:r>
                    </a:p>
                    <a:p>
                      <a:pPr algn="ctr"/>
                      <a:r>
                        <a:rPr kumimoji="1" lang="ja-JP" altLang="en-US" sz="800" b="1" kern="1200">
                          <a:solidFill>
                            <a:schemeClr val="bg1"/>
                          </a:solidFill>
                        </a:rPr>
                        <a:t>オープニングパネル　</a:t>
                      </a:r>
                      <a:r>
                        <a:rPr kumimoji="1" lang="en-US" altLang="ja-JP" sz="800" b="1" kern="1200">
                          <a:solidFill>
                            <a:schemeClr val="bg1"/>
                          </a:solidFill>
                        </a:rPr>
                        <a:t>SP</a:t>
                      </a:r>
                      <a:r>
                        <a:rPr kumimoji="1" lang="ja-JP" altLang="en-US" sz="800" b="1" kern="1200">
                          <a:solidFill>
                            <a:schemeClr val="bg1"/>
                          </a:solidFill>
                        </a:rPr>
                        <a:t>（</a:t>
                      </a:r>
                      <a:r>
                        <a:rPr kumimoji="1" lang="en-US" altLang="ja-JP" sz="800" b="1" kern="1200">
                          <a:solidFill>
                            <a:schemeClr val="bg1"/>
                          </a:solidFill>
                        </a:rPr>
                        <a:t>FQ1</a:t>
                      </a:r>
                      <a:r>
                        <a:rPr kumimoji="1" lang="ja-JP" altLang="en-US" sz="800" b="1" kern="1200">
                          <a:solidFill>
                            <a:schemeClr val="bg1"/>
                          </a:solidFill>
                        </a:rPr>
                        <a:t>）</a:t>
                      </a:r>
                      <a:endParaRPr kumimoji="1" lang="ja-JP" altLang="en-US" sz="800" b="1" kern="1200" dirty="0">
                        <a:solidFill>
                          <a:schemeClr val="bg1"/>
                        </a:solidFill>
                      </a:endParaRPr>
                    </a:p>
                  </a:txBody>
                  <a:tcPr marL="45720" marR="4572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b="1" kern="1200" dirty="0">
                          <a:solidFill>
                            <a:schemeClr val="bg1"/>
                          </a:solidFill>
                        </a:rPr>
                        <a:t>Yahoo! </a:t>
                      </a:r>
                      <a:r>
                        <a:rPr kumimoji="1" lang="ja-JP" altLang="en-US" sz="800" b="1" kern="1200" dirty="0">
                          <a:solidFill>
                            <a:schemeClr val="bg1"/>
                          </a:solidFill>
                        </a:rPr>
                        <a:t>カーナビ　メニュー　トップパネル　</a:t>
                      </a:r>
                      <a:r>
                        <a:rPr kumimoji="1" lang="en-US" altLang="ja-JP" sz="800" b="1" kern="1200" dirty="0">
                          <a:solidFill>
                            <a:schemeClr val="bg1"/>
                          </a:solidFill>
                        </a:rPr>
                        <a:t>SP</a:t>
                      </a:r>
                    </a:p>
                  </a:txBody>
                  <a:tcPr marL="45720" marR="4572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800" b="1" u="none" strike="noStrike">
                          <a:solidFill>
                            <a:schemeClr val="accent3"/>
                          </a:solidFill>
                          <a:effectLst/>
                          <a:latin typeface="Meiryo" panose="020B0604030504040204" pitchFamily="34" charset="-128"/>
                          <a:ea typeface="Meiryo" panose="020B0604030504040204" pitchFamily="34" charset="-128"/>
                        </a:rPr>
                        <a:t>×</a:t>
                      </a: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r>
                        <a:rPr lang="ja-JP" altLang="en-US" sz="85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50" b="0" u="none" strike="noStrike" dirty="0">
                          <a:solidFill>
                            <a:schemeClr val="bg1"/>
                          </a:solidFill>
                          <a:effectLst/>
                          <a:latin typeface="Meiryo" panose="020B0604030504040204" pitchFamily="34" charset="-128"/>
                          <a:ea typeface="Meiryo" panose="020B0604030504040204" pitchFamily="34" charset="-128"/>
                        </a:rPr>
                        <a:t>)</a:t>
                      </a:r>
                      <a:endParaRPr lang="en-US" altLang="ja-JP"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FF0000"/>
                          </a:solidFill>
                          <a:effectLst/>
                          <a:latin typeface="Meiryo" panose="020B0604030504040204" pitchFamily="34" charset="-128"/>
                          <a:ea typeface="Meiryo" panose="020B0604030504040204" pitchFamily="34" charset="-128"/>
                        </a:rPr>
                        <a:t>×</a:t>
                      </a:r>
                      <a:endParaRPr lang="en-US" altLang="ja-JP" sz="900" b="1" i="0" u="none" strike="noStrike" dirty="0">
                        <a:solidFill>
                          <a:srgbClr val="FF0000"/>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932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chemeClr val="accent3"/>
                          </a:solidFill>
                          <a:effectLst/>
                          <a:latin typeface="Meiryo" panose="020B0604030504040204" pitchFamily="34" charset="-128"/>
                          <a:ea typeface="Meiryo" panose="020B0604030504040204" pitchFamily="34" charset="-128"/>
                        </a:rPr>
                        <a:t>×</a:t>
                      </a: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93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15" name="テキスト ボックス 14">
            <a:extLst>
              <a:ext uri="{FF2B5EF4-FFF2-40B4-BE49-F238E27FC236}">
                <a16:creationId xmlns:a16="http://schemas.microsoft.com/office/drawing/2014/main" id="{0463809F-9BDC-E64C-E9DB-5C26B9A39809}"/>
              </a:ext>
            </a:extLst>
          </p:cNvPr>
          <p:cNvSpPr txBox="1"/>
          <p:nvPr/>
        </p:nvSpPr>
        <p:spPr>
          <a:xfrm>
            <a:off x="3769550" y="255932"/>
            <a:ext cx="60960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rPr>
              <a:t>販売制限カテゴリーに加えて、事前提案可否確認が必須となります。</a:t>
            </a:r>
          </a:p>
        </p:txBody>
      </p:sp>
      <p:sp>
        <p:nvSpPr>
          <p:cNvPr id="3" name="正方形/長方形 2">
            <a:extLst>
              <a:ext uri="{FF2B5EF4-FFF2-40B4-BE49-F238E27FC236}">
                <a16:creationId xmlns:a16="http://schemas.microsoft.com/office/drawing/2014/main" id="{AF53C9E0-30EC-9CF2-0930-ACAABB13B68F}"/>
              </a:ext>
            </a:extLst>
          </p:cNvPr>
          <p:cNvSpPr/>
          <p:nvPr/>
        </p:nvSpPr>
        <p:spPr>
          <a:xfrm>
            <a:off x="7773839" y="6107464"/>
            <a:ext cx="4183422" cy="406265"/>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10609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8611F7AF-2F79-8263-D1CB-A7593B360634}"/>
              </a:ext>
            </a:extLst>
          </p:cNvPr>
          <p:cNvSpPr>
            <a:spLocks noGrp="1"/>
          </p:cNvSpPr>
          <p:nvPr>
            <p:ph type="body" sz="quarter" idx="12"/>
          </p:nvPr>
        </p:nvSpPr>
        <p:spPr/>
        <p:txBody>
          <a:bodyPr/>
          <a:lstStyle/>
          <a:p>
            <a:r>
              <a:rPr lang="ja-JP" altLang="en-US" dirty="0"/>
              <a:t>その他・注意事項</a:t>
            </a:r>
          </a:p>
        </p:txBody>
      </p:sp>
      <p:pic>
        <p:nvPicPr>
          <p:cNvPr id="10" name="図プレースホルダー 9" descr="アイコン&#10;&#10;自動的に生成された説明">
            <a:extLst>
              <a:ext uri="{FF2B5EF4-FFF2-40B4-BE49-F238E27FC236}">
                <a16:creationId xmlns:a16="http://schemas.microsoft.com/office/drawing/2014/main" id="{3799B9DD-EFA6-97AC-9188-B0E425FC7012}"/>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入稿前審査</a:t>
            </a:r>
            <a:endParaRPr kumimoji="1" lang="ja-JP" altLang="en-US" sz="1600" dirty="0">
              <a:solidFill>
                <a:schemeClr val="accent6"/>
              </a:solidFill>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5" y="1800164"/>
          <a:ext cx="11248747" cy="4337266"/>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3"/>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ブランドリフト調査</a:t>
                      </a:r>
                      <a:b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4"/>
                        </a:rPr>
                      </a:b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4"/>
                        </a:rPr>
                        <a:t>入稿前審査依頼フォーム</a:t>
                      </a: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・広告タイプ：予約型専用広告（ブランドパネル クインティを除く）</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トップインパクト、パノラマなどのリッチ広告が対象です。予約型専用広告の詳細は入稿規定をご確認ください。</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hlinkClick r:id="rId5"/>
                        </a:rPr>
                        <a:t>https://ads-help.yahoo-net.jp/s/article/H000044534</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掲載反映日の</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dirty="0">
                          <a:solidFill>
                            <a:schemeClr val="accent6"/>
                          </a:solidFill>
                          <a:latin typeface="Meiryo" panose="020B0604030504040204" pitchFamily="34" charset="-128"/>
                          <a:ea typeface="Meiryo" panose="020B0604030504040204" pitchFamily="34" charset="-128"/>
                        </a:rPr>
                        <a:t>11</a:t>
                      </a:r>
                      <a:r>
                        <a:rPr kumimoji="1" lang="ja-JP" altLang="en-US" sz="1000" b="0" dirty="0">
                          <a:solidFill>
                            <a:schemeClr val="accent6"/>
                          </a:solidFill>
                          <a:latin typeface="Meiryo" panose="020B0604030504040204" pitchFamily="34" charset="-128"/>
                          <a:ea typeface="Meiryo" panose="020B0604030504040204" pitchFamily="34" charset="-128"/>
                        </a:rPr>
                        <a:t>営業日前</a:t>
                      </a: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panose="020B0604030504040204" pitchFamily="34" charset="-128"/>
                          <a:ea typeface="Meiryo" panose="020B0604030504040204" pitchFamily="34" charset="-128"/>
                          <a:hlinkClick r:id="rId6"/>
                        </a:rPr>
                        <a:t>ディスプレイ広告（予約型）入稿前審査依頼フォーム</a:t>
                      </a:r>
                      <a:endParaRPr kumimoji="1" lang="en-US" altLang="ja-JP" sz="100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chemeClr val="accent6"/>
                          </a:solidFill>
                          <a:latin typeface="Meiryo" panose="020B0604030504040204" pitchFamily="34" charset="-128"/>
                          <a:ea typeface="Meiryo" panose="020B0604030504040204" pitchFamily="34" charset="-128"/>
                        </a:rPr>
                        <a:t>必須</a:t>
                      </a:r>
                      <a:endParaRPr kumimoji="1" lang="en-US" altLang="ja-JP" sz="100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0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7"/>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537ABCAA-0EA2-0E56-55B9-D26B279646CF}"/>
              </a:ext>
            </a:extLst>
          </p:cNvPr>
          <p:cNvSpPr txBox="1"/>
          <p:nvPr/>
        </p:nvSpPr>
        <p:spPr>
          <a:xfrm>
            <a:off x="479425" y="1089025"/>
            <a:ext cx="11233150" cy="543995"/>
          </a:xfrm>
          <a:prstGeom prst="rect">
            <a:avLst/>
          </a:prstGeom>
          <a:noFill/>
        </p:spPr>
        <p:txBody>
          <a:bodyPr wrap="square" lIns="0" tIns="0" rIns="0" bIns="0" rtlCol="0">
            <a:spAutoFit/>
          </a:bodyPr>
          <a:lstStyle/>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545454"/>
              </a:solidFill>
              <a:latin typeface="Meiryo" panose="020B0604030504040204" pitchFamily="34" charset="-128"/>
              <a:ea typeface="Meiryo" panose="020B0604030504040204" pitchFamily="34" charset="-128"/>
            </a:endParaRPr>
          </a:p>
          <a:p>
            <a:pPr>
              <a:lnSpc>
                <a:spcPct val="130000"/>
              </a:lnSpc>
            </a:pPr>
            <a:r>
              <a:rPr lang="ja-JP" altLang="en-US" sz="1400" dirty="0">
                <a:solidFill>
                  <a:srgbClr val="545454"/>
                </a:solidFill>
                <a:latin typeface="Meiryo" panose="020B0604030504040204" pitchFamily="34" charset="-128"/>
                <a:ea typeface="Meiryo" panose="020B0604030504040204" pitchFamily="34" charset="-128"/>
              </a:rPr>
              <a:t>なお、審査には</a:t>
            </a:r>
            <a:r>
              <a:rPr lang="en-US" altLang="ja-JP" sz="1400" dirty="0">
                <a:solidFill>
                  <a:srgbClr val="545454"/>
                </a:solidFill>
                <a:latin typeface="Meiryo" panose="020B0604030504040204" pitchFamily="34" charset="-128"/>
                <a:ea typeface="Meiryo" panose="020B0604030504040204" pitchFamily="34" charset="-128"/>
              </a:rPr>
              <a:t>3</a:t>
            </a:r>
            <a:r>
              <a:rPr lang="ja-JP" altLang="en-US" sz="1400" dirty="0">
                <a:solidFill>
                  <a:srgbClr val="545454"/>
                </a:solidFill>
                <a:latin typeface="Meiryo" panose="020B0604030504040204" pitchFamily="34" charset="-128"/>
                <a:ea typeface="Meiryo" panose="020B0604030504040204" pitchFamily="34" charset="-128"/>
              </a:rPr>
              <a:t>営業日程度かかります。</a:t>
            </a:r>
            <a:endParaRPr lang="en-US" altLang="ja-JP" sz="14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995446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47A3803B-87FE-8DD5-03AE-84DC7D32FC67}"/>
              </a:ext>
            </a:extLst>
          </p:cNvPr>
          <p:cNvSpPr>
            <a:spLocks noGrp="1"/>
          </p:cNvSpPr>
          <p:nvPr>
            <p:ph type="body" sz="quarter" idx="12"/>
          </p:nvPr>
        </p:nvSpPr>
        <p:spPr/>
        <p:txBody>
          <a:bodyPr/>
          <a:lstStyle/>
          <a:p>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089025"/>
            <a:ext cx="11233149" cy="5307607"/>
          </a:xfrm>
          <a:prstGeom prst="rect">
            <a:avLst/>
          </a:prstGeom>
          <a:noFill/>
        </p:spPr>
        <p:txBody>
          <a:bodyPr wrap="square" lIns="0" tIns="0" rIns="0" bIns="0" rtlCol="0">
            <a:spAutoFit/>
          </a:bodyPr>
          <a:lstStyle/>
          <a:p>
            <a:pPr>
              <a:lnSpc>
                <a:spcPct val="120000"/>
              </a:lnSpc>
              <a:spcAft>
                <a:spcPts val="600"/>
              </a:spcAf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おもな免責事項・注意事項のみ記載しております。本資料に記載のほか、広告取扱基本規定、広告掲載基準、入稿規定など各種規約、ガイドライン、ヘルプにもディスプレイ広告（予約型）に関する免責事項・注意事項があります。併せてご確認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ガイドライン・規約</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https://marketing.yahoo.co.jp/guidelines/</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広告の掲載内容や販売内容が変更になる場合があります。あらかじめご了承ください。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広告が掲載されるウェブサイトやアプリケーション</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の内容・構成は、予告なく変更になる場合や、災害時、通信障害時、他プロモーション時等、特別編成になる場合があります。また、それらに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伴い広告</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掲載</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位置</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が変更になる場合があります。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弊社サービスによる特別演出に伴い、演出期間を含めた掲載期間の販売を停止する場合があります。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市区郡合併などでターゲティング対象のエリアが変更・廃止になる場合があります。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セールスシートの「商品一覧」ページに記載の「掲載場所」が複数のサービスやサービス内の階層、記事・種目などのカテゴリーを包含する場合、一部のサービス、サービス内の階層、カテゴリーで広告掲載されない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商品によってはセールスシートの「商品一覧」ページに記載の「購入期間」より短期間で購入可能ですが、指定したビューアブルインプレッション数の広告掲載は保証されません。</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423737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4999830"/>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広告掲載調整時間について</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次に定める時間は「広告掲載調整時間」とし、広告掲載調整時間内に発生した不具合について、ヤフーは免責されます。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広告掲載開始日、および広告内容を変更した後の掲載開始日において、掲載開始から</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ただし、以下の（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）に該当する場合は、その定めに従います。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広告掲載開始日が営業日以外の場合、当該広告の掲載開始時間から、翌営業日の正午までを広告掲載調整時間とします。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3</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広告の総掲載予定時間が</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12</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時間未満の場合、総掲載予定時間の</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10</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％にあたる時間を上限に広告掲載調整時間とします。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枠購入型、時間帯ジャック購入型の商品について</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ビューアブルインプレッション保証の商品ではございません。セールスシートの「商品一覧」ページ、「時間帯ジャック価格表」ページに記載の「想定</a:t>
            </a:r>
            <a:r>
              <a:rPr kumimoji="0" lang="en-US" altLang="ja-JP" sz="1400" b="0" i="0" u="none" strike="noStrike" kern="0" cap="none" spc="0" normalizeH="0" baseline="0" noProof="0" dirty="0" err="1">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vimps</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の広告掲載は保証されません。広告視聴数の目安としてご確認ください。</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SOV100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％配信の購入の場合でも広告が配信されない場合があります。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またそういった場合にディスプレイ広告（運用型）を含めた他社の広告配信設定の状況により、他社の広告が配信される場合があります。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資料やツールに明示されている場合を除き、金額表示は以下のとおりです。</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消費税を含みません。</a:t>
            </a:r>
          </a:p>
          <a:p>
            <a:pPr marL="742950" lvl="1" indent="-285750">
              <a:lnSpc>
                <a:spcPct val="120000"/>
              </a:lnSpc>
              <a:spcAft>
                <a:spcPts val="600"/>
              </a:spcAft>
              <a:buFont typeface="Wingdings" pitchFamily="2" charset="2"/>
              <a:buChar char="n"/>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代理店手数料を含みます。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399548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よくあるお問い合わせ</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089025"/>
            <a:ext cx="11233150" cy="918713"/>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よくあるお問い合わせのみ記載しております。ヘルプ、サポート窓口も併せてご利用ください。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ヘルプ</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4"/>
              </a:rPr>
              <a:t>https://ads-help.yahoo-net.jp/</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742950" lvl="1" indent="-285750">
              <a:lnSpc>
                <a:spcPct val="120000"/>
              </a:lnSpc>
              <a:spcAft>
                <a:spcPts val="600"/>
              </a:spcAft>
              <a:buFont typeface="Wingdings" panose="05000000000000000000" pitchFamily="2" charset="2"/>
              <a:buChar char="n"/>
              <a:defRPr/>
            </a:pP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Yahoo!</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 パートナーサポート</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5"/>
              </a:rPr>
              <a:t>https://portal.yadui.business.yahoo.co.jp/agencyportal/873315/</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graphicFrame>
        <p:nvGraphicFramePr>
          <p:cNvPr id="3" name="表 4">
            <a:extLst>
              <a:ext uri="{FF2B5EF4-FFF2-40B4-BE49-F238E27FC236}">
                <a16:creationId xmlns:a16="http://schemas.microsoft.com/office/drawing/2014/main" id="{38AA8EF1-A765-8D1E-F39C-0CF8379C4447}"/>
              </a:ext>
            </a:extLst>
          </p:cNvPr>
          <p:cNvGraphicFramePr>
            <a:graphicFrameLocks noGrp="1"/>
          </p:cNvGraphicFramePr>
          <p:nvPr/>
        </p:nvGraphicFramePr>
        <p:xfrm>
          <a:off x="479425" y="2567278"/>
          <a:ext cx="11233150" cy="3733800"/>
        </p:xfrm>
        <a:graphic>
          <a:graphicData uri="http://schemas.openxmlformats.org/drawingml/2006/table">
            <a:tbl>
              <a:tblPr firstRow="1" bandRow="1">
                <a:tableStyleId>{5C22544A-7EE6-4342-B048-85BDC9FD1C3A}</a:tableStyleId>
              </a:tblPr>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ディスプレイ広告（予約型）販促情報一覧</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https://portal.yadui.business.yahoo.co.jp/agencyportal/30335704/</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595959"/>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595959"/>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8"/>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Q</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p>
                      <a:r>
                        <a:rPr kumimoji="1" lang="ja-JP" altLang="en-US" sz="1400" b="1" dirty="0">
                          <a:solidFill>
                            <a:srgbClr val="595959"/>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chemeClr val="bg2"/>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p>
                      <a:r>
                        <a:rPr kumimoji="1" lang="en-US" altLang="ja-JP" b="1" dirty="0">
                          <a:solidFill>
                            <a:srgbClr val="595959"/>
                          </a:solidFill>
                          <a:latin typeface="メイリオ" panose="020B0604030504040204" pitchFamily="50" charset="-128"/>
                          <a:ea typeface="メイリオ" panose="020B0604030504040204" pitchFamily="50" charset="-128"/>
                        </a:rPr>
                        <a:t>A</a:t>
                      </a:r>
                      <a:endParaRPr kumimoji="1" lang="ja-JP" altLang="en-US" b="1" dirty="0">
                        <a:solidFill>
                          <a:srgbClr val="595959"/>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kumimoji="1" lang="ja-JP" altLang="en-US" sz="1400" dirty="0">
                          <a:solidFill>
                            <a:srgbClr val="595959"/>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595959"/>
                          </a:solidFill>
                          <a:latin typeface="メイリオ" panose="020B0604030504040204" pitchFamily="50" charset="-128"/>
                          <a:ea typeface="メイリオ" panose="020B0604030504040204" pitchFamily="50" charset="-128"/>
                        </a:rPr>
                        <a:t>181</a:t>
                      </a:r>
                      <a:r>
                        <a:rPr kumimoji="1" lang="ja-JP" altLang="en-US" sz="1400" dirty="0">
                          <a:solidFill>
                            <a:srgbClr val="595959"/>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spTree>
    <p:extLst>
      <p:ext uri="{BB962C8B-B14F-4D97-AF65-F5344CB8AC3E}">
        <p14:creationId xmlns:p14="http://schemas.microsoft.com/office/powerpoint/2010/main" val="533308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8EF11AB-41C0-2A04-2D99-7D33A744DD3E}"/>
              </a:ext>
            </a:extLst>
          </p:cNvPr>
          <p:cNvSpPr>
            <a:spLocks noGrp="1"/>
          </p:cNvSpPr>
          <p:nvPr>
            <p:ph type="body" sz="quarter" idx="14"/>
          </p:nvPr>
        </p:nvSpPr>
        <p:spPr/>
        <p:txBody>
          <a:bodyPr>
            <a:normAutofit lnSpcReduction="10000"/>
          </a:bodyPr>
          <a:lstStyle/>
          <a:p>
            <a:r>
              <a:rPr kumimoji="1" lang="ja-JP" altLang="en-US" dirty="0"/>
              <a:t>概要</a:t>
            </a:r>
          </a:p>
        </p:txBody>
      </p:sp>
      <p:sp>
        <p:nvSpPr>
          <p:cNvPr id="3" name="テキスト プレースホルダー 2">
            <a:extLst>
              <a:ext uri="{FF2B5EF4-FFF2-40B4-BE49-F238E27FC236}">
                <a16:creationId xmlns:a16="http://schemas.microsoft.com/office/drawing/2014/main" id="{0D585F98-3804-0150-507E-62E31139706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31D38F06-6911-09B2-66C8-A887FE7C4DC6}"/>
              </a:ext>
            </a:extLst>
          </p:cNvPr>
          <p:cNvSpPr>
            <a:spLocks noGrp="1"/>
          </p:cNvSpPr>
          <p:nvPr>
            <p:ph type="body" sz="quarter" idx="16"/>
          </p:nvPr>
        </p:nvSpPr>
        <p:spPr/>
        <p:txBody>
          <a:bodyPr>
            <a:normAutofit lnSpcReduction="10000"/>
          </a:bodyPr>
          <a:lstStyle/>
          <a:p>
            <a:r>
              <a:rPr kumimoji="1" lang="ja-JP" altLang="en-US" dirty="0"/>
              <a:t>その他・注意事項</a:t>
            </a:r>
          </a:p>
        </p:txBody>
      </p:sp>
    </p:spTree>
    <p:extLst>
      <p:ext uri="{BB962C8B-B14F-4D97-AF65-F5344CB8AC3E}">
        <p14:creationId xmlns:p14="http://schemas.microsoft.com/office/powerpoint/2010/main" val="16012408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B732959F-B856-AD2E-A2B6-1BA0908F9E2A}"/>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8" name="テキスト プレースホルダー 1">
            <a:extLst>
              <a:ext uri="{FF2B5EF4-FFF2-40B4-BE49-F238E27FC236}">
                <a16:creationId xmlns:a16="http://schemas.microsoft.com/office/drawing/2014/main" id="{8A24330F-B86D-86B4-B7D4-64D601134479}"/>
              </a:ext>
            </a:extLst>
          </p:cNvPr>
          <p:cNvSpPr>
            <a:spLocks noGrp="1"/>
          </p:cNvSpPr>
          <p:nvPr>
            <p:ph type="body" sz="quarter" idx="10"/>
          </p:nvPr>
        </p:nvSpPr>
        <p:spPr>
          <a:xfrm>
            <a:off x="1887538" y="252413"/>
            <a:ext cx="8137525" cy="334962"/>
          </a:xfrm>
        </p:spPr>
        <p:txBody>
          <a:bodyPr/>
          <a:lstStyle/>
          <a:p>
            <a:r>
              <a:rPr lang="ja-JP" altLang="en-US" dirty="0"/>
              <a:t>変更・更新履歴</a:t>
            </a:r>
            <a:endParaRPr kumimoji="1" lang="ja-JP" altLang="en-US" dirty="0"/>
          </a:p>
        </p:txBody>
      </p:sp>
      <p:sp>
        <p:nvSpPr>
          <p:cNvPr id="10" name="テキスト ボックス 9">
            <a:extLst>
              <a:ext uri="{FF2B5EF4-FFF2-40B4-BE49-F238E27FC236}">
                <a16:creationId xmlns:a16="http://schemas.microsoft.com/office/drawing/2014/main" id="{6618D3C6-0789-B408-DC9B-51368089BBEE}"/>
              </a:ext>
            </a:extLst>
          </p:cNvPr>
          <p:cNvSpPr txBox="1"/>
          <p:nvPr/>
        </p:nvSpPr>
        <p:spPr>
          <a:xfrm>
            <a:off x="488016" y="1111645"/>
            <a:ext cx="11224560" cy="738664"/>
          </a:xfrm>
          <a:prstGeom prst="rect">
            <a:avLst/>
          </a:prstGeom>
          <a:noFill/>
        </p:spPr>
        <p:txBody>
          <a:bodyPr wrap="square" lIns="91440" tIns="45720" rIns="91440" bIns="45720" rtlCol="0" anchor="t">
            <a:spAutoFit/>
          </a:bodyPr>
          <a:lstStyle/>
          <a:p>
            <a:pPr algn="l"/>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2023/11/6</a:t>
            </a:r>
          </a:p>
          <a:p>
            <a:pPr algn="l"/>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ディスプレイ広告（予約型）　共通免責事項・注意事項のページを本商品専用の免責事項・注意事項に変更し、</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algn="l"/>
            <a:r>
              <a:rPr kumimoji="0" lang="ja-JP" altLang="en-US" sz="1400" kern="0">
                <a:solidFill>
                  <a:srgbClr val="000000"/>
                </a:solidFill>
                <a:latin typeface="Meiryo"/>
                <a:ea typeface="Meiryo"/>
              </a:rPr>
              <a:t>ユーザーの設定によっては広告が表示されないことがあることを追記しました。</a:t>
            </a:r>
            <a:endParaRPr kumimoji="0" lang="en-US" altLang="ja-JP" sz="1400" kern="0">
              <a:solidFill>
                <a:srgbClr val="000000"/>
              </a:solidFill>
              <a:latin typeface="Meiryo"/>
              <a:ea typeface="Meiryo"/>
            </a:endParaRPr>
          </a:p>
        </p:txBody>
      </p:sp>
    </p:spTree>
    <p:extLst>
      <p:ext uri="{BB962C8B-B14F-4D97-AF65-F5344CB8AC3E}">
        <p14:creationId xmlns:p14="http://schemas.microsoft.com/office/powerpoint/2010/main" val="1215275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746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7" name="図プレースホルダー 6" descr="アイコン&#10;&#10;自動的に生成された説明">
            <a:extLst>
              <a:ext uri="{FF2B5EF4-FFF2-40B4-BE49-F238E27FC236}">
                <a16:creationId xmlns:a16="http://schemas.microsoft.com/office/drawing/2014/main" id="{36B2E8B5-27FE-4265-9507-3875E1FC696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概要</a:t>
            </a:r>
          </a:p>
        </p:txBody>
      </p:sp>
      <p:sp>
        <p:nvSpPr>
          <p:cNvPr id="3" name="テキスト プレースホルダー 3">
            <a:extLst>
              <a:ext uri="{FF2B5EF4-FFF2-40B4-BE49-F238E27FC236}">
                <a16:creationId xmlns:a16="http://schemas.microsoft.com/office/drawing/2014/main" id="{6A7E53FC-796A-D89B-706C-622C1BC2EB9A}"/>
              </a:ext>
            </a:extLst>
          </p:cNvPr>
          <p:cNvSpPr>
            <a:spLocks noGrp="1"/>
          </p:cNvSpPr>
          <p:nvPr>
            <p:ph type="body" sz="quarter" idx="18"/>
          </p:nvPr>
        </p:nvSpPr>
        <p:spPr>
          <a:xfrm>
            <a:off x="2422456" y="1047719"/>
            <a:ext cx="1150023" cy="1057321"/>
          </a:xfrm>
        </p:spPr>
        <p:txBody>
          <a:bodyPr/>
          <a:lstStyle/>
          <a:p>
            <a:r>
              <a:rPr kumimoji="1" lang="en-US" altLang="ja-JP" dirty="0"/>
              <a:t>01</a:t>
            </a:r>
            <a:endParaRPr kumimoji="1" lang="ja-JP" altLang="en-US" dirty="0"/>
          </a:p>
        </p:txBody>
      </p:sp>
    </p:spTree>
    <p:extLst>
      <p:ext uri="{BB962C8B-B14F-4D97-AF65-F5344CB8AC3E}">
        <p14:creationId xmlns:p14="http://schemas.microsoft.com/office/powerpoint/2010/main" val="34375046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p:txBody>
          <a:bodyPr/>
          <a:lstStyle/>
          <a:p>
            <a:r>
              <a:rPr lang="ja-JP" altLang="en-US"/>
              <a:t>概要</a:t>
            </a:r>
          </a:p>
        </p:txBody>
      </p:sp>
      <p:sp>
        <p:nvSpPr>
          <p:cNvPr id="3" name="テキスト ボックス 2">
            <a:extLst>
              <a:ext uri="{FF2B5EF4-FFF2-40B4-BE49-F238E27FC236}">
                <a16:creationId xmlns:a16="http://schemas.microsoft.com/office/drawing/2014/main" id="{15B1160C-9378-FEDF-025D-663F99958BC7}"/>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a:t>
            </a:r>
            <a:r>
              <a:rPr kumimoji="1" lang="en-US" altLang="ja-JP" sz="1600" b="0" i="0" dirty="0">
                <a:solidFill>
                  <a:schemeClr val="accent3"/>
                </a:solidFill>
                <a:latin typeface="Meiryo" panose="020B0604030504040204" pitchFamily="34" charset="-128"/>
                <a:ea typeface="Meiryo" panose="020B0604030504040204" pitchFamily="34" charset="-128"/>
              </a:rPr>
              <a:t>Yahoo!</a:t>
            </a:r>
            <a:r>
              <a:rPr kumimoji="1" lang="ja-JP" altLang="en-US" sz="1600" b="0" i="0" dirty="0">
                <a:solidFill>
                  <a:schemeClr val="accent3"/>
                </a:solidFill>
                <a:latin typeface="Meiryo" panose="020B0604030504040204" pitchFamily="34" charset="-128"/>
                <a:ea typeface="Meiryo" panose="020B0604030504040204" pitchFamily="34" charset="-128"/>
              </a:rPr>
              <a:t>カーナビ</a:t>
            </a: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3311657293"/>
              </p:ext>
            </p:extLst>
          </p:nvPr>
        </p:nvGraphicFramePr>
        <p:xfrm>
          <a:off x="479425" y="2247857"/>
          <a:ext cx="11233150" cy="3955240"/>
        </p:xfrm>
        <a:graphic>
          <a:graphicData uri="http://schemas.openxmlformats.org/drawingml/2006/table">
            <a:tbl>
              <a:tblPr>
                <a:tableStyleId>{5C22544A-7EE6-4342-B048-85BDC9FD1C3A}</a:tableStyleId>
              </a:tblPr>
              <a:tblGrid>
                <a:gridCol w="4720283">
                  <a:extLst>
                    <a:ext uri="{9D8B030D-6E8A-4147-A177-3AD203B41FA5}">
                      <a16:colId xmlns:a16="http://schemas.microsoft.com/office/drawing/2014/main" val="606051176"/>
                    </a:ext>
                  </a:extLst>
                </a:gridCol>
                <a:gridCol w="6512867">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dirty="0">
                          <a:solidFill>
                            <a:schemeClr val="accent3"/>
                          </a:solidFill>
                          <a:latin typeface="Meiryo" panose="020B0604030504040204" pitchFamily="34" charset="-128"/>
                          <a:ea typeface="Meiryo" panose="020B0604030504040204" pitchFamily="34" charset="-128"/>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カーナビ　</a:t>
                      </a:r>
                      <a:r>
                        <a:rPr kumimoji="1" lang="en-US" altLang="ja-JP" sz="1000" b="1" i="0" dirty="0">
                          <a:solidFill>
                            <a:schemeClr val="accent3"/>
                          </a:solidFill>
                          <a:latin typeface="Meiryo" panose="020B0604030504040204" pitchFamily="34" charset="-128"/>
                          <a:ea typeface="Meiryo" panose="020B0604030504040204" pitchFamily="34" charset="-128"/>
                        </a:rPr>
                        <a:t> </a:t>
                      </a:r>
                      <a:r>
                        <a:rPr kumimoji="1" lang="ja-JP" altLang="en-US" sz="1000" b="1" i="0" dirty="0">
                          <a:solidFill>
                            <a:schemeClr val="accent3"/>
                          </a:solidFill>
                          <a:latin typeface="Meiryo" panose="020B0604030504040204" pitchFamily="34" charset="-128"/>
                          <a:ea typeface="Meiryo" panose="020B0604030504040204" pitchFamily="34" charset="-128"/>
                        </a:rPr>
                        <a:t>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3"/>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4"/>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　事例</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5"/>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カーナビ　ほか）媒体資料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B22FA871-11BC-E09B-D9F9-2A40E3D1AE42}"/>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98453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6A93CB5-03FE-6B43-FAD7-EAA183703C0B}"/>
              </a:ext>
            </a:extLst>
          </p:cNvPr>
          <p:cNvSpPr>
            <a:spLocks noGrp="1"/>
          </p:cNvSpPr>
          <p:nvPr>
            <p:ph type="body" sz="quarter" idx="10"/>
          </p:nvPr>
        </p:nvSpPr>
        <p:spPr/>
        <p:txBody>
          <a:bodyPr/>
          <a:lstStyle/>
          <a:p>
            <a:r>
              <a:rPr lang="en-US" altLang="ja-JP" sz="2000" b="1" i="0" u="none" strike="noStrike" dirty="0">
                <a:solidFill>
                  <a:srgbClr val="595959"/>
                </a:solidFill>
                <a:effectLst/>
                <a:latin typeface="メイリオ" panose="020B0604030504040204" pitchFamily="50" charset="-128"/>
                <a:ea typeface="メイリオ" panose="020B0604030504040204" pitchFamily="50" charset="-128"/>
              </a:rPr>
              <a:t>Yahoo!</a:t>
            </a:r>
            <a:r>
              <a:rPr lang="ja-JP" altLang="en-US" sz="2000" b="1" i="0" u="none" strike="noStrike" dirty="0">
                <a:solidFill>
                  <a:srgbClr val="595959"/>
                </a:solidFill>
                <a:effectLst/>
                <a:latin typeface="メイリオ" panose="020B0604030504040204" pitchFamily="50" charset="-128"/>
                <a:ea typeface="メイリオ" panose="020B0604030504040204" pitchFamily="50" charset="-128"/>
              </a:rPr>
              <a:t>カーナビ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10</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~2024</a:t>
            </a:r>
            <a:r>
              <a:rPr kumimoji="1" lang="ja-JP" altLang="en-US" dirty="0">
                <a:latin typeface="Meiryo" panose="020B0604030504040204" pitchFamily="34" charset="-128"/>
                <a:ea typeface="Meiryo" panose="020B0604030504040204" pitchFamily="34" charset="-128"/>
              </a:rPr>
              <a:t>年</a:t>
            </a:r>
            <a:r>
              <a:rPr kumimoji="1" lang="en-US" altLang="ja-JP" dirty="0">
                <a:latin typeface="Meiryo" panose="020B0604030504040204" pitchFamily="34" charset="-128"/>
                <a:ea typeface="Meiryo" panose="020B0604030504040204" pitchFamily="34" charset="-128"/>
              </a:rPr>
              <a:t>3</a:t>
            </a:r>
            <a:r>
              <a:rPr kumimoji="1" lang="ja-JP" altLang="en-US" dirty="0">
                <a:latin typeface="Meiryo" panose="020B0604030504040204" pitchFamily="34" charset="-128"/>
                <a:ea typeface="Meiryo" panose="020B0604030504040204" pitchFamily="34" charset="-128"/>
              </a:rPr>
              <a:t>月商品 変更点</a:t>
            </a:r>
          </a:p>
        </p:txBody>
      </p:sp>
      <p:sp>
        <p:nvSpPr>
          <p:cNvPr id="9" name="テキスト プレースホルダー 8">
            <a:extLst>
              <a:ext uri="{FF2B5EF4-FFF2-40B4-BE49-F238E27FC236}">
                <a16:creationId xmlns:a16="http://schemas.microsoft.com/office/drawing/2014/main" id="{70267C3E-EE17-5787-26D4-F1A3F2369761}"/>
              </a:ext>
            </a:extLst>
          </p:cNvPr>
          <p:cNvSpPr>
            <a:spLocks noGrp="1"/>
          </p:cNvSpPr>
          <p:nvPr>
            <p:ph type="body" sz="quarter" idx="12"/>
          </p:nvPr>
        </p:nvSpPr>
        <p:spPr/>
        <p:txBody>
          <a:bodyPr/>
          <a:lstStyle/>
          <a:p>
            <a:r>
              <a:rPr lang="ja-JP" altLang="en-US"/>
              <a:t>概要</a:t>
            </a:r>
          </a:p>
        </p:txBody>
      </p:sp>
      <p:sp>
        <p:nvSpPr>
          <p:cNvPr id="7" name="テキスト ボックス 6">
            <a:extLst>
              <a:ext uri="{FF2B5EF4-FFF2-40B4-BE49-F238E27FC236}">
                <a16:creationId xmlns:a16="http://schemas.microsoft.com/office/drawing/2014/main" id="{79F344EB-7B61-5663-2977-957DCC8A02E9}"/>
              </a:ext>
            </a:extLst>
          </p:cNvPr>
          <p:cNvSpPr txBox="1"/>
          <p:nvPr/>
        </p:nvSpPr>
        <p:spPr>
          <a:xfrm>
            <a:off x="8086232" y="204242"/>
            <a:ext cx="3251002" cy="457048"/>
          </a:xfrm>
          <a:prstGeom prst="rect">
            <a:avLst/>
          </a:prstGeom>
          <a:noFill/>
        </p:spPr>
        <p:txBody>
          <a:bodyPr wrap="squar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lang="en-US" altLang="ja-JP" sz="900" dirty="0">
                <a:solidFill>
                  <a:srgbClr val="000000"/>
                </a:solidFill>
                <a:latin typeface="Meiryo" panose="020B0604030504040204" pitchFamily="34" charset="-128"/>
                <a:ea typeface="Meiryo" panose="020B0604030504040204" pitchFamily="34" charset="-128"/>
              </a:rPr>
              <a:t>Yahoo!</a:t>
            </a:r>
            <a:r>
              <a:rPr lang="ja-JP" altLang="en-US" sz="900" dirty="0">
                <a:solidFill>
                  <a:srgbClr val="000000"/>
                </a:solidFill>
                <a:latin typeface="Meiryo" panose="020B0604030504040204" pitchFamily="34" charset="-128"/>
                <a:ea typeface="Meiryo" panose="020B0604030504040204" pitchFamily="34" charset="-128"/>
              </a:rPr>
              <a:t>カーナビ</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 </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endPar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からの変更点</a:t>
            </a:r>
          </a:p>
        </p:txBody>
      </p:sp>
      <p:pic>
        <p:nvPicPr>
          <p:cNvPr id="10" name="図プレースホルダー 9" descr="アイコン&#10;&#10;自動的に生成された説明">
            <a:extLst>
              <a:ext uri="{FF2B5EF4-FFF2-40B4-BE49-F238E27FC236}">
                <a16:creationId xmlns:a16="http://schemas.microsoft.com/office/drawing/2014/main" id="{873DFE2E-B1D2-B9A6-C02B-8608362B7E7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3" name="角丸四角形 3">
            <a:extLst>
              <a:ext uri="{FF2B5EF4-FFF2-40B4-BE49-F238E27FC236}">
                <a16:creationId xmlns:a16="http://schemas.microsoft.com/office/drawing/2014/main" id="{E41B4F46-E05A-94DE-D98B-9AC5AF9CDDBE}"/>
              </a:ext>
            </a:extLst>
          </p:cNvPr>
          <p:cNvSpPr/>
          <p:nvPr/>
        </p:nvSpPr>
        <p:spPr>
          <a:xfrm>
            <a:off x="1078601" y="3106341"/>
            <a:ext cx="10034798" cy="645319"/>
          </a:xfrm>
          <a:prstGeom prst="roundRect">
            <a:avLst>
              <a:gd name="adj" fmla="val 8047"/>
            </a:avLst>
          </a:prstGeom>
          <a:noFill/>
          <a:ln w="15875">
            <a:noFill/>
          </a:ln>
        </p:spPr>
        <p:txBody>
          <a:bodyPr wrap="non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a:t>
            </a:r>
            <a:r>
              <a:rPr lang="en-US" altLang="ja-JP" sz="2000" b="1" spc="300" dirty="0">
                <a:solidFill>
                  <a:schemeClr val="accent3"/>
                </a:solidFill>
                <a:latin typeface="Meiryo"/>
                <a:ea typeface="Meiryo"/>
              </a:rPr>
              <a:t>2023年9月30日</a:t>
            </a:r>
            <a:r>
              <a:rPr lang="ja-JP" altLang="en-US" sz="2000" b="1" spc="300">
                <a:solidFill>
                  <a:schemeClr val="accent3"/>
                </a:solidFill>
                <a:latin typeface="Meiryo"/>
                <a:ea typeface="Meiryo"/>
              </a:rPr>
              <a:t>までの商品がご好評につき、</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2000" b="1" spc="300">
                <a:solidFill>
                  <a:schemeClr val="accent3"/>
                </a:solidFill>
                <a:latin typeface="Meiryo"/>
                <a:ea typeface="Meiryo"/>
              </a:rPr>
              <a:t>掲載期間のみ変更した商品を</a:t>
            </a:r>
            <a:r>
              <a:rPr lang="en-US" altLang="ja-JP" sz="2000" b="1" spc="300" dirty="0">
                <a:solidFill>
                  <a:schemeClr val="accent3"/>
                </a:solidFill>
                <a:latin typeface="Meiryo"/>
                <a:ea typeface="Meiryo"/>
              </a:rPr>
              <a:t>2023年7月19日</a:t>
            </a:r>
            <a:r>
              <a:rPr lang="ja-JP" altLang="en-US" sz="2000" b="1" spc="300">
                <a:solidFill>
                  <a:schemeClr val="accent3"/>
                </a:solidFill>
                <a:latin typeface="Meiryo"/>
                <a:ea typeface="Meiryo"/>
              </a:rPr>
              <a:t>に新たにリリースしました。</a:t>
            </a:r>
            <a:endParaRPr lang="en-US" altLang="ja-JP" sz="2000" b="1" spc="300">
              <a:solidFill>
                <a:schemeClr val="accent3"/>
              </a:solidFill>
              <a:latin typeface="Meiryo"/>
              <a:ea typeface="Meiryo"/>
            </a:endParaRPr>
          </a:p>
        </p:txBody>
      </p:sp>
    </p:spTree>
    <p:extLst>
      <p:ext uri="{BB962C8B-B14F-4D97-AF65-F5344CB8AC3E}">
        <p14:creationId xmlns:p14="http://schemas.microsoft.com/office/powerpoint/2010/main" val="7954620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CC0948C9-477F-02EA-63C7-DEE5532D829E}"/>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A3795343-FA86-E6FC-99F5-259D86161957}"/>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4A3D5EED-74F1-82DF-0D49-89C0219633E0}"/>
              </a:ext>
            </a:extLst>
          </p:cNvPr>
          <p:cNvSpPr>
            <a:spLocks noGrp="1"/>
          </p:cNvSpPr>
          <p:nvPr>
            <p:ph type="body" sz="quarter" idx="19"/>
          </p:nvPr>
        </p:nvSpPr>
        <p:spPr/>
        <p:txBody>
          <a:bodyPr/>
          <a:lstStyle/>
          <a:p>
            <a:r>
              <a:rPr kumimoji="1" lang="ja-JP" altLang="en-US" dirty="0"/>
              <a:t>商品スペック</a:t>
            </a:r>
          </a:p>
        </p:txBody>
      </p:sp>
      <p:pic>
        <p:nvPicPr>
          <p:cNvPr id="9" name="図プレースホルダー 8" descr="アイコン&#10;&#10;自動的に生成された説明">
            <a:extLst>
              <a:ext uri="{FF2B5EF4-FFF2-40B4-BE49-F238E27FC236}">
                <a16:creationId xmlns:a16="http://schemas.microsoft.com/office/drawing/2014/main" id="{72B93286-6787-DA5E-68E5-83CFF5080FFA}"/>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4082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a:t>商品スペック</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extLst>
              <p:ext uri="{D42A27DB-BD31-4B8C-83A1-F6EECF244321}">
                <p14:modId xmlns:p14="http://schemas.microsoft.com/office/powerpoint/2010/main" val="1272229697"/>
              </p:ext>
            </p:extLst>
          </p:nvPr>
        </p:nvGraphicFramePr>
        <p:xfrm>
          <a:off x="479425" y="1816674"/>
          <a:ext cx="11233150" cy="2533202"/>
        </p:xfrm>
        <a:graphic>
          <a:graphicData uri="http://schemas.openxmlformats.org/drawingml/2006/table">
            <a:tbl>
              <a:tblPr firstRow="1" bandRow="1">
                <a:tableStyleId>{21E4AEA4-8DFA-4A89-87EB-49C32662AFE0}</a:tableStyleId>
              </a:tblPr>
              <a:tblGrid>
                <a:gridCol w="2393084">
                  <a:extLst>
                    <a:ext uri="{9D8B030D-6E8A-4147-A177-3AD203B41FA5}">
                      <a16:colId xmlns:a16="http://schemas.microsoft.com/office/drawing/2014/main" val="984914608"/>
                    </a:ext>
                  </a:extLst>
                </a:gridCol>
                <a:gridCol w="6899203">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537246">
                <a:tc gridSpan="2">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商品区分</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000" b="1" spc="300">
                          <a:solidFill>
                            <a:schemeClr val="bg1"/>
                          </a:solidFill>
                          <a:latin typeface="Meiryo" panose="020B0604030504040204" pitchFamily="34" charset="-128"/>
                          <a:ea typeface="Meiryo" panose="020B0604030504040204" pitchFamily="34" charset="-128"/>
                        </a:rPr>
                        <a:t>ページ数</a:t>
                      </a:r>
                      <a:endParaRPr kumimoji="1" lang="ja-JP" altLang="en-US" sz="10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997978">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chemeClr val="bg1"/>
                          </a:solidFill>
                          <a:latin typeface="Meiryo" panose="020B0604030504040204" pitchFamily="34" charset="-128"/>
                          <a:ea typeface="Meiryo" panose="020B0604030504040204" pitchFamily="34" charset="-128"/>
                        </a:rPr>
                        <a:t>スマートフォン</a:t>
                      </a:r>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050" b="1" i="0" dirty="0">
                          <a:solidFill>
                            <a:schemeClr val="accent3"/>
                          </a:solidFill>
                          <a:latin typeface="Meiryo" panose="020B0604030504040204" pitchFamily="34" charset="-128"/>
                          <a:ea typeface="Meiryo" panose="020B0604030504040204" pitchFamily="34" charset="-128"/>
                        </a:rPr>
                        <a:t>オープニングパネル　</a:t>
                      </a:r>
                      <a:r>
                        <a:rPr kumimoji="1" lang="en-US" altLang="ja-JP" sz="1050" b="1" i="0" dirty="0">
                          <a:solidFill>
                            <a:schemeClr val="accent3"/>
                          </a:solidFill>
                          <a:latin typeface="Meiryo" panose="020B0604030504040204" pitchFamily="34" charset="-128"/>
                          <a:ea typeface="Meiryo" panose="020B0604030504040204" pitchFamily="34" charset="-128"/>
                        </a:rPr>
                        <a:t>SP</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P.8</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961695067"/>
                  </a:ext>
                </a:extLst>
              </a:tr>
              <a:tr h="997978">
                <a:tc vMerge="1">
                  <a:txBody>
                    <a:bodyPr/>
                    <a:lstStyle/>
                    <a:p>
                      <a:endParaRPr lang="ja-JP" altLang="en-US" dirty="0"/>
                    </a:p>
                  </a:txBody>
                  <a:tcPr marL="1007999" marR="0" marT="0" marB="0" anchor="ctr">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b="1" i="0" dirty="0">
                          <a:solidFill>
                            <a:schemeClr val="accent3"/>
                          </a:solidFill>
                          <a:latin typeface="Meiryo" panose="020B0604030504040204" pitchFamily="34" charset="-128"/>
                          <a:ea typeface="Meiryo" panose="020B0604030504040204" pitchFamily="34" charset="-128"/>
                        </a:rPr>
                        <a:t>メニュー　トップパネル　</a:t>
                      </a:r>
                      <a:r>
                        <a:rPr kumimoji="1" lang="en-US" altLang="ja-JP" sz="1050" b="1" i="0" dirty="0">
                          <a:solidFill>
                            <a:schemeClr val="accent3"/>
                          </a:solidFill>
                          <a:latin typeface="Meiryo" panose="020B0604030504040204" pitchFamily="34" charset="-128"/>
                          <a:ea typeface="Meiryo" panose="020B0604030504040204" pitchFamily="34" charset="-128"/>
                        </a:rPr>
                        <a:t>SP</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accent3"/>
                          </a:solidFill>
                          <a:latin typeface="Meiryo" panose="020B0604030504040204" pitchFamily="34" charset="-128"/>
                          <a:ea typeface="Meiryo" panose="020B0604030504040204" pitchFamily="34" charset="-128"/>
                        </a:rPr>
                        <a:t>P.8</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710127008"/>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52597" y="3090863"/>
            <a:ext cx="288000" cy="520176"/>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5323"/>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10" name="図プレースホルダー 9" descr="アイコン&#10;&#10;自動的に生成された説明">
            <a:extLst>
              <a:ext uri="{FF2B5EF4-FFF2-40B4-BE49-F238E27FC236}">
                <a16:creationId xmlns:a16="http://schemas.microsoft.com/office/drawing/2014/main" id="{7A33482A-0821-5DD7-4B7D-8634B5746F77}"/>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84627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36" name="テキスト プレースホルダー 35">
            <a:extLst>
              <a:ext uri="{FF2B5EF4-FFF2-40B4-BE49-F238E27FC236}">
                <a16:creationId xmlns:a16="http://schemas.microsoft.com/office/drawing/2014/main" id="{756D19D5-0A6C-C156-921D-0DCED90207C9}"/>
              </a:ext>
            </a:extLst>
          </p:cNvPr>
          <p:cNvSpPr>
            <a:spLocks noGrp="1"/>
          </p:cNvSpPr>
          <p:nvPr>
            <p:ph type="body" sz="quarter" idx="13"/>
          </p:nvPr>
        </p:nvSpPr>
        <p:spPr/>
        <p:txBody>
          <a:bodyPr/>
          <a:lstStyle/>
          <a:p>
            <a:r>
              <a:rPr lang="ja-JP" altLang="en-US"/>
              <a:t>スマートフォン商品</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99370"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商品イメージ</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3"/>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9" name="図プレースホルダー 8" descr="アイコン&#10;&#10;自動的に生成された説明">
            <a:extLst>
              <a:ext uri="{FF2B5EF4-FFF2-40B4-BE49-F238E27FC236}">
                <a16:creationId xmlns:a16="http://schemas.microsoft.com/office/drawing/2014/main" id="{B8DFA681-777D-6A93-1ACE-E6CD96315A45}"/>
              </a:ext>
            </a:extLst>
          </p:cNvPr>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a:stretch>
            <a:fillRect/>
          </a:stretch>
        </p:blipFill>
        <p:spPr/>
      </p:pic>
      <p:sp>
        <p:nvSpPr>
          <p:cNvPr id="10" name="角丸四角形 37">
            <a:extLst>
              <a:ext uri="{FF2B5EF4-FFF2-40B4-BE49-F238E27FC236}">
                <a16:creationId xmlns:a16="http://schemas.microsoft.com/office/drawing/2014/main" id="{F8304ACF-417C-EC49-7902-095A57349816}"/>
              </a:ext>
            </a:extLst>
          </p:cNvPr>
          <p:cNvSpPr/>
          <p:nvPr/>
        </p:nvSpPr>
        <p:spPr>
          <a:xfrm>
            <a:off x="731425" y="3012588"/>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a:t>
            </a:r>
          </a:p>
        </p:txBody>
      </p:sp>
      <p:sp>
        <p:nvSpPr>
          <p:cNvPr id="11" name="円/楕円 38">
            <a:extLst>
              <a:ext uri="{FF2B5EF4-FFF2-40B4-BE49-F238E27FC236}">
                <a16:creationId xmlns:a16="http://schemas.microsoft.com/office/drawing/2014/main" id="{AA190F7D-228C-1DFF-36F6-B4D7CDF9E9CF}"/>
              </a:ext>
            </a:extLst>
          </p:cNvPr>
          <p:cNvSpPr>
            <a:spLocks noChangeAspect="1"/>
          </p:cNvSpPr>
          <p:nvPr/>
        </p:nvSpPr>
        <p:spPr>
          <a:xfrm>
            <a:off x="479425" y="310704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4" name="角丸四角形 47">
            <a:extLst>
              <a:ext uri="{FF2B5EF4-FFF2-40B4-BE49-F238E27FC236}">
                <a16:creationId xmlns:a16="http://schemas.microsoft.com/office/drawing/2014/main" id="{86F94E7B-636D-9BF9-D9F1-41FE5C9E0CAB}"/>
              </a:ext>
            </a:extLst>
          </p:cNvPr>
          <p:cNvSpPr/>
          <p:nvPr/>
        </p:nvSpPr>
        <p:spPr>
          <a:xfrm>
            <a:off x="547206" y="2384704"/>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pSp>
        <p:nvGrpSpPr>
          <p:cNvPr id="27" name="グループ化 26">
            <a:extLst>
              <a:ext uri="{FF2B5EF4-FFF2-40B4-BE49-F238E27FC236}">
                <a16:creationId xmlns:a16="http://schemas.microsoft.com/office/drawing/2014/main" id="{472422E6-2F35-A676-EAA4-91FBE196E076}"/>
              </a:ext>
            </a:extLst>
          </p:cNvPr>
          <p:cNvGrpSpPr/>
          <p:nvPr/>
        </p:nvGrpSpPr>
        <p:grpSpPr>
          <a:xfrm>
            <a:off x="3372584" y="1348563"/>
            <a:ext cx="2272565" cy="4491074"/>
            <a:chOff x="5036284" y="1347175"/>
            <a:chExt cx="2272565" cy="4491074"/>
          </a:xfrm>
        </p:grpSpPr>
        <p:pic>
          <p:nvPicPr>
            <p:cNvPr id="25" name="図 24">
              <a:extLst>
                <a:ext uri="{FF2B5EF4-FFF2-40B4-BE49-F238E27FC236}">
                  <a16:creationId xmlns:a16="http://schemas.microsoft.com/office/drawing/2014/main" id="{151699B3-76AF-8FE2-847B-F78275E80A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129" b="6355"/>
            <a:stretch/>
          </p:blipFill>
          <p:spPr>
            <a:xfrm>
              <a:off x="5126817" y="1468088"/>
              <a:ext cx="2016934" cy="4145312"/>
            </a:xfrm>
            <a:prstGeom prst="rect">
              <a:avLst/>
            </a:prstGeom>
          </p:spPr>
        </p:pic>
        <p:pic>
          <p:nvPicPr>
            <p:cNvPr id="26" name="図 25">
              <a:extLst>
                <a:ext uri="{FF2B5EF4-FFF2-40B4-BE49-F238E27FC236}">
                  <a16:creationId xmlns:a16="http://schemas.microsoft.com/office/drawing/2014/main" id="{FC6CD03E-0825-B0AE-9ECC-5D580DAAC21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5036284" y="1347175"/>
              <a:ext cx="2272565" cy="4491074"/>
            </a:xfrm>
            <a:prstGeom prst="rect">
              <a:avLst/>
            </a:prstGeom>
          </p:spPr>
        </p:pic>
      </p:grpSp>
      <p:grpSp>
        <p:nvGrpSpPr>
          <p:cNvPr id="33" name="グループ化 32">
            <a:extLst>
              <a:ext uri="{FF2B5EF4-FFF2-40B4-BE49-F238E27FC236}">
                <a16:creationId xmlns:a16="http://schemas.microsoft.com/office/drawing/2014/main" id="{73DC71B4-4886-2F59-B038-CDC2F837DE9E}"/>
              </a:ext>
            </a:extLst>
          </p:cNvPr>
          <p:cNvGrpSpPr/>
          <p:nvPr/>
        </p:nvGrpSpPr>
        <p:grpSpPr>
          <a:xfrm>
            <a:off x="8903434" y="1366026"/>
            <a:ext cx="2272565" cy="4491074"/>
            <a:chOff x="6820634" y="1089025"/>
            <a:chExt cx="2272565" cy="4491074"/>
          </a:xfrm>
        </p:grpSpPr>
        <p:pic>
          <p:nvPicPr>
            <p:cNvPr id="34" name="図 33">
              <a:extLst>
                <a:ext uri="{FF2B5EF4-FFF2-40B4-BE49-F238E27FC236}">
                  <a16:creationId xmlns:a16="http://schemas.microsoft.com/office/drawing/2014/main" id="{F52DF37F-D716-E644-5B7A-9C7D3CE6E4D4}"/>
                </a:ext>
              </a:extLst>
            </p:cNvPr>
            <p:cNvPicPr>
              <a:picLocks noChangeAspect="1"/>
            </p:cNvPicPr>
            <p:nvPr/>
          </p:nvPicPr>
          <p:blipFill rotWithShape="1">
            <a:blip r:embed="rId7">
              <a:extLst>
                <a:ext uri="{28A0092B-C50C-407E-A947-70E740481C1C}">
                  <a14:useLocalDpi xmlns:a14="http://schemas.microsoft.com/office/drawing/2010/main" val="0"/>
                </a:ext>
              </a:extLst>
            </a:blip>
            <a:srcRect r="5839" b="8287"/>
            <a:stretch/>
          </p:blipFill>
          <p:spPr>
            <a:xfrm>
              <a:off x="6951316" y="1198848"/>
              <a:ext cx="1976784" cy="4160552"/>
            </a:xfrm>
            <a:prstGeom prst="rect">
              <a:avLst/>
            </a:prstGeom>
          </p:spPr>
        </p:pic>
        <p:pic>
          <p:nvPicPr>
            <p:cNvPr id="35" name="図 34">
              <a:extLst>
                <a:ext uri="{FF2B5EF4-FFF2-40B4-BE49-F238E27FC236}">
                  <a16:creationId xmlns:a16="http://schemas.microsoft.com/office/drawing/2014/main" id="{F0864866-F8DA-C221-0F04-018F25FA742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1"/>
            <a:stretch/>
          </p:blipFill>
          <p:spPr>
            <a:xfrm>
              <a:off x="6820634" y="1089025"/>
              <a:ext cx="2272565" cy="4491074"/>
            </a:xfrm>
            <a:prstGeom prst="rect">
              <a:avLst/>
            </a:prstGeom>
          </p:spPr>
        </p:pic>
      </p:grpSp>
      <p:sp>
        <p:nvSpPr>
          <p:cNvPr id="37" name="角丸四角形 47">
            <a:extLst>
              <a:ext uri="{FF2B5EF4-FFF2-40B4-BE49-F238E27FC236}">
                <a16:creationId xmlns:a16="http://schemas.microsoft.com/office/drawing/2014/main" id="{6537EDAE-639C-A27F-8CAC-593EF448A3AC}"/>
              </a:ext>
            </a:extLst>
          </p:cNvPr>
          <p:cNvSpPr/>
          <p:nvPr/>
        </p:nvSpPr>
        <p:spPr>
          <a:xfrm>
            <a:off x="6139573" y="2384703"/>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2" name="角丸四角形 37">
            <a:extLst>
              <a:ext uri="{FF2B5EF4-FFF2-40B4-BE49-F238E27FC236}">
                <a16:creationId xmlns:a16="http://schemas.microsoft.com/office/drawing/2014/main" id="{E5C4F709-38CF-A2BA-E94E-BB2B4BF77FFE}"/>
              </a:ext>
            </a:extLst>
          </p:cNvPr>
          <p:cNvSpPr/>
          <p:nvPr/>
        </p:nvSpPr>
        <p:spPr>
          <a:xfrm>
            <a:off x="6376303" y="3022800"/>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5</a:t>
            </a:r>
          </a:p>
        </p:txBody>
      </p:sp>
      <p:sp>
        <p:nvSpPr>
          <p:cNvPr id="43" name="円/楕円 38">
            <a:extLst>
              <a:ext uri="{FF2B5EF4-FFF2-40B4-BE49-F238E27FC236}">
                <a16:creationId xmlns:a16="http://schemas.microsoft.com/office/drawing/2014/main" id="{B07439F8-2578-E002-0ED3-049A85B92F37}"/>
              </a:ext>
            </a:extLst>
          </p:cNvPr>
          <p:cNvSpPr>
            <a:spLocks noChangeAspect="1"/>
          </p:cNvSpPr>
          <p:nvPr/>
        </p:nvSpPr>
        <p:spPr>
          <a:xfrm>
            <a:off x="6124303" y="3117252"/>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 name="テキスト ボックス 3">
            <a:extLst>
              <a:ext uri="{FF2B5EF4-FFF2-40B4-BE49-F238E27FC236}">
                <a16:creationId xmlns:a16="http://schemas.microsoft.com/office/drawing/2014/main" id="{E9E4F5FE-3F0F-2470-EB1A-5AC3D5A39E89}"/>
              </a:ext>
            </a:extLst>
          </p:cNvPr>
          <p:cNvSpPr txBox="1"/>
          <p:nvPr/>
        </p:nvSpPr>
        <p:spPr>
          <a:xfrm>
            <a:off x="5534788" y="6519347"/>
            <a:ext cx="1122423" cy="230832"/>
          </a:xfrm>
          <a:prstGeom prst="rect">
            <a:avLst/>
          </a:prstGeom>
          <a:noFill/>
        </p:spPr>
        <p:txBody>
          <a:bodyPr wrap="none" rtlCol="0">
            <a:spAutoFit/>
          </a:bodyPr>
          <a:lstStyle/>
          <a:p>
            <a:pPr algn="ctr"/>
            <a:r>
              <a:rPr lang="en" altLang="ko-JP" sz="900" b="0" i="0" dirty="0">
                <a:solidFill>
                  <a:schemeClr val="bg2"/>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2"/>
              </a:solidFill>
              <a:latin typeface="LINE Seed JP_OTF Regular" panose="02020500000000000000" pitchFamily="18" charset="-128"/>
            </a:endParaRPr>
          </a:p>
        </p:txBody>
      </p:sp>
    </p:spTree>
    <p:extLst>
      <p:ext uri="{BB962C8B-B14F-4D97-AF65-F5344CB8AC3E}">
        <p14:creationId xmlns:p14="http://schemas.microsoft.com/office/powerpoint/2010/main" val="1328203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2"/>
          </p:nvPr>
        </p:nvSpPr>
        <p:spPr/>
        <p:txBody>
          <a:bodyPr/>
          <a:lstStyle/>
          <a:p>
            <a:pPr algn="ctr"/>
            <a:r>
              <a:rPr lang="ja-JP" altLang="en-US"/>
              <a:t>商品スペック</a:t>
            </a:r>
          </a:p>
        </p:txBody>
      </p:sp>
      <p:sp>
        <p:nvSpPr>
          <p:cNvPr id="4" name="角丸四角形 3">
            <a:extLst>
              <a:ext uri="{FF2B5EF4-FFF2-40B4-BE49-F238E27FC236}">
                <a16:creationId xmlns:a16="http://schemas.microsoft.com/office/drawing/2014/main" id="{8B094D99-2C9A-87B3-9337-CEB1A4537738}"/>
              </a:ext>
            </a:extLst>
          </p:cNvPr>
          <p:cNvSpPr/>
          <p:nvPr/>
        </p:nvSpPr>
        <p:spPr>
          <a:xfrm>
            <a:off x="1817843" y="186644"/>
            <a:ext cx="1883106" cy="404312"/>
          </a:xfrm>
          <a:prstGeom prst="roundRect">
            <a:avLst>
              <a:gd name="adj" fmla="val 5000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商品一覧</a:t>
            </a:r>
            <a:endPar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テキスト プレースホルダー 35">
            <a:extLst>
              <a:ext uri="{FF2B5EF4-FFF2-40B4-BE49-F238E27FC236}">
                <a16:creationId xmlns:a16="http://schemas.microsoft.com/office/drawing/2014/main" id="{5E09BA84-4225-9249-BCED-21B4B740DE2A}"/>
              </a:ext>
            </a:extLst>
          </p:cNvPr>
          <p:cNvSpPr>
            <a:spLocks noGrp="1"/>
          </p:cNvSpPr>
          <p:nvPr>
            <p:ph type="body" sz="quarter" idx="13"/>
          </p:nvPr>
        </p:nvSpPr>
        <p:spPr>
          <a:xfrm>
            <a:off x="3855764" y="241866"/>
            <a:ext cx="5325181" cy="335028"/>
          </a:xfrm>
        </p:spPr>
        <p:txBody>
          <a:bodyPr/>
          <a:lstStyle/>
          <a:p>
            <a:r>
              <a:rPr lang="ja-JP" altLang="en-US"/>
              <a:t>スマートフォン商品</a:t>
            </a:r>
          </a:p>
        </p:txBody>
      </p:sp>
      <p:graphicFrame>
        <p:nvGraphicFramePr>
          <p:cNvPr id="5" name="表 4">
            <a:extLst>
              <a:ext uri="{FF2B5EF4-FFF2-40B4-BE49-F238E27FC236}">
                <a16:creationId xmlns:a16="http://schemas.microsoft.com/office/drawing/2014/main" id="{5083C734-3F33-8858-D2DD-75D19D9CE605}"/>
              </a:ext>
            </a:extLst>
          </p:cNvPr>
          <p:cNvGraphicFramePr>
            <a:graphicFrameLocks noGrp="1"/>
          </p:cNvGraphicFramePr>
          <p:nvPr>
            <p:extLst>
              <p:ext uri="{D42A27DB-BD31-4B8C-83A1-F6EECF244321}">
                <p14:modId xmlns:p14="http://schemas.microsoft.com/office/powerpoint/2010/main" val="527340854"/>
              </p:ext>
            </p:extLst>
          </p:nvPr>
        </p:nvGraphicFramePr>
        <p:xfrm>
          <a:off x="507761" y="1089025"/>
          <a:ext cx="11204815" cy="4759320"/>
        </p:xfrm>
        <a:graphic>
          <a:graphicData uri="http://schemas.openxmlformats.org/drawingml/2006/table">
            <a:tbl>
              <a:tblPr firstCol="1" bandRow="1"/>
              <a:tblGrid>
                <a:gridCol w="3419910">
                  <a:extLst>
                    <a:ext uri="{9D8B030D-6E8A-4147-A177-3AD203B41FA5}">
                      <a16:colId xmlns:a16="http://schemas.microsoft.com/office/drawing/2014/main" val="1561241157"/>
                    </a:ext>
                  </a:extLst>
                </a:gridCol>
                <a:gridCol w="1253929">
                  <a:extLst>
                    <a:ext uri="{9D8B030D-6E8A-4147-A177-3AD203B41FA5}">
                      <a16:colId xmlns:a16="http://schemas.microsoft.com/office/drawing/2014/main" val="3143174268"/>
                    </a:ext>
                  </a:extLst>
                </a:gridCol>
                <a:gridCol w="2740870">
                  <a:extLst>
                    <a:ext uri="{9D8B030D-6E8A-4147-A177-3AD203B41FA5}">
                      <a16:colId xmlns:a16="http://schemas.microsoft.com/office/drawing/2014/main" val="2033603892"/>
                    </a:ext>
                  </a:extLst>
                </a:gridCol>
                <a:gridCol w="969521">
                  <a:extLst>
                    <a:ext uri="{9D8B030D-6E8A-4147-A177-3AD203B41FA5}">
                      <a16:colId xmlns:a16="http://schemas.microsoft.com/office/drawing/2014/main" val="3581970469"/>
                    </a:ext>
                  </a:extLst>
                </a:gridCol>
                <a:gridCol w="2820585">
                  <a:extLst>
                    <a:ext uri="{9D8B030D-6E8A-4147-A177-3AD203B41FA5}">
                      <a16:colId xmlns:a16="http://schemas.microsoft.com/office/drawing/2014/main" val="3192316095"/>
                    </a:ext>
                  </a:extLst>
                </a:gridCol>
              </a:tblGrid>
              <a:tr h="4421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6350" cap="flat" cmpd="sng" algn="ctr">
                      <a:noFill/>
                      <a:prstDash val="sysDot"/>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カーナビ　トップ　オープニングパネル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SP</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FQ1</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dirty="0"/>
                    </a:p>
                  </a:txBody>
                  <a:tcPr/>
                </a:tc>
                <a:tc gridSpan="2">
                  <a:txBody>
                    <a:bodyPr/>
                    <a:lstStyle/>
                    <a:p>
                      <a:pPr algn="ctr"/>
                      <a:r>
                        <a:rPr kumimoji="1" lang="en-US" altLang="ja-JP" sz="900" b="1" i="0" kern="1200" dirty="0">
                          <a:solidFill>
                            <a:schemeClr val="bg1"/>
                          </a:solidFill>
                          <a:latin typeface="Meiryo" panose="020B0604030504040204" pitchFamily="34" charset="-128"/>
                          <a:ea typeface="Meiryo" panose="020B0604030504040204" pitchFamily="34" charset="-128"/>
                          <a:cs typeface="+mn-cs"/>
                        </a:rPr>
                        <a:t>Yahoo! </a:t>
                      </a:r>
                      <a:r>
                        <a:rPr kumimoji="1" lang="ja-JP" altLang="en-US" sz="900" b="1" i="0" kern="1200" dirty="0">
                          <a:solidFill>
                            <a:schemeClr val="bg1"/>
                          </a:solidFill>
                          <a:latin typeface="Meiryo" panose="020B0604030504040204" pitchFamily="34" charset="-128"/>
                          <a:ea typeface="Meiryo" panose="020B0604030504040204" pitchFamily="34" charset="-128"/>
                          <a:cs typeface="+mn-cs"/>
                        </a:rPr>
                        <a:t>カーナビ　メニュー　トップパネル　</a:t>
                      </a:r>
                      <a:r>
                        <a:rPr kumimoji="1" lang="en-US" altLang="ja-JP" sz="900" b="1" i="0" kern="1200" dirty="0">
                          <a:solidFill>
                            <a:schemeClr val="bg1"/>
                          </a:solidFill>
                          <a:latin typeface="Meiryo" panose="020B0604030504040204" pitchFamily="34" charset="-128"/>
                          <a:ea typeface="Meiryo" panose="020B0604030504040204" pitchFamily="34" charset="-128"/>
                          <a:cs typeface="+mn-cs"/>
                        </a:rPr>
                        <a:t>SP</a:t>
                      </a:r>
                      <a:endParaRPr kumimoji="1" lang="ja-JP" altLang="en-US" dirty="0"/>
                    </a:p>
                  </a:txBody>
                  <a:tcPr marT="36000"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6350" cap="flat" cmpd="sng" algn="ctr">
                      <a:noFill/>
                      <a:prstDash val="sysDot"/>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tc>
                <a:extLst>
                  <a:ext uri="{0D108BD9-81ED-4DB2-BD59-A6C34878D82A}">
                    <a16:rowId xmlns:a16="http://schemas.microsoft.com/office/drawing/2014/main" val="465779648"/>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1000001007</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algn="ctr"/>
                      <a:r>
                        <a:rPr kumimoji="1" lang="ja-JP" altLang="en-US" sz="900" b="0" i="0" dirty="0">
                          <a:solidFill>
                            <a:schemeClr val="tx1">
                              <a:lumMod val="65000"/>
                              <a:lumOff val="35000"/>
                            </a:schemeClr>
                          </a:solidFill>
                          <a:latin typeface="Meiryo" panose="020B0604030504040204" pitchFamily="34" charset="-128"/>
                          <a:ea typeface="Meiryo" panose="020B0604030504040204" pitchFamily="34" charset="-128"/>
                        </a:rPr>
                        <a:t>継続</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1000000999</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527286411"/>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2023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年</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8</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月</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日（木）</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567404449"/>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92273510"/>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endParaRPr lang="zh-CN"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345378112"/>
                  </a:ext>
                </a:extLst>
              </a:tr>
              <a:tr h="303207">
                <a:tc>
                  <a:txBody>
                    <a:body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画像</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939873531"/>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スマートフォン（アプリ）</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2324149503"/>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Yahoo!</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a:t>
                      </a: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一部対象外のページがあります。</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3224953594"/>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オープニングパネル</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カーナビ　メニューパネル</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31948292"/>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10</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日（日）～　</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2024</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年</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月</a:t>
                      </a: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日（日）</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lnT w="28575" cap="flat" cmpd="sng" algn="ctr">
                      <a:solidFill>
                        <a:srgbClr val="FFFFFF"/>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2812457507"/>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3643042046"/>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900" b="0" i="0" dirty="0">
                          <a:solidFill>
                            <a:schemeClr val="tx1">
                              <a:lumMod val="65000"/>
                              <a:lumOff val="35000"/>
                            </a:schemeClr>
                          </a:solidFill>
                          <a:effectLst/>
                          <a:latin typeface="Meiryo" panose="020B0604030504040204" pitchFamily="34" charset="-128"/>
                          <a:ea typeface="Meiryo" panose="020B0604030504040204" pitchFamily="34" charset="-128"/>
                        </a:rPr>
                        <a:t>枠購入型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928547160"/>
                  </a:ext>
                </a:extLst>
              </a:tr>
              <a:tr h="3032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220,000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a:t>
                      </a:r>
                      <a:r>
                        <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233050626"/>
                  </a:ext>
                </a:extLst>
              </a:tr>
              <a:tr h="37549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基本料金（</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vCPM</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9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algn="ct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612332949"/>
                  </a:ext>
                </a:extLst>
              </a:tr>
              <a:tr h="30320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想定</a:t>
                      </a:r>
                      <a:r>
                        <a:rPr kumimoji="1" lang="en-US" altLang="ja-JP" sz="900" b="0" i="0" kern="1200" dirty="0" err="1">
                          <a:solidFill>
                            <a:schemeClr val="bg1"/>
                          </a:solidFill>
                          <a:latin typeface="Meiryo" panose="020B0604030504040204" pitchFamily="34" charset="-128"/>
                          <a:ea typeface="Meiryo" panose="020B0604030504040204" pitchFamily="34" charset="-128"/>
                          <a:cs typeface="+mn-cs"/>
                        </a:rPr>
                        <a:t>vimps</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（枠配信のみ）</a:t>
                      </a:r>
                    </a:p>
                  </a:txBody>
                  <a:tcPr marL="144000" marT="36000" marB="0" anchor="ctr">
                    <a:lnL w="6350" cap="flat" cmpd="sng" algn="ctr">
                      <a:noFill/>
                      <a:prstDash val="sysDot"/>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0" i="0" kern="1200" dirty="0">
                          <a:solidFill>
                            <a:schemeClr val="tx1">
                              <a:lumMod val="65000"/>
                              <a:lumOff val="35000"/>
                            </a:schemeClr>
                          </a:solidFill>
                          <a:latin typeface="Meiryo" panose="020B0604030504040204" pitchFamily="34" charset="-128"/>
                          <a:ea typeface="Meiryo" panose="020B0604030504040204" pitchFamily="34" charset="-128"/>
                          <a:cs typeface="+mn-cs"/>
                        </a:rPr>
                        <a:t>350,000vimps</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en-US" altLang="ja-JP" sz="900" b="0" i="0" dirty="0">
                          <a:solidFill>
                            <a:schemeClr val="tx1">
                              <a:lumMod val="65000"/>
                              <a:lumOff val="35000"/>
                            </a:schemeClr>
                          </a:solidFill>
                          <a:latin typeface="Meiryo" panose="020B0604030504040204" pitchFamily="34" charset="-128"/>
                          <a:ea typeface="Meiryo" panose="020B0604030504040204" pitchFamily="34" charset="-128"/>
                        </a:rPr>
                        <a:t>85,000vimps</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712372565"/>
                  </a:ext>
                </a:extLst>
              </a:tr>
            </a:tbl>
          </a:graphicData>
        </a:graphic>
      </p:graphicFrame>
      <p:sp>
        <p:nvSpPr>
          <p:cNvPr id="8" name="正方形/長方形 7">
            <a:extLst>
              <a:ext uri="{FF2B5EF4-FFF2-40B4-BE49-F238E27FC236}">
                <a16:creationId xmlns:a16="http://schemas.microsoft.com/office/drawing/2014/main" id="{AB2E8ABB-3E55-4DC4-287C-C4CA813D0471}"/>
              </a:ext>
            </a:extLst>
          </p:cNvPr>
          <p:cNvSpPr/>
          <p:nvPr/>
        </p:nvSpPr>
        <p:spPr>
          <a:xfrm>
            <a:off x="577861" y="5915841"/>
            <a:ext cx="4533292" cy="812530"/>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※Yahoo!</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カーナビ　トップ　オープニングパネル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FQ1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）商品は</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日の</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FQ</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が</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回の設定です。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endPar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0" name="円/楕円 19">
            <a:extLst>
              <a:ext uri="{FF2B5EF4-FFF2-40B4-BE49-F238E27FC236}">
                <a16:creationId xmlns:a16="http://schemas.microsoft.com/office/drawing/2014/main" id="{110919DB-BEC4-44AB-72A6-B659A1113D74}"/>
              </a:ext>
            </a:extLst>
          </p:cNvPr>
          <p:cNvSpPr>
            <a:spLocks noChangeAspect="1"/>
          </p:cNvSpPr>
          <p:nvPr/>
        </p:nvSpPr>
        <p:spPr>
          <a:xfrm>
            <a:off x="6518354" y="2476498"/>
            <a:ext cx="262678" cy="236817"/>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4" name="円/楕円 19">
            <a:extLst>
              <a:ext uri="{FF2B5EF4-FFF2-40B4-BE49-F238E27FC236}">
                <a16:creationId xmlns:a16="http://schemas.microsoft.com/office/drawing/2014/main" id="{5F77EE34-6F18-76EF-120F-8865E371E288}"/>
              </a:ext>
            </a:extLst>
          </p:cNvPr>
          <p:cNvSpPr>
            <a:spLocks noChangeAspect="1"/>
          </p:cNvSpPr>
          <p:nvPr/>
        </p:nvSpPr>
        <p:spPr>
          <a:xfrm>
            <a:off x="10405239" y="2476497"/>
            <a:ext cx="262678" cy="236817"/>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B</a:t>
            </a:r>
          </a:p>
        </p:txBody>
      </p:sp>
      <p:pic>
        <p:nvPicPr>
          <p:cNvPr id="17" name="図プレースホルダー 16" descr="アイコン&#10;&#10;自動的に生成された説明">
            <a:extLst>
              <a:ext uri="{FF2B5EF4-FFF2-40B4-BE49-F238E27FC236}">
                <a16:creationId xmlns:a16="http://schemas.microsoft.com/office/drawing/2014/main" id="{90E411C0-F508-963C-98C3-D88A698599B8}"/>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01320176"/>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27396</TotalTime>
  <Words>3346</Words>
  <Application>Microsoft Office PowerPoint</Application>
  <PresentationFormat>ワイド画面</PresentationFormat>
  <Paragraphs>452</Paragraphs>
  <Slides>21</Slides>
  <Notes>14</Notes>
  <HiddenSlides>0</HiddenSlides>
  <MMClips>0</MMClips>
  <ScaleCrop>false</ScaleCrop>
  <HeadingPairs>
    <vt:vector size="4" baseType="variant">
      <vt:variant>
        <vt:lpstr>テーマ</vt:lpstr>
      </vt:variant>
      <vt:variant>
        <vt:i4>2</vt:i4>
      </vt:variant>
      <vt:variant>
        <vt:lpstr>スライド タイトル</vt:lpstr>
      </vt:variant>
      <vt:variant>
        <vt:i4>21</vt:i4>
      </vt:variant>
    </vt:vector>
  </HeadingPairs>
  <TitlesOfParts>
    <vt:vector size="23" baseType="lpstr">
      <vt:lpstr>表紙</vt:lpstr>
      <vt:lpstr>1_表紙</vt:lpstr>
      <vt:lpstr>ディスプレイ広告 （予約型）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ヤフー</cp:lastModifiedBy>
  <cp:revision>554</cp:revision>
  <dcterms:created xsi:type="dcterms:W3CDTF">2020-02-26T07:28:11Z</dcterms:created>
  <dcterms:modified xsi:type="dcterms:W3CDTF">2023-10-31T07:49:15Z</dcterms:modified>
  <cp:category/>
</cp:coreProperties>
</file>