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1"/>
  </p:notesMasterIdLst>
  <p:sldIdLst>
    <p:sldId id="469" r:id="rId2"/>
    <p:sldId id="572" r:id="rId3"/>
    <p:sldId id="544" r:id="rId4"/>
    <p:sldId id="558" r:id="rId5"/>
    <p:sldId id="695" r:id="rId6"/>
    <p:sldId id="559" r:id="rId7"/>
    <p:sldId id="1168" r:id="rId8"/>
    <p:sldId id="1163" r:id="rId9"/>
    <p:sldId id="1176" r:id="rId10"/>
    <p:sldId id="1174" r:id="rId11"/>
    <p:sldId id="1177" r:id="rId12"/>
    <p:sldId id="1178" r:id="rId13"/>
    <p:sldId id="1173" r:id="rId14"/>
    <p:sldId id="569" r:id="rId15"/>
    <p:sldId id="1169" r:id="rId16"/>
    <p:sldId id="1171" r:id="rId17"/>
    <p:sldId id="1170" r:id="rId18"/>
    <p:sldId id="1172" r:id="rId19"/>
    <p:sldId id="5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C"/>
    <a:srgbClr val="E4E4EC"/>
    <a:srgbClr val="00003E"/>
    <a:srgbClr val="000000"/>
    <a:srgbClr val="F77911"/>
    <a:srgbClr val="0D0D0D"/>
    <a:srgbClr val="02004A"/>
    <a:srgbClr val="9999B3"/>
    <a:srgbClr val="66668C"/>
    <a:srgbClr val="FFEA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64"/>
    <p:restoredTop sz="94638"/>
  </p:normalViewPr>
  <p:slideViewPr>
    <p:cSldViewPr snapToGrid="0">
      <p:cViewPr varScale="1">
        <p:scale>
          <a:sx n="123" d="100"/>
          <a:sy n="123" d="100"/>
        </p:scale>
        <p:origin x="77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2024/7/23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5911808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2004A"/>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31075616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hyperlink" Target="https://ads-help.yahoo-net.jp/s/article/H000044284?language=j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hyperlink" Target="https://form-business.yahoo.co.jp/claris/otp/enqueteForm?inquiry_type=bls_review" TargetMode="External"/><Relationship Id="rId4" Type="http://schemas.openxmlformats.org/officeDocument/2006/relationships/image" Target="../media/image25.emf"/></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form-business.yahoo.co.jp/claris/otp/enqueteForm?inquiry_type=bls_review" TargetMode="External"/><Relationship Id="rId2" Type="http://schemas.openxmlformats.org/officeDocument/2006/relationships/image" Target="../media/image27.png"/><Relationship Id="rId1" Type="http://schemas.openxmlformats.org/officeDocument/2006/relationships/slideLayout" Target="../slideLayouts/slideLayout10.xml"/><Relationship Id="rId5" Type="http://schemas.openxmlformats.org/officeDocument/2006/relationships/image" Target="../media/image29.tiff"/><Relationship Id="rId4" Type="http://schemas.openxmlformats.org/officeDocument/2006/relationships/image" Target="../media/image28.tiff"/></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hyperlink" Target="https://ads-help.yahoo-net.jp/s/article/H000044486?language=ja" TargetMode="External"/><Relationship Id="rId7" Type="http://schemas.openxmlformats.org/officeDocument/2006/relationships/image" Target="../media/image22.emf"/><Relationship Id="rId2" Type="http://schemas.openxmlformats.org/officeDocument/2006/relationships/image" Target="../media/image19.png"/><Relationship Id="rId1" Type="http://schemas.openxmlformats.org/officeDocument/2006/relationships/slideLayout" Target="../slideLayouts/slideLayout1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hyperlink" Target="https://ads-help.yahoo-net.jp/s/article/H000044377?language=j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lang="en-US" altLang="ja-JP" dirty="0">
                <a:cs typeface="Segoe UI" panose="020B0502040204020203" pitchFamily="34" charset="0"/>
              </a:rPr>
              <a:t>Yahoo! JAPAN </a:t>
            </a:r>
            <a:r>
              <a:rPr lang="ja-JP" altLang="en-US">
                <a:cs typeface="Segoe UI" panose="020B0502040204020203" pitchFamily="34" charset="0"/>
              </a:rPr>
              <a:t>ブランド効果測定</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lang="en-US" altLang="ja-JP" sz="3200" dirty="0">
                <a:cs typeface="Segoe UI" panose="020B0502040204020203" pitchFamily="34" charset="0"/>
              </a:rPr>
              <a:t>(</a:t>
            </a:r>
            <a:r>
              <a:rPr lang="ja-JP" altLang="en-US" sz="3200">
                <a:cs typeface="Segoe UI" panose="020B0502040204020203" pitchFamily="34" charset="0"/>
              </a:rPr>
              <a:t>ブランドリフト調査・サーチリフト調査</a:t>
            </a:r>
            <a:r>
              <a:rPr kumimoji="1" lang="en-US" altLang="ja-JP" sz="32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dirty="0"/>
              <a:t>2024/7/24</a:t>
            </a:r>
            <a:endParaRPr lang="ja-JP" altLang="en-US" sz="1200"/>
          </a:p>
          <a:p>
            <a:endParaRPr lang="ja-JP" altLang="en-US" sz="60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a:t>LINE</a:t>
            </a:r>
            <a:r>
              <a:rPr lang="ja-JP" altLang="en-US"/>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機能詳細</a:t>
            </a:r>
            <a:endParaRPr kumimoji="1" lang="ja-JP" altLang="en-US" spc="0"/>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sz="2000" dirty="0">
                <a:solidFill>
                  <a:srgbClr val="00003E"/>
                </a:solidFill>
              </a:rPr>
              <a:t>Yahoo!</a:t>
            </a:r>
            <a:r>
              <a:rPr lang="ja-JP" altLang="en-US" sz="2000">
                <a:solidFill>
                  <a:srgbClr val="00003E"/>
                </a:solidFill>
              </a:rPr>
              <a:t> </a:t>
            </a:r>
            <a:r>
              <a:rPr lang="en-US" altLang="ja-JP" sz="2000" dirty="0">
                <a:solidFill>
                  <a:srgbClr val="00003E"/>
                </a:solidFill>
              </a:rPr>
              <a:t>JAPAN</a:t>
            </a:r>
            <a:r>
              <a:rPr lang="ja-JP" altLang="en-US" sz="2000">
                <a:solidFill>
                  <a:srgbClr val="00003E"/>
                </a:solidFill>
              </a:rPr>
              <a:t>ブランドリフト調査 「調査設問」</a:t>
            </a:r>
            <a:endParaRPr kumimoji="1" lang="ja-JP" altLang="en-US">
              <a:solidFill>
                <a:srgbClr val="00003E"/>
              </a:solidFill>
            </a:endParaRPr>
          </a:p>
        </p:txBody>
      </p:sp>
      <p:pic>
        <p:nvPicPr>
          <p:cNvPr id="11" name="図プレースホルダー 10" descr="アイコン&#10;&#10;自動的に生成された説明">
            <a:extLst>
              <a:ext uri="{FF2B5EF4-FFF2-40B4-BE49-F238E27FC236}">
                <a16:creationId xmlns:a16="http://schemas.microsoft.com/office/drawing/2014/main" id="{D9C5D999-0650-F9DB-9DA6-BFFDC192008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テキスト ボックス 2">
            <a:extLst>
              <a:ext uri="{FF2B5EF4-FFF2-40B4-BE49-F238E27FC236}">
                <a16:creationId xmlns:a16="http://schemas.microsoft.com/office/drawing/2014/main" id="{DA5075A3-D31B-3A1A-46B0-BC8489B295F6}"/>
              </a:ext>
            </a:extLst>
          </p:cNvPr>
          <p:cNvSpPr txBox="1"/>
          <p:nvPr/>
        </p:nvSpPr>
        <p:spPr>
          <a:xfrm>
            <a:off x="664477" y="6053307"/>
            <a:ext cx="10687738" cy="507831"/>
          </a:xfrm>
          <a:prstGeom prst="rect">
            <a:avLst/>
          </a:prstGeom>
          <a:noFill/>
        </p:spPr>
        <p:txBody>
          <a:bodyPr wrap="square" rtlCol="0">
            <a:spAutoFit/>
          </a:bodyPr>
          <a:lstStyle/>
          <a:p>
            <a:pPr defTabSz="1125444">
              <a:defRPr/>
            </a:pPr>
            <a:r>
              <a:rPr kumimoji="0" lang="en-US" altLang="ja-JP" sz="900" kern="0" dirty="0">
                <a:solidFill>
                  <a:srgbClr val="000000"/>
                </a:solidFill>
              </a:rPr>
              <a:t>※</a:t>
            </a:r>
            <a:r>
              <a:rPr kumimoji="0" lang="ja-JP" altLang="en-US" sz="900" kern="0" dirty="0">
                <a:solidFill>
                  <a:srgbClr val="C00000"/>
                </a:solidFill>
              </a:rPr>
              <a:t>赤文字</a:t>
            </a:r>
            <a:r>
              <a:rPr kumimoji="0" lang="ja-JP" altLang="en-US" sz="900" kern="0" dirty="0">
                <a:solidFill>
                  <a:srgbClr val="000000"/>
                </a:solidFill>
              </a:rPr>
              <a:t>の箇所を入力いただきます。</a:t>
            </a:r>
            <a:endParaRPr kumimoji="0" lang="en-US" altLang="ja-JP" sz="900" kern="0" dirty="0">
              <a:solidFill>
                <a:srgbClr val="000000"/>
              </a:solidFill>
            </a:endParaRPr>
          </a:p>
          <a:p>
            <a:pPr defTabSz="1125444">
              <a:defRPr/>
            </a:pPr>
            <a:r>
              <a:rPr kumimoji="0" lang="en-US" altLang="ja-JP" sz="900" kern="0" dirty="0">
                <a:solidFill>
                  <a:srgbClr val="000000"/>
                </a:solidFill>
              </a:rPr>
              <a:t>※</a:t>
            </a:r>
            <a:r>
              <a:rPr kumimoji="0" lang="ja-JP" altLang="en-US" sz="900" kern="0" dirty="0">
                <a:solidFill>
                  <a:srgbClr val="000000"/>
                </a:solidFill>
              </a:rPr>
              <a:t>選択設問の箇所は必須質問と選択</a:t>
            </a:r>
            <a:r>
              <a:rPr kumimoji="0" lang="en-US" altLang="ja-JP" sz="900" kern="0" dirty="0">
                <a:solidFill>
                  <a:srgbClr val="000000"/>
                </a:solidFill>
              </a:rPr>
              <a:t>1</a:t>
            </a:r>
            <a:r>
              <a:rPr kumimoji="0" lang="ja-JP" altLang="en-US" sz="900" kern="0" dirty="0">
                <a:solidFill>
                  <a:srgbClr val="000000"/>
                </a:solidFill>
              </a:rPr>
              <a:t>問の調査が可能です。</a:t>
            </a:r>
            <a:r>
              <a:rPr kumimoji="0" lang="en-US" altLang="ja-JP" sz="900" kern="0" dirty="0">
                <a:solidFill>
                  <a:srgbClr val="000000"/>
                </a:solidFill>
              </a:rPr>
              <a:t>(1500</a:t>
            </a:r>
            <a:r>
              <a:rPr kumimoji="0" lang="ja-JP" altLang="en-US" sz="900" kern="0" dirty="0">
                <a:solidFill>
                  <a:srgbClr val="000000"/>
                </a:solidFill>
              </a:rPr>
              <a:t>万円以上の出稿は選択</a:t>
            </a:r>
            <a:r>
              <a:rPr kumimoji="0" lang="en-US" altLang="ja-JP" sz="900" kern="0" dirty="0">
                <a:solidFill>
                  <a:srgbClr val="000000"/>
                </a:solidFill>
              </a:rPr>
              <a:t>2</a:t>
            </a:r>
            <a:r>
              <a:rPr kumimoji="0" lang="ja-JP" altLang="en-US" sz="900" kern="0" dirty="0">
                <a:solidFill>
                  <a:srgbClr val="000000"/>
                </a:solidFill>
              </a:rPr>
              <a:t>問が可能</a:t>
            </a:r>
            <a:r>
              <a:rPr kumimoji="0" lang="en-US" altLang="ja-JP" sz="900" kern="0" dirty="0">
                <a:solidFill>
                  <a:srgbClr val="000000"/>
                </a:solidFill>
              </a:rPr>
              <a:t>)</a:t>
            </a:r>
          </a:p>
          <a:p>
            <a:pPr defTabSz="1125444">
              <a:defRPr/>
            </a:pPr>
            <a:r>
              <a:rPr kumimoji="0" lang="en-US" altLang="ja-JP" sz="900" kern="0" dirty="0">
                <a:solidFill>
                  <a:srgbClr val="000000"/>
                </a:solidFill>
              </a:rPr>
              <a:t>※</a:t>
            </a:r>
            <a:r>
              <a:rPr kumimoji="0" lang="ja-JP" altLang="en-US" sz="900" kern="0" dirty="0">
                <a:solidFill>
                  <a:srgbClr val="000000"/>
                </a:solidFill>
              </a:rPr>
              <a:t>比較検討のみ、アンケート内容は通常の広告審査に加え、</a:t>
            </a:r>
            <a:r>
              <a:rPr kumimoji="0" lang="ja-JP" altLang="en-US" sz="900" b="1" kern="0" dirty="0">
                <a:solidFill>
                  <a:srgbClr val="000000"/>
                </a:solidFill>
              </a:rPr>
              <a:t>入稿前審査</a:t>
            </a:r>
            <a:r>
              <a:rPr kumimoji="0" lang="ja-JP" altLang="en-US" sz="900" kern="0" dirty="0">
                <a:solidFill>
                  <a:srgbClr val="000000"/>
                </a:solidFill>
              </a:rPr>
              <a:t>が必須となります。</a:t>
            </a:r>
          </a:p>
        </p:txBody>
      </p:sp>
      <p:graphicFrame>
        <p:nvGraphicFramePr>
          <p:cNvPr id="5" name="表 4">
            <a:extLst>
              <a:ext uri="{FF2B5EF4-FFF2-40B4-BE49-F238E27FC236}">
                <a16:creationId xmlns:a16="http://schemas.microsoft.com/office/drawing/2014/main" id="{0AC370D7-8775-9393-FDE8-B2DC29AD2C70}"/>
              </a:ext>
            </a:extLst>
          </p:cNvPr>
          <p:cNvGraphicFramePr>
            <a:graphicFrameLocks noGrp="1"/>
          </p:cNvGraphicFramePr>
          <p:nvPr>
            <p:extLst>
              <p:ext uri="{D42A27DB-BD31-4B8C-83A1-F6EECF244321}">
                <p14:modId xmlns:p14="http://schemas.microsoft.com/office/powerpoint/2010/main" val="2291366389"/>
              </p:ext>
            </p:extLst>
          </p:nvPr>
        </p:nvGraphicFramePr>
        <p:xfrm>
          <a:off x="695325" y="968665"/>
          <a:ext cx="10656890" cy="5063453"/>
        </p:xfrm>
        <a:graphic>
          <a:graphicData uri="http://schemas.openxmlformats.org/drawingml/2006/table">
            <a:tbl>
              <a:tblPr/>
              <a:tblGrid>
                <a:gridCol w="556012">
                  <a:extLst>
                    <a:ext uri="{9D8B030D-6E8A-4147-A177-3AD203B41FA5}">
                      <a16:colId xmlns:a16="http://schemas.microsoft.com/office/drawing/2014/main" val="1290959568"/>
                    </a:ext>
                  </a:extLst>
                </a:gridCol>
                <a:gridCol w="556012">
                  <a:extLst>
                    <a:ext uri="{9D8B030D-6E8A-4147-A177-3AD203B41FA5}">
                      <a16:colId xmlns:a16="http://schemas.microsoft.com/office/drawing/2014/main" val="3357117114"/>
                    </a:ext>
                  </a:extLst>
                </a:gridCol>
                <a:gridCol w="1307657">
                  <a:extLst>
                    <a:ext uri="{9D8B030D-6E8A-4147-A177-3AD203B41FA5}">
                      <a16:colId xmlns:a16="http://schemas.microsoft.com/office/drawing/2014/main" val="2513338786"/>
                    </a:ext>
                  </a:extLst>
                </a:gridCol>
                <a:gridCol w="1698924">
                  <a:extLst>
                    <a:ext uri="{9D8B030D-6E8A-4147-A177-3AD203B41FA5}">
                      <a16:colId xmlns:a16="http://schemas.microsoft.com/office/drawing/2014/main" val="876455908"/>
                    </a:ext>
                  </a:extLst>
                </a:gridCol>
                <a:gridCol w="1307657">
                  <a:extLst>
                    <a:ext uri="{9D8B030D-6E8A-4147-A177-3AD203B41FA5}">
                      <a16:colId xmlns:a16="http://schemas.microsoft.com/office/drawing/2014/main" val="3501642324"/>
                    </a:ext>
                  </a:extLst>
                </a:gridCol>
                <a:gridCol w="1307657">
                  <a:extLst>
                    <a:ext uri="{9D8B030D-6E8A-4147-A177-3AD203B41FA5}">
                      <a16:colId xmlns:a16="http://schemas.microsoft.com/office/drawing/2014/main" val="2258093916"/>
                    </a:ext>
                  </a:extLst>
                </a:gridCol>
                <a:gridCol w="1307657">
                  <a:extLst>
                    <a:ext uri="{9D8B030D-6E8A-4147-A177-3AD203B41FA5}">
                      <a16:colId xmlns:a16="http://schemas.microsoft.com/office/drawing/2014/main" val="479604351"/>
                    </a:ext>
                  </a:extLst>
                </a:gridCol>
                <a:gridCol w="1307657">
                  <a:extLst>
                    <a:ext uri="{9D8B030D-6E8A-4147-A177-3AD203B41FA5}">
                      <a16:colId xmlns:a16="http://schemas.microsoft.com/office/drawing/2014/main" val="2461334947"/>
                    </a:ext>
                  </a:extLst>
                </a:gridCol>
                <a:gridCol w="1307657">
                  <a:extLst>
                    <a:ext uri="{9D8B030D-6E8A-4147-A177-3AD203B41FA5}">
                      <a16:colId xmlns:a16="http://schemas.microsoft.com/office/drawing/2014/main" val="172957456"/>
                    </a:ext>
                  </a:extLst>
                </a:gridCol>
              </a:tblGrid>
              <a:tr h="292727">
                <a:tc>
                  <a:txBody>
                    <a:bodyPr/>
                    <a:lstStyle/>
                    <a:p>
                      <a:pPr algn="ctr" fontAlgn="ctr"/>
                      <a:r>
                        <a:rPr lang="ja-JP" altLang="en-US" sz="1500" b="0" i="0" u="none" strike="noStrike">
                          <a:solidFill>
                            <a:srgbClr val="000000"/>
                          </a:solidFill>
                          <a:effectLst/>
                          <a:latin typeface="Arial" panose="020B0604020202020204" pitchFamily="34" charset="0"/>
                          <a:ea typeface="游ゴシック" panose="020B0400000000000000" pitchFamily="50" charset="-128"/>
                        </a:rPr>
                        <a:t>　</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fontAlgn="ctr"/>
                      <a:r>
                        <a:rPr lang="ja-JP" altLang="en-US" sz="1500" b="0" i="0" u="none" strike="noStrike">
                          <a:solidFill>
                            <a:srgbClr val="000000"/>
                          </a:solidFill>
                          <a:effectLst/>
                          <a:latin typeface="Arial" panose="020B0604020202020204" pitchFamily="34" charset="0"/>
                          <a:ea typeface="游ゴシック" panose="020B0400000000000000" pitchFamily="50" charset="-128"/>
                        </a:rPr>
                        <a:t>　</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調査種別</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設問内容</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dirty="0">
                          <a:solidFill>
                            <a:srgbClr val="FFFFFF"/>
                          </a:solidFill>
                          <a:effectLst/>
                          <a:latin typeface="メイリオ" panose="020B0604030504040204" pitchFamily="50" charset="-128"/>
                          <a:ea typeface="メイリオ" panose="020B0604030504040204" pitchFamily="50" charset="-128"/>
                        </a:rPr>
                        <a:t>選択肢</a:t>
                      </a:r>
                      <a:r>
                        <a:rPr lang="en-US" altLang="ja-JP" sz="1100" b="1" i="0" u="none" strike="noStrike" dirty="0">
                          <a:solidFill>
                            <a:srgbClr val="FFFFFF"/>
                          </a:solidFill>
                          <a:effectLst/>
                          <a:latin typeface="メイリオ" panose="020B0604030504040204" pitchFamily="50" charset="-128"/>
                          <a:ea typeface="メイリオ" panose="020B0604030504040204" pitchFamily="50" charset="-128"/>
                        </a:rPr>
                        <a:t>1</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選択肢</a:t>
                      </a: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2</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選択肢</a:t>
                      </a: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3</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選択肢</a:t>
                      </a: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4</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dirty="0">
                          <a:solidFill>
                            <a:srgbClr val="FFFFFF"/>
                          </a:solidFill>
                          <a:effectLst/>
                          <a:latin typeface="メイリオ" panose="020B0604030504040204" pitchFamily="50" charset="-128"/>
                          <a:ea typeface="メイリオ" panose="020B0604030504040204" pitchFamily="50" charset="-128"/>
                        </a:rPr>
                        <a:t>選択肢</a:t>
                      </a:r>
                      <a:r>
                        <a:rPr lang="en-US" altLang="ja-JP" sz="1100" b="1" i="0" u="none" strike="noStrike" dirty="0">
                          <a:solidFill>
                            <a:srgbClr val="FFFFFF"/>
                          </a:solidFill>
                          <a:effectLst/>
                          <a:latin typeface="メイリオ" panose="020B0604030504040204" pitchFamily="50" charset="-128"/>
                          <a:ea typeface="メイリオ" panose="020B0604030504040204" pitchFamily="50" charset="-128"/>
                        </a:rPr>
                        <a:t>5</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99999"/>
                    </a:solidFill>
                  </a:tcPr>
                </a:tc>
                <a:extLst>
                  <a:ext uri="{0D108BD9-81ED-4DB2-BD59-A6C34878D82A}">
                    <a16:rowId xmlns:a16="http://schemas.microsoft.com/office/drawing/2014/main" val="3907376198"/>
                  </a:ext>
                </a:extLst>
              </a:tr>
              <a:tr h="795121">
                <a:tc>
                  <a:txBody>
                    <a:bodyPr/>
                    <a:lstStyle/>
                    <a:p>
                      <a:pPr algn="ctr" rtl="0" fontAlgn="ct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1</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必須</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a:txBody>
                    <a:bodyPr/>
                    <a:lstStyle/>
                    <a:p>
                      <a:pPr algn="l" rtl="0" fontAlgn="ctr"/>
                      <a:r>
                        <a:rPr lang="ja-JP" altLang="en-US" sz="1100" b="1" i="0" u="none" strike="noStrike">
                          <a:solidFill>
                            <a:srgbClr val="000000"/>
                          </a:solidFill>
                          <a:effectLst/>
                          <a:latin typeface="メイリオ" panose="020B0604030504040204" pitchFamily="50" charset="-128"/>
                          <a:ea typeface="メイリオ" panose="020B0604030504040204" pitchFamily="50" charset="-128"/>
                        </a:rPr>
                        <a:t>広告想起</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最近、</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の広告をインターネットで見ましたか？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確かに見た</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見たような気がする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見た覚えはない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見ていない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わからない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extLst>
                  <a:ext uri="{0D108BD9-81ED-4DB2-BD59-A6C34878D82A}">
                    <a16:rowId xmlns:a16="http://schemas.microsoft.com/office/drawing/2014/main" val="3085026039"/>
                  </a:ext>
                </a:extLst>
              </a:tr>
              <a:tr h="795121">
                <a:tc>
                  <a:txBody>
                    <a:bodyPr/>
                    <a:lstStyle/>
                    <a:p>
                      <a:pPr algn="ctr" rtl="0" fontAlgn="ctr"/>
                      <a:r>
                        <a:rPr lang="en-US" altLang="ja-JP" sz="1100" b="1" i="0" u="none" strike="noStrike" dirty="0">
                          <a:solidFill>
                            <a:srgbClr val="FFFFFF"/>
                          </a:solidFill>
                          <a:effectLst/>
                          <a:latin typeface="メイリオ" panose="020B0604030504040204" pitchFamily="50" charset="-128"/>
                          <a:ea typeface="メイリオ" panose="020B0604030504040204" pitchFamily="50" charset="-128"/>
                        </a:rPr>
                        <a:t>2</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rowSpan="5">
                  <a:txBody>
                    <a:bodyPr/>
                    <a:lstStyle/>
                    <a:p>
                      <a:pPr algn="ctr" rtl="0" fontAlgn="ctr"/>
                      <a:r>
                        <a:rPr lang="ja-JP" altLang="en-US" sz="1100" b="1" i="0" u="none" strike="noStrike">
                          <a:solidFill>
                            <a:srgbClr val="FFFFFF"/>
                          </a:solidFill>
                          <a:effectLst/>
                          <a:latin typeface="メイリオ" panose="020B0604030504040204" pitchFamily="50" charset="-128"/>
                          <a:ea typeface="メイリオ" panose="020B0604030504040204" pitchFamily="50" charset="-128"/>
                        </a:rPr>
                        <a:t>選択</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a:txBody>
                    <a:bodyPr/>
                    <a:lstStyle/>
                    <a:p>
                      <a:pPr algn="l" rtl="0" fontAlgn="ctr"/>
                      <a:r>
                        <a:rPr lang="ja-JP" altLang="en-US" sz="1100" b="1" i="0" u="none" strike="noStrike">
                          <a:solidFill>
                            <a:srgbClr val="000000"/>
                          </a:solidFill>
                          <a:effectLst/>
                          <a:latin typeface="メイリオ" panose="020B0604030504040204" pitchFamily="50" charset="-128"/>
                          <a:ea typeface="メイリオ" panose="020B0604030504040204" pitchFamily="50" charset="-128"/>
                        </a:rPr>
                        <a:t>ブランド認知</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t"/>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について、あなたはどの程度ご存じですか？</a:t>
                      </a:r>
                      <a:endParaRPr lang="ja-JP" altLang="en-US" sz="1100" b="0" i="0" u="none" strike="noStrike">
                        <a:solidFill>
                          <a:srgbClr val="C00000"/>
                        </a:solidFill>
                        <a:effectLst/>
                        <a:latin typeface="メイリオ" panose="020B0604030504040204" pitchFamily="50" charset="-128"/>
                        <a:ea typeface="メイリオ" panose="020B0604030504040204" pitchFamily="50" charset="-128"/>
                      </a:endParaRPr>
                    </a:p>
                  </a:txBody>
                  <a:tcPr marL="108000" marR="3836" marT="383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よく知っている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知っている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あまり知らない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知らない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どちらでもない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extLst>
                  <a:ext uri="{0D108BD9-81ED-4DB2-BD59-A6C34878D82A}">
                    <a16:rowId xmlns:a16="http://schemas.microsoft.com/office/drawing/2014/main" val="1903835092"/>
                  </a:ext>
                </a:extLst>
              </a:tr>
              <a:tr h="795121">
                <a:tc>
                  <a:txBody>
                    <a:bodyPr/>
                    <a:lstStyle/>
                    <a:p>
                      <a:pPr algn="ctr" rtl="0" fontAlgn="ct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3</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vMerge="1">
                  <a:txBody>
                    <a:bodyPr/>
                    <a:lstStyle/>
                    <a:p>
                      <a:endParaRPr kumimoji="1" lang="ja-JP" altLang="en-US"/>
                    </a:p>
                  </a:txBody>
                  <a:tcPr/>
                </a:tc>
                <a:tc>
                  <a:txBody>
                    <a:bodyPr/>
                    <a:lstStyle/>
                    <a:p>
                      <a:pPr algn="l" rtl="0" fontAlgn="ctr"/>
                      <a:r>
                        <a:rPr lang="ja-JP" altLang="en-US" sz="1100" b="1" i="0" u="none" strike="noStrike">
                          <a:solidFill>
                            <a:srgbClr val="000000"/>
                          </a:solidFill>
                          <a:effectLst/>
                          <a:latin typeface="メイリオ" panose="020B0604030504040204" pitchFamily="50" charset="-128"/>
                          <a:ea typeface="メイリオ" panose="020B0604030504040204" pitchFamily="50" charset="-128"/>
                        </a:rPr>
                        <a:t>メッセージ連想</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の</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を知っていますか？</a:t>
                      </a:r>
                      <a:endParaRPr lang="ja-JP" altLang="en-US" sz="1100" b="0" i="0" u="none" strike="noStrike">
                        <a:solidFill>
                          <a:srgbClr val="C00000"/>
                        </a:solidFill>
                        <a:effectLst/>
                        <a:latin typeface="メイリオ" panose="020B0604030504040204" pitchFamily="50" charset="-128"/>
                        <a:ea typeface="メイリオ" panose="020B0604030504040204" pitchFamily="50" charset="-128"/>
                      </a:endParaRP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よく知っている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知っている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あまり知らない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知らない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どちらでもない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extLst>
                  <a:ext uri="{0D108BD9-81ED-4DB2-BD59-A6C34878D82A}">
                    <a16:rowId xmlns:a16="http://schemas.microsoft.com/office/drawing/2014/main" val="1960790114"/>
                  </a:ext>
                </a:extLst>
              </a:tr>
              <a:tr h="795121">
                <a:tc>
                  <a:txBody>
                    <a:bodyPr/>
                    <a:lstStyle/>
                    <a:p>
                      <a:pPr algn="ctr" rtl="0" fontAlgn="ct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4</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vMerge="1">
                  <a:txBody>
                    <a:bodyPr/>
                    <a:lstStyle/>
                    <a:p>
                      <a:endParaRPr kumimoji="1" lang="ja-JP" altLang="en-US"/>
                    </a:p>
                  </a:txBody>
                  <a:tcPr/>
                </a:tc>
                <a:tc>
                  <a:txBody>
                    <a:bodyPr/>
                    <a:lstStyle/>
                    <a:p>
                      <a:pPr algn="l" rtl="0" fontAlgn="ctr"/>
                      <a:r>
                        <a:rPr lang="ja-JP" altLang="en-US" sz="1100" b="1" i="0" u="none" strike="noStrike">
                          <a:solidFill>
                            <a:srgbClr val="000000"/>
                          </a:solidFill>
                          <a:effectLst/>
                          <a:latin typeface="メイリオ" panose="020B0604030504040204" pitchFamily="50" charset="-128"/>
                          <a:ea typeface="メイリオ" panose="020B0604030504040204" pitchFamily="50" charset="-128"/>
                        </a:rPr>
                        <a:t>購入意向</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最近、</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en-US" altLang="ja-JP" sz="1100" b="0" i="0" u="none" strike="noStrike" dirty="0">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を</a:t>
                      </a:r>
                      <a:r>
                        <a:rPr lang="en-US" altLang="ja-JP" sz="1100" b="0" i="0" u="none" strike="noStrike" dirty="0">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en-US" altLang="ja-JP" sz="1100" b="0" i="0" u="none" strike="noStrike" dirty="0">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し</a:t>
                      </a:r>
                      <a:r>
                        <a:rPr lang="en-US" altLang="ja-JP" sz="1100" b="0" i="0" u="none" strike="noStrike" dirty="0">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たいと思ったことがありますか？</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ぜひ△△△</a:t>
                      </a: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し</a:t>
                      </a: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たい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し</a:t>
                      </a: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たい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あまり△△△</a:t>
                      </a: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し</a:t>
                      </a: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たくない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a:t>
                      </a: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し</a:t>
                      </a: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たくない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わからない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extLst>
                  <a:ext uri="{0D108BD9-81ED-4DB2-BD59-A6C34878D82A}">
                    <a16:rowId xmlns:a16="http://schemas.microsoft.com/office/drawing/2014/main" val="1447245555"/>
                  </a:ext>
                </a:extLst>
              </a:tr>
              <a:tr h="795121">
                <a:tc>
                  <a:txBody>
                    <a:bodyPr/>
                    <a:lstStyle/>
                    <a:p>
                      <a:pPr algn="ctr" rtl="0" fontAlgn="ct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5</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vMerge="1">
                  <a:txBody>
                    <a:bodyPr/>
                    <a:lstStyle/>
                    <a:p>
                      <a:endParaRPr kumimoji="1" lang="ja-JP" altLang="en-US"/>
                    </a:p>
                  </a:txBody>
                  <a:tcPr/>
                </a:tc>
                <a:tc>
                  <a:txBody>
                    <a:bodyPr/>
                    <a:lstStyle/>
                    <a:p>
                      <a:pPr algn="l" rtl="0" fontAlgn="ctr"/>
                      <a:r>
                        <a:rPr lang="ja-JP" altLang="en-US" sz="1100" b="1" i="0" u="none" strike="noStrike">
                          <a:solidFill>
                            <a:srgbClr val="000000"/>
                          </a:solidFill>
                          <a:effectLst/>
                          <a:latin typeface="メイリオ" panose="020B0604030504040204" pitchFamily="50" charset="-128"/>
                          <a:ea typeface="メイリオ" panose="020B0604030504040204" pitchFamily="50" charset="-128"/>
                        </a:rPr>
                        <a:t>好意度</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dirty="0">
                          <a:solidFill>
                            <a:srgbClr val="F77911"/>
                          </a:solidFill>
                          <a:effectLst/>
                          <a:latin typeface="メイリオ" panose="020B0604030504040204" pitchFamily="50" charset="-128"/>
                          <a:ea typeface="メイリオ" panose="020B0604030504040204" pitchFamily="50" charset="-128"/>
                        </a:rPr>
                        <a:t>「○○○」</a:t>
                      </a:r>
                      <a:r>
                        <a:rPr lang="ja-JP" altLang="en-US" sz="1100" b="0" i="0" u="none" strike="noStrike" dirty="0">
                          <a:solidFill>
                            <a:schemeClr val="tx1"/>
                          </a:solidFill>
                          <a:effectLst/>
                          <a:latin typeface="メイリオ" panose="020B0604030504040204" pitchFamily="50" charset="-128"/>
                          <a:ea typeface="メイリオ" panose="020B0604030504040204" pitchFamily="50" charset="-128"/>
                        </a:rPr>
                        <a:t>に、</a:t>
                      </a: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あなたはどの程度、好意を感じますか？</a:t>
                      </a:r>
                      <a:endParaRPr lang="ja-JP" altLang="en-US" sz="1100" b="0" i="0" u="none" strike="noStrike" dirty="0">
                        <a:solidFill>
                          <a:srgbClr val="C00000"/>
                        </a:solidFill>
                        <a:effectLst/>
                        <a:latin typeface="メイリオ" panose="020B0604030504040204" pitchFamily="50" charset="-128"/>
                        <a:ea typeface="メイリオ" panose="020B0604030504040204" pitchFamily="50" charset="-128"/>
                      </a:endParaRP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とても</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好き</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あまり好きではない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好きではない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tc>
                  <a:txBody>
                    <a:bodyPr/>
                    <a:lstStyle/>
                    <a:p>
                      <a:pPr algn="l" rtl="0" fontAlgn="ctr"/>
                      <a:r>
                        <a:rPr lang="ja-JP" altLang="en-US" sz="1100" b="0" i="0" u="none" strike="noStrike">
                          <a:solidFill>
                            <a:srgbClr val="000000"/>
                          </a:solidFill>
                          <a:effectLst/>
                          <a:latin typeface="メイリオ" panose="020B0604030504040204" pitchFamily="50" charset="-128"/>
                          <a:ea typeface="メイリオ" panose="020B0604030504040204" pitchFamily="50" charset="-128"/>
                        </a:rPr>
                        <a:t>わからない</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EDEDE"/>
                    </a:solidFill>
                  </a:tcPr>
                </a:tc>
                <a:extLst>
                  <a:ext uri="{0D108BD9-81ED-4DB2-BD59-A6C34878D82A}">
                    <a16:rowId xmlns:a16="http://schemas.microsoft.com/office/drawing/2014/main" val="3604721678"/>
                  </a:ext>
                </a:extLst>
              </a:tr>
              <a:tr h="795121">
                <a:tc>
                  <a:txBody>
                    <a:bodyPr/>
                    <a:lstStyle/>
                    <a:p>
                      <a:pPr algn="ctr" rtl="0" fontAlgn="ctr"/>
                      <a:r>
                        <a:rPr lang="en-US" altLang="ja-JP" sz="1100" b="1" i="0" u="none" strike="noStrike">
                          <a:solidFill>
                            <a:srgbClr val="FFFFFF"/>
                          </a:solidFill>
                          <a:effectLst/>
                          <a:latin typeface="メイリオ" panose="020B0604030504040204" pitchFamily="50" charset="-128"/>
                          <a:ea typeface="メイリオ" panose="020B0604030504040204" pitchFamily="50" charset="-128"/>
                        </a:rPr>
                        <a:t>6</a:t>
                      </a:r>
                    </a:p>
                  </a:txBody>
                  <a:tcPr marL="3836"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99999"/>
                    </a:solidFill>
                  </a:tcPr>
                </a:tc>
                <a:tc vMerge="1">
                  <a:txBody>
                    <a:bodyPr/>
                    <a:lstStyle/>
                    <a:p>
                      <a:endParaRPr kumimoji="1" lang="ja-JP" altLang="en-US"/>
                    </a:p>
                  </a:txBody>
                  <a:tcPr/>
                </a:tc>
                <a:tc>
                  <a:txBody>
                    <a:bodyPr/>
                    <a:lstStyle/>
                    <a:p>
                      <a:pPr algn="l" rtl="0" fontAlgn="ctr"/>
                      <a:r>
                        <a:rPr lang="ja-JP" altLang="en-US" sz="1100" b="1" i="0" u="none" strike="noStrike">
                          <a:solidFill>
                            <a:srgbClr val="000000"/>
                          </a:solidFill>
                          <a:effectLst/>
                          <a:latin typeface="メイリオ" panose="020B0604030504040204" pitchFamily="50" charset="-128"/>
                          <a:ea typeface="メイリオ" panose="020B0604030504040204" pitchFamily="50" charset="-128"/>
                        </a:rPr>
                        <a:t>比較検討</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zh-TW" altLang="en-US" sz="1100" b="0" i="0" u="none" strike="noStrike" dirty="0">
                          <a:solidFill>
                            <a:srgbClr val="F77911"/>
                          </a:solidFill>
                          <a:effectLst/>
                          <a:latin typeface="メイリオ" panose="020B0604030504040204" pitchFamily="50" charset="-128"/>
                          <a:ea typeface="メイリオ" panose="020B0604030504040204" pitchFamily="50" charset="-128"/>
                        </a:rPr>
                        <a:t>（自由記述）</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zh-TW" altLang="en-US" sz="1100" b="0" i="0" u="none" strike="noStrike" dirty="0">
                          <a:solidFill>
                            <a:srgbClr val="F77911"/>
                          </a:solidFill>
                          <a:effectLst/>
                          <a:latin typeface="メイリオ" panose="020B0604030504040204" pitchFamily="50" charset="-128"/>
                          <a:ea typeface="メイリオ" panose="020B0604030504040204" pitchFamily="50" charset="-128"/>
                        </a:rPr>
                        <a:t>（自由記述）</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zh-TW" altLang="en-US" sz="1100" b="0" i="0" u="none" strike="noStrike" dirty="0">
                          <a:solidFill>
                            <a:srgbClr val="F77911"/>
                          </a:solidFill>
                          <a:effectLst/>
                          <a:latin typeface="メイリオ" panose="020B0604030504040204" pitchFamily="50" charset="-128"/>
                          <a:ea typeface="メイリオ" panose="020B0604030504040204" pitchFamily="50" charset="-128"/>
                        </a:rPr>
                        <a:t>（自由記述）</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zh-TW" altLang="en-US" sz="1100" b="0" i="0" u="none" strike="noStrike" dirty="0">
                          <a:solidFill>
                            <a:srgbClr val="F77911"/>
                          </a:solidFill>
                          <a:effectLst/>
                          <a:latin typeface="メイリオ" panose="020B0604030504040204" pitchFamily="50" charset="-128"/>
                          <a:ea typeface="メイリオ" panose="020B0604030504040204" pitchFamily="50" charset="-128"/>
                        </a:rPr>
                        <a:t>（自由記述）</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zh-TW" altLang="en-US" sz="1100" b="0" i="0" u="none" strike="noStrike" dirty="0">
                          <a:solidFill>
                            <a:srgbClr val="F77911"/>
                          </a:solidFill>
                          <a:effectLst/>
                          <a:latin typeface="メイリオ" panose="020B0604030504040204" pitchFamily="50" charset="-128"/>
                          <a:ea typeface="メイリオ" panose="020B0604030504040204" pitchFamily="50" charset="-128"/>
                        </a:rPr>
                        <a:t>（自由記述）</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tc>
                  <a:txBody>
                    <a:bodyPr/>
                    <a:lstStyle/>
                    <a:p>
                      <a:pPr algn="l" rtl="0" fontAlgn="ct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該当なし</a:t>
                      </a:r>
                    </a:p>
                  </a:txBody>
                  <a:tcPr marL="108000" marR="3836" marT="38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EFEF"/>
                    </a:solidFill>
                  </a:tcPr>
                </a:tc>
                <a:extLst>
                  <a:ext uri="{0D108BD9-81ED-4DB2-BD59-A6C34878D82A}">
                    <a16:rowId xmlns:a16="http://schemas.microsoft.com/office/drawing/2014/main" val="2587098427"/>
                  </a:ext>
                </a:extLst>
              </a:tr>
            </a:tbl>
          </a:graphicData>
        </a:graphic>
      </p:graphicFrame>
    </p:spTree>
    <p:extLst>
      <p:ext uri="{BB962C8B-B14F-4D97-AF65-F5344CB8AC3E}">
        <p14:creationId xmlns:p14="http://schemas.microsoft.com/office/powerpoint/2010/main" val="3588284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機能詳細</a:t>
            </a:r>
            <a:endParaRPr kumimoji="1" lang="ja-JP" altLang="en-US" spc="0"/>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調査結果レポートについて</a:t>
            </a:r>
          </a:p>
        </p:txBody>
      </p:sp>
      <p:pic>
        <p:nvPicPr>
          <p:cNvPr id="11" name="図プレースホルダー 10" descr="アイコン&#10;&#10;自動的に生成された説明">
            <a:extLst>
              <a:ext uri="{FF2B5EF4-FFF2-40B4-BE49-F238E27FC236}">
                <a16:creationId xmlns:a16="http://schemas.microsoft.com/office/drawing/2014/main" id="{D9C5D999-0650-F9DB-9DA6-BFFDC192008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pic>
        <p:nvPicPr>
          <p:cNvPr id="21506" name="Picture 2">
            <a:extLst>
              <a:ext uri="{FF2B5EF4-FFF2-40B4-BE49-F238E27FC236}">
                <a16:creationId xmlns:a16="http://schemas.microsoft.com/office/drawing/2014/main" id="{3287DE62-832C-01CF-6BB7-EAD7F199F3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4" y="3429000"/>
            <a:ext cx="5334314" cy="2449756"/>
          </a:xfrm>
          <a:prstGeom prst="rect">
            <a:avLst/>
          </a:prstGeom>
          <a:noFill/>
          <a:ln>
            <a:solidFill>
              <a:schemeClr val="bg2">
                <a:lumMod val="90000"/>
              </a:schemeClr>
            </a:solidFill>
          </a:ln>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23CC6766-3151-E887-D48B-71D0CDABC964}"/>
              </a:ext>
            </a:extLst>
          </p:cNvPr>
          <p:cNvSpPr txBox="1"/>
          <p:nvPr/>
        </p:nvSpPr>
        <p:spPr>
          <a:xfrm>
            <a:off x="479425" y="1268413"/>
            <a:ext cx="10886098" cy="2739211"/>
          </a:xfrm>
          <a:prstGeom prst="rect">
            <a:avLst/>
          </a:prstGeom>
          <a:noFill/>
        </p:spPr>
        <p:txBody>
          <a:bodyPr wrap="square">
            <a:spAutoFit/>
          </a:bodyPr>
          <a:lstStyle/>
          <a:p>
            <a:pPr algn="l"/>
            <a:r>
              <a:rPr lang="ja-JP" altLang="en-US" sz="1600">
                <a:solidFill>
                  <a:srgbClr val="0D0D0D"/>
                </a:solidFill>
                <a:effectLst/>
                <a:latin typeface="Meiryo" panose="020B0604030504040204" pitchFamily="34" charset="-128"/>
                <a:ea typeface="Meiryo" panose="020B0604030504040204" pitchFamily="34" charset="-128"/>
              </a:rPr>
              <a:t>ブランドリフト調査およびサーチリフト調査の調査結果は、広告管理ツールにて確認できます。</a:t>
            </a:r>
            <a:endParaRPr lang="en-US" altLang="ja-JP" sz="1600" dirty="0">
              <a:solidFill>
                <a:srgbClr val="0D0D0D"/>
              </a:solidFill>
              <a:effectLst/>
              <a:latin typeface="Meiryo" panose="020B0604030504040204" pitchFamily="34" charset="-128"/>
              <a:ea typeface="Meiryo" panose="020B0604030504040204" pitchFamily="34" charset="-128"/>
            </a:endParaRPr>
          </a:p>
          <a:p>
            <a:pPr algn="l"/>
            <a:endParaRPr lang="en-US" altLang="ja-JP" sz="1400" dirty="0">
              <a:solidFill>
                <a:srgbClr val="0D0D0D"/>
              </a:solidFill>
              <a:effectLst/>
              <a:latin typeface="Meiryo" panose="020B0604030504040204" pitchFamily="34" charset="-128"/>
              <a:ea typeface="Meiryo" panose="020B0604030504040204" pitchFamily="34" charset="-128"/>
            </a:endParaRPr>
          </a:p>
          <a:p>
            <a:pPr algn="l"/>
            <a:r>
              <a:rPr lang="ja-JP" altLang="en-US" sz="1400">
                <a:solidFill>
                  <a:srgbClr val="0D0D0D"/>
                </a:solidFill>
                <a:effectLst/>
                <a:latin typeface="Meiryo" panose="020B0604030504040204" pitchFamily="34" charset="-128"/>
                <a:ea typeface="Meiryo" panose="020B0604030504040204" pitchFamily="34" charset="-128"/>
              </a:rPr>
              <a:t>・配信開始の翌日から調査結果が表示され、配信期間中の結果は毎日更新されます（更新時間は午前</a:t>
            </a:r>
            <a:r>
              <a:rPr lang="en-US" altLang="ja-JP" sz="1400" dirty="0">
                <a:solidFill>
                  <a:srgbClr val="0D0D0D"/>
                </a:solidFill>
                <a:effectLst/>
                <a:latin typeface="Meiryo" panose="020B0604030504040204" pitchFamily="34" charset="-128"/>
                <a:ea typeface="Meiryo" panose="020B0604030504040204" pitchFamily="34" charset="-128"/>
              </a:rPr>
              <a:t>5</a:t>
            </a:r>
            <a:r>
              <a:rPr lang="ja-JP" altLang="en-US" sz="1400">
                <a:solidFill>
                  <a:srgbClr val="0D0D0D"/>
                </a:solidFill>
                <a:effectLst/>
                <a:latin typeface="Meiryo" panose="020B0604030504040204" pitchFamily="34" charset="-128"/>
                <a:ea typeface="Meiryo" panose="020B0604030504040204" pitchFamily="34" charset="-128"/>
              </a:rPr>
              <a:t>～</a:t>
            </a:r>
            <a:r>
              <a:rPr lang="en-US" altLang="ja-JP" sz="1400" dirty="0">
                <a:solidFill>
                  <a:srgbClr val="0D0D0D"/>
                </a:solidFill>
                <a:effectLst/>
                <a:latin typeface="Meiryo" panose="020B0604030504040204" pitchFamily="34" charset="-128"/>
                <a:ea typeface="Meiryo" panose="020B0604030504040204" pitchFamily="34" charset="-128"/>
              </a:rPr>
              <a:t>7</a:t>
            </a:r>
            <a:r>
              <a:rPr lang="ja-JP" altLang="en-US" sz="1400">
                <a:solidFill>
                  <a:srgbClr val="0D0D0D"/>
                </a:solidFill>
                <a:effectLst/>
                <a:latin typeface="Meiryo" panose="020B0604030504040204" pitchFamily="34" charset="-128"/>
                <a:ea typeface="Meiryo" panose="020B0604030504040204" pitchFamily="34" charset="-128"/>
              </a:rPr>
              <a:t>時ごろ）。</a:t>
            </a:r>
            <a:endParaRPr lang="en-US" altLang="ja-JP" sz="1400" dirty="0">
              <a:solidFill>
                <a:srgbClr val="0D0D0D"/>
              </a:solidFill>
              <a:effectLst/>
              <a:latin typeface="Meiryo" panose="020B0604030504040204" pitchFamily="34" charset="-128"/>
              <a:ea typeface="Meiryo" panose="020B0604030504040204" pitchFamily="34" charset="-128"/>
            </a:endParaRPr>
          </a:p>
          <a:p>
            <a:pPr algn="l"/>
            <a:r>
              <a:rPr lang="ja-JP" altLang="en-US" sz="1400">
                <a:solidFill>
                  <a:srgbClr val="0D0D0D"/>
                </a:solidFill>
                <a:effectLst/>
                <a:latin typeface="Meiryo" panose="020B0604030504040204" pitchFamily="34" charset="-128"/>
                <a:ea typeface="Meiryo" panose="020B0604030504040204" pitchFamily="34" charset="-128"/>
              </a:rPr>
              <a:t>・調査結果の確定値は、ブランドリフト調査は配信終了日の翌日、サーチリフト調査は配信終了日の</a:t>
            </a:r>
            <a:r>
              <a:rPr lang="en-US" altLang="ja-JP" sz="1400" dirty="0">
                <a:solidFill>
                  <a:srgbClr val="0D0D0D"/>
                </a:solidFill>
                <a:effectLst/>
                <a:latin typeface="Meiryo" panose="020B0604030504040204" pitchFamily="34" charset="-128"/>
                <a:ea typeface="Meiryo" panose="020B0604030504040204" pitchFamily="34" charset="-128"/>
              </a:rPr>
              <a:t>8</a:t>
            </a:r>
            <a:r>
              <a:rPr lang="ja-JP" altLang="en-US" sz="1400">
                <a:solidFill>
                  <a:srgbClr val="0D0D0D"/>
                </a:solidFill>
                <a:effectLst/>
                <a:latin typeface="Meiryo" panose="020B0604030504040204" pitchFamily="34" charset="-128"/>
                <a:ea typeface="Meiryo" panose="020B0604030504040204" pitchFamily="34" charset="-128"/>
              </a:rPr>
              <a:t>日後に表示されます。</a:t>
            </a:r>
            <a:endParaRPr lang="en-US" altLang="ja-JP" sz="1400" dirty="0">
              <a:solidFill>
                <a:srgbClr val="0D0D0D"/>
              </a:solidFill>
              <a:effectLst/>
              <a:latin typeface="Meiryo" panose="020B0604030504040204" pitchFamily="34" charset="-128"/>
              <a:ea typeface="Meiryo" panose="020B0604030504040204" pitchFamily="34" charset="-128"/>
            </a:endParaRPr>
          </a:p>
          <a:p>
            <a:pPr algn="l"/>
            <a:endParaRPr lang="en-US" altLang="ja-JP" sz="1400" dirty="0">
              <a:solidFill>
                <a:srgbClr val="0D0D0D"/>
              </a:solidFill>
              <a:latin typeface="Meiryo" panose="020B0604030504040204" pitchFamily="34" charset="-128"/>
              <a:ea typeface="Meiryo" panose="020B0604030504040204" pitchFamily="34" charset="-128"/>
            </a:endParaRPr>
          </a:p>
          <a:p>
            <a:r>
              <a:rPr lang="ja-JP" altLang="en-US" sz="1400">
                <a:solidFill>
                  <a:srgbClr val="0D0D0D"/>
                </a:solidFill>
                <a:effectLst/>
                <a:latin typeface="Meiryo" panose="020B0604030504040204" pitchFamily="34" charset="-128"/>
                <a:ea typeface="Meiryo" panose="020B0604030504040204" pitchFamily="34" charset="-128"/>
              </a:rPr>
              <a:t>詳しくは</a:t>
            </a:r>
            <a:r>
              <a:rPr lang="en" altLang="ja-JP" sz="1400" i="0" dirty="0">
                <a:solidFill>
                  <a:srgbClr val="0D0D0D"/>
                </a:solidFill>
                <a:effectLst/>
                <a:latin typeface="Meiryo" panose="020B0604030504040204" pitchFamily="34" charset="-128"/>
                <a:ea typeface="Meiryo" panose="020B0604030504040204" pitchFamily="34" charset="-128"/>
              </a:rPr>
              <a:t>Yahoo!</a:t>
            </a:r>
            <a:r>
              <a:rPr lang="ja-JP" altLang="en-US" sz="1400" i="0">
                <a:solidFill>
                  <a:srgbClr val="0D0D0D"/>
                </a:solidFill>
                <a:effectLst/>
                <a:latin typeface="Meiryo" panose="020B0604030504040204" pitchFamily="34" charset="-128"/>
                <a:ea typeface="Meiryo" panose="020B0604030504040204" pitchFamily="34" charset="-128"/>
              </a:rPr>
              <a:t>広告ヘルプにて操作方法をご確認ください。</a:t>
            </a:r>
            <a:r>
              <a:rPr lang="ja-JP" altLang="en-US" sz="1400" b="1" i="0" u="sng">
                <a:solidFill>
                  <a:srgbClr val="FFFFFF"/>
                </a:solidFill>
                <a:effectLst/>
                <a:latin typeface="ヒラギノ角ゴ Pro" panose="020B0300000000000000" pitchFamily="34" charset="-128"/>
                <a:ea typeface="ヒラギノ角ゴ Pro" panose="020B0300000000000000" pitchFamily="34" charset="-128"/>
              </a:rPr>
              <a:t>に</a:t>
            </a:r>
            <a:endParaRPr lang="en-US" altLang="ja-JP" sz="1400" b="1" u="sng" dirty="0">
              <a:solidFill>
                <a:srgbClr val="FFFFFF"/>
              </a:solidFill>
              <a:latin typeface="ヒラギノ角ゴ Pro" panose="020B0300000000000000" pitchFamily="34" charset="-128"/>
              <a:ea typeface="ヒラギノ角ゴ Pro" panose="020B0300000000000000" pitchFamily="34" charset="-128"/>
            </a:endParaRPr>
          </a:p>
          <a:p>
            <a:endParaRPr lang="en-US" altLang="ja-JP" sz="1400" b="1" i="0" u="sng" dirty="0">
              <a:solidFill>
                <a:srgbClr val="FFFFFF"/>
              </a:solidFill>
              <a:effectLst/>
              <a:latin typeface="ヒラギノ角ゴ Pro" panose="020B0300000000000000" pitchFamily="34" charset="-128"/>
              <a:ea typeface="ヒラギノ角ゴ Pro" panose="020B0300000000000000" pitchFamily="34" charset="-128"/>
            </a:endParaRPr>
          </a:p>
          <a:p>
            <a:r>
              <a:rPr lang="ja-JP" altLang="en-US" sz="1400" b="1" i="0" u="sng">
                <a:solidFill>
                  <a:srgbClr val="FFFFFF"/>
                </a:solidFill>
                <a:effectLst/>
                <a:latin typeface="ヒラギノ角ゴ Pro" panose="020B0300000000000000" pitchFamily="34" charset="-128"/>
                <a:ea typeface="ヒラギノ角ゴ Pro" panose="020B0300000000000000" pitchFamily="34" charset="-128"/>
              </a:rPr>
              <a:t>て　</a:t>
            </a:r>
            <a:r>
              <a:rPr lang="ja-JP" altLang="en-US" sz="1600" b="1">
                <a:solidFill>
                  <a:srgbClr val="333333"/>
                </a:solidFill>
                <a:effectLst/>
                <a:latin typeface="Meiryo" panose="020B0604030504040204" pitchFamily="34" charset="-128"/>
                <a:ea typeface="Meiryo" panose="020B0604030504040204" pitchFamily="34" charset="-128"/>
                <a:hlinkClick r:id="rId4"/>
              </a:rPr>
              <a:t>ブランド効果測定のレポートを確認する</a:t>
            </a:r>
            <a:endParaRPr lang="en-US" altLang="ja-JP" sz="1600" b="1" dirty="0">
              <a:solidFill>
                <a:srgbClr val="333333"/>
              </a:solidFill>
              <a:effectLst/>
              <a:latin typeface="Meiryo" panose="020B0604030504040204" pitchFamily="34" charset="-128"/>
              <a:ea typeface="Meiryo" panose="020B0604030504040204" pitchFamily="34" charset="-128"/>
            </a:endParaRPr>
          </a:p>
          <a:p>
            <a:pPr rtl="0"/>
            <a:br>
              <a:rPr lang="ja-JP" altLang="en-US" sz="1400" b="0">
                <a:effectLst/>
              </a:rPr>
            </a:br>
            <a:endParaRPr lang="ja-JP" altLang="en-US" sz="1400" b="0">
              <a:effectLst/>
            </a:endParaRPr>
          </a:p>
          <a:p>
            <a:pPr algn="l"/>
            <a:endParaRPr lang="en-US" altLang="ja-JP" sz="1400" dirty="0">
              <a:solidFill>
                <a:schemeClr val="accent3"/>
              </a:solidFill>
              <a:effectLst/>
              <a:latin typeface="Meiryo" panose="020B0604030504040204" pitchFamily="34" charset="-128"/>
              <a:ea typeface="Meiryo" panose="020B0604030504040204" pitchFamily="34" charset="-128"/>
            </a:endParaRPr>
          </a:p>
          <a:p>
            <a:pPr algn="l"/>
            <a:endParaRPr lang="ja-JP" altLang="en-US" sz="1400">
              <a:solidFill>
                <a:schemeClr val="accent3"/>
              </a:solidFill>
              <a:effectLst/>
              <a:latin typeface="Meiryo" panose="020B0604030504040204" pitchFamily="34" charset="-128"/>
              <a:ea typeface="Meiryo" panose="020B0604030504040204" pitchFamily="34" charset="-128"/>
            </a:endParaRPr>
          </a:p>
        </p:txBody>
      </p:sp>
      <p:pic>
        <p:nvPicPr>
          <p:cNvPr id="6" name="図 5" descr="アプリケーション&#10;&#10;自動的に生成された説明">
            <a:extLst>
              <a:ext uri="{FF2B5EF4-FFF2-40B4-BE49-F238E27FC236}">
                <a16:creationId xmlns:a16="http://schemas.microsoft.com/office/drawing/2014/main" id="{7DC77BB8-083F-9694-5F65-BE611750F1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62137" y="2707216"/>
            <a:ext cx="1981218" cy="1946662"/>
          </a:xfrm>
          <a:prstGeom prst="rect">
            <a:avLst/>
          </a:prstGeom>
        </p:spPr>
      </p:pic>
      <p:grpSp>
        <p:nvGrpSpPr>
          <p:cNvPr id="3" name="グループ化 2">
            <a:extLst>
              <a:ext uri="{FF2B5EF4-FFF2-40B4-BE49-F238E27FC236}">
                <a16:creationId xmlns:a16="http://schemas.microsoft.com/office/drawing/2014/main" id="{0A546B57-C558-9AAD-56BA-593167203E87}"/>
              </a:ext>
            </a:extLst>
          </p:cNvPr>
          <p:cNvGrpSpPr/>
          <p:nvPr/>
        </p:nvGrpSpPr>
        <p:grpSpPr>
          <a:xfrm>
            <a:off x="570658" y="2816821"/>
            <a:ext cx="251999" cy="251999"/>
            <a:chOff x="555391" y="1320530"/>
            <a:chExt cx="251999" cy="251999"/>
          </a:xfrm>
        </p:grpSpPr>
        <p:sp>
          <p:nvSpPr>
            <p:cNvPr id="7" name="楕円 55">
              <a:extLst>
                <a:ext uri="{FF2B5EF4-FFF2-40B4-BE49-F238E27FC236}">
                  <a16:creationId xmlns:a16="http://schemas.microsoft.com/office/drawing/2014/main" id="{363EF15A-9624-17C4-CF66-C245BA1AF186}"/>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8" name="Freeform 13">
              <a:extLst>
                <a:ext uri="{FF2B5EF4-FFF2-40B4-BE49-F238E27FC236}">
                  <a16:creationId xmlns:a16="http://schemas.microsoft.com/office/drawing/2014/main" id="{3A7FDC28-B49D-F841-019D-A25235D45F9C}"/>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spTree>
    <p:extLst>
      <p:ext uri="{BB962C8B-B14F-4D97-AF65-F5344CB8AC3E}">
        <p14:creationId xmlns:p14="http://schemas.microsoft.com/office/powerpoint/2010/main" val="1648277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山形 269">
            <a:extLst>
              <a:ext uri="{FF2B5EF4-FFF2-40B4-BE49-F238E27FC236}">
                <a16:creationId xmlns:a16="http://schemas.microsoft.com/office/drawing/2014/main" id="{5CF46807-42BA-3AF9-028D-C3F920BB00E8}"/>
              </a:ext>
            </a:extLst>
          </p:cNvPr>
          <p:cNvSpPr/>
          <p:nvPr/>
        </p:nvSpPr>
        <p:spPr>
          <a:xfrm>
            <a:off x="951820" y="1471414"/>
            <a:ext cx="10292444" cy="415005"/>
          </a:xfrm>
          <a:prstGeom prst="chevron">
            <a:avLst>
              <a:gd name="adj" fmla="val 2369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endParaRPr kumimoji="1" lang="en-US" altLang="ja-JP" sz="1000" b="1" dirty="0">
              <a:solidFill>
                <a:schemeClr val="bg1"/>
              </a:solidFill>
              <a:latin typeface="Meiryo" panose="020B0604030504040204" pitchFamily="34" charset="-128"/>
              <a:ea typeface="Meiryo" panose="020B0604030504040204" pitchFamily="34" charset="-128"/>
            </a:endParaRPr>
          </a:p>
        </p:txBody>
      </p:sp>
      <p:cxnSp>
        <p:nvCxnSpPr>
          <p:cNvPr id="251" name="カギ線コネクタ 30">
            <a:extLst>
              <a:ext uri="{FF2B5EF4-FFF2-40B4-BE49-F238E27FC236}">
                <a16:creationId xmlns:a16="http://schemas.microsoft.com/office/drawing/2014/main" id="{39205E83-BB3F-6717-8F84-A5EE1DF97F71}"/>
              </a:ext>
            </a:extLst>
          </p:cNvPr>
          <p:cNvCxnSpPr>
            <a:cxnSpLocks/>
            <a:stCxn id="98" idx="3"/>
            <a:endCxn id="101" idx="1"/>
          </p:cNvCxnSpPr>
          <p:nvPr/>
        </p:nvCxnSpPr>
        <p:spPr>
          <a:xfrm>
            <a:off x="3420453" y="2518544"/>
            <a:ext cx="2406886" cy="504073"/>
          </a:xfrm>
          <a:prstGeom prst="bentConnector3">
            <a:avLst>
              <a:gd name="adj1" fmla="val 50000"/>
            </a:avLst>
          </a:prstGeom>
          <a:ln w="28575">
            <a:solidFill>
              <a:schemeClr val="bg1">
                <a:lumMod val="75000"/>
              </a:schemeClr>
            </a:solidFill>
            <a:prstDash val="solid"/>
            <a:tailEnd type="arrow"/>
          </a:ln>
        </p:spPr>
        <p:style>
          <a:lnRef idx="1">
            <a:schemeClr val="accent2"/>
          </a:lnRef>
          <a:fillRef idx="0">
            <a:schemeClr val="accent2"/>
          </a:fillRef>
          <a:effectRef idx="0">
            <a:schemeClr val="accent2"/>
          </a:effectRef>
          <a:fontRef idx="minor">
            <a:schemeClr val="tx1"/>
          </a:fontRef>
        </p:style>
      </p:cxnSp>
      <p:cxnSp>
        <p:nvCxnSpPr>
          <p:cNvPr id="171" name="カギ線コネクタ 30">
            <a:extLst>
              <a:ext uri="{FF2B5EF4-FFF2-40B4-BE49-F238E27FC236}">
                <a16:creationId xmlns:a16="http://schemas.microsoft.com/office/drawing/2014/main" id="{92058548-82AC-3FD6-3D06-DEB2D59A813A}"/>
              </a:ext>
            </a:extLst>
          </p:cNvPr>
          <p:cNvCxnSpPr>
            <a:cxnSpLocks/>
            <a:stCxn id="100" idx="2"/>
          </p:cNvCxnSpPr>
          <p:nvPr/>
        </p:nvCxnSpPr>
        <p:spPr>
          <a:xfrm rot="5400000">
            <a:off x="3662692" y="2791668"/>
            <a:ext cx="267518" cy="737623"/>
          </a:xfrm>
          <a:prstGeom prst="bentConnector2">
            <a:avLst/>
          </a:prstGeom>
          <a:ln w="28575">
            <a:solidFill>
              <a:schemeClr val="bg1">
                <a:lumMod val="75000"/>
              </a:schemeClr>
            </a:solidFill>
            <a:prstDash val="sysDot"/>
            <a:tailEnd type="arrow"/>
          </a:ln>
        </p:spPr>
        <p:style>
          <a:lnRef idx="1">
            <a:schemeClr val="accent2"/>
          </a:lnRef>
          <a:fillRef idx="0">
            <a:schemeClr val="accent2"/>
          </a:fillRef>
          <a:effectRef idx="0">
            <a:schemeClr val="accent2"/>
          </a:effectRef>
          <a:fontRef idx="minor">
            <a:schemeClr val="tx1"/>
          </a:fontRef>
        </p:style>
      </p:cxnSp>
      <p:cxnSp>
        <p:nvCxnSpPr>
          <p:cNvPr id="77" name="カギ線コネクタ 30">
            <a:extLst>
              <a:ext uri="{FF2B5EF4-FFF2-40B4-BE49-F238E27FC236}">
                <a16:creationId xmlns:a16="http://schemas.microsoft.com/office/drawing/2014/main" id="{DB80B140-48E2-FBE5-6730-38088465A2C9}"/>
              </a:ext>
            </a:extLst>
          </p:cNvPr>
          <p:cNvCxnSpPr>
            <a:cxnSpLocks/>
            <a:stCxn id="36" idx="3"/>
            <a:endCxn id="91" idx="1"/>
          </p:cNvCxnSpPr>
          <p:nvPr/>
        </p:nvCxnSpPr>
        <p:spPr>
          <a:xfrm>
            <a:off x="1334041" y="4192234"/>
            <a:ext cx="724045" cy="1115065"/>
          </a:xfrm>
          <a:prstGeom prst="bentConnector3">
            <a:avLst>
              <a:gd name="adj1" fmla="val 50000"/>
            </a:avLst>
          </a:prstGeom>
          <a:ln w="28575">
            <a:solidFill>
              <a:schemeClr val="bg1">
                <a:lumMod val="75000"/>
              </a:schemeClr>
            </a:solidFill>
            <a:prstDash val="solid"/>
            <a:tailEnd type="arrow"/>
          </a:ln>
        </p:spPr>
        <p:style>
          <a:lnRef idx="1">
            <a:schemeClr val="accent2"/>
          </a:lnRef>
          <a:fillRef idx="0">
            <a:schemeClr val="accent2"/>
          </a:fillRef>
          <a:effectRef idx="0">
            <a:schemeClr val="accent2"/>
          </a:effectRef>
          <a:fontRef idx="minor">
            <a:schemeClr val="tx1"/>
          </a:fontRef>
        </p:style>
      </p:cxnSp>
      <p:cxnSp>
        <p:nvCxnSpPr>
          <p:cNvPr id="64" name="カギ線コネクタ 30">
            <a:extLst>
              <a:ext uri="{FF2B5EF4-FFF2-40B4-BE49-F238E27FC236}">
                <a16:creationId xmlns:a16="http://schemas.microsoft.com/office/drawing/2014/main" id="{B4A09282-1726-E918-278F-DFE0AE443A48}"/>
              </a:ext>
            </a:extLst>
          </p:cNvPr>
          <p:cNvCxnSpPr>
            <a:cxnSpLocks/>
            <a:stCxn id="36" idx="3"/>
            <a:endCxn id="62" idx="1"/>
          </p:cNvCxnSpPr>
          <p:nvPr/>
        </p:nvCxnSpPr>
        <p:spPr>
          <a:xfrm flipV="1">
            <a:off x="1334041" y="3083921"/>
            <a:ext cx="725680" cy="1108313"/>
          </a:xfrm>
          <a:prstGeom prst="bentConnector3">
            <a:avLst>
              <a:gd name="adj1" fmla="val 50000"/>
            </a:avLst>
          </a:prstGeom>
          <a:ln w="28575">
            <a:solidFill>
              <a:schemeClr val="bg1">
                <a:lumMod val="75000"/>
              </a:schemeClr>
            </a:solidFill>
            <a:tailEnd type="arrow"/>
          </a:ln>
        </p:spPr>
        <p:style>
          <a:lnRef idx="1">
            <a:schemeClr val="accent2"/>
          </a:lnRef>
          <a:fillRef idx="0">
            <a:schemeClr val="accent2"/>
          </a:fillRef>
          <a:effectRef idx="0">
            <a:schemeClr val="accent2"/>
          </a:effectRef>
          <a:fontRef idx="minor">
            <a:schemeClr val="tx1"/>
          </a:fontRef>
        </p:style>
      </p:cxn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機能詳細</a:t>
            </a:r>
            <a:endParaRPr kumimoji="1" lang="ja-JP" altLang="en-US" spc="0"/>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sz="2000">
                <a:solidFill>
                  <a:schemeClr val="tx1">
                    <a:lumMod val="75000"/>
                    <a:lumOff val="25000"/>
                  </a:schemeClr>
                </a:solidFill>
              </a:rPr>
              <a:t>お申込みから調査完了までの流れ</a:t>
            </a:r>
            <a:endParaRPr kumimoji="1" lang="ja-JP" altLang="en-US"/>
          </a:p>
        </p:txBody>
      </p:sp>
      <p:pic>
        <p:nvPicPr>
          <p:cNvPr id="11" name="図プレースホルダー 10" descr="アイコン&#10;&#10;自動的に生成された説明">
            <a:extLst>
              <a:ext uri="{FF2B5EF4-FFF2-40B4-BE49-F238E27FC236}">
                <a16:creationId xmlns:a16="http://schemas.microsoft.com/office/drawing/2014/main" id="{D9C5D999-0650-F9DB-9DA6-BFFDC192008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968" r="3968"/>
          <a:stretch>
            <a:fillRect/>
          </a:stretch>
        </p:blipFill>
        <p:spPr/>
      </p:pic>
      <p:sp>
        <p:nvSpPr>
          <p:cNvPr id="36" name="角丸四角形 13">
            <a:extLst>
              <a:ext uri="{FF2B5EF4-FFF2-40B4-BE49-F238E27FC236}">
                <a16:creationId xmlns:a16="http://schemas.microsoft.com/office/drawing/2014/main" id="{4E3D28F4-8F7B-FBEB-3ED6-1F5EBDD30A69}"/>
              </a:ext>
            </a:extLst>
          </p:cNvPr>
          <p:cNvSpPr/>
          <p:nvPr/>
        </p:nvSpPr>
        <p:spPr>
          <a:xfrm>
            <a:off x="951820" y="2002718"/>
            <a:ext cx="382221" cy="4379032"/>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キャンペーン予約（広告管理ツール）</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1" name="グループ化 40">
            <a:extLst>
              <a:ext uri="{FF2B5EF4-FFF2-40B4-BE49-F238E27FC236}">
                <a16:creationId xmlns:a16="http://schemas.microsoft.com/office/drawing/2014/main" id="{D875AF2F-4025-6885-DFD1-939F35EA533B}"/>
              </a:ext>
            </a:extLst>
          </p:cNvPr>
          <p:cNvGrpSpPr/>
          <p:nvPr/>
        </p:nvGrpSpPr>
        <p:grpSpPr>
          <a:xfrm>
            <a:off x="1553292" y="4698747"/>
            <a:ext cx="252000" cy="252000"/>
            <a:chOff x="4866245" y="3092010"/>
            <a:chExt cx="252000" cy="252000"/>
          </a:xfrm>
        </p:grpSpPr>
        <p:sp>
          <p:nvSpPr>
            <p:cNvPr id="42" name="円/楕円 41">
              <a:extLst>
                <a:ext uri="{FF2B5EF4-FFF2-40B4-BE49-F238E27FC236}">
                  <a16:creationId xmlns:a16="http://schemas.microsoft.com/office/drawing/2014/main" id="{20577A98-03FD-E918-DE49-43906347A0E9}"/>
                </a:ext>
              </a:extLst>
            </p:cNvPr>
            <p:cNvSpPr/>
            <p:nvPr/>
          </p:nvSpPr>
          <p:spPr>
            <a:xfrm>
              <a:off x="4898115" y="3133259"/>
              <a:ext cx="195029" cy="175846"/>
            </a:xfrm>
            <a:prstGeom prst="ellipse">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Freeform 167">
              <a:extLst>
                <a:ext uri="{FF2B5EF4-FFF2-40B4-BE49-F238E27FC236}">
                  <a16:creationId xmlns:a16="http://schemas.microsoft.com/office/drawing/2014/main" id="{608C7CC2-B286-EC68-CC7D-49C48DD7202E}"/>
                </a:ext>
              </a:extLst>
            </p:cNvPr>
            <p:cNvSpPr>
              <a:spLocks noChangeArrowheads="1"/>
            </p:cNvSpPr>
            <p:nvPr/>
          </p:nvSpPr>
          <p:spPr bwMode="auto">
            <a:xfrm>
              <a:off x="4866245" y="3092010"/>
              <a:ext cx="252000" cy="252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1433 w 2032"/>
                <a:gd name="T11" fmla="*/ 1275 h 2032"/>
                <a:gd name="T12" fmla="*/ 1433 w 2032"/>
                <a:gd name="T13" fmla="*/ 1435 h 2032"/>
                <a:gd name="T14" fmla="*/ 1354 w 2032"/>
                <a:gd name="T15" fmla="*/ 1466 h 2032"/>
                <a:gd name="T16" fmla="*/ 1275 w 2032"/>
                <a:gd name="T17" fmla="*/ 1433 h 2032"/>
                <a:gd name="T18" fmla="*/ 1016 w 2032"/>
                <a:gd name="T19" fmla="*/ 1176 h 2032"/>
                <a:gd name="T20" fmla="*/ 756 w 2032"/>
                <a:gd name="T21" fmla="*/ 1435 h 2032"/>
                <a:gd name="T22" fmla="*/ 677 w 2032"/>
                <a:gd name="T23" fmla="*/ 1466 h 2032"/>
                <a:gd name="T24" fmla="*/ 598 w 2032"/>
                <a:gd name="T25" fmla="*/ 1433 h 2032"/>
                <a:gd name="T26" fmla="*/ 598 w 2032"/>
                <a:gd name="T27" fmla="*/ 1272 h 2032"/>
                <a:gd name="T28" fmla="*/ 858 w 2032"/>
                <a:gd name="T29" fmla="*/ 1013 h 2032"/>
                <a:gd name="T30" fmla="*/ 598 w 2032"/>
                <a:gd name="T31" fmla="*/ 754 h 2032"/>
                <a:gd name="T32" fmla="*/ 598 w 2032"/>
                <a:gd name="T33" fmla="*/ 593 h 2032"/>
                <a:gd name="T34" fmla="*/ 759 w 2032"/>
                <a:gd name="T35" fmla="*/ 593 h 2032"/>
                <a:gd name="T36" fmla="*/ 1018 w 2032"/>
                <a:gd name="T37" fmla="*/ 852 h 2032"/>
                <a:gd name="T38" fmla="*/ 1277 w 2032"/>
                <a:gd name="T39" fmla="*/ 593 h 2032"/>
                <a:gd name="T40" fmla="*/ 1438 w 2032"/>
                <a:gd name="T41" fmla="*/ 593 h 2032"/>
                <a:gd name="T42" fmla="*/ 1438 w 2032"/>
                <a:gd name="T43" fmla="*/ 754 h 2032"/>
                <a:gd name="T44" fmla="*/ 1176 w 2032"/>
                <a:gd name="T45" fmla="*/ 1016 h 2032"/>
                <a:gd name="T46" fmla="*/ 1433 w 2032"/>
                <a:gd name="T47" fmla="*/ 1275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1433" y="1275"/>
                  </a:moveTo>
                  <a:cubicBezTo>
                    <a:pt x="1478" y="1320"/>
                    <a:pt x="1478" y="1390"/>
                    <a:pt x="1433" y="1435"/>
                  </a:cubicBezTo>
                  <a:cubicBezTo>
                    <a:pt x="1410" y="1455"/>
                    <a:pt x="1383" y="1466"/>
                    <a:pt x="1354" y="1466"/>
                  </a:cubicBezTo>
                  <a:cubicBezTo>
                    <a:pt x="1326" y="1466"/>
                    <a:pt x="1297" y="1455"/>
                    <a:pt x="1275" y="1433"/>
                  </a:cubicBezTo>
                  <a:lnTo>
                    <a:pt x="1016" y="1176"/>
                  </a:lnTo>
                  <a:lnTo>
                    <a:pt x="756" y="1435"/>
                  </a:lnTo>
                  <a:cubicBezTo>
                    <a:pt x="734" y="1455"/>
                    <a:pt x="705" y="1466"/>
                    <a:pt x="677" y="1466"/>
                  </a:cubicBezTo>
                  <a:cubicBezTo>
                    <a:pt x="648" y="1466"/>
                    <a:pt x="621" y="1455"/>
                    <a:pt x="598" y="1433"/>
                  </a:cubicBezTo>
                  <a:cubicBezTo>
                    <a:pt x="553" y="1387"/>
                    <a:pt x="553" y="1317"/>
                    <a:pt x="598" y="1272"/>
                  </a:cubicBezTo>
                  <a:lnTo>
                    <a:pt x="858" y="1013"/>
                  </a:lnTo>
                  <a:lnTo>
                    <a:pt x="598" y="754"/>
                  </a:lnTo>
                  <a:cubicBezTo>
                    <a:pt x="553" y="708"/>
                    <a:pt x="552" y="638"/>
                    <a:pt x="598" y="593"/>
                  </a:cubicBezTo>
                  <a:cubicBezTo>
                    <a:pt x="643" y="548"/>
                    <a:pt x="714" y="548"/>
                    <a:pt x="759" y="593"/>
                  </a:cubicBezTo>
                  <a:lnTo>
                    <a:pt x="1018" y="852"/>
                  </a:lnTo>
                  <a:lnTo>
                    <a:pt x="1277" y="593"/>
                  </a:lnTo>
                  <a:cubicBezTo>
                    <a:pt x="1323" y="548"/>
                    <a:pt x="1393" y="548"/>
                    <a:pt x="1438" y="593"/>
                  </a:cubicBezTo>
                  <a:cubicBezTo>
                    <a:pt x="1483" y="638"/>
                    <a:pt x="1483" y="708"/>
                    <a:pt x="1438" y="754"/>
                  </a:cubicBezTo>
                  <a:lnTo>
                    <a:pt x="1176" y="1016"/>
                  </a:lnTo>
                  <a:lnTo>
                    <a:pt x="1433" y="1275"/>
                  </a:lnTo>
                  <a:close/>
                </a:path>
              </a:pathLst>
            </a:custGeom>
            <a:solidFill>
              <a:schemeClr val="tx1">
                <a:lumMod val="50000"/>
                <a:lumOff val="50000"/>
              </a:schemeClr>
            </a:solidFill>
            <a:ln>
              <a:noFill/>
            </a:ln>
            <a:effectLst/>
          </p:spPr>
          <p:txBody>
            <a:bodyPr wrap="none" anchor="ctr"/>
            <a:lstStyle/>
            <a:p>
              <a:endParaRPr lang="ja-JP" altLang="en-US"/>
            </a:p>
          </p:txBody>
        </p:sp>
      </p:grpSp>
      <p:sp>
        <p:nvSpPr>
          <p:cNvPr id="62" name="角丸四角形 13">
            <a:extLst>
              <a:ext uri="{FF2B5EF4-FFF2-40B4-BE49-F238E27FC236}">
                <a16:creationId xmlns:a16="http://schemas.microsoft.com/office/drawing/2014/main" id="{76B6F510-A5FF-F3E6-DD1A-54E9BD0FD320}"/>
              </a:ext>
            </a:extLst>
          </p:cNvPr>
          <p:cNvSpPr/>
          <p:nvPr/>
        </p:nvSpPr>
        <p:spPr>
          <a:xfrm>
            <a:off x="2059721" y="2002721"/>
            <a:ext cx="382221" cy="2162399"/>
          </a:xfrm>
          <a:prstGeom prst="roundRect">
            <a:avLst>
              <a:gd name="adj" fmla="val 0"/>
            </a:avLst>
          </a:prstGeom>
          <a:solidFill>
            <a:srgbClr val="0200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調査実施あり</a:t>
            </a:r>
            <a:endParaRPr lang="en-US" altLang="ja-JP" sz="1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1" name="角丸四角形 13">
            <a:extLst>
              <a:ext uri="{FF2B5EF4-FFF2-40B4-BE49-F238E27FC236}">
                <a16:creationId xmlns:a16="http://schemas.microsoft.com/office/drawing/2014/main" id="{BBA9CB17-51F7-2E05-6BED-F4135687FD6D}"/>
              </a:ext>
            </a:extLst>
          </p:cNvPr>
          <p:cNvSpPr/>
          <p:nvPr/>
        </p:nvSpPr>
        <p:spPr>
          <a:xfrm>
            <a:off x="2058086" y="4226099"/>
            <a:ext cx="382221" cy="2162399"/>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調査実施なし</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1" name="角丸四角形 13">
            <a:extLst>
              <a:ext uri="{FF2B5EF4-FFF2-40B4-BE49-F238E27FC236}">
                <a16:creationId xmlns:a16="http://schemas.microsoft.com/office/drawing/2014/main" id="{F864FB86-9809-10C9-5D57-EFBC00220FA7}"/>
              </a:ext>
            </a:extLst>
          </p:cNvPr>
          <p:cNvSpPr/>
          <p:nvPr/>
        </p:nvSpPr>
        <p:spPr>
          <a:xfrm>
            <a:off x="5827339" y="1994948"/>
            <a:ext cx="382221" cy="2055337"/>
          </a:xfrm>
          <a:prstGeom prst="roundRect">
            <a:avLst>
              <a:gd name="adj" fmla="val 0"/>
            </a:avLst>
          </a:prstGeom>
          <a:solidFill>
            <a:srgbClr val="0200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調査設定（広告管理ツール）</a:t>
            </a:r>
            <a:endParaRPr lang="en-US" altLang="ja-JP" sz="1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2" name="角丸四角形 13">
            <a:extLst>
              <a:ext uri="{FF2B5EF4-FFF2-40B4-BE49-F238E27FC236}">
                <a16:creationId xmlns:a16="http://schemas.microsoft.com/office/drawing/2014/main" id="{D46ED60E-AE7F-50D0-733D-CF2703251086}"/>
              </a:ext>
            </a:extLst>
          </p:cNvPr>
          <p:cNvSpPr/>
          <p:nvPr/>
        </p:nvSpPr>
        <p:spPr>
          <a:xfrm>
            <a:off x="7524745" y="2002718"/>
            <a:ext cx="382221" cy="4332571"/>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広告入稿（広告管理ツール）</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3" name="角丸四角形 13">
            <a:extLst>
              <a:ext uri="{FF2B5EF4-FFF2-40B4-BE49-F238E27FC236}">
                <a16:creationId xmlns:a16="http://schemas.microsoft.com/office/drawing/2014/main" id="{922138AF-5930-B427-51A5-B67A0E30FA42}"/>
              </a:ext>
            </a:extLst>
          </p:cNvPr>
          <p:cNvSpPr/>
          <p:nvPr/>
        </p:nvSpPr>
        <p:spPr>
          <a:xfrm>
            <a:off x="9296423" y="1998835"/>
            <a:ext cx="382221" cy="4332571"/>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掲載開始</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4" name="角丸四角形 13">
            <a:extLst>
              <a:ext uri="{FF2B5EF4-FFF2-40B4-BE49-F238E27FC236}">
                <a16:creationId xmlns:a16="http://schemas.microsoft.com/office/drawing/2014/main" id="{77CD097A-83B9-CAE3-B8D7-34C21B156843}"/>
              </a:ext>
            </a:extLst>
          </p:cNvPr>
          <p:cNvSpPr/>
          <p:nvPr/>
        </p:nvSpPr>
        <p:spPr>
          <a:xfrm>
            <a:off x="10857959" y="1998836"/>
            <a:ext cx="382221" cy="4332571"/>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掲載終了</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105" name="カギ線コネクタ 30">
            <a:extLst>
              <a:ext uri="{FF2B5EF4-FFF2-40B4-BE49-F238E27FC236}">
                <a16:creationId xmlns:a16="http://schemas.microsoft.com/office/drawing/2014/main" id="{0CFA9E51-2B17-99FE-4897-05FB977855C4}"/>
              </a:ext>
            </a:extLst>
          </p:cNvPr>
          <p:cNvCxnSpPr>
            <a:cxnSpLocks/>
            <a:stCxn id="91" idx="3"/>
            <a:endCxn id="102" idx="1"/>
          </p:cNvCxnSpPr>
          <p:nvPr/>
        </p:nvCxnSpPr>
        <p:spPr>
          <a:xfrm flipV="1">
            <a:off x="2440307" y="4169004"/>
            <a:ext cx="5084438" cy="1138295"/>
          </a:xfrm>
          <a:prstGeom prst="bentConnector3">
            <a:avLst>
              <a:gd name="adj1" fmla="val 50000"/>
            </a:avLst>
          </a:prstGeom>
          <a:ln w="28575">
            <a:solidFill>
              <a:schemeClr val="bg1">
                <a:lumMod val="75000"/>
              </a:schemeClr>
            </a:solidFill>
            <a:prstDash val="sysDot"/>
            <a:tailEnd type="arrow"/>
          </a:ln>
        </p:spPr>
        <p:style>
          <a:lnRef idx="1">
            <a:schemeClr val="accent2"/>
          </a:lnRef>
          <a:fillRef idx="0">
            <a:schemeClr val="accent2"/>
          </a:fillRef>
          <a:effectRef idx="0">
            <a:schemeClr val="accent2"/>
          </a:effectRef>
          <a:fontRef idx="minor">
            <a:schemeClr val="tx1"/>
          </a:fontRef>
        </p:style>
      </p:cxnSp>
      <p:cxnSp>
        <p:nvCxnSpPr>
          <p:cNvPr id="109" name="カギ線コネクタ 30">
            <a:extLst>
              <a:ext uri="{FF2B5EF4-FFF2-40B4-BE49-F238E27FC236}">
                <a16:creationId xmlns:a16="http://schemas.microsoft.com/office/drawing/2014/main" id="{03606839-6F40-9351-3805-4F1A7C0E386D}"/>
              </a:ext>
            </a:extLst>
          </p:cNvPr>
          <p:cNvCxnSpPr>
            <a:cxnSpLocks/>
            <a:stCxn id="62" idx="3"/>
            <a:endCxn id="98" idx="1"/>
          </p:cNvCxnSpPr>
          <p:nvPr/>
        </p:nvCxnSpPr>
        <p:spPr>
          <a:xfrm flipV="1">
            <a:off x="2441942" y="2518544"/>
            <a:ext cx="596290" cy="565377"/>
          </a:xfrm>
          <a:prstGeom prst="bentConnector3">
            <a:avLst>
              <a:gd name="adj1" fmla="val 50000"/>
            </a:avLst>
          </a:prstGeom>
          <a:ln w="28575">
            <a:solidFill>
              <a:schemeClr val="bg1">
                <a:lumMod val="75000"/>
              </a:schemeClr>
            </a:solidFill>
            <a:tailEnd type="arrow"/>
          </a:ln>
        </p:spPr>
        <p:style>
          <a:lnRef idx="1">
            <a:schemeClr val="accent2"/>
          </a:lnRef>
          <a:fillRef idx="0">
            <a:schemeClr val="accent2"/>
          </a:fillRef>
          <a:effectRef idx="0">
            <a:schemeClr val="accent2"/>
          </a:effectRef>
          <a:fontRef idx="minor">
            <a:schemeClr val="tx1"/>
          </a:fontRef>
        </p:style>
      </p:cxnSp>
      <p:cxnSp>
        <p:nvCxnSpPr>
          <p:cNvPr id="115" name="カギ線コネクタ 30">
            <a:extLst>
              <a:ext uri="{FF2B5EF4-FFF2-40B4-BE49-F238E27FC236}">
                <a16:creationId xmlns:a16="http://schemas.microsoft.com/office/drawing/2014/main" id="{9CAFC6B9-AC91-B498-D2C3-0081E6777CD9}"/>
              </a:ext>
            </a:extLst>
          </p:cNvPr>
          <p:cNvCxnSpPr>
            <a:cxnSpLocks/>
            <a:stCxn id="62" idx="3"/>
            <a:endCxn id="99" idx="1"/>
          </p:cNvCxnSpPr>
          <p:nvPr/>
        </p:nvCxnSpPr>
        <p:spPr>
          <a:xfrm>
            <a:off x="2441942" y="3083921"/>
            <a:ext cx="599881" cy="553610"/>
          </a:xfrm>
          <a:prstGeom prst="bentConnector3">
            <a:avLst>
              <a:gd name="adj1" fmla="val 50000"/>
            </a:avLst>
          </a:prstGeom>
          <a:ln w="28575">
            <a:solidFill>
              <a:schemeClr val="bg1">
                <a:lumMod val="75000"/>
              </a:schemeClr>
            </a:solidFill>
            <a:prstDash val="solid"/>
            <a:tailEnd type="arrow"/>
          </a:ln>
        </p:spPr>
        <p:style>
          <a:lnRef idx="1">
            <a:schemeClr val="accent2"/>
          </a:lnRef>
          <a:fillRef idx="0">
            <a:schemeClr val="accent2"/>
          </a:fillRef>
          <a:effectRef idx="0">
            <a:schemeClr val="accent2"/>
          </a:effectRef>
          <a:fontRef idx="minor">
            <a:schemeClr val="tx1"/>
          </a:fontRef>
        </p:style>
      </p:cxnSp>
      <p:grpSp>
        <p:nvGrpSpPr>
          <p:cNvPr id="118" name="グループ化 117">
            <a:extLst>
              <a:ext uri="{FF2B5EF4-FFF2-40B4-BE49-F238E27FC236}">
                <a16:creationId xmlns:a16="http://schemas.microsoft.com/office/drawing/2014/main" id="{1E57BBD3-2B1F-B275-FD3B-54E877AC3232}"/>
              </a:ext>
            </a:extLst>
          </p:cNvPr>
          <p:cNvGrpSpPr/>
          <p:nvPr/>
        </p:nvGrpSpPr>
        <p:grpSpPr>
          <a:xfrm>
            <a:off x="2605477" y="3256165"/>
            <a:ext cx="252000" cy="252000"/>
            <a:chOff x="4866245" y="3092010"/>
            <a:chExt cx="252000" cy="252000"/>
          </a:xfrm>
        </p:grpSpPr>
        <p:sp>
          <p:nvSpPr>
            <p:cNvPr id="119" name="円/楕円 118">
              <a:extLst>
                <a:ext uri="{FF2B5EF4-FFF2-40B4-BE49-F238E27FC236}">
                  <a16:creationId xmlns:a16="http://schemas.microsoft.com/office/drawing/2014/main" id="{1181E6D6-1C3F-4D3D-E491-3ACA14105A79}"/>
                </a:ext>
              </a:extLst>
            </p:cNvPr>
            <p:cNvSpPr/>
            <p:nvPr/>
          </p:nvSpPr>
          <p:spPr>
            <a:xfrm>
              <a:off x="4898115" y="3133259"/>
              <a:ext cx="195029" cy="175846"/>
            </a:xfrm>
            <a:prstGeom prst="ellipse">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0" name="Freeform 167">
              <a:extLst>
                <a:ext uri="{FF2B5EF4-FFF2-40B4-BE49-F238E27FC236}">
                  <a16:creationId xmlns:a16="http://schemas.microsoft.com/office/drawing/2014/main" id="{B15E7D71-D7C3-5E17-B148-0AC87D9B17E9}"/>
                </a:ext>
              </a:extLst>
            </p:cNvPr>
            <p:cNvSpPr>
              <a:spLocks noChangeArrowheads="1"/>
            </p:cNvSpPr>
            <p:nvPr/>
          </p:nvSpPr>
          <p:spPr bwMode="auto">
            <a:xfrm>
              <a:off x="4866245" y="3092010"/>
              <a:ext cx="252000" cy="252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1433 w 2032"/>
                <a:gd name="T11" fmla="*/ 1275 h 2032"/>
                <a:gd name="T12" fmla="*/ 1433 w 2032"/>
                <a:gd name="T13" fmla="*/ 1435 h 2032"/>
                <a:gd name="T14" fmla="*/ 1354 w 2032"/>
                <a:gd name="T15" fmla="*/ 1466 h 2032"/>
                <a:gd name="T16" fmla="*/ 1275 w 2032"/>
                <a:gd name="T17" fmla="*/ 1433 h 2032"/>
                <a:gd name="T18" fmla="*/ 1016 w 2032"/>
                <a:gd name="T19" fmla="*/ 1176 h 2032"/>
                <a:gd name="T20" fmla="*/ 756 w 2032"/>
                <a:gd name="T21" fmla="*/ 1435 h 2032"/>
                <a:gd name="T22" fmla="*/ 677 w 2032"/>
                <a:gd name="T23" fmla="*/ 1466 h 2032"/>
                <a:gd name="T24" fmla="*/ 598 w 2032"/>
                <a:gd name="T25" fmla="*/ 1433 h 2032"/>
                <a:gd name="T26" fmla="*/ 598 w 2032"/>
                <a:gd name="T27" fmla="*/ 1272 h 2032"/>
                <a:gd name="T28" fmla="*/ 858 w 2032"/>
                <a:gd name="T29" fmla="*/ 1013 h 2032"/>
                <a:gd name="T30" fmla="*/ 598 w 2032"/>
                <a:gd name="T31" fmla="*/ 754 h 2032"/>
                <a:gd name="T32" fmla="*/ 598 w 2032"/>
                <a:gd name="T33" fmla="*/ 593 h 2032"/>
                <a:gd name="T34" fmla="*/ 759 w 2032"/>
                <a:gd name="T35" fmla="*/ 593 h 2032"/>
                <a:gd name="T36" fmla="*/ 1018 w 2032"/>
                <a:gd name="T37" fmla="*/ 852 h 2032"/>
                <a:gd name="T38" fmla="*/ 1277 w 2032"/>
                <a:gd name="T39" fmla="*/ 593 h 2032"/>
                <a:gd name="T40" fmla="*/ 1438 w 2032"/>
                <a:gd name="T41" fmla="*/ 593 h 2032"/>
                <a:gd name="T42" fmla="*/ 1438 w 2032"/>
                <a:gd name="T43" fmla="*/ 754 h 2032"/>
                <a:gd name="T44" fmla="*/ 1176 w 2032"/>
                <a:gd name="T45" fmla="*/ 1016 h 2032"/>
                <a:gd name="T46" fmla="*/ 1433 w 2032"/>
                <a:gd name="T47" fmla="*/ 1275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1433" y="1275"/>
                  </a:moveTo>
                  <a:cubicBezTo>
                    <a:pt x="1478" y="1320"/>
                    <a:pt x="1478" y="1390"/>
                    <a:pt x="1433" y="1435"/>
                  </a:cubicBezTo>
                  <a:cubicBezTo>
                    <a:pt x="1410" y="1455"/>
                    <a:pt x="1383" y="1466"/>
                    <a:pt x="1354" y="1466"/>
                  </a:cubicBezTo>
                  <a:cubicBezTo>
                    <a:pt x="1326" y="1466"/>
                    <a:pt x="1297" y="1455"/>
                    <a:pt x="1275" y="1433"/>
                  </a:cubicBezTo>
                  <a:lnTo>
                    <a:pt x="1016" y="1176"/>
                  </a:lnTo>
                  <a:lnTo>
                    <a:pt x="756" y="1435"/>
                  </a:lnTo>
                  <a:cubicBezTo>
                    <a:pt x="734" y="1455"/>
                    <a:pt x="705" y="1466"/>
                    <a:pt x="677" y="1466"/>
                  </a:cubicBezTo>
                  <a:cubicBezTo>
                    <a:pt x="648" y="1466"/>
                    <a:pt x="621" y="1455"/>
                    <a:pt x="598" y="1433"/>
                  </a:cubicBezTo>
                  <a:cubicBezTo>
                    <a:pt x="553" y="1387"/>
                    <a:pt x="553" y="1317"/>
                    <a:pt x="598" y="1272"/>
                  </a:cubicBezTo>
                  <a:lnTo>
                    <a:pt x="858" y="1013"/>
                  </a:lnTo>
                  <a:lnTo>
                    <a:pt x="598" y="754"/>
                  </a:lnTo>
                  <a:cubicBezTo>
                    <a:pt x="553" y="708"/>
                    <a:pt x="552" y="638"/>
                    <a:pt x="598" y="593"/>
                  </a:cubicBezTo>
                  <a:cubicBezTo>
                    <a:pt x="643" y="548"/>
                    <a:pt x="714" y="548"/>
                    <a:pt x="759" y="593"/>
                  </a:cubicBezTo>
                  <a:lnTo>
                    <a:pt x="1018" y="852"/>
                  </a:lnTo>
                  <a:lnTo>
                    <a:pt x="1277" y="593"/>
                  </a:lnTo>
                  <a:cubicBezTo>
                    <a:pt x="1323" y="548"/>
                    <a:pt x="1393" y="548"/>
                    <a:pt x="1438" y="593"/>
                  </a:cubicBezTo>
                  <a:cubicBezTo>
                    <a:pt x="1483" y="638"/>
                    <a:pt x="1483" y="708"/>
                    <a:pt x="1438" y="754"/>
                  </a:cubicBezTo>
                  <a:lnTo>
                    <a:pt x="1176" y="1016"/>
                  </a:lnTo>
                  <a:lnTo>
                    <a:pt x="1433" y="1275"/>
                  </a:lnTo>
                  <a:close/>
                </a:path>
              </a:pathLst>
            </a:custGeom>
            <a:solidFill>
              <a:schemeClr val="tx1">
                <a:lumMod val="50000"/>
                <a:lumOff val="50000"/>
              </a:schemeClr>
            </a:solidFill>
            <a:ln>
              <a:noFill/>
            </a:ln>
            <a:effectLst/>
          </p:spPr>
          <p:txBody>
            <a:bodyPr wrap="none" anchor="ctr"/>
            <a:lstStyle/>
            <a:p>
              <a:endParaRPr lang="ja-JP" altLang="en-US"/>
            </a:p>
          </p:txBody>
        </p:sp>
      </p:grpSp>
      <p:sp>
        <p:nvSpPr>
          <p:cNvPr id="98" name="角丸四角形 13">
            <a:extLst>
              <a:ext uri="{FF2B5EF4-FFF2-40B4-BE49-F238E27FC236}">
                <a16:creationId xmlns:a16="http://schemas.microsoft.com/office/drawing/2014/main" id="{F6815252-0C7C-C21E-400A-D98E1F907058}"/>
              </a:ext>
            </a:extLst>
          </p:cNvPr>
          <p:cNvSpPr/>
          <p:nvPr/>
        </p:nvSpPr>
        <p:spPr>
          <a:xfrm>
            <a:off x="3038232" y="2004710"/>
            <a:ext cx="382221" cy="1027668"/>
          </a:xfrm>
          <a:prstGeom prst="roundRect">
            <a:avLst>
              <a:gd name="adj" fmla="val 0"/>
            </a:avLst>
          </a:prstGeom>
          <a:solidFill>
            <a:srgbClr val="0200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0" tIns="0" rIns="0" bIns="0" numCol="1" spcCol="0" rtlCol="0" fromWordArt="0" anchor="ctr" anchorCtr="0" forceAA="0" compatLnSpc="1">
            <a:prstTxWarp prst="textNoShape">
              <a:avLst/>
            </a:prstTxWarp>
            <a:noAutofit/>
          </a:bodyPr>
          <a:lstStyle/>
          <a:p>
            <a:pPr algn="ctr" fontAlgn="ctr">
              <a:lnSpc>
                <a:spcPts val="1500"/>
              </a:lnSpc>
            </a:pPr>
            <a:r>
              <a:rPr lang="ja-JP" altLang="en-US" sz="9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「比較検討」あり</a:t>
            </a:r>
            <a:endParaRPr lang="en-US" altLang="ja-JP" sz="9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9" name="角丸四角形 13">
            <a:extLst>
              <a:ext uri="{FF2B5EF4-FFF2-40B4-BE49-F238E27FC236}">
                <a16:creationId xmlns:a16="http://schemas.microsoft.com/office/drawing/2014/main" id="{7E327F45-5494-9CB3-2A93-11217A7B47A7}"/>
              </a:ext>
            </a:extLst>
          </p:cNvPr>
          <p:cNvSpPr/>
          <p:nvPr/>
        </p:nvSpPr>
        <p:spPr>
          <a:xfrm>
            <a:off x="3041823" y="3123697"/>
            <a:ext cx="382221" cy="1027668"/>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0" tIns="0" rIns="0" bIns="0" numCol="1" spcCol="0" rtlCol="0" fromWordArt="0" anchor="ctr" anchorCtr="0" forceAA="0" compatLnSpc="1">
            <a:prstTxWarp prst="textNoShape">
              <a:avLst/>
            </a:prstTxWarp>
            <a:noAutofit/>
          </a:bodyPr>
          <a:lstStyle/>
          <a:p>
            <a:pPr algn="ctr" fontAlgn="ctr">
              <a:lnSpc>
                <a:spcPts val="1500"/>
              </a:lnSpc>
            </a:pPr>
            <a:r>
              <a:rPr lang="ja-JP" altLang="en-US" sz="9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「比較検討」なし</a:t>
            </a:r>
            <a:endParaRPr lang="en-US" altLang="ja-JP" sz="9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136" name="カギ線コネクタ 30">
            <a:extLst>
              <a:ext uri="{FF2B5EF4-FFF2-40B4-BE49-F238E27FC236}">
                <a16:creationId xmlns:a16="http://schemas.microsoft.com/office/drawing/2014/main" id="{342F5C3D-905A-6A45-DB90-7D4CBE3E94C0}"/>
              </a:ext>
            </a:extLst>
          </p:cNvPr>
          <p:cNvCxnSpPr>
            <a:cxnSpLocks/>
            <a:stCxn id="101" idx="3"/>
            <a:endCxn id="102" idx="1"/>
          </p:cNvCxnSpPr>
          <p:nvPr/>
        </p:nvCxnSpPr>
        <p:spPr>
          <a:xfrm>
            <a:off x="6209560" y="3022617"/>
            <a:ext cx="1315185" cy="1146387"/>
          </a:xfrm>
          <a:prstGeom prst="bentConnector3">
            <a:avLst>
              <a:gd name="adj1" fmla="val 74958"/>
            </a:avLst>
          </a:prstGeom>
          <a:ln w="28575">
            <a:solidFill>
              <a:schemeClr val="bg1">
                <a:lumMod val="75000"/>
              </a:schemeClr>
            </a:solidFill>
            <a:tailEnd type="arrow"/>
          </a:ln>
        </p:spPr>
        <p:style>
          <a:lnRef idx="1">
            <a:schemeClr val="accent2"/>
          </a:lnRef>
          <a:fillRef idx="0">
            <a:schemeClr val="accent2"/>
          </a:fillRef>
          <a:effectRef idx="0">
            <a:schemeClr val="accent2"/>
          </a:effectRef>
          <a:fontRef idx="minor">
            <a:schemeClr val="tx1"/>
          </a:fontRef>
        </p:style>
      </p:cxnSp>
      <p:cxnSp>
        <p:nvCxnSpPr>
          <p:cNvPr id="152" name="カギ線コネクタ 30">
            <a:extLst>
              <a:ext uri="{FF2B5EF4-FFF2-40B4-BE49-F238E27FC236}">
                <a16:creationId xmlns:a16="http://schemas.microsoft.com/office/drawing/2014/main" id="{5BD6B8A1-6EEC-BFAB-2BC9-D8E9B1C71ADE}"/>
              </a:ext>
            </a:extLst>
          </p:cNvPr>
          <p:cNvCxnSpPr>
            <a:cxnSpLocks/>
            <a:stCxn id="102" idx="3"/>
            <a:endCxn id="103" idx="1"/>
          </p:cNvCxnSpPr>
          <p:nvPr/>
        </p:nvCxnSpPr>
        <p:spPr>
          <a:xfrm flipV="1">
            <a:off x="7906966" y="4165121"/>
            <a:ext cx="1389457" cy="3883"/>
          </a:xfrm>
          <a:prstGeom prst="bentConnector3">
            <a:avLst>
              <a:gd name="adj1" fmla="val 50000"/>
            </a:avLst>
          </a:prstGeom>
          <a:ln w="28575">
            <a:solidFill>
              <a:schemeClr val="bg1">
                <a:lumMod val="75000"/>
              </a:schemeClr>
            </a:solidFill>
            <a:tailEnd type="arrow"/>
          </a:ln>
        </p:spPr>
        <p:style>
          <a:lnRef idx="1">
            <a:schemeClr val="accent2"/>
          </a:lnRef>
          <a:fillRef idx="0">
            <a:schemeClr val="accent2"/>
          </a:fillRef>
          <a:effectRef idx="0">
            <a:schemeClr val="accent2"/>
          </a:effectRef>
          <a:fontRef idx="minor">
            <a:schemeClr val="tx1"/>
          </a:fontRef>
        </p:style>
      </p:cxnSp>
      <p:cxnSp>
        <p:nvCxnSpPr>
          <p:cNvPr id="155" name="カギ線コネクタ 30">
            <a:extLst>
              <a:ext uri="{FF2B5EF4-FFF2-40B4-BE49-F238E27FC236}">
                <a16:creationId xmlns:a16="http://schemas.microsoft.com/office/drawing/2014/main" id="{32E06F2F-F4E0-AEEC-8D99-C3958DB7A99A}"/>
              </a:ext>
            </a:extLst>
          </p:cNvPr>
          <p:cNvCxnSpPr>
            <a:cxnSpLocks/>
            <a:stCxn id="103" idx="3"/>
            <a:endCxn id="104" idx="1"/>
          </p:cNvCxnSpPr>
          <p:nvPr/>
        </p:nvCxnSpPr>
        <p:spPr>
          <a:xfrm>
            <a:off x="9678644" y="4165121"/>
            <a:ext cx="1179315" cy="1"/>
          </a:xfrm>
          <a:prstGeom prst="bentConnector3">
            <a:avLst>
              <a:gd name="adj1" fmla="val 50000"/>
            </a:avLst>
          </a:prstGeom>
          <a:ln w="28575">
            <a:solidFill>
              <a:schemeClr val="bg1">
                <a:lumMod val="75000"/>
              </a:schemeClr>
            </a:solidFill>
            <a:tailEnd type="arrow"/>
          </a:ln>
        </p:spPr>
        <p:style>
          <a:lnRef idx="1">
            <a:schemeClr val="accent2"/>
          </a:lnRef>
          <a:fillRef idx="0">
            <a:schemeClr val="accent2"/>
          </a:fillRef>
          <a:effectRef idx="0">
            <a:schemeClr val="accent2"/>
          </a:effectRef>
          <a:fontRef idx="minor">
            <a:schemeClr val="tx1"/>
          </a:fontRef>
        </p:style>
      </p:cxnSp>
      <p:sp>
        <p:nvSpPr>
          <p:cNvPr id="162" name="ホームベース 161">
            <a:extLst>
              <a:ext uri="{FF2B5EF4-FFF2-40B4-BE49-F238E27FC236}">
                <a16:creationId xmlns:a16="http://schemas.microsoft.com/office/drawing/2014/main" id="{515E7196-0749-6D09-854D-8CD7AFEFB904}"/>
              </a:ext>
            </a:extLst>
          </p:cNvPr>
          <p:cNvSpPr/>
          <p:nvPr/>
        </p:nvSpPr>
        <p:spPr>
          <a:xfrm>
            <a:off x="9751692" y="2120485"/>
            <a:ext cx="1690031" cy="335017"/>
          </a:xfrm>
          <a:prstGeom prst="homePlate">
            <a:avLst>
              <a:gd name="adj" fmla="val 30245"/>
            </a:avLst>
          </a:prstGeom>
          <a:solidFill>
            <a:srgbClr val="020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t>調査結果レポート</a:t>
            </a:r>
          </a:p>
        </p:txBody>
      </p:sp>
      <p:grpSp>
        <p:nvGrpSpPr>
          <p:cNvPr id="175" name="グループ化 174">
            <a:extLst>
              <a:ext uri="{FF2B5EF4-FFF2-40B4-BE49-F238E27FC236}">
                <a16:creationId xmlns:a16="http://schemas.microsoft.com/office/drawing/2014/main" id="{01B312E3-8A7B-0C03-5B25-C9EE31AC3D81}"/>
              </a:ext>
            </a:extLst>
          </p:cNvPr>
          <p:cNvGrpSpPr/>
          <p:nvPr/>
        </p:nvGrpSpPr>
        <p:grpSpPr>
          <a:xfrm>
            <a:off x="3721797" y="3178395"/>
            <a:ext cx="252000" cy="252000"/>
            <a:chOff x="4866245" y="3092010"/>
            <a:chExt cx="252000" cy="252000"/>
          </a:xfrm>
        </p:grpSpPr>
        <p:sp>
          <p:nvSpPr>
            <p:cNvPr id="176" name="円/楕円 175">
              <a:extLst>
                <a:ext uri="{FF2B5EF4-FFF2-40B4-BE49-F238E27FC236}">
                  <a16:creationId xmlns:a16="http://schemas.microsoft.com/office/drawing/2014/main" id="{CBDA3626-6703-371D-5C86-8658D7A105F8}"/>
                </a:ext>
              </a:extLst>
            </p:cNvPr>
            <p:cNvSpPr/>
            <p:nvPr/>
          </p:nvSpPr>
          <p:spPr>
            <a:xfrm>
              <a:off x="4898115" y="3133259"/>
              <a:ext cx="195029" cy="175846"/>
            </a:xfrm>
            <a:prstGeom prst="ellipse">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7" name="Freeform 167">
              <a:extLst>
                <a:ext uri="{FF2B5EF4-FFF2-40B4-BE49-F238E27FC236}">
                  <a16:creationId xmlns:a16="http://schemas.microsoft.com/office/drawing/2014/main" id="{F37138CA-9222-9BAB-3A10-131B406EB95B}"/>
                </a:ext>
              </a:extLst>
            </p:cNvPr>
            <p:cNvSpPr>
              <a:spLocks noChangeArrowheads="1"/>
            </p:cNvSpPr>
            <p:nvPr/>
          </p:nvSpPr>
          <p:spPr bwMode="auto">
            <a:xfrm>
              <a:off x="4866245" y="3092010"/>
              <a:ext cx="252000" cy="252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1433 w 2032"/>
                <a:gd name="T11" fmla="*/ 1275 h 2032"/>
                <a:gd name="T12" fmla="*/ 1433 w 2032"/>
                <a:gd name="T13" fmla="*/ 1435 h 2032"/>
                <a:gd name="T14" fmla="*/ 1354 w 2032"/>
                <a:gd name="T15" fmla="*/ 1466 h 2032"/>
                <a:gd name="T16" fmla="*/ 1275 w 2032"/>
                <a:gd name="T17" fmla="*/ 1433 h 2032"/>
                <a:gd name="T18" fmla="*/ 1016 w 2032"/>
                <a:gd name="T19" fmla="*/ 1176 h 2032"/>
                <a:gd name="T20" fmla="*/ 756 w 2032"/>
                <a:gd name="T21" fmla="*/ 1435 h 2032"/>
                <a:gd name="T22" fmla="*/ 677 w 2032"/>
                <a:gd name="T23" fmla="*/ 1466 h 2032"/>
                <a:gd name="T24" fmla="*/ 598 w 2032"/>
                <a:gd name="T25" fmla="*/ 1433 h 2032"/>
                <a:gd name="T26" fmla="*/ 598 w 2032"/>
                <a:gd name="T27" fmla="*/ 1272 h 2032"/>
                <a:gd name="T28" fmla="*/ 858 w 2032"/>
                <a:gd name="T29" fmla="*/ 1013 h 2032"/>
                <a:gd name="T30" fmla="*/ 598 w 2032"/>
                <a:gd name="T31" fmla="*/ 754 h 2032"/>
                <a:gd name="T32" fmla="*/ 598 w 2032"/>
                <a:gd name="T33" fmla="*/ 593 h 2032"/>
                <a:gd name="T34" fmla="*/ 759 w 2032"/>
                <a:gd name="T35" fmla="*/ 593 h 2032"/>
                <a:gd name="T36" fmla="*/ 1018 w 2032"/>
                <a:gd name="T37" fmla="*/ 852 h 2032"/>
                <a:gd name="T38" fmla="*/ 1277 w 2032"/>
                <a:gd name="T39" fmla="*/ 593 h 2032"/>
                <a:gd name="T40" fmla="*/ 1438 w 2032"/>
                <a:gd name="T41" fmla="*/ 593 h 2032"/>
                <a:gd name="T42" fmla="*/ 1438 w 2032"/>
                <a:gd name="T43" fmla="*/ 754 h 2032"/>
                <a:gd name="T44" fmla="*/ 1176 w 2032"/>
                <a:gd name="T45" fmla="*/ 1016 h 2032"/>
                <a:gd name="T46" fmla="*/ 1433 w 2032"/>
                <a:gd name="T47" fmla="*/ 1275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1433" y="1275"/>
                  </a:moveTo>
                  <a:cubicBezTo>
                    <a:pt x="1478" y="1320"/>
                    <a:pt x="1478" y="1390"/>
                    <a:pt x="1433" y="1435"/>
                  </a:cubicBezTo>
                  <a:cubicBezTo>
                    <a:pt x="1410" y="1455"/>
                    <a:pt x="1383" y="1466"/>
                    <a:pt x="1354" y="1466"/>
                  </a:cubicBezTo>
                  <a:cubicBezTo>
                    <a:pt x="1326" y="1466"/>
                    <a:pt x="1297" y="1455"/>
                    <a:pt x="1275" y="1433"/>
                  </a:cubicBezTo>
                  <a:lnTo>
                    <a:pt x="1016" y="1176"/>
                  </a:lnTo>
                  <a:lnTo>
                    <a:pt x="756" y="1435"/>
                  </a:lnTo>
                  <a:cubicBezTo>
                    <a:pt x="734" y="1455"/>
                    <a:pt x="705" y="1466"/>
                    <a:pt x="677" y="1466"/>
                  </a:cubicBezTo>
                  <a:cubicBezTo>
                    <a:pt x="648" y="1466"/>
                    <a:pt x="621" y="1455"/>
                    <a:pt x="598" y="1433"/>
                  </a:cubicBezTo>
                  <a:cubicBezTo>
                    <a:pt x="553" y="1387"/>
                    <a:pt x="553" y="1317"/>
                    <a:pt x="598" y="1272"/>
                  </a:cubicBezTo>
                  <a:lnTo>
                    <a:pt x="858" y="1013"/>
                  </a:lnTo>
                  <a:lnTo>
                    <a:pt x="598" y="754"/>
                  </a:lnTo>
                  <a:cubicBezTo>
                    <a:pt x="553" y="708"/>
                    <a:pt x="552" y="638"/>
                    <a:pt x="598" y="593"/>
                  </a:cubicBezTo>
                  <a:cubicBezTo>
                    <a:pt x="643" y="548"/>
                    <a:pt x="714" y="548"/>
                    <a:pt x="759" y="593"/>
                  </a:cubicBezTo>
                  <a:lnTo>
                    <a:pt x="1018" y="852"/>
                  </a:lnTo>
                  <a:lnTo>
                    <a:pt x="1277" y="593"/>
                  </a:lnTo>
                  <a:cubicBezTo>
                    <a:pt x="1323" y="548"/>
                    <a:pt x="1393" y="548"/>
                    <a:pt x="1438" y="593"/>
                  </a:cubicBezTo>
                  <a:cubicBezTo>
                    <a:pt x="1483" y="638"/>
                    <a:pt x="1483" y="708"/>
                    <a:pt x="1438" y="754"/>
                  </a:cubicBezTo>
                  <a:lnTo>
                    <a:pt x="1176" y="1016"/>
                  </a:lnTo>
                  <a:lnTo>
                    <a:pt x="1433" y="1275"/>
                  </a:lnTo>
                  <a:close/>
                </a:path>
              </a:pathLst>
            </a:custGeom>
            <a:solidFill>
              <a:schemeClr val="tx1">
                <a:lumMod val="50000"/>
                <a:lumOff val="50000"/>
              </a:schemeClr>
            </a:solidFill>
            <a:ln>
              <a:noFill/>
            </a:ln>
            <a:effectLst/>
          </p:spPr>
          <p:txBody>
            <a:bodyPr wrap="none" anchor="ctr"/>
            <a:lstStyle/>
            <a:p>
              <a:endParaRPr lang="ja-JP" altLang="en-US"/>
            </a:p>
          </p:txBody>
        </p:sp>
      </p:grpSp>
      <p:sp>
        <p:nvSpPr>
          <p:cNvPr id="187" name="山形 186">
            <a:extLst>
              <a:ext uri="{FF2B5EF4-FFF2-40B4-BE49-F238E27FC236}">
                <a16:creationId xmlns:a16="http://schemas.microsoft.com/office/drawing/2014/main" id="{9C7C2E25-A7AA-49C1-7DDB-B330B9E82CAC}"/>
              </a:ext>
            </a:extLst>
          </p:cNvPr>
          <p:cNvSpPr/>
          <p:nvPr/>
        </p:nvSpPr>
        <p:spPr>
          <a:xfrm>
            <a:off x="3471504" y="1371452"/>
            <a:ext cx="1485752" cy="415005"/>
          </a:xfrm>
          <a:prstGeom prst="chevron">
            <a:avLst>
              <a:gd name="adj" fmla="val 23694"/>
            </a:avLst>
          </a:prstGeom>
          <a:solidFill>
            <a:srgbClr val="020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r>
              <a:rPr kumimoji="1" lang="ja-JP" altLang="en-US" sz="1000" b="1">
                <a:solidFill>
                  <a:schemeClr val="bg1"/>
                </a:solidFill>
                <a:latin typeface="Meiryo" panose="020B0604030504040204" pitchFamily="34" charset="-128"/>
                <a:ea typeface="Meiryo" panose="020B0604030504040204" pitchFamily="34" charset="-128"/>
              </a:rPr>
              <a:t>掲載開始</a:t>
            </a:r>
            <a:endParaRPr kumimoji="1" lang="en-US" altLang="ja-JP" sz="1000" b="1" dirty="0">
              <a:solidFill>
                <a:schemeClr val="bg1"/>
              </a:solidFill>
              <a:latin typeface="Meiryo" panose="020B0604030504040204" pitchFamily="34" charset="-128"/>
              <a:ea typeface="Meiryo" panose="020B0604030504040204" pitchFamily="34" charset="-128"/>
            </a:endParaRPr>
          </a:p>
          <a:p>
            <a:pPr algn="ctr">
              <a:lnSpc>
                <a:spcPct val="114000"/>
              </a:lnSpc>
            </a:pPr>
            <a:r>
              <a:rPr kumimoji="1" lang="en-US" altLang="ja-JP" sz="1000" b="1" dirty="0">
                <a:solidFill>
                  <a:schemeClr val="bg1"/>
                </a:solidFill>
                <a:latin typeface="Meiryo" panose="020B0604030504040204" pitchFamily="34" charset="-128"/>
                <a:ea typeface="Meiryo" panose="020B0604030504040204" pitchFamily="34" charset="-128"/>
              </a:rPr>
              <a:t>6</a:t>
            </a:r>
            <a:r>
              <a:rPr kumimoji="1" lang="ja-JP" altLang="en-US" sz="1000" b="1">
                <a:solidFill>
                  <a:schemeClr val="bg1"/>
                </a:solidFill>
                <a:latin typeface="Meiryo" panose="020B0604030504040204" pitchFamily="34" charset="-128"/>
                <a:ea typeface="Meiryo" panose="020B0604030504040204" pitchFamily="34" charset="-128"/>
              </a:rPr>
              <a:t>営業日前</a:t>
            </a:r>
            <a:r>
              <a:rPr kumimoji="1" lang="ja-JP" altLang="en-US" sz="800" b="1">
                <a:solidFill>
                  <a:schemeClr val="bg1"/>
                </a:solidFill>
                <a:latin typeface="Meiryo" panose="020B0604030504040204" pitchFamily="34" charset="-128"/>
                <a:ea typeface="Meiryo" panose="020B0604030504040204" pitchFamily="34" charset="-128"/>
              </a:rPr>
              <a:t>（目安）</a:t>
            </a:r>
            <a:endParaRPr kumimoji="1" lang="en-US" altLang="ja-JP" sz="1000" b="1" dirty="0">
              <a:solidFill>
                <a:schemeClr val="bg1"/>
              </a:solidFill>
              <a:latin typeface="Meiryo" panose="020B0604030504040204" pitchFamily="34" charset="-128"/>
              <a:ea typeface="Meiryo" panose="020B0604030504040204" pitchFamily="34" charset="-128"/>
            </a:endParaRPr>
          </a:p>
        </p:txBody>
      </p:sp>
      <p:sp>
        <p:nvSpPr>
          <p:cNvPr id="194" name="山形 193">
            <a:extLst>
              <a:ext uri="{FF2B5EF4-FFF2-40B4-BE49-F238E27FC236}">
                <a16:creationId xmlns:a16="http://schemas.microsoft.com/office/drawing/2014/main" id="{157068E2-D98F-CC8B-B013-23BC2877E852}"/>
              </a:ext>
            </a:extLst>
          </p:cNvPr>
          <p:cNvSpPr/>
          <p:nvPr/>
        </p:nvSpPr>
        <p:spPr>
          <a:xfrm>
            <a:off x="5322469" y="1375663"/>
            <a:ext cx="1485752" cy="402228"/>
          </a:xfrm>
          <a:prstGeom prst="chevron">
            <a:avLst>
              <a:gd name="adj" fmla="val 23694"/>
            </a:avLst>
          </a:prstGeom>
          <a:solidFill>
            <a:srgbClr val="020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r>
              <a:rPr lang="ja-JP" altLang="en-US" sz="1000" b="1">
                <a:solidFill>
                  <a:schemeClr val="bg1"/>
                </a:solidFill>
                <a:latin typeface="Meiryo" panose="020B0604030504040204" pitchFamily="34" charset="-128"/>
                <a:ea typeface="Meiryo" panose="020B0604030504040204" pitchFamily="34" charset="-128"/>
              </a:rPr>
              <a:t>掲載開始</a:t>
            </a:r>
            <a:br>
              <a:rPr lang="en-US" altLang="ja-JP" sz="1000" b="1" dirty="0">
                <a:solidFill>
                  <a:schemeClr val="bg1"/>
                </a:solidFill>
                <a:latin typeface="Meiryo" panose="020B0604030504040204" pitchFamily="34" charset="-128"/>
                <a:ea typeface="Meiryo" panose="020B0604030504040204" pitchFamily="34" charset="-128"/>
              </a:rPr>
            </a:br>
            <a:r>
              <a:rPr lang="en-US" altLang="ja-JP" sz="1000" b="1" dirty="0">
                <a:solidFill>
                  <a:schemeClr val="bg1"/>
                </a:solidFill>
                <a:latin typeface="Meiryo" panose="020B0604030504040204" pitchFamily="34" charset="-128"/>
                <a:ea typeface="Meiryo" panose="020B0604030504040204" pitchFamily="34" charset="-128"/>
              </a:rPr>
              <a:t>4</a:t>
            </a:r>
            <a:r>
              <a:rPr kumimoji="1" lang="ja-JP" altLang="en-US" sz="1000" b="1">
                <a:solidFill>
                  <a:schemeClr val="bg1"/>
                </a:solidFill>
                <a:latin typeface="Meiryo" panose="020B0604030504040204" pitchFamily="34" charset="-128"/>
                <a:ea typeface="Meiryo" panose="020B0604030504040204" pitchFamily="34" charset="-128"/>
              </a:rPr>
              <a:t>営業日前</a:t>
            </a:r>
            <a:r>
              <a:rPr kumimoji="1" lang="ja-JP" altLang="en-US" sz="800" b="1">
                <a:solidFill>
                  <a:schemeClr val="bg1"/>
                </a:solidFill>
                <a:latin typeface="Meiryo" panose="020B0604030504040204" pitchFamily="34" charset="-128"/>
                <a:ea typeface="Meiryo" panose="020B0604030504040204" pitchFamily="34" charset="-128"/>
              </a:rPr>
              <a:t>（必須）</a:t>
            </a:r>
            <a:endParaRPr kumimoji="1" lang="en-US" altLang="ja-JP" sz="1000" b="1" dirty="0">
              <a:solidFill>
                <a:schemeClr val="bg1"/>
              </a:solidFill>
              <a:latin typeface="Meiryo" panose="020B0604030504040204" pitchFamily="34" charset="-128"/>
              <a:ea typeface="Meiryo" panose="020B0604030504040204" pitchFamily="34" charset="-128"/>
            </a:endParaRPr>
          </a:p>
        </p:txBody>
      </p:sp>
      <p:sp>
        <p:nvSpPr>
          <p:cNvPr id="219" name="角丸四角形 13">
            <a:extLst>
              <a:ext uri="{FF2B5EF4-FFF2-40B4-BE49-F238E27FC236}">
                <a16:creationId xmlns:a16="http://schemas.microsoft.com/office/drawing/2014/main" id="{B43FCF71-1CFA-9A3D-F03C-273C75EBC762}"/>
              </a:ext>
            </a:extLst>
          </p:cNvPr>
          <p:cNvSpPr/>
          <p:nvPr/>
        </p:nvSpPr>
        <p:spPr>
          <a:xfrm>
            <a:off x="8423928" y="1998834"/>
            <a:ext cx="382221" cy="4332571"/>
          </a:xfrm>
          <a:prstGeom prst="roundRect">
            <a:avLst>
              <a:gd name="adj" fmla="val 0"/>
            </a:avLst>
          </a:prstGeom>
          <a:solidFill>
            <a:schemeClr val="bg1">
              <a:lumMod val="8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広告審査（広告管理ツール）</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0" name="角丸四角形 13">
            <a:extLst>
              <a:ext uri="{FF2B5EF4-FFF2-40B4-BE49-F238E27FC236}">
                <a16:creationId xmlns:a16="http://schemas.microsoft.com/office/drawing/2014/main" id="{EDD23453-4848-7F14-FAFB-8231D4947B2E}"/>
              </a:ext>
            </a:extLst>
          </p:cNvPr>
          <p:cNvSpPr/>
          <p:nvPr/>
        </p:nvSpPr>
        <p:spPr>
          <a:xfrm>
            <a:off x="6499546" y="1994947"/>
            <a:ext cx="382221" cy="2055337"/>
          </a:xfrm>
          <a:prstGeom prst="roundRect">
            <a:avLst>
              <a:gd name="adj" fmla="val 0"/>
            </a:avLst>
          </a:prstGeom>
          <a:solidFill>
            <a:srgbClr val="0200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審査（広告管理ツール）</a:t>
            </a:r>
            <a:endParaRPr lang="en-US" altLang="ja-JP" sz="1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248" name="カギ線コネクタ 30">
            <a:extLst>
              <a:ext uri="{FF2B5EF4-FFF2-40B4-BE49-F238E27FC236}">
                <a16:creationId xmlns:a16="http://schemas.microsoft.com/office/drawing/2014/main" id="{C89D06ED-E367-27AF-9976-258D18E23559}"/>
              </a:ext>
            </a:extLst>
          </p:cNvPr>
          <p:cNvCxnSpPr>
            <a:cxnSpLocks/>
            <a:stCxn id="99" idx="3"/>
            <a:endCxn id="101" idx="1"/>
          </p:cNvCxnSpPr>
          <p:nvPr/>
        </p:nvCxnSpPr>
        <p:spPr>
          <a:xfrm flipV="1">
            <a:off x="3424044" y="3022617"/>
            <a:ext cx="2403295" cy="614914"/>
          </a:xfrm>
          <a:prstGeom prst="bentConnector3">
            <a:avLst>
              <a:gd name="adj1" fmla="val 50000"/>
            </a:avLst>
          </a:prstGeom>
          <a:ln w="28575">
            <a:solidFill>
              <a:schemeClr val="bg1">
                <a:lumMod val="75000"/>
              </a:schemeClr>
            </a:solidFill>
            <a:prstDash val="solid"/>
            <a:tailEnd type="arrow"/>
          </a:ln>
        </p:spPr>
        <p:style>
          <a:lnRef idx="1">
            <a:schemeClr val="accent2"/>
          </a:lnRef>
          <a:fillRef idx="0">
            <a:schemeClr val="accent2"/>
          </a:fillRef>
          <a:effectRef idx="0">
            <a:schemeClr val="accent2"/>
          </a:effectRef>
          <a:fontRef idx="minor">
            <a:schemeClr val="tx1"/>
          </a:fontRef>
        </p:style>
      </p:cxnSp>
      <p:sp>
        <p:nvSpPr>
          <p:cNvPr id="100" name="角丸四角形 13">
            <a:extLst>
              <a:ext uri="{FF2B5EF4-FFF2-40B4-BE49-F238E27FC236}">
                <a16:creationId xmlns:a16="http://schemas.microsoft.com/office/drawing/2014/main" id="{130A0F0F-8F21-C2F3-2B52-9D46B36A6DC9}"/>
              </a:ext>
            </a:extLst>
          </p:cNvPr>
          <p:cNvSpPr/>
          <p:nvPr/>
        </p:nvSpPr>
        <p:spPr>
          <a:xfrm>
            <a:off x="3974151" y="1999052"/>
            <a:ext cx="382221" cy="1027668"/>
          </a:xfrm>
          <a:prstGeom prst="roundRect">
            <a:avLst>
              <a:gd name="adj" fmla="val 0"/>
            </a:avLst>
          </a:prstGeom>
          <a:solidFill>
            <a:srgbClr val="02004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0" tIns="36000" rIns="0" bIns="0" numCol="1" spcCol="0" rtlCol="0" fromWordArt="0" anchor="ctr" anchorCtr="0" forceAA="0" compatLnSpc="1">
            <a:prstTxWarp prst="textNoShape">
              <a:avLst/>
            </a:prstTxWarp>
            <a:noAutofit/>
          </a:bodyPr>
          <a:lstStyle/>
          <a:p>
            <a:pPr algn="ctr" fontAlgn="ctr">
              <a:lnSpc>
                <a:spcPts val="1500"/>
              </a:lnSpc>
            </a:pPr>
            <a:r>
              <a:rPr lang="ja-JP" altLang="en-US" sz="10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入稿前審査</a:t>
            </a:r>
            <a:endParaRPr lang="en-US" altLang="ja-JP" sz="10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258" name="直線コネクタ 257">
            <a:extLst>
              <a:ext uri="{FF2B5EF4-FFF2-40B4-BE49-F238E27FC236}">
                <a16:creationId xmlns:a16="http://schemas.microsoft.com/office/drawing/2014/main" id="{AB35F164-87D0-090D-BE45-49F072C753C2}"/>
              </a:ext>
            </a:extLst>
          </p:cNvPr>
          <p:cNvCxnSpPr>
            <a:cxnSpLocks/>
            <a:stCxn id="187" idx="2"/>
            <a:endCxn id="100" idx="0"/>
          </p:cNvCxnSpPr>
          <p:nvPr/>
        </p:nvCxnSpPr>
        <p:spPr>
          <a:xfrm>
            <a:off x="4165214" y="1786457"/>
            <a:ext cx="48" cy="212595"/>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0" name="直線コネクタ 259">
            <a:extLst>
              <a:ext uri="{FF2B5EF4-FFF2-40B4-BE49-F238E27FC236}">
                <a16:creationId xmlns:a16="http://schemas.microsoft.com/office/drawing/2014/main" id="{FE9CDF39-4D45-B8E2-9532-6C85A81554AD}"/>
              </a:ext>
            </a:extLst>
          </p:cNvPr>
          <p:cNvCxnSpPr>
            <a:cxnSpLocks/>
            <a:stCxn id="194" idx="2"/>
            <a:endCxn id="101" idx="0"/>
          </p:cNvCxnSpPr>
          <p:nvPr/>
        </p:nvCxnSpPr>
        <p:spPr>
          <a:xfrm>
            <a:off x="6017693" y="1777891"/>
            <a:ext cx="757" cy="217057"/>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64" name="三角形 263">
            <a:extLst>
              <a:ext uri="{FF2B5EF4-FFF2-40B4-BE49-F238E27FC236}">
                <a16:creationId xmlns:a16="http://schemas.microsoft.com/office/drawing/2014/main" id="{FEFCACBB-A6A8-0BB4-8DCE-F9028EC3830B}"/>
              </a:ext>
            </a:extLst>
          </p:cNvPr>
          <p:cNvSpPr/>
          <p:nvPr/>
        </p:nvSpPr>
        <p:spPr>
          <a:xfrm>
            <a:off x="5712264" y="4301385"/>
            <a:ext cx="603707" cy="776569"/>
          </a:xfrm>
          <a:prstGeom prst="triangle">
            <a:avLst/>
          </a:prstGeom>
          <a:solidFill>
            <a:srgbClr val="E4E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三角形 265">
            <a:extLst>
              <a:ext uri="{FF2B5EF4-FFF2-40B4-BE49-F238E27FC236}">
                <a16:creationId xmlns:a16="http://schemas.microsoft.com/office/drawing/2014/main" id="{A1E95342-2445-6D2D-07FC-78D326CF3850}"/>
              </a:ext>
            </a:extLst>
          </p:cNvPr>
          <p:cNvSpPr/>
          <p:nvPr/>
        </p:nvSpPr>
        <p:spPr>
          <a:xfrm rot="5400000">
            <a:off x="6840737" y="4666220"/>
            <a:ext cx="603707" cy="776569"/>
          </a:xfrm>
          <a:prstGeom prst="triangle">
            <a:avLst/>
          </a:prstGeom>
          <a:solidFill>
            <a:srgbClr val="E4E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5" name="正方形/長方形 264">
            <a:extLst>
              <a:ext uri="{FF2B5EF4-FFF2-40B4-BE49-F238E27FC236}">
                <a16:creationId xmlns:a16="http://schemas.microsoft.com/office/drawing/2014/main" id="{83037BBD-4F0B-F660-8CC1-AB3AE5789C3B}"/>
              </a:ext>
            </a:extLst>
          </p:cNvPr>
          <p:cNvSpPr/>
          <p:nvPr/>
        </p:nvSpPr>
        <p:spPr>
          <a:xfrm>
            <a:off x="5488162" y="4462346"/>
            <a:ext cx="1891111" cy="1088529"/>
          </a:xfrm>
          <a:prstGeom prst="rect">
            <a:avLst/>
          </a:prstGeom>
          <a:solidFill>
            <a:srgbClr val="E5E5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20000"/>
              </a:spcBef>
              <a:buFont typeface="Arial" pitchFamily="34" charset="0"/>
              <a:buNone/>
            </a:pPr>
            <a:r>
              <a:rPr lang="ja-JP" altLang="en-US" sz="800">
                <a:solidFill>
                  <a:schemeClr val="accent3"/>
                </a:solidFill>
                <a:latin typeface="メイリオ" pitchFamily="50" charset="-128"/>
                <a:ea typeface="メイリオ" pitchFamily="50" charset="-128"/>
                <a:cs typeface="メイリオ" pitchFamily="50" charset="-128"/>
              </a:rPr>
              <a:t>　　　</a:t>
            </a:r>
            <a:endParaRPr lang="en-US" altLang="ja-JP" sz="800" dirty="0">
              <a:solidFill>
                <a:schemeClr val="accent3"/>
              </a:solidFill>
              <a:latin typeface="メイリオ" pitchFamily="50" charset="-128"/>
              <a:ea typeface="メイリオ" pitchFamily="50" charset="-128"/>
              <a:cs typeface="メイリオ" pitchFamily="50" charset="-128"/>
            </a:endParaRPr>
          </a:p>
          <a:p>
            <a:pPr>
              <a:spcBef>
                <a:spcPct val="20000"/>
              </a:spcBef>
              <a:buFont typeface="Arial" pitchFamily="34" charset="0"/>
              <a:buNone/>
            </a:pPr>
            <a:endParaRPr lang="en-US" altLang="ja-JP" sz="800" dirty="0">
              <a:solidFill>
                <a:schemeClr val="accent3"/>
              </a:solidFill>
              <a:latin typeface="メイリオ" pitchFamily="50" charset="-128"/>
              <a:ea typeface="メイリオ" pitchFamily="50" charset="-128"/>
              <a:cs typeface="メイリオ" pitchFamily="50" charset="-128"/>
            </a:endParaRPr>
          </a:p>
          <a:p>
            <a:pPr>
              <a:spcBef>
                <a:spcPct val="20000"/>
              </a:spcBef>
              <a:buFont typeface="Arial" pitchFamily="34" charset="0"/>
              <a:buNone/>
            </a:pPr>
            <a:r>
              <a:rPr lang="ja-JP" altLang="en-US" sz="800">
                <a:solidFill>
                  <a:schemeClr val="tx1">
                    <a:lumMod val="75000"/>
                    <a:lumOff val="25000"/>
                  </a:schemeClr>
                </a:solidFill>
                <a:latin typeface="メイリオ" pitchFamily="50" charset="-128"/>
                <a:ea typeface="メイリオ" pitchFamily="50" charset="-128"/>
                <a:cs typeface="メイリオ" pitchFamily="50" charset="-128"/>
              </a:rPr>
              <a:t>調査設定は広告の入稿とは独立して設定可能です。</a:t>
            </a:r>
            <a:endParaRPr lang="en-US" altLang="ja-JP" sz="800" dirty="0">
              <a:solidFill>
                <a:schemeClr val="tx1">
                  <a:lumMod val="75000"/>
                  <a:lumOff val="25000"/>
                </a:schemeClr>
              </a:solidFill>
              <a:latin typeface="メイリオ" pitchFamily="50" charset="-128"/>
              <a:ea typeface="メイリオ" pitchFamily="50" charset="-128"/>
              <a:cs typeface="メイリオ" pitchFamily="50" charset="-128"/>
            </a:endParaRPr>
          </a:p>
          <a:p>
            <a:pPr>
              <a:spcBef>
                <a:spcPct val="20000"/>
              </a:spcBef>
              <a:buFont typeface="Arial" pitchFamily="34" charset="0"/>
              <a:buNone/>
            </a:pPr>
            <a:r>
              <a:rPr kumimoji="1" lang="ja-JP" altLang="en-US" sz="800">
                <a:solidFill>
                  <a:schemeClr val="tx1">
                    <a:lumMod val="75000"/>
                    <a:lumOff val="25000"/>
                  </a:schemeClr>
                </a:solidFill>
                <a:latin typeface="メイリオ" pitchFamily="50" charset="-128"/>
                <a:ea typeface="メイリオ" pitchFamily="50" charset="-128"/>
                <a:cs typeface="メイリオ" pitchFamily="50" charset="-128"/>
              </a:rPr>
              <a:t>広告の入稿が遅れる場合でも</a:t>
            </a:r>
            <a:r>
              <a:rPr lang="ja-JP" altLang="en-US" sz="800">
                <a:solidFill>
                  <a:schemeClr val="tx1">
                    <a:lumMod val="75000"/>
                    <a:lumOff val="25000"/>
                  </a:schemeClr>
                </a:solidFill>
                <a:latin typeface="メイリオ" pitchFamily="50" charset="-128"/>
                <a:ea typeface="メイリオ" pitchFamily="50" charset="-128"/>
                <a:cs typeface="メイリオ" pitchFamily="50" charset="-128"/>
              </a:rPr>
              <a:t>調査設定は４営業日前の</a:t>
            </a:r>
            <a:r>
              <a:rPr lang="en-US" altLang="ja-JP" sz="800" dirty="0">
                <a:solidFill>
                  <a:schemeClr val="tx1">
                    <a:lumMod val="75000"/>
                    <a:lumOff val="25000"/>
                  </a:schemeClr>
                </a:solidFill>
                <a:latin typeface="メイリオ" pitchFamily="50" charset="-128"/>
                <a:ea typeface="メイリオ" pitchFamily="50" charset="-128"/>
                <a:cs typeface="メイリオ" pitchFamily="50" charset="-128"/>
              </a:rPr>
              <a:t>23:59</a:t>
            </a:r>
            <a:r>
              <a:rPr lang="ja-JP" altLang="en-US" sz="800">
                <a:solidFill>
                  <a:schemeClr val="tx1">
                    <a:lumMod val="75000"/>
                    <a:lumOff val="25000"/>
                  </a:schemeClr>
                </a:solidFill>
                <a:latin typeface="メイリオ" pitchFamily="50" charset="-128"/>
                <a:ea typeface="メイリオ" pitchFamily="50" charset="-128"/>
                <a:cs typeface="メイリオ" pitchFamily="50" charset="-128"/>
              </a:rPr>
              <a:t>までの設定が必須です。</a:t>
            </a:r>
            <a:r>
              <a:rPr lang="ja-JP" altLang="en-US" sz="800" b="1" u="sng">
                <a:solidFill>
                  <a:srgbClr val="F77911"/>
                </a:solidFill>
                <a:latin typeface="メイリオ" pitchFamily="50" charset="-128"/>
                <a:ea typeface="メイリオ" pitchFamily="50" charset="-128"/>
                <a:cs typeface="メイリオ" pitchFamily="50" charset="-128"/>
              </a:rPr>
              <a:t>調査設定が</a:t>
            </a:r>
            <a:r>
              <a:rPr kumimoji="1" lang="ja-JP" altLang="en-US" sz="800" b="1" u="sng">
                <a:solidFill>
                  <a:srgbClr val="F77911"/>
                </a:solidFill>
                <a:latin typeface="メイリオ" pitchFamily="50" charset="-128"/>
                <a:ea typeface="メイリオ" pitchFamily="50" charset="-128"/>
                <a:cs typeface="メイリオ" pitchFamily="50" charset="-128"/>
              </a:rPr>
              <a:t>遅れた場合は調査は実施できません。</a:t>
            </a:r>
            <a:endParaRPr kumimoji="1" lang="en-US" altLang="ja-JP" sz="800" b="1" u="sng" dirty="0">
              <a:solidFill>
                <a:srgbClr val="F77911"/>
              </a:solidFill>
              <a:latin typeface="メイリオ" pitchFamily="50" charset="-128"/>
              <a:ea typeface="メイリオ" pitchFamily="50" charset="-128"/>
              <a:cs typeface="メイリオ" pitchFamily="50" charset="-128"/>
            </a:endParaRPr>
          </a:p>
        </p:txBody>
      </p:sp>
      <p:sp>
        <p:nvSpPr>
          <p:cNvPr id="271" name="三角形 270">
            <a:extLst>
              <a:ext uri="{FF2B5EF4-FFF2-40B4-BE49-F238E27FC236}">
                <a16:creationId xmlns:a16="http://schemas.microsoft.com/office/drawing/2014/main" id="{07F81037-76E0-368C-FE34-09137245A2EB}"/>
              </a:ext>
            </a:extLst>
          </p:cNvPr>
          <p:cNvSpPr/>
          <p:nvPr/>
        </p:nvSpPr>
        <p:spPr>
          <a:xfrm>
            <a:off x="10021684" y="2455502"/>
            <a:ext cx="603707" cy="776569"/>
          </a:xfrm>
          <a:prstGeom prst="triangle">
            <a:avLst/>
          </a:prstGeom>
          <a:solidFill>
            <a:srgbClr val="E4E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2" name="正方形/長方形 271">
            <a:extLst>
              <a:ext uri="{FF2B5EF4-FFF2-40B4-BE49-F238E27FC236}">
                <a16:creationId xmlns:a16="http://schemas.microsoft.com/office/drawing/2014/main" id="{B753707D-80C7-903A-44FD-D611BDBE8C3B}"/>
              </a:ext>
            </a:extLst>
          </p:cNvPr>
          <p:cNvSpPr/>
          <p:nvPr/>
        </p:nvSpPr>
        <p:spPr>
          <a:xfrm>
            <a:off x="9789115" y="2602886"/>
            <a:ext cx="1746393" cy="1254297"/>
          </a:xfrm>
          <a:prstGeom prst="rect">
            <a:avLst/>
          </a:prstGeom>
          <a:solidFill>
            <a:srgbClr val="E5E5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ja-JP" sz="800" dirty="0">
              <a:solidFill>
                <a:schemeClr val="accent3"/>
              </a:solidFill>
              <a:effectLst/>
              <a:latin typeface="Meiryo" panose="020B0604030504040204" pitchFamily="34" charset="-128"/>
              <a:ea typeface="Meiryo" panose="020B0604030504040204" pitchFamily="34" charset="-128"/>
            </a:endParaRPr>
          </a:p>
          <a:p>
            <a:pPr algn="l"/>
            <a:endParaRPr lang="en-US" altLang="ja-JP" sz="800" dirty="0">
              <a:solidFill>
                <a:schemeClr val="accent3"/>
              </a:solidFill>
              <a:latin typeface="Meiryo" panose="020B0604030504040204" pitchFamily="34" charset="-128"/>
              <a:ea typeface="Meiryo" panose="020B0604030504040204" pitchFamily="34" charset="-128"/>
            </a:endParaRPr>
          </a:p>
          <a:p>
            <a:pPr algn="l"/>
            <a:r>
              <a:rPr lang="ja-JP" altLang="en-US" sz="800">
                <a:solidFill>
                  <a:schemeClr val="tx1">
                    <a:lumMod val="75000"/>
                    <a:lumOff val="25000"/>
                  </a:schemeClr>
                </a:solidFill>
                <a:effectLst/>
                <a:latin typeface="Meiryo" panose="020B0604030504040204" pitchFamily="34" charset="-128"/>
                <a:ea typeface="Meiryo" panose="020B0604030504040204" pitchFamily="34" charset="-128"/>
              </a:rPr>
              <a:t>調査結果は配信開始の翌日から表示され、配信期間中の結果は毎日更新されます。</a:t>
            </a:r>
            <a:endParaRPr lang="en-US" altLang="ja-JP" sz="800" dirty="0">
              <a:solidFill>
                <a:schemeClr val="tx1">
                  <a:lumMod val="75000"/>
                  <a:lumOff val="25000"/>
                </a:schemeClr>
              </a:solidFill>
              <a:effectLst/>
              <a:latin typeface="Meiryo" panose="020B0604030504040204" pitchFamily="34" charset="-128"/>
              <a:ea typeface="Meiryo" panose="020B0604030504040204" pitchFamily="34" charset="-128"/>
            </a:endParaRPr>
          </a:p>
          <a:p>
            <a:pPr algn="l"/>
            <a:r>
              <a:rPr lang="ja-JP" altLang="en-US" sz="800">
                <a:solidFill>
                  <a:schemeClr val="tx1">
                    <a:lumMod val="75000"/>
                    <a:lumOff val="25000"/>
                  </a:schemeClr>
                </a:solidFill>
                <a:effectLst/>
                <a:latin typeface="Meiryo" panose="020B0604030504040204" pitchFamily="34" charset="-128"/>
                <a:ea typeface="Meiryo" panose="020B0604030504040204" pitchFamily="34" charset="-128"/>
              </a:rPr>
              <a:t>調査結果の確定値は、ブランドリフト調査は配信終了日の翌日、サーチリフト調査は配信終了日の</a:t>
            </a:r>
            <a:r>
              <a:rPr lang="en-US" altLang="ja-JP" sz="800" dirty="0">
                <a:solidFill>
                  <a:schemeClr val="tx1">
                    <a:lumMod val="75000"/>
                    <a:lumOff val="25000"/>
                  </a:schemeClr>
                </a:solidFill>
                <a:effectLst/>
                <a:latin typeface="Meiryo" panose="020B0604030504040204" pitchFamily="34" charset="-128"/>
                <a:ea typeface="Meiryo" panose="020B0604030504040204" pitchFamily="34" charset="-128"/>
              </a:rPr>
              <a:t>8</a:t>
            </a:r>
            <a:r>
              <a:rPr lang="ja-JP" altLang="en-US" sz="800">
                <a:solidFill>
                  <a:schemeClr val="tx1">
                    <a:lumMod val="75000"/>
                    <a:lumOff val="25000"/>
                  </a:schemeClr>
                </a:solidFill>
                <a:effectLst/>
                <a:latin typeface="Meiryo" panose="020B0604030504040204" pitchFamily="34" charset="-128"/>
                <a:ea typeface="Meiryo" panose="020B0604030504040204" pitchFamily="34" charset="-128"/>
              </a:rPr>
              <a:t>日後に表示されます。</a:t>
            </a:r>
            <a:endParaRPr lang="en-US" altLang="ja-JP" sz="800" dirty="0">
              <a:solidFill>
                <a:schemeClr val="tx1">
                  <a:lumMod val="75000"/>
                  <a:lumOff val="25000"/>
                </a:schemeClr>
              </a:solidFill>
              <a:effectLst/>
              <a:latin typeface="Meiryo" panose="020B0604030504040204" pitchFamily="34" charset="-128"/>
              <a:ea typeface="Meiryo" panose="020B0604030504040204" pitchFamily="34" charset="-128"/>
            </a:endParaRPr>
          </a:p>
        </p:txBody>
      </p:sp>
      <p:pic>
        <p:nvPicPr>
          <p:cNvPr id="274" name="図 273">
            <a:extLst>
              <a:ext uri="{FF2B5EF4-FFF2-40B4-BE49-F238E27FC236}">
                <a16:creationId xmlns:a16="http://schemas.microsoft.com/office/drawing/2014/main" id="{62DF3FAF-E717-89B1-0FF1-0A022228B0EA}"/>
              </a:ext>
            </a:extLst>
          </p:cNvPr>
          <p:cNvPicPr>
            <a:picLocks noChangeAspect="1"/>
          </p:cNvPicPr>
          <p:nvPr/>
        </p:nvPicPr>
        <p:blipFill>
          <a:blip r:embed="rId4"/>
          <a:stretch>
            <a:fillRect/>
          </a:stretch>
        </p:blipFill>
        <p:spPr>
          <a:xfrm>
            <a:off x="5601894" y="4548627"/>
            <a:ext cx="199291" cy="166076"/>
          </a:xfrm>
          <a:prstGeom prst="rect">
            <a:avLst/>
          </a:prstGeom>
        </p:spPr>
      </p:pic>
      <p:pic>
        <p:nvPicPr>
          <p:cNvPr id="275" name="図 274">
            <a:extLst>
              <a:ext uri="{FF2B5EF4-FFF2-40B4-BE49-F238E27FC236}">
                <a16:creationId xmlns:a16="http://schemas.microsoft.com/office/drawing/2014/main" id="{31D2482F-502B-D429-D940-7BFDDF883A0E}"/>
              </a:ext>
            </a:extLst>
          </p:cNvPr>
          <p:cNvPicPr>
            <a:picLocks noChangeAspect="1"/>
          </p:cNvPicPr>
          <p:nvPr/>
        </p:nvPicPr>
        <p:blipFill>
          <a:blip r:embed="rId4"/>
          <a:stretch>
            <a:fillRect/>
          </a:stretch>
        </p:blipFill>
        <p:spPr>
          <a:xfrm>
            <a:off x="9876437" y="2689568"/>
            <a:ext cx="199291" cy="166076"/>
          </a:xfrm>
          <a:prstGeom prst="rect">
            <a:avLst/>
          </a:prstGeom>
        </p:spPr>
      </p:pic>
      <p:sp>
        <p:nvSpPr>
          <p:cNvPr id="276" name="三角形 275">
            <a:extLst>
              <a:ext uri="{FF2B5EF4-FFF2-40B4-BE49-F238E27FC236}">
                <a16:creationId xmlns:a16="http://schemas.microsoft.com/office/drawing/2014/main" id="{FFB9297C-D6C7-1DB1-95F8-DF0FA7FB33EA}"/>
              </a:ext>
            </a:extLst>
          </p:cNvPr>
          <p:cNvSpPr/>
          <p:nvPr/>
        </p:nvSpPr>
        <p:spPr>
          <a:xfrm>
            <a:off x="3853618" y="3712280"/>
            <a:ext cx="603707" cy="776569"/>
          </a:xfrm>
          <a:prstGeom prst="triangle">
            <a:avLst/>
          </a:prstGeom>
          <a:solidFill>
            <a:srgbClr val="E4E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7" name="正方形/長方形 276">
            <a:extLst>
              <a:ext uri="{FF2B5EF4-FFF2-40B4-BE49-F238E27FC236}">
                <a16:creationId xmlns:a16="http://schemas.microsoft.com/office/drawing/2014/main" id="{EFB5A307-6EFA-1469-D33A-78153F61E161}"/>
              </a:ext>
            </a:extLst>
          </p:cNvPr>
          <p:cNvSpPr/>
          <p:nvPr/>
        </p:nvSpPr>
        <p:spPr>
          <a:xfrm>
            <a:off x="3513404" y="3876755"/>
            <a:ext cx="1891111" cy="730813"/>
          </a:xfrm>
          <a:prstGeom prst="rect">
            <a:avLst/>
          </a:prstGeom>
          <a:solidFill>
            <a:srgbClr val="E5E5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20000"/>
              </a:spcBef>
              <a:buFont typeface="Arial" pitchFamily="34" charset="0"/>
              <a:buNone/>
            </a:pPr>
            <a:r>
              <a:rPr lang="ja-JP" altLang="en-US" sz="800">
                <a:solidFill>
                  <a:schemeClr val="accent3"/>
                </a:solidFill>
                <a:latin typeface="メイリオ" pitchFamily="50" charset="-128"/>
                <a:ea typeface="メイリオ" pitchFamily="50" charset="-128"/>
                <a:cs typeface="メイリオ" pitchFamily="50" charset="-128"/>
              </a:rPr>
              <a:t>　　　</a:t>
            </a:r>
            <a:endParaRPr lang="en-US" altLang="ja-JP" sz="800" dirty="0">
              <a:solidFill>
                <a:schemeClr val="accent3"/>
              </a:solidFill>
              <a:latin typeface="メイリオ" pitchFamily="50" charset="-128"/>
              <a:ea typeface="メイリオ" pitchFamily="50" charset="-128"/>
              <a:cs typeface="メイリオ" pitchFamily="50" charset="-128"/>
            </a:endParaRPr>
          </a:p>
          <a:p>
            <a:pPr>
              <a:spcBef>
                <a:spcPct val="20000"/>
              </a:spcBef>
              <a:buFont typeface="Arial" pitchFamily="34" charset="0"/>
              <a:buNone/>
            </a:pPr>
            <a:endParaRPr lang="en-US" altLang="ja-JP" sz="800" dirty="0">
              <a:solidFill>
                <a:schemeClr val="accent3"/>
              </a:solidFill>
              <a:latin typeface="メイリオ" pitchFamily="50" charset="-128"/>
              <a:ea typeface="メイリオ" pitchFamily="50" charset="-128"/>
              <a:cs typeface="メイリオ" pitchFamily="50" charset="-128"/>
            </a:endParaRPr>
          </a:p>
          <a:p>
            <a:pPr>
              <a:spcBef>
                <a:spcPct val="20000"/>
              </a:spcBef>
            </a:pPr>
            <a:r>
              <a:rPr lang="ja-JP" altLang="en-US" sz="800">
                <a:solidFill>
                  <a:schemeClr val="tx1">
                    <a:lumMod val="75000"/>
                    <a:lumOff val="25000"/>
                  </a:schemeClr>
                </a:solidFill>
                <a:latin typeface="メイリオ" pitchFamily="50" charset="-128"/>
                <a:ea typeface="メイリオ" pitchFamily="50" charset="-128"/>
                <a:cs typeface="メイリオ" pitchFamily="50" charset="-128"/>
              </a:rPr>
              <a:t>入稿前審査は「</a:t>
            </a:r>
            <a:r>
              <a:rPr lang="ja-JP" altLang="en-US" sz="800" b="1">
                <a:solidFill>
                  <a:schemeClr val="accent3"/>
                </a:solidFill>
                <a:latin typeface="メイリオ" pitchFamily="50" charset="-128"/>
                <a:ea typeface="メイリオ" pitchFamily="50" charset="-128"/>
                <a:cs typeface="メイリオ" pitchFamily="50" charset="-128"/>
                <a:hlinkClick r:id="rId5"/>
              </a:rPr>
              <a:t>ブランドリフト調査　</a:t>
            </a:r>
            <a:r>
              <a:rPr lang="ja-JP" altLang="en-US" sz="800" b="1" i="0">
                <a:solidFill>
                  <a:srgbClr val="333333"/>
                </a:solidFill>
                <a:effectLst/>
                <a:latin typeface="メイリオ" panose="020B0604030504040204" pitchFamily="34" charset="-128"/>
                <a:ea typeface="メイリオ" panose="020B0604030504040204" pitchFamily="34" charset="-128"/>
                <a:hlinkClick r:id="rId5"/>
              </a:rPr>
              <a:t>入稿前審査依頼フォーム</a:t>
            </a:r>
            <a:r>
              <a:rPr lang="ja-JP" altLang="en-US" sz="800">
                <a:solidFill>
                  <a:schemeClr val="tx1">
                    <a:lumMod val="75000"/>
                    <a:lumOff val="25000"/>
                  </a:schemeClr>
                </a:solidFill>
                <a:latin typeface="メイリオ" pitchFamily="50" charset="-128"/>
                <a:ea typeface="メイリオ" pitchFamily="50" charset="-128"/>
                <a:cs typeface="メイリオ" pitchFamily="50" charset="-128"/>
              </a:rPr>
              <a:t>」</a:t>
            </a:r>
            <a:r>
              <a:rPr kumimoji="1" lang="ja-JP" altLang="en-US" sz="800">
                <a:solidFill>
                  <a:schemeClr val="tx1">
                    <a:lumMod val="75000"/>
                    <a:lumOff val="25000"/>
                  </a:schemeClr>
                </a:solidFill>
                <a:latin typeface="メイリオ" pitchFamily="50" charset="-128"/>
                <a:ea typeface="メイリオ" pitchFamily="50" charset="-128"/>
                <a:cs typeface="メイリオ" pitchFamily="50" charset="-128"/>
              </a:rPr>
              <a:t>より申請をお願いします。</a:t>
            </a:r>
            <a:endParaRPr kumimoji="1" lang="en-US" altLang="ja-JP" sz="800" dirty="0">
              <a:solidFill>
                <a:schemeClr val="tx1">
                  <a:lumMod val="75000"/>
                  <a:lumOff val="25000"/>
                </a:schemeClr>
              </a:solidFill>
              <a:latin typeface="メイリオ" pitchFamily="50" charset="-128"/>
              <a:ea typeface="メイリオ" pitchFamily="50" charset="-128"/>
              <a:cs typeface="メイリオ" pitchFamily="50" charset="-128"/>
            </a:endParaRPr>
          </a:p>
        </p:txBody>
      </p:sp>
      <p:pic>
        <p:nvPicPr>
          <p:cNvPr id="278" name="図 277">
            <a:extLst>
              <a:ext uri="{FF2B5EF4-FFF2-40B4-BE49-F238E27FC236}">
                <a16:creationId xmlns:a16="http://schemas.microsoft.com/office/drawing/2014/main" id="{0B065810-5239-9A7F-A786-35F2BAF8AF45}"/>
              </a:ext>
            </a:extLst>
          </p:cNvPr>
          <p:cNvPicPr>
            <a:picLocks noChangeAspect="1"/>
          </p:cNvPicPr>
          <p:nvPr/>
        </p:nvPicPr>
        <p:blipFill>
          <a:blip r:embed="rId4"/>
          <a:stretch>
            <a:fillRect/>
          </a:stretch>
        </p:blipFill>
        <p:spPr>
          <a:xfrm>
            <a:off x="3624508" y="3954253"/>
            <a:ext cx="199291" cy="166076"/>
          </a:xfrm>
          <a:prstGeom prst="rect">
            <a:avLst/>
          </a:prstGeom>
        </p:spPr>
      </p:pic>
      <p:grpSp>
        <p:nvGrpSpPr>
          <p:cNvPr id="3" name="グループ化 2">
            <a:extLst>
              <a:ext uri="{FF2B5EF4-FFF2-40B4-BE49-F238E27FC236}">
                <a16:creationId xmlns:a16="http://schemas.microsoft.com/office/drawing/2014/main" id="{EEDB12B2-8209-D9B8-98B3-547D9B0B8475}"/>
              </a:ext>
            </a:extLst>
          </p:cNvPr>
          <p:cNvGrpSpPr/>
          <p:nvPr/>
        </p:nvGrpSpPr>
        <p:grpSpPr>
          <a:xfrm>
            <a:off x="1552707" y="3467484"/>
            <a:ext cx="251999" cy="251999"/>
            <a:chOff x="555391" y="1320530"/>
            <a:chExt cx="251999" cy="251999"/>
          </a:xfrm>
        </p:grpSpPr>
        <p:sp>
          <p:nvSpPr>
            <p:cNvPr id="5" name="楕円 55">
              <a:extLst>
                <a:ext uri="{FF2B5EF4-FFF2-40B4-BE49-F238E27FC236}">
                  <a16:creationId xmlns:a16="http://schemas.microsoft.com/office/drawing/2014/main" id="{717B6201-2D42-D453-74A9-E1C9C9B6E432}"/>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6" name="Freeform 13">
              <a:extLst>
                <a:ext uri="{FF2B5EF4-FFF2-40B4-BE49-F238E27FC236}">
                  <a16:creationId xmlns:a16="http://schemas.microsoft.com/office/drawing/2014/main" id="{E9FA6C0C-72B9-F938-924A-44C652D3B328}"/>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grpSp>
        <p:nvGrpSpPr>
          <p:cNvPr id="7" name="グループ化 6">
            <a:extLst>
              <a:ext uri="{FF2B5EF4-FFF2-40B4-BE49-F238E27FC236}">
                <a16:creationId xmlns:a16="http://schemas.microsoft.com/office/drawing/2014/main" id="{65244909-BAEB-07B2-CCA1-771700983428}"/>
              </a:ext>
            </a:extLst>
          </p:cNvPr>
          <p:cNvGrpSpPr/>
          <p:nvPr/>
        </p:nvGrpSpPr>
        <p:grpSpPr>
          <a:xfrm>
            <a:off x="2599674" y="2660394"/>
            <a:ext cx="251999" cy="251999"/>
            <a:chOff x="555391" y="1320530"/>
            <a:chExt cx="251999" cy="251999"/>
          </a:xfrm>
        </p:grpSpPr>
        <p:sp>
          <p:nvSpPr>
            <p:cNvPr id="8" name="楕円 55">
              <a:extLst>
                <a:ext uri="{FF2B5EF4-FFF2-40B4-BE49-F238E27FC236}">
                  <a16:creationId xmlns:a16="http://schemas.microsoft.com/office/drawing/2014/main" id="{168BC5F0-BD37-728F-4D54-33F839330F60}"/>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9" name="Freeform 13">
              <a:extLst>
                <a:ext uri="{FF2B5EF4-FFF2-40B4-BE49-F238E27FC236}">
                  <a16:creationId xmlns:a16="http://schemas.microsoft.com/office/drawing/2014/main" id="{5AA250B9-1756-27D8-6F85-5DE0B820C80E}"/>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grpSp>
        <p:nvGrpSpPr>
          <p:cNvPr id="10" name="グループ化 9">
            <a:extLst>
              <a:ext uri="{FF2B5EF4-FFF2-40B4-BE49-F238E27FC236}">
                <a16:creationId xmlns:a16="http://schemas.microsoft.com/office/drawing/2014/main" id="{0667FC38-01C9-3827-46AF-302D7DD741B6}"/>
              </a:ext>
            </a:extLst>
          </p:cNvPr>
          <p:cNvGrpSpPr/>
          <p:nvPr/>
        </p:nvGrpSpPr>
        <p:grpSpPr>
          <a:xfrm>
            <a:off x="4502524" y="2660464"/>
            <a:ext cx="251999" cy="251999"/>
            <a:chOff x="555391" y="1320530"/>
            <a:chExt cx="251999" cy="251999"/>
          </a:xfrm>
        </p:grpSpPr>
        <p:sp>
          <p:nvSpPr>
            <p:cNvPr id="12" name="楕円 55">
              <a:extLst>
                <a:ext uri="{FF2B5EF4-FFF2-40B4-BE49-F238E27FC236}">
                  <a16:creationId xmlns:a16="http://schemas.microsoft.com/office/drawing/2014/main" id="{ED7509AF-73AA-91EB-9D6E-E5EF1071BF29}"/>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13" name="Freeform 13">
              <a:extLst>
                <a:ext uri="{FF2B5EF4-FFF2-40B4-BE49-F238E27FC236}">
                  <a16:creationId xmlns:a16="http://schemas.microsoft.com/office/drawing/2014/main" id="{862BA92E-DA34-8FA6-8D43-62D48A1DC3C2}"/>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spTree>
    <p:extLst>
      <p:ext uri="{BB962C8B-B14F-4D97-AF65-F5344CB8AC3E}">
        <p14:creationId xmlns:p14="http://schemas.microsoft.com/office/powerpoint/2010/main" val="96939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機能詳細</a:t>
            </a:r>
            <a:endParaRPr kumimoji="1" lang="ja-JP" altLang="en-US" spc="0"/>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JAPAN</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ブランドリフト調査 「実施前チェックシート」</a:t>
            </a:r>
            <a:endParaRPr kumimoji="1" lang="ja-JP" altLang="en-US"/>
          </a:p>
        </p:txBody>
      </p:sp>
      <p:pic>
        <p:nvPicPr>
          <p:cNvPr id="11" name="図プレースホルダー 10" descr="アイコン&#10;&#10;自動的に生成された説明">
            <a:extLst>
              <a:ext uri="{FF2B5EF4-FFF2-40B4-BE49-F238E27FC236}">
                <a16:creationId xmlns:a16="http://schemas.microsoft.com/office/drawing/2014/main" id="{D9C5D999-0650-F9DB-9DA6-BFFDC192008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テキスト ボックス 2">
            <a:extLst>
              <a:ext uri="{FF2B5EF4-FFF2-40B4-BE49-F238E27FC236}">
                <a16:creationId xmlns:a16="http://schemas.microsoft.com/office/drawing/2014/main" id="{1E7C6A8B-C741-4489-1F3C-26375ACDCCA1}"/>
              </a:ext>
            </a:extLst>
          </p:cNvPr>
          <p:cNvSpPr txBox="1"/>
          <p:nvPr/>
        </p:nvSpPr>
        <p:spPr>
          <a:xfrm>
            <a:off x="555391" y="1153177"/>
            <a:ext cx="9906000" cy="338554"/>
          </a:xfrm>
          <a:prstGeom prst="rect">
            <a:avLst/>
          </a:prstGeom>
          <a:noFill/>
        </p:spPr>
        <p:txBody>
          <a:bodyPr wrap="square" rtlCol="0">
            <a:spAutoFit/>
          </a:bodyPr>
          <a:lstStyle/>
          <a:p>
            <a:r>
              <a:rPr lang="ja-JP" altLang="en-US" sz="16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調査設計を</a:t>
            </a:r>
            <a:r>
              <a:rPr lang="ja-JP" altLang="en-US" sz="16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正しく行い</a:t>
            </a:r>
            <a:r>
              <a:rPr lang="ja-JP" altLang="en-US" sz="16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、広告結果を</a:t>
            </a:r>
            <a:r>
              <a:rPr lang="ja-JP" altLang="en-US" sz="16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正しく評価</a:t>
            </a:r>
            <a:r>
              <a:rPr lang="ja-JP" altLang="en-US" sz="16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するため</a:t>
            </a:r>
            <a:r>
              <a:rPr lang="ja-JP" altLang="en-US" sz="160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に、以下</a:t>
            </a:r>
            <a:r>
              <a:rPr lang="ja-JP" altLang="en-US" sz="16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項目を</a:t>
            </a:r>
            <a:r>
              <a:rPr lang="ja-JP" altLang="en-US" sz="16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調査実施前に必ずご確認下さい</a:t>
            </a:r>
            <a:endParaRPr lang="en-US" altLang="ja-JP" sz="16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a:extLst>
              <a:ext uri="{FF2B5EF4-FFF2-40B4-BE49-F238E27FC236}">
                <a16:creationId xmlns:a16="http://schemas.microsoft.com/office/drawing/2014/main" id="{3F568335-3467-7EC8-EA78-E1907C8AB461}"/>
              </a:ext>
            </a:extLst>
          </p:cNvPr>
          <p:cNvSpPr txBox="1"/>
          <p:nvPr/>
        </p:nvSpPr>
        <p:spPr>
          <a:xfrm>
            <a:off x="634619" y="2391553"/>
            <a:ext cx="11377264" cy="2421945"/>
          </a:xfrm>
          <a:prstGeom prst="rect">
            <a:avLst/>
          </a:prstGeom>
          <a:noFill/>
        </p:spPr>
        <p:txBody>
          <a:bodyPr wrap="square" rtlCol="0">
            <a:spAutoFit/>
          </a:bodyPr>
          <a:lstStyle/>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① プロモーション内容は</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ブランディング目的</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である</a:t>
            </a:r>
            <a:endPar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② 今回の</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広告出稿目的</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が決まっている（ブランド認知</a:t>
            </a:r>
            <a:r>
              <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好意度</a:t>
            </a:r>
            <a:r>
              <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購買意向など）</a:t>
            </a:r>
            <a:endPar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③ ②の出稿目的に合った</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クリエイティブ</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に</a:t>
            </a:r>
            <a:r>
              <a:rPr lang="ja-JP" altLang="en-US" sz="140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なっている</a:t>
            </a:r>
            <a:endParaRPr lang="en-US" altLang="ja-JP" sz="1969"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969"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969"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④調査の設問内容は</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②の出稿目的と合致</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している</a:t>
            </a:r>
            <a:endPar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⑤配信クリエイティブ</a:t>
            </a:r>
            <a:r>
              <a:rPr lang="en-US" altLang="ja-JP"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種類</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になっている</a:t>
            </a:r>
            <a:endPar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種類ではない場合は訴求メッセージが異なるクリエイティブの複数配信はお控え下さい</a:t>
            </a:r>
            <a:endPar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⑥調査対象の広告掲載期間に</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同じ訴求の他</a:t>
            </a:r>
            <a:r>
              <a:rPr lang="en-US" altLang="ja-JP"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JAPAN</a:t>
            </a:r>
            <a:r>
              <a:rPr lang="ja-JP" altLang="en-US"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rPr>
              <a:t>広告は掲載しない</a:t>
            </a:r>
            <a:endParaRPr lang="en-US" altLang="ja-JP" sz="1400" b="1" dirty="0">
              <a:solidFill>
                <a:srgbClr val="F77911"/>
              </a:solidFill>
              <a:latin typeface="メイリオ" panose="020B0604030504040204" pitchFamily="50" charset="-128"/>
              <a:ea typeface="メイリオ" panose="020B0604030504040204" pitchFamily="50" charset="-128"/>
              <a:cs typeface="メイリオ" panose="020B0604030504040204" pitchFamily="50" charset="-128"/>
            </a:endParaRPr>
          </a:p>
          <a:p>
            <a:pPr marL="371484" indent="-371484">
              <a:buFont typeface="Wingdings" panose="05000000000000000000" pitchFamily="2" charset="2"/>
              <a:buChar char="ü"/>
            </a:pPr>
            <a:r>
              <a:rPr lang="ja-JP" altLang="en-US"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⑦調査配信内のブランド名表記とクリエイティブ内のブランド名表記が揃っている</a:t>
            </a:r>
            <a:endParaRPr lang="en-US" altLang="ja-JP" sz="14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テキスト ボックス 9">
            <a:extLst>
              <a:ext uri="{FF2B5EF4-FFF2-40B4-BE49-F238E27FC236}">
                <a16:creationId xmlns:a16="http://schemas.microsoft.com/office/drawing/2014/main" id="{96C76CBC-CA64-DCAE-E87A-523154D28D4A}"/>
              </a:ext>
            </a:extLst>
          </p:cNvPr>
          <p:cNvSpPr txBox="1"/>
          <p:nvPr/>
        </p:nvSpPr>
        <p:spPr>
          <a:xfrm>
            <a:off x="634619" y="5086710"/>
            <a:ext cx="8911006" cy="307777"/>
          </a:xfrm>
          <a:prstGeom prst="rect">
            <a:avLst/>
          </a:prstGeom>
          <a:noFill/>
        </p:spPr>
        <p:txBody>
          <a:bodyPr wrap="square" rtlCol="0">
            <a:spAutoFit/>
          </a:bodyPr>
          <a:lstStyle/>
          <a:p>
            <a:r>
              <a:rPr lang="en-US" altLang="ja-JP" sz="1400" dirty="0">
                <a:solidFill>
                  <a:srgbClr val="F77911"/>
                </a:solidFill>
                <a:latin typeface="Meiryo" panose="020B0604030504040204" pitchFamily="34" charset="-128"/>
                <a:ea typeface="Meiryo" panose="020B0604030504040204" pitchFamily="34" charset="-128"/>
              </a:rPr>
              <a:t>※</a:t>
            </a:r>
            <a:r>
              <a:rPr lang="ja-JP" altLang="en-US" sz="1400">
                <a:solidFill>
                  <a:srgbClr val="F77911"/>
                </a:solidFill>
                <a:latin typeface="Meiryo" panose="020B0604030504040204" pitchFamily="34" charset="-128"/>
                <a:ea typeface="Meiryo" panose="020B0604030504040204" pitchFamily="34" charset="-128"/>
              </a:rPr>
              <a:t>上記は調査実施の必須条件ではございませんが、正確な調査実施のためご協力をお願いいたします。</a:t>
            </a:r>
            <a:endParaRPr lang="ja-JP" altLang="en-US" sz="1400" dirty="0">
              <a:solidFill>
                <a:srgbClr val="F77911"/>
              </a:solidFill>
              <a:latin typeface="Meiryo" panose="020B0604030504040204" pitchFamily="34" charset="-128"/>
              <a:ea typeface="Meiryo" panose="020B0604030504040204" pitchFamily="34" charset="-128"/>
            </a:endParaRPr>
          </a:p>
        </p:txBody>
      </p:sp>
      <p:sp>
        <p:nvSpPr>
          <p:cNvPr id="12" name="角丸四角形 15">
            <a:extLst>
              <a:ext uri="{FF2B5EF4-FFF2-40B4-BE49-F238E27FC236}">
                <a16:creationId xmlns:a16="http://schemas.microsoft.com/office/drawing/2014/main" id="{C76BA532-4F07-5D6A-7742-915B07632D79}"/>
              </a:ext>
            </a:extLst>
          </p:cNvPr>
          <p:cNvSpPr>
            <a:spLocks noChangeArrowheads="1"/>
          </p:cNvSpPr>
          <p:nvPr/>
        </p:nvSpPr>
        <p:spPr bwMode="auto">
          <a:xfrm>
            <a:off x="555391" y="1870307"/>
            <a:ext cx="3764563" cy="375145"/>
          </a:xfrm>
          <a:prstGeom prst="roundRect">
            <a:avLst>
              <a:gd name="adj" fmla="val 50000"/>
            </a:avLst>
          </a:prstGeom>
          <a:solidFill>
            <a:srgbClr val="02004A"/>
          </a:solidFill>
          <a:ln>
            <a:noFill/>
          </a:ln>
        </p:spPr>
        <p:txBody>
          <a:bodyPr wrap="none" lIns="0" tIns="27000" rIns="0" bIns="0" anchor="ctr"/>
          <a:lstStyle>
            <a:lvl1pPr>
              <a:defRPr>
                <a:solidFill>
                  <a:schemeClr val="tx1"/>
                </a:solidFill>
                <a:latin typeface="Calibri" panose="020F0502020204030204" pitchFamily="34" charset="0"/>
                <a:ea typeface="맑은 고딕" panose="020B0503020000020004" pitchFamily="34" charset="-127"/>
              </a:defRPr>
            </a:lvl1pPr>
            <a:lvl2pPr marL="742950" indent="-285750">
              <a:defRPr>
                <a:solidFill>
                  <a:schemeClr val="tx1"/>
                </a:solidFill>
                <a:latin typeface="Calibri" panose="020F0502020204030204" pitchFamily="34" charset="0"/>
                <a:ea typeface="맑은 고딕" panose="020B0503020000020004" pitchFamily="34" charset="-127"/>
              </a:defRPr>
            </a:lvl2pPr>
            <a:lvl3pPr marL="1143000" indent="-228600">
              <a:defRPr>
                <a:solidFill>
                  <a:schemeClr val="tx1"/>
                </a:solidFill>
                <a:latin typeface="Calibri" panose="020F0502020204030204" pitchFamily="34" charset="0"/>
                <a:ea typeface="맑은 고딕" panose="020B0503020000020004" pitchFamily="34" charset="-127"/>
              </a:defRPr>
            </a:lvl3pPr>
            <a:lvl4pPr marL="1600200" indent="-228600">
              <a:defRPr>
                <a:solidFill>
                  <a:schemeClr val="tx1"/>
                </a:solidFill>
                <a:latin typeface="Calibri" panose="020F0502020204030204" pitchFamily="34" charset="0"/>
                <a:ea typeface="맑은 고딕" panose="020B0503020000020004" pitchFamily="34" charset="-127"/>
              </a:defRPr>
            </a:lvl4pPr>
            <a:lvl5pPr marL="2057400" indent="-228600">
              <a:defRPr>
                <a:solidFill>
                  <a:schemeClr val="tx1"/>
                </a:solidFill>
                <a:latin typeface="Calibri" panose="020F0502020204030204" pitchFamily="34" charset="0"/>
                <a:ea typeface="맑은 고딕" panose="020B0503020000020004" pitchFamily="34" charset="-127"/>
              </a:defRPr>
            </a:lvl5pPr>
            <a:lvl6pPr marL="25146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6pPr>
            <a:lvl7pPr marL="29718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7pPr>
            <a:lvl8pPr marL="34290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8pPr>
            <a:lvl9pPr marL="38862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9pPr>
          </a:lstStyle>
          <a:p>
            <a:pPr algn="ctr"/>
            <a:r>
              <a:rPr lang="ja-JP" altLang="en-US" sz="16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プロモーションプランニング時</a:t>
            </a:r>
            <a:endParaRPr lang="ja-JP" altLang="en-US" sz="1600" b="1" baseline="3000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 15">
            <a:extLst>
              <a:ext uri="{FF2B5EF4-FFF2-40B4-BE49-F238E27FC236}">
                <a16:creationId xmlns:a16="http://schemas.microsoft.com/office/drawing/2014/main" id="{F76EE98C-8328-46B0-9ABA-97D37FA9B01C}"/>
              </a:ext>
            </a:extLst>
          </p:cNvPr>
          <p:cNvSpPr>
            <a:spLocks noChangeArrowheads="1"/>
          </p:cNvSpPr>
          <p:nvPr/>
        </p:nvSpPr>
        <p:spPr bwMode="auto">
          <a:xfrm>
            <a:off x="542273" y="3200755"/>
            <a:ext cx="3777681" cy="375145"/>
          </a:xfrm>
          <a:prstGeom prst="roundRect">
            <a:avLst>
              <a:gd name="adj" fmla="val 50000"/>
            </a:avLst>
          </a:prstGeom>
          <a:solidFill>
            <a:srgbClr val="02004A"/>
          </a:solidFill>
          <a:ln>
            <a:noFill/>
          </a:ln>
        </p:spPr>
        <p:txBody>
          <a:bodyPr wrap="none" lIns="0" tIns="27000" rIns="0" bIns="0" anchor="ctr"/>
          <a:lstStyle>
            <a:lvl1pPr>
              <a:defRPr>
                <a:solidFill>
                  <a:schemeClr val="tx1"/>
                </a:solidFill>
                <a:latin typeface="Calibri" panose="020F0502020204030204" pitchFamily="34" charset="0"/>
                <a:ea typeface="맑은 고딕" panose="020B0503020000020004" pitchFamily="34" charset="-127"/>
              </a:defRPr>
            </a:lvl1pPr>
            <a:lvl2pPr marL="742950" indent="-285750">
              <a:defRPr>
                <a:solidFill>
                  <a:schemeClr val="tx1"/>
                </a:solidFill>
                <a:latin typeface="Calibri" panose="020F0502020204030204" pitchFamily="34" charset="0"/>
                <a:ea typeface="맑은 고딕" panose="020B0503020000020004" pitchFamily="34" charset="-127"/>
              </a:defRPr>
            </a:lvl2pPr>
            <a:lvl3pPr marL="1143000" indent="-228600">
              <a:defRPr>
                <a:solidFill>
                  <a:schemeClr val="tx1"/>
                </a:solidFill>
                <a:latin typeface="Calibri" panose="020F0502020204030204" pitchFamily="34" charset="0"/>
                <a:ea typeface="맑은 고딕" panose="020B0503020000020004" pitchFamily="34" charset="-127"/>
              </a:defRPr>
            </a:lvl3pPr>
            <a:lvl4pPr marL="1600200" indent="-228600">
              <a:defRPr>
                <a:solidFill>
                  <a:schemeClr val="tx1"/>
                </a:solidFill>
                <a:latin typeface="Calibri" panose="020F0502020204030204" pitchFamily="34" charset="0"/>
                <a:ea typeface="맑은 고딕" panose="020B0503020000020004" pitchFamily="34" charset="-127"/>
              </a:defRPr>
            </a:lvl4pPr>
            <a:lvl5pPr marL="2057400" indent="-228600">
              <a:defRPr>
                <a:solidFill>
                  <a:schemeClr val="tx1"/>
                </a:solidFill>
                <a:latin typeface="Calibri" panose="020F0502020204030204" pitchFamily="34" charset="0"/>
                <a:ea typeface="맑은 고딕" panose="020B0503020000020004" pitchFamily="34" charset="-127"/>
              </a:defRPr>
            </a:lvl5pPr>
            <a:lvl6pPr marL="25146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6pPr>
            <a:lvl7pPr marL="29718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7pPr>
            <a:lvl8pPr marL="34290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8pPr>
            <a:lvl9pPr marL="3886200" indent="-228600" eaLnBrk="0" fontAlgn="base" hangingPunct="0">
              <a:spcBef>
                <a:spcPct val="0"/>
              </a:spcBef>
              <a:spcAft>
                <a:spcPct val="0"/>
              </a:spcAft>
              <a:defRPr>
                <a:solidFill>
                  <a:schemeClr val="tx1"/>
                </a:solidFill>
                <a:latin typeface="Calibri" panose="020F0502020204030204" pitchFamily="34" charset="0"/>
                <a:ea typeface="맑은 고딕" panose="020B0503020000020004" pitchFamily="34" charset="-127"/>
              </a:defRPr>
            </a:lvl9pPr>
          </a:lstStyle>
          <a:p>
            <a:pPr algn="ctr"/>
            <a:r>
              <a:rPr lang="ja-JP" altLang="en-US" sz="16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ブランドリフト調査 設計時</a:t>
            </a:r>
            <a:endParaRPr lang="ja-JP" altLang="en-US" sz="1600" b="1" baseline="30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803240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186192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595670" y="81412"/>
            <a:ext cx="933973" cy="410840"/>
          </a:xfrm>
        </p:spPr>
        <p:txBody>
          <a:bodyPr/>
          <a:lstStyle/>
          <a:p>
            <a:pPr marL="0" indent="0">
              <a:buNone/>
            </a:pPr>
            <a:r>
              <a:rPr kumimoji="1" lang="ja-JP" altLang="en-US" spc="0"/>
              <a:t>その他</a:t>
            </a:r>
            <a:r>
              <a:rPr kumimoji="1" lang="ja-JP" altLang="en-US"/>
              <a:t>・</a:t>
            </a:r>
            <a:r>
              <a:rPr kumimoji="1" lang="ja-JP" altLang="en-US" spc="0"/>
              <a:t>注意事項</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sz="2000">
                <a:solidFill>
                  <a:schemeClr val="tx1">
                    <a:lumMod val="75000"/>
                    <a:lumOff val="25000"/>
                  </a:schemeClr>
                </a:solidFill>
              </a:rPr>
              <a:t>調査種別「比較検討」を選択した場合の注意点</a:t>
            </a:r>
            <a:endParaRPr kumimoji="1" lang="ja-JP" altLang="en-US"/>
          </a:p>
        </p:txBody>
      </p:sp>
      <p:pic>
        <p:nvPicPr>
          <p:cNvPr id="7" name="図プレースホルダー 6" descr="アイコン&#10;&#10;自動的に生成された説明">
            <a:extLst>
              <a:ext uri="{FF2B5EF4-FFF2-40B4-BE49-F238E27FC236}">
                <a16:creationId xmlns:a16="http://schemas.microsoft.com/office/drawing/2014/main" id="{D39AD955-29D5-FEAE-5000-E8EB44AA2F9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テキスト ボックス 2">
            <a:extLst>
              <a:ext uri="{FF2B5EF4-FFF2-40B4-BE49-F238E27FC236}">
                <a16:creationId xmlns:a16="http://schemas.microsoft.com/office/drawing/2014/main" id="{CDA9E8C8-7441-5F8A-13FC-54C1A2D99152}"/>
              </a:ext>
            </a:extLst>
          </p:cNvPr>
          <p:cNvSpPr txBox="1"/>
          <p:nvPr/>
        </p:nvSpPr>
        <p:spPr>
          <a:xfrm>
            <a:off x="479425" y="1268413"/>
            <a:ext cx="10051715" cy="738664"/>
          </a:xfrm>
          <a:prstGeom prst="rect">
            <a:avLst/>
          </a:prstGeom>
          <a:noFill/>
        </p:spPr>
        <p:txBody>
          <a:bodyPr wrap="square" rtlCol="0">
            <a:spAutoFit/>
          </a:bodyPr>
          <a:lstStyle/>
          <a:p>
            <a:r>
              <a:rPr lang="ja-JP" altLang="en-US" sz="1400" dirty="0">
                <a:solidFill>
                  <a:schemeClr val="tx1">
                    <a:lumMod val="75000"/>
                    <a:lumOff val="25000"/>
                  </a:schemeClr>
                </a:solidFill>
                <a:latin typeface="Meiryo" panose="020B0604030504040204" pitchFamily="34" charset="-128"/>
                <a:ea typeface="Meiryo" panose="020B0604030504040204" pitchFamily="34" charset="-128"/>
              </a:rPr>
              <a:t>調査種別「比較検討」では、競合他社や競合ブランドと比較した調査が可能です。</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400" dirty="0">
                <a:solidFill>
                  <a:schemeClr val="tx1">
                    <a:lumMod val="75000"/>
                    <a:lumOff val="25000"/>
                  </a:schemeClr>
                </a:solidFill>
                <a:latin typeface="Meiryo" panose="020B0604030504040204" pitchFamily="34" charset="-128"/>
                <a:ea typeface="Meiryo" panose="020B0604030504040204" pitchFamily="34" charset="-128"/>
              </a:rPr>
              <a:t>広告がターゲットユーザーに対し、ブランドの比較検討を促せたかを調査いたします。</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400" dirty="0">
                <a:solidFill>
                  <a:schemeClr val="tx1">
                    <a:lumMod val="75000"/>
                    <a:lumOff val="25000"/>
                  </a:schemeClr>
                </a:solidFill>
                <a:latin typeface="Meiryo" panose="020B0604030504040204" pitchFamily="34" charset="-128"/>
                <a:ea typeface="Meiryo" panose="020B0604030504040204" pitchFamily="34" charset="-128"/>
              </a:rPr>
              <a:t>また、比較検討を実施の場合は</a:t>
            </a:r>
            <a:r>
              <a:rPr lang="ja-JP" altLang="ja-JP" sz="1400" b="1" dirty="0">
                <a:solidFill>
                  <a:srgbClr val="FF0000"/>
                </a:solidFill>
                <a:latin typeface="Meiryo" panose="020B0604030504040204" pitchFamily="34" charset="-128"/>
                <a:ea typeface="Meiryo" panose="020B0604030504040204" pitchFamily="34" charset="-128"/>
                <a:hlinkClick r:id="rId3"/>
              </a:rPr>
              <a:t>入稿前審査</a:t>
            </a:r>
            <a:r>
              <a:rPr lang="ja-JP" altLang="en-US" sz="1400" b="1">
                <a:solidFill>
                  <a:srgbClr val="F77911"/>
                </a:solidFill>
                <a:latin typeface="Meiryo" panose="020B0604030504040204" pitchFamily="34" charset="-128"/>
                <a:ea typeface="Meiryo" panose="020B0604030504040204" pitchFamily="34" charset="-128"/>
              </a:rPr>
              <a:t>が必要</a:t>
            </a:r>
            <a:r>
              <a:rPr lang="ja-JP" altLang="en-US" sz="1400">
                <a:solidFill>
                  <a:schemeClr val="tx1">
                    <a:lumMod val="75000"/>
                    <a:lumOff val="25000"/>
                  </a:schemeClr>
                </a:solidFill>
                <a:latin typeface="Meiryo" panose="020B0604030504040204" pitchFamily="34" charset="-128"/>
                <a:ea typeface="Meiryo" panose="020B0604030504040204" pitchFamily="34" charset="-128"/>
              </a:rPr>
              <a:t>と</a:t>
            </a:r>
            <a:r>
              <a:rPr lang="ja-JP" altLang="en-US" sz="1400" dirty="0">
                <a:solidFill>
                  <a:schemeClr val="tx1">
                    <a:lumMod val="75000"/>
                    <a:lumOff val="25000"/>
                  </a:schemeClr>
                </a:solidFill>
                <a:latin typeface="Meiryo" panose="020B0604030504040204" pitchFamily="34" charset="-128"/>
                <a:ea typeface="Meiryo" panose="020B0604030504040204" pitchFamily="34" charset="-128"/>
              </a:rPr>
              <a:t>なります。</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p:txBody>
      </p:sp>
      <p:pic>
        <p:nvPicPr>
          <p:cNvPr id="5" name="図 4">
            <a:extLst>
              <a:ext uri="{FF2B5EF4-FFF2-40B4-BE49-F238E27FC236}">
                <a16:creationId xmlns:a16="http://schemas.microsoft.com/office/drawing/2014/main" id="{947BB08E-9A67-0E96-9D0C-9B5B886DA07B}"/>
              </a:ext>
            </a:extLst>
          </p:cNvPr>
          <p:cNvPicPr>
            <a:picLocks noChangeAspect="1"/>
          </p:cNvPicPr>
          <p:nvPr/>
        </p:nvPicPr>
        <p:blipFill>
          <a:blip r:embed="rId4"/>
          <a:stretch>
            <a:fillRect/>
          </a:stretch>
        </p:blipFill>
        <p:spPr>
          <a:xfrm>
            <a:off x="3863752" y="2408468"/>
            <a:ext cx="4521842" cy="3109438"/>
          </a:xfrm>
          <a:prstGeom prst="rect">
            <a:avLst/>
          </a:prstGeom>
          <a:ln>
            <a:solidFill>
              <a:schemeClr val="bg2"/>
            </a:solidFill>
          </a:ln>
        </p:spPr>
      </p:pic>
      <p:sp>
        <p:nvSpPr>
          <p:cNvPr id="6" name="テキスト ボックス 5">
            <a:extLst>
              <a:ext uri="{FF2B5EF4-FFF2-40B4-BE49-F238E27FC236}">
                <a16:creationId xmlns:a16="http://schemas.microsoft.com/office/drawing/2014/main" id="{ED07FF2B-8013-C449-4C2C-42A305165C0D}"/>
              </a:ext>
            </a:extLst>
          </p:cNvPr>
          <p:cNvSpPr txBox="1"/>
          <p:nvPr/>
        </p:nvSpPr>
        <p:spPr>
          <a:xfrm>
            <a:off x="915585" y="5607670"/>
            <a:ext cx="10796990" cy="738664"/>
          </a:xfrm>
          <a:prstGeom prst="rect">
            <a:avLst/>
          </a:prstGeom>
          <a:noFill/>
        </p:spPr>
        <p:txBody>
          <a:bodyPr wrap="square" rtlCol="0">
            <a:spAutoFit/>
          </a:bodyPr>
          <a:lstStyle/>
          <a:p>
            <a:r>
              <a:rPr lang="en-US" altLang="ja-JP" sz="1400" dirty="0">
                <a:solidFill>
                  <a:schemeClr val="tx1">
                    <a:lumMod val="75000"/>
                    <a:lumOff val="25000"/>
                  </a:schemeClr>
                </a:solidFill>
              </a:rPr>
              <a:t>*</a:t>
            </a:r>
            <a:r>
              <a:rPr lang="ja-JP" altLang="en-US" sz="1400" dirty="0">
                <a:solidFill>
                  <a:schemeClr val="tx1">
                    <a:lumMod val="75000"/>
                    <a:lumOff val="25000"/>
                  </a:schemeClr>
                </a:solidFill>
              </a:rPr>
              <a:t>回答の選択肢にはブランド名、商品名のみが入力可能です</a:t>
            </a:r>
            <a:r>
              <a:rPr lang="ja-JP" altLang="ja-JP" sz="1400" dirty="0">
                <a:solidFill>
                  <a:schemeClr val="tx1">
                    <a:lumMod val="75000"/>
                    <a:lumOff val="25000"/>
                  </a:schemeClr>
                </a:solidFill>
              </a:rPr>
              <a:t>。</a:t>
            </a:r>
            <a:r>
              <a:rPr lang="ja-JP" altLang="en-US" sz="1400" dirty="0">
                <a:solidFill>
                  <a:schemeClr val="tx1">
                    <a:lumMod val="75000"/>
                    <a:lumOff val="25000"/>
                  </a:schemeClr>
                </a:solidFill>
              </a:rPr>
              <a:t>また、</a:t>
            </a:r>
            <a:r>
              <a:rPr lang="en-US" altLang="ja-JP" sz="1400" dirty="0">
                <a:solidFill>
                  <a:schemeClr val="tx1">
                    <a:lumMod val="75000"/>
                    <a:lumOff val="25000"/>
                  </a:schemeClr>
                </a:solidFill>
              </a:rPr>
              <a:t>4</a:t>
            </a:r>
            <a:r>
              <a:rPr lang="ja-JP" altLang="en-US" sz="1400" dirty="0">
                <a:solidFill>
                  <a:schemeClr val="tx1">
                    <a:lumMod val="75000"/>
                    <a:lumOff val="25000"/>
                  </a:schemeClr>
                </a:solidFill>
              </a:rPr>
              <a:t>種類全ての入力が必須となります。</a:t>
            </a:r>
            <a:endParaRPr lang="en-US" altLang="ja-JP" sz="1400" dirty="0">
              <a:solidFill>
                <a:schemeClr val="tx1">
                  <a:lumMod val="75000"/>
                  <a:lumOff val="25000"/>
                </a:schemeClr>
              </a:solidFill>
            </a:endParaRPr>
          </a:p>
          <a:p>
            <a:r>
              <a:rPr lang="en-US" altLang="ja-JP" sz="1400" dirty="0">
                <a:solidFill>
                  <a:schemeClr val="tx1">
                    <a:lumMod val="75000"/>
                    <a:lumOff val="25000"/>
                  </a:schemeClr>
                </a:solidFill>
              </a:rPr>
              <a:t>*</a:t>
            </a:r>
            <a:r>
              <a:rPr lang="ja-JP" altLang="en-US" sz="1400" dirty="0">
                <a:solidFill>
                  <a:schemeClr val="tx1">
                    <a:lumMod val="75000"/>
                    <a:lumOff val="25000"/>
                  </a:schemeClr>
                </a:solidFill>
              </a:rPr>
              <a:t>アンケート画面では選択肢の表示順は該当なし以外はランダムに表示されます。</a:t>
            </a:r>
            <a:endParaRPr lang="en-US" altLang="ja-JP" sz="1400" dirty="0">
              <a:solidFill>
                <a:schemeClr val="tx1">
                  <a:lumMod val="75000"/>
                  <a:lumOff val="25000"/>
                </a:schemeClr>
              </a:solidFill>
            </a:endParaRPr>
          </a:p>
          <a:p>
            <a:r>
              <a:rPr lang="en-US" altLang="ja-JP" sz="1400" dirty="0">
                <a:solidFill>
                  <a:schemeClr val="tx1">
                    <a:lumMod val="75000"/>
                    <a:lumOff val="25000"/>
                  </a:schemeClr>
                </a:solidFill>
              </a:rPr>
              <a:t>*</a:t>
            </a:r>
            <a:r>
              <a:rPr lang="ja-JP" altLang="en-US" sz="1400" dirty="0">
                <a:solidFill>
                  <a:schemeClr val="tx1">
                    <a:lumMod val="75000"/>
                    <a:lumOff val="25000"/>
                  </a:schemeClr>
                </a:solidFill>
              </a:rPr>
              <a:t>競合ブランドの調査結果は開示いたしかねます。</a:t>
            </a:r>
          </a:p>
        </p:txBody>
      </p:sp>
      <p:sp>
        <p:nvSpPr>
          <p:cNvPr id="8" name="テキスト ボックス 7">
            <a:extLst>
              <a:ext uri="{FF2B5EF4-FFF2-40B4-BE49-F238E27FC236}">
                <a16:creationId xmlns:a16="http://schemas.microsoft.com/office/drawing/2014/main" id="{9AFEECC6-B7B4-4C48-95EE-A1C5A7A277AA}"/>
              </a:ext>
            </a:extLst>
          </p:cNvPr>
          <p:cNvSpPr txBox="1"/>
          <p:nvPr/>
        </p:nvSpPr>
        <p:spPr>
          <a:xfrm>
            <a:off x="3812952" y="2087055"/>
            <a:ext cx="902811" cy="307777"/>
          </a:xfrm>
          <a:prstGeom prst="rect">
            <a:avLst/>
          </a:prstGeom>
          <a:noFill/>
        </p:spPr>
        <p:txBody>
          <a:bodyPr wrap="none" rtlCol="0">
            <a:spAutoFit/>
          </a:bodyPr>
          <a:lstStyle/>
          <a:p>
            <a:r>
              <a:rPr lang="ja-JP" altLang="en-US" sz="1400" b="1" dirty="0"/>
              <a:t>設定画面</a:t>
            </a:r>
          </a:p>
        </p:txBody>
      </p:sp>
      <p:pic>
        <p:nvPicPr>
          <p:cNvPr id="9" name="図 8">
            <a:extLst>
              <a:ext uri="{FF2B5EF4-FFF2-40B4-BE49-F238E27FC236}">
                <a16:creationId xmlns:a16="http://schemas.microsoft.com/office/drawing/2014/main" id="{B707BBF1-E655-0836-4D2E-26F0A3BB1AFF}"/>
              </a:ext>
            </a:extLst>
          </p:cNvPr>
          <p:cNvPicPr>
            <a:picLocks noChangeAspect="1"/>
          </p:cNvPicPr>
          <p:nvPr/>
        </p:nvPicPr>
        <p:blipFill>
          <a:blip r:embed="rId5"/>
          <a:stretch>
            <a:fillRect/>
          </a:stretch>
        </p:blipFill>
        <p:spPr>
          <a:xfrm>
            <a:off x="1055440" y="2408468"/>
            <a:ext cx="2448272" cy="3034292"/>
          </a:xfrm>
          <a:prstGeom prst="rect">
            <a:avLst/>
          </a:prstGeom>
          <a:ln>
            <a:solidFill>
              <a:schemeClr val="bg2"/>
            </a:solidFill>
          </a:ln>
        </p:spPr>
      </p:pic>
      <p:sp>
        <p:nvSpPr>
          <p:cNvPr id="10" name="正方形/長方形 9">
            <a:extLst>
              <a:ext uri="{FF2B5EF4-FFF2-40B4-BE49-F238E27FC236}">
                <a16:creationId xmlns:a16="http://schemas.microsoft.com/office/drawing/2014/main" id="{8EF558C9-3955-D52B-601F-9A2AEF11B30E}"/>
              </a:ext>
            </a:extLst>
          </p:cNvPr>
          <p:cNvSpPr/>
          <p:nvPr/>
        </p:nvSpPr>
        <p:spPr>
          <a:xfrm>
            <a:off x="947738" y="2087056"/>
            <a:ext cx="1261884" cy="307777"/>
          </a:xfrm>
          <a:prstGeom prst="rect">
            <a:avLst/>
          </a:prstGeom>
        </p:spPr>
        <p:txBody>
          <a:bodyPr wrap="none">
            <a:spAutoFit/>
          </a:bodyPr>
          <a:lstStyle/>
          <a:p>
            <a:r>
              <a:rPr lang="ja-JP" altLang="en-US" sz="1400" b="1" dirty="0"/>
              <a:t>比較検討の例</a:t>
            </a:r>
            <a:endParaRPr lang="en-US" altLang="ja-JP" sz="1400" b="1" dirty="0"/>
          </a:p>
        </p:txBody>
      </p:sp>
      <p:sp>
        <p:nvSpPr>
          <p:cNvPr id="11" name="正方形/長方形 10">
            <a:extLst>
              <a:ext uri="{FF2B5EF4-FFF2-40B4-BE49-F238E27FC236}">
                <a16:creationId xmlns:a16="http://schemas.microsoft.com/office/drawing/2014/main" id="{A475C220-7DC5-2AEB-964E-B1D363370306}"/>
              </a:ext>
            </a:extLst>
          </p:cNvPr>
          <p:cNvSpPr/>
          <p:nvPr/>
        </p:nvSpPr>
        <p:spPr bwMode="auto">
          <a:xfrm>
            <a:off x="4655840" y="3717032"/>
            <a:ext cx="1800200" cy="288032"/>
          </a:xfrm>
          <a:prstGeom prst="rect">
            <a:avLst/>
          </a:prstGeom>
          <a:noFill/>
          <a:ln w="28575" algn="ctr">
            <a:solidFill>
              <a:srgbClr val="F77911"/>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cxnSp>
        <p:nvCxnSpPr>
          <p:cNvPr id="13" name="直線矢印コネクタ 12">
            <a:extLst>
              <a:ext uri="{FF2B5EF4-FFF2-40B4-BE49-F238E27FC236}">
                <a16:creationId xmlns:a16="http://schemas.microsoft.com/office/drawing/2014/main" id="{ABD61AE4-4895-C3ED-8B02-2DEFB88D26E1}"/>
              </a:ext>
            </a:extLst>
          </p:cNvPr>
          <p:cNvCxnSpPr>
            <a:cxnSpLocks/>
          </p:cNvCxnSpPr>
          <p:nvPr/>
        </p:nvCxnSpPr>
        <p:spPr>
          <a:xfrm>
            <a:off x="6456040" y="3873079"/>
            <a:ext cx="2232248" cy="0"/>
          </a:xfrm>
          <a:prstGeom prst="straightConnector1">
            <a:avLst/>
          </a:prstGeom>
          <a:ln w="28575">
            <a:solidFill>
              <a:srgbClr val="F77911"/>
            </a:solidFill>
            <a:tailEnd type="triangle"/>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D6299156-6904-A432-657A-C54030AE4748}"/>
              </a:ext>
            </a:extLst>
          </p:cNvPr>
          <p:cNvSpPr/>
          <p:nvPr/>
        </p:nvSpPr>
        <p:spPr>
          <a:xfrm>
            <a:off x="8777791" y="3664004"/>
            <a:ext cx="2451312" cy="523220"/>
          </a:xfrm>
          <a:prstGeom prst="rect">
            <a:avLst/>
          </a:prstGeom>
        </p:spPr>
        <p:txBody>
          <a:bodyPr wrap="none">
            <a:spAutoFit/>
          </a:bodyPr>
          <a:lstStyle/>
          <a:p>
            <a:r>
              <a:rPr lang="ja-JP" altLang="en-US" sz="1400" dirty="0">
                <a:solidFill>
                  <a:schemeClr val="tx1">
                    <a:lumMod val="75000"/>
                    <a:lumOff val="25000"/>
                  </a:schemeClr>
                </a:solidFill>
              </a:rPr>
              <a:t>自社ブランド名は選択肢</a:t>
            </a:r>
            <a:r>
              <a:rPr lang="en-US" altLang="ja-JP" sz="1400" dirty="0">
                <a:solidFill>
                  <a:schemeClr val="tx1">
                    <a:lumMod val="75000"/>
                    <a:lumOff val="25000"/>
                  </a:schemeClr>
                </a:solidFill>
              </a:rPr>
              <a:t>1</a:t>
            </a:r>
            <a:r>
              <a:rPr lang="ja-JP" altLang="en-US" sz="1400" dirty="0">
                <a:solidFill>
                  <a:schemeClr val="tx1">
                    <a:lumMod val="75000"/>
                    <a:lumOff val="25000"/>
                  </a:schemeClr>
                </a:solidFill>
              </a:rPr>
              <a:t>に</a:t>
            </a:r>
            <a:endParaRPr lang="en-US" altLang="ja-JP" sz="1400" dirty="0">
              <a:solidFill>
                <a:schemeClr val="tx1">
                  <a:lumMod val="75000"/>
                  <a:lumOff val="25000"/>
                </a:schemeClr>
              </a:solidFill>
            </a:endParaRPr>
          </a:p>
          <a:p>
            <a:r>
              <a:rPr lang="ja-JP" altLang="en-US" sz="1400" dirty="0">
                <a:solidFill>
                  <a:schemeClr val="tx1">
                    <a:lumMod val="75000"/>
                    <a:lumOff val="25000"/>
                  </a:schemeClr>
                </a:solidFill>
              </a:rPr>
              <a:t>必須入力となります。</a:t>
            </a:r>
            <a:endParaRPr lang="en-US" altLang="ja-JP" sz="1400" dirty="0">
              <a:solidFill>
                <a:schemeClr val="tx1">
                  <a:lumMod val="75000"/>
                  <a:lumOff val="25000"/>
                </a:schemeClr>
              </a:solidFill>
            </a:endParaRPr>
          </a:p>
        </p:txBody>
      </p:sp>
    </p:spTree>
    <p:extLst>
      <p:ext uri="{BB962C8B-B14F-4D97-AF65-F5344CB8AC3E}">
        <p14:creationId xmlns:p14="http://schemas.microsoft.com/office/powerpoint/2010/main" val="3037811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595670" y="81412"/>
            <a:ext cx="933973" cy="410840"/>
          </a:xfrm>
        </p:spPr>
        <p:txBody>
          <a:bodyPr/>
          <a:lstStyle/>
          <a:p>
            <a:pPr marL="0" indent="0">
              <a:buNone/>
            </a:pPr>
            <a:r>
              <a:rPr kumimoji="1" lang="ja-JP" altLang="en-US" spc="0"/>
              <a:t>その他</a:t>
            </a:r>
            <a:r>
              <a:rPr kumimoji="1" lang="ja-JP" altLang="en-US"/>
              <a:t>・</a:t>
            </a:r>
            <a:r>
              <a:rPr kumimoji="1" lang="ja-JP" altLang="en-US" spc="0"/>
              <a:t>注意事項</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注意事項・免責事項</a:t>
            </a:r>
          </a:p>
        </p:txBody>
      </p:sp>
      <p:pic>
        <p:nvPicPr>
          <p:cNvPr id="7" name="図プレースホルダー 6" descr="アイコン&#10;&#10;自動的に生成された説明">
            <a:extLst>
              <a:ext uri="{FF2B5EF4-FFF2-40B4-BE49-F238E27FC236}">
                <a16:creationId xmlns:a16="http://schemas.microsoft.com/office/drawing/2014/main" id="{D39AD955-29D5-FEAE-5000-E8EB44AA2F9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正方形/長方形 2">
            <a:extLst>
              <a:ext uri="{FF2B5EF4-FFF2-40B4-BE49-F238E27FC236}">
                <a16:creationId xmlns:a16="http://schemas.microsoft.com/office/drawing/2014/main" id="{5B72A668-F080-9AC2-1E2E-4358EA05A807}"/>
              </a:ext>
            </a:extLst>
          </p:cNvPr>
          <p:cNvSpPr/>
          <p:nvPr/>
        </p:nvSpPr>
        <p:spPr>
          <a:xfrm>
            <a:off x="479425" y="1298159"/>
            <a:ext cx="11233150" cy="3970318"/>
          </a:xfrm>
          <a:prstGeom prst="rect">
            <a:avLst/>
          </a:prstGeom>
        </p:spPr>
        <p:txBody>
          <a:bodyPr wrap="square">
            <a:spAutoFit/>
          </a:bodyPr>
          <a:lstStyle/>
          <a:p>
            <a:pPr marL="285750" indent="-285750">
              <a:buFont typeface="Arial" panose="020B0604020202020204" pitchFamily="34" charset="0"/>
              <a:buChar char="•"/>
            </a:pPr>
            <a:r>
              <a:rPr lang="ja-JP" altLang="en-US" sz="1400" dirty="0">
                <a:solidFill>
                  <a:schemeClr val="tx1">
                    <a:lumMod val="75000"/>
                    <a:lumOff val="25000"/>
                  </a:schemeClr>
                </a:solidFill>
              </a:rPr>
              <a:t>本調査はお申し込み（キャンペーン）単位での実施となります。複数お申し込み（キャンペーン）での合算集計は不可と</a:t>
            </a:r>
            <a:r>
              <a:rPr lang="ja-JP" altLang="en-US" sz="1400">
                <a:solidFill>
                  <a:schemeClr val="tx1">
                    <a:lumMod val="75000"/>
                    <a:lumOff val="25000"/>
                  </a:schemeClr>
                </a:solidFill>
              </a:rPr>
              <a:t>なります。</a:t>
            </a:r>
            <a:endParaRPr lang="en-US" altLang="ja-JP" sz="1400" dirty="0">
              <a:solidFill>
                <a:schemeClr val="tx1">
                  <a:lumMod val="75000"/>
                  <a:lumOff val="25000"/>
                </a:schemeClr>
              </a:solidFill>
            </a:endParaRPr>
          </a:p>
          <a:p>
            <a:pPr marL="285750" indent="-285750">
              <a:buFont typeface="Arial" panose="020B0604020202020204" pitchFamily="34" charset="0"/>
              <a:buChar char="•"/>
            </a:pPr>
            <a:endParaRPr lang="en-US" altLang="ja-JP" sz="1400" dirty="0">
              <a:solidFill>
                <a:schemeClr val="tx1">
                  <a:lumMod val="75000"/>
                  <a:lumOff val="25000"/>
                </a:schemeClr>
              </a:solidFill>
            </a:endParaRPr>
          </a:p>
          <a:p>
            <a:pPr marL="285750" indent="-285750">
              <a:buFont typeface="Arial" panose="020B0604020202020204" pitchFamily="34" charset="0"/>
              <a:buChar char="•"/>
            </a:pPr>
            <a:r>
              <a:rPr lang="ja-JP" altLang="en-US" sz="1400">
                <a:solidFill>
                  <a:schemeClr val="tx1">
                    <a:lumMod val="75000"/>
                    <a:lumOff val="25000"/>
                  </a:schemeClr>
                </a:solidFill>
              </a:rPr>
              <a:t>広告</a:t>
            </a:r>
            <a:r>
              <a:rPr lang="ja-JP" altLang="en-US" sz="1400" dirty="0">
                <a:solidFill>
                  <a:schemeClr val="tx1">
                    <a:lumMod val="75000"/>
                    <a:lumOff val="25000"/>
                  </a:schemeClr>
                </a:solidFill>
              </a:rPr>
              <a:t>素材単位での集計は不可となります。複数の広告素材を入稿ただいた場合はキャンペーン単位での合算の集計と</a:t>
            </a:r>
            <a:r>
              <a:rPr lang="ja-JP" altLang="en-US" sz="1400">
                <a:solidFill>
                  <a:schemeClr val="tx1">
                    <a:lumMod val="75000"/>
                    <a:lumOff val="25000"/>
                  </a:schemeClr>
                </a:solidFill>
              </a:rPr>
              <a:t>なります。</a:t>
            </a:r>
            <a:endParaRPr lang="en-US" altLang="ja-JP" sz="1400" dirty="0">
              <a:solidFill>
                <a:schemeClr val="tx1">
                  <a:lumMod val="75000"/>
                  <a:lumOff val="25000"/>
                </a:schemeClr>
              </a:solidFill>
            </a:endParaRPr>
          </a:p>
          <a:p>
            <a:pPr marL="285750" indent="-285750">
              <a:buFont typeface="Arial" panose="020B0604020202020204" pitchFamily="34" charset="0"/>
              <a:buChar char="•"/>
            </a:pPr>
            <a:endParaRPr kumimoji="0" lang="en-US" altLang="ja-JP" sz="1400" dirty="0">
              <a:solidFill>
                <a:schemeClr val="tx1">
                  <a:lumMod val="75000"/>
                  <a:lumOff val="25000"/>
                </a:schemeClr>
              </a:solidFill>
              <a:cs typeface="メイリオ" panose="020B0604030504040204" pitchFamily="50" charset="-128"/>
            </a:endParaRPr>
          </a:p>
          <a:p>
            <a:pPr marL="285750" indent="-285750">
              <a:buFont typeface="Arial" panose="020B0604020202020204" pitchFamily="34" charset="0"/>
              <a:buChar char="•"/>
            </a:pPr>
            <a:r>
              <a:rPr kumimoji="0" lang="ja-JP" altLang="ja-JP" sz="1400">
                <a:solidFill>
                  <a:schemeClr val="tx1">
                    <a:lumMod val="75000"/>
                    <a:lumOff val="25000"/>
                  </a:schemeClr>
                </a:solidFill>
                <a:cs typeface="メイリオ" panose="020B0604030504040204" pitchFamily="50" charset="-128"/>
              </a:rPr>
              <a:t>調査</a:t>
            </a:r>
            <a:r>
              <a:rPr kumimoji="0" lang="ja-JP" altLang="ja-JP" sz="1400" dirty="0">
                <a:solidFill>
                  <a:schemeClr val="tx1">
                    <a:lumMod val="75000"/>
                    <a:lumOff val="25000"/>
                  </a:schemeClr>
                </a:solidFill>
                <a:cs typeface="メイリオ" panose="020B0604030504040204" pitchFamily="50" charset="-128"/>
              </a:rPr>
              <a:t>データの破損・欠損、弊社のシステムトラブル等により正常なレポートが提供できない場合が</a:t>
            </a:r>
            <a:r>
              <a:rPr kumimoji="0" lang="ja-JP" altLang="ja-JP" sz="1400">
                <a:solidFill>
                  <a:schemeClr val="tx1">
                    <a:lumMod val="75000"/>
                    <a:lumOff val="25000"/>
                  </a:schemeClr>
                </a:solidFill>
                <a:cs typeface="メイリオ" panose="020B0604030504040204" pitchFamily="50" charset="-128"/>
              </a:rPr>
              <a:t>あります。この</a:t>
            </a:r>
            <a:r>
              <a:rPr kumimoji="0" lang="ja-JP" altLang="ja-JP" sz="1400" dirty="0">
                <a:solidFill>
                  <a:schemeClr val="tx1">
                    <a:lumMod val="75000"/>
                    <a:lumOff val="25000"/>
                  </a:schemeClr>
                </a:solidFill>
                <a:cs typeface="メイリオ" panose="020B0604030504040204" pitchFamily="50" charset="-128"/>
              </a:rPr>
              <a:t>場合であっても弊社は責任を</a:t>
            </a:r>
            <a:r>
              <a:rPr kumimoji="0" lang="ja-JP" altLang="ja-JP" sz="1400">
                <a:solidFill>
                  <a:schemeClr val="tx1">
                    <a:lumMod val="75000"/>
                    <a:lumOff val="25000"/>
                  </a:schemeClr>
                </a:solidFill>
                <a:cs typeface="メイリオ" panose="020B0604030504040204" pitchFamily="50" charset="-128"/>
              </a:rPr>
              <a:t>負いません。</a:t>
            </a:r>
            <a:endParaRPr kumimoji="0" lang="en-US" altLang="ja-JP" sz="1400" dirty="0">
              <a:solidFill>
                <a:schemeClr val="tx1">
                  <a:lumMod val="75000"/>
                  <a:lumOff val="25000"/>
                </a:schemeClr>
              </a:solidFill>
              <a:cs typeface="メイリオ" panose="020B0604030504040204" pitchFamily="50" charset="-128"/>
            </a:endParaRPr>
          </a:p>
          <a:p>
            <a:pPr eaLnBrk="0" fontAlgn="base" hangingPunct="0">
              <a:spcBef>
                <a:spcPct val="0"/>
              </a:spcBef>
              <a:spcAft>
                <a:spcPct val="0"/>
              </a:spcAft>
            </a:pPr>
            <a:endParaRPr kumimoji="0" lang="en-US" altLang="ja-JP" sz="1400" dirty="0">
              <a:solidFill>
                <a:schemeClr val="tx1">
                  <a:lumMod val="75000"/>
                  <a:lumOff val="25000"/>
                </a:schemeClr>
              </a:solidFill>
              <a:cs typeface="メイリオ" panose="020B0604030504040204" pitchFamily="50" charset="-128"/>
            </a:endParaRPr>
          </a:p>
          <a:p>
            <a:pPr marL="285750" indent="-285750">
              <a:buFont typeface="Arial" panose="020B0604020202020204" pitchFamily="34" charset="0"/>
              <a:buChar char="•"/>
            </a:pPr>
            <a:r>
              <a:rPr lang="ja-JP" altLang="ja-JP" sz="1400">
                <a:solidFill>
                  <a:schemeClr val="tx1">
                    <a:lumMod val="75000"/>
                    <a:lumOff val="25000"/>
                  </a:schemeClr>
                </a:solidFill>
              </a:rPr>
              <a:t>弊社</a:t>
            </a:r>
            <a:r>
              <a:rPr lang="ja-JP" altLang="ja-JP" sz="1400" dirty="0">
                <a:solidFill>
                  <a:schemeClr val="tx1">
                    <a:lumMod val="75000"/>
                    <a:lumOff val="25000"/>
                  </a:schemeClr>
                </a:solidFill>
              </a:rPr>
              <a:t>は、調査結果に関し、アンケートの回答内容および性別、年代等の弊社所定の統計データのみを提供し、</a:t>
            </a:r>
            <a:r>
              <a:rPr lang="ja-JP" altLang="ja-JP" sz="1400">
                <a:solidFill>
                  <a:schemeClr val="tx1">
                    <a:lumMod val="75000"/>
                    <a:lumOff val="25000"/>
                  </a:schemeClr>
                </a:solidFill>
              </a:rPr>
              <a:t>個人情報</a:t>
            </a:r>
            <a:r>
              <a:rPr lang="ja-JP" altLang="ja-JP" sz="1400" dirty="0">
                <a:solidFill>
                  <a:schemeClr val="tx1">
                    <a:lumMod val="75000"/>
                    <a:lumOff val="25000"/>
                  </a:schemeClr>
                </a:solidFill>
              </a:rPr>
              <a:t>等を含む情報は提供しません。</a:t>
            </a:r>
            <a:endParaRPr lang="en-US" altLang="ja-JP" sz="1400" dirty="0">
              <a:solidFill>
                <a:schemeClr val="tx1">
                  <a:lumMod val="75000"/>
                  <a:lumOff val="25000"/>
                </a:schemeClr>
              </a:solidFill>
            </a:endParaRPr>
          </a:p>
          <a:p>
            <a:pPr marL="285750" indent="-285750">
              <a:buFont typeface="Arial" panose="020B0604020202020204" pitchFamily="34" charset="0"/>
              <a:buChar char="•"/>
            </a:pPr>
            <a:endParaRPr lang="ja-JP" altLang="ja-JP" sz="1400" dirty="0">
              <a:solidFill>
                <a:schemeClr val="tx1">
                  <a:lumMod val="75000"/>
                  <a:lumOff val="25000"/>
                </a:schemeClr>
              </a:solidFill>
            </a:endParaRPr>
          </a:p>
          <a:p>
            <a:pPr marL="285750" indent="-285750">
              <a:buFont typeface="Arial" panose="020B0604020202020204" pitchFamily="34" charset="0"/>
              <a:buChar char="•"/>
            </a:pPr>
            <a:r>
              <a:rPr lang="ja-JP" altLang="en-US" sz="1400">
                <a:solidFill>
                  <a:schemeClr val="tx1">
                    <a:lumMod val="75000"/>
                    <a:lumOff val="25000"/>
                  </a:schemeClr>
                </a:solidFill>
              </a:rPr>
              <a:t>調査</a:t>
            </a:r>
            <a:r>
              <a:rPr lang="ja-JP" altLang="ja-JP" sz="1400">
                <a:solidFill>
                  <a:schemeClr val="tx1">
                    <a:lumMod val="75000"/>
                    <a:lumOff val="25000"/>
                  </a:schemeClr>
                </a:solidFill>
              </a:rPr>
              <a:t>枠</a:t>
            </a:r>
            <a:r>
              <a:rPr lang="ja-JP" altLang="ja-JP" sz="1400" dirty="0">
                <a:solidFill>
                  <a:schemeClr val="tx1">
                    <a:lumMod val="75000"/>
                    <a:lumOff val="25000"/>
                  </a:schemeClr>
                </a:solidFill>
              </a:rPr>
              <a:t>が確保できない場合は、実施できません。この場合、弊社は責任を負いません。</a:t>
            </a:r>
            <a:endParaRPr lang="en-US" altLang="ja-JP" sz="1400" dirty="0">
              <a:solidFill>
                <a:schemeClr val="tx1">
                  <a:lumMod val="75000"/>
                  <a:lumOff val="25000"/>
                </a:schemeClr>
              </a:solidFill>
            </a:endParaRPr>
          </a:p>
          <a:p>
            <a:pPr marL="285750" indent="-285750">
              <a:buFont typeface="Arial" panose="020B0604020202020204" pitchFamily="34" charset="0"/>
              <a:buChar char="•"/>
            </a:pPr>
            <a:endParaRPr lang="ja-JP" altLang="ja-JP" sz="1400" dirty="0">
              <a:solidFill>
                <a:schemeClr val="tx1">
                  <a:lumMod val="75000"/>
                  <a:lumOff val="25000"/>
                </a:schemeClr>
              </a:solidFill>
            </a:endParaRPr>
          </a:p>
          <a:p>
            <a:pPr marL="285750" indent="-285750">
              <a:buFont typeface="Arial" panose="020B0604020202020204" pitchFamily="34" charset="0"/>
              <a:buChar char="•"/>
            </a:pPr>
            <a:r>
              <a:rPr lang="ja-JP" altLang="en-US" sz="1400">
                <a:solidFill>
                  <a:schemeClr val="tx1">
                    <a:lumMod val="75000"/>
                    <a:lumOff val="25000"/>
                  </a:schemeClr>
                </a:solidFill>
              </a:rPr>
              <a:t>対象</a:t>
            </a:r>
            <a:r>
              <a:rPr lang="ja-JP" altLang="en-US" sz="1400" dirty="0">
                <a:solidFill>
                  <a:schemeClr val="tx1">
                    <a:lumMod val="75000"/>
                    <a:lumOff val="25000"/>
                  </a:schemeClr>
                </a:solidFill>
              </a:rPr>
              <a:t>商品の決定・</a:t>
            </a:r>
            <a:r>
              <a:rPr lang="ja-JP" altLang="ja-JP" sz="1400" dirty="0">
                <a:solidFill>
                  <a:schemeClr val="tx1">
                    <a:lumMod val="75000"/>
                    <a:lumOff val="25000"/>
                  </a:schemeClr>
                </a:solidFill>
              </a:rPr>
              <a:t>入稿</a:t>
            </a:r>
            <a:r>
              <a:rPr lang="ja-JP" altLang="en-US" sz="1400" dirty="0">
                <a:solidFill>
                  <a:schemeClr val="tx1">
                    <a:lumMod val="75000"/>
                    <a:lumOff val="25000"/>
                  </a:schemeClr>
                </a:solidFill>
              </a:rPr>
              <a:t>が弊社指定の</a:t>
            </a:r>
            <a:r>
              <a:rPr lang="ja-JP" altLang="ja-JP" sz="1400" dirty="0">
                <a:solidFill>
                  <a:schemeClr val="tx1">
                    <a:lumMod val="75000"/>
                    <a:lumOff val="25000"/>
                  </a:schemeClr>
                </a:solidFill>
              </a:rPr>
              <a:t>締め切りまでに正しく入稿されなかった場合、調査は実施できません。この場合、弊社は責任を負いません。</a:t>
            </a:r>
            <a:endParaRPr lang="en-US" altLang="ja-JP" sz="1400" dirty="0">
              <a:solidFill>
                <a:schemeClr val="tx1">
                  <a:lumMod val="75000"/>
                  <a:lumOff val="25000"/>
                </a:schemeClr>
              </a:solidFill>
            </a:endParaRPr>
          </a:p>
          <a:p>
            <a:pPr marL="285750" indent="-285750">
              <a:buFont typeface="Arial" panose="020B0604020202020204" pitchFamily="34" charset="0"/>
              <a:buChar char="•"/>
            </a:pPr>
            <a:endParaRPr lang="ja-JP" altLang="ja-JP" sz="1400" dirty="0">
              <a:solidFill>
                <a:schemeClr val="tx1">
                  <a:lumMod val="75000"/>
                  <a:lumOff val="25000"/>
                </a:schemeClr>
              </a:solidFill>
            </a:endParaRPr>
          </a:p>
          <a:p>
            <a:pPr marL="285750" indent="-285750">
              <a:buFont typeface="Arial" panose="020B0604020202020204" pitchFamily="34" charset="0"/>
              <a:buChar char="•"/>
            </a:pPr>
            <a:r>
              <a:rPr lang="ja-JP" altLang="ja-JP" sz="1400">
                <a:solidFill>
                  <a:schemeClr val="tx1">
                    <a:lumMod val="75000"/>
                    <a:lumOff val="25000"/>
                  </a:schemeClr>
                </a:solidFill>
              </a:rPr>
              <a:t>調査</a:t>
            </a:r>
            <a:r>
              <a:rPr lang="ja-JP" altLang="ja-JP" sz="1400" dirty="0">
                <a:solidFill>
                  <a:schemeClr val="tx1">
                    <a:lumMod val="75000"/>
                    <a:lumOff val="25000"/>
                  </a:schemeClr>
                </a:solidFill>
              </a:rPr>
              <a:t>の</a:t>
            </a:r>
            <a:r>
              <a:rPr lang="ja-JP" altLang="en-US" sz="1400" dirty="0">
                <a:solidFill>
                  <a:schemeClr val="tx1">
                    <a:lumMod val="75000"/>
                    <a:lumOff val="25000"/>
                  </a:schemeClr>
                </a:solidFill>
              </a:rPr>
              <a:t>集計</a:t>
            </a:r>
            <a:r>
              <a:rPr lang="ja-JP" altLang="ja-JP" sz="1400" dirty="0">
                <a:solidFill>
                  <a:schemeClr val="tx1">
                    <a:lumMod val="75000"/>
                    <a:lumOff val="25000"/>
                  </a:schemeClr>
                </a:solidFill>
              </a:rPr>
              <a:t>結果などについて弊社は一切保証しません。</a:t>
            </a:r>
            <a:endParaRPr lang="en-US" altLang="ja-JP" sz="1400" dirty="0">
              <a:solidFill>
                <a:schemeClr val="tx1">
                  <a:lumMod val="75000"/>
                  <a:lumOff val="25000"/>
                </a:schemeClr>
              </a:solidFill>
            </a:endParaRPr>
          </a:p>
          <a:p>
            <a:endParaRPr lang="en-US" altLang="ja-JP" sz="1400" dirty="0">
              <a:solidFill>
                <a:schemeClr val="tx1">
                  <a:lumMod val="75000"/>
                  <a:lumOff val="25000"/>
                </a:schemeClr>
              </a:solidFill>
            </a:endParaRPr>
          </a:p>
          <a:p>
            <a:pPr marL="285750" indent="-285750">
              <a:buFont typeface="Arial" panose="020B0604020202020204" pitchFamily="34" charset="0"/>
              <a:buChar char="•"/>
            </a:pPr>
            <a:r>
              <a:rPr lang="ja-JP" altLang="en-US" sz="1400">
                <a:solidFill>
                  <a:schemeClr val="tx1">
                    <a:lumMod val="75000"/>
                    <a:lumOff val="25000"/>
                  </a:schemeClr>
                </a:solidFill>
              </a:rPr>
              <a:t>入稿</a:t>
            </a:r>
            <a:r>
              <a:rPr lang="ja-JP" altLang="en-US" sz="1400" dirty="0">
                <a:solidFill>
                  <a:schemeClr val="tx1">
                    <a:lumMod val="75000"/>
                    <a:lumOff val="25000"/>
                  </a:schemeClr>
                </a:solidFill>
              </a:rPr>
              <a:t>期限に原稿が間に合わない場合、実施が不可となります。この場合も弊社は責任を</a:t>
            </a:r>
            <a:r>
              <a:rPr lang="ja-JP" altLang="en-US" sz="1400">
                <a:solidFill>
                  <a:schemeClr val="tx1">
                    <a:lumMod val="75000"/>
                    <a:lumOff val="25000"/>
                  </a:schemeClr>
                </a:solidFill>
              </a:rPr>
              <a:t>負いません。</a:t>
            </a:r>
            <a:endParaRPr lang="ja-JP" altLang="ja-JP" sz="1400" dirty="0">
              <a:solidFill>
                <a:schemeClr val="tx1">
                  <a:lumMod val="75000"/>
                  <a:lumOff val="25000"/>
                </a:schemeClr>
              </a:solidFill>
            </a:endParaRPr>
          </a:p>
        </p:txBody>
      </p:sp>
    </p:spTree>
    <p:extLst>
      <p:ext uri="{BB962C8B-B14F-4D97-AF65-F5344CB8AC3E}">
        <p14:creationId xmlns:p14="http://schemas.microsoft.com/office/powerpoint/2010/main" val="389933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595670" y="81412"/>
            <a:ext cx="933973" cy="410840"/>
          </a:xfrm>
        </p:spPr>
        <p:txBody>
          <a:bodyPr/>
          <a:lstStyle/>
          <a:p>
            <a:pPr marL="0" indent="0">
              <a:buNone/>
            </a:pPr>
            <a:r>
              <a:rPr kumimoji="1" lang="ja-JP" altLang="en-US" spc="0"/>
              <a:t>その他</a:t>
            </a:r>
            <a:r>
              <a:rPr kumimoji="1" lang="ja-JP" altLang="en-US"/>
              <a:t>・</a:t>
            </a:r>
            <a:r>
              <a:rPr kumimoji="1" lang="ja-JP" altLang="en-US" spc="0"/>
              <a:t>注意事項</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注意事項・免責事項</a:t>
            </a:r>
          </a:p>
        </p:txBody>
      </p:sp>
      <p:pic>
        <p:nvPicPr>
          <p:cNvPr id="7" name="図プレースホルダー 6" descr="アイコン&#10;&#10;自動的に生成された説明">
            <a:extLst>
              <a:ext uri="{FF2B5EF4-FFF2-40B4-BE49-F238E27FC236}">
                <a16:creationId xmlns:a16="http://schemas.microsoft.com/office/drawing/2014/main" id="{D39AD955-29D5-FEAE-5000-E8EB44AA2F9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正方形/長方形 2">
            <a:extLst>
              <a:ext uri="{FF2B5EF4-FFF2-40B4-BE49-F238E27FC236}">
                <a16:creationId xmlns:a16="http://schemas.microsoft.com/office/drawing/2014/main" id="{A4700493-01B9-D84B-3BFF-83927667A78E}"/>
              </a:ext>
            </a:extLst>
          </p:cNvPr>
          <p:cNvSpPr/>
          <p:nvPr/>
        </p:nvSpPr>
        <p:spPr>
          <a:xfrm>
            <a:off x="515442" y="1268413"/>
            <a:ext cx="11197133" cy="4832092"/>
          </a:xfrm>
          <a:prstGeom prst="rect">
            <a:avLst/>
          </a:prstGeom>
        </p:spPr>
        <p:txBody>
          <a:bodyPr wrap="square">
            <a:spAutoFit/>
          </a:bodyPr>
          <a:lstStyle/>
          <a:p>
            <a:pPr marL="285750" lvl="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ブランドリフト調査は、</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Yahoo! JAPAN </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広告掲載基準が適用されます。</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lvl="0">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lvl="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以下の内容を訴求する場合はブランドリフト調査を申し込みできません。</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　意見広告（政府広報、その他官公庁による訴求を含む）、宗教団体、選挙、政党</a:t>
            </a:r>
          </a:p>
          <a:p>
            <a:pPr marL="285750" lvl="0" indent="-285750">
              <a:buFont typeface="Arial" panose="020B0604020202020204" pitchFamily="34" charset="0"/>
              <a:buChar char="•"/>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defRPr/>
            </a:pP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Yahoo! JAPAN </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広告データ利用基準</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第</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3</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章</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1</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の「慎重に扱うべき個人に関するデータ」の収集に該当する調査はできません。</a:t>
            </a:r>
          </a:p>
          <a:p>
            <a:pPr marL="285750" lvl="0" indent="-285750">
              <a:buFont typeface="Arial" panose="020B0604020202020204" pitchFamily="34" charset="0"/>
              <a:buChar char="•"/>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自社に関連のある調査内容以外は実施できません。</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ネガティブな印象を与えるような調査はできません。</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その他、当社が不適切と判断した調査はできません。</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lvl="0" indent="-285750">
              <a:buFont typeface="Arial" panose="020B0604020202020204" pitchFamily="34" charset="0"/>
              <a:buChar char="•"/>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lvl="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サーチリフト</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に関して、実施条件を満たしていてもリフト値が算出できない場合があります。あらかじめご了承</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ください。</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lvl="0">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リフト値が算出できない例</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lvl="0">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接触者</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のボリュームが足りず、接触者の検索数が十分に計測できない。</a:t>
            </a:r>
          </a:p>
          <a:p>
            <a:pPr lvl="0">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接触者</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のボリュームは十分にあるが、検索が少ないキーワードであり、十分な検索数が計測できない。</a:t>
            </a:r>
          </a:p>
          <a:p>
            <a:pPr lvl="0">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性</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年代別・興味関心濃度別の分析時</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に、各区分</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の「接触者</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非接触者の数」または「接触者</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非接触者の検索数」が</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足りず、　</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lvl="0">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　　　区分</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毎の分析結果が算出できない。</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lvl="0">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lvl="0" indent="-285750">
              <a:buFont typeface="Arial" panose="020B0604020202020204" pitchFamily="34" charset="0"/>
              <a:buChar char="•"/>
              <a:defRPr/>
            </a:pP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サーチリフト</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調査対象キーワードは「ブランド」、「商品・サービス」、「キャンペーン</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」の</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3</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カテゴリの中から最大</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15</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キーワード調査可能</a:t>
            </a:r>
            <a:r>
              <a:rPr lang="ja-JP" altLang="en-US" sz="1400">
                <a:solidFill>
                  <a:schemeClr val="tx1">
                    <a:lumMod val="75000"/>
                    <a:lumOff val="25000"/>
                  </a:schemeClr>
                </a:solidFill>
                <a:latin typeface="メイリオ" panose="020B0604030504040204" pitchFamily="50" charset="-128"/>
                <a:ea typeface="メイリオ" panose="020B0604030504040204" pitchFamily="50" charset="-128"/>
              </a:rPr>
              <a:t>です。</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キーワードは完全一致のみ調査可能です。</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25211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a:xfrm>
            <a:off x="595670" y="81412"/>
            <a:ext cx="933973" cy="410840"/>
          </a:xfrm>
        </p:spPr>
        <p:txBody>
          <a:bodyPr/>
          <a:lstStyle/>
          <a:p>
            <a:pPr marL="0" indent="0">
              <a:buNone/>
            </a:pPr>
            <a:r>
              <a:rPr kumimoji="1" lang="ja-JP" altLang="en-US" spc="0"/>
              <a:t>その他</a:t>
            </a:r>
            <a:r>
              <a:rPr kumimoji="1" lang="ja-JP" altLang="en-US"/>
              <a:t>・</a:t>
            </a:r>
            <a:r>
              <a:rPr kumimoji="1" lang="ja-JP" altLang="en-US" spc="0"/>
              <a:t>注意事項</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sz="2000">
                <a:solidFill>
                  <a:schemeClr val="tx1">
                    <a:lumMod val="75000"/>
                    <a:lumOff val="25000"/>
                  </a:schemeClr>
                </a:solidFill>
              </a:rPr>
              <a:t>更新</a:t>
            </a:r>
            <a:r>
              <a:rPr kumimoji="1" lang="ja-JP" altLang="en-US" sz="2000">
                <a:solidFill>
                  <a:schemeClr val="tx1">
                    <a:lumMod val="75000"/>
                    <a:lumOff val="25000"/>
                  </a:schemeClr>
                </a:solidFill>
              </a:rPr>
              <a:t>・変更履歴</a:t>
            </a:r>
            <a:endParaRPr kumimoji="1" lang="ja-JP" altLang="en-US"/>
          </a:p>
        </p:txBody>
      </p:sp>
      <p:pic>
        <p:nvPicPr>
          <p:cNvPr id="7" name="図プレースホルダー 6" descr="アイコン&#10;&#10;自動的に生成された説明">
            <a:extLst>
              <a:ext uri="{FF2B5EF4-FFF2-40B4-BE49-F238E27FC236}">
                <a16:creationId xmlns:a16="http://schemas.microsoft.com/office/drawing/2014/main" id="{D39AD955-29D5-FEAE-5000-E8EB44AA2F9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テキスト ボックス 2">
            <a:extLst>
              <a:ext uri="{FF2B5EF4-FFF2-40B4-BE49-F238E27FC236}">
                <a16:creationId xmlns:a16="http://schemas.microsoft.com/office/drawing/2014/main" id="{A70D1F7D-3B98-68DF-188E-D71E83339487}"/>
              </a:ext>
            </a:extLst>
          </p:cNvPr>
          <p:cNvSpPr txBox="1"/>
          <p:nvPr/>
        </p:nvSpPr>
        <p:spPr>
          <a:xfrm>
            <a:off x="479425" y="1336119"/>
            <a:ext cx="11402265" cy="5047536"/>
          </a:xfrm>
          <a:prstGeom prst="rect">
            <a:avLst/>
          </a:prstGeom>
          <a:noFill/>
        </p:spPr>
        <p:txBody>
          <a:bodyPr wrap="square" rtlCol="0">
            <a:spAutoFit/>
          </a:bodyPr>
          <a:lstStyle/>
          <a:p>
            <a:r>
              <a:rPr lang="ja-JP" altLang="en-US" sz="1400">
                <a:solidFill>
                  <a:schemeClr val="tx1">
                    <a:lumMod val="75000"/>
                    <a:lumOff val="25000"/>
                  </a:schemeClr>
                </a:solidFill>
                <a:latin typeface="Meiryo" panose="020B0604030504040204" pitchFamily="34" charset="-128"/>
                <a:ea typeface="Meiryo" panose="020B0604030504040204" pitchFamily="34" charset="-128"/>
              </a:rPr>
              <a:t>■</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2024/7/24</a:t>
            </a:r>
          </a:p>
          <a:p>
            <a:r>
              <a:rPr lang="ja-JP" altLang="en-US" sz="1400">
                <a:solidFill>
                  <a:schemeClr val="tx1">
                    <a:lumMod val="75000"/>
                    <a:lumOff val="25000"/>
                  </a:schemeClr>
                </a:solidFill>
                <a:latin typeface="Meiryo" panose="020B0604030504040204" pitchFamily="34" charset="-128"/>
                <a:ea typeface="Meiryo" panose="020B0604030504040204" pitchFamily="34" charset="-128"/>
              </a:rPr>
              <a:t>・体裁デザインを更新しました。</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400">
                <a:solidFill>
                  <a:schemeClr val="tx1">
                    <a:lumMod val="75000"/>
                    <a:lumOff val="25000"/>
                  </a:schemeClr>
                </a:solidFill>
                <a:latin typeface="Meiryo" panose="020B0604030504040204" pitchFamily="34" charset="-128"/>
                <a:ea typeface="Meiryo" panose="020B0604030504040204" pitchFamily="34" charset="-128"/>
              </a:rPr>
              <a:t>■</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2023/8/10</a:t>
            </a:r>
          </a:p>
          <a:p>
            <a:r>
              <a:rPr lang="ja-JP" altLang="en-US" sz="1400">
                <a:solidFill>
                  <a:schemeClr val="tx1">
                    <a:lumMod val="75000"/>
                    <a:lumOff val="25000"/>
                  </a:schemeClr>
                </a:solidFill>
                <a:latin typeface="Meiryo" panose="020B0604030504040204" pitchFamily="34" charset="-128"/>
                <a:ea typeface="Meiryo" panose="020B0604030504040204" pitchFamily="34" charset="-128"/>
              </a:rPr>
              <a:t>・体裁デザインを更新しました。</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400">
                <a:solidFill>
                  <a:schemeClr val="tx1">
                    <a:lumMod val="75000"/>
                    <a:lumOff val="25000"/>
                  </a:schemeClr>
                </a:solidFill>
                <a:latin typeface="Meiryo" panose="020B0604030504040204" pitchFamily="34" charset="-128"/>
                <a:ea typeface="Meiryo" panose="020B0604030504040204" pitchFamily="34" charset="-128"/>
              </a:rPr>
              <a:t>・マルチデバイス商品の実施金額条件が</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1,000</a:t>
            </a:r>
            <a:r>
              <a:rPr lang="ja-JP" altLang="en-US" sz="1400">
                <a:solidFill>
                  <a:schemeClr val="tx1">
                    <a:lumMod val="75000"/>
                    <a:lumOff val="25000"/>
                  </a:schemeClr>
                </a:solidFill>
                <a:latin typeface="Meiryo" panose="020B0604030504040204" pitchFamily="34" charset="-128"/>
                <a:ea typeface="Meiryo" panose="020B0604030504040204" pitchFamily="34" charset="-128"/>
              </a:rPr>
              <a:t>万円以上から</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500</a:t>
            </a:r>
            <a:r>
              <a:rPr lang="ja-JP" altLang="en-US" sz="1400">
                <a:solidFill>
                  <a:schemeClr val="tx1">
                    <a:lumMod val="75000"/>
                    <a:lumOff val="25000"/>
                  </a:schemeClr>
                </a:solidFill>
                <a:latin typeface="Meiryo" panose="020B0604030504040204" pitchFamily="34" charset="-128"/>
                <a:ea typeface="Meiryo" panose="020B0604030504040204" pitchFamily="34" charset="-128"/>
              </a:rPr>
              <a:t>万円以上に変更になりました。</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r>
              <a:rPr lang="ja-JP" altLang="en-US" sz="1400">
                <a:solidFill>
                  <a:schemeClr val="tx1">
                    <a:lumMod val="75000"/>
                    <a:lumOff val="25000"/>
                  </a:schemeClr>
                </a:solidFill>
                <a:latin typeface="Meiryo" panose="020B0604030504040204" pitchFamily="34" charset="-128"/>
                <a:ea typeface="Meiryo" panose="020B0604030504040204" pitchFamily="34" charset="-128"/>
              </a:rPr>
              <a:t>■</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2022/9/28</a:t>
            </a:r>
          </a:p>
          <a:p>
            <a:pPr defTabSz="1125444">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rPr>
              <a:t>ブランドリフト調査</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 (Measurement</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 </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Partner)</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の対象商品について記載を更新しました。</a:t>
            </a:r>
            <a:endPar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endParaRPr>
          </a:p>
          <a:p>
            <a:pPr defTabSz="1125444">
              <a:defRPr/>
            </a:pP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rPr>
              <a:t>ブランドリフト調査</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 (Measurement</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 </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Partner)</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では</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2023</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年</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1</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月以降は予約型</a:t>
            </a:r>
            <a:r>
              <a:rPr kumimoji="0" lang="en-US" altLang="ja-JP" sz="1400" kern="0" dirty="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TOP</a:t>
            </a:r>
            <a:r>
              <a:rPr kumimoji="0" lang="ja-JP" altLang="en-US" sz="1400" kern="0">
                <a:solidFill>
                  <a:schemeClr val="tx1">
                    <a:lumMod val="75000"/>
                    <a:lumOff val="25000"/>
                  </a:schemeClr>
                </a:solidFill>
                <a:latin typeface="Meiryo" panose="020B0604030504040204" pitchFamily="34" charset="-128"/>
                <a:ea typeface="Meiryo" panose="020B0604030504040204" pitchFamily="34" charset="-128"/>
                <a:cs typeface="Narkisim" panose="020E0502050101010101" pitchFamily="34" charset="-79"/>
              </a:rPr>
              <a:t>関連商品が対象外となります。</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br>
              <a:rPr lang="en-US" altLang="ja-JP" sz="1400" dirty="0">
                <a:solidFill>
                  <a:schemeClr val="tx1">
                    <a:lumMod val="75000"/>
                    <a:lumOff val="25000"/>
                  </a:schemeClr>
                </a:solidFill>
                <a:latin typeface="Meiryo" panose="020B0604030504040204" pitchFamily="34" charset="-128"/>
                <a:ea typeface="Meiryo" panose="020B0604030504040204" pitchFamily="34" charset="-128"/>
              </a:rPr>
            </a:br>
            <a:r>
              <a:rPr lang="ja-JP" altLang="en-US" sz="1400">
                <a:solidFill>
                  <a:schemeClr val="tx1">
                    <a:lumMod val="75000"/>
                    <a:lumOff val="25000"/>
                  </a:schemeClr>
                </a:solidFill>
                <a:latin typeface="Meiryo" panose="020B0604030504040204" pitchFamily="34" charset="-128"/>
                <a:ea typeface="Meiryo" panose="020B0604030504040204" pitchFamily="34" charset="-128"/>
              </a:rPr>
              <a:t>■</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2022/2/9</a:t>
            </a:r>
          </a:p>
          <a:p>
            <a:r>
              <a:rPr lang="ja-JP" altLang="en-US" sz="1400" dirty="0">
                <a:solidFill>
                  <a:schemeClr val="tx1">
                    <a:lumMod val="75000"/>
                    <a:lumOff val="25000"/>
                  </a:schemeClr>
                </a:solidFill>
                <a:latin typeface="Meiryo" panose="020B0604030504040204" pitchFamily="34" charset="-128"/>
                <a:ea typeface="Meiryo" panose="020B0604030504040204" pitchFamily="34" charset="-128"/>
              </a:rPr>
              <a:t>・「免責事項・注意</a:t>
            </a:r>
            <a:r>
              <a:rPr lang="ja-JP" altLang="en-US" sz="1400">
                <a:solidFill>
                  <a:schemeClr val="tx1">
                    <a:lumMod val="75000"/>
                    <a:lumOff val="25000"/>
                  </a:schemeClr>
                </a:solidFill>
                <a:latin typeface="Meiryo" panose="020B0604030504040204" pitchFamily="34" charset="-128"/>
                <a:ea typeface="Meiryo" panose="020B0604030504040204" pitchFamily="34" charset="-128"/>
              </a:rPr>
              <a:t>事項」について記載を更新いたしました。</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pPr lvl="0">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　</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 </a:t>
            </a:r>
            <a:r>
              <a:rPr lang="ja-JP" altLang="en-US" sz="1400">
                <a:solidFill>
                  <a:schemeClr val="tx1">
                    <a:lumMod val="75000"/>
                    <a:lumOff val="25000"/>
                  </a:schemeClr>
                </a:solidFill>
                <a:latin typeface="Meiryo" panose="020B0604030504040204" pitchFamily="34" charset="-128"/>
                <a:ea typeface="Meiryo" panose="020B0604030504040204" pitchFamily="34" charset="-128"/>
              </a:rPr>
              <a:t>以下を追加しました。</a:t>
            </a:r>
            <a:br>
              <a:rPr lang="en-US" altLang="ja-JP" sz="1400" dirty="0">
                <a:solidFill>
                  <a:schemeClr val="tx1">
                    <a:lumMod val="75000"/>
                    <a:lumOff val="25000"/>
                  </a:schemeClr>
                </a:solidFill>
                <a:latin typeface="Meiryo" panose="020B0604030504040204" pitchFamily="34" charset="-128"/>
                <a:ea typeface="Meiryo" panose="020B0604030504040204" pitchFamily="34" charset="-128"/>
              </a:rPr>
            </a:br>
            <a:r>
              <a:rPr lang="ja-JP" altLang="en-US" sz="1400">
                <a:solidFill>
                  <a:schemeClr val="tx1">
                    <a:lumMod val="75000"/>
                    <a:lumOff val="25000"/>
                  </a:schemeClr>
                </a:solidFill>
                <a:latin typeface="Meiryo" panose="020B0604030504040204" pitchFamily="34" charset="-128"/>
                <a:ea typeface="Meiryo" panose="020B0604030504040204" pitchFamily="34" charset="-128"/>
              </a:rPr>
              <a:t>　　・ブランドリフト調査は、</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Yahoo! JAPAN </a:t>
            </a:r>
            <a:r>
              <a:rPr lang="ja-JP" altLang="en-US" sz="1400">
                <a:solidFill>
                  <a:schemeClr val="tx1">
                    <a:lumMod val="75000"/>
                    <a:lumOff val="25000"/>
                  </a:schemeClr>
                </a:solidFill>
                <a:latin typeface="Meiryo" panose="020B0604030504040204" pitchFamily="34" charset="-128"/>
                <a:ea typeface="Meiryo" panose="020B0604030504040204" pitchFamily="34" charset="-128"/>
              </a:rPr>
              <a:t>広告掲載基準が適用されます。</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pPr lvl="0">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　　・以下の内容を訴求する場合はブランドリフト調査を申し込みできません。</a:t>
            </a:r>
            <a:br>
              <a:rPr lang="en-US" altLang="ja-JP" sz="1400" dirty="0">
                <a:solidFill>
                  <a:schemeClr val="tx1">
                    <a:lumMod val="75000"/>
                    <a:lumOff val="25000"/>
                  </a:schemeClr>
                </a:solidFill>
                <a:latin typeface="Meiryo" panose="020B0604030504040204" pitchFamily="34" charset="-128"/>
                <a:ea typeface="Meiryo" panose="020B0604030504040204" pitchFamily="34" charset="-128"/>
              </a:rPr>
            </a:br>
            <a:r>
              <a:rPr lang="ja-JP" altLang="en-US" sz="1400">
                <a:solidFill>
                  <a:schemeClr val="tx1">
                    <a:lumMod val="75000"/>
                    <a:lumOff val="25000"/>
                  </a:schemeClr>
                </a:solidFill>
                <a:latin typeface="Meiryo" panose="020B0604030504040204" pitchFamily="34" charset="-128"/>
                <a:ea typeface="Meiryo" panose="020B0604030504040204" pitchFamily="34" charset="-128"/>
              </a:rPr>
              <a:t>　　　意見広告（政府広報、その他官公庁による訴求を含む）、宗教団体、選挙、政党</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pPr lvl="0">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　　・</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Yahoo! JAPAN </a:t>
            </a:r>
            <a:r>
              <a:rPr lang="ja-JP" altLang="en-US" sz="1400">
                <a:solidFill>
                  <a:schemeClr val="tx1">
                    <a:lumMod val="75000"/>
                    <a:lumOff val="25000"/>
                  </a:schemeClr>
                </a:solidFill>
                <a:latin typeface="Meiryo" panose="020B0604030504040204" pitchFamily="34" charset="-128"/>
                <a:ea typeface="Meiryo" panose="020B0604030504040204" pitchFamily="34" charset="-128"/>
              </a:rPr>
              <a:t>広告データ利用基準</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 </a:t>
            </a:r>
            <a:r>
              <a:rPr lang="ja-JP" altLang="en-US" sz="1400">
                <a:solidFill>
                  <a:schemeClr val="tx1">
                    <a:lumMod val="75000"/>
                    <a:lumOff val="25000"/>
                  </a:schemeClr>
                </a:solidFill>
                <a:latin typeface="Meiryo" panose="020B0604030504040204" pitchFamily="34" charset="-128"/>
                <a:ea typeface="Meiryo" panose="020B0604030504040204" pitchFamily="34" charset="-128"/>
              </a:rPr>
              <a:t>第</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3</a:t>
            </a:r>
            <a:r>
              <a:rPr lang="ja-JP" altLang="en-US" sz="1400">
                <a:solidFill>
                  <a:schemeClr val="tx1">
                    <a:lumMod val="75000"/>
                    <a:lumOff val="25000"/>
                  </a:schemeClr>
                </a:solidFill>
                <a:latin typeface="Meiryo" panose="020B0604030504040204" pitchFamily="34" charset="-128"/>
                <a:ea typeface="Meiryo" panose="020B0604030504040204" pitchFamily="34" charset="-128"/>
              </a:rPr>
              <a:t>章</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400">
                <a:solidFill>
                  <a:schemeClr val="tx1">
                    <a:lumMod val="75000"/>
                    <a:lumOff val="25000"/>
                  </a:schemeClr>
                </a:solidFill>
                <a:latin typeface="Meiryo" panose="020B0604030504040204" pitchFamily="34" charset="-128"/>
                <a:ea typeface="Meiryo" panose="020B0604030504040204" pitchFamily="34" charset="-128"/>
              </a:rPr>
              <a:t>の「慎重に扱うべき個人に関するデータ」の収集に該当する調査はできません。</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pPr lvl="0">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　　・自社に関連のある調査内容以外は実施できません。</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pPr lvl="0">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　　・ネガティブな印象を与えるような調査はできません。</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a:p>
            <a:pPr>
              <a:defRPr/>
            </a:pPr>
            <a:r>
              <a:rPr lang="ja-JP" altLang="en-US" sz="1400">
                <a:solidFill>
                  <a:schemeClr val="tx1">
                    <a:lumMod val="75000"/>
                    <a:lumOff val="25000"/>
                  </a:schemeClr>
                </a:solidFill>
                <a:latin typeface="Meiryo" panose="020B0604030504040204" pitchFamily="34" charset="-128"/>
                <a:ea typeface="Meiryo" panose="020B0604030504040204" pitchFamily="34" charset="-128"/>
              </a:rPr>
              <a:t>　　・その他、当社が不適切と判断した調査はできません。</a:t>
            </a:r>
            <a:br>
              <a:rPr lang="en-US" altLang="ja-JP" sz="1400" dirty="0">
                <a:solidFill>
                  <a:schemeClr val="tx1">
                    <a:lumMod val="75000"/>
                    <a:lumOff val="25000"/>
                  </a:schemeClr>
                </a:solidFill>
                <a:latin typeface="Meiryo" panose="020B0604030504040204" pitchFamily="34" charset="-128"/>
                <a:ea typeface="Meiryo" panose="020B0604030504040204" pitchFamily="34" charset="-128"/>
              </a:rPr>
            </a:br>
            <a:r>
              <a:rPr lang="ja-JP" altLang="en-US" sz="1400">
                <a:solidFill>
                  <a:schemeClr val="tx1">
                    <a:lumMod val="75000"/>
                    <a:lumOff val="25000"/>
                  </a:schemeClr>
                </a:solidFill>
                <a:latin typeface="Meiryo" panose="020B0604030504040204" pitchFamily="34" charset="-128"/>
                <a:ea typeface="Meiryo" panose="020B0604030504040204" pitchFamily="34" charset="-128"/>
              </a:rPr>
              <a:t>　</a:t>
            </a:r>
            <a:r>
              <a:rPr lang="en-US" altLang="ja-JP" sz="1400" dirty="0">
                <a:solidFill>
                  <a:schemeClr val="tx1">
                    <a:lumMod val="75000"/>
                    <a:lumOff val="25000"/>
                  </a:schemeClr>
                </a:solidFill>
                <a:latin typeface="Meiryo" panose="020B0604030504040204" pitchFamily="34" charset="-128"/>
                <a:ea typeface="Meiryo" panose="020B0604030504040204" pitchFamily="34" charset="-128"/>
              </a:rPr>
              <a:t>- </a:t>
            </a:r>
            <a:r>
              <a:rPr lang="ja-JP" altLang="en-US" sz="1400">
                <a:solidFill>
                  <a:schemeClr val="tx1">
                    <a:lumMod val="75000"/>
                    <a:lumOff val="25000"/>
                  </a:schemeClr>
                </a:solidFill>
                <a:latin typeface="Meiryo" panose="020B0604030504040204" pitchFamily="34" charset="-128"/>
                <a:ea typeface="Meiryo" panose="020B0604030504040204" pitchFamily="34" charset="-128"/>
              </a:rPr>
              <a:t>以下を削除しました。</a:t>
            </a:r>
            <a:br>
              <a:rPr lang="en-US" altLang="ja-JP" sz="1400" dirty="0">
                <a:solidFill>
                  <a:schemeClr val="tx1">
                    <a:lumMod val="75000"/>
                    <a:lumOff val="25000"/>
                  </a:schemeClr>
                </a:solidFill>
                <a:latin typeface="Meiryo" panose="020B0604030504040204" pitchFamily="34" charset="-128"/>
                <a:ea typeface="Meiryo" panose="020B0604030504040204" pitchFamily="34" charset="-128"/>
              </a:rPr>
            </a:br>
            <a:r>
              <a:rPr lang="ja-JP" altLang="en-US" sz="1400">
                <a:solidFill>
                  <a:schemeClr val="tx1">
                    <a:lumMod val="75000"/>
                    <a:lumOff val="25000"/>
                  </a:schemeClr>
                </a:solidFill>
                <a:latin typeface="Meiryo" panose="020B0604030504040204" pitchFamily="34" charset="-128"/>
                <a:ea typeface="Meiryo" panose="020B0604030504040204" pitchFamily="34" charset="-128"/>
              </a:rPr>
              <a:t>　　・</a:t>
            </a:r>
            <a:r>
              <a:rPr lang="ja-JP" altLang="ja-JP" sz="1400">
                <a:solidFill>
                  <a:schemeClr val="tx1">
                    <a:lumMod val="75000"/>
                    <a:lumOff val="25000"/>
                  </a:schemeClr>
                </a:solidFill>
                <a:latin typeface="Meiryo" panose="020B0604030504040204" pitchFamily="34" charset="-128"/>
                <a:ea typeface="Meiryo" panose="020B0604030504040204" pitchFamily="34" charset="-128"/>
              </a:rPr>
              <a:t>政党や政府公共機関、宗教団体</a:t>
            </a:r>
            <a:r>
              <a:rPr lang="ja-JP" altLang="en-US" sz="1400">
                <a:solidFill>
                  <a:schemeClr val="tx1">
                    <a:lumMod val="75000"/>
                    <a:lumOff val="25000"/>
                  </a:schemeClr>
                </a:solidFill>
                <a:latin typeface="Meiryo" panose="020B0604030504040204" pitchFamily="34" charset="-128"/>
                <a:ea typeface="Meiryo" panose="020B0604030504040204" pitchFamily="34" charset="-128"/>
              </a:rPr>
              <a:t>等営利を目的としない団体は実施不可となります。ご了承くださいませ。</a:t>
            </a:r>
            <a:endParaRPr lang="en-US" altLang="ja-JP" sz="1400" dirty="0">
              <a:solidFill>
                <a:schemeClr val="tx1">
                  <a:lumMod val="75000"/>
                  <a:lumOff val="2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21149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rgbClr val="0D0D0D"/>
                </a:solidFill>
                <a:latin typeface="Meiryo" panose="020B0604030504040204" pitchFamily="34" charset="-128"/>
                <a:ea typeface="Meiryo" panose="020B0604030504040204" pitchFamily="34" charset="-128"/>
              </a:rPr>
              <a:t>Yahoo!</a:t>
            </a:r>
            <a:r>
              <a:rPr lang="ja-JP" altLang="en-US" sz="1200" b="0" i="0">
                <a:solidFill>
                  <a:srgbClr val="0D0D0D"/>
                </a:solidFill>
                <a:latin typeface="Meiryo" panose="020B0604030504040204" pitchFamily="34" charset="-128"/>
                <a:ea typeface="Meiryo" panose="020B0604030504040204" pitchFamily="34" charset="-128"/>
              </a:rPr>
              <a:t>広告</a:t>
            </a:r>
            <a:r>
              <a:rPr lang="en-US" altLang="ja-JP" sz="1200" b="0" i="0">
                <a:solidFill>
                  <a:srgbClr val="0D0D0D"/>
                </a:solidFill>
                <a:latin typeface="Meiryo" panose="020B0604030504040204" pitchFamily="34" charset="-128"/>
                <a:ea typeface="Meiryo" panose="020B0604030504040204" pitchFamily="34" charset="-128"/>
              </a:rPr>
              <a:t> </a:t>
            </a:r>
            <a:r>
              <a:rPr lang="ja-JP" altLang="en-US" sz="1200" b="0" i="0">
                <a:solidFill>
                  <a:srgbClr val="0D0D0D"/>
                </a:solidFill>
                <a:latin typeface="Meiryo" panose="020B0604030504040204" pitchFamily="34" charset="-128"/>
                <a:ea typeface="Meiryo" panose="020B0604030504040204" pitchFamily="34" charset="-128"/>
              </a:rPr>
              <a:t>ウェブサイト</a:t>
            </a:r>
            <a:br>
              <a:rPr lang="en-US" altLang="ja-JP" sz="1200">
                <a:solidFill>
                  <a:srgbClr val="0D0D0D"/>
                </a:solidFill>
                <a:latin typeface="Meiryo" panose="020B0604030504040204" pitchFamily="34" charset="-128"/>
                <a:ea typeface="Meiryo" panose="020B0604030504040204" pitchFamily="34" charset="-128"/>
              </a:rPr>
            </a:br>
            <a:r>
              <a:rPr lang="en-US" altLang="ja-JP" sz="1200" b="0" i="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lang="ja-JP" altLang="en-US"/>
              <a:t>機能詳細</a:t>
            </a:r>
            <a:endParaRPr kumimoji="1" lang="ja-JP" altLang="en-US"/>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a:t>その他・注意事項</a:t>
            </a:r>
          </a:p>
        </p:txBody>
      </p:sp>
    </p:spTree>
    <p:extLst>
      <p:ext uri="{BB962C8B-B14F-4D97-AF65-F5344CB8AC3E}">
        <p14:creationId xmlns:p14="http://schemas.microsoft.com/office/powerpoint/2010/main" val="1524681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ja-JP" dirty="0">
                <a:latin typeface="Meiryo" panose="020B0604030504040204" pitchFamily="34" charset="-128"/>
                <a:ea typeface="Meiryo" panose="020B0604030504040204" pitchFamily="34" charset="-128"/>
              </a:rPr>
              <a:t>Yahoo! JAPAN </a:t>
            </a:r>
            <a:r>
              <a:rPr lang="ja-JP" altLang="en-US"/>
              <a:t>ブランド</a:t>
            </a:r>
            <a:r>
              <a:rPr kumimoji="1" lang="ja-JP" altLang="en-US">
                <a:latin typeface="Meiryo" panose="020B0604030504040204" pitchFamily="34" charset="-128"/>
                <a:ea typeface="Meiryo" panose="020B0604030504040204" pitchFamily="34" charset="-128"/>
              </a:rPr>
              <a:t>効果測定とは</a:t>
            </a:r>
          </a:p>
        </p:txBody>
      </p:sp>
      <p:sp>
        <p:nvSpPr>
          <p:cNvPr id="3" name="テキスト ボックス 2">
            <a:extLst>
              <a:ext uri="{FF2B5EF4-FFF2-40B4-BE49-F238E27FC236}">
                <a16:creationId xmlns:a16="http://schemas.microsoft.com/office/drawing/2014/main" id="{9D39B4B0-15AA-BFB6-3CB3-702334DB2CD9}"/>
              </a:ext>
            </a:extLst>
          </p:cNvPr>
          <p:cNvSpPr txBox="1"/>
          <p:nvPr/>
        </p:nvSpPr>
        <p:spPr>
          <a:xfrm>
            <a:off x="530225" y="1268413"/>
            <a:ext cx="11182350" cy="861774"/>
          </a:xfrm>
          <a:prstGeom prst="rect">
            <a:avLst/>
          </a:prstGeom>
          <a:noFill/>
        </p:spPr>
        <p:txBody>
          <a:bodyPr wrap="square" lIns="0" tIns="0" rIns="0" bIns="0" rtlCol="0">
            <a:spAutoFit/>
          </a:bodyPr>
          <a:lstStyle/>
          <a:p>
            <a:pPr algn="l"/>
            <a:r>
              <a:rPr lang="en" altLang="ja-JP" sz="1400" b="0" i="0" dirty="0">
                <a:solidFill>
                  <a:srgbClr val="0D0D0D"/>
                </a:solidFill>
                <a:effectLst/>
                <a:latin typeface="Meiryo" panose="020B0604030504040204" pitchFamily="34" charset="-128"/>
                <a:ea typeface="Meiryo" panose="020B0604030504040204" pitchFamily="34" charset="-128"/>
              </a:rPr>
              <a:t>Yahoo! JAPAN</a:t>
            </a:r>
            <a:r>
              <a:rPr lang="ja-JP" altLang="en-US" sz="1400" b="0" i="0">
                <a:solidFill>
                  <a:srgbClr val="0D0D0D"/>
                </a:solidFill>
                <a:effectLst/>
                <a:latin typeface="Meiryo" panose="020B0604030504040204" pitchFamily="34" charset="-128"/>
                <a:ea typeface="Meiryo" panose="020B0604030504040204" pitchFamily="34" charset="-128"/>
              </a:rPr>
              <a:t>ブランド効果測定では、ブランドリフト調査・サーチリフト調査の</a:t>
            </a:r>
            <a:r>
              <a:rPr lang="en-US" altLang="ja-JP" sz="1400" b="0" i="0" dirty="0">
                <a:solidFill>
                  <a:srgbClr val="0D0D0D"/>
                </a:solidFill>
                <a:effectLst/>
                <a:latin typeface="Meiryo" panose="020B0604030504040204" pitchFamily="34" charset="-128"/>
                <a:ea typeface="Meiryo" panose="020B0604030504040204" pitchFamily="34" charset="-128"/>
              </a:rPr>
              <a:t>2</a:t>
            </a:r>
            <a:r>
              <a:rPr lang="ja-JP" altLang="en-US" sz="1400" b="0" i="0">
                <a:solidFill>
                  <a:srgbClr val="0D0D0D"/>
                </a:solidFill>
                <a:effectLst/>
                <a:latin typeface="Meiryo" panose="020B0604030504040204" pitchFamily="34" charset="-128"/>
                <a:ea typeface="Meiryo" panose="020B0604030504040204" pitchFamily="34" charset="-128"/>
              </a:rPr>
              <a:t>種類の効果測定を提供しています。</a:t>
            </a:r>
            <a:endParaRPr lang="en-US" altLang="ja-JP" sz="1400" b="0" i="0" dirty="0">
              <a:solidFill>
                <a:srgbClr val="0D0D0D"/>
              </a:solidFill>
              <a:effectLst/>
              <a:latin typeface="Meiryo" panose="020B0604030504040204" pitchFamily="34" charset="-128"/>
              <a:ea typeface="Meiryo" panose="020B0604030504040204" pitchFamily="34" charset="-128"/>
            </a:endParaRPr>
          </a:p>
          <a:p>
            <a:pPr algn="l"/>
            <a:endParaRPr lang="ja-JP" altLang="en-US" sz="1400" b="0" i="0">
              <a:solidFill>
                <a:srgbClr val="0D0D0D"/>
              </a:solidFill>
              <a:effectLst/>
              <a:latin typeface="Meiryo" panose="020B0604030504040204" pitchFamily="34" charset="-128"/>
              <a:ea typeface="Meiryo" panose="020B0604030504040204" pitchFamily="34" charset="-128"/>
            </a:endParaRPr>
          </a:p>
          <a:p>
            <a:pPr algn="l"/>
            <a:r>
              <a:rPr lang="ja-JP" altLang="en-US" sz="1400" b="0" i="0">
                <a:solidFill>
                  <a:srgbClr val="0D0D0D"/>
                </a:solidFill>
                <a:effectLst/>
                <a:latin typeface="Meiryo" panose="020B0604030504040204" pitchFamily="34" charset="-128"/>
                <a:ea typeface="Meiryo" panose="020B0604030504040204" pitchFamily="34" charset="-128"/>
              </a:rPr>
              <a:t>ブランドリフト調査は、広告を見たインターネットユーザーが、対象のブランドを認知しているか、広告によって対象のブランドの認知が向上したかなどを調査します。サーチリフト調査は、広告によって対象キーワードの自然検索数が上昇したかを調査します。</a:t>
            </a:r>
          </a:p>
        </p:txBody>
      </p:sp>
      <p:grpSp>
        <p:nvGrpSpPr>
          <p:cNvPr id="4" name="グループ化 3">
            <a:extLst>
              <a:ext uri="{FF2B5EF4-FFF2-40B4-BE49-F238E27FC236}">
                <a16:creationId xmlns:a16="http://schemas.microsoft.com/office/drawing/2014/main" id="{E99E213C-C844-02A1-45A0-730916B7A939}"/>
              </a:ext>
            </a:extLst>
          </p:cNvPr>
          <p:cNvGrpSpPr/>
          <p:nvPr/>
        </p:nvGrpSpPr>
        <p:grpSpPr>
          <a:xfrm>
            <a:off x="892052" y="2234543"/>
            <a:ext cx="4166914" cy="3468414"/>
            <a:chOff x="892052" y="2234543"/>
            <a:chExt cx="4166914" cy="3468414"/>
          </a:xfrm>
        </p:grpSpPr>
        <p:pic>
          <p:nvPicPr>
            <p:cNvPr id="5" name="Picture 2">
              <a:extLst>
                <a:ext uri="{FF2B5EF4-FFF2-40B4-BE49-F238E27FC236}">
                  <a16:creationId xmlns:a16="http://schemas.microsoft.com/office/drawing/2014/main" id="{0EB6FA1B-A0ED-6F9B-F802-C6AFA17FC4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052" y="2234543"/>
              <a:ext cx="4166914" cy="3468414"/>
            </a:xfrm>
            <a:prstGeom prst="rect">
              <a:avLst/>
            </a:prstGeom>
            <a:noFill/>
            <a:extLst>
              <a:ext uri="{909E8E84-426E-40DD-AFC4-6F175D3DCCD1}">
                <a14:hiddenFill xmlns:a14="http://schemas.microsoft.com/office/drawing/2010/main">
                  <a:solidFill>
                    <a:srgbClr val="FFFFFF"/>
                  </a:solidFill>
                </a14:hiddenFill>
              </a:ext>
            </a:extLst>
          </p:spPr>
        </p:pic>
        <p:pic>
          <p:nvPicPr>
            <p:cNvPr id="7" name="図 6">
              <a:extLst>
                <a:ext uri="{FF2B5EF4-FFF2-40B4-BE49-F238E27FC236}">
                  <a16:creationId xmlns:a16="http://schemas.microsoft.com/office/drawing/2014/main" id="{02EA430E-8D9D-7851-B273-F728D17B1A39}"/>
                </a:ext>
              </a:extLst>
            </p:cNvPr>
            <p:cNvPicPr>
              <a:picLocks noChangeAspect="1"/>
            </p:cNvPicPr>
            <p:nvPr/>
          </p:nvPicPr>
          <p:blipFill rotWithShape="1">
            <a:blip r:embed="rId5"/>
            <a:srcRect t="2778" b="5689"/>
            <a:stretch/>
          </p:blipFill>
          <p:spPr>
            <a:xfrm>
              <a:off x="977879" y="2336713"/>
              <a:ext cx="4000645" cy="975056"/>
            </a:xfrm>
            <a:prstGeom prst="rect">
              <a:avLst/>
            </a:prstGeom>
          </p:spPr>
        </p:pic>
      </p:grpSp>
      <p:sp>
        <p:nvSpPr>
          <p:cNvPr id="8" name="角丸四角形 7">
            <a:extLst>
              <a:ext uri="{FF2B5EF4-FFF2-40B4-BE49-F238E27FC236}">
                <a16:creationId xmlns:a16="http://schemas.microsoft.com/office/drawing/2014/main" id="{72D8F373-1CA5-8E00-EEEA-CE1A11F8E320}"/>
              </a:ext>
            </a:extLst>
          </p:cNvPr>
          <p:cNvSpPr/>
          <p:nvPr/>
        </p:nvSpPr>
        <p:spPr>
          <a:xfrm>
            <a:off x="5403273" y="2336713"/>
            <a:ext cx="6309302" cy="288897"/>
          </a:xfrm>
          <a:prstGeom prst="roundRect">
            <a:avLst>
              <a:gd name="adj" fmla="val 0"/>
            </a:avLst>
          </a:prstGeom>
          <a:solidFill>
            <a:srgbClr val="02004A"/>
          </a:solidFill>
          <a:ln w="28575">
            <a:solidFill>
              <a:srgbClr val="0100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ブランドリフト調査</a:t>
            </a:r>
          </a:p>
        </p:txBody>
      </p:sp>
      <p:sp>
        <p:nvSpPr>
          <p:cNvPr id="10" name="角丸四角形 9">
            <a:extLst>
              <a:ext uri="{FF2B5EF4-FFF2-40B4-BE49-F238E27FC236}">
                <a16:creationId xmlns:a16="http://schemas.microsoft.com/office/drawing/2014/main" id="{F76EB1A9-FDF6-5BF4-0423-B79F63380F79}"/>
              </a:ext>
            </a:extLst>
          </p:cNvPr>
          <p:cNvSpPr/>
          <p:nvPr/>
        </p:nvSpPr>
        <p:spPr>
          <a:xfrm>
            <a:off x="5401954" y="4388252"/>
            <a:ext cx="6310620" cy="288897"/>
          </a:xfrm>
          <a:prstGeom prst="roundRect">
            <a:avLst>
              <a:gd name="adj" fmla="val 0"/>
            </a:avLst>
          </a:prstGeom>
          <a:solidFill>
            <a:srgbClr val="02004A"/>
          </a:solidFill>
          <a:ln w="28575">
            <a:solidFill>
              <a:srgbClr val="0100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rPr>
              <a:t>サーチ</a:t>
            </a:r>
            <a:r>
              <a:rPr kumimoji="1" lang="ja-JP" altLang="en-US" sz="1200" b="1">
                <a:solidFill>
                  <a:schemeClr val="bg1"/>
                </a:solidFill>
              </a:rPr>
              <a:t>リフト調査</a:t>
            </a:r>
          </a:p>
        </p:txBody>
      </p:sp>
      <p:sp>
        <p:nvSpPr>
          <p:cNvPr id="11" name="正方形/長方形 10">
            <a:extLst>
              <a:ext uri="{FF2B5EF4-FFF2-40B4-BE49-F238E27FC236}">
                <a16:creationId xmlns:a16="http://schemas.microsoft.com/office/drawing/2014/main" id="{22C976D1-F384-5491-0975-C0E71F5F7AEA}"/>
              </a:ext>
            </a:extLst>
          </p:cNvPr>
          <p:cNvSpPr/>
          <p:nvPr/>
        </p:nvSpPr>
        <p:spPr>
          <a:xfrm>
            <a:off x="5401955" y="2619390"/>
            <a:ext cx="6310620" cy="1706426"/>
          </a:xfrm>
          <a:prstGeom prst="rect">
            <a:avLst/>
          </a:prstGeom>
          <a:solidFill>
            <a:schemeClr val="bg1"/>
          </a:solidFill>
          <a:ln w="28575">
            <a:solidFill>
              <a:srgbClr val="0100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正方形/長方形 11">
            <a:extLst>
              <a:ext uri="{FF2B5EF4-FFF2-40B4-BE49-F238E27FC236}">
                <a16:creationId xmlns:a16="http://schemas.microsoft.com/office/drawing/2014/main" id="{ACBC624E-3363-4728-3CBA-A1E5493FAB28}"/>
              </a:ext>
            </a:extLst>
          </p:cNvPr>
          <p:cNvSpPr/>
          <p:nvPr/>
        </p:nvSpPr>
        <p:spPr>
          <a:xfrm>
            <a:off x="5401955" y="4658847"/>
            <a:ext cx="6310620" cy="1706426"/>
          </a:xfrm>
          <a:prstGeom prst="rect">
            <a:avLst/>
          </a:prstGeom>
          <a:solidFill>
            <a:schemeClr val="bg1"/>
          </a:solidFill>
          <a:ln w="28575">
            <a:solidFill>
              <a:srgbClr val="0100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図 12" descr="背景パターン&#10;&#10;中程度の精度で自動的に生成された説明">
            <a:extLst>
              <a:ext uri="{FF2B5EF4-FFF2-40B4-BE49-F238E27FC236}">
                <a16:creationId xmlns:a16="http://schemas.microsoft.com/office/drawing/2014/main" id="{5CAF90C5-937D-9344-F77B-35A9FCA4A6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8162" y="3038184"/>
            <a:ext cx="305746" cy="606639"/>
          </a:xfrm>
          <a:prstGeom prst="rect">
            <a:avLst/>
          </a:prstGeom>
        </p:spPr>
      </p:pic>
      <p:sp>
        <p:nvSpPr>
          <p:cNvPr id="14" name="二等辺三角形 9">
            <a:extLst>
              <a:ext uri="{FF2B5EF4-FFF2-40B4-BE49-F238E27FC236}">
                <a16:creationId xmlns:a16="http://schemas.microsoft.com/office/drawing/2014/main" id="{15DF3D05-BD6A-A9C5-CDA7-50652A4FAD0A}"/>
              </a:ext>
            </a:extLst>
          </p:cNvPr>
          <p:cNvSpPr/>
          <p:nvPr/>
        </p:nvSpPr>
        <p:spPr>
          <a:xfrm rot="5400000">
            <a:off x="6673944" y="3285657"/>
            <a:ext cx="353128" cy="111694"/>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dirty="0">
              <a:solidFill>
                <a:srgbClr val="000000"/>
              </a:solidFill>
              <a:latin typeface="メイリオ"/>
              <a:ea typeface="メイリオ"/>
            </a:endParaRPr>
          </a:p>
        </p:txBody>
      </p:sp>
      <p:pic>
        <p:nvPicPr>
          <p:cNvPr id="15" name="図 14">
            <a:extLst>
              <a:ext uri="{FF2B5EF4-FFF2-40B4-BE49-F238E27FC236}">
                <a16:creationId xmlns:a16="http://schemas.microsoft.com/office/drawing/2014/main" id="{B70328AC-F7B3-2C9E-4EE8-FC3A06D9297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47995" y="2748685"/>
            <a:ext cx="467932" cy="415587"/>
          </a:xfrm>
          <a:prstGeom prst="rect">
            <a:avLst/>
          </a:prstGeom>
        </p:spPr>
      </p:pic>
      <p:pic>
        <p:nvPicPr>
          <p:cNvPr id="16" name="図 15">
            <a:extLst>
              <a:ext uri="{FF2B5EF4-FFF2-40B4-BE49-F238E27FC236}">
                <a16:creationId xmlns:a16="http://schemas.microsoft.com/office/drawing/2014/main" id="{37E0E578-C6E4-16C1-C486-01124FB6F20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1837" y="3357697"/>
            <a:ext cx="467931" cy="415587"/>
          </a:xfrm>
          <a:prstGeom prst="rect">
            <a:avLst/>
          </a:prstGeom>
        </p:spPr>
      </p:pic>
      <p:sp>
        <p:nvSpPr>
          <p:cNvPr id="17" name="二等辺三角形 9">
            <a:extLst>
              <a:ext uri="{FF2B5EF4-FFF2-40B4-BE49-F238E27FC236}">
                <a16:creationId xmlns:a16="http://schemas.microsoft.com/office/drawing/2014/main" id="{116602C9-0217-4D49-7421-B236DCD4E4FB}"/>
              </a:ext>
            </a:extLst>
          </p:cNvPr>
          <p:cNvSpPr/>
          <p:nvPr/>
        </p:nvSpPr>
        <p:spPr>
          <a:xfrm rot="5400000">
            <a:off x="8117786" y="3285657"/>
            <a:ext cx="353128" cy="111694"/>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dirty="0">
              <a:solidFill>
                <a:srgbClr val="000000"/>
              </a:solidFill>
              <a:latin typeface="メイリオ"/>
              <a:ea typeface="メイリオ"/>
            </a:endParaRPr>
          </a:p>
        </p:txBody>
      </p:sp>
      <p:pic>
        <p:nvPicPr>
          <p:cNvPr id="18" name="Picture 2">
            <a:extLst>
              <a:ext uri="{FF2B5EF4-FFF2-40B4-BE49-F238E27FC236}">
                <a16:creationId xmlns:a16="http://schemas.microsoft.com/office/drawing/2014/main" id="{DC748FBA-BDD9-D508-C44B-B3E5245E05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6561" y="2937911"/>
            <a:ext cx="843481" cy="702088"/>
          </a:xfrm>
          <a:prstGeom prst="rect">
            <a:avLst/>
          </a:prstGeom>
          <a:noFill/>
          <a:ln w="6350">
            <a:noFill/>
          </a:ln>
          <a:extLst>
            <a:ext uri="{909E8E84-426E-40DD-AFC4-6F175D3DCCD1}">
              <a14:hiddenFill xmlns:a14="http://schemas.microsoft.com/office/drawing/2010/main">
                <a:solidFill>
                  <a:srgbClr val="FFFFFF"/>
                </a:solidFill>
              </a14:hiddenFill>
            </a:ext>
          </a:extLst>
        </p:spPr>
      </p:pic>
      <p:pic>
        <p:nvPicPr>
          <p:cNvPr id="19" name="図 18">
            <a:extLst>
              <a:ext uri="{FF2B5EF4-FFF2-40B4-BE49-F238E27FC236}">
                <a16:creationId xmlns:a16="http://schemas.microsoft.com/office/drawing/2014/main" id="{D3599E09-C7DE-93C0-9872-C58C0D1B17A1}"/>
              </a:ext>
            </a:extLst>
          </p:cNvPr>
          <p:cNvPicPr>
            <a:picLocks noChangeAspect="1"/>
          </p:cNvPicPr>
          <p:nvPr/>
        </p:nvPicPr>
        <p:blipFill rotWithShape="1">
          <a:blip r:embed="rId5"/>
          <a:srcRect t="2778" b="5689"/>
          <a:stretch/>
        </p:blipFill>
        <p:spPr>
          <a:xfrm>
            <a:off x="8753934" y="2958593"/>
            <a:ext cx="809824" cy="197374"/>
          </a:xfrm>
          <a:prstGeom prst="rect">
            <a:avLst/>
          </a:prstGeom>
        </p:spPr>
      </p:pic>
      <p:sp>
        <p:nvSpPr>
          <p:cNvPr id="20" name="二等辺三角形 9">
            <a:extLst>
              <a:ext uri="{FF2B5EF4-FFF2-40B4-BE49-F238E27FC236}">
                <a16:creationId xmlns:a16="http://schemas.microsoft.com/office/drawing/2014/main" id="{6B2B2709-D7B0-6373-B577-44E5CAD1B769}"/>
              </a:ext>
            </a:extLst>
          </p:cNvPr>
          <p:cNvSpPr/>
          <p:nvPr/>
        </p:nvSpPr>
        <p:spPr>
          <a:xfrm rot="5400000">
            <a:off x="9820807" y="3285657"/>
            <a:ext cx="353128" cy="111694"/>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dirty="0">
              <a:solidFill>
                <a:srgbClr val="000000"/>
              </a:solidFill>
              <a:latin typeface="メイリオ"/>
              <a:ea typeface="メイリオ"/>
            </a:endParaRPr>
          </a:p>
        </p:txBody>
      </p:sp>
      <p:pic>
        <p:nvPicPr>
          <p:cNvPr id="21" name="図 20" descr="アプリケーション&#10;&#10;自動的に生成された説明">
            <a:extLst>
              <a:ext uri="{FF2B5EF4-FFF2-40B4-BE49-F238E27FC236}">
                <a16:creationId xmlns:a16="http://schemas.microsoft.com/office/drawing/2014/main" id="{B43672EF-2467-958E-4113-4543C7043C2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40360" y="2875875"/>
            <a:ext cx="859983" cy="844983"/>
          </a:xfrm>
          <a:prstGeom prst="rect">
            <a:avLst/>
          </a:prstGeom>
        </p:spPr>
      </p:pic>
      <p:sp>
        <p:nvSpPr>
          <p:cNvPr id="22" name="右矢印 21">
            <a:extLst>
              <a:ext uri="{FF2B5EF4-FFF2-40B4-BE49-F238E27FC236}">
                <a16:creationId xmlns:a16="http://schemas.microsoft.com/office/drawing/2014/main" id="{B492FC7B-0B64-8C04-0D6A-4FADE3D00C80}"/>
              </a:ext>
            </a:extLst>
          </p:cNvPr>
          <p:cNvSpPr/>
          <p:nvPr/>
        </p:nvSpPr>
        <p:spPr bwMode="auto">
          <a:xfrm>
            <a:off x="5645793" y="4022458"/>
            <a:ext cx="1067242" cy="214860"/>
          </a:xfrm>
          <a:prstGeom prst="rightArrow">
            <a:avLst>
              <a:gd name="adj1" fmla="val 100000"/>
              <a:gd name="adj2" fmla="val 28477"/>
            </a:avLst>
          </a:prstGeom>
          <a:solidFill>
            <a:schemeClr val="bg2">
              <a:lumMod val="50000"/>
            </a:schemeClr>
          </a:solidFill>
          <a:ln>
            <a:noFill/>
          </a:ln>
        </p:spPr>
        <p:txBody>
          <a:bodyPr lIns="54000" tIns="0" rIns="54000" bIns="0" rtlCol="0" anchor="ctr"/>
          <a:lstStyle/>
          <a:p>
            <a:pPr algn="ctr" eaLnBrk="1" hangingPunct="1">
              <a:lnSpc>
                <a:spcPct val="114000"/>
              </a:lnSpc>
              <a:spcBef>
                <a:spcPct val="0"/>
              </a:spcBef>
              <a:buFontTx/>
              <a:buNone/>
            </a:pPr>
            <a:r>
              <a:rPr kumimoji="1" lang="ja-JP" altLang="en-US" sz="800" b="1">
                <a:solidFill>
                  <a:schemeClr val="bg1"/>
                </a:solidFill>
                <a:latin typeface="Meiryo" panose="020B0604030504040204" pitchFamily="34" charset="-128"/>
                <a:ea typeface="Meiryo" panose="020B0604030504040204" pitchFamily="34" charset="-128"/>
              </a:rPr>
              <a:t>広告配信</a:t>
            </a:r>
            <a:endParaRPr kumimoji="1" lang="ja-JP" altLang="en-US" sz="800" b="1" dirty="0">
              <a:solidFill>
                <a:schemeClr val="bg1"/>
              </a:solidFill>
              <a:latin typeface="Meiryo" panose="020B0604030504040204" pitchFamily="34" charset="-128"/>
              <a:ea typeface="Meiryo" panose="020B0604030504040204" pitchFamily="34" charset="-128"/>
            </a:endParaRPr>
          </a:p>
        </p:txBody>
      </p:sp>
      <p:sp>
        <p:nvSpPr>
          <p:cNvPr id="23" name="山形 22">
            <a:extLst>
              <a:ext uri="{FF2B5EF4-FFF2-40B4-BE49-F238E27FC236}">
                <a16:creationId xmlns:a16="http://schemas.microsoft.com/office/drawing/2014/main" id="{7A06F51D-DFF5-691F-1FF3-639E78B73042}"/>
              </a:ext>
            </a:extLst>
          </p:cNvPr>
          <p:cNvSpPr/>
          <p:nvPr/>
        </p:nvSpPr>
        <p:spPr>
          <a:xfrm>
            <a:off x="6906354" y="4004980"/>
            <a:ext cx="2943889" cy="214860"/>
          </a:xfrm>
          <a:prstGeom prst="chevron">
            <a:avLst>
              <a:gd name="adj" fmla="val 2369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r>
              <a:rPr kumimoji="1" lang="ja-JP" altLang="en-US" sz="800" b="1">
                <a:solidFill>
                  <a:schemeClr val="bg1"/>
                </a:solidFill>
                <a:latin typeface="Meiryo" panose="020B0604030504040204" pitchFamily="34" charset="-128"/>
                <a:ea typeface="Meiryo" panose="020B0604030504040204" pitchFamily="34" charset="-128"/>
              </a:rPr>
              <a:t>広告接触者・非接触者それぞれにアンケート配信</a:t>
            </a:r>
            <a:endParaRPr kumimoji="1" lang="ja-JP" altLang="en-US" sz="2000" b="1">
              <a:solidFill>
                <a:schemeClr val="bg1"/>
              </a:solidFill>
              <a:latin typeface="Meiryo" panose="020B0604030504040204" pitchFamily="34" charset="-128"/>
              <a:ea typeface="Meiryo" panose="020B0604030504040204" pitchFamily="34" charset="-128"/>
            </a:endParaRPr>
          </a:p>
        </p:txBody>
      </p:sp>
      <p:sp>
        <p:nvSpPr>
          <p:cNvPr id="24" name="山形 23">
            <a:extLst>
              <a:ext uri="{FF2B5EF4-FFF2-40B4-BE49-F238E27FC236}">
                <a16:creationId xmlns:a16="http://schemas.microsoft.com/office/drawing/2014/main" id="{E392AA89-614C-23A6-269F-30DE6022AE40}"/>
              </a:ext>
            </a:extLst>
          </p:cNvPr>
          <p:cNvSpPr/>
          <p:nvPr/>
        </p:nvSpPr>
        <p:spPr>
          <a:xfrm>
            <a:off x="10093778" y="4004835"/>
            <a:ext cx="1421716" cy="214860"/>
          </a:xfrm>
          <a:prstGeom prst="chevron">
            <a:avLst>
              <a:gd name="adj" fmla="val 2369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r>
              <a:rPr kumimoji="1" lang="ja-JP" altLang="en-US" sz="800" b="1">
                <a:solidFill>
                  <a:schemeClr val="bg1"/>
                </a:solidFill>
                <a:latin typeface="Meiryo" panose="020B0604030504040204" pitchFamily="34" charset="-128"/>
                <a:ea typeface="Meiryo" panose="020B0604030504040204" pitchFamily="34" charset="-128"/>
              </a:rPr>
              <a:t>回答ログを集計</a:t>
            </a:r>
            <a:endParaRPr kumimoji="1" lang="ja-JP" altLang="en-US" sz="2000" b="1">
              <a:solidFill>
                <a:schemeClr val="bg1"/>
              </a:solidFill>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0D9D2445-29F1-3E6B-31E9-5404D51560E6}"/>
              </a:ext>
            </a:extLst>
          </p:cNvPr>
          <p:cNvSpPr txBox="1"/>
          <p:nvPr/>
        </p:nvSpPr>
        <p:spPr>
          <a:xfrm>
            <a:off x="7223615" y="3135920"/>
            <a:ext cx="697627" cy="215444"/>
          </a:xfrm>
          <a:prstGeom prst="rect">
            <a:avLst/>
          </a:prstGeom>
          <a:noFill/>
        </p:spPr>
        <p:txBody>
          <a:bodyPr wrap="none" rtlCol="0">
            <a:spAutoFit/>
          </a:bodyPr>
          <a:lstStyle/>
          <a:p>
            <a:pPr algn="l"/>
            <a:r>
              <a:rPr kumimoji="1" lang="ja-JP" altLang="en-US" sz="800" b="1">
                <a:solidFill>
                  <a:srgbClr val="C00000"/>
                </a:solidFill>
              </a:rPr>
              <a:t>広告接触者</a:t>
            </a:r>
          </a:p>
        </p:txBody>
      </p:sp>
      <p:sp>
        <p:nvSpPr>
          <p:cNvPr id="26" name="テキスト ボックス 25">
            <a:extLst>
              <a:ext uri="{FF2B5EF4-FFF2-40B4-BE49-F238E27FC236}">
                <a16:creationId xmlns:a16="http://schemas.microsoft.com/office/drawing/2014/main" id="{1D9852ED-5F62-4F6F-913E-E21E8B241791}"/>
              </a:ext>
            </a:extLst>
          </p:cNvPr>
          <p:cNvSpPr txBox="1"/>
          <p:nvPr/>
        </p:nvSpPr>
        <p:spPr>
          <a:xfrm>
            <a:off x="7172318" y="3759108"/>
            <a:ext cx="800219" cy="215444"/>
          </a:xfrm>
          <a:prstGeom prst="rect">
            <a:avLst/>
          </a:prstGeom>
          <a:noFill/>
        </p:spPr>
        <p:txBody>
          <a:bodyPr wrap="none" rtlCol="0">
            <a:spAutoFit/>
          </a:bodyPr>
          <a:lstStyle/>
          <a:p>
            <a:pPr algn="l"/>
            <a:r>
              <a:rPr kumimoji="1" lang="ja-JP" altLang="en-US" sz="800">
                <a:solidFill>
                  <a:schemeClr val="tx1">
                    <a:lumMod val="75000"/>
                    <a:lumOff val="25000"/>
                  </a:schemeClr>
                </a:solidFill>
              </a:rPr>
              <a:t>広告非接触者</a:t>
            </a:r>
          </a:p>
        </p:txBody>
      </p:sp>
      <p:pic>
        <p:nvPicPr>
          <p:cNvPr id="27" name="図 26" descr="背景パターン&#10;&#10;中程度の精度で自動的に生成された説明">
            <a:extLst>
              <a:ext uri="{FF2B5EF4-FFF2-40B4-BE49-F238E27FC236}">
                <a16:creationId xmlns:a16="http://schemas.microsoft.com/office/drawing/2014/main" id="{EFC2EE15-60A1-C4B9-8179-28330DCABE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8162" y="5075037"/>
            <a:ext cx="305746" cy="606639"/>
          </a:xfrm>
          <a:prstGeom prst="rect">
            <a:avLst/>
          </a:prstGeom>
        </p:spPr>
      </p:pic>
      <p:sp>
        <p:nvSpPr>
          <p:cNvPr id="28" name="二等辺三角形 9">
            <a:extLst>
              <a:ext uri="{FF2B5EF4-FFF2-40B4-BE49-F238E27FC236}">
                <a16:creationId xmlns:a16="http://schemas.microsoft.com/office/drawing/2014/main" id="{FEC23CEC-2D59-5767-8834-B03BFC8B65FE}"/>
              </a:ext>
            </a:extLst>
          </p:cNvPr>
          <p:cNvSpPr/>
          <p:nvPr/>
        </p:nvSpPr>
        <p:spPr>
          <a:xfrm rot="5400000">
            <a:off x="6673944" y="5322510"/>
            <a:ext cx="353128" cy="111694"/>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dirty="0">
              <a:solidFill>
                <a:srgbClr val="000000"/>
              </a:solidFill>
              <a:latin typeface="メイリオ"/>
              <a:ea typeface="メイリオ"/>
            </a:endParaRPr>
          </a:p>
        </p:txBody>
      </p:sp>
      <p:pic>
        <p:nvPicPr>
          <p:cNvPr id="29" name="図 28">
            <a:extLst>
              <a:ext uri="{FF2B5EF4-FFF2-40B4-BE49-F238E27FC236}">
                <a16:creationId xmlns:a16="http://schemas.microsoft.com/office/drawing/2014/main" id="{A26367E3-9F01-287F-4E14-7B4E47615A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47995" y="4785538"/>
            <a:ext cx="467932" cy="415587"/>
          </a:xfrm>
          <a:prstGeom prst="rect">
            <a:avLst/>
          </a:prstGeom>
        </p:spPr>
      </p:pic>
      <p:pic>
        <p:nvPicPr>
          <p:cNvPr id="30" name="図 29">
            <a:extLst>
              <a:ext uri="{FF2B5EF4-FFF2-40B4-BE49-F238E27FC236}">
                <a16:creationId xmlns:a16="http://schemas.microsoft.com/office/drawing/2014/main" id="{B805055D-A562-985F-9453-F35DA790FA2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1837" y="5394550"/>
            <a:ext cx="467931" cy="415587"/>
          </a:xfrm>
          <a:prstGeom prst="rect">
            <a:avLst/>
          </a:prstGeom>
        </p:spPr>
      </p:pic>
      <p:sp>
        <p:nvSpPr>
          <p:cNvPr id="31" name="二等辺三角形 9">
            <a:extLst>
              <a:ext uri="{FF2B5EF4-FFF2-40B4-BE49-F238E27FC236}">
                <a16:creationId xmlns:a16="http://schemas.microsoft.com/office/drawing/2014/main" id="{758605BB-EF33-C641-D320-85BFF4A1643B}"/>
              </a:ext>
            </a:extLst>
          </p:cNvPr>
          <p:cNvSpPr/>
          <p:nvPr/>
        </p:nvSpPr>
        <p:spPr>
          <a:xfrm rot="5400000">
            <a:off x="8117786" y="5322510"/>
            <a:ext cx="353128" cy="111694"/>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dirty="0">
              <a:solidFill>
                <a:srgbClr val="000000"/>
              </a:solidFill>
              <a:latin typeface="メイリオ"/>
              <a:ea typeface="メイリオ"/>
            </a:endParaRPr>
          </a:p>
        </p:txBody>
      </p:sp>
      <p:sp>
        <p:nvSpPr>
          <p:cNvPr id="32" name="二等辺三角形 9">
            <a:extLst>
              <a:ext uri="{FF2B5EF4-FFF2-40B4-BE49-F238E27FC236}">
                <a16:creationId xmlns:a16="http://schemas.microsoft.com/office/drawing/2014/main" id="{B29A7246-6C28-8843-2D14-B46A390113CB}"/>
              </a:ext>
            </a:extLst>
          </p:cNvPr>
          <p:cNvSpPr/>
          <p:nvPr/>
        </p:nvSpPr>
        <p:spPr>
          <a:xfrm rot="5400000">
            <a:off x="9820807" y="5322510"/>
            <a:ext cx="353128" cy="111694"/>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dirty="0">
              <a:solidFill>
                <a:srgbClr val="000000"/>
              </a:solidFill>
              <a:latin typeface="メイリオ"/>
              <a:ea typeface="メイリオ"/>
            </a:endParaRPr>
          </a:p>
        </p:txBody>
      </p:sp>
      <p:pic>
        <p:nvPicPr>
          <p:cNvPr id="33" name="図 32" descr="アプリケーション&#10;&#10;自動的に生成された説明">
            <a:extLst>
              <a:ext uri="{FF2B5EF4-FFF2-40B4-BE49-F238E27FC236}">
                <a16:creationId xmlns:a16="http://schemas.microsoft.com/office/drawing/2014/main" id="{1017D428-8F01-05B7-E308-C9CFE5F3CDD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40360" y="4912728"/>
            <a:ext cx="859983" cy="844983"/>
          </a:xfrm>
          <a:prstGeom prst="rect">
            <a:avLst/>
          </a:prstGeom>
        </p:spPr>
      </p:pic>
      <p:sp>
        <p:nvSpPr>
          <p:cNvPr id="34" name="右矢印 33">
            <a:extLst>
              <a:ext uri="{FF2B5EF4-FFF2-40B4-BE49-F238E27FC236}">
                <a16:creationId xmlns:a16="http://schemas.microsoft.com/office/drawing/2014/main" id="{DE477B21-FEFC-0226-9410-2E1B3CEE30EA}"/>
              </a:ext>
            </a:extLst>
          </p:cNvPr>
          <p:cNvSpPr/>
          <p:nvPr/>
        </p:nvSpPr>
        <p:spPr bwMode="auto">
          <a:xfrm>
            <a:off x="5645793" y="6059311"/>
            <a:ext cx="1067242" cy="214860"/>
          </a:xfrm>
          <a:prstGeom prst="rightArrow">
            <a:avLst>
              <a:gd name="adj1" fmla="val 100000"/>
              <a:gd name="adj2" fmla="val 28477"/>
            </a:avLst>
          </a:prstGeom>
          <a:solidFill>
            <a:schemeClr val="bg2">
              <a:lumMod val="50000"/>
            </a:schemeClr>
          </a:solidFill>
          <a:ln>
            <a:noFill/>
          </a:ln>
        </p:spPr>
        <p:txBody>
          <a:bodyPr lIns="54000" tIns="0" rIns="54000" bIns="0" rtlCol="0" anchor="ctr"/>
          <a:lstStyle/>
          <a:p>
            <a:pPr algn="ctr" eaLnBrk="1" hangingPunct="1">
              <a:lnSpc>
                <a:spcPct val="114000"/>
              </a:lnSpc>
              <a:spcBef>
                <a:spcPct val="0"/>
              </a:spcBef>
              <a:buFontTx/>
              <a:buNone/>
            </a:pPr>
            <a:r>
              <a:rPr kumimoji="1" lang="ja-JP" altLang="en-US" sz="800" b="1">
                <a:solidFill>
                  <a:schemeClr val="bg1"/>
                </a:solidFill>
                <a:latin typeface="Meiryo" panose="020B0604030504040204" pitchFamily="34" charset="-128"/>
                <a:ea typeface="Meiryo" panose="020B0604030504040204" pitchFamily="34" charset="-128"/>
              </a:rPr>
              <a:t>広告配信</a:t>
            </a:r>
            <a:endParaRPr kumimoji="1" lang="ja-JP" altLang="en-US" sz="800" b="1" dirty="0">
              <a:solidFill>
                <a:schemeClr val="bg1"/>
              </a:solidFill>
              <a:latin typeface="Meiryo" panose="020B0604030504040204" pitchFamily="34" charset="-128"/>
              <a:ea typeface="Meiryo" panose="020B0604030504040204" pitchFamily="34" charset="-128"/>
            </a:endParaRPr>
          </a:p>
        </p:txBody>
      </p:sp>
      <p:sp>
        <p:nvSpPr>
          <p:cNvPr id="35" name="山形 34">
            <a:extLst>
              <a:ext uri="{FF2B5EF4-FFF2-40B4-BE49-F238E27FC236}">
                <a16:creationId xmlns:a16="http://schemas.microsoft.com/office/drawing/2014/main" id="{0D3E26DF-815A-0AD7-531F-AE5DC203A44C}"/>
              </a:ext>
            </a:extLst>
          </p:cNvPr>
          <p:cNvSpPr/>
          <p:nvPr/>
        </p:nvSpPr>
        <p:spPr>
          <a:xfrm>
            <a:off x="6906354" y="6041833"/>
            <a:ext cx="2943889" cy="214860"/>
          </a:xfrm>
          <a:prstGeom prst="chevron">
            <a:avLst>
              <a:gd name="adj" fmla="val 2369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r>
              <a:rPr kumimoji="1" lang="ja-JP" altLang="en-US" sz="800" b="1">
                <a:solidFill>
                  <a:schemeClr val="bg1"/>
                </a:solidFill>
                <a:latin typeface="Meiryo" panose="020B0604030504040204" pitchFamily="34" charset="-128"/>
                <a:ea typeface="Meiryo" panose="020B0604030504040204" pitchFamily="34" charset="-128"/>
              </a:rPr>
              <a:t>広告接触者・非接触者のキーワード検索状況を確認</a:t>
            </a:r>
            <a:endParaRPr kumimoji="1" lang="ja-JP" altLang="en-US" sz="2000" b="1">
              <a:solidFill>
                <a:schemeClr val="bg1"/>
              </a:solidFill>
              <a:latin typeface="Meiryo" panose="020B0604030504040204" pitchFamily="34" charset="-128"/>
              <a:ea typeface="Meiryo" panose="020B0604030504040204" pitchFamily="34" charset="-128"/>
            </a:endParaRPr>
          </a:p>
        </p:txBody>
      </p:sp>
      <p:sp>
        <p:nvSpPr>
          <p:cNvPr id="36" name="山形 35">
            <a:extLst>
              <a:ext uri="{FF2B5EF4-FFF2-40B4-BE49-F238E27FC236}">
                <a16:creationId xmlns:a16="http://schemas.microsoft.com/office/drawing/2014/main" id="{23E4DA79-5921-C6F4-6B59-8CDA7E5F7463}"/>
              </a:ext>
            </a:extLst>
          </p:cNvPr>
          <p:cNvSpPr/>
          <p:nvPr/>
        </p:nvSpPr>
        <p:spPr>
          <a:xfrm>
            <a:off x="10093778" y="6041688"/>
            <a:ext cx="1421716" cy="214860"/>
          </a:xfrm>
          <a:prstGeom prst="chevron">
            <a:avLst>
              <a:gd name="adj" fmla="val 2369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pPr>
            <a:r>
              <a:rPr lang="ja-JP" altLang="en-US" sz="800" b="1">
                <a:solidFill>
                  <a:schemeClr val="bg1"/>
                </a:solidFill>
                <a:latin typeface="Meiryo" panose="020B0604030504040204" pitchFamily="34" charset="-128"/>
                <a:ea typeface="Meiryo" panose="020B0604030504040204" pitchFamily="34" charset="-128"/>
              </a:rPr>
              <a:t>検索</a:t>
            </a:r>
            <a:r>
              <a:rPr kumimoji="1" lang="ja-JP" altLang="en-US" sz="800" b="1">
                <a:solidFill>
                  <a:schemeClr val="bg1"/>
                </a:solidFill>
                <a:latin typeface="Meiryo" panose="020B0604030504040204" pitchFamily="34" charset="-128"/>
                <a:ea typeface="Meiryo" panose="020B0604030504040204" pitchFamily="34" charset="-128"/>
              </a:rPr>
              <a:t>ログを集計</a:t>
            </a:r>
            <a:endParaRPr kumimoji="1" lang="ja-JP" altLang="en-US" sz="2000" b="1">
              <a:solidFill>
                <a:schemeClr val="bg1"/>
              </a:solidFill>
              <a:latin typeface="Meiryo" panose="020B0604030504040204" pitchFamily="34" charset="-128"/>
              <a:ea typeface="Meiryo" panose="020B0604030504040204" pitchFamily="34" charset="-128"/>
            </a:endParaRPr>
          </a:p>
        </p:txBody>
      </p:sp>
      <p:sp>
        <p:nvSpPr>
          <p:cNvPr id="37" name="テキスト ボックス 36">
            <a:extLst>
              <a:ext uri="{FF2B5EF4-FFF2-40B4-BE49-F238E27FC236}">
                <a16:creationId xmlns:a16="http://schemas.microsoft.com/office/drawing/2014/main" id="{3EF746B2-AC78-0F87-2473-356068CA218D}"/>
              </a:ext>
            </a:extLst>
          </p:cNvPr>
          <p:cNvSpPr txBox="1"/>
          <p:nvPr/>
        </p:nvSpPr>
        <p:spPr>
          <a:xfrm>
            <a:off x="7223615" y="5172773"/>
            <a:ext cx="697627" cy="215444"/>
          </a:xfrm>
          <a:prstGeom prst="rect">
            <a:avLst/>
          </a:prstGeom>
          <a:noFill/>
        </p:spPr>
        <p:txBody>
          <a:bodyPr wrap="none" rtlCol="0">
            <a:spAutoFit/>
          </a:bodyPr>
          <a:lstStyle/>
          <a:p>
            <a:pPr algn="l"/>
            <a:r>
              <a:rPr kumimoji="1" lang="ja-JP" altLang="en-US" sz="800" b="1">
                <a:solidFill>
                  <a:srgbClr val="C00000"/>
                </a:solidFill>
              </a:rPr>
              <a:t>広告接触者</a:t>
            </a:r>
          </a:p>
        </p:txBody>
      </p:sp>
      <p:sp>
        <p:nvSpPr>
          <p:cNvPr id="38" name="テキスト ボックス 37">
            <a:extLst>
              <a:ext uri="{FF2B5EF4-FFF2-40B4-BE49-F238E27FC236}">
                <a16:creationId xmlns:a16="http://schemas.microsoft.com/office/drawing/2014/main" id="{92B91F29-544B-99B3-FCF8-F76502AF9898}"/>
              </a:ext>
            </a:extLst>
          </p:cNvPr>
          <p:cNvSpPr txBox="1"/>
          <p:nvPr/>
        </p:nvSpPr>
        <p:spPr>
          <a:xfrm>
            <a:off x="7172318" y="5795961"/>
            <a:ext cx="800219" cy="215444"/>
          </a:xfrm>
          <a:prstGeom prst="rect">
            <a:avLst/>
          </a:prstGeom>
          <a:noFill/>
        </p:spPr>
        <p:txBody>
          <a:bodyPr wrap="none" rtlCol="0">
            <a:spAutoFit/>
          </a:bodyPr>
          <a:lstStyle/>
          <a:p>
            <a:pPr algn="l"/>
            <a:r>
              <a:rPr kumimoji="1" lang="ja-JP" altLang="en-US" sz="800">
                <a:solidFill>
                  <a:schemeClr val="tx1">
                    <a:lumMod val="75000"/>
                    <a:lumOff val="25000"/>
                  </a:schemeClr>
                </a:solidFill>
              </a:rPr>
              <a:t>広告非接触者</a:t>
            </a:r>
          </a:p>
        </p:txBody>
      </p:sp>
      <p:pic>
        <p:nvPicPr>
          <p:cNvPr id="39" name="図 38">
            <a:extLst>
              <a:ext uri="{FF2B5EF4-FFF2-40B4-BE49-F238E27FC236}">
                <a16:creationId xmlns:a16="http://schemas.microsoft.com/office/drawing/2014/main" id="{08C1A8FF-060F-FFDF-DC1E-4E9174B056D9}"/>
              </a:ext>
            </a:extLst>
          </p:cNvPr>
          <p:cNvPicPr>
            <a:picLocks noChangeAspect="1"/>
          </p:cNvPicPr>
          <p:nvPr/>
        </p:nvPicPr>
        <p:blipFill>
          <a:blip r:embed="rId10"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731559" y="5029860"/>
            <a:ext cx="798483" cy="351333"/>
          </a:xfrm>
          <a:prstGeom prst="rect">
            <a:avLst/>
          </a:prstGeom>
        </p:spPr>
      </p:pic>
      <p:pic>
        <p:nvPicPr>
          <p:cNvPr id="40" name="図 39">
            <a:extLst>
              <a:ext uri="{FF2B5EF4-FFF2-40B4-BE49-F238E27FC236}">
                <a16:creationId xmlns:a16="http://schemas.microsoft.com/office/drawing/2014/main" id="{FB6CFFD5-B284-C83C-E11F-F3D1C9FC8D9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21094" y="5497172"/>
            <a:ext cx="798483" cy="351333"/>
          </a:xfrm>
          <a:prstGeom prst="rect">
            <a:avLst/>
          </a:prstGeom>
        </p:spPr>
      </p:pic>
      <p:sp>
        <p:nvSpPr>
          <p:cNvPr id="41" name="乗算記号 40">
            <a:extLst>
              <a:ext uri="{FF2B5EF4-FFF2-40B4-BE49-F238E27FC236}">
                <a16:creationId xmlns:a16="http://schemas.microsoft.com/office/drawing/2014/main" id="{2389B256-8B97-F54C-82AF-919419CC5291}"/>
              </a:ext>
            </a:extLst>
          </p:cNvPr>
          <p:cNvSpPr/>
          <p:nvPr/>
        </p:nvSpPr>
        <p:spPr>
          <a:xfrm>
            <a:off x="8990466" y="5461036"/>
            <a:ext cx="353742" cy="414281"/>
          </a:xfrm>
          <a:prstGeom prst="mathMultiply">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solidFill>
                  <a:srgbClr val="00003E"/>
                </a:solidFill>
              </a:rPr>
              <a:t>マーケティングファネルと広告調査</a:t>
            </a:r>
            <a:endParaRPr kumimoji="1" lang="ja-JP" altLang="en-US">
              <a:solidFill>
                <a:srgbClr val="00003E"/>
              </a:solidFill>
            </a:endParaRP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4" name="三角形 3">
            <a:extLst>
              <a:ext uri="{FF2B5EF4-FFF2-40B4-BE49-F238E27FC236}">
                <a16:creationId xmlns:a16="http://schemas.microsoft.com/office/drawing/2014/main" id="{91E26138-B48D-B26A-D68B-F7B45B4AD655}"/>
              </a:ext>
            </a:extLst>
          </p:cNvPr>
          <p:cNvSpPr/>
          <p:nvPr/>
        </p:nvSpPr>
        <p:spPr>
          <a:xfrm rot="10800000">
            <a:off x="479207" y="2332100"/>
            <a:ext cx="2800350" cy="4065777"/>
          </a:xfrm>
          <a:prstGeom prst="triangle">
            <a:avLst/>
          </a:prstGeom>
          <a:solidFill>
            <a:srgbClr val="E5E5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三角形 7">
            <a:extLst>
              <a:ext uri="{FF2B5EF4-FFF2-40B4-BE49-F238E27FC236}">
                <a16:creationId xmlns:a16="http://schemas.microsoft.com/office/drawing/2014/main" id="{A30F103E-6F59-4509-1BAF-EB3C015D7521}"/>
              </a:ext>
            </a:extLst>
          </p:cNvPr>
          <p:cNvSpPr/>
          <p:nvPr/>
        </p:nvSpPr>
        <p:spPr>
          <a:xfrm rot="10800000">
            <a:off x="836013" y="3376896"/>
            <a:ext cx="2079466" cy="3063107"/>
          </a:xfrm>
          <a:prstGeom prst="triangle">
            <a:avLst>
              <a:gd name="adj" fmla="val 50000"/>
            </a:avLst>
          </a:prstGeom>
          <a:solidFill>
            <a:srgbClr val="999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三角形 14">
            <a:extLst>
              <a:ext uri="{FF2B5EF4-FFF2-40B4-BE49-F238E27FC236}">
                <a16:creationId xmlns:a16="http://schemas.microsoft.com/office/drawing/2014/main" id="{1FF7BF6D-E26A-2398-E28B-7B5049A6F9FF}"/>
              </a:ext>
            </a:extLst>
          </p:cNvPr>
          <p:cNvSpPr/>
          <p:nvPr/>
        </p:nvSpPr>
        <p:spPr>
          <a:xfrm rot="10800000">
            <a:off x="1174998" y="4377589"/>
            <a:ext cx="1408768" cy="2021956"/>
          </a:xfrm>
          <a:prstGeom prst="triangle">
            <a:avLst>
              <a:gd name="adj" fmla="val 50000"/>
            </a:avLst>
          </a:prstGeom>
          <a:solidFill>
            <a:srgbClr val="6666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三角形 16">
            <a:extLst>
              <a:ext uri="{FF2B5EF4-FFF2-40B4-BE49-F238E27FC236}">
                <a16:creationId xmlns:a16="http://schemas.microsoft.com/office/drawing/2014/main" id="{34E1F1BE-FAA5-FB95-F2A2-1F02B3844C95}"/>
              </a:ext>
            </a:extLst>
          </p:cNvPr>
          <p:cNvSpPr/>
          <p:nvPr/>
        </p:nvSpPr>
        <p:spPr>
          <a:xfrm rot="10800000">
            <a:off x="1508497" y="5394033"/>
            <a:ext cx="734496" cy="1042824"/>
          </a:xfrm>
          <a:prstGeom prst="triangle">
            <a:avLst/>
          </a:prstGeom>
          <a:solidFill>
            <a:srgbClr val="020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 name="グループ化 21">
            <a:extLst>
              <a:ext uri="{FF2B5EF4-FFF2-40B4-BE49-F238E27FC236}">
                <a16:creationId xmlns:a16="http://schemas.microsoft.com/office/drawing/2014/main" id="{E7258245-7BC4-F916-4683-99560CE030E3}"/>
              </a:ext>
            </a:extLst>
          </p:cNvPr>
          <p:cNvGrpSpPr/>
          <p:nvPr/>
        </p:nvGrpSpPr>
        <p:grpSpPr>
          <a:xfrm>
            <a:off x="285384" y="2197078"/>
            <a:ext cx="3121830" cy="4202471"/>
            <a:chOff x="1027260" y="1654228"/>
            <a:chExt cx="2800351" cy="4312786"/>
          </a:xfrm>
          <a:noFill/>
        </p:grpSpPr>
        <p:sp>
          <p:nvSpPr>
            <p:cNvPr id="25" name="正方形/長方形 24">
              <a:extLst>
                <a:ext uri="{FF2B5EF4-FFF2-40B4-BE49-F238E27FC236}">
                  <a16:creationId xmlns:a16="http://schemas.microsoft.com/office/drawing/2014/main" id="{E0B710CD-49A1-E947-2319-CCC98DD2463A}"/>
                </a:ext>
              </a:extLst>
            </p:cNvPr>
            <p:cNvSpPr/>
            <p:nvPr/>
          </p:nvSpPr>
          <p:spPr>
            <a:xfrm>
              <a:off x="1027260" y="1654228"/>
              <a:ext cx="2800351" cy="1183408"/>
            </a:xfrm>
            <a:prstGeom prst="rect">
              <a:avLst/>
            </a:prstGeom>
            <a:grp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4F4EC726-4024-DF4E-5B72-D6CEC1D5F5F7}"/>
                </a:ext>
              </a:extLst>
            </p:cNvPr>
            <p:cNvSpPr/>
            <p:nvPr/>
          </p:nvSpPr>
          <p:spPr>
            <a:xfrm>
              <a:off x="1027260" y="2837636"/>
              <a:ext cx="2800351" cy="1043126"/>
            </a:xfrm>
            <a:prstGeom prst="rect">
              <a:avLst/>
            </a:prstGeom>
            <a:grp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4C88C2A-75E5-B7BC-6726-154A614B4C21}"/>
                </a:ext>
              </a:extLst>
            </p:cNvPr>
            <p:cNvSpPr/>
            <p:nvPr/>
          </p:nvSpPr>
          <p:spPr>
            <a:xfrm>
              <a:off x="1027260" y="4923888"/>
              <a:ext cx="2800351" cy="1043126"/>
            </a:xfrm>
            <a:prstGeom prst="rect">
              <a:avLst/>
            </a:prstGeom>
            <a:grp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D00CCDB9-8E6D-0DA5-51A2-51A2713E7E0F}"/>
                </a:ext>
              </a:extLst>
            </p:cNvPr>
            <p:cNvSpPr/>
            <p:nvPr/>
          </p:nvSpPr>
          <p:spPr>
            <a:xfrm>
              <a:off x="1027260" y="3880763"/>
              <a:ext cx="2800351" cy="1043126"/>
            </a:xfrm>
            <a:prstGeom prst="rect">
              <a:avLst/>
            </a:prstGeom>
            <a:grp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9" name="テキスト ボックス 28">
            <a:extLst>
              <a:ext uri="{FF2B5EF4-FFF2-40B4-BE49-F238E27FC236}">
                <a16:creationId xmlns:a16="http://schemas.microsoft.com/office/drawing/2014/main" id="{BF85D5C2-8BC0-D0C4-4118-51B96F9858C9}"/>
              </a:ext>
            </a:extLst>
          </p:cNvPr>
          <p:cNvSpPr txBox="1"/>
          <p:nvPr/>
        </p:nvSpPr>
        <p:spPr>
          <a:xfrm>
            <a:off x="799198" y="2611974"/>
            <a:ext cx="2104560" cy="500137"/>
          </a:xfrm>
          <a:prstGeom prst="rect">
            <a:avLst/>
          </a:prstGeom>
          <a:noFill/>
        </p:spPr>
        <p:txBody>
          <a:bodyPr wrap="square" rtlCol="0">
            <a:spAutoFit/>
          </a:bodyPr>
          <a:lstStyle/>
          <a:p>
            <a:pPr algn="ctr"/>
            <a:r>
              <a:rPr kumimoji="1" lang="ja-JP" altLang="en-US" sz="1600" b="1">
                <a:solidFill>
                  <a:srgbClr val="0D0D0D"/>
                </a:solidFill>
              </a:rPr>
              <a:t>認知</a:t>
            </a:r>
            <a:endParaRPr kumimoji="1" lang="en-US" altLang="ja-JP" sz="1600" b="1" dirty="0">
              <a:solidFill>
                <a:srgbClr val="0D0D0D"/>
              </a:solidFill>
            </a:endParaRPr>
          </a:p>
          <a:p>
            <a:pPr algn="ctr"/>
            <a:r>
              <a:rPr lang="ja-JP" altLang="en-US" sz="1050" b="1">
                <a:solidFill>
                  <a:srgbClr val="0D0D0D"/>
                </a:solidFill>
              </a:rPr>
              <a:t>（知らない→知る）</a:t>
            </a:r>
            <a:endParaRPr kumimoji="1" lang="en-US" altLang="ja-JP" sz="1600" b="1" dirty="0">
              <a:solidFill>
                <a:srgbClr val="0D0D0D"/>
              </a:solidFill>
            </a:endParaRPr>
          </a:p>
        </p:txBody>
      </p:sp>
      <p:sp>
        <p:nvSpPr>
          <p:cNvPr id="30" name="テキスト ボックス 29">
            <a:extLst>
              <a:ext uri="{FF2B5EF4-FFF2-40B4-BE49-F238E27FC236}">
                <a16:creationId xmlns:a16="http://schemas.microsoft.com/office/drawing/2014/main" id="{876E7BF3-F583-3E16-F9C9-62F22A321A69}"/>
              </a:ext>
            </a:extLst>
          </p:cNvPr>
          <p:cNvSpPr txBox="1"/>
          <p:nvPr/>
        </p:nvSpPr>
        <p:spPr>
          <a:xfrm>
            <a:off x="840657" y="3510025"/>
            <a:ext cx="2104560" cy="769441"/>
          </a:xfrm>
          <a:prstGeom prst="rect">
            <a:avLst/>
          </a:prstGeom>
          <a:noFill/>
        </p:spPr>
        <p:txBody>
          <a:bodyPr wrap="square" rtlCol="0">
            <a:spAutoFit/>
          </a:bodyPr>
          <a:lstStyle/>
          <a:p>
            <a:pPr algn="ctr"/>
            <a:r>
              <a:rPr lang="ja-JP" altLang="en-US" sz="1600" b="1">
                <a:solidFill>
                  <a:srgbClr val="0D0D0D"/>
                </a:solidFill>
              </a:rPr>
              <a:t>興味関心</a:t>
            </a:r>
            <a:br>
              <a:rPr lang="en-US" altLang="ja-JP" sz="1600" b="1" dirty="0">
                <a:solidFill>
                  <a:srgbClr val="0D0D0D"/>
                </a:solidFill>
              </a:rPr>
            </a:br>
            <a:r>
              <a:rPr lang="ja-JP" altLang="en-US" sz="1600" b="1">
                <a:solidFill>
                  <a:srgbClr val="0D0D0D"/>
                </a:solidFill>
              </a:rPr>
              <a:t>態度変容</a:t>
            </a:r>
            <a:endParaRPr lang="en-US" altLang="ja-JP" sz="1600" b="1" dirty="0">
              <a:solidFill>
                <a:srgbClr val="0D0D0D"/>
              </a:solidFill>
            </a:endParaRPr>
          </a:p>
          <a:p>
            <a:pPr algn="ctr"/>
            <a:r>
              <a:rPr kumimoji="1" lang="ja-JP" altLang="en-US" sz="1050" b="1">
                <a:solidFill>
                  <a:srgbClr val="0D0D0D"/>
                </a:solidFill>
              </a:rPr>
              <a:t>（知る→興味を持つ）</a:t>
            </a:r>
          </a:p>
        </p:txBody>
      </p:sp>
      <p:sp>
        <p:nvSpPr>
          <p:cNvPr id="31" name="テキスト ボックス 30">
            <a:extLst>
              <a:ext uri="{FF2B5EF4-FFF2-40B4-BE49-F238E27FC236}">
                <a16:creationId xmlns:a16="http://schemas.microsoft.com/office/drawing/2014/main" id="{70BCDA34-EE04-A382-F77C-9FD5565316B4}"/>
              </a:ext>
            </a:extLst>
          </p:cNvPr>
          <p:cNvSpPr txBox="1"/>
          <p:nvPr/>
        </p:nvSpPr>
        <p:spPr>
          <a:xfrm>
            <a:off x="840657" y="4756137"/>
            <a:ext cx="2104560" cy="500137"/>
          </a:xfrm>
          <a:prstGeom prst="rect">
            <a:avLst/>
          </a:prstGeom>
          <a:noFill/>
        </p:spPr>
        <p:txBody>
          <a:bodyPr wrap="square" rtlCol="0">
            <a:spAutoFit/>
          </a:bodyPr>
          <a:lstStyle/>
          <a:p>
            <a:pPr algn="ctr"/>
            <a:r>
              <a:rPr kumimoji="1" lang="ja-JP" altLang="en-US" sz="1600" b="1">
                <a:solidFill>
                  <a:srgbClr val="0D0D0D"/>
                </a:solidFill>
              </a:rPr>
              <a:t>検討</a:t>
            </a:r>
            <a:endParaRPr kumimoji="1" lang="en-US" altLang="ja-JP" sz="1600" b="1" dirty="0">
              <a:solidFill>
                <a:srgbClr val="0D0D0D"/>
              </a:solidFill>
            </a:endParaRPr>
          </a:p>
          <a:p>
            <a:pPr algn="ctr"/>
            <a:r>
              <a:rPr lang="ja-JP" altLang="en-US" sz="1050" b="1">
                <a:solidFill>
                  <a:srgbClr val="0D0D0D"/>
                </a:solidFill>
              </a:rPr>
              <a:t>（興味を持つ→調べる）</a:t>
            </a:r>
            <a:endParaRPr kumimoji="1" lang="ja-JP" altLang="en-US" sz="1050" b="1">
              <a:solidFill>
                <a:srgbClr val="0D0D0D"/>
              </a:solidFill>
            </a:endParaRPr>
          </a:p>
        </p:txBody>
      </p:sp>
      <p:sp>
        <p:nvSpPr>
          <p:cNvPr id="32" name="テキスト ボックス 31">
            <a:extLst>
              <a:ext uri="{FF2B5EF4-FFF2-40B4-BE49-F238E27FC236}">
                <a16:creationId xmlns:a16="http://schemas.microsoft.com/office/drawing/2014/main" id="{91F0A231-CDBF-C00C-847D-6BED895639DD}"/>
              </a:ext>
            </a:extLst>
          </p:cNvPr>
          <p:cNvSpPr txBox="1"/>
          <p:nvPr/>
        </p:nvSpPr>
        <p:spPr>
          <a:xfrm>
            <a:off x="840657" y="5549113"/>
            <a:ext cx="2104560" cy="584775"/>
          </a:xfrm>
          <a:prstGeom prst="rect">
            <a:avLst/>
          </a:prstGeom>
          <a:noFill/>
        </p:spPr>
        <p:txBody>
          <a:bodyPr wrap="square" rtlCol="0">
            <a:spAutoFit/>
          </a:bodyPr>
          <a:lstStyle/>
          <a:p>
            <a:pPr algn="ctr"/>
            <a:r>
              <a:rPr kumimoji="1" lang="ja-JP" altLang="en-US" sz="1600" b="1">
                <a:solidFill>
                  <a:schemeClr val="bg1"/>
                </a:solidFill>
              </a:rPr>
              <a:t>獲得</a:t>
            </a:r>
            <a:endParaRPr kumimoji="1" lang="en-US" altLang="ja-JP" sz="1600" b="1" dirty="0">
              <a:solidFill>
                <a:schemeClr val="bg1"/>
              </a:solidFill>
            </a:endParaRPr>
          </a:p>
          <a:p>
            <a:pPr algn="ctr"/>
            <a:r>
              <a:rPr kumimoji="1" lang="ja-JP" altLang="en-US" sz="1050" b="1">
                <a:solidFill>
                  <a:schemeClr val="tx1">
                    <a:lumMod val="85000"/>
                    <a:lumOff val="15000"/>
                  </a:schemeClr>
                </a:solidFill>
              </a:rPr>
              <a:t>（調べる</a:t>
            </a:r>
            <a:r>
              <a:rPr kumimoji="1" lang="ja-JP" altLang="en-US" sz="1050" b="1">
                <a:solidFill>
                  <a:schemeClr val="bg1"/>
                </a:solidFill>
              </a:rPr>
              <a:t>→購入</a:t>
            </a:r>
            <a:r>
              <a:rPr kumimoji="1" lang="ja-JP" altLang="en-US" sz="1050" b="1">
                <a:solidFill>
                  <a:schemeClr val="tx1">
                    <a:lumMod val="85000"/>
                    <a:lumOff val="15000"/>
                  </a:schemeClr>
                </a:solidFill>
              </a:rPr>
              <a:t>する）</a:t>
            </a:r>
            <a:r>
              <a:rPr kumimoji="1" lang="ja-JP" altLang="en-US" sz="1600" b="1">
                <a:solidFill>
                  <a:schemeClr val="bg1"/>
                </a:solidFill>
              </a:rPr>
              <a:t>）</a:t>
            </a:r>
          </a:p>
        </p:txBody>
      </p:sp>
      <p:sp>
        <p:nvSpPr>
          <p:cNvPr id="33" name="角丸四角形 32">
            <a:extLst>
              <a:ext uri="{FF2B5EF4-FFF2-40B4-BE49-F238E27FC236}">
                <a16:creationId xmlns:a16="http://schemas.microsoft.com/office/drawing/2014/main" id="{2B24E524-BF83-A814-4910-1C51393620E1}"/>
              </a:ext>
            </a:extLst>
          </p:cNvPr>
          <p:cNvSpPr/>
          <p:nvPr/>
        </p:nvSpPr>
        <p:spPr>
          <a:xfrm>
            <a:off x="3407214" y="2338740"/>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D0D0D"/>
                </a:solidFill>
              </a:rPr>
              <a:t>広告想起</a:t>
            </a:r>
          </a:p>
        </p:txBody>
      </p:sp>
      <p:sp>
        <p:nvSpPr>
          <p:cNvPr id="34" name="角丸四角形 33">
            <a:extLst>
              <a:ext uri="{FF2B5EF4-FFF2-40B4-BE49-F238E27FC236}">
                <a16:creationId xmlns:a16="http://schemas.microsoft.com/office/drawing/2014/main" id="{DADF7236-01EA-10A2-C813-6458EE24EF92}"/>
              </a:ext>
            </a:extLst>
          </p:cNvPr>
          <p:cNvSpPr/>
          <p:nvPr/>
        </p:nvSpPr>
        <p:spPr>
          <a:xfrm>
            <a:off x="3407214" y="2915784"/>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D0D0D"/>
                </a:solidFill>
              </a:rPr>
              <a:t>ブランド認知</a:t>
            </a:r>
          </a:p>
        </p:txBody>
      </p:sp>
      <p:sp>
        <p:nvSpPr>
          <p:cNvPr id="35" name="角丸四角形 34">
            <a:extLst>
              <a:ext uri="{FF2B5EF4-FFF2-40B4-BE49-F238E27FC236}">
                <a16:creationId xmlns:a16="http://schemas.microsoft.com/office/drawing/2014/main" id="{188DC010-8EE7-78D0-91E5-F777322FB80A}"/>
              </a:ext>
            </a:extLst>
          </p:cNvPr>
          <p:cNvSpPr/>
          <p:nvPr/>
        </p:nvSpPr>
        <p:spPr>
          <a:xfrm>
            <a:off x="3407214" y="3495416"/>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rgbClr val="0D0D0D"/>
                </a:solidFill>
              </a:rPr>
              <a:t>メッセージ連想</a:t>
            </a:r>
            <a:endParaRPr kumimoji="1" lang="ja-JP" altLang="en-US" sz="1200" b="1">
              <a:solidFill>
                <a:srgbClr val="0D0D0D"/>
              </a:solidFill>
            </a:endParaRPr>
          </a:p>
        </p:txBody>
      </p:sp>
      <p:sp>
        <p:nvSpPr>
          <p:cNvPr id="36" name="角丸四角形 35">
            <a:extLst>
              <a:ext uri="{FF2B5EF4-FFF2-40B4-BE49-F238E27FC236}">
                <a16:creationId xmlns:a16="http://schemas.microsoft.com/office/drawing/2014/main" id="{9EE98E4C-A5E4-8B45-3A2F-03D4FDE8C16C}"/>
              </a:ext>
            </a:extLst>
          </p:cNvPr>
          <p:cNvSpPr/>
          <p:nvPr/>
        </p:nvSpPr>
        <p:spPr>
          <a:xfrm>
            <a:off x="3407214" y="4065175"/>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rgbClr val="0D0D0D"/>
                </a:solidFill>
              </a:rPr>
              <a:t>サーチ</a:t>
            </a:r>
            <a:r>
              <a:rPr kumimoji="1" lang="ja-JP" altLang="en-US" sz="1200" b="1">
                <a:solidFill>
                  <a:srgbClr val="0D0D0D"/>
                </a:solidFill>
              </a:rPr>
              <a:t>リフト</a:t>
            </a:r>
          </a:p>
        </p:txBody>
      </p:sp>
      <p:sp>
        <p:nvSpPr>
          <p:cNvPr id="37" name="角丸四角形 36">
            <a:extLst>
              <a:ext uri="{FF2B5EF4-FFF2-40B4-BE49-F238E27FC236}">
                <a16:creationId xmlns:a16="http://schemas.microsoft.com/office/drawing/2014/main" id="{FEF5AD44-79D4-7B98-4852-F4EE9AFA050C}"/>
              </a:ext>
            </a:extLst>
          </p:cNvPr>
          <p:cNvSpPr/>
          <p:nvPr/>
        </p:nvSpPr>
        <p:spPr>
          <a:xfrm>
            <a:off x="3407214" y="4634030"/>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D0D0D"/>
                </a:solidFill>
              </a:rPr>
              <a:t>比較検討</a:t>
            </a:r>
          </a:p>
        </p:txBody>
      </p:sp>
      <p:sp>
        <p:nvSpPr>
          <p:cNvPr id="38" name="角丸四角形 37">
            <a:extLst>
              <a:ext uri="{FF2B5EF4-FFF2-40B4-BE49-F238E27FC236}">
                <a16:creationId xmlns:a16="http://schemas.microsoft.com/office/drawing/2014/main" id="{BD464BFD-E738-31EF-ADE9-59713C472FA6}"/>
              </a:ext>
            </a:extLst>
          </p:cNvPr>
          <p:cNvSpPr/>
          <p:nvPr/>
        </p:nvSpPr>
        <p:spPr>
          <a:xfrm>
            <a:off x="3407214" y="5208716"/>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D0D0D"/>
                </a:solidFill>
              </a:rPr>
              <a:t>好意度</a:t>
            </a:r>
          </a:p>
        </p:txBody>
      </p:sp>
      <p:sp>
        <p:nvSpPr>
          <p:cNvPr id="39" name="角丸四角形 38">
            <a:extLst>
              <a:ext uri="{FF2B5EF4-FFF2-40B4-BE49-F238E27FC236}">
                <a16:creationId xmlns:a16="http://schemas.microsoft.com/office/drawing/2014/main" id="{D3B19A1B-3560-19FB-7271-E0CA080234A7}"/>
              </a:ext>
            </a:extLst>
          </p:cNvPr>
          <p:cNvSpPr/>
          <p:nvPr/>
        </p:nvSpPr>
        <p:spPr>
          <a:xfrm>
            <a:off x="3407214" y="5783402"/>
            <a:ext cx="1427022"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D0D0D"/>
                </a:solidFill>
              </a:rPr>
              <a:t>購入意向</a:t>
            </a:r>
          </a:p>
        </p:txBody>
      </p:sp>
      <p:sp>
        <p:nvSpPr>
          <p:cNvPr id="40" name="角丸四角形 39">
            <a:extLst>
              <a:ext uri="{FF2B5EF4-FFF2-40B4-BE49-F238E27FC236}">
                <a16:creationId xmlns:a16="http://schemas.microsoft.com/office/drawing/2014/main" id="{75C7EF6E-4D64-482D-4765-82F6D8F75F1B}"/>
              </a:ext>
            </a:extLst>
          </p:cNvPr>
          <p:cNvSpPr/>
          <p:nvPr/>
        </p:nvSpPr>
        <p:spPr>
          <a:xfrm>
            <a:off x="4961892" y="2333773"/>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広告を見たユーザーは、ブランド（商品）の広告を認知しているか</a:t>
            </a:r>
            <a:endParaRPr kumimoji="1" lang="ja-JP" altLang="en-US" sz="1200">
              <a:solidFill>
                <a:srgbClr val="0D0D0D"/>
              </a:solidFill>
              <a:latin typeface="Meiryo" panose="020B0604030504040204" pitchFamily="34" charset="-128"/>
              <a:ea typeface="Meiryo" panose="020B0604030504040204" pitchFamily="34" charset="-128"/>
            </a:endParaRPr>
          </a:p>
        </p:txBody>
      </p:sp>
      <p:sp>
        <p:nvSpPr>
          <p:cNvPr id="41" name="角丸四角形 40">
            <a:extLst>
              <a:ext uri="{FF2B5EF4-FFF2-40B4-BE49-F238E27FC236}">
                <a16:creationId xmlns:a16="http://schemas.microsoft.com/office/drawing/2014/main" id="{DCC2BF5B-AFB3-9021-582C-7DE15D7372D3}"/>
              </a:ext>
            </a:extLst>
          </p:cNvPr>
          <p:cNvSpPr/>
          <p:nvPr/>
        </p:nvSpPr>
        <p:spPr>
          <a:xfrm>
            <a:off x="4961892" y="2915783"/>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広告を見ることで、ユーザーは対象のブランド（商品）の認知が</a:t>
            </a:r>
            <a:endParaRPr kumimoji="1" lang="en-US" altLang="ja-JP" sz="1200" b="0" i="0" kern="1200" dirty="0">
              <a:solidFill>
                <a:srgbClr val="0D0D0D"/>
              </a:solidFill>
              <a:effectLst/>
              <a:latin typeface="Meiryo" panose="020B0604030504040204" pitchFamily="34" charset="-128"/>
              <a:ea typeface="Meiryo" panose="020B0604030504040204" pitchFamily="34" charset="-128"/>
              <a:cs typeface="+mn-cs"/>
            </a:endParaRPr>
          </a:p>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向上したか</a:t>
            </a:r>
            <a:endParaRPr kumimoji="1" lang="ja-JP" altLang="en-US" sz="1200">
              <a:solidFill>
                <a:srgbClr val="0D0D0D"/>
              </a:solidFill>
              <a:latin typeface="Meiryo" panose="020B0604030504040204" pitchFamily="34" charset="-128"/>
              <a:ea typeface="Meiryo" panose="020B0604030504040204" pitchFamily="34" charset="-128"/>
            </a:endParaRPr>
          </a:p>
        </p:txBody>
      </p:sp>
      <p:sp>
        <p:nvSpPr>
          <p:cNvPr id="42" name="角丸四角形 41">
            <a:extLst>
              <a:ext uri="{FF2B5EF4-FFF2-40B4-BE49-F238E27FC236}">
                <a16:creationId xmlns:a16="http://schemas.microsoft.com/office/drawing/2014/main" id="{0DD9A65C-74B9-509C-CC4B-36E8D0A9299A}"/>
              </a:ext>
            </a:extLst>
          </p:cNvPr>
          <p:cNvSpPr/>
          <p:nvPr/>
        </p:nvSpPr>
        <p:spPr>
          <a:xfrm>
            <a:off x="4961891" y="3494498"/>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広告を見たユーザーに対し、広告メッセージの理解を促せたか</a:t>
            </a:r>
            <a:endParaRPr kumimoji="1" lang="ja-JP" altLang="en-US" sz="1200">
              <a:solidFill>
                <a:srgbClr val="0D0D0D"/>
              </a:solidFill>
              <a:latin typeface="Meiryo" panose="020B0604030504040204" pitchFamily="34" charset="-128"/>
              <a:ea typeface="Meiryo" panose="020B0604030504040204" pitchFamily="34" charset="-128"/>
            </a:endParaRPr>
          </a:p>
        </p:txBody>
      </p:sp>
      <p:sp>
        <p:nvSpPr>
          <p:cNvPr id="43" name="角丸四角形 42">
            <a:extLst>
              <a:ext uri="{FF2B5EF4-FFF2-40B4-BE49-F238E27FC236}">
                <a16:creationId xmlns:a16="http://schemas.microsoft.com/office/drawing/2014/main" id="{40CFE224-E835-D5FC-83E8-670949C4C28F}"/>
              </a:ext>
            </a:extLst>
          </p:cNvPr>
          <p:cNvSpPr/>
          <p:nvPr/>
        </p:nvSpPr>
        <p:spPr>
          <a:xfrm>
            <a:off x="4961890" y="4065174"/>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広告によって対象キーワードの自然検索数が上昇したか</a:t>
            </a:r>
            <a:endParaRPr kumimoji="1" lang="ja-JP" altLang="en-US" sz="1200">
              <a:solidFill>
                <a:srgbClr val="0D0D0D"/>
              </a:solidFill>
              <a:latin typeface="Meiryo" panose="020B0604030504040204" pitchFamily="34" charset="-128"/>
              <a:ea typeface="Meiryo" panose="020B0604030504040204" pitchFamily="34" charset="-128"/>
            </a:endParaRPr>
          </a:p>
        </p:txBody>
      </p:sp>
      <p:sp>
        <p:nvSpPr>
          <p:cNvPr id="44" name="角丸四角形 43">
            <a:extLst>
              <a:ext uri="{FF2B5EF4-FFF2-40B4-BE49-F238E27FC236}">
                <a16:creationId xmlns:a16="http://schemas.microsoft.com/office/drawing/2014/main" id="{8E3DA80E-A747-A615-A0BE-37E56D9ED0A7}"/>
              </a:ext>
            </a:extLst>
          </p:cNvPr>
          <p:cNvSpPr/>
          <p:nvPr/>
        </p:nvSpPr>
        <p:spPr>
          <a:xfrm>
            <a:off x="4961890" y="4634029"/>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n-lt"/>
                <a:ea typeface="+mn-ea"/>
                <a:cs typeface="+mn-cs"/>
              </a:rPr>
              <a:t>広告を見ることにより、ユーザーに対して比較検討を促せたか</a:t>
            </a:r>
            <a:endParaRPr kumimoji="1" lang="ja-JP" altLang="en-US" sz="1000">
              <a:solidFill>
                <a:srgbClr val="0D0D0D"/>
              </a:solidFill>
              <a:latin typeface="Meiryo" panose="020B0604030504040204" pitchFamily="34" charset="-128"/>
              <a:ea typeface="Meiryo" panose="020B0604030504040204" pitchFamily="34" charset="-128"/>
            </a:endParaRPr>
          </a:p>
        </p:txBody>
      </p:sp>
      <p:sp>
        <p:nvSpPr>
          <p:cNvPr id="45" name="角丸四角形 44">
            <a:extLst>
              <a:ext uri="{FF2B5EF4-FFF2-40B4-BE49-F238E27FC236}">
                <a16:creationId xmlns:a16="http://schemas.microsoft.com/office/drawing/2014/main" id="{6DC5E02F-3DAF-5567-3D9C-F7B2C27FD3B7}"/>
              </a:ext>
            </a:extLst>
          </p:cNvPr>
          <p:cNvSpPr/>
          <p:nvPr/>
        </p:nvSpPr>
        <p:spPr>
          <a:xfrm>
            <a:off x="4961889" y="5202884"/>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n-lt"/>
                <a:ea typeface="+mn-ea"/>
                <a:cs typeface="+mn-cs"/>
              </a:rPr>
              <a:t>広告を見ることにより、企業ブランド・商品の好意度が向上したか</a:t>
            </a:r>
            <a:endParaRPr kumimoji="1" lang="ja-JP" altLang="en-US" sz="1000">
              <a:solidFill>
                <a:srgbClr val="0D0D0D"/>
              </a:solidFill>
              <a:latin typeface="Meiryo" panose="020B0604030504040204" pitchFamily="34" charset="-128"/>
              <a:ea typeface="Meiryo" panose="020B0604030504040204" pitchFamily="34" charset="-128"/>
            </a:endParaRPr>
          </a:p>
        </p:txBody>
      </p:sp>
      <p:sp>
        <p:nvSpPr>
          <p:cNvPr id="46" name="角丸四角形 45">
            <a:extLst>
              <a:ext uri="{FF2B5EF4-FFF2-40B4-BE49-F238E27FC236}">
                <a16:creationId xmlns:a16="http://schemas.microsoft.com/office/drawing/2014/main" id="{DA8C4C6C-2545-FCF8-8B02-22FAB39E1F0C}"/>
              </a:ext>
            </a:extLst>
          </p:cNvPr>
          <p:cNvSpPr/>
          <p:nvPr/>
        </p:nvSpPr>
        <p:spPr>
          <a:xfrm>
            <a:off x="4961888" y="5781599"/>
            <a:ext cx="5219599" cy="458359"/>
          </a:xfrm>
          <a:prstGeom prst="roundRect">
            <a:avLst>
              <a:gd name="adj" fmla="val 0"/>
            </a:avLst>
          </a:prstGeom>
          <a:solidFill>
            <a:schemeClr val="accent5">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0" i="0" kern="1200">
                <a:solidFill>
                  <a:srgbClr val="0D0D0D"/>
                </a:solidFill>
                <a:effectLst/>
                <a:latin typeface="+mn-lt"/>
                <a:ea typeface="+mn-ea"/>
                <a:cs typeface="+mn-cs"/>
              </a:rPr>
              <a:t>広告を見ることにより、対象商品（サービス）への購入の意向を上昇</a:t>
            </a:r>
            <a:endParaRPr kumimoji="1" lang="en-US" altLang="ja-JP" sz="1200" b="0" i="0" kern="1200" dirty="0">
              <a:solidFill>
                <a:srgbClr val="0D0D0D"/>
              </a:solidFill>
              <a:effectLst/>
              <a:latin typeface="+mn-lt"/>
              <a:ea typeface="+mn-ea"/>
              <a:cs typeface="+mn-cs"/>
            </a:endParaRPr>
          </a:p>
          <a:p>
            <a:r>
              <a:rPr kumimoji="1" lang="ja-JP" altLang="en-US" sz="1200" b="0" i="0" kern="1200">
                <a:solidFill>
                  <a:srgbClr val="0D0D0D"/>
                </a:solidFill>
                <a:effectLst/>
                <a:latin typeface="+mn-lt"/>
                <a:ea typeface="+mn-ea"/>
                <a:cs typeface="+mn-cs"/>
              </a:rPr>
              <a:t>させることができたか</a:t>
            </a:r>
            <a:endParaRPr kumimoji="1" lang="ja-JP" altLang="en-US" sz="1000">
              <a:solidFill>
                <a:srgbClr val="0D0D0D"/>
              </a:solidFill>
              <a:latin typeface="Meiryo" panose="020B0604030504040204" pitchFamily="34" charset="-128"/>
              <a:ea typeface="Meiryo" panose="020B0604030504040204" pitchFamily="34" charset="-128"/>
            </a:endParaRPr>
          </a:p>
        </p:txBody>
      </p:sp>
      <p:sp>
        <p:nvSpPr>
          <p:cNvPr id="47" name="角丸四角形 46">
            <a:extLst>
              <a:ext uri="{FF2B5EF4-FFF2-40B4-BE49-F238E27FC236}">
                <a16:creationId xmlns:a16="http://schemas.microsoft.com/office/drawing/2014/main" id="{56CE8DC6-9B1C-3B10-0B0B-D9C2E4DEB4B3}"/>
              </a:ext>
            </a:extLst>
          </p:cNvPr>
          <p:cNvSpPr/>
          <p:nvPr/>
        </p:nvSpPr>
        <p:spPr>
          <a:xfrm>
            <a:off x="10309147" y="2333773"/>
            <a:ext cx="1403428" cy="1634977"/>
          </a:xfrm>
          <a:prstGeom prst="roundRect">
            <a:avLst>
              <a:gd name="adj" fmla="val 0"/>
            </a:avLst>
          </a:prstGeom>
          <a:solidFill>
            <a:srgbClr val="E5E5E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0003E"/>
                </a:solidFill>
                <a:latin typeface="Meiryo" panose="020B0604030504040204" pitchFamily="34" charset="-128"/>
                <a:ea typeface="Meiryo" panose="020B0604030504040204" pitchFamily="34" charset="-128"/>
              </a:rPr>
              <a:t>ブランドリフト</a:t>
            </a:r>
            <a:endParaRPr kumimoji="1" lang="en-US" altLang="ja-JP" sz="1200" b="1" dirty="0">
              <a:solidFill>
                <a:srgbClr val="00003E"/>
              </a:solidFill>
              <a:latin typeface="Meiryo" panose="020B0604030504040204" pitchFamily="34" charset="-128"/>
              <a:ea typeface="Meiryo" panose="020B0604030504040204" pitchFamily="34" charset="-128"/>
            </a:endParaRPr>
          </a:p>
          <a:p>
            <a:pPr algn="ctr"/>
            <a:r>
              <a:rPr kumimoji="1" lang="ja-JP" altLang="en-US" sz="1200" b="1">
                <a:solidFill>
                  <a:srgbClr val="00003E"/>
                </a:solidFill>
                <a:latin typeface="Meiryo" panose="020B0604030504040204" pitchFamily="34" charset="-128"/>
                <a:ea typeface="Meiryo" panose="020B0604030504040204" pitchFamily="34" charset="-128"/>
              </a:rPr>
              <a:t>調査</a:t>
            </a:r>
          </a:p>
        </p:txBody>
      </p:sp>
      <p:sp>
        <p:nvSpPr>
          <p:cNvPr id="48" name="角丸四角形 47">
            <a:extLst>
              <a:ext uri="{FF2B5EF4-FFF2-40B4-BE49-F238E27FC236}">
                <a16:creationId xmlns:a16="http://schemas.microsoft.com/office/drawing/2014/main" id="{6F76EE89-7BAB-387F-57F7-CDDD8DBB78CB}"/>
              </a:ext>
            </a:extLst>
          </p:cNvPr>
          <p:cNvSpPr/>
          <p:nvPr/>
        </p:nvSpPr>
        <p:spPr>
          <a:xfrm>
            <a:off x="10309143" y="4065173"/>
            <a:ext cx="1403428" cy="458359"/>
          </a:xfrm>
          <a:prstGeom prst="roundRect">
            <a:avLst>
              <a:gd name="adj" fmla="val 0"/>
            </a:avLst>
          </a:prstGeom>
          <a:solidFill>
            <a:srgbClr val="FFEAE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rgbClr val="0D0D0D"/>
                </a:solidFill>
                <a:latin typeface="Meiryo" panose="020B0604030504040204" pitchFamily="34" charset="-128"/>
                <a:ea typeface="Meiryo" panose="020B0604030504040204" pitchFamily="34" charset="-128"/>
              </a:rPr>
              <a:t>サーチリフト</a:t>
            </a:r>
            <a:endParaRPr lang="en-US" altLang="ja-JP" sz="1200" b="1" dirty="0">
              <a:solidFill>
                <a:srgbClr val="0D0D0D"/>
              </a:solidFill>
              <a:latin typeface="Meiryo" panose="020B0604030504040204" pitchFamily="34" charset="-128"/>
              <a:ea typeface="Meiryo" panose="020B0604030504040204" pitchFamily="34" charset="-128"/>
            </a:endParaRPr>
          </a:p>
          <a:p>
            <a:pPr algn="ctr"/>
            <a:r>
              <a:rPr lang="ja-JP" altLang="en-US" sz="1200" b="1">
                <a:solidFill>
                  <a:srgbClr val="0D0D0D"/>
                </a:solidFill>
                <a:latin typeface="Meiryo" panose="020B0604030504040204" pitchFamily="34" charset="-128"/>
                <a:ea typeface="Meiryo" panose="020B0604030504040204" pitchFamily="34" charset="-128"/>
              </a:rPr>
              <a:t>調査</a:t>
            </a:r>
            <a:endParaRPr kumimoji="1" lang="ja-JP" altLang="en-US" b="1">
              <a:solidFill>
                <a:srgbClr val="0D0D0D"/>
              </a:solidFill>
              <a:latin typeface="Meiryo" panose="020B0604030504040204" pitchFamily="34" charset="-128"/>
              <a:ea typeface="Meiryo" panose="020B0604030504040204" pitchFamily="34" charset="-128"/>
            </a:endParaRPr>
          </a:p>
        </p:txBody>
      </p:sp>
      <p:sp>
        <p:nvSpPr>
          <p:cNvPr id="49" name="角丸四角形 48">
            <a:extLst>
              <a:ext uri="{FF2B5EF4-FFF2-40B4-BE49-F238E27FC236}">
                <a16:creationId xmlns:a16="http://schemas.microsoft.com/office/drawing/2014/main" id="{BC7F943E-583E-618D-FDD3-EBFDD1BE8C8D}"/>
              </a:ext>
            </a:extLst>
          </p:cNvPr>
          <p:cNvSpPr/>
          <p:nvPr/>
        </p:nvSpPr>
        <p:spPr>
          <a:xfrm>
            <a:off x="10309139" y="4615815"/>
            <a:ext cx="1403428" cy="1634977"/>
          </a:xfrm>
          <a:prstGeom prst="roundRect">
            <a:avLst>
              <a:gd name="adj" fmla="val 0"/>
            </a:avLst>
          </a:prstGeom>
          <a:solidFill>
            <a:srgbClr val="E5E5E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rgbClr val="0D0D0D"/>
                </a:solidFill>
              </a:rPr>
              <a:t>ブランドリフト</a:t>
            </a:r>
            <a:endParaRPr kumimoji="1" lang="en-US" altLang="ja-JP" sz="1200" b="1" dirty="0">
              <a:solidFill>
                <a:srgbClr val="0D0D0D"/>
              </a:solidFill>
            </a:endParaRPr>
          </a:p>
          <a:p>
            <a:pPr algn="ctr"/>
            <a:r>
              <a:rPr kumimoji="1" lang="ja-JP" altLang="en-US" sz="1200" b="1">
                <a:solidFill>
                  <a:srgbClr val="0D0D0D"/>
                </a:solidFill>
              </a:rPr>
              <a:t>調査</a:t>
            </a:r>
          </a:p>
        </p:txBody>
      </p:sp>
      <p:sp>
        <p:nvSpPr>
          <p:cNvPr id="50" name="角丸四角形 49">
            <a:extLst>
              <a:ext uri="{FF2B5EF4-FFF2-40B4-BE49-F238E27FC236}">
                <a16:creationId xmlns:a16="http://schemas.microsoft.com/office/drawing/2014/main" id="{1CCC2F4C-687C-2AE9-850C-B92414788932}"/>
              </a:ext>
            </a:extLst>
          </p:cNvPr>
          <p:cNvSpPr/>
          <p:nvPr/>
        </p:nvSpPr>
        <p:spPr>
          <a:xfrm>
            <a:off x="3407214" y="1938443"/>
            <a:ext cx="1450614" cy="288897"/>
          </a:xfrm>
          <a:prstGeom prst="roundRect">
            <a:avLst>
              <a:gd name="adj" fmla="val 0"/>
            </a:avLst>
          </a:prstGeom>
          <a:solidFill>
            <a:srgbClr val="00003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広告指標</a:t>
            </a:r>
          </a:p>
        </p:txBody>
      </p:sp>
      <p:sp>
        <p:nvSpPr>
          <p:cNvPr id="51" name="角丸四角形 50">
            <a:extLst>
              <a:ext uri="{FF2B5EF4-FFF2-40B4-BE49-F238E27FC236}">
                <a16:creationId xmlns:a16="http://schemas.microsoft.com/office/drawing/2014/main" id="{12A7532A-3494-F49A-0BF5-AFADBEB25A37}"/>
              </a:ext>
            </a:extLst>
          </p:cNvPr>
          <p:cNvSpPr/>
          <p:nvPr/>
        </p:nvSpPr>
        <p:spPr>
          <a:xfrm>
            <a:off x="4961888" y="1938443"/>
            <a:ext cx="5219598" cy="288897"/>
          </a:xfrm>
          <a:prstGeom prst="roundRect">
            <a:avLst>
              <a:gd name="adj" fmla="val 0"/>
            </a:avLst>
          </a:prstGeom>
          <a:solidFill>
            <a:srgbClr val="00003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計測目的</a:t>
            </a:r>
          </a:p>
        </p:txBody>
      </p:sp>
      <p:sp>
        <p:nvSpPr>
          <p:cNvPr id="52" name="角丸四角形 51">
            <a:extLst>
              <a:ext uri="{FF2B5EF4-FFF2-40B4-BE49-F238E27FC236}">
                <a16:creationId xmlns:a16="http://schemas.microsoft.com/office/drawing/2014/main" id="{EB92FB0C-4782-E567-4531-8845ABD9A507}"/>
              </a:ext>
            </a:extLst>
          </p:cNvPr>
          <p:cNvSpPr/>
          <p:nvPr/>
        </p:nvSpPr>
        <p:spPr>
          <a:xfrm>
            <a:off x="10309139" y="1938443"/>
            <a:ext cx="1403436" cy="288897"/>
          </a:xfrm>
          <a:prstGeom prst="roundRect">
            <a:avLst>
              <a:gd name="adj" fmla="val 0"/>
            </a:avLst>
          </a:prstGeom>
          <a:solidFill>
            <a:srgbClr val="00003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rPr>
              <a:t>調査</a:t>
            </a:r>
          </a:p>
        </p:txBody>
      </p:sp>
      <p:sp>
        <p:nvSpPr>
          <p:cNvPr id="53" name="角丸四角形 52">
            <a:extLst>
              <a:ext uri="{FF2B5EF4-FFF2-40B4-BE49-F238E27FC236}">
                <a16:creationId xmlns:a16="http://schemas.microsoft.com/office/drawing/2014/main" id="{2F5545E1-5B17-6F15-E133-EDF670EAF4FA}"/>
              </a:ext>
            </a:extLst>
          </p:cNvPr>
          <p:cNvSpPr/>
          <p:nvPr/>
        </p:nvSpPr>
        <p:spPr>
          <a:xfrm>
            <a:off x="479425" y="1938443"/>
            <a:ext cx="2800132" cy="288897"/>
          </a:xfrm>
          <a:prstGeom prst="roundRect">
            <a:avLst>
              <a:gd name="adj" fmla="val 0"/>
            </a:avLst>
          </a:prstGeom>
          <a:solidFill>
            <a:srgbClr val="00003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rPr>
              <a:t>マーケティングファネル</a:t>
            </a:r>
            <a:endParaRPr kumimoji="1" lang="ja-JP" altLang="en-US" sz="1200" b="1">
              <a:solidFill>
                <a:schemeClr val="bg1"/>
              </a:solidFill>
            </a:endParaRPr>
          </a:p>
        </p:txBody>
      </p:sp>
      <p:sp>
        <p:nvSpPr>
          <p:cNvPr id="54" name="テキスト ボックス 53">
            <a:extLst>
              <a:ext uri="{FF2B5EF4-FFF2-40B4-BE49-F238E27FC236}">
                <a16:creationId xmlns:a16="http://schemas.microsoft.com/office/drawing/2014/main" id="{2EC7F1F7-66FC-24CB-A621-1C71E22D9673}"/>
              </a:ext>
            </a:extLst>
          </p:cNvPr>
          <p:cNvSpPr txBox="1"/>
          <p:nvPr/>
        </p:nvSpPr>
        <p:spPr>
          <a:xfrm>
            <a:off x="504825" y="1304454"/>
            <a:ext cx="11182350" cy="215444"/>
          </a:xfrm>
          <a:prstGeom prst="rect">
            <a:avLst/>
          </a:prstGeom>
          <a:noFill/>
        </p:spPr>
        <p:txBody>
          <a:bodyPr wrap="square" lIns="0" tIns="0" rIns="0" bIns="0" rtlCol="0">
            <a:spAutoFit/>
          </a:bodyPr>
          <a:lstStyle/>
          <a:p>
            <a:pPr algn="l"/>
            <a:r>
              <a:rPr lang="en" altLang="ja-JP" sz="1400" b="0" i="0" dirty="0">
                <a:solidFill>
                  <a:srgbClr val="0D0D0D"/>
                </a:solidFill>
                <a:effectLst/>
                <a:latin typeface="Meiryo" panose="020B0604030504040204" pitchFamily="34" charset="-128"/>
                <a:ea typeface="Meiryo" panose="020B0604030504040204" pitchFamily="34" charset="-128"/>
              </a:rPr>
              <a:t>Yahoo! JAPAN</a:t>
            </a:r>
            <a:r>
              <a:rPr lang="ja-JP" altLang="en-US" sz="1400" b="0" i="0">
                <a:solidFill>
                  <a:srgbClr val="0D0D0D"/>
                </a:solidFill>
                <a:effectLst/>
                <a:latin typeface="Meiryo" panose="020B0604030504040204" pitchFamily="34" charset="-128"/>
                <a:ea typeface="Meiryo" panose="020B0604030504040204" pitchFamily="34" charset="-128"/>
              </a:rPr>
              <a:t>ブランド効果測定では、広告指標や計測目的に応じた調査種別を活用することができます。</a:t>
            </a:r>
            <a:endParaRPr lang="en-US" altLang="ja-JP" sz="1400" b="0" i="0" dirty="0">
              <a:solidFill>
                <a:srgbClr val="0D0D0D"/>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77084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機能詳細</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a:t>
            </a:r>
            <a:r>
              <a:rPr kumimoji="1" lang="ja-JP" altLang="en-US" spc="0"/>
              <a:t>詳細</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実施条件</a:t>
            </a:r>
            <a:endParaRPr kumimoji="1" lang="ja-JP" altLang="en-US"/>
          </a:p>
        </p:txBody>
      </p:sp>
      <p:sp>
        <p:nvSpPr>
          <p:cNvPr id="11" name="テキスト ボックス 10">
            <a:extLst>
              <a:ext uri="{FF2B5EF4-FFF2-40B4-BE49-F238E27FC236}">
                <a16:creationId xmlns:a16="http://schemas.microsoft.com/office/drawing/2014/main" id="{3BEABC2D-8508-633D-897D-67B55F4388BC}"/>
              </a:ext>
            </a:extLst>
          </p:cNvPr>
          <p:cNvSpPr txBox="1"/>
          <p:nvPr/>
        </p:nvSpPr>
        <p:spPr>
          <a:xfrm>
            <a:off x="808734" y="1292542"/>
            <a:ext cx="1005403" cy="338554"/>
          </a:xfrm>
          <a:prstGeom prst="rect">
            <a:avLst/>
          </a:prstGeom>
          <a:noFill/>
        </p:spPr>
        <p:txBody>
          <a:bodyPr wrap="none" rtlCol="0">
            <a:spAutoFit/>
          </a:bodyPr>
          <a:lstStyle/>
          <a:p>
            <a:pPr algn="l"/>
            <a:r>
              <a:rPr kumimoji="1" lang="ja-JP" altLang="en-US" sz="1600" b="1">
                <a:solidFill>
                  <a:srgbClr val="00003E"/>
                </a:solidFill>
              </a:rPr>
              <a:t>対象商品</a:t>
            </a:r>
          </a:p>
        </p:txBody>
      </p:sp>
      <p:sp>
        <p:nvSpPr>
          <p:cNvPr id="12" name="テキスト ボックス 11">
            <a:extLst>
              <a:ext uri="{FF2B5EF4-FFF2-40B4-BE49-F238E27FC236}">
                <a16:creationId xmlns:a16="http://schemas.microsoft.com/office/drawing/2014/main" id="{7177D2DB-7B5C-8E65-A706-29892ED8C7A3}"/>
              </a:ext>
            </a:extLst>
          </p:cNvPr>
          <p:cNvSpPr txBox="1"/>
          <p:nvPr/>
        </p:nvSpPr>
        <p:spPr>
          <a:xfrm>
            <a:off x="807390" y="6165385"/>
            <a:ext cx="4112023" cy="492443"/>
          </a:xfrm>
          <a:prstGeom prst="rect">
            <a:avLst/>
          </a:prstGeom>
          <a:noFill/>
        </p:spPr>
        <p:txBody>
          <a:bodyPr wrap="none" rtlCol="0">
            <a:spAutoFit/>
          </a:bodyPr>
          <a:lstStyle/>
          <a:p>
            <a:pPr algn="l"/>
            <a:r>
              <a:rPr kumimoji="1" lang="ja-JP" altLang="en-US" sz="1400">
                <a:solidFill>
                  <a:srgbClr val="0D0D0D"/>
                </a:solidFill>
                <a:latin typeface="Meiryo" panose="020B0604030504040204" pitchFamily="34" charset="-128"/>
                <a:ea typeface="Meiryo" panose="020B0604030504040204" pitchFamily="34" charset="-128"/>
              </a:rPr>
              <a:t>掲載期間：</a:t>
            </a:r>
            <a:r>
              <a:rPr kumimoji="1" lang="en-US" altLang="ja-JP" sz="1400" dirty="0">
                <a:solidFill>
                  <a:srgbClr val="0D0D0D"/>
                </a:solidFill>
                <a:latin typeface="Meiryo" panose="020B0604030504040204" pitchFamily="34" charset="-128"/>
                <a:ea typeface="Meiryo" panose="020B0604030504040204" pitchFamily="34" charset="-128"/>
              </a:rPr>
              <a:t>3</a:t>
            </a:r>
            <a:r>
              <a:rPr kumimoji="1" lang="ja-JP" altLang="en-US" sz="1400">
                <a:solidFill>
                  <a:srgbClr val="0D0D0D"/>
                </a:solidFill>
                <a:latin typeface="Meiryo" panose="020B0604030504040204" pitchFamily="34" charset="-128"/>
                <a:ea typeface="Meiryo" panose="020B0604030504040204" pitchFamily="34" charset="-128"/>
              </a:rPr>
              <a:t>日間以上（推奨）</a:t>
            </a:r>
            <a:r>
              <a:rPr kumimoji="1" lang="en-US" altLang="ja-JP" sz="1400" dirty="0">
                <a:solidFill>
                  <a:srgbClr val="0D0D0D"/>
                </a:solidFill>
                <a:latin typeface="Meiryo" panose="020B0604030504040204" pitchFamily="34" charset="-128"/>
                <a:ea typeface="Meiryo" panose="020B0604030504040204" pitchFamily="34" charset="-128"/>
              </a:rPr>
              <a:t>〜90</a:t>
            </a:r>
            <a:r>
              <a:rPr kumimoji="1" lang="ja-JP" altLang="en-US" sz="1400">
                <a:solidFill>
                  <a:srgbClr val="0D0D0D"/>
                </a:solidFill>
                <a:latin typeface="Meiryo" panose="020B0604030504040204" pitchFamily="34" charset="-128"/>
                <a:ea typeface="Meiryo" panose="020B0604030504040204" pitchFamily="34" charset="-128"/>
              </a:rPr>
              <a:t>日間（最長）</a:t>
            </a:r>
            <a:endParaRPr kumimoji="1" lang="en-US" altLang="ja-JP" sz="1400" dirty="0">
              <a:solidFill>
                <a:srgbClr val="0D0D0D"/>
              </a:solidFill>
              <a:latin typeface="Meiryo" panose="020B0604030504040204" pitchFamily="34" charset="-128"/>
              <a:ea typeface="Meiryo" panose="020B0604030504040204" pitchFamily="34" charset="-128"/>
            </a:endParaRPr>
          </a:p>
          <a:p>
            <a:r>
              <a:rPr lang="en-US" altLang="ja-JP" sz="1200" dirty="0">
                <a:solidFill>
                  <a:srgbClr val="0D0D0D"/>
                </a:solidFill>
              </a:rPr>
              <a:t>※3</a:t>
            </a:r>
            <a:r>
              <a:rPr lang="ja-JP" altLang="en-US" sz="1200">
                <a:solidFill>
                  <a:srgbClr val="0D0D0D"/>
                </a:solidFill>
              </a:rPr>
              <a:t>日未満の場合、データ不足になる可能性があります。</a:t>
            </a:r>
            <a:endParaRPr lang="en-US" altLang="ja-JP" sz="1200" dirty="0">
              <a:solidFill>
                <a:srgbClr val="0D0D0D"/>
              </a:solidFill>
            </a:endParaRPr>
          </a:p>
        </p:txBody>
      </p:sp>
      <p:sp>
        <p:nvSpPr>
          <p:cNvPr id="16" name="テキスト ボックス 15">
            <a:extLst>
              <a:ext uri="{FF2B5EF4-FFF2-40B4-BE49-F238E27FC236}">
                <a16:creationId xmlns:a16="http://schemas.microsoft.com/office/drawing/2014/main" id="{C86BDB4B-E4DB-9252-8BB9-0ED1A6D4EC48}"/>
              </a:ext>
            </a:extLst>
          </p:cNvPr>
          <p:cNvSpPr txBox="1"/>
          <p:nvPr/>
        </p:nvSpPr>
        <p:spPr>
          <a:xfrm>
            <a:off x="813740" y="2102642"/>
            <a:ext cx="1005403" cy="338554"/>
          </a:xfrm>
          <a:prstGeom prst="rect">
            <a:avLst/>
          </a:prstGeom>
          <a:noFill/>
        </p:spPr>
        <p:txBody>
          <a:bodyPr wrap="none" rtlCol="0">
            <a:spAutoFit/>
          </a:bodyPr>
          <a:lstStyle/>
          <a:p>
            <a:pPr algn="l"/>
            <a:r>
              <a:rPr kumimoji="1" lang="ja-JP" altLang="en-US" sz="1600" b="1">
                <a:solidFill>
                  <a:srgbClr val="00003E"/>
                </a:solidFill>
              </a:rPr>
              <a:t>金額条件</a:t>
            </a:r>
          </a:p>
        </p:txBody>
      </p:sp>
      <p:sp>
        <p:nvSpPr>
          <p:cNvPr id="17" name="テキスト ボックス 16">
            <a:extLst>
              <a:ext uri="{FF2B5EF4-FFF2-40B4-BE49-F238E27FC236}">
                <a16:creationId xmlns:a16="http://schemas.microsoft.com/office/drawing/2014/main" id="{58F6B8FC-B051-DBE4-4D9D-A06C3CF34CF3}"/>
              </a:ext>
            </a:extLst>
          </p:cNvPr>
          <p:cNvSpPr txBox="1"/>
          <p:nvPr/>
        </p:nvSpPr>
        <p:spPr>
          <a:xfrm>
            <a:off x="813740" y="2395029"/>
            <a:ext cx="10620215" cy="738664"/>
          </a:xfrm>
          <a:prstGeom prst="rect">
            <a:avLst/>
          </a:prstGeom>
          <a:noFill/>
        </p:spPr>
        <p:txBody>
          <a:bodyPr wrap="none" rtlCol="0">
            <a:spAutoFit/>
          </a:bodyPr>
          <a:lstStyle/>
          <a:p>
            <a:r>
              <a:rPr lang="ja-JP" altLang="en-US" sz="1400">
                <a:solidFill>
                  <a:srgbClr val="0D0D0D"/>
                </a:solidFill>
                <a:latin typeface="Meiryo" panose="020B0604030504040204" pitchFamily="34" charset="-128"/>
                <a:ea typeface="Meiryo" panose="020B0604030504040204" pitchFamily="34" charset="-128"/>
              </a:rPr>
              <a:t>スマートフォン、マルチデバイスは</a:t>
            </a:r>
            <a:r>
              <a:rPr lang="en-US" altLang="ja-JP" sz="1400" dirty="0">
                <a:solidFill>
                  <a:srgbClr val="0D0D0D"/>
                </a:solidFill>
                <a:latin typeface="Meiryo" panose="020B0604030504040204" pitchFamily="34" charset="-128"/>
                <a:ea typeface="Meiryo" panose="020B0604030504040204" pitchFamily="34" charset="-128"/>
              </a:rPr>
              <a:t>1</a:t>
            </a:r>
            <a:r>
              <a:rPr lang="ja-JP" altLang="en-US" sz="1400">
                <a:solidFill>
                  <a:srgbClr val="0D0D0D"/>
                </a:solidFill>
                <a:latin typeface="Meiryo" panose="020B0604030504040204" pitchFamily="34" charset="-128"/>
                <a:ea typeface="Meiryo" panose="020B0604030504040204" pitchFamily="34" charset="-128"/>
              </a:rPr>
              <a:t>キャンペーン</a:t>
            </a:r>
            <a:r>
              <a:rPr lang="en-US" altLang="ja-JP" sz="1400" dirty="0">
                <a:solidFill>
                  <a:srgbClr val="0D0D0D"/>
                </a:solidFill>
                <a:latin typeface="Meiryo" panose="020B0604030504040204" pitchFamily="34" charset="-128"/>
                <a:ea typeface="Meiryo" panose="020B0604030504040204" pitchFamily="34" charset="-128"/>
              </a:rPr>
              <a:t>500</a:t>
            </a:r>
            <a:r>
              <a:rPr lang="ja-JP" altLang="en-US" sz="1400">
                <a:solidFill>
                  <a:srgbClr val="0D0D0D"/>
                </a:solidFill>
                <a:latin typeface="Meiryo" panose="020B0604030504040204" pitchFamily="34" charset="-128"/>
                <a:ea typeface="Meiryo" panose="020B0604030504040204" pitchFamily="34" charset="-128"/>
              </a:rPr>
              <a:t>万円以上、</a:t>
            </a:r>
            <a:r>
              <a:rPr lang="en-US" altLang="ja-JP" sz="1400" dirty="0">
                <a:solidFill>
                  <a:srgbClr val="0D0D0D"/>
                </a:solidFill>
                <a:latin typeface="Meiryo" panose="020B0604030504040204" pitchFamily="34" charset="-128"/>
                <a:ea typeface="Meiryo" panose="020B0604030504040204" pitchFamily="34" charset="-128"/>
              </a:rPr>
              <a:t>PC</a:t>
            </a:r>
            <a:r>
              <a:rPr lang="ja-JP" altLang="en-US" sz="1400">
                <a:solidFill>
                  <a:srgbClr val="0D0D0D"/>
                </a:solidFill>
                <a:latin typeface="Meiryo" panose="020B0604030504040204" pitchFamily="34" charset="-128"/>
                <a:ea typeface="Meiryo" panose="020B0604030504040204" pitchFamily="34" charset="-128"/>
              </a:rPr>
              <a:t>は</a:t>
            </a:r>
            <a:r>
              <a:rPr lang="en-US" altLang="ja-JP" sz="1400" dirty="0">
                <a:solidFill>
                  <a:srgbClr val="0D0D0D"/>
                </a:solidFill>
                <a:latin typeface="Meiryo" panose="020B0604030504040204" pitchFamily="34" charset="-128"/>
                <a:ea typeface="Meiryo" panose="020B0604030504040204" pitchFamily="34" charset="-128"/>
              </a:rPr>
              <a:t>1</a:t>
            </a:r>
            <a:r>
              <a:rPr lang="ja-JP" altLang="en-US" sz="1400">
                <a:solidFill>
                  <a:srgbClr val="0D0D0D"/>
                </a:solidFill>
                <a:latin typeface="Meiryo" panose="020B0604030504040204" pitchFamily="34" charset="-128"/>
                <a:ea typeface="Meiryo" panose="020B0604030504040204" pitchFamily="34" charset="-128"/>
              </a:rPr>
              <a:t>キャンペーン</a:t>
            </a:r>
            <a:r>
              <a:rPr lang="en-US" altLang="ja-JP" sz="1400" dirty="0">
                <a:solidFill>
                  <a:srgbClr val="0D0D0D"/>
                </a:solidFill>
                <a:latin typeface="Meiryo" panose="020B0604030504040204" pitchFamily="34" charset="-128"/>
                <a:ea typeface="Meiryo" panose="020B0604030504040204" pitchFamily="34" charset="-128"/>
              </a:rPr>
              <a:t>1,000</a:t>
            </a:r>
            <a:r>
              <a:rPr lang="ja-JP" altLang="en-US" sz="1400">
                <a:solidFill>
                  <a:srgbClr val="0D0D0D"/>
                </a:solidFill>
                <a:latin typeface="Meiryo" panose="020B0604030504040204" pitchFamily="34" charset="-128"/>
                <a:ea typeface="Meiryo" panose="020B0604030504040204" pitchFamily="34" charset="-128"/>
              </a:rPr>
              <a:t>万円以上でブランドリフト調査（</a:t>
            </a:r>
            <a:r>
              <a:rPr lang="en-US" altLang="ja-JP" sz="1400" dirty="0">
                <a:solidFill>
                  <a:srgbClr val="0D0D0D"/>
                </a:solidFill>
                <a:latin typeface="Meiryo" panose="020B0604030504040204" pitchFamily="34" charset="-128"/>
                <a:ea typeface="Meiryo" panose="020B0604030504040204" pitchFamily="34" charset="-128"/>
              </a:rPr>
              <a:t>2</a:t>
            </a:r>
            <a:r>
              <a:rPr lang="ja-JP" altLang="en-US" sz="1400">
                <a:solidFill>
                  <a:srgbClr val="0D0D0D"/>
                </a:solidFill>
                <a:latin typeface="Meiryo" panose="020B0604030504040204" pitchFamily="34" charset="-128"/>
                <a:ea typeface="Meiryo" panose="020B0604030504040204" pitchFamily="34" charset="-128"/>
              </a:rPr>
              <a:t>設</a:t>
            </a:r>
            <a:endParaRPr lang="en-US" altLang="ja-JP" sz="1400" dirty="0">
              <a:solidFill>
                <a:srgbClr val="0D0D0D"/>
              </a:solidFill>
              <a:latin typeface="Meiryo" panose="020B0604030504040204" pitchFamily="34" charset="-128"/>
              <a:ea typeface="Meiryo" panose="020B0604030504040204" pitchFamily="34" charset="-128"/>
            </a:endParaRPr>
          </a:p>
          <a:p>
            <a:r>
              <a:rPr lang="ja-JP" altLang="en-US" sz="1400">
                <a:solidFill>
                  <a:srgbClr val="0D0D0D"/>
                </a:solidFill>
                <a:latin typeface="Meiryo" panose="020B0604030504040204" pitchFamily="34" charset="-128"/>
                <a:ea typeface="Meiryo" panose="020B0604030504040204" pitchFamily="34" charset="-128"/>
              </a:rPr>
              <a:t>問まで）およびサーチリフト調査の実施が可能です。また、</a:t>
            </a:r>
            <a:r>
              <a:rPr lang="en-US" altLang="ja-JP" sz="1400" dirty="0">
                <a:solidFill>
                  <a:srgbClr val="0D0D0D"/>
                </a:solidFill>
                <a:latin typeface="Meiryo" panose="020B0604030504040204" pitchFamily="34" charset="-128"/>
                <a:ea typeface="Meiryo" panose="020B0604030504040204" pitchFamily="34" charset="-128"/>
              </a:rPr>
              <a:t>1500</a:t>
            </a:r>
            <a:r>
              <a:rPr lang="ja-JP" altLang="en-US" sz="1400">
                <a:solidFill>
                  <a:srgbClr val="0D0D0D"/>
                </a:solidFill>
                <a:latin typeface="Meiryo" panose="020B0604030504040204" pitchFamily="34" charset="-128"/>
                <a:ea typeface="Meiryo" panose="020B0604030504040204" pitchFamily="34" charset="-128"/>
              </a:rPr>
              <a:t>万円以上の出稿の場合、ブランドリフト調査で任意の項目が</a:t>
            </a:r>
            <a:r>
              <a:rPr lang="en-US" altLang="ja-JP" sz="1400" dirty="0">
                <a:solidFill>
                  <a:srgbClr val="0D0D0D"/>
                </a:solidFill>
                <a:latin typeface="Meiryo" panose="020B0604030504040204" pitchFamily="34" charset="-128"/>
                <a:ea typeface="Meiryo" panose="020B0604030504040204" pitchFamily="34" charset="-128"/>
              </a:rPr>
              <a:t>2</a:t>
            </a:r>
            <a:r>
              <a:rPr lang="ja-JP" altLang="en-US" sz="1400">
                <a:solidFill>
                  <a:srgbClr val="0D0D0D"/>
                </a:solidFill>
                <a:latin typeface="Meiryo" panose="020B0604030504040204" pitchFamily="34" charset="-128"/>
                <a:ea typeface="Meiryo" panose="020B0604030504040204" pitchFamily="34" charset="-128"/>
              </a:rPr>
              <a:t>つ</a:t>
            </a:r>
            <a:endParaRPr lang="en-US" altLang="ja-JP" sz="1400" dirty="0">
              <a:solidFill>
                <a:srgbClr val="0D0D0D"/>
              </a:solidFill>
              <a:latin typeface="Meiryo" panose="020B0604030504040204" pitchFamily="34" charset="-128"/>
              <a:ea typeface="Meiryo" panose="020B0604030504040204" pitchFamily="34" charset="-128"/>
            </a:endParaRPr>
          </a:p>
          <a:p>
            <a:r>
              <a:rPr lang="ja-JP" altLang="en-US" sz="1400">
                <a:solidFill>
                  <a:srgbClr val="0D0D0D"/>
                </a:solidFill>
                <a:latin typeface="Meiryo" panose="020B0604030504040204" pitchFamily="34" charset="-128"/>
                <a:ea typeface="Meiryo" panose="020B0604030504040204" pitchFamily="34" charset="-128"/>
              </a:rPr>
              <a:t>選択できます（全</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a:solidFill>
                  <a:srgbClr val="0D0D0D"/>
                </a:solidFill>
                <a:latin typeface="Meiryo" panose="020B0604030504040204" pitchFamily="34" charset="-128"/>
                <a:ea typeface="Meiryo" panose="020B0604030504040204" pitchFamily="34" charset="-128"/>
              </a:rPr>
              <a:t>問の調査が可能）。</a:t>
            </a:r>
            <a:endParaRPr lang="en-US" altLang="ja-JP" sz="1400" dirty="0">
              <a:solidFill>
                <a:srgbClr val="0D0D0D"/>
              </a:solidFill>
              <a:latin typeface="Meiryo" panose="020B0604030504040204" pitchFamily="34" charset="-128"/>
              <a:ea typeface="Meiryo" panose="020B0604030504040204" pitchFamily="34" charset="-128"/>
            </a:endParaRPr>
          </a:p>
        </p:txBody>
      </p:sp>
      <p:graphicFrame>
        <p:nvGraphicFramePr>
          <p:cNvPr id="18" name="表 17">
            <a:extLst>
              <a:ext uri="{FF2B5EF4-FFF2-40B4-BE49-F238E27FC236}">
                <a16:creationId xmlns:a16="http://schemas.microsoft.com/office/drawing/2014/main" id="{BE033A9E-94D3-2379-7FC5-2A1C352E368B}"/>
              </a:ext>
            </a:extLst>
          </p:cNvPr>
          <p:cNvGraphicFramePr>
            <a:graphicFrameLocks noGrp="1"/>
          </p:cNvGraphicFramePr>
          <p:nvPr>
            <p:extLst>
              <p:ext uri="{D42A27DB-BD31-4B8C-83A1-F6EECF244321}">
                <p14:modId xmlns:p14="http://schemas.microsoft.com/office/powerpoint/2010/main" val="1931263360"/>
              </p:ext>
            </p:extLst>
          </p:nvPr>
        </p:nvGraphicFramePr>
        <p:xfrm>
          <a:off x="947738" y="3186887"/>
          <a:ext cx="10296525" cy="2595880"/>
        </p:xfrm>
        <a:graphic>
          <a:graphicData uri="http://schemas.openxmlformats.org/drawingml/2006/table">
            <a:tbl>
              <a:tblPr firstRow="1" bandRow="1">
                <a:tableStyleId>{2D5ABB26-0587-4C30-8999-92F81FD0307C}</a:tableStyleId>
              </a:tblPr>
              <a:tblGrid>
                <a:gridCol w="1564040">
                  <a:extLst>
                    <a:ext uri="{9D8B030D-6E8A-4147-A177-3AD203B41FA5}">
                      <a16:colId xmlns:a16="http://schemas.microsoft.com/office/drawing/2014/main" val="3256228841"/>
                    </a:ext>
                  </a:extLst>
                </a:gridCol>
                <a:gridCol w="1591733">
                  <a:extLst>
                    <a:ext uri="{9D8B030D-6E8A-4147-A177-3AD203B41FA5}">
                      <a16:colId xmlns:a16="http://schemas.microsoft.com/office/drawing/2014/main" val="90962492"/>
                    </a:ext>
                  </a:extLst>
                </a:gridCol>
                <a:gridCol w="3787422">
                  <a:extLst>
                    <a:ext uri="{9D8B030D-6E8A-4147-A177-3AD203B41FA5}">
                      <a16:colId xmlns:a16="http://schemas.microsoft.com/office/drawing/2014/main" val="2073326329"/>
                    </a:ext>
                  </a:extLst>
                </a:gridCol>
                <a:gridCol w="3353330">
                  <a:extLst>
                    <a:ext uri="{9D8B030D-6E8A-4147-A177-3AD203B41FA5}">
                      <a16:colId xmlns:a16="http://schemas.microsoft.com/office/drawing/2014/main" val="3611426863"/>
                    </a:ext>
                  </a:extLst>
                </a:gridCol>
              </a:tblGrid>
              <a:tr h="370840">
                <a:tc>
                  <a:txBody>
                    <a:bodyPr/>
                    <a:lstStyle/>
                    <a:p>
                      <a:pPr algn="ctr"/>
                      <a:r>
                        <a:rPr kumimoji="1" lang="ja-JP" altLang="en-US" sz="1200" b="1">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algn="ctr"/>
                      <a:r>
                        <a:rPr kumimoji="1" lang="ja-JP" altLang="en-US" sz="1200" b="1">
                          <a:solidFill>
                            <a:schemeClr val="bg1"/>
                          </a:solidFill>
                          <a:latin typeface="Meiryo" panose="020B0604030504040204" pitchFamily="34" charset="-128"/>
                          <a:ea typeface="Meiryo" panose="020B0604030504040204" pitchFamily="34" charset="-128"/>
                        </a:rPr>
                        <a:t>出稿金額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Meiryo" panose="020B0604030504040204" pitchFamily="34" charset="-128"/>
                          <a:ea typeface="Meiryo" panose="020B0604030504040204" pitchFamily="34" charset="-128"/>
                        </a:rPr>
                        <a:t>ブランドリフト調査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Meiryo" panose="020B0604030504040204" pitchFamily="34" charset="-128"/>
                          <a:ea typeface="Meiryo" panose="020B0604030504040204" pitchFamily="34" charset="-128"/>
                        </a:rPr>
                        <a:t>サーチリフト調査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extLst>
                  <a:ext uri="{0D108BD9-81ED-4DB2-BD59-A6C34878D82A}">
                    <a16:rowId xmlns:a16="http://schemas.microsoft.com/office/drawing/2014/main" val="2698722216"/>
                  </a:ext>
                </a:extLst>
              </a:tr>
              <a:tr h="370840">
                <a:tc rowSpan="3">
                  <a:txBody>
                    <a:bodyPr/>
                    <a:lstStyle/>
                    <a:p>
                      <a:pPr algn="ctr"/>
                      <a:r>
                        <a:rPr kumimoji="1" lang="ja-JP" altLang="en-US" sz="1200" b="0" i="0">
                          <a:latin typeface="Meiryo" panose="020B0604030504040204" pitchFamily="34" charset="-128"/>
                          <a:ea typeface="Meiryo" panose="020B0604030504040204" pitchFamily="34" charset="-128"/>
                        </a:rPr>
                        <a:t>スマートフォン、</a:t>
                      </a:r>
                      <a:endParaRPr kumimoji="1" lang="en-US" altLang="ja-JP" sz="1200" b="0" i="0" dirty="0">
                        <a:latin typeface="Meiryo" panose="020B0604030504040204" pitchFamily="34" charset="-128"/>
                        <a:ea typeface="Meiryo" panose="020B0604030504040204" pitchFamily="34" charset="-128"/>
                      </a:endParaRPr>
                    </a:p>
                    <a:p>
                      <a:pPr algn="ctr"/>
                      <a:r>
                        <a:rPr kumimoji="1" lang="ja-JP" altLang="en-US" sz="1200" b="0" i="0">
                          <a:latin typeface="Meiryo" panose="020B0604030504040204" pitchFamily="34" charset="-128"/>
                          <a:ea typeface="Meiryo" panose="020B0604030504040204" pitchFamily="34" charset="-128"/>
                        </a:rPr>
                        <a:t>マルチデバイス</a:t>
                      </a:r>
                      <a:endParaRPr kumimoji="1" lang="en-US" altLang="ja-JP" sz="1200" b="0" i="0" dirty="0">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9999B3"/>
                    </a:solidFill>
                  </a:tcPr>
                </a:tc>
                <a:tc>
                  <a:txBody>
                    <a:bodyPr/>
                    <a:lstStyle/>
                    <a:p>
                      <a:pPr algn="ctr"/>
                      <a:r>
                        <a:rPr kumimoji="1" lang="en-US" altLang="ja-JP" sz="1200" b="0" i="0" dirty="0">
                          <a:solidFill>
                            <a:schemeClr val="tx1">
                              <a:lumMod val="50000"/>
                              <a:lumOff val="50000"/>
                            </a:schemeClr>
                          </a:solidFill>
                          <a:latin typeface="Meiryo" panose="020B0604030504040204" pitchFamily="34" charset="-128"/>
                          <a:ea typeface="Meiryo" panose="020B0604030504040204" pitchFamily="34" charset="-128"/>
                        </a:rPr>
                        <a:t>500</a:t>
                      </a:r>
                      <a:r>
                        <a:rPr kumimoji="1" lang="ja-JP" altLang="en-US" sz="1200" b="0" i="0">
                          <a:solidFill>
                            <a:schemeClr val="tx1">
                              <a:lumMod val="50000"/>
                              <a:lumOff val="50000"/>
                            </a:schemeClr>
                          </a:solidFill>
                          <a:latin typeface="Meiryo" panose="020B0604030504040204" pitchFamily="34" charset="-128"/>
                          <a:ea typeface="Meiryo" panose="020B0604030504040204" pitchFamily="34" charset="-128"/>
                        </a:rPr>
                        <a:t>万円未満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2">
                        <a:lumMod val="95000"/>
                      </a:schemeClr>
                    </a:solidFill>
                  </a:tcPr>
                </a:tc>
                <a:tc>
                  <a:txBody>
                    <a:bodyPr/>
                    <a:lstStyle/>
                    <a:p>
                      <a:r>
                        <a:rPr kumimoji="1" lang="ja-JP" altLang="en-US" sz="1200" b="0" i="0">
                          <a:solidFill>
                            <a:schemeClr val="tx1">
                              <a:lumMod val="50000"/>
                              <a:lumOff val="50000"/>
                            </a:schemeClr>
                          </a:solidFill>
                          <a:latin typeface="Meiryo" panose="020B0604030504040204" pitchFamily="34" charset="-128"/>
                          <a:ea typeface="Meiryo" panose="020B0604030504040204" pitchFamily="34" charset="-128"/>
                        </a:rPr>
                        <a:t>実施不可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2">
                        <a:lumMod val="9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a:solidFill>
                            <a:schemeClr val="tx1">
                              <a:lumMod val="50000"/>
                              <a:lumOff val="50000"/>
                            </a:schemeClr>
                          </a:solidFill>
                          <a:latin typeface="Meiryo" panose="020B0604030504040204" pitchFamily="34" charset="-128"/>
                          <a:ea typeface="Meiryo" panose="020B0604030504040204" pitchFamily="34" charset="-128"/>
                        </a:rPr>
                        <a:t>実施不可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2">
                        <a:lumMod val="95000"/>
                      </a:schemeClr>
                    </a:solidFill>
                  </a:tcPr>
                </a:tc>
                <a:extLst>
                  <a:ext uri="{0D108BD9-81ED-4DB2-BD59-A6C34878D82A}">
                    <a16:rowId xmlns:a16="http://schemas.microsoft.com/office/drawing/2014/main" val="2159116774"/>
                  </a:ext>
                </a:extLst>
              </a:tr>
              <a:tr h="370840">
                <a:tc vMerge="1">
                  <a:txBody>
                    <a:bodyPr/>
                    <a:lstStyle/>
                    <a:p>
                      <a:endParaRPr kumimoji="1" lang="ja-JP" altLang="en-US" sz="1200">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algn="ctr"/>
                      <a:r>
                        <a:rPr kumimoji="1" lang="en-US" altLang="ja-JP" sz="1200" b="0" i="0" dirty="0">
                          <a:latin typeface="Meiryo" panose="020B0604030504040204" pitchFamily="34" charset="-128"/>
                          <a:ea typeface="Meiryo" panose="020B0604030504040204" pitchFamily="34" charset="-128"/>
                        </a:rPr>
                        <a:t>500</a:t>
                      </a:r>
                      <a:r>
                        <a:rPr kumimoji="1" lang="ja-JP" altLang="en-US" sz="1200" b="0" i="0">
                          <a:latin typeface="Meiryo" panose="020B0604030504040204" pitchFamily="34" charset="-128"/>
                          <a:ea typeface="Meiryo" panose="020B0604030504040204" pitchFamily="34" charset="-128"/>
                        </a:rPr>
                        <a:t>万円以上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実施可（広告想起＋任意の</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設問）</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15KW</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まで）</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extLst>
                  <a:ext uri="{0D108BD9-81ED-4DB2-BD59-A6C34878D82A}">
                    <a16:rowId xmlns:a16="http://schemas.microsoft.com/office/drawing/2014/main" val="1169620500"/>
                  </a:ext>
                </a:extLst>
              </a:tr>
              <a:tr h="370840">
                <a:tc vMerge="1">
                  <a:txBody>
                    <a:bodyPr/>
                    <a:lstStyle/>
                    <a:p>
                      <a:endParaRPr kumimoji="1" lang="ja-JP" altLang="en-US" sz="1200">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algn="ctr"/>
                      <a:r>
                        <a:rPr kumimoji="1" lang="en-US" altLang="ja-JP" sz="1200" b="0" i="0" dirty="0">
                          <a:latin typeface="Meiryo" panose="020B0604030504040204" pitchFamily="34" charset="-128"/>
                          <a:ea typeface="Meiryo" panose="020B0604030504040204" pitchFamily="34" charset="-128"/>
                        </a:rPr>
                        <a:t>1,500</a:t>
                      </a:r>
                      <a:r>
                        <a:rPr kumimoji="1" lang="ja-JP" altLang="en-US" sz="1200" b="0" i="0">
                          <a:latin typeface="Meiryo" panose="020B0604030504040204" pitchFamily="34" charset="-128"/>
                          <a:ea typeface="Meiryo" panose="020B0604030504040204" pitchFamily="34" charset="-128"/>
                        </a:rPr>
                        <a:t>万円以上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実施可（広告想起＋任意の</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2</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設問）</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15KW</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まで）</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extLst>
                  <a:ext uri="{0D108BD9-81ED-4DB2-BD59-A6C34878D82A}">
                    <a16:rowId xmlns:a16="http://schemas.microsoft.com/office/drawing/2014/main" val="3952959246"/>
                  </a:ext>
                </a:extLst>
              </a:tr>
              <a:tr h="370840">
                <a:tc rowSpan="3">
                  <a:txBody>
                    <a:bodyPr/>
                    <a:lstStyle/>
                    <a:p>
                      <a:pPr algn="ctr"/>
                      <a:r>
                        <a:rPr kumimoji="1" lang="en-US" altLang="ja-JP" sz="1200" b="0" i="0" dirty="0">
                          <a:latin typeface="Meiryo" panose="020B0604030504040204" pitchFamily="34" charset="-128"/>
                          <a:ea typeface="Meiryo" panose="020B0604030504040204" pitchFamily="34" charset="-128"/>
                        </a:rPr>
                        <a:t>PC</a:t>
                      </a:r>
                      <a:endParaRPr kumimoji="1" lang="ja-JP" altLang="en-US" sz="1200" b="0" i="0">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9999B3"/>
                    </a:solidFill>
                  </a:tcPr>
                </a:tc>
                <a:tc>
                  <a:txBody>
                    <a:bodyPr/>
                    <a:lstStyle/>
                    <a:p>
                      <a:pPr algn="ctr"/>
                      <a:r>
                        <a:rPr kumimoji="1" lang="en-US" altLang="ja-JP" sz="1200" b="0" i="0" dirty="0">
                          <a:solidFill>
                            <a:schemeClr val="tx1">
                              <a:lumMod val="50000"/>
                              <a:lumOff val="50000"/>
                            </a:schemeClr>
                          </a:solidFill>
                          <a:latin typeface="Meiryo" panose="020B0604030504040204" pitchFamily="34" charset="-128"/>
                          <a:ea typeface="Meiryo" panose="020B0604030504040204" pitchFamily="34" charset="-128"/>
                        </a:rPr>
                        <a:t>1,000</a:t>
                      </a:r>
                      <a:r>
                        <a:rPr kumimoji="1" lang="ja-JP" altLang="en-US" sz="1200" b="0" i="0">
                          <a:solidFill>
                            <a:schemeClr val="tx1">
                              <a:lumMod val="50000"/>
                              <a:lumOff val="50000"/>
                            </a:schemeClr>
                          </a:solidFill>
                          <a:latin typeface="Meiryo" panose="020B0604030504040204" pitchFamily="34" charset="-128"/>
                          <a:ea typeface="Meiryo" panose="020B0604030504040204" pitchFamily="34" charset="-128"/>
                        </a:rPr>
                        <a:t>万円未満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a:solidFill>
                            <a:schemeClr val="tx1">
                              <a:lumMod val="50000"/>
                              <a:lumOff val="50000"/>
                            </a:schemeClr>
                          </a:solidFill>
                          <a:latin typeface="Meiryo" panose="020B0604030504040204" pitchFamily="34" charset="-128"/>
                          <a:ea typeface="Meiryo" panose="020B0604030504040204" pitchFamily="34" charset="-128"/>
                        </a:rPr>
                        <a:t>実施不可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a:solidFill>
                            <a:schemeClr val="tx1">
                              <a:lumMod val="50000"/>
                              <a:lumOff val="50000"/>
                            </a:schemeClr>
                          </a:solidFill>
                          <a:latin typeface="Meiryo" panose="020B0604030504040204" pitchFamily="34" charset="-128"/>
                          <a:ea typeface="Meiryo" panose="020B0604030504040204" pitchFamily="34" charset="-128"/>
                        </a:rPr>
                        <a:t>実施不可</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18152641"/>
                  </a:ext>
                </a:extLst>
              </a:tr>
              <a:tr h="370840">
                <a:tc vMerge="1">
                  <a:txBody>
                    <a:bodyPr/>
                    <a:lstStyle/>
                    <a:p>
                      <a:endParaRPr kumimoji="1" lang="ja-JP" altLang="en-US" sz="1200">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algn="ctr"/>
                      <a:r>
                        <a:rPr kumimoji="1" lang="en-US" altLang="ja-JP" sz="1200" b="0" i="0" dirty="0">
                          <a:latin typeface="Meiryo" panose="020B0604030504040204" pitchFamily="34" charset="-128"/>
                          <a:ea typeface="Meiryo" panose="020B0604030504040204" pitchFamily="34" charset="-128"/>
                        </a:rPr>
                        <a:t>1,000</a:t>
                      </a:r>
                      <a:r>
                        <a:rPr kumimoji="1" lang="ja-JP" altLang="en-US" sz="1200" b="0" i="0">
                          <a:latin typeface="Meiryo" panose="020B0604030504040204" pitchFamily="34" charset="-128"/>
                          <a:ea typeface="Meiryo" panose="020B0604030504040204" pitchFamily="34" charset="-128"/>
                        </a:rPr>
                        <a:t>万円以上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実施可（広告想起＋任意の</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1</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設問）</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15KW</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まで）</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extLst>
                  <a:ext uri="{0D108BD9-81ED-4DB2-BD59-A6C34878D82A}">
                    <a16:rowId xmlns:a16="http://schemas.microsoft.com/office/drawing/2014/main" val="136093718"/>
                  </a:ext>
                </a:extLst>
              </a:tr>
              <a:tr h="370840">
                <a:tc vMerge="1">
                  <a:txBody>
                    <a:bodyPr/>
                    <a:lstStyle/>
                    <a:p>
                      <a:endParaRPr kumimoji="1" lang="ja-JP" altLang="en-US" sz="1200">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10000"/>
                        <a:lumOff val="90000"/>
                      </a:schemeClr>
                    </a:solidFill>
                  </a:tcPr>
                </a:tc>
                <a:tc>
                  <a:txBody>
                    <a:bodyPr/>
                    <a:lstStyle/>
                    <a:p>
                      <a:pPr algn="ctr"/>
                      <a:r>
                        <a:rPr kumimoji="1" lang="en-US" altLang="ja-JP" sz="1200" b="0" i="0" dirty="0">
                          <a:latin typeface="Meiryo" panose="020B0604030504040204" pitchFamily="34" charset="-128"/>
                          <a:ea typeface="Meiryo" panose="020B0604030504040204" pitchFamily="34" charset="-128"/>
                        </a:rPr>
                        <a:t>1,500</a:t>
                      </a:r>
                      <a:r>
                        <a:rPr kumimoji="1" lang="ja-JP" altLang="en-US" sz="1200" b="0" i="0">
                          <a:latin typeface="Meiryo" panose="020B0604030504040204" pitchFamily="34" charset="-128"/>
                          <a:ea typeface="Meiryo" panose="020B0604030504040204" pitchFamily="34" charset="-128"/>
                        </a:rPr>
                        <a:t>万円以上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実施可（広告想起＋任意の</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2</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設問）</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実施可（</a:t>
                      </a:r>
                      <a:r>
                        <a:rPr lang="en-US" altLang="ja-JP" sz="1200" b="0" i="0" dirty="0">
                          <a:solidFill>
                            <a:schemeClr val="tx1">
                              <a:lumMod val="75000"/>
                              <a:lumOff val="25000"/>
                            </a:schemeClr>
                          </a:solidFill>
                          <a:latin typeface="Meiryo" panose="020B0604030504040204" pitchFamily="34" charset="-128"/>
                          <a:ea typeface="Meiryo" panose="020B0604030504040204" pitchFamily="34" charset="-128"/>
                        </a:rPr>
                        <a:t>15KW</a:t>
                      </a:r>
                      <a:r>
                        <a:rPr lang="ja-JP" altLang="en-US" sz="1200" b="0" i="0">
                          <a:solidFill>
                            <a:schemeClr val="tx1">
                              <a:lumMod val="75000"/>
                              <a:lumOff val="25000"/>
                            </a:schemeClr>
                          </a:solidFill>
                          <a:latin typeface="Meiryo" panose="020B0604030504040204" pitchFamily="34" charset="-128"/>
                          <a:ea typeface="Meiryo" panose="020B0604030504040204" pitchFamily="34" charset="-128"/>
                        </a:rPr>
                        <a:t>まで）</a:t>
                      </a:r>
                      <a:endParaRPr lang="en-US" altLang="ja-JP" sz="1200" b="0" i="0" dirty="0">
                        <a:solidFill>
                          <a:schemeClr val="tx1">
                            <a:lumMod val="75000"/>
                            <a:lumOff val="25000"/>
                          </a:schemeClr>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E5E5EC"/>
                    </a:solidFill>
                  </a:tcPr>
                </a:tc>
                <a:extLst>
                  <a:ext uri="{0D108BD9-81ED-4DB2-BD59-A6C34878D82A}">
                    <a16:rowId xmlns:a16="http://schemas.microsoft.com/office/drawing/2014/main" val="3971267810"/>
                  </a:ext>
                </a:extLst>
              </a:tr>
            </a:tbl>
          </a:graphicData>
        </a:graphic>
      </p:graphicFrame>
      <p:sp>
        <p:nvSpPr>
          <p:cNvPr id="22" name="テキスト ボックス 21">
            <a:extLst>
              <a:ext uri="{FF2B5EF4-FFF2-40B4-BE49-F238E27FC236}">
                <a16:creationId xmlns:a16="http://schemas.microsoft.com/office/drawing/2014/main" id="{CAC21786-2B2F-E466-BAEC-12D7B463EA27}"/>
              </a:ext>
            </a:extLst>
          </p:cNvPr>
          <p:cNvSpPr txBox="1"/>
          <p:nvPr/>
        </p:nvSpPr>
        <p:spPr>
          <a:xfrm>
            <a:off x="816010" y="5878776"/>
            <a:ext cx="1005403" cy="338554"/>
          </a:xfrm>
          <a:prstGeom prst="rect">
            <a:avLst/>
          </a:prstGeom>
          <a:noFill/>
        </p:spPr>
        <p:txBody>
          <a:bodyPr wrap="none" rtlCol="0">
            <a:spAutoFit/>
          </a:bodyPr>
          <a:lstStyle/>
          <a:p>
            <a:pPr algn="l"/>
            <a:r>
              <a:rPr kumimoji="1" lang="ja-JP" altLang="en-US" sz="1600" b="1">
                <a:solidFill>
                  <a:srgbClr val="00003E"/>
                </a:solidFill>
              </a:rPr>
              <a:t>調査期間</a:t>
            </a:r>
          </a:p>
        </p:txBody>
      </p:sp>
      <p:sp>
        <p:nvSpPr>
          <p:cNvPr id="23" name="テキスト ボックス 22">
            <a:extLst>
              <a:ext uri="{FF2B5EF4-FFF2-40B4-BE49-F238E27FC236}">
                <a16:creationId xmlns:a16="http://schemas.microsoft.com/office/drawing/2014/main" id="{1AEF58C7-F783-761E-C2F5-02ADE12AF3AD}"/>
              </a:ext>
            </a:extLst>
          </p:cNvPr>
          <p:cNvSpPr txBox="1"/>
          <p:nvPr/>
        </p:nvSpPr>
        <p:spPr>
          <a:xfrm>
            <a:off x="807390" y="1556704"/>
            <a:ext cx="6032421" cy="492443"/>
          </a:xfrm>
          <a:prstGeom prst="rect">
            <a:avLst/>
          </a:prstGeom>
          <a:noFill/>
        </p:spPr>
        <p:txBody>
          <a:bodyPr wrap="none" rtlCol="0">
            <a:spAutoFit/>
          </a:bodyPr>
          <a:lstStyle/>
          <a:p>
            <a:pPr algn="l"/>
            <a:r>
              <a:rPr lang="ja-JP" altLang="en-US" sz="1400">
                <a:solidFill>
                  <a:srgbClr val="0D0D0D"/>
                </a:solidFill>
                <a:latin typeface="Meiryo" panose="020B0604030504040204" pitchFamily="34" charset="-128"/>
                <a:ea typeface="Meiryo" panose="020B0604030504040204" pitchFamily="34" charset="-128"/>
              </a:rPr>
              <a:t>ブランドパネル関連商品全般</a:t>
            </a:r>
            <a:endParaRPr lang="en-US" altLang="ja-JP" sz="1400" dirty="0">
              <a:solidFill>
                <a:srgbClr val="0D0D0D"/>
              </a:solidFill>
              <a:latin typeface="Meiryo" panose="020B0604030504040204" pitchFamily="34" charset="-128"/>
              <a:ea typeface="Meiryo" panose="020B0604030504040204" pitchFamily="34" charset="-128"/>
            </a:endParaRPr>
          </a:p>
          <a:p>
            <a:r>
              <a:rPr kumimoji="1" lang="en-US" altLang="ja-JP" sz="1200" dirty="0">
                <a:solidFill>
                  <a:srgbClr val="F77911"/>
                </a:solidFill>
                <a:latin typeface="Meiryo" panose="020B0604030504040204" pitchFamily="34" charset="-128"/>
                <a:ea typeface="Meiryo" panose="020B0604030504040204" pitchFamily="34" charset="-128"/>
              </a:rPr>
              <a:t>※</a:t>
            </a:r>
            <a:r>
              <a:rPr lang="ja-JP" altLang="en-US" sz="1200">
                <a:solidFill>
                  <a:srgbClr val="F77911"/>
                </a:solidFill>
                <a:latin typeface="Meiryo" panose="020B0604030504040204" pitchFamily="34" charset="-128"/>
                <a:ea typeface="Meiryo" panose="020B0604030504040204" pitchFamily="34" charset="-128"/>
              </a:rPr>
              <a:t>時間帯指定商品もしくは時間帯指定ターゲティング設定の場合は実施できません。</a:t>
            </a:r>
            <a:endParaRPr lang="en-US" altLang="ja-JP" sz="1200" dirty="0">
              <a:solidFill>
                <a:srgbClr val="F77911"/>
              </a:solidFill>
              <a:latin typeface="Meiryo" panose="020B0604030504040204" pitchFamily="34" charset="-128"/>
              <a:ea typeface="Meiryo" panose="020B0604030504040204" pitchFamily="34" charset="-128"/>
            </a:endParaRPr>
          </a:p>
        </p:txBody>
      </p:sp>
      <p:pic>
        <p:nvPicPr>
          <p:cNvPr id="27" name="図プレースホルダー 26" descr="アイコン&#10;&#10;自動的に生成された説明">
            <a:extLst>
              <a:ext uri="{FF2B5EF4-FFF2-40B4-BE49-F238E27FC236}">
                <a16:creationId xmlns:a16="http://schemas.microsoft.com/office/drawing/2014/main" id="{2CB69FD3-BFB9-12AC-E6FD-1596C62A649C}"/>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grpSp>
        <p:nvGrpSpPr>
          <p:cNvPr id="3" name="グループ化 2">
            <a:extLst>
              <a:ext uri="{FF2B5EF4-FFF2-40B4-BE49-F238E27FC236}">
                <a16:creationId xmlns:a16="http://schemas.microsoft.com/office/drawing/2014/main" id="{3E28A890-0824-ACAB-0CC4-A473D572D771}"/>
              </a:ext>
            </a:extLst>
          </p:cNvPr>
          <p:cNvGrpSpPr/>
          <p:nvPr/>
        </p:nvGrpSpPr>
        <p:grpSpPr>
          <a:xfrm>
            <a:off x="555391" y="1320530"/>
            <a:ext cx="251999" cy="251999"/>
            <a:chOff x="555391" y="1320530"/>
            <a:chExt cx="251999" cy="251999"/>
          </a:xfrm>
        </p:grpSpPr>
        <p:sp>
          <p:nvSpPr>
            <p:cNvPr id="9" name="楕円 55">
              <a:extLst>
                <a:ext uri="{FF2B5EF4-FFF2-40B4-BE49-F238E27FC236}">
                  <a16:creationId xmlns:a16="http://schemas.microsoft.com/office/drawing/2014/main" id="{41553C0B-5621-BEE8-E835-075BD0F481B2}"/>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10" name="Freeform 13">
              <a:extLst>
                <a:ext uri="{FF2B5EF4-FFF2-40B4-BE49-F238E27FC236}">
                  <a16:creationId xmlns:a16="http://schemas.microsoft.com/office/drawing/2014/main" id="{587A4D08-6CDC-813E-3BF4-8B127FA2B3D9}"/>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grpSp>
        <p:nvGrpSpPr>
          <p:cNvPr id="5" name="グループ化 4">
            <a:extLst>
              <a:ext uri="{FF2B5EF4-FFF2-40B4-BE49-F238E27FC236}">
                <a16:creationId xmlns:a16="http://schemas.microsoft.com/office/drawing/2014/main" id="{82B314DE-507F-8F46-5BD8-4F0F2B2E64F5}"/>
              </a:ext>
            </a:extLst>
          </p:cNvPr>
          <p:cNvGrpSpPr/>
          <p:nvPr/>
        </p:nvGrpSpPr>
        <p:grpSpPr>
          <a:xfrm>
            <a:off x="555391" y="2113634"/>
            <a:ext cx="251999" cy="251999"/>
            <a:chOff x="555391" y="1320530"/>
            <a:chExt cx="251999" cy="251999"/>
          </a:xfrm>
        </p:grpSpPr>
        <p:sp>
          <p:nvSpPr>
            <p:cNvPr id="6" name="楕円 55">
              <a:extLst>
                <a:ext uri="{FF2B5EF4-FFF2-40B4-BE49-F238E27FC236}">
                  <a16:creationId xmlns:a16="http://schemas.microsoft.com/office/drawing/2014/main" id="{8B7DA54D-E7DB-4552-7997-436194F49264}"/>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7" name="Freeform 13">
              <a:extLst>
                <a:ext uri="{FF2B5EF4-FFF2-40B4-BE49-F238E27FC236}">
                  <a16:creationId xmlns:a16="http://schemas.microsoft.com/office/drawing/2014/main" id="{2FC66832-F349-28CE-EFBD-A839356E8F78}"/>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grpSp>
        <p:nvGrpSpPr>
          <p:cNvPr id="24" name="グループ化 23">
            <a:extLst>
              <a:ext uri="{FF2B5EF4-FFF2-40B4-BE49-F238E27FC236}">
                <a16:creationId xmlns:a16="http://schemas.microsoft.com/office/drawing/2014/main" id="{2293F921-5942-6DCA-A14D-8BC816739736}"/>
              </a:ext>
            </a:extLst>
          </p:cNvPr>
          <p:cNvGrpSpPr/>
          <p:nvPr/>
        </p:nvGrpSpPr>
        <p:grpSpPr>
          <a:xfrm>
            <a:off x="555391" y="5894343"/>
            <a:ext cx="251999" cy="251999"/>
            <a:chOff x="555391" y="1320530"/>
            <a:chExt cx="251999" cy="251999"/>
          </a:xfrm>
        </p:grpSpPr>
        <p:sp>
          <p:nvSpPr>
            <p:cNvPr id="25" name="楕円 55">
              <a:extLst>
                <a:ext uri="{FF2B5EF4-FFF2-40B4-BE49-F238E27FC236}">
                  <a16:creationId xmlns:a16="http://schemas.microsoft.com/office/drawing/2014/main" id="{213A7506-6EA4-FD39-E318-7B60E0B81591}"/>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26" name="Freeform 13">
              <a:extLst>
                <a:ext uri="{FF2B5EF4-FFF2-40B4-BE49-F238E27FC236}">
                  <a16:creationId xmlns:a16="http://schemas.microsoft.com/office/drawing/2014/main" id="{305ABED0-ECC7-E38D-2646-05D0615121AB}"/>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spTree>
    <p:extLst>
      <p:ext uri="{BB962C8B-B14F-4D97-AF65-F5344CB8AC3E}">
        <p14:creationId xmlns:p14="http://schemas.microsoft.com/office/powerpoint/2010/main" val="4166848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機能詳細</a:t>
            </a:r>
            <a:endParaRPr kumimoji="1" lang="ja-JP" altLang="en-US" spc="0"/>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調査種別について</a:t>
            </a:r>
          </a:p>
        </p:txBody>
      </p:sp>
      <p:pic>
        <p:nvPicPr>
          <p:cNvPr id="11" name="図プレースホルダー 10" descr="アイコン&#10;&#10;自動的に生成された説明">
            <a:extLst>
              <a:ext uri="{FF2B5EF4-FFF2-40B4-BE49-F238E27FC236}">
                <a16:creationId xmlns:a16="http://schemas.microsoft.com/office/drawing/2014/main" id="{D9C5D999-0650-F9DB-9DA6-BFFDC192008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graphicFrame>
        <p:nvGraphicFramePr>
          <p:cNvPr id="12" name="表 11">
            <a:extLst>
              <a:ext uri="{FF2B5EF4-FFF2-40B4-BE49-F238E27FC236}">
                <a16:creationId xmlns:a16="http://schemas.microsoft.com/office/drawing/2014/main" id="{32B95907-F08C-E2C9-74F3-B1B7CB3D87C9}"/>
              </a:ext>
            </a:extLst>
          </p:cNvPr>
          <p:cNvGraphicFramePr>
            <a:graphicFrameLocks noGrp="1"/>
          </p:cNvGraphicFramePr>
          <p:nvPr>
            <p:extLst>
              <p:ext uri="{D42A27DB-BD31-4B8C-83A1-F6EECF244321}">
                <p14:modId xmlns:p14="http://schemas.microsoft.com/office/powerpoint/2010/main" val="1016960777"/>
              </p:ext>
            </p:extLst>
          </p:nvPr>
        </p:nvGraphicFramePr>
        <p:xfrm>
          <a:off x="967154" y="2165242"/>
          <a:ext cx="10277110" cy="2595880"/>
        </p:xfrm>
        <a:graphic>
          <a:graphicData uri="http://schemas.openxmlformats.org/drawingml/2006/table">
            <a:tbl>
              <a:tblPr firstRow="1" bandRow="1">
                <a:tableStyleId>{2D5ABB26-0587-4C30-8999-92F81FD0307C}</a:tableStyleId>
              </a:tblPr>
              <a:tblGrid>
                <a:gridCol w="1488831">
                  <a:extLst>
                    <a:ext uri="{9D8B030D-6E8A-4147-A177-3AD203B41FA5}">
                      <a16:colId xmlns:a16="http://schemas.microsoft.com/office/drawing/2014/main" val="3256228841"/>
                    </a:ext>
                  </a:extLst>
                </a:gridCol>
                <a:gridCol w="1125415">
                  <a:extLst>
                    <a:ext uri="{9D8B030D-6E8A-4147-A177-3AD203B41FA5}">
                      <a16:colId xmlns:a16="http://schemas.microsoft.com/office/drawing/2014/main" val="90962492"/>
                    </a:ext>
                  </a:extLst>
                </a:gridCol>
                <a:gridCol w="7662864">
                  <a:extLst>
                    <a:ext uri="{9D8B030D-6E8A-4147-A177-3AD203B41FA5}">
                      <a16:colId xmlns:a16="http://schemas.microsoft.com/office/drawing/2014/main" val="2073326329"/>
                    </a:ext>
                  </a:extLst>
                </a:gridCol>
              </a:tblGrid>
              <a:tr h="370840">
                <a:tc>
                  <a:txBody>
                    <a:bodyPr/>
                    <a:lstStyle/>
                    <a:p>
                      <a:pPr algn="l"/>
                      <a:r>
                        <a:rPr kumimoji="1" lang="ja-JP" altLang="en-US" sz="1200" b="1">
                          <a:solidFill>
                            <a:schemeClr val="bg1"/>
                          </a:solidFill>
                          <a:latin typeface="Meiryo" panose="020B0604030504040204" pitchFamily="34" charset="-128"/>
                          <a:ea typeface="Meiryo" panose="020B0604030504040204" pitchFamily="34" charset="-128"/>
                        </a:rPr>
                        <a:t>広告指標</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algn="ctr"/>
                      <a:r>
                        <a:rPr kumimoji="1" lang="ja-JP" altLang="en-US" sz="1200" b="1">
                          <a:solidFill>
                            <a:schemeClr val="bg1"/>
                          </a:solidFill>
                          <a:latin typeface="Meiryo" panose="020B0604030504040204" pitchFamily="34" charset="-128"/>
                          <a:ea typeface="Meiryo" panose="020B0604030504040204" pitchFamily="34" charset="-128"/>
                        </a:rPr>
                        <a:t>必須</a:t>
                      </a:r>
                      <a:r>
                        <a:rPr kumimoji="1" lang="en-US" altLang="ja-JP" sz="1200" b="1" dirty="0">
                          <a:solidFill>
                            <a:schemeClr val="bg1"/>
                          </a:solidFill>
                          <a:latin typeface="Meiryo" panose="020B0604030504040204" pitchFamily="34" charset="-128"/>
                          <a:ea typeface="Meiryo" panose="020B0604030504040204" pitchFamily="34" charset="-128"/>
                        </a:rPr>
                        <a:t>/</a:t>
                      </a:r>
                      <a:r>
                        <a:rPr kumimoji="1" lang="ja-JP" altLang="en-US" sz="1200" b="1">
                          <a:solidFill>
                            <a:schemeClr val="bg1"/>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Meiryo" panose="020B0604030504040204" pitchFamily="34" charset="-128"/>
                          <a:ea typeface="Meiryo" panose="020B0604030504040204" pitchFamily="34" charset="-128"/>
                        </a:rPr>
                        <a:t>計測目的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extLst>
                  <a:ext uri="{0D108BD9-81ED-4DB2-BD59-A6C34878D82A}">
                    <a16:rowId xmlns:a16="http://schemas.microsoft.com/office/drawing/2014/main" val="2698722216"/>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広告想起</a:t>
                      </a:r>
                      <a:endParaRPr kumimoji="1" lang="en-US" altLang="ja-JP" sz="1200" dirty="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a:solidFill>
                            <a:srgbClr val="0D0D0D"/>
                          </a:solidFill>
                          <a:latin typeface="Meiryo" panose="020B0604030504040204" pitchFamily="34" charset="-128"/>
                          <a:ea typeface="Meiryo" panose="020B0604030504040204" pitchFamily="34" charset="-128"/>
                        </a:rPr>
                        <a:t>必須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広告を見たユーザーは、ブランド（商品）の広告を認知しているか</a:t>
                      </a:r>
                      <a:endParaRPr kumimoji="1" lang="ja-JP" altLang="en-US" sz="12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59116774"/>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ブランド認知</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a:solidFill>
                            <a:srgbClr val="0D0D0D"/>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広告を見ることで、ユーザーは対象のブランド（商品）の認知が向上したか</a:t>
                      </a:r>
                      <a:endParaRPr kumimoji="1" lang="ja-JP" altLang="en-US" sz="12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69620500"/>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メッセージ連想</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a:solidFill>
                            <a:srgbClr val="0D0D0D"/>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広告を見たユーザーに対し、広告メッセージの理解を促せたか</a:t>
                      </a:r>
                      <a:endParaRPr kumimoji="1" lang="ja-JP" altLang="en-US" sz="12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52959246"/>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比較検討</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solidFill>
                            <a:srgbClr val="0D0D0D"/>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n-lt"/>
                          <a:ea typeface="+mn-ea"/>
                          <a:cs typeface="+mn-cs"/>
                        </a:rPr>
                        <a:t>広告を見ることにより、ユーザーに対して比較検討を促せたか</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18152641"/>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好意度</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solidFill>
                            <a:srgbClr val="0D0D0D"/>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n-lt"/>
                          <a:ea typeface="+mn-ea"/>
                          <a:cs typeface="+mn-cs"/>
                        </a:rPr>
                        <a:t>広告を見ることにより、企業ブランド・商品の好意度が向上したか</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6093718"/>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購入意向</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solidFill>
                            <a:srgbClr val="0D0D0D"/>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n-lt"/>
                          <a:ea typeface="+mn-ea"/>
                          <a:cs typeface="+mn-cs"/>
                        </a:rPr>
                        <a:t>広告を見ることにより、対象商品（サービス）への購入の意向を上昇させることができたか</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71267810"/>
                  </a:ext>
                </a:extLst>
              </a:tr>
            </a:tbl>
          </a:graphicData>
        </a:graphic>
      </p:graphicFrame>
      <p:sp>
        <p:nvSpPr>
          <p:cNvPr id="13" name="テキスト ボックス 12">
            <a:extLst>
              <a:ext uri="{FF2B5EF4-FFF2-40B4-BE49-F238E27FC236}">
                <a16:creationId xmlns:a16="http://schemas.microsoft.com/office/drawing/2014/main" id="{A5AEB752-7057-9070-135F-748131859700}"/>
              </a:ext>
            </a:extLst>
          </p:cNvPr>
          <p:cNvSpPr txBox="1"/>
          <p:nvPr/>
        </p:nvSpPr>
        <p:spPr>
          <a:xfrm>
            <a:off x="530225" y="1268413"/>
            <a:ext cx="11182350" cy="215444"/>
          </a:xfrm>
          <a:prstGeom prst="rect">
            <a:avLst/>
          </a:prstGeom>
          <a:noFill/>
        </p:spPr>
        <p:txBody>
          <a:bodyPr wrap="square" lIns="0" tIns="0" rIns="0" bIns="0" rtlCol="0">
            <a:spAutoFit/>
          </a:bodyPr>
          <a:lstStyle/>
          <a:p>
            <a:pPr algn="l"/>
            <a:r>
              <a:rPr lang="ja-JP" altLang="en-US" sz="1400">
                <a:solidFill>
                  <a:srgbClr val="0D0D0D"/>
                </a:solidFill>
                <a:effectLst/>
                <a:latin typeface="Meiryo" panose="020B0604030504040204" pitchFamily="34" charset="-128"/>
                <a:ea typeface="Meiryo" panose="020B0604030504040204" pitchFamily="34" charset="-128"/>
              </a:rPr>
              <a:t>ブランドリフト調査、サーチリフト調査では以下の調査種別を選択できます。</a:t>
            </a:r>
          </a:p>
        </p:txBody>
      </p:sp>
      <p:sp>
        <p:nvSpPr>
          <p:cNvPr id="14" name="テキスト ボックス 13">
            <a:extLst>
              <a:ext uri="{FF2B5EF4-FFF2-40B4-BE49-F238E27FC236}">
                <a16:creationId xmlns:a16="http://schemas.microsoft.com/office/drawing/2014/main" id="{ED82DC98-A231-A265-F373-9E448FF91356}"/>
              </a:ext>
            </a:extLst>
          </p:cNvPr>
          <p:cNvSpPr txBox="1"/>
          <p:nvPr/>
        </p:nvSpPr>
        <p:spPr>
          <a:xfrm>
            <a:off x="967154" y="1919164"/>
            <a:ext cx="11182350" cy="215444"/>
          </a:xfrm>
          <a:prstGeom prst="rect">
            <a:avLst/>
          </a:prstGeom>
          <a:noFill/>
        </p:spPr>
        <p:txBody>
          <a:bodyPr wrap="square" lIns="0" tIns="0" rIns="0" bIns="0" rtlCol="0">
            <a:spAutoFit/>
          </a:bodyPr>
          <a:lstStyle/>
          <a:p>
            <a:pPr algn="l"/>
            <a:r>
              <a:rPr lang="ja-JP" altLang="en-US" sz="1400" b="1">
                <a:solidFill>
                  <a:srgbClr val="00003E"/>
                </a:solidFill>
                <a:effectLst/>
                <a:latin typeface="Meiryo" panose="020B0604030504040204" pitchFamily="34" charset="-128"/>
                <a:ea typeface="Meiryo" panose="020B0604030504040204" pitchFamily="34" charset="-128"/>
              </a:rPr>
              <a:t>ブランドリフト調査の調査種別</a:t>
            </a:r>
          </a:p>
        </p:txBody>
      </p:sp>
      <p:graphicFrame>
        <p:nvGraphicFramePr>
          <p:cNvPr id="15" name="表 14">
            <a:extLst>
              <a:ext uri="{FF2B5EF4-FFF2-40B4-BE49-F238E27FC236}">
                <a16:creationId xmlns:a16="http://schemas.microsoft.com/office/drawing/2014/main" id="{61760CA2-DB1C-9367-4841-A34D1D29ACB1}"/>
              </a:ext>
            </a:extLst>
          </p:cNvPr>
          <p:cNvGraphicFramePr>
            <a:graphicFrameLocks noGrp="1"/>
          </p:cNvGraphicFramePr>
          <p:nvPr>
            <p:extLst>
              <p:ext uri="{D42A27DB-BD31-4B8C-83A1-F6EECF244321}">
                <p14:modId xmlns:p14="http://schemas.microsoft.com/office/powerpoint/2010/main" val="3156621917"/>
              </p:ext>
            </p:extLst>
          </p:nvPr>
        </p:nvGraphicFramePr>
        <p:xfrm>
          <a:off x="967154" y="5307027"/>
          <a:ext cx="10277109" cy="741680"/>
        </p:xfrm>
        <a:graphic>
          <a:graphicData uri="http://schemas.openxmlformats.org/drawingml/2006/table">
            <a:tbl>
              <a:tblPr firstRow="1" bandRow="1">
                <a:tableStyleId>{2D5ABB26-0587-4C30-8999-92F81FD0307C}</a:tableStyleId>
              </a:tblPr>
              <a:tblGrid>
                <a:gridCol w="1500554">
                  <a:extLst>
                    <a:ext uri="{9D8B030D-6E8A-4147-A177-3AD203B41FA5}">
                      <a16:colId xmlns:a16="http://schemas.microsoft.com/office/drawing/2014/main" val="3256228841"/>
                    </a:ext>
                  </a:extLst>
                </a:gridCol>
                <a:gridCol w="1131277">
                  <a:extLst>
                    <a:ext uri="{9D8B030D-6E8A-4147-A177-3AD203B41FA5}">
                      <a16:colId xmlns:a16="http://schemas.microsoft.com/office/drawing/2014/main" val="90962492"/>
                    </a:ext>
                  </a:extLst>
                </a:gridCol>
                <a:gridCol w="7645278">
                  <a:extLst>
                    <a:ext uri="{9D8B030D-6E8A-4147-A177-3AD203B41FA5}">
                      <a16:colId xmlns:a16="http://schemas.microsoft.com/office/drawing/2014/main" val="2073326329"/>
                    </a:ext>
                  </a:extLst>
                </a:gridCol>
              </a:tblGrid>
              <a:tr h="370840">
                <a:tc>
                  <a:txBody>
                    <a:bodyPr/>
                    <a:lstStyle/>
                    <a:p>
                      <a:pPr algn="l"/>
                      <a:r>
                        <a:rPr kumimoji="1" lang="ja-JP" altLang="en-US" sz="1200" b="1">
                          <a:solidFill>
                            <a:schemeClr val="bg1"/>
                          </a:solidFill>
                          <a:latin typeface="Meiryo" panose="020B0604030504040204" pitchFamily="34" charset="-128"/>
                          <a:ea typeface="Meiryo" panose="020B0604030504040204" pitchFamily="34" charset="-128"/>
                        </a:rPr>
                        <a:t>広告指標</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algn="ctr"/>
                      <a:r>
                        <a:rPr kumimoji="1" lang="ja-JP" altLang="en-US" sz="1200" b="1">
                          <a:solidFill>
                            <a:schemeClr val="bg1"/>
                          </a:solidFill>
                          <a:latin typeface="Meiryo" panose="020B0604030504040204" pitchFamily="34" charset="-128"/>
                          <a:ea typeface="Meiryo" panose="020B0604030504040204" pitchFamily="34" charset="-128"/>
                        </a:rPr>
                        <a:t>必須</a:t>
                      </a:r>
                      <a:r>
                        <a:rPr kumimoji="1" lang="en-US" altLang="ja-JP" sz="1200" b="1" dirty="0">
                          <a:solidFill>
                            <a:schemeClr val="bg1"/>
                          </a:solidFill>
                          <a:latin typeface="Meiryo" panose="020B0604030504040204" pitchFamily="34" charset="-128"/>
                          <a:ea typeface="Meiryo" panose="020B0604030504040204" pitchFamily="34" charset="-128"/>
                        </a:rPr>
                        <a:t>/</a:t>
                      </a:r>
                      <a:r>
                        <a:rPr kumimoji="1" lang="ja-JP" altLang="en-US" sz="1200" b="1">
                          <a:solidFill>
                            <a:schemeClr val="bg1"/>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Meiryo" panose="020B0604030504040204" pitchFamily="34" charset="-128"/>
                          <a:ea typeface="Meiryo" panose="020B0604030504040204" pitchFamily="34" charset="-128"/>
                        </a:rPr>
                        <a:t>計測目的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2004A"/>
                    </a:solidFill>
                  </a:tcPr>
                </a:tc>
                <a:extLst>
                  <a:ext uri="{0D108BD9-81ED-4DB2-BD59-A6C34878D82A}">
                    <a16:rowId xmlns:a16="http://schemas.microsoft.com/office/drawing/2014/main" val="2698722216"/>
                  </a:ext>
                </a:extLst>
              </a:tr>
              <a:tr h="370840">
                <a:tc>
                  <a:txBody>
                    <a:bodyPr/>
                    <a:lstStyle/>
                    <a:p>
                      <a:r>
                        <a:rPr kumimoji="1" lang="ja-JP" altLang="en-US" sz="1200">
                          <a:solidFill>
                            <a:srgbClr val="0D0D0D"/>
                          </a:solidFill>
                          <a:latin typeface="Meiryo" panose="020B0604030504040204" pitchFamily="34" charset="-128"/>
                          <a:ea typeface="Meiryo" panose="020B0604030504040204" pitchFamily="34" charset="-128"/>
                        </a:rPr>
                        <a:t>サーチリフト</a:t>
                      </a:r>
                      <a:endParaRPr kumimoji="1" lang="en-US" altLang="ja-JP" sz="1200" dirty="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a:solidFill>
                            <a:srgbClr val="0D0D0D"/>
                          </a:solidFill>
                          <a:latin typeface="Meiryo" panose="020B0604030504040204" pitchFamily="34" charset="-128"/>
                          <a:ea typeface="Meiryo" panose="020B0604030504040204" pitchFamily="34" charset="-128"/>
                        </a:rPr>
                        <a:t>任意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tc>
                  <a:txBody>
                    <a:bodyPr/>
                    <a:lstStyle/>
                    <a:p>
                      <a:r>
                        <a:rPr kumimoji="1" lang="ja-JP" altLang="en-US" sz="1200" b="0" i="0" kern="1200">
                          <a:solidFill>
                            <a:srgbClr val="0D0D0D"/>
                          </a:solidFill>
                          <a:effectLst/>
                          <a:latin typeface="Meiryo" panose="020B0604030504040204" pitchFamily="34" charset="-128"/>
                          <a:ea typeface="Meiryo" panose="020B0604030504040204" pitchFamily="34" charset="-128"/>
                          <a:cs typeface="+mn-cs"/>
                        </a:rPr>
                        <a:t>広告によって対象キーワードの自然検索数が上昇したか</a:t>
                      </a:r>
                      <a:endParaRPr kumimoji="1" lang="ja-JP" altLang="en-US" sz="1200">
                        <a:solidFill>
                          <a:srgbClr val="0D0D0D"/>
                        </a:solidFill>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59116774"/>
                  </a:ext>
                </a:extLst>
              </a:tr>
            </a:tbl>
          </a:graphicData>
        </a:graphic>
      </p:graphicFrame>
      <p:sp>
        <p:nvSpPr>
          <p:cNvPr id="16" name="テキスト ボックス 15">
            <a:extLst>
              <a:ext uri="{FF2B5EF4-FFF2-40B4-BE49-F238E27FC236}">
                <a16:creationId xmlns:a16="http://schemas.microsoft.com/office/drawing/2014/main" id="{1D6DBCDA-8C35-68AC-1B15-AD1F69A28E02}"/>
              </a:ext>
            </a:extLst>
          </p:cNvPr>
          <p:cNvSpPr txBox="1"/>
          <p:nvPr/>
        </p:nvSpPr>
        <p:spPr>
          <a:xfrm>
            <a:off x="967154" y="5060949"/>
            <a:ext cx="11182350" cy="215444"/>
          </a:xfrm>
          <a:prstGeom prst="rect">
            <a:avLst/>
          </a:prstGeom>
          <a:noFill/>
        </p:spPr>
        <p:txBody>
          <a:bodyPr wrap="square" lIns="0" tIns="0" rIns="0" bIns="0" rtlCol="0">
            <a:spAutoFit/>
          </a:bodyPr>
          <a:lstStyle/>
          <a:p>
            <a:pPr algn="l"/>
            <a:r>
              <a:rPr lang="ja-JP" altLang="en-US" sz="1400" b="1">
                <a:solidFill>
                  <a:srgbClr val="333333"/>
                </a:solidFill>
                <a:effectLst/>
                <a:latin typeface="Meiryo" panose="020B0604030504040204" pitchFamily="34" charset="-128"/>
                <a:ea typeface="Meiryo" panose="020B0604030504040204" pitchFamily="34" charset="-128"/>
              </a:rPr>
              <a:t>サーチリフト調査の調査種別</a:t>
            </a:r>
          </a:p>
        </p:txBody>
      </p:sp>
    </p:spTree>
    <p:extLst>
      <p:ext uri="{BB962C8B-B14F-4D97-AF65-F5344CB8AC3E}">
        <p14:creationId xmlns:p14="http://schemas.microsoft.com/office/powerpoint/2010/main" val="1981490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pPr marL="0" indent="0" algn="ctr">
              <a:buNone/>
            </a:pPr>
            <a:r>
              <a:rPr lang="ja-JP" altLang="en-US" spc="0"/>
              <a:t>機能詳細</a:t>
            </a:r>
            <a:endParaRPr kumimoji="1" lang="ja-JP" altLang="en-US" spc="0"/>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調査の設定方法について</a:t>
            </a:r>
          </a:p>
        </p:txBody>
      </p:sp>
      <p:pic>
        <p:nvPicPr>
          <p:cNvPr id="11" name="図プレースホルダー 10" descr="アイコン&#10;&#10;自動的に生成された説明">
            <a:extLst>
              <a:ext uri="{FF2B5EF4-FFF2-40B4-BE49-F238E27FC236}">
                <a16:creationId xmlns:a16="http://schemas.microsoft.com/office/drawing/2014/main" id="{D9C5D999-0650-F9DB-9DA6-BFFDC192008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968" r="3968"/>
          <a:stretch>
            <a:fillRect/>
          </a:stretch>
        </p:blipFill>
        <p:spPr/>
      </p:pic>
      <p:sp>
        <p:nvSpPr>
          <p:cNvPr id="3" name="テキスト ボックス 2">
            <a:extLst>
              <a:ext uri="{FF2B5EF4-FFF2-40B4-BE49-F238E27FC236}">
                <a16:creationId xmlns:a16="http://schemas.microsoft.com/office/drawing/2014/main" id="{ADDEC9C0-BAB9-5C6E-FBA1-04A50304D671}"/>
              </a:ext>
            </a:extLst>
          </p:cNvPr>
          <p:cNvSpPr txBox="1"/>
          <p:nvPr/>
        </p:nvSpPr>
        <p:spPr>
          <a:xfrm>
            <a:off x="530225" y="1268413"/>
            <a:ext cx="11182350" cy="3354765"/>
          </a:xfrm>
          <a:prstGeom prst="rect">
            <a:avLst/>
          </a:prstGeom>
          <a:noFill/>
        </p:spPr>
        <p:txBody>
          <a:bodyPr wrap="square" lIns="0" tIns="0" rIns="0" bIns="0" rtlCol="0">
            <a:spAutoFit/>
          </a:bodyPr>
          <a:lstStyle/>
          <a:p>
            <a:pPr algn="l"/>
            <a:r>
              <a:rPr lang="ja-JP" altLang="en-US" sz="1600">
                <a:solidFill>
                  <a:srgbClr val="0D0D0D"/>
                </a:solidFill>
                <a:effectLst/>
                <a:latin typeface="Meiryo" panose="020B0604030504040204" pitchFamily="34" charset="-128"/>
                <a:ea typeface="Meiryo" panose="020B0604030504040204" pitchFamily="34" charset="-128"/>
              </a:rPr>
              <a:t>ブランドリフト調査およびサーチリフト調査は、広告管理ツールにて調査設定を行います。</a:t>
            </a:r>
            <a:endParaRPr lang="en-US" altLang="ja-JP" sz="1600" dirty="0">
              <a:solidFill>
                <a:srgbClr val="0D0D0D"/>
              </a:solidFill>
              <a:effectLst/>
              <a:latin typeface="Meiryo" panose="020B0604030504040204" pitchFamily="34" charset="-128"/>
              <a:ea typeface="Meiryo" panose="020B0604030504040204" pitchFamily="34" charset="-128"/>
            </a:endParaRPr>
          </a:p>
          <a:p>
            <a:pPr algn="l"/>
            <a:endParaRPr lang="en-US" altLang="ja-JP" sz="1400" dirty="0">
              <a:solidFill>
                <a:srgbClr val="0D0D0D"/>
              </a:solidFill>
              <a:latin typeface="Meiryo" panose="020B0604030504040204" pitchFamily="34" charset="-128"/>
              <a:ea typeface="Meiryo" panose="020B0604030504040204" pitchFamily="34" charset="-128"/>
            </a:endParaRPr>
          </a:p>
          <a:p>
            <a:pPr algn="l"/>
            <a:r>
              <a:rPr lang="ja-JP" altLang="en-US" sz="1400">
                <a:solidFill>
                  <a:srgbClr val="0D0D0D"/>
                </a:solidFill>
                <a:effectLst/>
                <a:latin typeface="Meiryo" panose="020B0604030504040204" pitchFamily="34" charset="-128"/>
                <a:ea typeface="Meiryo" panose="020B0604030504040204" pitchFamily="34" charset="-128"/>
              </a:rPr>
              <a:t>調査の実施条件を満たしたキャンペーンを選択すると、左カラムのメニューに「ブランド効果測定」が表示されます。</a:t>
            </a:r>
            <a:endParaRPr lang="en-US" altLang="ja-JP" sz="1400" dirty="0">
              <a:solidFill>
                <a:srgbClr val="0D0D0D"/>
              </a:solidFill>
              <a:effectLst/>
              <a:latin typeface="Meiryo" panose="020B0604030504040204" pitchFamily="34" charset="-128"/>
              <a:ea typeface="Meiryo" panose="020B0604030504040204" pitchFamily="34" charset="-128"/>
            </a:endParaRPr>
          </a:p>
          <a:p>
            <a:pPr algn="l"/>
            <a:r>
              <a:rPr lang="ja-JP" altLang="en-US" sz="1400">
                <a:solidFill>
                  <a:srgbClr val="0D0D0D"/>
                </a:solidFill>
                <a:effectLst/>
                <a:latin typeface="Meiryo" panose="020B0604030504040204" pitchFamily="34" charset="-128"/>
                <a:ea typeface="Meiryo" panose="020B0604030504040204" pitchFamily="34" charset="-128"/>
              </a:rPr>
              <a:t>クリックするとブランド効果測定の設定画面に遷移します。</a:t>
            </a:r>
            <a:endParaRPr lang="en-US" altLang="ja-JP" sz="1400" dirty="0">
              <a:solidFill>
                <a:srgbClr val="0D0D0D"/>
              </a:solidFill>
              <a:effectLst/>
              <a:latin typeface="Meiryo" panose="020B0604030504040204" pitchFamily="34" charset="-128"/>
              <a:ea typeface="Meiryo" panose="020B0604030504040204" pitchFamily="34" charset="-128"/>
            </a:endParaRPr>
          </a:p>
          <a:p>
            <a:pPr algn="l"/>
            <a:endParaRPr lang="en-US" altLang="ja-JP" sz="1400" dirty="0">
              <a:solidFill>
                <a:srgbClr val="0D0D0D"/>
              </a:solidFill>
              <a:latin typeface="Meiryo" panose="020B0604030504040204" pitchFamily="34" charset="-128"/>
              <a:ea typeface="Meiryo" panose="020B0604030504040204" pitchFamily="34" charset="-128"/>
            </a:endParaRPr>
          </a:p>
          <a:p>
            <a:r>
              <a:rPr lang="ja-JP" altLang="en-US" sz="1400">
                <a:solidFill>
                  <a:srgbClr val="0D0D0D"/>
                </a:solidFill>
                <a:effectLst/>
                <a:latin typeface="Meiryo" panose="020B0604030504040204" pitchFamily="34" charset="-128"/>
                <a:ea typeface="Meiryo" panose="020B0604030504040204" pitchFamily="34" charset="-128"/>
              </a:rPr>
              <a:t>詳しくは</a:t>
            </a:r>
            <a:r>
              <a:rPr lang="en" altLang="ja-JP" sz="1400" dirty="0">
                <a:solidFill>
                  <a:srgbClr val="0D0D0D"/>
                </a:solidFill>
                <a:effectLst/>
                <a:latin typeface="Meiryo" panose="020B0604030504040204" pitchFamily="34" charset="-128"/>
                <a:ea typeface="Meiryo" panose="020B0604030504040204" pitchFamily="34" charset="-128"/>
              </a:rPr>
              <a:t>Yahoo!</a:t>
            </a:r>
            <a:r>
              <a:rPr lang="ja-JP" altLang="en-US" sz="1400">
                <a:solidFill>
                  <a:srgbClr val="0D0D0D"/>
                </a:solidFill>
                <a:effectLst/>
                <a:latin typeface="Meiryo" panose="020B0604030504040204" pitchFamily="34" charset="-128"/>
                <a:ea typeface="Meiryo" panose="020B0604030504040204" pitchFamily="34" charset="-128"/>
              </a:rPr>
              <a:t>広告ヘルプにて操作方法をご確認ください。</a:t>
            </a:r>
            <a:endParaRPr lang="en-US" altLang="ja-JP" sz="1400" u="sng" dirty="0">
              <a:solidFill>
                <a:srgbClr val="0D0D0D"/>
              </a:solidFill>
              <a:effectLst/>
              <a:latin typeface="Meiryo" panose="020B0604030504040204" pitchFamily="34" charset="-128"/>
              <a:ea typeface="Meiryo" panose="020B0604030504040204" pitchFamily="34" charset="-128"/>
            </a:endParaRPr>
          </a:p>
          <a:p>
            <a:endParaRPr lang="en-US" altLang="ja-JP" sz="1400" b="1" u="sng" dirty="0">
              <a:solidFill>
                <a:srgbClr val="FFFFFF"/>
              </a:solidFill>
              <a:latin typeface="ヒラギノ角ゴ Pro" panose="020B0300000000000000" pitchFamily="34" charset="-128"/>
              <a:ea typeface="ヒラギノ角ゴ Pro" panose="020B0300000000000000" pitchFamily="34" charset="-128"/>
            </a:endParaRPr>
          </a:p>
          <a:p>
            <a:endParaRPr lang="en-US" altLang="ja-JP" sz="1400" b="1" i="0" u="sng" dirty="0">
              <a:solidFill>
                <a:srgbClr val="FFFFFF"/>
              </a:solidFill>
              <a:effectLst/>
              <a:latin typeface="ヒラギノ角ゴ Pro" panose="020B0300000000000000" pitchFamily="34" charset="-128"/>
              <a:ea typeface="ヒラギノ角ゴ Pro" panose="020B0300000000000000" pitchFamily="34" charset="-128"/>
            </a:endParaRPr>
          </a:p>
          <a:p>
            <a:r>
              <a:rPr lang="ja-JP" altLang="en-US" sz="1400" b="1" i="0" u="sng">
                <a:solidFill>
                  <a:srgbClr val="FFFFFF"/>
                </a:solidFill>
                <a:effectLst/>
                <a:latin typeface="ヒラギノ角ゴ Pro" panose="020B0300000000000000" pitchFamily="34" charset="-128"/>
                <a:ea typeface="ヒラギノ角ゴ Pro" panose="020B0300000000000000" pitchFamily="34" charset="-128"/>
              </a:rPr>
              <a:t>て　</a:t>
            </a:r>
            <a:r>
              <a:rPr lang="ja-JP" altLang="en-US" sz="1600" b="1">
                <a:solidFill>
                  <a:srgbClr val="333333"/>
                </a:solidFill>
                <a:effectLst/>
                <a:latin typeface="Meiryo" panose="020B0604030504040204" pitchFamily="34" charset="-128"/>
                <a:ea typeface="Meiryo" panose="020B0604030504040204" pitchFamily="34" charset="-128"/>
                <a:hlinkClick r:id="rId3"/>
              </a:rPr>
              <a:t>ブランドリフト調査を設定する</a:t>
            </a:r>
            <a:endParaRPr lang="en-US" altLang="ja-JP" sz="1600" b="1" dirty="0">
              <a:solidFill>
                <a:srgbClr val="333333"/>
              </a:solidFill>
              <a:effectLst/>
              <a:latin typeface="Meiryo" panose="020B0604030504040204" pitchFamily="34" charset="-128"/>
              <a:ea typeface="Meiryo" panose="020B0604030504040204" pitchFamily="34" charset="-128"/>
            </a:endParaRPr>
          </a:p>
          <a:p>
            <a:endParaRPr lang="en-US" altLang="ja-JP" sz="1600" b="1" dirty="0">
              <a:solidFill>
                <a:srgbClr val="333333"/>
              </a:solidFill>
              <a:latin typeface="Meiryo" panose="020B0604030504040204" pitchFamily="34" charset="-128"/>
              <a:ea typeface="Meiryo" panose="020B0604030504040204" pitchFamily="34" charset="-128"/>
            </a:endParaRPr>
          </a:p>
          <a:p>
            <a:r>
              <a:rPr lang="ja-JP" altLang="en-US" sz="1600" b="1">
                <a:solidFill>
                  <a:schemeClr val="bg1"/>
                </a:solidFill>
                <a:effectLst/>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　</a:t>
            </a:r>
            <a:r>
              <a:rPr lang="en-US" altLang="ja-JP" sz="1600" b="1" dirty="0">
                <a:solidFill>
                  <a:schemeClr val="bg1"/>
                </a:solidFill>
                <a:effectLst/>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  </a:t>
            </a:r>
            <a:r>
              <a:rPr lang="ja-JP" altLang="en-US" sz="1600" b="1">
                <a:solidFill>
                  <a:srgbClr val="0563C1"/>
                </a:solidFill>
                <a:effectLst/>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サーチリフト調査を設定する</a:t>
            </a:r>
            <a:endParaRPr lang="ja-JP" altLang="en-US" sz="1600" b="1">
              <a:solidFill>
                <a:srgbClr val="333333"/>
              </a:solidFill>
              <a:effectLst/>
              <a:latin typeface="Meiryo" panose="020B0604030504040204" pitchFamily="34" charset="-128"/>
              <a:ea typeface="Meiryo" panose="020B0604030504040204" pitchFamily="34" charset="-128"/>
            </a:endParaRPr>
          </a:p>
          <a:p>
            <a:endParaRPr lang="ja-JP" altLang="en-US" sz="1600" b="1">
              <a:solidFill>
                <a:srgbClr val="333333"/>
              </a:solidFill>
              <a:effectLst/>
              <a:latin typeface="Meiryo" panose="020B0604030504040204" pitchFamily="34" charset="-128"/>
              <a:ea typeface="Meiryo" panose="020B0604030504040204" pitchFamily="34" charset="-128"/>
            </a:endParaRPr>
          </a:p>
          <a:p>
            <a:endParaRPr lang="en-US" altLang="ja-JP" sz="1400" b="1" i="0" dirty="0">
              <a:solidFill>
                <a:srgbClr val="FFFFFF"/>
              </a:solidFill>
              <a:effectLst/>
              <a:latin typeface="ヒラギノ角ゴ Pro" panose="020B0300000000000000" pitchFamily="34" charset="-128"/>
              <a:ea typeface="ヒラギノ角ゴ Pro" panose="020B0300000000000000" pitchFamily="34" charset="-128"/>
            </a:endParaRPr>
          </a:p>
          <a:p>
            <a:endParaRPr lang="ja-JP" altLang="en-US" sz="1400" b="1" i="0">
              <a:solidFill>
                <a:srgbClr val="FFFFFF"/>
              </a:solidFill>
              <a:effectLst/>
              <a:latin typeface="ヒラギノ角ゴ Pro" panose="020B0300000000000000" pitchFamily="34" charset="-128"/>
              <a:ea typeface="ヒラギノ角ゴ Pro" panose="020B0300000000000000" pitchFamily="34" charset="-128"/>
            </a:endParaRPr>
          </a:p>
          <a:p>
            <a:pPr algn="l"/>
            <a:endParaRPr lang="ja-JP" altLang="en-US" sz="1400">
              <a:solidFill>
                <a:srgbClr val="333333"/>
              </a:solidFill>
              <a:effectLst/>
              <a:latin typeface="Meiryo" panose="020B0604030504040204" pitchFamily="34" charset="-128"/>
              <a:ea typeface="Meiryo" panose="020B0604030504040204" pitchFamily="34" charset="-128"/>
            </a:endParaRPr>
          </a:p>
        </p:txBody>
      </p:sp>
      <p:pic>
        <p:nvPicPr>
          <p:cNvPr id="20482" name="Picture 2" descr="設定">
            <a:extLst>
              <a:ext uri="{FF2B5EF4-FFF2-40B4-BE49-F238E27FC236}">
                <a16:creationId xmlns:a16="http://schemas.microsoft.com/office/drawing/2014/main" id="{776FBE9F-07FE-AC1C-8177-9581BB47DC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3561" y="2351310"/>
            <a:ext cx="2958214" cy="2523392"/>
          </a:xfrm>
          <a:prstGeom prst="rect">
            <a:avLst/>
          </a:prstGeom>
          <a:noFill/>
          <a:ln>
            <a:solidFill>
              <a:schemeClr val="bg2">
                <a:lumMod val="90000"/>
              </a:schemeClr>
            </a:solidFill>
          </a:ln>
          <a:extLst>
            <a:ext uri="{909E8E84-426E-40DD-AFC4-6F175D3DCCD1}">
              <a14:hiddenFill xmlns:a14="http://schemas.microsoft.com/office/drawing/2010/main">
                <a:solidFill>
                  <a:srgbClr val="FFFFFF"/>
                </a:solidFill>
              </a14:hiddenFill>
            </a:ext>
          </a:extLst>
        </p:spPr>
      </p:pic>
      <p:pic>
        <p:nvPicPr>
          <p:cNvPr id="20484" name="Picture 4">
            <a:extLst>
              <a:ext uri="{FF2B5EF4-FFF2-40B4-BE49-F238E27FC236}">
                <a16:creationId xmlns:a16="http://schemas.microsoft.com/office/drawing/2014/main" id="{14C9B6AB-0312-E6C9-208F-870D09AFB0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6610" y="2351310"/>
            <a:ext cx="2551774" cy="2953253"/>
          </a:xfrm>
          <a:prstGeom prst="rect">
            <a:avLst/>
          </a:prstGeom>
          <a:noFill/>
          <a:ln>
            <a:solidFill>
              <a:schemeClr val="bg2">
                <a:lumMod val="90000"/>
              </a:schemeClr>
            </a:solidFill>
          </a:ln>
          <a:extLst>
            <a:ext uri="{909E8E84-426E-40DD-AFC4-6F175D3DCCD1}">
              <a14:hiddenFill xmlns:a14="http://schemas.microsoft.com/office/drawing/2010/main">
                <a:solidFill>
                  <a:srgbClr val="FFFFFF"/>
                </a:solidFill>
              </a14:hiddenFill>
            </a:ext>
          </a:extLst>
        </p:spPr>
      </p:pic>
      <p:pic>
        <p:nvPicPr>
          <p:cNvPr id="5" name="図 4">
            <a:extLst>
              <a:ext uri="{FF2B5EF4-FFF2-40B4-BE49-F238E27FC236}">
                <a16:creationId xmlns:a16="http://schemas.microsoft.com/office/drawing/2014/main" id="{C0B7DA50-46E8-D297-6EC5-B3451ADE5034}"/>
              </a:ext>
            </a:extLst>
          </p:cNvPr>
          <p:cNvPicPr>
            <a:picLocks noChangeAspect="1"/>
          </p:cNvPicPr>
          <p:nvPr/>
        </p:nvPicPr>
        <p:blipFill rotWithShape="1">
          <a:blip r:embed="rId7"/>
          <a:srcRect t="1" b="53526"/>
          <a:stretch/>
        </p:blipFill>
        <p:spPr>
          <a:xfrm>
            <a:off x="1956533" y="4169594"/>
            <a:ext cx="1593596" cy="1809177"/>
          </a:xfrm>
          <a:prstGeom prst="rect">
            <a:avLst/>
          </a:prstGeom>
        </p:spPr>
      </p:pic>
      <p:pic>
        <p:nvPicPr>
          <p:cNvPr id="6" name="図 5">
            <a:extLst>
              <a:ext uri="{FF2B5EF4-FFF2-40B4-BE49-F238E27FC236}">
                <a16:creationId xmlns:a16="http://schemas.microsoft.com/office/drawing/2014/main" id="{98B6B7EC-F3C5-A00E-0A14-1D0A551CDED0}"/>
              </a:ext>
            </a:extLst>
          </p:cNvPr>
          <p:cNvPicPr>
            <a:picLocks noChangeAspect="1"/>
          </p:cNvPicPr>
          <p:nvPr/>
        </p:nvPicPr>
        <p:blipFill rotWithShape="1">
          <a:blip r:embed="rId8"/>
          <a:srcRect b="35990"/>
          <a:stretch/>
        </p:blipFill>
        <p:spPr>
          <a:xfrm>
            <a:off x="3174434" y="4259257"/>
            <a:ext cx="1570830" cy="1719514"/>
          </a:xfrm>
          <a:prstGeom prst="rect">
            <a:avLst/>
          </a:prstGeom>
        </p:spPr>
      </p:pic>
      <p:grpSp>
        <p:nvGrpSpPr>
          <p:cNvPr id="14" name="グループ化 13">
            <a:extLst>
              <a:ext uri="{FF2B5EF4-FFF2-40B4-BE49-F238E27FC236}">
                <a16:creationId xmlns:a16="http://schemas.microsoft.com/office/drawing/2014/main" id="{284649ED-9BD7-C201-2B41-A13886138B1F}"/>
              </a:ext>
            </a:extLst>
          </p:cNvPr>
          <p:cNvGrpSpPr/>
          <p:nvPr/>
        </p:nvGrpSpPr>
        <p:grpSpPr>
          <a:xfrm>
            <a:off x="530225" y="2988617"/>
            <a:ext cx="251999" cy="251999"/>
            <a:chOff x="555391" y="1320530"/>
            <a:chExt cx="251999" cy="251999"/>
          </a:xfrm>
        </p:grpSpPr>
        <p:sp>
          <p:nvSpPr>
            <p:cNvPr id="15" name="楕円 55">
              <a:extLst>
                <a:ext uri="{FF2B5EF4-FFF2-40B4-BE49-F238E27FC236}">
                  <a16:creationId xmlns:a16="http://schemas.microsoft.com/office/drawing/2014/main" id="{100D46A2-CD83-95EB-0FC9-6D28A6A29673}"/>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16" name="Freeform 13">
              <a:extLst>
                <a:ext uri="{FF2B5EF4-FFF2-40B4-BE49-F238E27FC236}">
                  <a16:creationId xmlns:a16="http://schemas.microsoft.com/office/drawing/2014/main" id="{54D1D45D-53F6-0C8A-894B-AB5F7E511C18}"/>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grpSp>
        <p:nvGrpSpPr>
          <p:cNvPr id="17" name="グループ化 16">
            <a:extLst>
              <a:ext uri="{FF2B5EF4-FFF2-40B4-BE49-F238E27FC236}">
                <a16:creationId xmlns:a16="http://schemas.microsoft.com/office/drawing/2014/main" id="{99F9D6E5-60F6-50F4-6722-43CA6B525E6B}"/>
              </a:ext>
            </a:extLst>
          </p:cNvPr>
          <p:cNvGrpSpPr/>
          <p:nvPr/>
        </p:nvGrpSpPr>
        <p:grpSpPr>
          <a:xfrm>
            <a:off x="532514" y="3469969"/>
            <a:ext cx="251999" cy="251999"/>
            <a:chOff x="555391" y="1320530"/>
            <a:chExt cx="251999" cy="251999"/>
          </a:xfrm>
        </p:grpSpPr>
        <p:sp>
          <p:nvSpPr>
            <p:cNvPr id="18" name="楕円 55">
              <a:extLst>
                <a:ext uri="{FF2B5EF4-FFF2-40B4-BE49-F238E27FC236}">
                  <a16:creationId xmlns:a16="http://schemas.microsoft.com/office/drawing/2014/main" id="{90C7FCB3-77A5-01AF-F3BC-330D351E2739}"/>
                </a:ext>
              </a:extLst>
            </p:cNvPr>
            <p:cNvSpPr/>
            <p:nvPr/>
          </p:nvSpPr>
          <p:spPr>
            <a:xfrm>
              <a:off x="555391" y="1320530"/>
              <a:ext cx="251999" cy="251999"/>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18000" numCol="1" spcCol="0" rtlCol="0" fromWordArt="0" anchor="ctr" anchorCtr="0" forceAA="0" compatLnSpc="1">
              <a:prstTxWarp prst="textNoShape">
                <a:avLst/>
              </a:prstTxWarp>
              <a:noAutofit/>
            </a:bodyPr>
            <a:lstStyle/>
            <a:p>
              <a:pPr algn="ctr"/>
              <a:endParaRPr lang="en-US" altLang="ja-JP" sz="900" dirty="0">
                <a:solidFill>
                  <a:schemeClr val="bg1"/>
                </a:solidFill>
                <a:latin typeface="Yu Gothic UI Light" panose="020B0300000000000000" pitchFamily="50" charset="-128"/>
                <a:ea typeface="Yu Gothic UI Light" panose="020B0300000000000000" pitchFamily="50" charset="-128"/>
                <a:cs typeface="メイリオ" panose="020B0604030504040204" pitchFamily="50" charset="-128"/>
              </a:endParaRPr>
            </a:p>
          </p:txBody>
        </p:sp>
        <p:sp>
          <p:nvSpPr>
            <p:cNvPr id="19" name="Freeform 13">
              <a:extLst>
                <a:ext uri="{FF2B5EF4-FFF2-40B4-BE49-F238E27FC236}">
                  <a16:creationId xmlns:a16="http://schemas.microsoft.com/office/drawing/2014/main" id="{D136EF60-EBD5-E2F0-ADF2-7A1C9CB75A2E}"/>
                </a:ext>
              </a:extLst>
            </p:cNvPr>
            <p:cNvSpPr>
              <a:spLocks noChangeArrowheads="1"/>
            </p:cNvSpPr>
            <p:nvPr/>
          </p:nvSpPr>
          <p:spPr bwMode="auto">
            <a:xfrm>
              <a:off x="605324" y="1397324"/>
              <a:ext cx="158483" cy="104760"/>
            </a:xfrm>
            <a:custGeom>
              <a:avLst/>
              <a:gdLst>
                <a:gd name="T0" fmla="*/ 840 w 1047"/>
                <a:gd name="T1" fmla="*/ 42 h 691"/>
                <a:gd name="T2" fmla="*/ 412 w 1047"/>
                <a:gd name="T3" fmla="*/ 425 h 691"/>
                <a:gd name="T4" fmla="*/ 201 w 1047"/>
                <a:gd name="T5" fmla="*/ 237 h 691"/>
                <a:gd name="T6" fmla="*/ 43 w 1047"/>
                <a:gd name="T7" fmla="*/ 245 h 691"/>
                <a:gd name="T8" fmla="*/ 51 w 1047"/>
                <a:gd name="T9" fmla="*/ 402 h 691"/>
                <a:gd name="T10" fmla="*/ 339 w 1047"/>
                <a:gd name="T11" fmla="*/ 662 h 691"/>
                <a:gd name="T12" fmla="*/ 415 w 1047"/>
                <a:gd name="T13" fmla="*/ 690 h 691"/>
                <a:gd name="T14" fmla="*/ 491 w 1047"/>
                <a:gd name="T15" fmla="*/ 662 h 691"/>
                <a:gd name="T16" fmla="*/ 995 w 1047"/>
                <a:gd name="T17" fmla="*/ 211 h 691"/>
                <a:gd name="T18" fmla="*/ 1004 w 1047"/>
                <a:gd name="T19" fmla="*/ 53 h 691"/>
                <a:gd name="T20" fmla="*/ 840 w 1047"/>
                <a:gd name="T21" fmla="*/ 4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7" h="691">
                  <a:moveTo>
                    <a:pt x="840" y="42"/>
                  </a:moveTo>
                  <a:lnTo>
                    <a:pt x="412" y="425"/>
                  </a:lnTo>
                  <a:lnTo>
                    <a:pt x="201" y="237"/>
                  </a:lnTo>
                  <a:cubicBezTo>
                    <a:pt x="155" y="194"/>
                    <a:pt x="82" y="200"/>
                    <a:pt x="43" y="245"/>
                  </a:cubicBezTo>
                  <a:cubicBezTo>
                    <a:pt x="0" y="290"/>
                    <a:pt x="6" y="362"/>
                    <a:pt x="51" y="402"/>
                  </a:cubicBezTo>
                  <a:lnTo>
                    <a:pt x="339" y="662"/>
                  </a:lnTo>
                  <a:cubicBezTo>
                    <a:pt x="361" y="681"/>
                    <a:pt x="387" y="690"/>
                    <a:pt x="415" y="690"/>
                  </a:cubicBezTo>
                  <a:cubicBezTo>
                    <a:pt x="443" y="690"/>
                    <a:pt x="469" y="681"/>
                    <a:pt x="491" y="662"/>
                  </a:cubicBezTo>
                  <a:lnTo>
                    <a:pt x="995" y="211"/>
                  </a:lnTo>
                  <a:cubicBezTo>
                    <a:pt x="1040" y="169"/>
                    <a:pt x="1046" y="98"/>
                    <a:pt x="1004" y="53"/>
                  </a:cubicBezTo>
                  <a:cubicBezTo>
                    <a:pt x="958" y="5"/>
                    <a:pt x="888" y="0"/>
                    <a:pt x="840" y="42"/>
                  </a:cubicBezTo>
                </a:path>
              </a:pathLst>
            </a:custGeom>
            <a:solidFill>
              <a:schemeClr val="bg1"/>
            </a:solidFill>
            <a:ln>
              <a:noFill/>
            </a:ln>
            <a:effectLst/>
          </p:spPr>
          <p:txBody>
            <a:bodyPr wrap="none" anchor="ctr"/>
            <a:lstStyle/>
            <a:p>
              <a:endParaRPr lang="ja-JP" altLang="en-US">
                <a:solidFill>
                  <a:schemeClr val="bg1"/>
                </a:solidFill>
              </a:endParaRPr>
            </a:p>
          </p:txBody>
        </p:sp>
      </p:grpSp>
    </p:spTree>
    <p:extLst>
      <p:ext uri="{BB962C8B-B14F-4D97-AF65-F5344CB8AC3E}">
        <p14:creationId xmlns:p14="http://schemas.microsoft.com/office/powerpoint/2010/main" val="31014677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100</TotalTime>
  <Words>2626</Words>
  <Application>Microsoft Macintosh PowerPoint</Application>
  <PresentationFormat>ワイド画面</PresentationFormat>
  <Paragraphs>350</Paragraphs>
  <Slides>19</Slides>
  <Notes>4</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19</vt:i4>
      </vt:variant>
    </vt:vector>
  </HeadingPairs>
  <TitlesOfParts>
    <vt:vector size="30" baseType="lpstr">
      <vt:lpstr>Yu Gothic UI Light</vt:lpstr>
      <vt:lpstr>ヒラギノ角ゴ Pro</vt:lpstr>
      <vt:lpstr>メイリオ</vt:lpstr>
      <vt:lpstr>メイリオ</vt:lpstr>
      <vt:lpstr>メイリオ 本文</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8</cp:revision>
  <dcterms:created xsi:type="dcterms:W3CDTF">2020-02-26T07:28:11Z</dcterms:created>
  <dcterms:modified xsi:type="dcterms:W3CDTF">2024-07-23T07:23:11Z</dcterms:modified>
  <cp:category/>
</cp:coreProperties>
</file>